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59" r:id="rId2"/>
    <p:sldId id="257" r:id="rId3"/>
    <p:sldId id="410" r:id="rId4"/>
    <p:sldId id="419" r:id="rId5"/>
    <p:sldId id="387" r:id="rId6"/>
    <p:sldId id="384" r:id="rId7"/>
    <p:sldId id="306" r:id="rId8"/>
    <p:sldId id="258" r:id="rId9"/>
    <p:sldId id="268" r:id="rId10"/>
    <p:sldId id="388" r:id="rId11"/>
    <p:sldId id="270" r:id="rId12"/>
    <p:sldId id="313" r:id="rId13"/>
    <p:sldId id="281" r:id="rId14"/>
    <p:sldId id="420" r:id="rId15"/>
    <p:sldId id="421" r:id="rId16"/>
    <p:sldId id="391" r:id="rId17"/>
    <p:sldId id="392" r:id="rId18"/>
    <p:sldId id="394" r:id="rId19"/>
    <p:sldId id="395" r:id="rId20"/>
    <p:sldId id="396" r:id="rId21"/>
    <p:sldId id="398" r:id="rId22"/>
    <p:sldId id="399" r:id="rId23"/>
    <p:sldId id="397" r:id="rId24"/>
    <p:sldId id="400" r:id="rId25"/>
    <p:sldId id="401" r:id="rId26"/>
    <p:sldId id="330" r:id="rId27"/>
    <p:sldId id="412" r:id="rId28"/>
    <p:sldId id="413" r:id="rId29"/>
    <p:sldId id="414" r:id="rId30"/>
    <p:sldId id="415" r:id="rId31"/>
    <p:sldId id="416" r:id="rId32"/>
    <p:sldId id="417" r:id="rId33"/>
    <p:sldId id="418" r:id="rId34"/>
    <p:sldId id="404" r:id="rId35"/>
    <p:sldId id="403" r:id="rId36"/>
    <p:sldId id="265" r:id="rId37"/>
    <p:sldId id="326" r:id="rId38"/>
    <p:sldId id="402" r:id="rId39"/>
    <p:sldId id="406" r:id="rId40"/>
    <p:sldId id="405" r:id="rId41"/>
    <p:sldId id="408" r:id="rId42"/>
    <p:sldId id="407" r:id="rId43"/>
  </p:sldIdLst>
  <p:sldSz cx="18288000" cy="10287000"/>
  <p:notesSz cx="6858000" cy="9144000"/>
  <p:embeddedFontLst>
    <p:embeddedFont>
      <p:font typeface="Cambria Math" panose="02040503050406030204" pitchFamily="18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39" d="100"/>
          <a:sy n="39" d="100"/>
        </p:scale>
        <p:origin x="964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oleObject" Target="../embeddings/oleObject2.bin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27.png"/><Relationship Id="rId5" Type="http://schemas.openxmlformats.org/officeDocument/2006/relationships/image" Target="../media/image6.png"/><Relationship Id="rId10" Type="http://schemas.openxmlformats.org/officeDocument/2006/relationships/image" Target="../media/image31.wmf"/><Relationship Id="rId4" Type="http://schemas.openxmlformats.org/officeDocument/2006/relationships/image" Target="../media/image5.svg"/><Relationship Id="rId9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28.png"/><Relationship Id="rId5" Type="http://schemas.openxmlformats.org/officeDocument/2006/relationships/image" Target="../media/image6.png"/><Relationship Id="rId10" Type="http://schemas.openxmlformats.org/officeDocument/2006/relationships/image" Target="../media/image31.wmf"/><Relationship Id="rId4" Type="http://schemas.openxmlformats.org/officeDocument/2006/relationships/image" Target="../media/image5.svg"/><Relationship Id="rId9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28.png"/><Relationship Id="rId5" Type="http://schemas.openxmlformats.org/officeDocument/2006/relationships/image" Target="../media/image6.png"/><Relationship Id="rId10" Type="http://schemas.openxmlformats.org/officeDocument/2006/relationships/image" Target="../media/image31.wmf"/><Relationship Id="rId4" Type="http://schemas.openxmlformats.org/officeDocument/2006/relationships/image" Target="../media/image5.svg"/><Relationship Id="rId9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26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5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4.wmf"/><Relationship Id="rId4" Type="http://schemas.openxmlformats.org/officeDocument/2006/relationships/image" Target="../media/image27.png"/><Relationship Id="rId9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oleObject" Target="../embeddings/oleObject8.bin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28.png"/><Relationship Id="rId5" Type="http://schemas.openxmlformats.org/officeDocument/2006/relationships/image" Target="../media/image6.png"/><Relationship Id="rId10" Type="http://schemas.openxmlformats.org/officeDocument/2006/relationships/image" Target="../media/image31.wmf"/><Relationship Id="rId4" Type="http://schemas.openxmlformats.org/officeDocument/2006/relationships/image" Target="../media/image5.svg"/><Relationship Id="rId9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58.png"/><Relationship Id="rId3" Type="http://schemas.openxmlformats.org/officeDocument/2006/relationships/image" Target="../media/image26.png"/><Relationship Id="rId12" Type="http://schemas.openxmlformats.org/officeDocument/2006/relationships/image" Target="../media/image5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wmf"/><Relationship Id="rId11" Type="http://schemas.openxmlformats.org/officeDocument/2006/relationships/image" Target="../media/image48.png"/><Relationship Id="rId5" Type="http://schemas.openxmlformats.org/officeDocument/2006/relationships/oleObject" Target="../embeddings/oleObject9.bin"/><Relationship Id="rId15" Type="http://schemas.openxmlformats.org/officeDocument/2006/relationships/image" Target="../media/image60.png"/><Relationship Id="rId10" Type="http://schemas.openxmlformats.org/officeDocument/2006/relationships/image" Target="../media/image470.png"/><Relationship Id="rId4" Type="http://schemas.openxmlformats.org/officeDocument/2006/relationships/image" Target="../media/image27.png"/><Relationship Id="rId9" Type="http://schemas.openxmlformats.org/officeDocument/2006/relationships/image" Target="../media/image460.png"/><Relationship Id="rId1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3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40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2.mp3"/><Relationship Id="rId7" Type="http://schemas.openxmlformats.org/officeDocument/2006/relationships/image" Target="../media/image4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40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1.wmf"/><Relationship Id="rId3" Type="http://schemas.microsoft.com/office/2007/relationships/media" Target="../media/media2.mp3"/><Relationship Id="rId7" Type="http://schemas.openxmlformats.org/officeDocument/2006/relationships/image" Target="../media/image49.png"/><Relationship Id="rId12" Type="http://schemas.openxmlformats.org/officeDocument/2006/relationships/oleObject" Target="../embeddings/oleObject10.bin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2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40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media" Target="../media/media2.mp3"/><Relationship Id="rId7" Type="http://schemas.openxmlformats.org/officeDocument/2006/relationships/image" Target="../media/image5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5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40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gif"/><Relationship Id="rId3" Type="http://schemas.microsoft.com/office/2007/relationships/media" Target="../media/media5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5.gif"/><Relationship Id="rId2" Type="http://schemas.openxmlformats.org/officeDocument/2006/relationships/audio" Target="../media/media4.mp3"/><Relationship Id="rId16" Type="http://schemas.openxmlformats.org/officeDocument/2006/relationships/image" Target="../media/image46.png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40.gif"/><Relationship Id="rId5" Type="http://schemas.microsoft.com/office/2007/relationships/media" Target="../media/media2.mp3"/><Relationship Id="rId15" Type="http://schemas.openxmlformats.org/officeDocument/2006/relationships/image" Target="../media/image41.png"/><Relationship Id="rId10" Type="http://schemas.openxmlformats.org/officeDocument/2006/relationships/image" Target="../media/image64.png"/><Relationship Id="rId4" Type="http://schemas.openxmlformats.org/officeDocument/2006/relationships/audio" Target="../media/media5.mp3"/><Relationship Id="rId9" Type="http://schemas.openxmlformats.org/officeDocument/2006/relationships/image" Target="../media/image63.png"/><Relationship Id="rId14" Type="http://schemas.openxmlformats.org/officeDocument/2006/relationships/image" Target="../media/image67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0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82.wmf"/><Relationship Id="rId3" Type="http://schemas.openxmlformats.org/officeDocument/2006/relationships/image" Target="../media/image77.wmf"/><Relationship Id="rId7" Type="http://schemas.openxmlformats.org/officeDocument/2006/relationships/image" Target="../media/image79.wmf"/><Relationship Id="rId12" Type="http://schemas.openxmlformats.org/officeDocument/2006/relationships/oleObject" Target="../embeddings/oleObject16.bin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81.wmf"/><Relationship Id="rId5" Type="http://schemas.openxmlformats.org/officeDocument/2006/relationships/image" Target="../media/image78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80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sv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859520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463687"/>
            <a:ext cx="14173200" cy="466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66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CHƯƠNG </a:t>
            </a:r>
            <a:r>
              <a:rPr lang="en-US" sz="66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</a:t>
            </a:r>
            <a:r>
              <a:rPr lang="vi-VN" sz="66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BẤT ĐẲNG THỨC. BẤT PHƯƠNG TRÌNH BẬC NHẤT MỘT ẨN.</a:t>
            </a:r>
            <a:endParaRPr sz="6600" dirty="0">
              <a:solidFill>
                <a:schemeClr val="lt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498620" y="5815748"/>
            <a:ext cx="11523694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6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13, 14. BÀI 1: </a:t>
            </a:r>
            <a:r>
              <a:rPr lang="vi-VN" sz="6600" b="1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BẤT  ĐẲNG THỨC.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724051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35424"/>
            <a:ext cx="3478543" cy="1917547"/>
          </a:xfrm>
          <a:prstGeom prst="rect">
            <a:avLst/>
          </a:prstGeom>
        </p:spPr>
      </p:pic>
      <p:sp>
        <p:nvSpPr>
          <p:cNvPr id="2" name="Google Shape;99;p1">
            <a:extLst>
              <a:ext uri="{FF2B5EF4-FFF2-40B4-BE49-F238E27FC236}">
                <a16:creationId xmlns:a16="http://schemas.microsoft.com/office/drawing/2014/main" id="{E65C14A2-5131-D783-D41A-A2253A883F90}"/>
              </a:ext>
            </a:extLst>
          </p:cNvPr>
          <p:cNvSpPr txBox="1"/>
          <p:nvPr/>
        </p:nvSpPr>
        <p:spPr>
          <a:xfrm>
            <a:off x="3498620" y="8953500"/>
            <a:ext cx="10762268" cy="1708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1" rIns="91425" bIns="45701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1" b="1" dirty="0" err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Gv</a:t>
            </a:r>
            <a:r>
              <a:rPr lang="en-US" sz="7001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. HÀ THỊ QUẾ</a:t>
            </a:r>
          </a:p>
        </p:txBody>
      </p:sp>
    </p:spTree>
  </p:cSld>
  <p:clrMapOvr>
    <a:masterClrMapping/>
  </p:clrMapOvr>
  <p:transition spd="med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59;p11"/>
          <p:cNvSpPr/>
          <p:nvPr/>
        </p:nvSpPr>
        <p:spPr>
          <a:xfrm>
            <a:off x="110292" y="2051367"/>
            <a:ext cx="17574423" cy="567494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800" y="7864941"/>
            <a:ext cx="5715000" cy="1424521"/>
            <a:chOff x="6826382" y="38100"/>
            <a:chExt cx="5213218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6826382" y="291382"/>
              <a:ext cx="4821778" cy="938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ĐỊNH NGHĨA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34503" y="8947784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92" y="-243086"/>
            <a:ext cx="2335707" cy="23313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61268" y="164674"/>
            <a:ext cx="136485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1: BẤT  ĐẲNG THỨC.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6077" y="4750903"/>
            <a:ext cx="1379292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Bình phương của số a luôn lớn hơn hoặc bằng 0, ta viết: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 0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99811" y="7796578"/>
            <a:ext cx="10873789" cy="21236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thức dạng a &gt; b ( hay a &lt; b, 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 b, a  b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được gọi là bất đẳng thức và a được gọi là vế trái, b được gọi là vế phải của bất đẳng thức.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66078" y="2171758"/>
            <a:ext cx="579192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x &gt; y hoặc x = y,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66078" y="5900550"/>
            <a:ext cx="1379292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Số c không âm, ta viết: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 0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76964" y="6546881"/>
            <a:ext cx="137820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Số m không dương, ta viết: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 0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66078" y="3469938"/>
            <a:ext cx="1379292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Nếu x &lt; y hoặc x = y, ta viết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 y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411835" y="937171"/>
            <a:ext cx="8078643" cy="1172822"/>
            <a:chOff x="1385166" y="1319896"/>
            <a:chExt cx="8078643" cy="1519050"/>
          </a:xfrm>
        </p:grpSpPr>
        <p:grpSp>
          <p:nvGrpSpPr>
            <p:cNvPr id="44" name="Group 43"/>
            <p:cNvGrpSpPr/>
            <p:nvPr/>
          </p:nvGrpSpPr>
          <p:grpSpPr>
            <a:xfrm>
              <a:off x="1752600" y="1476539"/>
              <a:ext cx="7481211" cy="1362407"/>
              <a:chOff x="2193757" y="2917658"/>
              <a:chExt cx="13335002" cy="3079269"/>
            </a:xfrm>
          </p:grpSpPr>
          <p:grpSp>
            <p:nvGrpSpPr>
              <p:cNvPr id="46" name="Group 4"/>
              <p:cNvGrpSpPr/>
              <p:nvPr/>
            </p:nvGrpSpPr>
            <p:grpSpPr>
              <a:xfrm>
                <a:off x="2193759" y="2917658"/>
                <a:ext cx="13335000" cy="2743200"/>
                <a:chOff x="-335748" y="0"/>
                <a:chExt cx="8393709" cy="2579249"/>
              </a:xfrm>
            </p:grpSpPr>
            <p:sp>
              <p:nvSpPr>
                <p:cNvPr id="48" name="Freeform 5"/>
                <p:cNvSpPr/>
                <p:nvPr/>
              </p:nvSpPr>
              <p:spPr>
                <a:xfrm>
                  <a:off x="-335748" y="12700"/>
                  <a:ext cx="8393708" cy="2566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0165" h="2195620">
                      <a:moveTo>
                        <a:pt x="7603220" y="2195620"/>
                      </a:moveTo>
                      <a:lnTo>
                        <a:pt x="956945" y="2195620"/>
                      </a:lnTo>
                      <a:cubicBezTo>
                        <a:pt x="428371" y="2195620"/>
                        <a:pt x="0" y="1767122"/>
                        <a:pt x="0" y="1097810"/>
                      </a:cubicBezTo>
                      <a:lnTo>
                        <a:pt x="0" y="1097810"/>
                      </a:ln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7603220" y="0"/>
                      </a:lnTo>
                      <a:cubicBezTo>
                        <a:pt x="8131666" y="0"/>
                        <a:pt x="8560165" y="428371"/>
                        <a:pt x="8560165" y="1097810"/>
                      </a:cubicBezTo>
                      <a:lnTo>
                        <a:pt x="8560165" y="1097810"/>
                      </a:lnTo>
                      <a:cubicBezTo>
                        <a:pt x="8560165" y="1767122"/>
                        <a:pt x="8131667" y="2195620"/>
                        <a:pt x="7603220" y="2195620"/>
                      </a:cubicBezTo>
                      <a:close/>
                    </a:path>
                  </a:pathLst>
                </a:custGeom>
                <a:solidFill>
                  <a:srgbClr val="FFD93B"/>
                </a:solidFill>
              </p:spPr>
              <p:txBody>
                <a:bodyPr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>
                <a:xfrm>
                  <a:off x="-335747" y="0"/>
                  <a:ext cx="8393708" cy="2579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5565" h="2221020">
                      <a:moveTo>
                        <a:pt x="7615920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1110510"/>
                      </a:cubicBezTo>
                      <a:cubicBezTo>
                        <a:pt x="0" y="1786045"/>
                        <a:pt x="434975" y="2221020"/>
                        <a:pt x="969645" y="2221020"/>
                      </a:cubicBezTo>
                      <a:lnTo>
                        <a:pt x="7615920" y="2221020"/>
                      </a:lnTo>
                      <a:cubicBezTo>
                        <a:pt x="8150590" y="2221020"/>
                        <a:pt x="8585565" y="1786045"/>
                        <a:pt x="8585565" y="1110510"/>
                      </a:cubicBezTo>
                      <a:cubicBezTo>
                        <a:pt x="8585565" y="434975"/>
                        <a:pt x="8150590" y="0"/>
                        <a:pt x="7615920" y="0"/>
                      </a:cubicBezTo>
                      <a:close/>
                      <a:moveTo>
                        <a:pt x="7615920" y="2195620"/>
                      </a:moveTo>
                      <a:lnTo>
                        <a:pt x="969645" y="2195620"/>
                      </a:lnTo>
                      <a:cubicBezTo>
                        <a:pt x="448945" y="2195620"/>
                        <a:pt x="25400" y="1772075"/>
                        <a:pt x="25400" y="1110510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7615920" y="25400"/>
                      </a:lnTo>
                      <a:cubicBezTo>
                        <a:pt x="8136620" y="25400"/>
                        <a:pt x="8560165" y="448945"/>
                        <a:pt x="8560165" y="1110510"/>
                      </a:cubicBezTo>
                      <a:cubicBezTo>
                        <a:pt x="8560165" y="1772075"/>
                        <a:pt x="8136620" y="2195620"/>
                        <a:pt x="7615920" y="2195620"/>
                      </a:cubicBezTo>
                      <a:close/>
                    </a:path>
                  </a:pathLst>
                </a:custGeom>
                <a:solidFill>
                  <a:srgbClr val="031929"/>
                </a:solidFill>
              </p:spPr>
              <p:txBody>
                <a:bodyPr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7" name="Rectangle 46"/>
              <p:cNvSpPr/>
              <p:nvPr/>
            </p:nvSpPr>
            <p:spPr>
              <a:xfrm>
                <a:off x="2193757" y="3023122"/>
                <a:ext cx="13334998" cy="29738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:endParaRPr kumimoji="0" lang="en-US" sz="5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1385166" y="1319896"/>
              <a:ext cx="8078643" cy="1315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nl-NL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Khái niệm bất đẳng thức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0759978-ABE7-BD77-BFF8-4791D30C363E}"/>
              </a:ext>
            </a:extLst>
          </p:cNvPr>
          <p:cNvSpPr txBox="1"/>
          <p:nvPr/>
        </p:nvSpPr>
        <p:spPr>
          <a:xfrm>
            <a:off x="1066078" y="2846200"/>
            <a:ext cx="1379292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(ta nói x lớn hơn hoặc bằng y hay x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nhỏ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hơn y).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E06DF5-BDD4-DE47-D298-D2750A08BD02}"/>
              </a:ext>
            </a:extLst>
          </p:cNvPr>
          <p:cNvSpPr txBox="1"/>
          <p:nvPr/>
        </p:nvSpPr>
        <p:spPr>
          <a:xfrm>
            <a:off x="5600700" y="2170074"/>
            <a:ext cx="92583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 y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64563-BB20-3951-4ADD-D2FE60C4B8C0}"/>
              </a:ext>
            </a:extLst>
          </p:cNvPr>
          <p:cNvSpPr txBox="1"/>
          <p:nvPr/>
        </p:nvSpPr>
        <p:spPr>
          <a:xfrm>
            <a:off x="1076964" y="4047927"/>
            <a:ext cx="137820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(ta nói x nhỏ hơn hoặc bằng y hay x 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lớn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hơn y).  </a:t>
            </a:r>
          </a:p>
        </p:txBody>
      </p:sp>
    </p:spTree>
    <p:extLst>
      <p:ext uri="{BB962C8B-B14F-4D97-AF65-F5344CB8AC3E}">
        <p14:creationId xmlns:p14="http://schemas.microsoft.com/office/powerpoint/2010/main" val="2440442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9" grpId="0" animBg="1"/>
      <p:bldP spid="12" grpId="0" animBg="1"/>
      <p:bldP spid="33" grpId="0" animBg="1"/>
      <p:bldP spid="36" grpId="0" animBg="1"/>
      <p:bldP spid="37" grpId="0" animBg="1"/>
      <p:bldP spid="41" grpId="0" animBg="1"/>
      <p:bldP spid="8" grpId="0" animBg="1"/>
      <p:bldP spid="11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14400" y="896739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7056" y="806977"/>
            <a:ext cx="12611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34669" y="240030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679133" y="2293220"/>
            <a:ext cx="11730357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&gt; 3. </a:t>
            </a:r>
          </a:p>
          <a:p>
            <a:pPr>
              <a:spcAft>
                <a:spcPts val="800"/>
              </a:spcAft>
            </a:pP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endParaRPr lang="en-US" sz="3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304;p14"/>
          <p:cNvSpPr/>
          <p:nvPr/>
        </p:nvSpPr>
        <p:spPr>
          <a:xfrm>
            <a:off x="914400" y="3804572"/>
            <a:ext cx="3396442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95800" y="3870294"/>
            <a:ext cx="13335000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800"/>
              </a:spcAft>
            </a:pP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x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5;   b) a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b;   c) m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n.</a:t>
            </a:r>
          </a:p>
        </p:txBody>
      </p:sp>
      <p:grpSp>
        <p:nvGrpSpPr>
          <p:cNvPr id="17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14401" y="5514595"/>
            <a:ext cx="2351174" cy="1289304"/>
            <a:chOff x="7837953" y="804641"/>
            <a:chExt cx="2022200" cy="1289304"/>
          </a:xfrm>
        </p:grpSpPr>
        <p:pic>
          <p:nvPicPr>
            <p:cNvPr id="18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358865" y="5468884"/>
            <a:ext cx="11730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Ta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&lt; 5 . </a:t>
            </a:r>
            <a:endParaRPr lang="en-US" sz="3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92789" y="7341311"/>
            <a:ext cx="108804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m không nhỏ hơn n hay m lớn hơn hoặc bằng n.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bất đẳng thức m ≥ n.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65575" y="6158075"/>
            <a:ext cx="121439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a không lớn hơn b hay a nhỏ hơn hoặc bằng b.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bất đẳng thức a ≤ b;</a:t>
            </a:r>
          </a:p>
        </p:txBody>
      </p:sp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8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8" y="1714500"/>
            <a:ext cx="13362212" cy="2743200"/>
            <a:chOff x="2193759" y="2917658"/>
            <a:chExt cx="13362212" cy="2743200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1164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kumimoji="0" lang="vi-VN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vi-VN" sz="53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chất của bất đẳng thức</a:t>
              </a: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med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958049">
            <a:off x="16894293" y="330722"/>
            <a:ext cx="1659102" cy="1732744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685463" y="392425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HĐKP 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27974" y="9011507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65319" flipH="1">
            <a:off x="14157182" y="6059135"/>
            <a:ext cx="4420396" cy="41496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8840" y="248622"/>
            <a:ext cx="165666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Cho a, b, c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thõa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&gt; b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&gt; c .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32084" t="66296" r="22500" b="18148"/>
          <a:stretch/>
        </p:blipFill>
        <p:spPr>
          <a:xfrm>
            <a:off x="3396916" y="1154003"/>
            <a:ext cx="13335000" cy="1600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49620" y="5434786"/>
            <a:ext cx="1478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giải: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trục số, điểm a nằm bên phải điểm c nên a &gt; c.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hai số a và c thì số a lớn hơn.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84171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868" y="176752"/>
            <a:ext cx="5257800" cy="2789575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8755" y="612421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29204" y="266700"/>
            <a:ext cx="136485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1: BẤT  ĐẲNG THỨC.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43000" y="1417146"/>
            <a:ext cx="7481211" cy="1362407"/>
            <a:chOff x="1752600" y="1476539"/>
            <a:chExt cx="7481211" cy="1362407"/>
          </a:xfrm>
        </p:grpSpPr>
        <p:grpSp>
          <p:nvGrpSpPr>
            <p:cNvPr id="4" name="Group 3"/>
            <p:cNvGrpSpPr/>
            <p:nvPr/>
          </p:nvGrpSpPr>
          <p:grpSpPr>
            <a:xfrm>
              <a:off x="1752600" y="1476539"/>
              <a:ext cx="7481211" cy="1362407"/>
              <a:chOff x="2193757" y="2917658"/>
              <a:chExt cx="13335002" cy="3079269"/>
            </a:xfrm>
          </p:grpSpPr>
          <p:grpSp>
            <p:nvGrpSpPr>
              <p:cNvPr id="40" name="Group 4"/>
              <p:cNvGrpSpPr/>
              <p:nvPr/>
            </p:nvGrpSpPr>
            <p:grpSpPr>
              <a:xfrm>
                <a:off x="2193759" y="2917658"/>
                <a:ext cx="13335000" cy="2743200"/>
                <a:chOff x="-335748" y="0"/>
                <a:chExt cx="8393709" cy="2579249"/>
              </a:xfrm>
            </p:grpSpPr>
            <p:sp>
              <p:nvSpPr>
                <p:cNvPr id="42" name="Freeform 5"/>
                <p:cNvSpPr/>
                <p:nvPr/>
              </p:nvSpPr>
              <p:spPr>
                <a:xfrm>
                  <a:off x="-335748" y="12700"/>
                  <a:ext cx="8393708" cy="2566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0165" h="2195620">
                      <a:moveTo>
                        <a:pt x="7603220" y="2195620"/>
                      </a:moveTo>
                      <a:lnTo>
                        <a:pt x="956945" y="2195620"/>
                      </a:lnTo>
                      <a:cubicBezTo>
                        <a:pt x="428371" y="2195620"/>
                        <a:pt x="0" y="1767122"/>
                        <a:pt x="0" y="1097810"/>
                      </a:cubicBezTo>
                      <a:lnTo>
                        <a:pt x="0" y="1097810"/>
                      </a:ln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7603220" y="0"/>
                      </a:lnTo>
                      <a:cubicBezTo>
                        <a:pt x="8131666" y="0"/>
                        <a:pt x="8560165" y="428371"/>
                        <a:pt x="8560165" y="1097810"/>
                      </a:cubicBezTo>
                      <a:lnTo>
                        <a:pt x="8560165" y="1097810"/>
                      </a:lnTo>
                      <a:cubicBezTo>
                        <a:pt x="8560165" y="1767122"/>
                        <a:pt x="8131667" y="2195620"/>
                        <a:pt x="7603220" y="2195620"/>
                      </a:cubicBezTo>
                      <a:close/>
                    </a:path>
                  </a:pathLst>
                </a:custGeom>
                <a:solidFill>
                  <a:srgbClr val="FFD93B"/>
                </a:solidFill>
              </p:spPr>
              <p:txBody>
                <a:bodyPr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Freeform 6"/>
                <p:cNvSpPr/>
                <p:nvPr/>
              </p:nvSpPr>
              <p:spPr>
                <a:xfrm>
                  <a:off x="-335747" y="0"/>
                  <a:ext cx="8393708" cy="2579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5565" h="2221020">
                      <a:moveTo>
                        <a:pt x="7615920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1110510"/>
                      </a:cubicBezTo>
                      <a:cubicBezTo>
                        <a:pt x="0" y="1786045"/>
                        <a:pt x="434975" y="2221020"/>
                        <a:pt x="969645" y="2221020"/>
                      </a:cubicBezTo>
                      <a:lnTo>
                        <a:pt x="7615920" y="2221020"/>
                      </a:lnTo>
                      <a:cubicBezTo>
                        <a:pt x="8150590" y="2221020"/>
                        <a:pt x="8585565" y="1786045"/>
                        <a:pt x="8585565" y="1110510"/>
                      </a:cubicBezTo>
                      <a:cubicBezTo>
                        <a:pt x="8585565" y="434975"/>
                        <a:pt x="8150590" y="0"/>
                        <a:pt x="7615920" y="0"/>
                      </a:cubicBezTo>
                      <a:close/>
                      <a:moveTo>
                        <a:pt x="7615920" y="2195620"/>
                      </a:moveTo>
                      <a:lnTo>
                        <a:pt x="969645" y="2195620"/>
                      </a:lnTo>
                      <a:cubicBezTo>
                        <a:pt x="448945" y="2195620"/>
                        <a:pt x="25400" y="1772075"/>
                        <a:pt x="25400" y="1110510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7615920" y="25400"/>
                      </a:lnTo>
                      <a:cubicBezTo>
                        <a:pt x="8136620" y="25400"/>
                        <a:pt x="8560165" y="448945"/>
                        <a:pt x="8560165" y="1110510"/>
                      </a:cubicBezTo>
                      <a:cubicBezTo>
                        <a:pt x="8560165" y="1772075"/>
                        <a:pt x="8136620" y="2195620"/>
                        <a:pt x="7615920" y="2195620"/>
                      </a:cubicBezTo>
                      <a:close/>
                    </a:path>
                  </a:pathLst>
                </a:custGeom>
                <a:solidFill>
                  <a:srgbClr val="031929"/>
                </a:solidFill>
              </p:spPr>
              <p:txBody>
                <a:bodyPr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" name="Rectangle 2"/>
              <p:cNvSpPr/>
              <p:nvPr/>
            </p:nvSpPr>
            <p:spPr>
              <a:xfrm>
                <a:off x="2193757" y="3023122"/>
                <a:ext cx="13334998" cy="29738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:endParaRPr kumimoji="0" lang="en-US" sz="5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2082500" y="1575564"/>
              <a:ext cx="68839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r>
                <a:rPr 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 chất của bất đẳng thức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BF0299D-2EAC-B61D-3BB5-DB73A57A623F}"/>
              </a:ext>
            </a:extLst>
          </p:cNvPr>
          <p:cNvSpPr txBox="1"/>
          <p:nvPr/>
        </p:nvSpPr>
        <p:spPr>
          <a:xfrm>
            <a:off x="278122" y="2531942"/>
            <a:ext cx="16866876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bắc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Cho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a, b, c.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Nếu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 &gt; b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 &gt; c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 &gt; c.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514850" y="21939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20" imgH="177480" progId="Equation.DSMT4">
                  <p:embed/>
                </p:oleObj>
              </mc:Choice>
              <mc:Fallback>
                <p:oleObj name="Equation" r:id="rId9" imgW="114120" imgH="177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14850" y="21939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BF0299D-2EAC-B61D-3BB5-DB73A57A623F}"/>
              </a:ext>
            </a:extLst>
          </p:cNvPr>
          <p:cNvSpPr txBox="1"/>
          <p:nvPr/>
        </p:nvSpPr>
        <p:spPr>
          <a:xfrm>
            <a:off x="278122" y="3321589"/>
            <a:ext cx="17543350" cy="90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ý: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vẫn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đẳng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&lt;,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,  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Google Shape;304;p14"/>
          <p:cNvSpPr/>
          <p:nvPr/>
        </p:nvSpPr>
        <p:spPr>
          <a:xfrm>
            <a:off x="1143000" y="4398832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35159" y="4490690"/>
            <a:ext cx="126111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y,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&gt; 3,4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&lt; 3,4.</a:t>
            </a:r>
            <a:endParaRPr lang="en-US" sz="4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234669" y="5835396"/>
            <a:ext cx="2351174" cy="1289304"/>
            <a:chOff x="7837953" y="804641"/>
            <a:chExt cx="2022200" cy="1289304"/>
          </a:xfrm>
        </p:grpSpPr>
        <p:pic>
          <p:nvPicPr>
            <p:cNvPr id="27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983815" y="5643037"/>
            <a:ext cx="34837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y &lt; 3,4</a:t>
            </a:r>
            <a:endParaRPr lang="en-US" sz="44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712563">
            <a:off x="6211" y="8929244"/>
            <a:ext cx="1361733" cy="1147657"/>
          </a:xfrm>
          <a:prstGeom prst="rect">
            <a:avLst/>
          </a:prstGeom>
        </p:spPr>
      </p:pic>
      <p:sp>
        <p:nvSpPr>
          <p:cNvPr id="53" name="Google Shape;304;p14"/>
          <p:cNvSpPr/>
          <p:nvPr/>
        </p:nvSpPr>
        <p:spPr>
          <a:xfrm>
            <a:off x="914400" y="7202681"/>
            <a:ext cx="3396442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667001" y="8585215"/>
            <a:ext cx="2351174" cy="1289304"/>
            <a:chOff x="7837953" y="804641"/>
            <a:chExt cx="2022200" cy="1289304"/>
          </a:xfrm>
        </p:grpSpPr>
        <p:pic>
          <p:nvPicPr>
            <p:cNvPr id="5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3983816" y="9369489"/>
            <a:ext cx="46403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m ≤ </a:t>
            </a:r>
            <a:r>
              <a:rPr lang="el-GR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l-GR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 ≤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427056" y="6398906"/>
            <a:ext cx="54121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x &gt; 3,4 </a:t>
            </a:r>
            <a:r>
              <a:rPr lang="en-US" sz="4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3,4 &gt; y</a:t>
            </a:r>
          </a:p>
        </p:txBody>
      </p:sp>
      <p:sp>
        <p:nvSpPr>
          <p:cNvPr id="65" name="Rectangle 64"/>
          <p:cNvSpPr/>
          <p:nvPr/>
        </p:nvSpPr>
        <p:spPr>
          <a:xfrm>
            <a:off x="4279791" y="8522483"/>
            <a:ext cx="31878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n ≥ </a:t>
            </a:r>
            <a:r>
              <a:rPr lang="el-GR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endParaRPr lang="vi-VN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114800" y="2184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14400" imgH="198720" progId="Equation.DSMT4">
                  <p:embed/>
                </p:oleObj>
              </mc:Choice>
              <mc:Fallback>
                <p:oleObj name="Equation" r:id="rId13" imgW="914400" imgH="19872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14800" y="2184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60"/>
          <p:cNvSpPr/>
          <p:nvPr/>
        </p:nvSpPr>
        <p:spPr>
          <a:xfrm>
            <a:off x="4376918" y="7328029"/>
            <a:ext cx="106344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 ,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≤</a:t>
            </a:r>
            <a:r>
              <a:rPr lang="el-GR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π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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13F3E-70BF-5E1D-762A-629F55A2C8D5}"/>
              </a:ext>
            </a:extLst>
          </p:cNvPr>
          <p:cNvSpPr txBox="1"/>
          <p:nvPr/>
        </p:nvSpPr>
        <p:spPr>
          <a:xfrm>
            <a:off x="7201873" y="5600700"/>
            <a:ext cx="32746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hay 3,4 &gt; y</a:t>
            </a:r>
            <a:endParaRPr lang="en-US" sz="44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E49E15-8D12-3838-5DD6-29BEB2AD7074}"/>
              </a:ext>
            </a:extLst>
          </p:cNvPr>
          <p:cNvSpPr/>
          <p:nvPr/>
        </p:nvSpPr>
        <p:spPr>
          <a:xfrm>
            <a:off x="6947137" y="8479157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l-GR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 ≤ 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8E12B9-C4F2-F537-3C86-8984716F5655}"/>
              </a:ext>
            </a:extLst>
          </p:cNvPr>
          <p:cNvSpPr txBox="1"/>
          <p:nvPr/>
        </p:nvSpPr>
        <p:spPr>
          <a:xfrm>
            <a:off x="8328070" y="6304210"/>
            <a:ext cx="87788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4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&gt; y.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2AC989-BDC0-12D7-4D3B-AB9237B02DD9}"/>
              </a:ext>
            </a:extLst>
          </p:cNvPr>
          <p:cNvSpPr/>
          <p:nvPr/>
        </p:nvSpPr>
        <p:spPr>
          <a:xfrm>
            <a:off x="8169728" y="9369489"/>
            <a:ext cx="8305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 ≤ 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tính chất bắc cầu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2FBCAE-1275-D907-804A-A6148EF6E5B1}"/>
              </a:ext>
            </a:extLst>
          </p:cNvPr>
          <p:cNvSpPr txBox="1"/>
          <p:nvPr/>
        </p:nvSpPr>
        <p:spPr>
          <a:xfrm>
            <a:off x="4645479" y="5032312"/>
            <a:ext cx="10107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tính chất bắc cầu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D30E97-FD1C-340E-4D1B-969A9107D580}"/>
              </a:ext>
            </a:extLst>
          </p:cNvPr>
          <p:cNvSpPr txBox="1"/>
          <p:nvPr/>
        </p:nvSpPr>
        <p:spPr>
          <a:xfrm>
            <a:off x="4645479" y="5032312"/>
            <a:ext cx="10107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tính chất bắc cầu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830595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4" grpId="0" animBg="1"/>
      <p:bldP spid="25" grpId="0"/>
      <p:bldP spid="29" grpId="0"/>
      <p:bldP spid="53" grpId="0" animBg="1"/>
      <p:bldP spid="63" grpId="0"/>
      <p:bldP spid="64" grpId="0"/>
      <p:bldP spid="65" grpId="0"/>
      <p:bldP spid="61" grpId="0"/>
      <p:bldP spid="6" grpId="0"/>
      <p:bldP spid="9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868" y="176752"/>
            <a:ext cx="5257800" cy="2789575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8755" y="612421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29204" y="266700"/>
            <a:ext cx="136485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1: BẤT  ĐẲNG THỨC.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31277" y="1189893"/>
            <a:ext cx="7481211" cy="1362407"/>
            <a:chOff x="1752600" y="1476539"/>
            <a:chExt cx="7481211" cy="1362407"/>
          </a:xfrm>
        </p:grpSpPr>
        <p:grpSp>
          <p:nvGrpSpPr>
            <p:cNvPr id="4" name="Group 3"/>
            <p:cNvGrpSpPr/>
            <p:nvPr/>
          </p:nvGrpSpPr>
          <p:grpSpPr>
            <a:xfrm>
              <a:off x="1752600" y="1476539"/>
              <a:ext cx="7481211" cy="1362407"/>
              <a:chOff x="2193757" y="2917658"/>
              <a:chExt cx="13335002" cy="3079269"/>
            </a:xfrm>
          </p:grpSpPr>
          <p:grpSp>
            <p:nvGrpSpPr>
              <p:cNvPr id="40" name="Group 4"/>
              <p:cNvGrpSpPr/>
              <p:nvPr/>
            </p:nvGrpSpPr>
            <p:grpSpPr>
              <a:xfrm>
                <a:off x="2193759" y="2917658"/>
                <a:ext cx="13335000" cy="2743200"/>
                <a:chOff x="-335748" y="0"/>
                <a:chExt cx="8393709" cy="2579249"/>
              </a:xfrm>
            </p:grpSpPr>
            <p:sp>
              <p:nvSpPr>
                <p:cNvPr id="42" name="Freeform 5"/>
                <p:cNvSpPr/>
                <p:nvPr/>
              </p:nvSpPr>
              <p:spPr>
                <a:xfrm>
                  <a:off x="-335748" y="12700"/>
                  <a:ext cx="8393708" cy="2566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0165" h="2195620">
                      <a:moveTo>
                        <a:pt x="7603220" y="2195620"/>
                      </a:moveTo>
                      <a:lnTo>
                        <a:pt x="956945" y="2195620"/>
                      </a:lnTo>
                      <a:cubicBezTo>
                        <a:pt x="428371" y="2195620"/>
                        <a:pt x="0" y="1767122"/>
                        <a:pt x="0" y="1097810"/>
                      </a:cubicBezTo>
                      <a:lnTo>
                        <a:pt x="0" y="1097810"/>
                      </a:ln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7603220" y="0"/>
                      </a:lnTo>
                      <a:cubicBezTo>
                        <a:pt x="8131666" y="0"/>
                        <a:pt x="8560165" y="428371"/>
                        <a:pt x="8560165" y="1097810"/>
                      </a:cubicBezTo>
                      <a:lnTo>
                        <a:pt x="8560165" y="1097810"/>
                      </a:lnTo>
                      <a:cubicBezTo>
                        <a:pt x="8560165" y="1767122"/>
                        <a:pt x="8131667" y="2195620"/>
                        <a:pt x="7603220" y="2195620"/>
                      </a:cubicBezTo>
                      <a:close/>
                    </a:path>
                  </a:pathLst>
                </a:custGeom>
                <a:solidFill>
                  <a:srgbClr val="FFD93B"/>
                </a:solidFill>
              </p:spPr>
              <p:txBody>
                <a:bodyPr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Freeform 6"/>
                <p:cNvSpPr/>
                <p:nvPr/>
              </p:nvSpPr>
              <p:spPr>
                <a:xfrm>
                  <a:off x="-335747" y="0"/>
                  <a:ext cx="8393708" cy="2579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5565" h="2221020">
                      <a:moveTo>
                        <a:pt x="7615920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1110510"/>
                      </a:cubicBezTo>
                      <a:cubicBezTo>
                        <a:pt x="0" y="1786045"/>
                        <a:pt x="434975" y="2221020"/>
                        <a:pt x="969645" y="2221020"/>
                      </a:cubicBezTo>
                      <a:lnTo>
                        <a:pt x="7615920" y="2221020"/>
                      </a:lnTo>
                      <a:cubicBezTo>
                        <a:pt x="8150590" y="2221020"/>
                        <a:pt x="8585565" y="1786045"/>
                        <a:pt x="8585565" y="1110510"/>
                      </a:cubicBezTo>
                      <a:cubicBezTo>
                        <a:pt x="8585565" y="434975"/>
                        <a:pt x="8150590" y="0"/>
                        <a:pt x="7615920" y="0"/>
                      </a:cubicBezTo>
                      <a:close/>
                      <a:moveTo>
                        <a:pt x="7615920" y="2195620"/>
                      </a:moveTo>
                      <a:lnTo>
                        <a:pt x="969645" y="2195620"/>
                      </a:lnTo>
                      <a:cubicBezTo>
                        <a:pt x="448945" y="2195620"/>
                        <a:pt x="25400" y="1772075"/>
                        <a:pt x="25400" y="1110510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7615920" y="25400"/>
                      </a:lnTo>
                      <a:cubicBezTo>
                        <a:pt x="8136620" y="25400"/>
                        <a:pt x="8560165" y="448945"/>
                        <a:pt x="8560165" y="1110510"/>
                      </a:cubicBezTo>
                      <a:cubicBezTo>
                        <a:pt x="8560165" y="1772075"/>
                        <a:pt x="8136620" y="2195620"/>
                        <a:pt x="7615920" y="2195620"/>
                      </a:cubicBezTo>
                      <a:close/>
                    </a:path>
                  </a:pathLst>
                </a:custGeom>
                <a:solidFill>
                  <a:srgbClr val="031929"/>
                </a:solidFill>
              </p:spPr>
              <p:txBody>
                <a:bodyPr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" name="Rectangle 2"/>
              <p:cNvSpPr/>
              <p:nvPr/>
            </p:nvSpPr>
            <p:spPr>
              <a:xfrm>
                <a:off x="2193757" y="3023122"/>
                <a:ext cx="13334998" cy="29738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:endParaRPr kumimoji="0" lang="en-US" sz="5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2082500" y="1575564"/>
              <a:ext cx="68839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r>
                <a:rPr 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 chất của bất đẳng thức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BF0299D-2EAC-B61D-3BB5-DB73A57A623F}"/>
              </a:ext>
            </a:extLst>
          </p:cNvPr>
          <p:cNvSpPr txBox="1"/>
          <p:nvPr/>
        </p:nvSpPr>
        <p:spPr>
          <a:xfrm>
            <a:off x="1188425" y="2434711"/>
            <a:ext cx="11828443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514850" y="21939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20" imgH="177480" progId="Equation.DSMT4">
                  <p:embed/>
                </p:oleObj>
              </mc:Choice>
              <mc:Fallback>
                <p:oleObj name="Equation" r:id="rId9" imgW="114120" imgH="177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14850" y="21939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1007356" y="3314842"/>
            <a:ext cx="16018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1" name="Picture 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12563">
            <a:off x="6211" y="8929244"/>
            <a:ext cx="1361733" cy="1147657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1231277" y="3981225"/>
            <a:ext cx="16018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6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827200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93309" y="453505"/>
            <a:ext cx="1457816" cy="1522524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714708" y="46253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HĐKP 3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233534" y="8965717"/>
            <a:ext cx="1361733" cy="114765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36324" y="453505"/>
            <a:ext cx="16566650" cy="2790508"/>
            <a:chOff x="836324" y="453505"/>
            <a:chExt cx="16566650" cy="2790508"/>
          </a:xfrm>
        </p:grpSpPr>
        <p:sp>
          <p:nvSpPr>
            <p:cNvPr id="4" name="Rectangle 3"/>
            <p:cNvSpPr/>
            <p:nvPr/>
          </p:nvSpPr>
          <p:spPr>
            <a:xfrm>
              <a:off x="836324" y="453505"/>
              <a:ext cx="16566650" cy="2790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		    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 &lt; , &gt; ):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a)        4 &gt; 1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3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       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b)  - 10 &lt; -5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4 + 15            1 </a:t>
              </a:r>
              <a:r>
                <a:rPr lang="en-US" sz="36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+ 15                                      -10 + (-15)           -5 +(- 15)</a:t>
              </a:r>
              <a:endPara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668141" y="2434387"/>
              <a:ext cx="80513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420600" y="2507318"/>
              <a:ext cx="80513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793837" y="5041388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14401" y="3390900"/>
            <a:ext cx="2351174" cy="1289304"/>
            <a:chOff x="7837953" y="804641"/>
            <a:chExt cx="2022200" cy="1289304"/>
          </a:xfrm>
        </p:grpSpPr>
        <p:pic>
          <p:nvPicPr>
            <p:cNvPr id="2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761134" y="3709616"/>
            <a:ext cx="24192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      4 &gt; 1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83151" y="5300491"/>
            <a:ext cx="24064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 - 10 &lt; -5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384447" y="4557564"/>
            <a:ext cx="4166525" cy="652859"/>
            <a:chOff x="3384447" y="4557564"/>
            <a:chExt cx="4166525" cy="652859"/>
          </a:xfrm>
        </p:grpSpPr>
        <p:sp>
          <p:nvSpPr>
            <p:cNvPr id="11" name="Rectangle 10"/>
            <p:cNvSpPr/>
            <p:nvPr/>
          </p:nvSpPr>
          <p:spPr>
            <a:xfrm>
              <a:off x="3384447" y="4557564"/>
              <a:ext cx="416652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4 + 15            1 + 15 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970760" y="4564092"/>
              <a:ext cx="80513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970760" y="4570620"/>
            <a:ext cx="80513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vi-VN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09051" y="6297378"/>
            <a:ext cx="5513048" cy="923330"/>
            <a:chOff x="509051" y="6297378"/>
            <a:chExt cx="5513048" cy="923330"/>
          </a:xfrm>
        </p:grpSpPr>
        <p:sp>
          <p:nvSpPr>
            <p:cNvPr id="17" name="Rectangle 16"/>
            <p:cNvSpPr/>
            <p:nvPr/>
          </p:nvSpPr>
          <p:spPr>
            <a:xfrm>
              <a:off x="509051" y="6297378"/>
              <a:ext cx="551304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-10 + (-15)             -5 +(- 15)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900152" y="6517446"/>
              <a:ext cx="80513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941812" y="6497903"/>
            <a:ext cx="80513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vi-VN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84D885-42BE-5279-00F4-301FD151E25C}"/>
              </a:ext>
            </a:extLst>
          </p:cNvPr>
          <p:cNvSpPr/>
          <p:nvPr/>
        </p:nvSpPr>
        <p:spPr>
          <a:xfrm>
            <a:off x="6320966" y="5020919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2BC9A3-29FF-9E2D-8C77-B0D4921D9070}"/>
              </a:ext>
            </a:extLst>
          </p:cNvPr>
          <p:cNvSpPr/>
          <p:nvPr/>
        </p:nvSpPr>
        <p:spPr>
          <a:xfrm>
            <a:off x="1299813" y="7085538"/>
            <a:ext cx="915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- 25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1A4DD0-F53D-893B-85FA-1877129AE187}"/>
              </a:ext>
            </a:extLst>
          </p:cNvPr>
          <p:cNvSpPr/>
          <p:nvPr/>
        </p:nvSpPr>
        <p:spPr>
          <a:xfrm>
            <a:off x="4335303" y="7059797"/>
            <a:ext cx="915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64586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7" grpId="0"/>
      <p:bldP spid="8" grpId="0"/>
      <p:bldP spid="14" grpId="0"/>
      <p:bldP spid="26" grpId="0" animBg="1"/>
      <p:bldP spid="31" grpId="0" animBg="1"/>
      <p:bldP spid="2" grpId="0"/>
      <p:bldP spid="3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868" y="176752"/>
            <a:ext cx="5257800" cy="2789575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8755" y="612421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29204" y="266700"/>
            <a:ext cx="136485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1: BẤT  ĐẲNG THỨC.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31277" y="1189893"/>
            <a:ext cx="7481211" cy="1362407"/>
            <a:chOff x="1752600" y="1476539"/>
            <a:chExt cx="7481211" cy="1362407"/>
          </a:xfrm>
        </p:grpSpPr>
        <p:grpSp>
          <p:nvGrpSpPr>
            <p:cNvPr id="4" name="Group 3"/>
            <p:cNvGrpSpPr/>
            <p:nvPr/>
          </p:nvGrpSpPr>
          <p:grpSpPr>
            <a:xfrm>
              <a:off x="1752600" y="1476539"/>
              <a:ext cx="7481211" cy="1362407"/>
              <a:chOff x="2193757" y="2917658"/>
              <a:chExt cx="13335002" cy="3079269"/>
            </a:xfrm>
          </p:grpSpPr>
          <p:grpSp>
            <p:nvGrpSpPr>
              <p:cNvPr id="40" name="Group 4"/>
              <p:cNvGrpSpPr/>
              <p:nvPr/>
            </p:nvGrpSpPr>
            <p:grpSpPr>
              <a:xfrm>
                <a:off x="2193759" y="2917658"/>
                <a:ext cx="13335000" cy="2743200"/>
                <a:chOff x="-335748" y="0"/>
                <a:chExt cx="8393709" cy="2579249"/>
              </a:xfrm>
            </p:grpSpPr>
            <p:sp>
              <p:nvSpPr>
                <p:cNvPr id="42" name="Freeform 5"/>
                <p:cNvSpPr/>
                <p:nvPr/>
              </p:nvSpPr>
              <p:spPr>
                <a:xfrm>
                  <a:off x="-335748" y="12700"/>
                  <a:ext cx="8393708" cy="2566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0165" h="2195620">
                      <a:moveTo>
                        <a:pt x="7603220" y="2195620"/>
                      </a:moveTo>
                      <a:lnTo>
                        <a:pt x="956945" y="2195620"/>
                      </a:lnTo>
                      <a:cubicBezTo>
                        <a:pt x="428371" y="2195620"/>
                        <a:pt x="0" y="1767122"/>
                        <a:pt x="0" y="1097810"/>
                      </a:cubicBezTo>
                      <a:lnTo>
                        <a:pt x="0" y="1097810"/>
                      </a:ln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7603220" y="0"/>
                      </a:lnTo>
                      <a:cubicBezTo>
                        <a:pt x="8131666" y="0"/>
                        <a:pt x="8560165" y="428371"/>
                        <a:pt x="8560165" y="1097810"/>
                      </a:cubicBezTo>
                      <a:lnTo>
                        <a:pt x="8560165" y="1097810"/>
                      </a:lnTo>
                      <a:cubicBezTo>
                        <a:pt x="8560165" y="1767122"/>
                        <a:pt x="8131667" y="2195620"/>
                        <a:pt x="7603220" y="2195620"/>
                      </a:cubicBezTo>
                      <a:close/>
                    </a:path>
                  </a:pathLst>
                </a:custGeom>
                <a:solidFill>
                  <a:srgbClr val="FFD93B"/>
                </a:solidFill>
              </p:spPr>
              <p:txBody>
                <a:bodyPr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Freeform 6"/>
                <p:cNvSpPr/>
                <p:nvPr/>
              </p:nvSpPr>
              <p:spPr>
                <a:xfrm>
                  <a:off x="-335747" y="0"/>
                  <a:ext cx="8393708" cy="2579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5565" h="2221020">
                      <a:moveTo>
                        <a:pt x="7615920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1110510"/>
                      </a:cubicBezTo>
                      <a:cubicBezTo>
                        <a:pt x="0" y="1786045"/>
                        <a:pt x="434975" y="2221020"/>
                        <a:pt x="969645" y="2221020"/>
                      </a:cubicBezTo>
                      <a:lnTo>
                        <a:pt x="7615920" y="2221020"/>
                      </a:lnTo>
                      <a:cubicBezTo>
                        <a:pt x="8150590" y="2221020"/>
                        <a:pt x="8585565" y="1786045"/>
                        <a:pt x="8585565" y="1110510"/>
                      </a:cubicBezTo>
                      <a:cubicBezTo>
                        <a:pt x="8585565" y="434975"/>
                        <a:pt x="8150590" y="0"/>
                        <a:pt x="7615920" y="0"/>
                      </a:cubicBezTo>
                      <a:close/>
                      <a:moveTo>
                        <a:pt x="7615920" y="2195620"/>
                      </a:moveTo>
                      <a:lnTo>
                        <a:pt x="969645" y="2195620"/>
                      </a:lnTo>
                      <a:cubicBezTo>
                        <a:pt x="448945" y="2195620"/>
                        <a:pt x="25400" y="1772075"/>
                        <a:pt x="25400" y="1110510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7615920" y="25400"/>
                      </a:lnTo>
                      <a:cubicBezTo>
                        <a:pt x="8136620" y="25400"/>
                        <a:pt x="8560165" y="448945"/>
                        <a:pt x="8560165" y="1110510"/>
                      </a:cubicBezTo>
                      <a:cubicBezTo>
                        <a:pt x="8560165" y="1772075"/>
                        <a:pt x="8136620" y="2195620"/>
                        <a:pt x="7615920" y="2195620"/>
                      </a:cubicBezTo>
                      <a:close/>
                    </a:path>
                  </a:pathLst>
                </a:custGeom>
                <a:solidFill>
                  <a:srgbClr val="031929"/>
                </a:solidFill>
              </p:spPr>
              <p:txBody>
                <a:bodyPr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" name="Rectangle 2"/>
              <p:cNvSpPr/>
              <p:nvPr/>
            </p:nvSpPr>
            <p:spPr>
              <a:xfrm>
                <a:off x="2193757" y="3023122"/>
                <a:ext cx="13334998" cy="29738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:endParaRPr kumimoji="0" lang="en-US" sz="5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2082500" y="1575564"/>
              <a:ext cx="688393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r>
                <a:rPr 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 chất của bất đẳng thức</a:t>
              </a:r>
              <a:endPara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BF0299D-2EAC-B61D-3BB5-DB73A57A623F}"/>
              </a:ext>
            </a:extLst>
          </p:cNvPr>
          <p:cNvSpPr txBox="1"/>
          <p:nvPr/>
        </p:nvSpPr>
        <p:spPr>
          <a:xfrm>
            <a:off x="547905" y="2517716"/>
            <a:ext cx="11828443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7551915"/>
              </p:ext>
            </p:extLst>
          </p:nvPr>
        </p:nvGraphicFramePr>
        <p:xfrm>
          <a:off x="4514850" y="21939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20" imgH="177480" progId="Equation.DSMT4">
                  <p:embed/>
                </p:oleObj>
              </mc:Choice>
              <mc:Fallback>
                <p:oleObj name="Equation" r:id="rId9" imgW="114120" imgH="177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14850" y="21939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" name="Picture 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12563">
            <a:off x="6211" y="8929244"/>
            <a:ext cx="1361733" cy="114765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440519" y="5002506"/>
            <a:ext cx="12487300" cy="2328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sz="4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4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</a:p>
          <a:p>
            <a:pPr>
              <a:spcAft>
                <a:spcPts val="800"/>
              </a:spcAft>
            </a:pPr>
            <a:r>
              <a:rPr lang="en-US" sz="4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4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&gt; b</a:t>
            </a:r>
          </a:p>
          <a:p>
            <a:pPr>
              <a:spcAft>
                <a:spcPts val="800"/>
              </a:spcAft>
            </a:pPr>
            <a:r>
              <a:rPr lang="en-US" sz="4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44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</a:t>
            </a:r>
            <a:r>
              <a:rPr lang="en-US" sz="44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&gt; b </a:t>
            </a:r>
            <a:r>
              <a:rPr lang="en-US" sz="4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52400" y="7323634"/>
            <a:ext cx="157613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&lt; , 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, </a:t>
            </a:r>
            <a:endParaRPr lang="en-US" sz="4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40519" y="3555956"/>
            <a:ext cx="160186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29794788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4" grpId="0"/>
      <p:bldP spid="61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283159" y="125215"/>
            <a:ext cx="1958262" cy="694665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215732" y="987833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4" name="Google Shape;304;p14"/>
          <p:cNvSpPr/>
          <p:nvPr/>
        </p:nvSpPr>
        <p:spPr>
          <a:xfrm>
            <a:off x="233219" y="5700244"/>
            <a:ext cx="2192388" cy="638984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19400" y="5631342"/>
            <a:ext cx="1333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thõa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&lt; b.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+ 3 &lt; b + 5.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234169" y="6392374"/>
            <a:ext cx="2351174" cy="1289304"/>
            <a:chOff x="7924538" y="263958"/>
            <a:chExt cx="2022200" cy="1289304"/>
          </a:xfrm>
        </p:grpSpPr>
        <p:pic>
          <p:nvPicPr>
            <p:cNvPr id="18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61108" y="263958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924538" y="332950"/>
              <a:ext cx="20222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3026810" y="6454615"/>
            <a:ext cx="27510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&lt; b.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22767" y="9382167"/>
            <a:ext cx="121439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(1) và (2) suy ra a + 3 &lt;  b + 5 (Tính chất bắc cầu)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4966406" y="7943126"/>
            <a:ext cx="98315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b, ta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425607" y="1025489"/>
            <a:ext cx="44607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2023 &gt; 2022. 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353825" y="111994"/>
            <a:ext cx="12611100" cy="707886"/>
            <a:chOff x="2353825" y="111994"/>
            <a:chExt cx="12611100" cy="707886"/>
          </a:xfrm>
        </p:grpSpPr>
        <p:sp>
          <p:nvSpPr>
            <p:cNvPr id="5" name="Rectangle 4"/>
            <p:cNvSpPr/>
            <p:nvPr/>
          </p:nvSpPr>
          <p:spPr>
            <a:xfrm>
              <a:off x="2353825" y="111994"/>
              <a:ext cx="126111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40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40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kern="1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tỏ</a:t>
              </a:r>
              <a:endPara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42200915"/>
                </p:ext>
              </p:extLst>
            </p:nvPr>
          </p:nvGraphicFramePr>
          <p:xfrm>
            <a:off x="4458255" y="115926"/>
            <a:ext cx="6100082" cy="7039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803240" imgH="228600" progId="Equation.DSMT4">
                    <p:embed/>
                  </p:oleObj>
                </mc:Choice>
                <mc:Fallback>
                  <p:oleObj name="Equation" r:id="rId5" imgW="1803240" imgH="228600" progId="Equation.DSMT4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458255" y="115926"/>
                          <a:ext cx="6100082" cy="7039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8B4AF21-C933-2D10-9D65-D1E98E2AAE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413337"/>
              </p:ext>
            </p:extLst>
          </p:nvPr>
        </p:nvGraphicFramePr>
        <p:xfrm>
          <a:off x="3693670" y="1800722"/>
          <a:ext cx="1584325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20560" imgH="279360" progId="Equation.DSMT4">
                  <p:embed/>
                </p:oleObj>
              </mc:Choice>
              <mc:Fallback>
                <p:oleObj name="Equation" r:id="rId7" imgW="520560" imgH="27936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93670" y="1800722"/>
                        <a:ext cx="1584325" cy="908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411C301-F1B9-5430-B774-E21342DEBC70}"/>
              </a:ext>
            </a:extLst>
          </p:cNvPr>
          <p:cNvSpPr txBox="1"/>
          <p:nvPr/>
        </p:nvSpPr>
        <p:spPr>
          <a:xfrm>
            <a:off x="6572045" y="1024992"/>
            <a:ext cx="115002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(- 2)</a:t>
            </a:r>
            <a:r>
              <a:rPr lang="en-US" sz="4000" kern="1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0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082A04C4-D46A-E086-98FC-D1501445A1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1665782"/>
              </p:ext>
            </p:extLst>
          </p:nvPr>
        </p:nvGraphicFramePr>
        <p:xfrm>
          <a:off x="2527227" y="2006331"/>
          <a:ext cx="451167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33440" imgH="177480" progId="Equation.DSMT4">
                  <p:embed/>
                </p:oleObj>
              </mc:Choice>
              <mc:Fallback>
                <p:oleObj name="Equation" r:id="rId9" imgW="1333440" imgH="177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27227" y="2006331"/>
                        <a:ext cx="4511675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3231689E-67F2-A606-BE62-2D28DA61F2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87857"/>
              </p:ext>
            </p:extLst>
          </p:nvPr>
        </p:nvGraphicFramePr>
        <p:xfrm>
          <a:off x="7004283" y="1853708"/>
          <a:ext cx="1584325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85066" imgH="907059" progId="Equation.DSMT4">
                  <p:embed/>
                </p:oleObj>
              </mc:Choice>
              <mc:Fallback>
                <p:oleObj name="Equation" r:id="rId11" imgW="1585066" imgH="90705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004283" y="1853708"/>
                        <a:ext cx="1584325" cy="906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456C8DB9-6B88-751C-C7F2-9D397774E61D}"/>
              </a:ext>
            </a:extLst>
          </p:cNvPr>
          <p:cNvSpPr txBox="1"/>
          <p:nvPr/>
        </p:nvSpPr>
        <p:spPr>
          <a:xfrm>
            <a:off x="5277995" y="1976640"/>
            <a:ext cx="9429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4" name="Google Shape;304;p14">
            <a:extLst>
              <a:ext uri="{FF2B5EF4-FFF2-40B4-BE49-F238E27FC236}">
                <a16:creationId xmlns:a16="http://schemas.microsoft.com/office/drawing/2014/main" id="{D09DCE03-F798-B53A-39B9-C1617BD61AEC}"/>
              </a:ext>
            </a:extLst>
          </p:cNvPr>
          <p:cNvSpPr/>
          <p:nvPr/>
        </p:nvSpPr>
        <p:spPr>
          <a:xfrm>
            <a:off x="153062" y="2728165"/>
            <a:ext cx="2192388" cy="801323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A25FDD2-A752-F4A9-4158-F9D287C4EB0A}"/>
              </a:ext>
            </a:extLst>
          </p:cNvPr>
          <p:cNvSpPr/>
          <p:nvPr/>
        </p:nvSpPr>
        <p:spPr>
          <a:xfrm>
            <a:off x="2471028" y="3046117"/>
            <a:ext cx="12335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thõa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&lt; b.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+ 7 &lt; b + 7.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6" name="Google Shape;305;p14">
            <a:extLst>
              <a:ext uri="{FF2B5EF4-FFF2-40B4-BE49-F238E27FC236}">
                <a16:creationId xmlns:a16="http://schemas.microsoft.com/office/drawing/2014/main" id="{B7413723-3543-1B51-2228-55B59576C2AA}"/>
              </a:ext>
            </a:extLst>
          </p:cNvPr>
          <p:cNvGrpSpPr/>
          <p:nvPr/>
        </p:nvGrpSpPr>
        <p:grpSpPr>
          <a:xfrm flipH="1">
            <a:off x="36834" y="3820696"/>
            <a:ext cx="2351174" cy="1289304"/>
            <a:chOff x="8062351" y="151058"/>
            <a:chExt cx="2022200" cy="1289304"/>
          </a:xfrm>
        </p:grpSpPr>
        <p:pic>
          <p:nvPicPr>
            <p:cNvPr id="37" name="Google Shape;306;p14">
              <a:extLst>
                <a:ext uri="{FF2B5EF4-FFF2-40B4-BE49-F238E27FC236}">
                  <a16:creationId xmlns:a16="http://schemas.microsoft.com/office/drawing/2014/main" id="{117A6CAB-B46A-C20F-8FA8-6DBB04F3E3D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98921" y="151058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Google Shape;307;p14">
              <a:extLst>
                <a:ext uri="{FF2B5EF4-FFF2-40B4-BE49-F238E27FC236}">
                  <a16:creationId xmlns:a16="http://schemas.microsoft.com/office/drawing/2014/main" id="{AF9F238F-F271-5352-740D-AADD285AD4EC}"/>
                </a:ext>
              </a:extLst>
            </p:cNvPr>
            <p:cNvSpPr txBox="1"/>
            <p:nvPr/>
          </p:nvSpPr>
          <p:spPr>
            <a:xfrm>
              <a:off x="8062351" y="220050"/>
              <a:ext cx="20222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20B2D99-9125-DF64-4090-F5B8FB48C621}"/>
              </a:ext>
            </a:extLst>
          </p:cNvPr>
          <p:cNvSpPr txBox="1"/>
          <p:nvPr/>
        </p:nvSpPr>
        <p:spPr>
          <a:xfrm>
            <a:off x="2668456" y="3824371"/>
            <a:ext cx="28352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&lt; b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D819BA-49FA-9E4B-004A-C8AB7DC92F27}"/>
              </a:ext>
            </a:extLst>
          </p:cNvPr>
          <p:cNvSpPr txBox="1"/>
          <p:nvPr/>
        </p:nvSpPr>
        <p:spPr>
          <a:xfrm>
            <a:off x="4988679" y="3837052"/>
            <a:ext cx="97221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7, ta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B7FE379-C029-3006-EF5A-339938296C18}"/>
              </a:ext>
            </a:extLst>
          </p:cNvPr>
          <p:cNvSpPr txBox="1"/>
          <p:nvPr/>
        </p:nvSpPr>
        <p:spPr>
          <a:xfrm>
            <a:off x="2948988" y="4533900"/>
            <a:ext cx="37487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       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AA7FC2-7783-9D9E-6144-6F93CA1EEB02}"/>
              </a:ext>
            </a:extLst>
          </p:cNvPr>
          <p:cNvSpPr txBox="1"/>
          <p:nvPr/>
        </p:nvSpPr>
        <p:spPr>
          <a:xfrm>
            <a:off x="5083263" y="4552131"/>
            <a:ext cx="13801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+ 7</a:t>
            </a:r>
            <a:endParaRPr lang="en-US" sz="40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BD24B1-78C3-29D9-398E-11EA289E787B}"/>
              </a:ext>
            </a:extLst>
          </p:cNvPr>
          <p:cNvSpPr txBox="1"/>
          <p:nvPr/>
        </p:nvSpPr>
        <p:spPr>
          <a:xfrm>
            <a:off x="3357584" y="4552244"/>
            <a:ext cx="10812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+ 7</a:t>
            </a:r>
            <a:endParaRPr lang="en-US" sz="40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BCABCD-67CC-2DFD-E195-85A4158DB0FA}"/>
              </a:ext>
            </a:extLst>
          </p:cNvPr>
          <p:cNvSpPr txBox="1"/>
          <p:nvPr/>
        </p:nvSpPr>
        <p:spPr>
          <a:xfrm>
            <a:off x="5503729" y="6436521"/>
            <a:ext cx="99648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ta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DAF06D2-4E12-76CF-956D-68B7FF1B4992}"/>
              </a:ext>
            </a:extLst>
          </p:cNvPr>
          <p:cNvSpPr txBox="1"/>
          <p:nvPr/>
        </p:nvSpPr>
        <p:spPr>
          <a:xfrm>
            <a:off x="2819401" y="7251592"/>
            <a:ext cx="3048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            b 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C47AD2D-3BA4-DAD0-989A-6413D2F4FF81}"/>
              </a:ext>
            </a:extLst>
          </p:cNvPr>
          <p:cNvSpPr txBox="1"/>
          <p:nvPr/>
        </p:nvSpPr>
        <p:spPr>
          <a:xfrm>
            <a:off x="2912989" y="7939846"/>
            <a:ext cx="2269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&lt; 5.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FE3D8DC-8249-9EC0-E907-DD5C5A102D37}"/>
              </a:ext>
            </a:extLst>
          </p:cNvPr>
          <p:cNvSpPr txBox="1"/>
          <p:nvPr/>
        </p:nvSpPr>
        <p:spPr>
          <a:xfrm>
            <a:off x="3669717" y="8666870"/>
            <a:ext cx="31882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3            5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64CAB1-1244-4AB9-8AC6-16957FBFB4FF}"/>
              </a:ext>
            </a:extLst>
          </p:cNvPr>
          <p:cNvSpPr txBox="1"/>
          <p:nvPr/>
        </p:nvSpPr>
        <p:spPr>
          <a:xfrm>
            <a:off x="5812966" y="8657938"/>
            <a:ext cx="13228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(2)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3A2AEBF-1609-424D-5A9D-A6D5B67CD0A0}"/>
              </a:ext>
            </a:extLst>
          </p:cNvPr>
          <p:cNvSpPr txBox="1"/>
          <p:nvPr/>
        </p:nvSpPr>
        <p:spPr>
          <a:xfrm>
            <a:off x="2851149" y="8647732"/>
            <a:ext cx="10859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+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7FA06ED-5E00-92FC-0A4B-E5DF0165F0B8}"/>
              </a:ext>
            </a:extLst>
          </p:cNvPr>
          <p:cNvSpPr txBox="1"/>
          <p:nvPr/>
        </p:nvSpPr>
        <p:spPr>
          <a:xfrm>
            <a:off x="4629009" y="8677561"/>
            <a:ext cx="10859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+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D68DEAF-E3BF-8BAF-1F07-55F8A851C1AF}"/>
              </a:ext>
            </a:extLst>
          </p:cNvPr>
          <p:cNvSpPr txBox="1"/>
          <p:nvPr/>
        </p:nvSpPr>
        <p:spPr>
          <a:xfrm>
            <a:off x="4143313" y="8573105"/>
            <a:ext cx="8791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4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400" b="1" kern="1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A1AFC11-53F1-DB0D-7BF3-31742CB53998}"/>
              </a:ext>
            </a:extLst>
          </p:cNvPr>
          <p:cNvSpPr txBox="1"/>
          <p:nvPr/>
        </p:nvSpPr>
        <p:spPr>
          <a:xfrm>
            <a:off x="4188450" y="4455686"/>
            <a:ext cx="8111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4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400" b="1" kern="1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807CD25-D231-DAB4-0638-7FA57CFD97AF}"/>
              </a:ext>
            </a:extLst>
          </p:cNvPr>
          <p:cNvSpPr txBox="1"/>
          <p:nvPr/>
        </p:nvSpPr>
        <p:spPr>
          <a:xfrm>
            <a:off x="3411498" y="7295539"/>
            <a:ext cx="10859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EB7C3A-CD66-AD26-90B5-B503557319E7}"/>
              </a:ext>
            </a:extLst>
          </p:cNvPr>
          <p:cNvSpPr txBox="1"/>
          <p:nvPr/>
        </p:nvSpPr>
        <p:spPr>
          <a:xfrm>
            <a:off x="5058316" y="7298524"/>
            <a:ext cx="10859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6741C71-389A-1852-82C2-942BC30FDAC3}"/>
              </a:ext>
            </a:extLst>
          </p:cNvPr>
          <p:cNvSpPr txBox="1"/>
          <p:nvPr/>
        </p:nvSpPr>
        <p:spPr>
          <a:xfrm>
            <a:off x="4202011" y="7209767"/>
            <a:ext cx="8791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4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400" b="1" kern="1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1367C7D-4089-F2FE-FBE2-EE30C7BEF083}"/>
              </a:ext>
            </a:extLst>
          </p:cNvPr>
          <p:cNvSpPr txBox="1"/>
          <p:nvPr/>
        </p:nvSpPr>
        <p:spPr>
          <a:xfrm>
            <a:off x="5930628" y="7290776"/>
            <a:ext cx="13228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81659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6" grpId="0"/>
      <p:bldP spid="20" grpId="0"/>
      <p:bldP spid="22" grpId="0"/>
      <p:bldP spid="28" grpId="0"/>
      <p:bldP spid="7" grpId="0"/>
      <p:bldP spid="10" grpId="0"/>
      <p:bldP spid="33" grpId="0"/>
      <p:bldP spid="34" grpId="0" animBg="1"/>
      <p:bldP spid="35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4" grpId="0"/>
      <p:bldP spid="55" grpId="0"/>
      <p:bldP spid="56" grpId="0"/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313881" y="570943"/>
            <a:ext cx="3113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28908" y="1688455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4" name="Google Shape;304;p14"/>
          <p:cNvSpPr/>
          <p:nvPr/>
        </p:nvSpPr>
        <p:spPr>
          <a:xfrm>
            <a:off x="313881" y="2946513"/>
            <a:ext cx="3396442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7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319632" y="4146267"/>
            <a:ext cx="2351174" cy="1289304"/>
            <a:chOff x="7837953" y="804641"/>
            <a:chExt cx="2022200" cy="1289304"/>
          </a:xfrm>
        </p:grpSpPr>
        <p:pic>
          <p:nvPicPr>
            <p:cNvPr id="18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97634" y="547569"/>
            <a:ext cx="12769013" cy="717723"/>
            <a:chOff x="3729712" y="901562"/>
            <a:chExt cx="12769013" cy="717723"/>
          </a:xfrm>
        </p:grpSpPr>
        <p:grpSp>
          <p:nvGrpSpPr>
            <p:cNvPr id="21" name="Group 20"/>
            <p:cNvGrpSpPr/>
            <p:nvPr/>
          </p:nvGrpSpPr>
          <p:grpSpPr>
            <a:xfrm>
              <a:off x="3729712" y="901562"/>
              <a:ext cx="12769013" cy="717723"/>
              <a:chOff x="3427056" y="797140"/>
              <a:chExt cx="12611100" cy="717723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427056" y="806977"/>
                <a:ext cx="126111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4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- 3 +         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- 2 +</a:t>
                </a:r>
                <a:endParaRPr lang="en-US" sz="40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24" name="Object 2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21539711"/>
                  </p:ext>
                </p:extLst>
              </p:nvPr>
            </p:nvGraphicFramePr>
            <p:xfrm>
              <a:off x="7465999" y="797140"/>
              <a:ext cx="888981" cy="6619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291960" imgH="203040" progId="Equation.DSMT4">
                      <p:embed/>
                    </p:oleObj>
                  </mc:Choice>
                  <mc:Fallback>
                    <p:oleObj name="Equation" r:id="rId5" imgW="291960" imgH="203040" progId="Equation.DSMT4">
                      <p:embed/>
                      <p:pic>
                        <p:nvPicPr>
                          <p:cNvPr id="6" name="Object 5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7465999" y="797140"/>
                            <a:ext cx="888981" cy="6619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2442185"/>
                </p:ext>
              </p:extLst>
            </p:nvPr>
          </p:nvGraphicFramePr>
          <p:xfrm>
            <a:off x="10814366" y="902190"/>
            <a:ext cx="900112" cy="661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91960" imgH="203040" progId="Equation.DSMT4">
                    <p:embed/>
                  </p:oleObj>
                </mc:Choice>
                <mc:Fallback>
                  <p:oleObj name="Equation" r:id="rId7" imgW="291960" imgH="203040" progId="Equation.DSMT4">
                    <p:embed/>
                    <p:pic>
                      <p:nvPicPr>
                        <p:cNvPr id="24" name="Object 2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814366" y="902190"/>
                          <a:ext cx="900112" cy="6619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Rectangle 10"/>
          <p:cNvSpPr/>
          <p:nvPr/>
        </p:nvSpPr>
        <p:spPr>
          <a:xfrm>
            <a:off x="3221311" y="1733371"/>
            <a:ext cx="134010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–3 &lt; –2. Cộng hai vế với 23</a:t>
            </a:r>
            <a:r>
              <a:rPr lang="vi-VN" sz="4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được:</a:t>
            </a:r>
          </a:p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–3 + 23</a:t>
            </a:r>
            <a:r>
              <a:rPr lang="vi-VN" sz="4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&lt; –2 + 23</a:t>
            </a:r>
            <a:r>
              <a:rPr lang="vi-VN" sz="4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10323" y="3017521"/>
            <a:ext cx="124877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hai số m và n thỏa mãn m &gt; n. Chứng tỏ m + 5 &gt; n + 4.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36882" y="4111216"/>
            <a:ext cx="8693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&gt; 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5 vào hai vế, ta được: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81600" y="4893425"/>
            <a:ext cx="1074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+ 5 &gt; n + 5.    (1)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08724" y="5771885"/>
            <a:ext cx="82878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&gt; 4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n vào hai vế, ta được: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203667" y="6500077"/>
            <a:ext cx="58670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+ 5 &gt; n + 4.   (2)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893498" y="7232736"/>
            <a:ext cx="11203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(1) và (2) suy ra m + 5 &gt; n + 4 (tính chất bắc cầu).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3885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1" grpId="0"/>
      <p:bldP spid="13" grpId="0"/>
      <p:bldP spid="28" grpId="0"/>
      <p:bldP spid="29" grpId="0"/>
      <p:bldP spid="30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200400" y="1333500"/>
            <a:ext cx="12305173" cy="6913252"/>
            <a:chOff x="5420131" y="238626"/>
            <a:chExt cx="5765227" cy="1601851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848546" y="584776"/>
              <a:ext cx="5065119" cy="12557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vi-VN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KHỞI ĐỘNG</a:t>
              </a:r>
              <a:endPara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52400" y="410290"/>
            <a:ext cx="3140389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457200" y="3695700"/>
            <a:ext cx="2351174" cy="1289304"/>
            <a:chOff x="7895444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95444" y="904773"/>
              <a:ext cx="2022200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386079" y="469066"/>
            <a:ext cx="136572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a là số tuổi của bạn Na, b là số tuổi của bạn Toàn, biết rằng bạn Toàn lớn tuổi hơn bạn Na. Hãy dùng bất đẳng thức để biểu diễn mối quan hệ về tuổi của hai bạn đó ở hiện tại và sau ba năm nữa.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213358" y="4805816"/>
            <a:ext cx="314038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vi-VN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có b &gt; a.</a:t>
            </a:r>
            <a:endParaRPr kumimoji="0" lang="vi-VN" altLang="vi-VN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5943600" y="4804621"/>
            <a:ext cx="1050264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ộng 2 vế của bất đẳng thức với 3, ta được:</a:t>
            </a:r>
            <a:endParaRPr kumimoji="0" lang="vi-VN" altLang="vi-VN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2E460C7-6FBA-148F-B2CA-1CE017CB7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513896"/>
            <a:ext cx="349768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vi-VN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kumimoji="0" lang="vi-VN" altLang="vi-VN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  <a:r>
              <a:rPr kumimoji="0" lang="vi-VN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&gt; a </a:t>
            </a:r>
            <a:r>
              <a:rPr lang="vi-VN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  <a:r>
              <a:rPr kumimoji="0" lang="vi-VN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altLang="vi-VN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56709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93309" y="453505"/>
            <a:ext cx="1457816" cy="1522524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714708" y="46253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HĐKP 4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326822" y="8909480"/>
            <a:ext cx="1361733" cy="114765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143000" y="310787"/>
            <a:ext cx="16566650" cy="2790508"/>
            <a:chOff x="1143000" y="310787"/>
            <a:chExt cx="16566650" cy="2790508"/>
          </a:xfrm>
        </p:grpSpPr>
        <p:sp>
          <p:nvSpPr>
            <p:cNvPr id="4" name="Rectangle 3"/>
            <p:cNvSpPr/>
            <p:nvPr/>
          </p:nvSpPr>
          <p:spPr>
            <a:xfrm>
              <a:off x="1143000" y="310787"/>
              <a:ext cx="16566650" cy="2790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		    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kí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 &gt; , &lt; ):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a)        3 &gt; 2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3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       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b)  - 10 &lt; -2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3.17             2.17</a:t>
              </a:r>
              <a:r>
                <a:rPr lang="en-US" sz="36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                                -10.5           -2.5</a:t>
              </a:r>
              <a:endPara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05200" y="2290853"/>
              <a:ext cx="80513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420600" y="2340613"/>
              <a:ext cx="80513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57230" y="4686300"/>
            <a:ext cx="2351174" cy="1289304"/>
            <a:chOff x="7837953" y="804641"/>
            <a:chExt cx="2022200" cy="1289304"/>
          </a:xfrm>
        </p:grpSpPr>
        <p:pic>
          <p:nvPicPr>
            <p:cNvPr id="2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41614" y="2840203"/>
            <a:ext cx="16566650" cy="1856919"/>
            <a:chOff x="1947378" y="226659"/>
            <a:chExt cx="16566650" cy="1856919"/>
          </a:xfrm>
        </p:grpSpPr>
        <p:sp>
          <p:nvSpPr>
            <p:cNvPr id="33" name="Rectangle 32"/>
            <p:cNvSpPr/>
            <p:nvPr/>
          </p:nvSpPr>
          <p:spPr>
            <a:xfrm>
              <a:off x="1947378" y="226659"/>
              <a:ext cx="16566650" cy="1856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c)        5 &gt; 3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3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  </a:t>
              </a:r>
              <a:r>
                <a:rPr lang="en-US" sz="3600" kern="1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d)  - 10 &lt; -2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5.(-2)           3.(-2)</a:t>
              </a:r>
              <a:r>
                <a:rPr lang="en-US" sz="3600" kern="1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                                       -10.(-7)           -2.(-7)</a:t>
              </a:r>
              <a:endPara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510964" y="1401964"/>
              <a:ext cx="594025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828930" y="1317648"/>
              <a:ext cx="80513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87353" y="4762500"/>
            <a:ext cx="39658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      3 &gt; 2</a:t>
            </a:r>
            <a:endParaRPr kumimoji="0" lang="vi-VN" alt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3.17             2.17</a:t>
            </a: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 </a:t>
            </a:r>
            <a:endParaRPr kumimoji="0" lang="vi-VN" alt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94155" y="5362664"/>
            <a:ext cx="80513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vi-VN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26549" y="7280963"/>
            <a:ext cx="80513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vi-VN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508404" y="6627916"/>
            <a:ext cx="376176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      −10 &lt; −2</a:t>
            </a:r>
            <a:endParaRPr lang="vi-VN" alt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-10.5         -2.5</a:t>
            </a:r>
            <a:endParaRPr kumimoji="0" lang="vi-VN" altLang="vi-VN" sz="3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0042901" y="5081524"/>
            <a:ext cx="39934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c)          5 &gt; 3</a:t>
            </a:r>
            <a:endParaRPr kumimoji="0" lang="vi-VN" alt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 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5.(-2)           3.(-2)</a:t>
            </a:r>
            <a:endParaRPr kumimoji="0" lang="vi-VN" altLang="vi-VN" sz="3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811000" y="5712031"/>
            <a:ext cx="80513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vi-VN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0357225" y="7277605"/>
            <a:ext cx="524147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d)             −10 &lt; −2</a:t>
            </a:r>
            <a:endParaRPr kumimoji="0" lang="vi-VN" alt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-10.(-7)           -2.(-7)</a:t>
            </a: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2853772" y="7763594"/>
            <a:ext cx="80513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vi-VN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DAF031-961D-A289-3E05-DD42FB28458D}"/>
              </a:ext>
            </a:extLst>
          </p:cNvPr>
          <p:cNvSpPr/>
          <p:nvPr/>
        </p:nvSpPr>
        <p:spPr>
          <a:xfrm>
            <a:off x="2671301" y="5907171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B18E2C-FB40-F5E1-FBB7-87B11C01C6E3}"/>
              </a:ext>
            </a:extLst>
          </p:cNvPr>
          <p:cNvSpPr/>
          <p:nvPr/>
        </p:nvSpPr>
        <p:spPr>
          <a:xfrm>
            <a:off x="5198430" y="5886702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615CFB-5DCB-33C5-E7E3-8AD7CCB28977}"/>
              </a:ext>
            </a:extLst>
          </p:cNvPr>
          <p:cNvSpPr/>
          <p:nvPr/>
        </p:nvSpPr>
        <p:spPr>
          <a:xfrm>
            <a:off x="3385193" y="7649055"/>
            <a:ext cx="915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- 50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714056-6B6C-AAD2-AC44-04BA14B667CE}"/>
              </a:ext>
            </a:extLst>
          </p:cNvPr>
          <p:cNvSpPr/>
          <p:nvPr/>
        </p:nvSpPr>
        <p:spPr>
          <a:xfrm>
            <a:off x="4915390" y="7604128"/>
            <a:ext cx="915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- 10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8B10F9-9E0A-BF29-583C-B9270BDAAABB}"/>
              </a:ext>
            </a:extLst>
          </p:cNvPr>
          <p:cNvSpPr/>
          <p:nvPr/>
        </p:nvSpPr>
        <p:spPr>
          <a:xfrm>
            <a:off x="10509405" y="6340112"/>
            <a:ext cx="915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- 10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716037-3EDB-4B95-C8BC-1DCF5EFD3E47}"/>
              </a:ext>
            </a:extLst>
          </p:cNvPr>
          <p:cNvSpPr/>
          <p:nvPr/>
        </p:nvSpPr>
        <p:spPr>
          <a:xfrm>
            <a:off x="12977961" y="6281853"/>
            <a:ext cx="6848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- 6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F84A64-A3BA-EEF0-8C7E-DF6C71ECAF4F}"/>
              </a:ext>
            </a:extLst>
          </p:cNvPr>
          <p:cNvSpPr/>
          <p:nvPr/>
        </p:nvSpPr>
        <p:spPr>
          <a:xfrm>
            <a:off x="11452586" y="8409925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07EB5D-1291-34E8-FD7A-414190A9D363}"/>
              </a:ext>
            </a:extLst>
          </p:cNvPr>
          <p:cNvSpPr/>
          <p:nvPr/>
        </p:nvSpPr>
        <p:spPr>
          <a:xfrm>
            <a:off x="14014016" y="8364998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5144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/>
      <p:bldP spid="39" grpId="0" animBg="1"/>
      <p:bldP spid="40" grpId="0" animBg="1"/>
      <p:bldP spid="3" grpId="0"/>
      <p:bldP spid="12" grpId="0"/>
      <p:bldP spid="45" grpId="0" animBg="1"/>
      <p:bldP spid="15" grpId="0"/>
      <p:bldP spid="46" grpId="0" animBg="1"/>
      <p:bldP spid="7" grpId="0"/>
      <p:bldP spid="8" grpId="0"/>
      <p:bldP spid="11" grpId="0"/>
      <p:bldP spid="13" grpId="0"/>
      <p:bldP spid="14" grpId="0"/>
      <p:bldP spid="17" grpId="0"/>
      <p:bldP spid="20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868" y="176752"/>
            <a:ext cx="5257800" cy="2789575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8755" y="612421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29204" y="266700"/>
            <a:ext cx="136485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1: BẤT  ĐẲNG THỨC. 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643089" y="1039995"/>
            <a:ext cx="11828443" cy="1211590"/>
            <a:chOff x="624872" y="1381088"/>
            <a:chExt cx="9777582" cy="1453562"/>
          </a:xfrm>
        </p:grpSpPr>
        <p:grpSp>
          <p:nvGrpSpPr>
            <p:cNvPr id="4" name="Group 3"/>
            <p:cNvGrpSpPr/>
            <p:nvPr/>
          </p:nvGrpSpPr>
          <p:grpSpPr>
            <a:xfrm>
              <a:off x="1748994" y="1476539"/>
              <a:ext cx="7484817" cy="1358111"/>
              <a:chOff x="2187330" y="2917658"/>
              <a:chExt cx="13341429" cy="3069559"/>
            </a:xfrm>
          </p:grpSpPr>
          <p:grpSp>
            <p:nvGrpSpPr>
              <p:cNvPr id="40" name="Group 4"/>
              <p:cNvGrpSpPr/>
              <p:nvPr/>
            </p:nvGrpSpPr>
            <p:grpSpPr>
              <a:xfrm>
                <a:off x="2187330" y="2917658"/>
                <a:ext cx="13341429" cy="2744797"/>
                <a:chOff x="-339795" y="0"/>
                <a:chExt cx="8397756" cy="2580751"/>
              </a:xfrm>
            </p:grpSpPr>
            <p:sp>
              <p:nvSpPr>
                <p:cNvPr id="42" name="Freeform 5"/>
                <p:cNvSpPr/>
                <p:nvPr/>
              </p:nvSpPr>
              <p:spPr>
                <a:xfrm>
                  <a:off x="-339795" y="14202"/>
                  <a:ext cx="8393708" cy="2566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0165" h="2195620">
                      <a:moveTo>
                        <a:pt x="7603220" y="2195620"/>
                      </a:moveTo>
                      <a:lnTo>
                        <a:pt x="956945" y="2195620"/>
                      </a:lnTo>
                      <a:cubicBezTo>
                        <a:pt x="428371" y="2195620"/>
                        <a:pt x="0" y="1767122"/>
                        <a:pt x="0" y="1097810"/>
                      </a:cubicBezTo>
                      <a:lnTo>
                        <a:pt x="0" y="1097810"/>
                      </a:lnTo>
                      <a:cubicBezTo>
                        <a:pt x="0" y="428371"/>
                        <a:pt x="428371" y="0"/>
                        <a:pt x="956945" y="0"/>
                      </a:cubicBezTo>
                      <a:lnTo>
                        <a:pt x="7603220" y="0"/>
                      </a:lnTo>
                      <a:cubicBezTo>
                        <a:pt x="8131666" y="0"/>
                        <a:pt x="8560165" y="428371"/>
                        <a:pt x="8560165" y="1097810"/>
                      </a:cubicBezTo>
                      <a:lnTo>
                        <a:pt x="8560165" y="1097810"/>
                      </a:lnTo>
                      <a:cubicBezTo>
                        <a:pt x="8560165" y="1767122"/>
                        <a:pt x="8131667" y="2195620"/>
                        <a:pt x="7603220" y="2195620"/>
                      </a:cubicBezTo>
                      <a:close/>
                    </a:path>
                  </a:pathLst>
                </a:custGeom>
                <a:solidFill>
                  <a:srgbClr val="FFD93B"/>
                </a:solidFill>
              </p:spPr>
              <p:txBody>
                <a:bodyPr/>
                <a:lstStyle/>
                <a:p>
                  <a:endPara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Freeform 6"/>
                <p:cNvSpPr/>
                <p:nvPr/>
              </p:nvSpPr>
              <p:spPr>
                <a:xfrm>
                  <a:off x="-335747" y="0"/>
                  <a:ext cx="8393708" cy="2579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85565" h="2221020">
                      <a:moveTo>
                        <a:pt x="7615920" y="0"/>
                      </a:moveTo>
                      <a:lnTo>
                        <a:pt x="969645" y="0"/>
                      </a:lnTo>
                      <a:cubicBezTo>
                        <a:pt x="434975" y="0"/>
                        <a:pt x="0" y="434975"/>
                        <a:pt x="0" y="1110510"/>
                      </a:cubicBezTo>
                      <a:cubicBezTo>
                        <a:pt x="0" y="1786045"/>
                        <a:pt x="434975" y="2221020"/>
                        <a:pt x="969645" y="2221020"/>
                      </a:cubicBezTo>
                      <a:lnTo>
                        <a:pt x="7615920" y="2221020"/>
                      </a:lnTo>
                      <a:cubicBezTo>
                        <a:pt x="8150590" y="2221020"/>
                        <a:pt x="8585565" y="1786045"/>
                        <a:pt x="8585565" y="1110510"/>
                      </a:cubicBezTo>
                      <a:cubicBezTo>
                        <a:pt x="8585565" y="434975"/>
                        <a:pt x="8150590" y="0"/>
                        <a:pt x="7615920" y="0"/>
                      </a:cubicBezTo>
                      <a:close/>
                      <a:moveTo>
                        <a:pt x="7615920" y="2195620"/>
                      </a:moveTo>
                      <a:lnTo>
                        <a:pt x="969645" y="2195620"/>
                      </a:lnTo>
                      <a:cubicBezTo>
                        <a:pt x="448945" y="2195620"/>
                        <a:pt x="25400" y="1772075"/>
                        <a:pt x="25400" y="1110510"/>
                      </a:cubicBezTo>
                      <a:cubicBezTo>
                        <a:pt x="25400" y="448945"/>
                        <a:pt x="448945" y="25400"/>
                        <a:pt x="969645" y="25400"/>
                      </a:cubicBezTo>
                      <a:lnTo>
                        <a:pt x="7615920" y="25400"/>
                      </a:lnTo>
                      <a:cubicBezTo>
                        <a:pt x="8136620" y="25400"/>
                        <a:pt x="8560165" y="448945"/>
                        <a:pt x="8560165" y="1110510"/>
                      </a:cubicBezTo>
                      <a:cubicBezTo>
                        <a:pt x="8560165" y="1772075"/>
                        <a:pt x="8136620" y="2195620"/>
                        <a:pt x="7615920" y="2195620"/>
                      </a:cubicBezTo>
                      <a:close/>
                    </a:path>
                  </a:pathLst>
                </a:custGeom>
                <a:solidFill>
                  <a:srgbClr val="031929"/>
                </a:solidFill>
              </p:spPr>
              <p:txBody>
                <a:bodyPr/>
                <a:lstStyle/>
                <a:p>
                  <a:endPara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" name="Rectangle 2"/>
              <p:cNvSpPr/>
              <p:nvPr/>
            </p:nvSpPr>
            <p:spPr>
              <a:xfrm>
                <a:off x="2193757" y="3023122"/>
                <a:ext cx="13334998" cy="29640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624872" y="1381088"/>
              <a:ext cx="9777582" cy="1067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r>
                <a:rPr lang="vi-VN" sz="4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 chất của bất đẳng thức</a:t>
              </a:r>
              <a:endPara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BF0299D-2EAC-B61D-3BB5-DB73A57A623F}"/>
              </a:ext>
            </a:extLst>
          </p:cNvPr>
          <p:cNvSpPr txBox="1"/>
          <p:nvPr/>
        </p:nvSpPr>
        <p:spPr>
          <a:xfrm>
            <a:off x="962020" y="2091981"/>
            <a:ext cx="11828443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c)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105648"/>
              </p:ext>
            </p:extLst>
          </p:nvPr>
        </p:nvGraphicFramePr>
        <p:xfrm>
          <a:off x="4514850" y="21939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20" imgH="177480" progId="Equation.DSMT4">
                  <p:embed/>
                </p:oleObj>
              </mc:Choice>
              <mc:Fallback>
                <p:oleObj name="Equation" r:id="rId9" imgW="114120" imgH="177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14850" y="21939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" name="Picture 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712563">
            <a:off x="6211" y="8929244"/>
            <a:ext cx="1361733" cy="114765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858996" y="6063031"/>
            <a:ext cx="12487300" cy="2390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8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b. </a:t>
            </a:r>
          </a:p>
          <a:p>
            <a:pPr>
              <a:spcAft>
                <a:spcPts val="800"/>
              </a:spcAft>
            </a:pPr>
            <a:r>
              <a:rPr lang="en-US" sz="4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 &gt; 0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. </a:t>
            </a:r>
            <a:r>
              <a:rPr lang="en-US" sz="4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>
              <a:spcAft>
                <a:spcPts val="800"/>
              </a:spcAft>
            </a:pPr>
            <a:r>
              <a:rPr lang="en-US" sz="4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 &lt; 0 </a:t>
            </a:r>
            <a:r>
              <a:rPr lang="en-US" sz="4400" b="1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 </a:t>
            </a:r>
            <a:r>
              <a:rPr lang="en-US" sz="44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44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</a:t>
            </a:r>
            <a:endParaRPr lang="en-US" sz="44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90600" y="8367856"/>
            <a:ext cx="166056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&lt;, 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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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43535" y="3087350"/>
            <a:ext cx="177335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Khi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2649" y="4547537"/>
            <a:ext cx="177335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Khi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vế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4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đẳng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35075345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4" grpId="0"/>
      <p:bldP spid="61" grpId="0"/>
      <p:bldP spid="48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914400" y="475234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5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3944" y="517118"/>
            <a:ext cx="132676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1962 . 12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1963 . 12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2458" y="8353520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457200" y="1633876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824189" y="1620259"/>
            <a:ext cx="41376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1962 &lt; 1963. </a:t>
            </a:r>
            <a:endParaRPr lang="en-US" sz="40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304;p14"/>
          <p:cNvSpPr/>
          <p:nvPr/>
        </p:nvSpPr>
        <p:spPr>
          <a:xfrm>
            <a:off x="533340" y="3021096"/>
            <a:ext cx="2573448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6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7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654492" y="4173110"/>
            <a:ext cx="2351174" cy="1289304"/>
            <a:chOff x="7837953" y="804641"/>
            <a:chExt cx="2022200" cy="1289304"/>
          </a:xfrm>
        </p:grpSpPr>
        <p:pic>
          <p:nvPicPr>
            <p:cNvPr id="18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3231069" y="3139628"/>
            <a:ext cx="13267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47 . (-19)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50 . (-19)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832816" y="4089148"/>
            <a:ext cx="29330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47 &lt; 5. </a:t>
            </a:r>
            <a:endParaRPr lang="en-US" sz="4000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Google Shape;304;p14"/>
          <p:cNvSpPr/>
          <p:nvPr/>
        </p:nvSpPr>
        <p:spPr>
          <a:xfrm>
            <a:off x="250741" y="5473007"/>
            <a:ext cx="2573448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7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45915" y="5662566"/>
            <a:ext cx="12611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thõa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sz="4000" kern="1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&gt; b</a:t>
            </a:r>
            <a:r>
              <a:rPr lang="en-US" sz="4000" kern="1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&gt; 0.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5a</a:t>
            </a:r>
            <a:r>
              <a:rPr lang="en-US" sz="4000" kern="1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&gt; 4b</a:t>
            </a:r>
            <a:r>
              <a:rPr lang="en-US" sz="4000" kern="1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533340" y="6667500"/>
            <a:ext cx="2351174" cy="1289304"/>
            <a:chOff x="7837953" y="804641"/>
            <a:chExt cx="2022200" cy="1289304"/>
          </a:xfrm>
        </p:grpSpPr>
        <p:pic>
          <p:nvPicPr>
            <p:cNvPr id="35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950590" y="6717379"/>
            <a:ext cx="29918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sz="4000" kern="1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&gt; b</a:t>
            </a:r>
            <a:r>
              <a:rPr lang="en-US" sz="4000" kern="1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7203125" y="9469410"/>
                <a:ext cx="6937027" cy="7218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vi-VN" sz="4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000" b="1" i="0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vi-VN" sz="40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vi-VN" sz="4000" b="1" i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vi-VN" sz="4000" b="1" i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vi-VN" sz="4000" b="1" i="0" smtClean="0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vi-VN" sz="4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40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vi-VN" sz="4000" b="1" i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(tính chất bắc cầu)</a:t>
                </a: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3125" y="9469410"/>
                <a:ext cx="6937027" cy="721801"/>
              </a:xfrm>
              <a:prstGeom prst="rect">
                <a:avLst/>
              </a:prstGeom>
              <a:blipFill>
                <a:blip r:embed="rId5"/>
                <a:stretch>
                  <a:fillRect t="-12605" r="-264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>
            <a:off x="3778039" y="7936904"/>
            <a:ext cx="27390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&gt; 4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166042" y="9452452"/>
            <a:ext cx="525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(3)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(4)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657855" y="2208313"/>
            <a:ext cx="3518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1962          1963</a:t>
            </a:r>
            <a:endParaRPr lang="en-US" sz="4000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35277" y="4890260"/>
            <a:ext cx="29945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47              50 </a:t>
            </a:r>
            <a:endParaRPr lang="en-US" sz="4000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FBFE29-792D-1303-7CED-3998FBAD56AE}"/>
              </a:ext>
            </a:extLst>
          </p:cNvPr>
          <p:cNvSpPr txBox="1"/>
          <p:nvPr/>
        </p:nvSpPr>
        <p:spPr>
          <a:xfrm>
            <a:off x="6850947" y="1581179"/>
            <a:ext cx="70117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 &gt; 0, ta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0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B6B55C-DEC1-5251-8517-3221D11AAF2F}"/>
              </a:ext>
            </a:extLst>
          </p:cNvPr>
          <p:cNvSpPr/>
          <p:nvPr/>
        </p:nvSpPr>
        <p:spPr>
          <a:xfrm>
            <a:off x="7123093" y="2218309"/>
            <a:ext cx="9541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r>
              <a:rPr lang="en-US" sz="40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ED5824-1D48-C712-0990-A5AFC635A417}"/>
              </a:ext>
            </a:extLst>
          </p:cNvPr>
          <p:cNvSpPr/>
          <p:nvPr/>
        </p:nvSpPr>
        <p:spPr>
          <a:xfrm>
            <a:off x="5543388" y="2218309"/>
            <a:ext cx="476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000" b="1" kern="1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E52101-F15B-4D39-62C2-D930BA53A914}"/>
              </a:ext>
            </a:extLst>
          </p:cNvPr>
          <p:cNvSpPr/>
          <p:nvPr/>
        </p:nvSpPr>
        <p:spPr>
          <a:xfrm>
            <a:off x="4776824" y="2185944"/>
            <a:ext cx="861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r>
              <a:rPr lang="en-US" sz="40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BD508A-93C6-CF75-9A06-C70A797F06BB}"/>
              </a:ext>
            </a:extLst>
          </p:cNvPr>
          <p:cNvSpPr txBox="1"/>
          <p:nvPr/>
        </p:nvSpPr>
        <p:spPr>
          <a:xfrm>
            <a:off x="5661213" y="4106737"/>
            <a:ext cx="109503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-19 &lt; 0, ta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000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F19BC6-8780-4F9C-3798-E277F1A96A39}"/>
              </a:ext>
            </a:extLst>
          </p:cNvPr>
          <p:cNvSpPr/>
          <p:nvPr/>
        </p:nvSpPr>
        <p:spPr>
          <a:xfrm>
            <a:off x="5715000" y="6734337"/>
            <a:ext cx="73405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&gt; 0, ta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DBFD2B-8703-78C8-87B0-30D28FB07430}"/>
              </a:ext>
            </a:extLst>
          </p:cNvPr>
          <p:cNvSpPr/>
          <p:nvPr/>
        </p:nvSpPr>
        <p:spPr>
          <a:xfrm>
            <a:off x="6086544" y="7903211"/>
            <a:ext cx="7184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sz="4000" kern="1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&gt; 0, ta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CAB79F-A887-C00A-B4DF-9CCD9AD14103}"/>
              </a:ext>
            </a:extLst>
          </p:cNvPr>
          <p:cNvSpPr/>
          <p:nvPr/>
        </p:nvSpPr>
        <p:spPr>
          <a:xfrm>
            <a:off x="9982200" y="4887269"/>
            <a:ext cx="1596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.(- 19)</a:t>
            </a:r>
            <a:r>
              <a:rPr lang="en-US" sz="40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49DCB2-916E-F774-6504-0BC746EF0BE1}"/>
              </a:ext>
            </a:extLst>
          </p:cNvPr>
          <p:cNvSpPr/>
          <p:nvPr/>
        </p:nvSpPr>
        <p:spPr>
          <a:xfrm>
            <a:off x="8743788" y="4887269"/>
            <a:ext cx="476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4000" b="1" kern="1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241AAA-25CC-A017-E7A5-4A40D0785709}"/>
              </a:ext>
            </a:extLst>
          </p:cNvPr>
          <p:cNvSpPr/>
          <p:nvPr/>
        </p:nvSpPr>
        <p:spPr>
          <a:xfrm>
            <a:off x="7366718" y="4854904"/>
            <a:ext cx="17010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.(- 19)</a:t>
            </a:r>
            <a:r>
              <a:rPr lang="en-US" sz="40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10B52B-6087-75FE-41F4-F2C5D560776E}"/>
              </a:ext>
            </a:extLst>
          </p:cNvPr>
          <p:cNvSpPr/>
          <p:nvPr/>
        </p:nvSpPr>
        <p:spPr>
          <a:xfrm>
            <a:off x="6695218" y="7326064"/>
            <a:ext cx="26789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kern="1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b</a:t>
            </a:r>
            <a:r>
              <a:rPr lang="en-US" sz="4000" kern="1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C1D500-E1E9-F23C-D2EF-D81C2BF31F7A}"/>
              </a:ext>
            </a:extLst>
          </p:cNvPr>
          <p:cNvSpPr/>
          <p:nvPr/>
        </p:nvSpPr>
        <p:spPr>
          <a:xfrm>
            <a:off x="8117413" y="7323073"/>
            <a:ext cx="569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en-US" sz="4000" b="1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02D414B-6383-267C-5BF3-DE3F71AFD0A1}"/>
              </a:ext>
            </a:extLst>
          </p:cNvPr>
          <p:cNvSpPr/>
          <p:nvPr/>
        </p:nvSpPr>
        <p:spPr>
          <a:xfrm>
            <a:off x="7448388" y="7323073"/>
            <a:ext cx="476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4000" b="1" kern="1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C9DD625-18B7-BCDA-5C15-7442B285E824}"/>
              </a:ext>
            </a:extLst>
          </p:cNvPr>
          <p:cNvSpPr/>
          <p:nvPr/>
        </p:nvSpPr>
        <p:spPr>
          <a:xfrm>
            <a:off x="6172200" y="7331214"/>
            <a:ext cx="6976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5 .</a:t>
            </a:r>
            <a:endParaRPr lang="en-US" sz="4000" b="1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76467D6-308D-6BD3-F55E-291A13C931FD}"/>
              </a:ext>
            </a:extLst>
          </p:cNvPr>
          <p:cNvSpPr/>
          <p:nvPr/>
        </p:nvSpPr>
        <p:spPr>
          <a:xfrm>
            <a:off x="6627447" y="8688895"/>
            <a:ext cx="23647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5            4 </a:t>
            </a:r>
            <a:endParaRPr lang="en-US" sz="4000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041D80-CC47-BFE0-D55C-CFDE2F5E9BEE}"/>
              </a:ext>
            </a:extLst>
          </p:cNvPr>
          <p:cNvSpPr/>
          <p:nvPr/>
        </p:nvSpPr>
        <p:spPr>
          <a:xfrm>
            <a:off x="8679037" y="8685904"/>
            <a:ext cx="7697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.b</a:t>
            </a:r>
            <a:r>
              <a:rPr lang="en-US" sz="4000" b="1" kern="1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kern="100" baseline="30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C0FFE6-7C7B-46C2-874C-E4CE7AF41574}"/>
              </a:ext>
            </a:extLst>
          </p:cNvPr>
          <p:cNvSpPr/>
          <p:nvPr/>
        </p:nvSpPr>
        <p:spPr>
          <a:xfrm>
            <a:off x="7753188" y="8685904"/>
            <a:ext cx="476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4000" b="1" kern="1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576059C-653E-BEB2-BC0A-BF85323111C8}"/>
              </a:ext>
            </a:extLst>
          </p:cNvPr>
          <p:cNvSpPr/>
          <p:nvPr/>
        </p:nvSpPr>
        <p:spPr>
          <a:xfrm>
            <a:off x="6943578" y="8693509"/>
            <a:ext cx="913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.b</a:t>
            </a:r>
            <a:r>
              <a:rPr lang="en-US" sz="4000" b="1" kern="1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kern="100" baseline="30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203BD8-9524-FAD9-924C-249B5648A70F}"/>
              </a:ext>
            </a:extLst>
          </p:cNvPr>
          <p:cNvSpPr/>
          <p:nvPr/>
        </p:nvSpPr>
        <p:spPr>
          <a:xfrm>
            <a:off x="9448800" y="7283187"/>
            <a:ext cx="9124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C7D956-319C-EFC4-B8A6-24974F7E5AD0}"/>
              </a:ext>
            </a:extLst>
          </p:cNvPr>
          <p:cNvSpPr/>
          <p:nvPr/>
        </p:nvSpPr>
        <p:spPr>
          <a:xfrm>
            <a:off x="9479336" y="8693509"/>
            <a:ext cx="9124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57205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  <p:bldP spid="14" grpId="0" animBg="1"/>
      <p:bldP spid="24" grpId="0"/>
      <p:bldP spid="26" grpId="0"/>
      <p:bldP spid="28" grpId="0" animBg="1"/>
      <p:bldP spid="29" grpId="0"/>
      <p:bldP spid="37" grpId="0"/>
      <p:bldP spid="44" grpId="0"/>
      <p:bldP spid="43" grpId="0"/>
      <p:bldP spid="47" grpId="0"/>
      <p:bldP spid="48" grpId="0"/>
      <p:bldP spid="49" grpId="0"/>
      <p:bldP spid="8" grpId="0"/>
      <p:bldP spid="9" grpId="0"/>
      <p:bldP spid="10" grpId="0"/>
      <p:bldP spid="16" grpId="0"/>
      <p:bldP spid="20" grpId="0"/>
      <p:bldP spid="11" grpId="0"/>
      <p:bldP spid="13" grpId="0"/>
      <p:bldP spid="21" grpId="0"/>
      <p:bldP spid="22" grpId="0"/>
      <p:bldP spid="27" grpId="0"/>
      <p:bldP spid="30" grpId="0"/>
      <p:bldP spid="33" grpId="0"/>
      <p:bldP spid="38" grpId="0"/>
      <p:bldP spid="41" grpId="0"/>
      <p:bldP spid="42" grpId="0"/>
      <p:bldP spid="51" grpId="0"/>
      <p:bldP spid="52" grpId="0"/>
      <p:bldP spid="23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313881" y="570943"/>
            <a:ext cx="3113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5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928908" y="1688455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4" name="Google Shape;304;p14"/>
          <p:cNvSpPr/>
          <p:nvPr/>
        </p:nvSpPr>
        <p:spPr>
          <a:xfrm>
            <a:off x="313881" y="2946513"/>
            <a:ext cx="3396442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6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7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319632" y="4146267"/>
            <a:ext cx="2351174" cy="1289304"/>
            <a:chOff x="7837953" y="804641"/>
            <a:chExt cx="2022200" cy="1289304"/>
          </a:xfrm>
        </p:grpSpPr>
        <p:pic>
          <p:nvPicPr>
            <p:cNvPr id="18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597634" y="522068"/>
            <a:ext cx="12769013" cy="799430"/>
            <a:chOff x="3597634" y="522068"/>
            <a:chExt cx="12769013" cy="799430"/>
          </a:xfrm>
        </p:grpSpPr>
        <p:sp>
          <p:nvSpPr>
            <p:cNvPr id="5" name="Rectangle 4"/>
            <p:cNvSpPr/>
            <p:nvPr/>
          </p:nvSpPr>
          <p:spPr>
            <a:xfrm>
              <a:off x="10116019" y="573331"/>
              <a:ext cx="198163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(-162) .  </a:t>
              </a:r>
              <a:endParaRPr lang="vi-VN" sz="40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597634" y="522068"/>
              <a:ext cx="12769013" cy="799430"/>
              <a:chOff x="3597634" y="522068"/>
              <a:chExt cx="12769013" cy="79943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3597634" y="557406"/>
                <a:ext cx="12769013" cy="764092"/>
                <a:chOff x="3427056" y="806977"/>
                <a:chExt cx="12611100" cy="764092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3427056" y="806977"/>
                  <a:ext cx="12611100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Aft>
                      <a:spcPts val="800"/>
                    </a:spcAft>
                  </a:pPr>
                  <a:r>
                    <a:rPr lang="en-US" sz="4000" kern="100" dirty="0" err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Hãy</a:t>
                  </a:r>
                  <a:r>
                    <a:rPr lang="en-US" sz="4000" kern="1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so </a:t>
                  </a:r>
                  <a:r>
                    <a:rPr lang="en-US" sz="4000" kern="100" dirty="0" err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sánh</a:t>
                  </a:r>
                  <a:r>
                    <a:rPr lang="en-US" sz="4000" kern="1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(-163) .              </a:t>
                  </a:r>
                  <a:r>
                    <a:rPr lang="en-US" sz="4000" kern="100" dirty="0" err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4000" kern="1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endParaRPr lang="en-US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graphicFrame>
              <p:nvGraphicFramePr>
                <p:cNvPr id="24" name="Object 2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09014396"/>
                    </p:ext>
                  </p:extLst>
                </p:nvPr>
              </p:nvGraphicFramePr>
              <p:xfrm>
                <a:off x="7675988" y="826531"/>
                <a:ext cx="1429895" cy="74453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5" imgW="469800" imgH="228600" progId="Equation.DSMT4">
                        <p:embed/>
                      </p:oleObj>
                    </mc:Choice>
                    <mc:Fallback>
                      <p:oleObj name="Equation" r:id="rId5" imgW="469800" imgH="228600" progId="Equation.DSMT4">
                        <p:embed/>
                        <p:pic>
                          <p:nvPicPr>
                            <p:cNvPr id="24" name="Object 23"/>
                            <p:cNvPicPr/>
                            <p:nvPr/>
                          </p:nvPicPr>
                          <p:blipFill>
                            <a:blip r:embed="rId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675988" y="826531"/>
                              <a:ext cx="1429895" cy="74453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33" name="Object 3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44376806"/>
                  </p:ext>
                </p:extLst>
              </p:nvPr>
            </p:nvGraphicFramePr>
            <p:xfrm>
              <a:off x="11682584" y="522068"/>
              <a:ext cx="1447800" cy="7445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469800" imgH="228600" progId="Equation.DSMT4">
                      <p:embed/>
                    </p:oleObj>
                  </mc:Choice>
                  <mc:Fallback>
                    <p:oleObj name="Equation" r:id="rId5" imgW="469800" imgH="228600" progId="Equation.DSMT4">
                      <p:embed/>
                      <p:pic>
                        <p:nvPicPr>
                          <p:cNvPr id="24" name="Object 23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1682584" y="522068"/>
                            <a:ext cx="1447800" cy="7445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8" name="Rectangle 7"/>
          <p:cNvSpPr/>
          <p:nvPr/>
        </p:nvSpPr>
        <p:spPr>
          <a:xfrm>
            <a:off x="3342127" y="1562100"/>
            <a:ext cx="45576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–163 &lt; –162. 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71397" y="2336438"/>
            <a:ext cx="55515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(−163)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(−162)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710323" y="2729851"/>
            <a:ext cx="13554180" cy="1244828"/>
            <a:chOff x="3710323" y="2729851"/>
            <a:chExt cx="13554180" cy="1244828"/>
          </a:xfrm>
        </p:grpSpPr>
        <p:sp>
          <p:nvSpPr>
            <p:cNvPr id="13" name="Rectangle 12"/>
            <p:cNvSpPr/>
            <p:nvPr/>
          </p:nvSpPr>
          <p:spPr>
            <a:xfrm>
              <a:off x="3710323" y="3017521"/>
              <a:ext cx="1107707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hai số m, n thỏa mãn                         . Chứng tỏ </a:t>
              </a:r>
              <a:endParaRPr lang="vi-VN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9156268" y="3063011"/>
                  <a:ext cx="3153492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vi-VN" sz="4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4000" b="0" i="0" smtClean="0">
                                <a:latin typeface="Cambria Math" panose="02040503050406030204" pitchFamily="18" charset="0"/>
                              </a:rPr>
                              <m:t>0&lt;</m:t>
                            </m:r>
                            <m:r>
                              <a:rPr lang="vi-VN" sz="4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vi-VN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0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p>
                          <m:sSupPr>
                            <m:ctrlPr>
                              <a:rPr lang="vi-VN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4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vi-VN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6268" y="3063011"/>
                  <a:ext cx="3153492" cy="70788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14411478" y="2729851"/>
                  <a:ext cx="2853025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400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vi-VN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vi-VN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4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vi-VN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000" i="0">
                            <a:latin typeface="Cambria Math" panose="02040503050406030204" pitchFamily="18" charset="0"/>
                          </a:rPr>
                          <m:t>&lt;2</m:t>
                        </m:r>
                        <m:sSup>
                          <m:sSupPr>
                            <m:ctrlPr>
                              <a:rPr lang="vi-VN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4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vi-VN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11478" y="2729851"/>
                  <a:ext cx="2853025" cy="124482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Rectangle 39"/>
          <p:cNvSpPr/>
          <p:nvPr/>
        </p:nvSpPr>
        <p:spPr>
          <a:xfrm>
            <a:off x="3758601" y="748361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68340" y="7414481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57023" y="4282637"/>
            <a:ext cx="71481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 hai vế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4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0,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được: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4760920" y="3946768"/>
                <a:ext cx="1550040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b="0" i="1" smtClean="0">
                          <a:latin typeface="Cambria Math" panose="02040503050406030204" pitchFamily="18" charset="0"/>
                        </a:rPr>
                        <m:t>&lt;2</m:t>
                      </m:r>
                    </m:oMath>
                  </m:oMathPara>
                </a14:m>
                <a:endPara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20" y="3946768"/>
                <a:ext cx="1550040" cy="124482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3710323" y="5230457"/>
                <a:ext cx="2087943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vi-VN" sz="400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323" y="5230457"/>
                <a:ext cx="2087943" cy="124482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/>
          <p:cNvGrpSpPr/>
          <p:nvPr/>
        </p:nvGrpSpPr>
        <p:grpSpPr>
          <a:xfrm>
            <a:off x="3185846" y="8122783"/>
            <a:ext cx="11806117" cy="1244828"/>
            <a:chOff x="3187329" y="7478553"/>
            <a:chExt cx="11806117" cy="1244828"/>
          </a:xfrm>
        </p:grpSpPr>
        <p:sp>
          <p:nvSpPr>
            <p:cNvPr id="46" name="Rectangle 8"/>
            <p:cNvSpPr>
              <a:spLocks noChangeArrowheads="1"/>
            </p:cNvSpPr>
            <p:nvPr/>
          </p:nvSpPr>
          <p:spPr bwMode="auto">
            <a:xfrm>
              <a:off x="3187329" y="7735515"/>
              <a:ext cx="11806117" cy="61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vi-VN" altLang="vi-VN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(1) và (2) suy ra                               (tính chất bắc cầu)</a:t>
              </a:r>
              <a:endParaRPr kumimoji="0" lang="vi-VN" altLang="vi-VN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7697687" y="7478553"/>
                  <a:ext cx="2853025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400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vi-VN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vi-VN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4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vi-VN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000" i="0">
                            <a:latin typeface="Cambria Math" panose="02040503050406030204" pitchFamily="18" charset="0"/>
                          </a:rPr>
                          <m:t>&lt;2</m:t>
                        </m:r>
                        <m:sSup>
                          <m:sSupPr>
                            <m:ctrlPr>
                              <a:rPr lang="vi-VN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vi-VN" sz="4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vi-VN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7687" y="7478553"/>
                  <a:ext cx="2853025" cy="124482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61A77B7-13DF-ACDC-CBD1-5820ECB2A1BA}"/>
              </a:ext>
            </a:extLst>
          </p:cNvPr>
          <p:cNvSpPr/>
          <p:nvPr/>
        </p:nvSpPr>
        <p:spPr>
          <a:xfrm>
            <a:off x="3558865" y="6512226"/>
            <a:ext cx="2669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4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&lt; n</a:t>
            </a:r>
            <a:r>
              <a:rPr lang="vi-VN" sz="4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CB7FE8-08FD-B946-0423-04685DD5D3EA}"/>
              </a:ext>
            </a:extLst>
          </p:cNvPr>
          <p:cNvSpPr/>
          <p:nvPr/>
        </p:nvSpPr>
        <p:spPr>
          <a:xfrm>
            <a:off x="7603110" y="2373444"/>
            <a:ext cx="20601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(−75)</a:t>
            </a:r>
            <a:r>
              <a:rPr lang="vi-VN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136F4A-20C6-3CA6-9E9B-AA5AA7AC2B56}"/>
              </a:ext>
            </a:extLst>
          </p:cNvPr>
          <p:cNvSpPr/>
          <p:nvPr/>
        </p:nvSpPr>
        <p:spPr>
          <a:xfrm>
            <a:off x="11351021" y="2378506"/>
            <a:ext cx="20601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(−75)</a:t>
            </a:r>
            <a:r>
              <a:rPr lang="vi-VN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AF9F8B-384B-CDB5-CD5D-F4C646EF448F}"/>
              </a:ext>
            </a:extLst>
          </p:cNvPr>
          <p:cNvSpPr/>
          <p:nvPr/>
        </p:nvSpPr>
        <p:spPr>
          <a:xfrm>
            <a:off x="3370022" y="4242253"/>
            <a:ext cx="13013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43E964-0E11-22B3-0BF8-AA0213B7B9DF}"/>
              </a:ext>
            </a:extLst>
          </p:cNvPr>
          <p:cNvSpPr/>
          <p:nvPr/>
        </p:nvSpPr>
        <p:spPr>
          <a:xfrm>
            <a:off x="6035517" y="6569214"/>
            <a:ext cx="6833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 hai vế với 2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0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được: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D35931-F96D-3494-83BF-9B0550964A91}"/>
              </a:ext>
            </a:extLst>
          </p:cNvPr>
          <p:cNvSpPr/>
          <p:nvPr/>
        </p:nvSpPr>
        <p:spPr>
          <a:xfrm>
            <a:off x="4325096" y="7451165"/>
            <a:ext cx="25939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4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B4949C2-2A3E-639F-8DB6-C87D3C16C046}"/>
              </a:ext>
            </a:extLst>
          </p:cNvPr>
          <p:cNvSpPr/>
          <p:nvPr/>
        </p:nvSpPr>
        <p:spPr>
          <a:xfrm>
            <a:off x="5622086" y="7436115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0A6DA26-C7FD-D19A-8336-D27CB6E2995E}"/>
              </a:ext>
            </a:extLst>
          </p:cNvPr>
          <p:cNvSpPr/>
          <p:nvPr/>
        </p:nvSpPr>
        <p:spPr>
          <a:xfrm>
            <a:off x="5100633" y="7436115"/>
            <a:ext cx="476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vi-VN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2AF790F-61B5-35ED-9E16-02A3810E82F0}"/>
              </a:ext>
            </a:extLst>
          </p:cNvPr>
          <p:cNvSpPr/>
          <p:nvPr/>
        </p:nvSpPr>
        <p:spPr>
          <a:xfrm>
            <a:off x="6831445" y="5547287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042BCE3-4571-C77E-B8FA-687A0C0E678C}"/>
              </a:ext>
            </a:extLst>
          </p:cNvPr>
          <p:cNvSpPr/>
          <p:nvPr/>
        </p:nvSpPr>
        <p:spPr>
          <a:xfrm>
            <a:off x="7467599" y="1557675"/>
            <a:ext cx="8899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cả hai vế với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(-75)</a:t>
            </a:r>
            <a:r>
              <a:rPr lang="en-US" sz="4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0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được: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79EC006-BE11-8222-1D19-E6E4E94416EC}"/>
              </a:ext>
            </a:extLst>
          </p:cNvPr>
          <p:cNvSpPr/>
          <p:nvPr/>
        </p:nvSpPr>
        <p:spPr>
          <a:xfrm>
            <a:off x="9475330" y="2316659"/>
            <a:ext cx="5068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vi-VN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D40C548-9554-635D-F5E4-5A13985FE619}"/>
                  </a:ext>
                </a:extLst>
              </p:cNvPr>
              <p:cNvSpPr/>
              <p:nvPr/>
            </p:nvSpPr>
            <p:spPr>
              <a:xfrm>
                <a:off x="4025124" y="5519590"/>
                <a:ext cx="91242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4000" b="1" baseline="30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vi-VN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D40C548-9554-635D-F5E4-5A13985FE6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5124" y="5519590"/>
                <a:ext cx="912429" cy="7078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46DB85-4E99-7683-CDFC-F2539711BA7B}"/>
                  </a:ext>
                </a:extLst>
              </p:cNvPr>
              <p:cNvSpPr/>
              <p:nvPr/>
            </p:nvSpPr>
            <p:spPr>
              <a:xfrm>
                <a:off x="4805547" y="5562883"/>
                <a:ext cx="60465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 b="1" i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&lt;</m:t>
                      </m:r>
                    </m:oMath>
                  </m:oMathPara>
                </a14:m>
                <a:endParaRPr lang="vi-VN" sz="4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446DB85-4E99-7683-CDFC-F2539711BA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547" y="5562883"/>
                <a:ext cx="604653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4C3B580-927D-0CFF-4402-3EE992355EBB}"/>
                  </a:ext>
                </a:extLst>
              </p:cNvPr>
              <p:cNvSpPr/>
              <p:nvPr/>
            </p:nvSpPr>
            <p:spPr>
              <a:xfrm>
                <a:off x="5562600" y="5526533"/>
                <a:ext cx="91242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4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4000" b="1" baseline="30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lang="vi-VN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4C3B580-927D-0CFF-4402-3EE992355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5526533"/>
                <a:ext cx="912429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741622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8" grpId="0"/>
      <p:bldP spid="16" grpId="0"/>
      <p:bldP spid="40" grpId="0"/>
      <p:bldP spid="41" grpId="0"/>
      <p:bldP spid="42" grpId="0"/>
      <p:bldP spid="43" grpId="0"/>
      <p:bldP spid="45" grpId="0"/>
      <p:bldP spid="10" grpId="0"/>
      <p:bldP spid="11" grpId="0"/>
      <p:bldP spid="20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7" grpId="0"/>
      <p:bldP spid="38" grpId="0"/>
      <p:bldP spid="44" grpId="0"/>
      <p:bldP spid="5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560614" y="475604"/>
            <a:ext cx="2732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566365" y="1930647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457248" y="668122"/>
            <a:ext cx="91662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−10m ≤ −10n, hãy so sánh m và n.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99413" y="1980337"/>
            <a:ext cx="46260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có: −10m ≤ −10n. 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0" y="2883795"/>
            <a:ext cx="51363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−10m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−10n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91400" y="3655377"/>
            <a:ext cx="53675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 ra  m ≥ n.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99D3DD-B845-113F-9B6A-B089FF2CBD7A}"/>
              </a:ext>
            </a:extLst>
          </p:cNvPr>
          <p:cNvSpPr/>
          <p:nvPr/>
        </p:nvSpPr>
        <p:spPr>
          <a:xfrm>
            <a:off x="7391400" y="1980337"/>
            <a:ext cx="79768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cả hai vế cho (−10)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0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được: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41DE2C-84CF-AAD6-1C2B-289E37FE0269}"/>
              </a:ext>
            </a:extLst>
          </p:cNvPr>
          <p:cNvSpPr/>
          <p:nvPr/>
        </p:nvSpPr>
        <p:spPr>
          <a:xfrm>
            <a:off x="7554397" y="2915643"/>
            <a:ext cx="18886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(−10) 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633F90-41ED-3147-FFBB-E099DAAFBCAA}"/>
              </a:ext>
            </a:extLst>
          </p:cNvPr>
          <p:cNvSpPr/>
          <p:nvPr/>
        </p:nvSpPr>
        <p:spPr>
          <a:xfrm>
            <a:off x="9443056" y="2849679"/>
            <a:ext cx="723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 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C991E4-7007-8687-8A06-1DC3406F63B3}"/>
              </a:ext>
            </a:extLst>
          </p:cNvPr>
          <p:cNvSpPr/>
          <p:nvPr/>
        </p:nvSpPr>
        <p:spPr>
          <a:xfrm>
            <a:off x="11277600" y="2866008"/>
            <a:ext cx="18886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(−10)  </a:t>
            </a:r>
          </a:p>
        </p:txBody>
      </p:sp>
    </p:spTree>
    <p:extLst>
      <p:ext uri="{BB962C8B-B14F-4D97-AF65-F5344CB8AC3E}">
        <p14:creationId xmlns:p14="http://schemas.microsoft.com/office/powerpoint/2010/main" val="242708691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6" grpId="0"/>
      <p:bldP spid="10" grpId="0"/>
      <p:bldP spid="11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59911" y="647700"/>
            <a:ext cx="10167940" cy="2120094"/>
            <a:chOff x="3570122" y="3083563"/>
            <a:chExt cx="10167940" cy="2120094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52064" y="3222458"/>
              <a:ext cx="9970718" cy="1508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7000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TRÒ CHƠI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7701384"/>
            <a:ext cx="5086163" cy="2554705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5943"/>
      </p:ext>
    </p:extLst>
  </p:cSld>
  <p:clrMapOvr>
    <a:masterClrMapping/>
  </p:clrMapOvr>
  <p:transition spd="med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36005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071" y="-4730"/>
            <a:ext cx="24079200" cy="10286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07" y="7300453"/>
            <a:ext cx="2968883" cy="21375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70550" y="1479203"/>
            <a:ext cx="7201395" cy="263149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81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81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44849" y="10907489"/>
            <a:ext cx="914400" cy="9144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30949" y="1090748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0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3.82716E-6 L -3.75E-6 -0.0720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1.23457E-6 L -3.75E-6 -0.0720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-1 2.96296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383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0" y="-38100"/>
            <a:ext cx="26060400" cy="10286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206" y="8543088"/>
            <a:ext cx="1849257" cy="10567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58" y="7300453"/>
            <a:ext cx="2968883" cy="2137595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10515596"/>
            <a:ext cx="914400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77" y="6489587"/>
            <a:ext cx="1911261" cy="932769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01293" y="10515597"/>
            <a:ext cx="914400" cy="914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3200" y="439061"/>
            <a:ext cx="18897600" cy="2400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Bất đẳng thức diễn tả khẳng định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lớn hơn 8 là 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43200" y="3186083"/>
            <a:ext cx="13868400" cy="19513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&gt; 8</a:t>
            </a:r>
          </a:p>
        </p:txBody>
      </p:sp>
    </p:spTree>
    <p:extLst>
      <p:ext uri="{BB962C8B-B14F-4D97-AF65-F5344CB8AC3E}">
        <p14:creationId xmlns:p14="http://schemas.microsoft.com/office/powerpoint/2010/main" val="36830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083 0 L -1.12083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8101"/>
            <a:ext cx="163068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38101"/>
            <a:ext cx="21336000" cy="10286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369" y="8457690"/>
            <a:ext cx="1118010" cy="1118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58" y="7300453"/>
            <a:ext cx="2968883" cy="2137595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10515599"/>
            <a:ext cx="91440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77" y="6489587"/>
            <a:ext cx="1911261" cy="932769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54336" y="10466610"/>
            <a:ext cx="914400" cy="914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62000" y="38100"/>
            <a:ext cx="213360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 đẳng thức diễn tả khẳng định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lớn hơn hoặc bằng 0 là </a:t>
            </a:r>
            <a:r>
              <a: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sz="5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00400" y="3081827"/>
            <a:ext cx="12393529" cy="2937450"/>
            <a:chOff x="2743200" y="3067956"/>
            <a:chExt cx="12858750" cy="1951395"/>
          </a:xfrm>
        </p:grpSpPr>
        <p:sp>
          <p:nvSpPr>
            <p:cNvPr id="14" name="Rectangle 13"/>
            <p:cNvSpPr/>
            <p:nvPr/>
          </p:nvSpPr>
          <p:spPr>
            <a:xfrm>
              <a:off x="2743200" y="3067956"/>
              <a:ext cx="12858750" cy="195139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5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5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49140632"/>
                </p:ext>
              </p:extLst>
            </p:nvPr>
          </p:nvGraphicFramePr>
          <p:xfrm>
            <a:off x="10253731" y="3778227"/>
            <a:ext cx="2159000" cy="656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355320" imgH="203040" progId="Equation.DSMT4">
                    <p:embed/>
                  </p:oleObj>
                </mc:Choice>
                <mc:Fallback>
                  <p:oleObj name="Equation" r:id="rId12" imgW="35532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0253731" y="3778227"/>
                          <a:ext cx="2159000" cy="6565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1168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1 -3.7037E-6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1 -3.7037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6B6332-67B8-945B-60CD-EEC95CF8B508}"/>
              </a:ext>
            </a:extLst>
          </p:cNvPr>
          <p:cNvSpPr/>
          <p:nvPr/>
        </p:nvSpPr>
        <p:spPr>
          <a:xfrm>
            <a:off x="381000" y="1714500"/>
            <a:ext cx="5410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Video chưa đặt tên ‐ Được tạo bằng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07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002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"/>
            <a:ext cx="23850600" cy="10286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872" y="8259784"/>
            <a:ext cx="2157972" cy="1700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58" y="7300453"/>
            <a:ext cx="2968883" cy="2137595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10907484"/>
            <a:ext cx="91440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77" y="6489587"/>
            <a:ext cx="1911261" cy="932769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93644" y="10907484"/>
            <a:ext cx="914400" cy="914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43200" y="439061"/>
            <a:ext cx="19202400" cy="2400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vi-VN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Hãy cho biết các bất đẳng thức được tạo thành khi cộng hai vế của bất đẳng thức m &gt; 5 với −4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43200" y="3067956"/>
            <a:ext cx="12858750" cy="280114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– 4 &gt; 1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6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383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1"/>
            <a:ext cx="22707600" cy="10286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124" y="8338363"/>
            <a:ext cx="1994777" cy="1692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58" y="7300453"/>
            <a:ext cx="2968883" cy="2137595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6800" y="10907484"/>
            <a:ext cx="91440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77" y="6489587"/>
            <a:ext cx="1911261" cy="932769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13700" y="10867710"/>
            <a:ext cx="914400" cy="914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43200" y="439061"/>
            <a:ext cx="12858750" cy="2400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cho biết các bất đẳng thức được tạo thành khi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 hai vế của bất đẳng thức x &gt; 1 với 3, rồi tiếp tục cộng với 2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43200" y="3067956"/>
            <a:ext cx="12858750" cy="19513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endParaRPr lang="vi-VN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3x + 2 &gt; 5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334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50"/>
            <a:ext cx="168402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0" y="38101"/>
            <a:ext cx="20421600" cy="10286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157" y="8369249"/>
            <a:ext cx="1385130" cy="1275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58" y="7300453"/>
            <a:ext cx="2968883" cy="2137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9725" y="7519892"/>
            <a:ext cx="941213" cy="11662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622" y="8161309"/>
            <a:ext cx="968654" cy="1655762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3859307" y="4150517"/>
            <a:ext cx="5748617" cy="1218254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9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8891" y="7071854"/>
            <a:ext cx="1240317" cy="124031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86800" y="10760528"/>
            <a:ext cx="914400" cy="914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77" y="6489587"/>
            <a:ext cx="1911261" cy="932769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05643" y="10819427"/>
            <a:ext cx="914400" cy="9144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70966" y="10819427"/>
            <a:ext cx="914400" cy="914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743200" y="439061"/>
            <a:ext cx="12858750" cy="24003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hai số x và y trong trường hợp sau: </a:t>
            </a:r>
            <a:r>
              <a:rPr lang="es-E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−7x + 1 &gt; −7y + 1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43200" y="3067956"/>
            <a:ext cx="12858750" cy="19513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&lt; y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9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58025E-6 L -1 3.58025E-6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1 -3.7037E-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388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Diagonal Corner Rectangle 4"/>
          <p:cNvSpPr/>
          <p:nvPr/>
        </p:nvSpPr>
        <p:spPr>
          <a:xfrm>
            <a:off x="152400" y="342900"/>
            <a:ext cx="18135600" cy="5638800"/>
          </a:xfrm>
          <a:prstGeom prst="snip2Diag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</a:t>
            </a: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25800" y="2857500"/>
            <a:ext cx="2231265" cy="223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9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5198150"/>
            <a:ext cx="17297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8000"/>
                </a:solidFill>
                <a:latin typeface="+mj-lt"/>
              </a:rPr>
              <a:t>Lời giải:</a:t>
            </a:r>
            <a:endParaRPr lang="vi-VN" sz="3600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+mj-lt"/>
              </a:rPr>
              <a:t>Theo đề bài ra thì b vừa là số tuổi của bạn Mai vừa là số cân nặng của bạn Mai.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+mj-lt"/>
              </a:rPr>
              <a:t>Mà số tuổi và số cân nặng của bạn Mai là khác nhau.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+mj-lt"/>
              </a:rPr>
              <a:t>Vậy cách lập luận trên sai vì gọi số tuổi của bạn Mai và số cân nặng của bạn Mai đều là b.</a:t>
            </a:r>
            <a:endParaRPr lang="vi-VN" sz="36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85800" y="495300"/>
            <a:ext cx="16535400" cy="4154984"/>
            <a:chOff x="792480" y="1943100"/>
            <a:chExt cx="16916400" cy="4154984"/>
          </a:xfrm>
        </p:grpSpPr>
        <p:sp>
          <p:nvSpPr>
            <p:cNvPr id="2" name="TextBox 1"/>
            <p:cNvSpPr txBox="1"/>
            <p:nvPr/>
          </p:nvSpPr>
          <p:spPr>
            <a:xfrm>
              <a:off x="792480" y="1943100"/>
              <a:ext cx="16916400" cy="41549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endParaRPr lang="vi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vi-VN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lỗi </a:t>
              </a:r>
              <a:r>
                <a:rPr lang="vi-V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trong lập luận sau:</a:t>
              </a:r>
            </a:p>
            <a:p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Trang nhỏ tuổi hơn bạn Mai, bạn Mai nhẹ cân hơn bạn Tín. Gọi a và b lần lượt là số tuổi của bạn Trang và bạn Mai; b và c là số cân nặng của bạn Mai và bạn Tín. Vì a &lt; b và b &lt; c nên theo tính chất bắc cầu ta suy ra a &lt; c. Vậy bạn Trang nhỏ tuổi hơn bạn Tín.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53440" y="1986141"/>
              <a:ext cx="16779240" cy="707886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 vui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131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0" y="239643"/>
            <a:ext cx="16764000" cy="4410641"/>
            <a:chOff x="457200" y="239643"/>
            <a:chExt cx="16764000" cy="4410641"/>
          </a:xfrm>
        </p:grpSpPr>
        <p:grpSp>
          <p:nvGrpSpPr>
            <p:cNvPr id="4" name="Group 3"/>
            <p:cNvGrpSpPr/>
            <p:nvPr/>
          </p:nvGrpSpPr>
          <p:grpSpPr>
            <a:xfrm>
              <a:off x="685800" y="495300"/>
              <a:ext cx="16535400" cy="4154984"/>
              <a:chOff x="792480" y="1943100"/>
              <a:chExt cx="16916400" cy="415498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792480" y="1943100"/>
                <a:ext cx="16916400" cy="415498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 bài học này, em đã làm được những gì?</a:t>
                </a:r>
              </a:p>
              <a:p>
                <a:r>
                  <a:rPr lang="vi-VN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biết được thứ tự trên tập hợp các số thực.</a:t>
                </a:r>
              </a:p>
              <a:p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Nhận biết được bất đẳng thức và mô tả được một số tính chất cơ bản của bất đẳng thức (tính chất bắc cầu; tính chất liên hệ giữa thứ tự và phép cộng, phép nhân).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929640" y="1943100"/>
                <a:ext cx="16779240" cy="707886"/>
              </a:xfrm>
              <a:prstGeom prst="rect">
                <a:avLst/>
              </a:prstGeom>
              <a:solidFill>
                <a:srgbClr val="FFC000"/>
              </a:solidFill>
              <a:ln w="38100">
                <a:solidFill>
                  <a:srgbClr val="FFC000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endParaRPr lang="vi-VN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7858" t="51011" r="78447" b="41216"/>
            <a:stretch/>
          </p:blipFill>
          <p:spPr>
            <a:xfrm>
              <a:off x="457200" y="239643"/>
              <a:ext cx="914400" cy="121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08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6116145" y="8308585"/>
            <a:ext cx="1939962" cy="1898738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1947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61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SGK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trang</a:t>
              </a:r>
              <a:r>
                <a:rPr lang="en-US" sz="400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28; 29.</a:t>
              </a:r>
              <a:endParaRPr sz="4000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3507686"/>
              <a:ext cx="4539800" cy="28687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Chuẩn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bị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mới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: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endParaRPr sz="4000" b="1" i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VỀ NHÀ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849" y="8143850"/>
            <a:ext cx="2196352" cy="2061825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7793" y="164914"/>
            <a:ext cx="2324441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988996" y="1129892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347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36E5-0F12-862C-BE1A-7BE3C7942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66700"/>
            <a:ext cx="17373600" cy="1489075"/>
          </a:xfrm>
        </p:spPr>
        <p:txBody>
          <a:bodyPr>
            <a:normAutofit/>
          </a:bodyPr>
          <a:lstStyle/>
          <a:p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TẬP SÁCH GIÁO KHOA</a:t>
            </a:r>
            <a:endParaRPr lang="vi-VN" sz="8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1755775"/>
            <a:ext cx="12334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trang 28 Toán 9 Tập 1: 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các dấu &gt;, &lt;, ≥, ≤ để diễn tả: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99457" y="2504807"/>
            <a:ext cx="1626584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Tốc độ v đúng quy định với biển báo giao thông ở Hình 4a.</a:t>
            </a:r>
            <a:endParaRPr kumimoji="0" lang="vi-VN" alt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Trọng tải P của toàn bộ xe khi đi qua cầu đúng quy định với biển báo giao thông ở Hình 4b.</a:t>
            </a:r>
            <a:endParaRPr kumimoji="0" lang="vi-VN" altLang="vi-V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4338" name="Picture 2" descr="Bài 1 trang 28 Toán 9 Tập 1 Chân trời sáng tạo | Giải Toán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891180"/>
            <a:ext cx="7532914" cy="300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6978" y="6554570"/>
            <a:ext cx="1783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giải: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Trong Hình 4a, biển báo chỉ tốc độ tối đa cho phép là 70 km/h.                  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0400" y="7650022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đó ta có v ≤ 70.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8450111"/>
            <a:ext cx="1737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Trong Hình 4a, biển báo chỉ trọng tải P của toàn bộ xe khi đi qua cầu không vượt quá 10 tấn.   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3200400" y="9327274"/>
            <a:ext cx="3742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đó ta có P ≤ 10.</a:t>
            </a:r>
          </a:p>
        </p:txBody>
      </p:sp>
    </p:spTree>
    <p:extLst>
      <p:ext uri="{BB962C8B-B14F-4D97-AF65-F5344CB8AC3E}">
        <p14:creationId xmlns:p14="http://schemas.microsoft.com/office/powerpoint/2010/main" val="173582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9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36E5-0F12-862C-BE1A-7BE3C7942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66700"/>
            <a:ext cx="17373600" cy="1489075"/>
          </a:xfrm>
        </p:spPr>
        <p:txBody>
          <a:bodyPr>
            <a:normAutofit/>
          </a:bodyPr>
          <a:lstStyle/>
          <a:p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TẬP SÁCH GIÁO KHOA</a:t>
            </a:r>
            <a:endParaRPr lang="vi-VN" sz="8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5921" y="1755775"/>
            <a:ext cx="16431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 trang 29 Toán 9 Tập 1: 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chỉ ra các bất đẳng thức diễn tả mỗi khẳng định sau: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8578" y="2423877"/>
            <a:ext cx="161840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m lớn hơn 8;                                          b) n nhỏ hơn 21;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x nhỏ hơn hoặc bằng 4;                         d) y lớn hơn hoặc bằng 0.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9978" y="3645977"/>
            <a:ext cx="16641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giải: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Bất đẳng thức diễn tả m lớn hơn 8 là: m &gt; 8.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978" y="4878169"/>
            <a:ext cx="1664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Bất đẳng thức diễn tả n nhỏ hơn 21 là: n &lt; 21.</a:t>
            </a:r>
          </a:p>
        </p:txBody>
      </p:sp>
      <p:sp>
        <p:nvSpPr>
          <p:cNvPr id="7" name="Rectangle 6"/>
          <p:cNvSpPr/>
          <p:nvPr/>
        </p:nvSpPr>
        <p:spPr>
          <a:xfrm>
            <a:off x="566057" y="5547203"/>
            <a:ext cx="1664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Bất đẳng thức diễn tả x nhỏ hơn hoặc bằng 4 là: x ≤ 4.</a:t>
            </a:r>
          </a:p>
        </p:txBody>
      </p:sp>
      <p:sp>
        <p:nvSpPr>
          <p:cNvPr id="8" name="Rectangle 7"/>
          <p:cNvSpPr/>
          <p:nvPr/>
        </p:nvSpPr>
        <p:spPr>
          <a:xfrm>
            <a:off x="566057" y="6248100"/>
            <a:ext cx="1664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Bất đẳng thức diễn tả y lớn hơn hoặc bằng 0 là: y ≥ 0.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74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199" y="265083"/>
            <a:ext cx="12305173" cy="1419442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1"/>
              <a:ext cx="5065119" cy="12557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vi-VN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KHỞI ĐỘNG</a:t>
              </a:r>
              <a:endPara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3044" y="2411006"/>
            <a:ext cx="165354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2624" y="6023897"/>
            <a:ext cx="1662582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bay?</a:t>
            </a:r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126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835430"/>
            <a:ext cx="15334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 trang 29 Toán 9 Tập 1: 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cho biết các bất đẳng thức được tạo thành khi: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1530747"/>
            <a:ext cx="1676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Cộng hai vế của bất đẳng thức m &gt; 5 với −4;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Cộng hai vế của bất đẳng thức x</a:t>
            </a:r>
            <a:r>
              <a:rPr lang="vi-VN" sz="3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≤ y + 1 với 9;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Nhân hai vế của bất đẳng thức x &gt; 1 với 3, rồi tiếp tục cộng với 2;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Cộng hai vế của bất đẳng thức m ≤ −1 với −1, rồi tiếp tục cộng với −7.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3852315"/>
            <a:ext cx="16916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giải: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Cộng hai vế của bất đẳng thức m &gt; 5 với −4 ta được: m – 4 &gt; 5 – 4 suy ra m – 4 &gt; 1.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Vậy bất đẳng thức được tạo thành là m – 4 &gt; 1.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76200" y="5619885"/>
            <a:ext cx="1844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b)Cộng hai vế của bất đẳng thức x</a:t>
            </a:r>
            <a:r>
              <a:rPr lang="vi-VN" sz="3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≤ y + 1 với 9 ta được: x</a:t>
            </a:r>
            <a:r>
              <a:rPr lang="vi-VN" sz="3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+ 9 ≤ y + 1 + 9 suy ra x</a:t>
            </a:r>
            <a:r>
              <a:rPr lang="vi-VN" sz="3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+ 9 ≤ y + 10.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Vậy bất đẳng thức được tạo thành là x</a:t>
            </a:r>
            <a:r>
              <a:rPr lang="vi-VN" sz="36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+ 9 ≤ y + 10.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01110" y="114300"/>
            <a:ext cx="82566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TẬP SÁCH GIÁO KHOA</a:t>
            </a:r>
            <a:endParaRPr lang="vi-VN" sz="4000" dirty="0"/>
          </a:p>
        </p:txBody>
      </p:sp>
      <p:sp>
        <p:nvSpPr>
          <p:cNvPr id="8" name="Rectangle 7"/>
          <p:cNvSpPr/>
          <p:nvPr/>
        </p:nvSpPr>
        <p:spPr>
          <a:xfrm>
            <a:off x="152400" y="6833458"/>
            <a:ext cx="17983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Nhân hai vế của bất đẳng thức x &gt; 1 với 3, rồi tiếp tục cộng với 2 ta được: 3x &gt; 3 . 1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3x + 2 &gt; 3 . 1 + 2 suy ra  3x + 2 &gt; 5.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Vậy bất đẳng thức được tạo thành là 3x + 2 &gt; 5.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8532674"/>
            <a:ext cx="17221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Cộng vào hai vế của bất đẳng thức m ≤ −1 với −1, rồi tiếp tục cộng với −7 ta được: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m − 1 ≤ −1 −1  suy ra m − 1 ≤ −2 hay m − 1 − 7 ≤ −2 − 7 suy ra m – 8  ≤ −9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Vậy bất đẳng thức được tạo thành là m – 8  ≤ −9.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7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01110" y="114300"/>
            <a:ext cx="7447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TẬP SÁCH GIÁO KHOA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6429" y="793288"/>
            <a:ext cx="147770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 trang 29 Toán 9 Tập 1: 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hai số x và y trong mỗi trường hợp sau: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456" y="1501446"/>
            <a:ext cx="15131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x + 5 &gt; y + 5;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s-E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−11x ≤ −11y;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s-E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3x – 5 &lt; 3y – 5;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s-E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−7x + 1 &gt; −7y + 1.</a:t>
            </a:r>
            <a:endParaRPr lang="es-ES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6429" y="2306765"/>
            <a:ext cx="15163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giải: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Cộng vào hai vế của bất đẳng thức x + 5 &gt; y + 5 với –5 ta được: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+ 5 – 5 &gt; y + 5 – 5 suy ra  x &gt; y  Vậy x &gt; y.     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7829" y="5543591"/>
            <a:ext cx="1562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Cộng vào hai vế của bất đẳng thức 3x – 5 &lt; 3y – 5 với 5 ta được: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3x – 5 + 5 &lt; 3y – 5 + 5  suy ra  3x &lt; 3y.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16429" y="4040517"/>
            <a:ext cx="16230600" cy="1538653"/>
            <a:chOff x="816429" y="4538389"/>
            <a:chExt cx="16230600" cy="1538653"/>
          </a:xfrm>
        </p:grpSpPr>
        <p:sp>
          <p:nvSpPr>
            <p:cNvPr id="8" name="Rectangle 7"/>
            <p:cNvSpPr/>
            <p:nvPr/>
          </p:nvSpPr>
          <p:spPr>
            <a:xfrm>
              <a:off x="816429" y="4642203"/>
              <a:ext cx="162306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Nhân cả hai vế của bất đẳng thức −11x ≤ −11y với          ta được:</a:t>
              </a:r>
            </a:p>
            <a:p>
              <a:pPr algn="just"/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suy ra   x ≥ y.  Vậy x ≥ y.</a:t>
              </a:r>
              <a:endPara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8658050"/>
                </p:ext>
              </p:extLst>
            </p:nvPr>
          </p:nvGraphicFramePr>
          <p:xfrm>
            <a:off x="10782753" y="4538389"/>
            <a:ext cx="641350" cy="924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15640" imgH="393480" progId="Equation.DSMT4">
                    <p:embed/>
                  </p:oleObj>
                </mc:Choice>
                <mc:Fallback>
                  <p:oleObj name="Equation" r:id="rId2" imgW="21564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782753" y="4538389"/>
                          <a:ext cx="641350" cy="9249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31712332"/>
                </p:ext>
              </p:extLst>
            </p:nvPr>
          </p:nvGraphicFramePr>
          <p:xfrm>
            <a:off x="1462539" y="5151530"/>
            <a:ext cx="3697288" cy="925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244520" imgH="393480" progId="Equation.DSMT4">
                    <p:embed/>
                  </p:oleObj>
                </mc:Choice>
                <mc:Fallback>
                  <p:oleObj name="Equation" r:id="rId4" imgW="1244520" imgH="393480" progId="Equation.DSMT4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462539" y="5151530"/>
                          <a:ext cx="3697288" cy="925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" name="Group 19"/>
          <p:cNvGrpSpPr/>
          <p:nvPr/>
        </p:nvGrpSpPr>
        <p:grpSpPr>
          <a:xfrm>
            <a:off x="615043" y="6699182"/>
            <a:ext cx="12045044" cy="1435100"/>
            <a:chOff x="451757" y="7319963"/>
            <a:chExt cx="12045044" cy="1435100"/>
          </a:xfrm>
        </p:grpSpPr>
        <p:sp>
          <p:nvSpPr>
            <p:cNvPr id="14" name="Rectangle 13"/>
            <p:cNvSpPr/>
            <p:nvPr/>
          </p:nvSpPr>
          <p:spPr>
            <a:xfrm>
              <a:off x="451757" y="7415388"/>
              <a:ext cx="1204504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 cả hai vế của bất đẳng thức 3x &lt; 3y với      ta được:</a:t>
              </a:r>
            </a:p>
            <a:p>
              <a:pPr algn="just"/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suy ra   x &lt; y. Vậy x &lt; y.      </a:t>
              </a:r>
              <a:endPara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1259672"/>
                </p:ext>
              </p:extLst>
            </p:nvPr>
          </p:nvGraphicFramePr>
          <p:xfrm>
            <a:off x="9070975" y="7319963"/>
            <a:ext cx="415925" cy="925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39680" imgH="393480" progId="Equation.DSMT4">
                    <p:embed/>
                  </p:oleObj>
                </mc:Choice>
                <mc:Fallback>
                  <p:oleObj name="Equation" r:id="rId6" imgW="139680" imgH="393480" progId="Equation.DSMT4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9070975" y="7319963"/>
                          <a:ext cx="415925" cy="925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92531181"/>
                </p:ext>
              </p:extLst>
            </p:nvPr>
          </p:nvGraphicFramePr>
          <p:xfrm>
            <a:off x="3289300" y="7829550"/>
            <a:ext cx="2301875" cy="925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774360" imgH="393480" progId="Equation.DSMT4">
                    <p:embed/>
                  </p:oleObj>
                </mc:Choice>
                <mc:Fallback>
                  <p:oleObj name="Equation" r:id="rId8" imgW="774360" imgH="393480" progId="Equation.DSMT4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289300" y="7829550"/>
                          <a:ext cx="2301875" cy="9255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27"/>
          <p:cNvGrpSpPr/>
          <p:nvPr/>
        </p:nvGrpSpPr>
        <p:grpSpPr>
          <a:xfrm>
            <a:off x="329179" y="8058772"/>
            <a:ext cx="17810164" cy="2308324"/>
            <a:chOff x="329179" y="8058772"/>
            <a:chExt cx="17810164" cy="2308324"/>
          </a:xfrm>
        </p:grpSpPr>
        <p:sp>
          <p:nvSpPr>
            <p:cNvPr id="21" name="Rectangle 20"/>
            <p:cNvSpPr/>
            <p:nvPr/>
          </p:nvSpPr>
          <p:spPr>
            <a:xfrm>
              <a:off x="329179" y="8058772"/>
              <a:ext cx="17810164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d) </a:t>
              </a:r>
              <a:r>
                <a:rPr lang="vi-VN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vào hai vế của bất đẳng thức −7x + 1 &gt; −7y + 1 với −1 ta được:</a:t>
              </a:r>
            </a:p>
            <a:p>
              <a:pPr algn="just"/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−7x + 1 + (−1) &gt; −7y + 1 + (−1)   suy ra  −7x &gt; −7y.</a:t>
              </a:r>
            </a:p>
            <a:p>
              <a:pPr algn="just"/>
              <a:r>
                <a:rPr lang="vi-VN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vào hai vế của bất đẳng thức −7x </a:t>
              </a:r>
              <a:r>
                <a:rPr 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−7y với        ta được: </a:t>
              </a:r>
            </a:p>
            <a:p>
              <a:pPr algn="just"/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Suy ra  x &lt; y.  Vậy x &lt; y.</a:t>
              </a:r>
              <a:endPara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1300622"/>
                </p:ext>
              </p:extLst>
            </p:nvPr>
          </p:nvGraphicFramePr>
          <p:xfrm>
            <a:off x="9628415" y="9027476"/>
            <a:ext cx="641350" cy="924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15640" imgH="393480" progId="Equation.DSMT4">
                    <p:embed/>
                  </p:oleObj>
                </mc:Choice>
                <mc:Fallback>
                  <p:oleObj name="Equation" r:id="rId10" imgW="215640" imgH="393480" progId="Equation.DSMT4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9628415" y="9027476"/>
                          <a:ext cx="641350" cy="9249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777515"/>
                </p:ext>
              </p:extLst>
            </p:nvPr>
          </p:nvGraphicFramePr>
          <p:xfrm>
            <a:off x="12072937" y="9028113"/>
            <a:ext cx="3319463" cy="923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117440" imgH="393480" progId="Equation.DSMT4">
                    <p:embed/>
                  </p:oleObj>
                </mc:Choice>
                <mc:Fallback>
                  <p:oleObj name="Equation" r:id="rId12" imgW="1117440" imgH="393480" progId="Equation.DSMT4">
                    <p:embed/>
                    <p:pic>
                      <p:nvPicPr>
                        <p:cNvPr id="26" name="Object 25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2072937" y="9028113"/>
                          <a:ext cx="3319463" cy="923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20525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01110" y="114300"/>
            <a:ext cx="7447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TẬP SÁCH GIÁO KHOA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774411"/>
            <a:ext cx="13626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 trang 29 Toán 9 Tập 1: 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hai số a, b thỏa mãn a &lt; b. Chứng tỏ: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0" y="1487740"/>
            <a:ext cx="1584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b – a &gt; 0;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pt-B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a – 2 &lt; b – 1;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pt-B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2a + b &lt; 3b;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pt-BR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–2a – 3 &gt; –2b – 3.</a:t>
            </a:r>
            <a:endParaRPr lang="pt-BR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2276695"/>
            <a:ext cx="1653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giải: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Trừ hai vế của bất đẳng thức a &lt; b cho a, ta được: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0 &lt; b – a hay b – a &gt; 0 (điều phải chứng minh).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4149166"/>
            <a:ext cx="17906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Trừ hai vế của bất đẳng thức a &lt; b cho 2, ta được: a – 2 &lt; b – 2.          (1)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hai vế của bất đẳng thức –2 &lt; –1 cho b, ta được: –2 + b &lt; –1 + b hay b – 2 &lt; b – 1.        (2)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Từ (1) và (2) suy ra a – 2 &lt; b – 1 (điều phải chứng minh).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5903492"/>
            <a:ext cx="17602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Nhân hai vế của bất đẳng thức a &lt; b cho 2, ta được: 2a &lt; 2b.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Cộng hai vế của bất đẳng thức 2a &lt; 2b cho b, ta được: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2a + b &lt; 3b (điều phải chứng minh).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2900" y="7657818"/>
            <a:ext cx="164265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Nhân hai vế của bất đẳng thức a &lt; b cho (–2), ta được: –2a &gt; –2b.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Cộng hai vế của bất đẳng thức –2a &gt; –2b cho (–3), ta được: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–2a – 3 &gt; –2b – 3 (điều phải chứng minh).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64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199" y="265083"/>
            <a:ext cx="12305173" cy="1419442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1"/>
              <a:ext cx="5065119" cy="12557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vi-VN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KHỞI ĐỘNG</a:t>
              </a: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64484" y="6972300"/>
            <a:ext cx="15747233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hệ thức biểu diễn khối lượng hành lí đúng quy định của hãng bay là: m ≤ 7.</a:t>
            </a:r>
          </a:p>
        </p:txBody>
      </p:sp>
      <p:sp>
        <p:nvSpPr>
          <p:cNvPr id="2" name="Rectangle 1"/>
          <p:cNvSpPr/>
          <p:nvPr/>
        </p:nvSpPr>
        <p:spPr>
          <a:xfrm>
            <a:off x="1106089" y="2116107"/>
            <a:ext cx="1575146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Khối lượng hành lí xách tay của khách hàng phổ thông không được vượt quá 7 kg, nghĩa là khối lượng hành lí đúng quy định của hãng bay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nhỏ hơn hoặc bằng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kg.</a:t>
            </a:r>
          </a:p>
        </p:txBody>
      </p:sp>
    </p:spTree>
    <p:extLst>
      <p:ext uri="{BB962C8B-B14F-4D97-AF65-F5344CB8AC3E}">
        <p14:creationId xmlns:p14="http://schemas.microsoft.com/office/powerpoint/2010/main" val="22921658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168695" y="-22406"/>
            <a:ext cx="3774713" cy="34781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94616" y="3676124"/>
            <a:ext cx="12033827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 niệm bất đẳng thức</a:t>
            </a:r>
            <a:endParaRPr lang="en-US" sz="4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92619" y="6466860"/>
            <a:ext cx="715131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 chất của bất đẳng thức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086239" y="3676124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66186" y="6185507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5231306" y="3390900"/>
              <a:ext cx="8586005" cy="12098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55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</a:t>
              </a:r>
              <a:r>
                <a:rPr lang="vi-VN" sz="55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Khái niệm bất đẳng thức.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768316" y="269574"/>
            <a:ext cx="2965484" cy="1597326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HĐKP</a:t>
            </a:r>
            <a:r>
              <a:rPr lang="vi-VN" sz="4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1 </a:t>
            </a:r>
            <a:endParaRPr sz="4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912995" y="5900712"/>
            <a:ext cx="18409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40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2993399" y="5916100"/>
            <a:ext cx="13182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Hình 1, ta thấy trên trục số điểm x nằm bên trái điểm y nên x &lt; y.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53124" y="2001633"/>
            <a:ext cx="164442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hai số thực x và y được biểu diễn trên trục số (Hình 1). Hãy cho biết số nào lớn hơn.  </a:t>
            </a:r>
            <a:endParaRPr kumimoji="0" lang="vi-VN" altLang="vi-VN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5055D95-4107-BB88-7739-2DCBA69D7A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3689902"/>
            <a:ext cx="17434876" cy="1453598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92" y="16806"/>
            <a:ext cx="1847229" cy="2091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29031" y="161583"/>
            <a:ext cx="2058969" cy="18017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23257" y="2011158"/>
            <a:ext cx="1676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tập hợp số thực, khi so sánh hai số a và b, xảy ra một trong ba trường hợp sau: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8497" y="2604632"/>
            <a:ext cx="1676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Số a lớn hơn số b, kí hiệu a &gt; 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3257" y="3238500"/>
            <a:ext cx="1676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Số a nhỏ hơn số b, kí hiệu a &lt; 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0600" y="3887569"/>
            <a:ext cx="1676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Số a bằng số b, kí hiệu a = 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8017" y="4533900"/>
            <a:ext cx="1676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nói tập hợp số thực là tập hợp được sắp thứ tự.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90600" y="5143500"/>
            <a:ext cx="167640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biểu diễn số thực trên trục số ( vẽ theo đường nằm ngang như Hình 2), điểm biểu diễn </a:t>
            </a: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nhỏ nằm bên trái điểm biểu diễn số lớn hơn. Do đó, trục số được coi là hình ảnh của tập </a:t>
            </a: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hợp số thực, cho phép chúng ta nhìn thấy được thứ tự của các số thực.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B366285-36C5-F1B7-73E0-EAAAB66875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5" y="6867132"/>
            <a:ext cx="18123787" cy="132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32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22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4220</TotalTime>
  <Words>4027</Words>
  <Application>Microsoft Office PowerPoint</Application>
  <PresentationFormat>Custom</PresentationFormat>
  <Paragraphs>395</Paragraphs>
  <Slides>42</Slides>
  <Notes>0</Notes>
  <HiddenSlides>0</HiddenSlides>
  <MMClips>14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Times New Roman</vt:lpstr>
      <vt:lpstr>Arial</vt:lpstr>
      <vt:lpstr>Calibri</vt:lpstr>
      <vt:lpstr>Cambria Math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BÀI TẬP SÁCH GIÁO KHOA</vt:lpstr>
      <vt:lpstr>GIẢI BÀI TẬP SÁCH GIÁO KHOA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thi que</cp:lastModifiedBy>
  <cp:revision>155</cp:revision>
  <dcterms:created xsi:type="dcterms:W3CDTF">2006-08-16T00:00:00Z</dcterms:created>
  <dcterms:modified xsi:type="dcterms:W3CDTF">2025-02-24T01:35:20Z</dcterms:modified>
  <dc:identifier>DAFWAZhnXwQ</dc:identifier>
</cp:coreProperties>
</file>