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58" r:id="rId2"/>
    <p:sldId id="429" r:id="rId3"/>
    <p:sldId id="464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495" r:id="rId15"/>
    <p:sldId id="549" r:id="rId16"/>
    <p:sldId id="550" r:id="rId17"/>
    <p:sldId id="551" r:id="rId18"/>
    <p:sldId id="552" r:id="rId19"/>
    <p:sldId id="553" r:id="rId20"/>
    <p:sldId id="554" r:id="rId21"/>
    <p:sldId id="555" r:id="rId22"/>
    <p:sldId id="538" r:id="rId23"/>
  </p:sldIdLst>
  <p:sldSz cx="12192000" cy="6858000"/>
  <p:notesSz cx="6742113" cy="9875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8BF"/>
    <a:srgbClr val="FDC5F5"/>
    <a:srgbClr val="3333FF"/>
    <a:srgbClr val="FFE2C5"/>
    <a:srgbClr val="000086"/>
    <a:srgbClr val="FF0000"/>
    <a:srgbClr val="FFCC99"/>
    <a:srgbClr val="FFFF00"/>
    <a:srgbClr val="FFE4C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71" autoAdjust="0"/>
  </p:normalViewPr>
  <p:slideViewPr>
    <p:cSldViewPr>
      <p:cViewPr varScale="1">
        <p:scale>
          <a:sx n="82" d="100"/>
          <a:sy n="82" d="100"/>
        </p:scale>
        <p:origin x="672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05C1DC-DB84-45C4-B3BA-04C311AA556C}" type="datetimeFigureOut">
              <a:rPr lang="en-US"/>
              <a:pPr>
                <a:defRPr/>
              </a:pPr>
              <a:t>24/2/2025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91063"/>
            <a:ext cx="5392737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80538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32245C-4B6E-44A0-95A7-E5CE8340B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F5FE-2D07-4D21-93FF-35C11BF2F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F5FE-2D07-4D21-93FF-35C11BF2F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75814-0196-41B5-A84A-38D22086A2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5B3DA-BFF3-490E-AA3E-65F48C106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51065-7323-4EA5-BDB6-A93C3EC3B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79793-73B4-4E7B-AFF0-7EEFFA400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0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5BB96-979A-481F-BB1D-C7ECA506D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9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2C58-5D6C-48E1-98B7-41011FA4B4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09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15EF5-B6A1-46E9-8257-6897F1505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2C766-CC7B-4A93-B685-FE2FA571B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DEB8A-00FC-42F8-99E1-63F3BCF55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8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BC017-85E2-494F-94E6-B6E254FDA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E9AF-ED04-4BDC-94A6-14FDA0026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4BBAF-F5C1-4066-9D77-90383CFA5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96532-1E9F-4094-B19C-4BB99E425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56FF4-0894-4C0A-A854-52093287A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90ED4-4DF3-4319-BB0F-F7D2177173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6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10" Type="http://schemas.openxmlformats.org/officeDocument/2006/relationships/image" Target="../media/image45.png"/><Relationship Id="rId4" Type="http://schemas.openxmlformats.org/officeDocument/2006/relationships/image" Target="../media/image6.sv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4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10" Type="http://schemas.openxmlformats.org/officeDocument/2006/relationships/image" Target="../media/image33.w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emf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3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45.wmf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5.png"/><Relationship Id="rId17" Type="http://schemas.openxmlformats.org/officeDocument/2006/relationships/image" Target="../media/image50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15" Type="http://schemas.openxmlformats.org/officeDocument/2006/relationships/image" Target="../media/image56.png"/><Relationship Id="rId10" Type="http://schemas.openxmlformats.org/officeDocument/2006/relationships/image" Target="../media/image48.w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7" Type="http://schemas.openxmlformats.org/officeDocument/2006/relationships/image" Target="../media/image52.w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0.w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2.wmf"/><Relationship Id="rId2" Type="http://schemas.openxmlformats.org/officeDocument/2006/relationships/image" Target="../media/image7.png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1.pn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5" descr="ros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202448" cy="15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5" descr="ros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-6820"/>
            <a:ext cx="1219200" cy="1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15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3624" y="533400"/>
            <a:ext cx="747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21. TIẾT 36 </a:t>
            </a:r>
          </a:p>
          <a:p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528732"/>
            <a:ext cx="2819794" cy="5268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9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6"/>
    </mc:Choice>
    <mc:Fallback xmlns="">
      <p:transition spd="slow" advTm="5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" y="0"/>
            <a:ext cx="84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ĐƯỜNG TRUNG BÌNH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492" y="584775"/>
            <a:ext cx="12019671" cy="523220"/>
          </a:xfrm>
          <a:prstGeom prst="rect">
            <a:avLst/>
          </a:prstGeom>
          <a:solidFill>
            <a:srgbClr val="FFE2C5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 thì song song với cạnh thứ ba và bằng nửa cạnh ấy.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" y="0"/>
            <a:ext cx="84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ĐƯỜNG TRUNG BÌNH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3532"/>
            <a:ext cx="12019671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= 12 cm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R, S, T, 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OX, PX, OY, PY.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RS//TU.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371925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876" y="2912179"/>
                <a:ext cx="11330124" cy="1815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OPX có:</a:t>
                </a: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là trung điểm của OX,</a:t>
                </a: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là trung điểm của PX</a:t>
                </a: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RS là đường trung bình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OPX. Suy ra RS//OP      (1). 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" y="2912179"/>
                <a:ext cx="11330124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076" t="-3691" b="-8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529" y="913206"/>
            <a:ext cx="6674471" cy="3261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876" y="4693537"/>
                <a:ext cx="11658600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 ta cũng có TU là đường trung bình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OPY. </a:t>
                </a: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TU//OP                   (2)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" y="4693537"/>
                <a:ext cx="11658600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045" t="-7051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9876" y="5624834"/>
            <a:ext cx="46245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suy ra RS//TU.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3822" y="6212488"/>
            <a:ext cx="627594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Theo tính chất đường trung bình ta có: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15742"/>
              </p:ext>
            </p:extLst>
          </p:nvPr>
        </p:nvGraphicFramePr>
        <p:xfrm>
          <a:off x="6009835" y="6125244"/>
          <a:ext cx="328993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393480" progId="Equation.DSMT4">
                  <p:embed/>
                </p:oleObj>
              </mc:Choice>
              <mc:Fallback>
                <p:oleObj name="Equation" r:id="rId6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09835" y="6125244"/>
                        <a:ext cx="328993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1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" y="0"/>
            <a:ext cx="84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ĐƯỜNG TRUNG BÌNH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3532"/>
            <a:ext cx="1201967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2: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bên, cho biết JK = 10 cm, DE = 6,5 cm, EL = 3,7 cm. Tính DJ, EF, DF, KL.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346" y="1483556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262052"/>
                <a:ext cx="82296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 ta cũng có DF là đường trung bình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KJL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2052"/>
                <a:ext cx="82296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481"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99876" y="1896303"/>
            <a:ext cx="4264272" cy="845185"/>
            <a:chOff x="40156" y="1928520"/>
            <a:chExt cx="4264272" cy="845185"/>
          </a:xfrm>
        </p:grpSpPr>
        <p:sp>
          <p:nvSpPr>
            <p:cNvPr id="8" name="Rectangle 7"/>
            <p:cNvSpPr/>
            <p:nvPr/>
          </p:nvSpPr>
          <p:spPr>
            <a:xfrm>
              <a:off x="40156" y="2034051"/>
              <a:ext cx="134917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 </a:t>
              </a:r>
              <a:endPara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671224"/>
                </p:ext>
              </p:extLst>
            </p:nvPr>
          </p:nvGraphicFramePr>
          <p:xfrm>
            <a:off x="904479" y="1928520"/>
            <a:ext cx="3399949" cy="845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87240" imgH="393480" progId="Equation.DSMT4">
                    <p:embed/>
                  </p:oleObj>
                </mc:Choice>
                <mc:Fallback>
                  <p:oleObj name="Equation" r:id="rId4" imgW="15872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04479" y="1928520"/>
                          <a:ext cx="3399949" cy="8451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307" y="1022138"/>
            <a:ext cx="4507638" cy="3227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155" y="2696467"/>
                <a:ext cx="7077442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E, F lần lượt là trung điểm của JL và KL nên EF là đường trung bình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KJL.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5" y="2696467"/>
                <a:ext cx="7077442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1809" t="-6369" r="-1723" b="-16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25693"/>
              </p:ext>
            </p:extLst>
          </p:nvPr>
        </p:nvGraphicFramePr>
        <p:xfrm>
          <a:off x="99876" y="3465645"/>
          <a:ext cx="3805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7680" imgH="393480" progId="Equation.DSMT4">
                  <p:embed/>
                </p:oleObj>
              </mc:Choice>
              <mc:Fallback>
                <p:oleObj name="Equation" r:id="rId8" imgW="1777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876" y="3465645"/>
                        <a:ext cx="38052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239064" y="2026182"/>
            <a:ext cx="522057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JL = 2EL = 2.3,7 = 7,4cm 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54338"/>
              </p:ext>
            </p:extLst>
          </p:nvPr>
        </p:nvGraphicFramePr>
        <p:xfrm>
          <a:off x="7911830" y="4101387"/>
          <a:ext cx="41576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920" imgH="393480" progId="Equation.DSMT4">
                  <p:embed/>
                </p:oleObj>
              </mc:Choice>
              <mc:Fallback>
                <p:oleObj name="Equation" r:id="rId10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11830" y="4101387"/>
                        <a:ext cx="41576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4265" y="5098802"/>
                <a:ext cx="8791136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 ta cũng có DE là đường trung bình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KJL </a:t>
                </a: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KL = 2 DE = 2. 6,5 = 13 cm.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5" y="5098802"/>
                <a:ext cx="8791136" cy="954107"/>
              </a:xfrm>
              <a:prstGeom prst="rect">
                <a:avLst/>
              </a:prstGeom>
              <a:blipFill rotWithShape="0">
                <a:blip r:embed="rId12"/>
                <a:stretch>
                  <a:fillRect l="-1386" t="-6369" b="-16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78" y="-102062"/>
            <a:ext cx="4672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963" y="-26233"/>
            <a:ext cx="4166931" cy="3997961"/>
          </a:xfrm>
          <a:prstGeom prst="rect">
            <a:avLst/>
          </a:prstGeom>
        </p:spPr>
      </p:pic>
      <p:sp>
        <p:nvSpPr>
          <p:cNvPr id="17" name="Thought Bubble: Cloud 2">
            <a:extLst>
              <a:ext uri="{FF2B5EF4-FFF2-40B4-BE49-F238E27FC236}">
                <a16:creationId xmlns:a16="http://schemas.microsoft.com/office/drawing/2014/main" id="{9494F9BD-9599-4CC0-B1A3-125E9D61E49B}"/>
              </a:ext>
            </a:extLst>
          </p:cNvPr>
          <p:cNvSpPr/>
          <p:nvPr/>
        </p:nvSpPr>
        <p:spPr>
          <a:xfrm>
            <a:off x="196312" y="609600"/>
            <a:ext cx="6089542" cy="1905000"/>
          </a:xfrm>
          <a:prstGeom prst="cloudCallout">
            <a:avLst>
              <a:gd name="adj1" fmla="val -19763"/>
              <a:gd name="adj2" fmla="val 132402"/>
            </a:avLst>
          </a:prstGeom>
          <a:solidFill>
            <a:srgbClr val="FFE2C5"/>
          </a:solidFill>
          <a:ln>
            <a:solidFill>
              <a:srgbClr val="3333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3333FF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Giữa hai điểm B và C có một hộ nước. Biết DE = 45 m. Làm thế nào đêt tính được khoảng cách giữa hai điểm B và C?</a:t>
            </a:r>
          </a:p>
        </p:txBody>
      </p:sp>
      <p:pic>
        <p:nvPicPr>
          <p:cNvPr id="18" name="Graphic 14">
            <a:extLst>
              <a:ext uri="{FF2B5EF4-FFF2-40B4-BE49-F238E27FC236}">
                <a16:creationId xmlns:a16="http://schemas.microsoft.com/office/drawing/2014/main" id="{35164678-950A-43B3-B70D-362ECAFD7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12" y="3527286"/>
            <a:ext cx="1878405" cy="3201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47132" y="3247498"/>
                <a:ext cx="8835267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có:</a:t>
                </a: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là trung điểm của AB, E là trung điểm của AC.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32" y="3247498"/>
                <a:ext cx="8835267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1449" t="-7051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54627" y="4227572"/>
                <a:ext cx="631317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DE là đường trung bình của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27" y="4227572"/>
                <a:ext cx="6313173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2027"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54627" y="4934503"/>
            <a:ext cx="631317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BC = 2DE = 2.45 = 90 (m)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8389" y="5641434"/>
            <a:ext cx="77010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khoảng cách giữa hai điểm B và C là 90 m. </a:t>
            </a:r>
          </a:p>
        </p:txBody>
      </p:sp>
    </p:spTree>
    <p:extLst>
      <p:ext uri="{BB962C8B-B14F-4D97-AF65-F5344CB8AC3E}">
        <p14:creationId xmlns:p14="http://schemas.microsoft.com/office/powerpoint/2010/main" val="5293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5" descr="ros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202448" cy="15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5" descr="ros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-6820"/>
            <a:ext cx="1219200" cy="15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67818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90774" y="1505485"/>
            <a:ext cx="645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6" y="1619645"/>
            <a:ext cx="2819794" cy="5268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6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6"/>
    </mc:Choice>
    <mc:Fallback xmlns="">
      <p:transition spd="slow" advTm="50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76200"/>
                <a:ext cx="11582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MN là đường trung bình của mỗi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 Hãy tìm giá trị của x trong mỗi hình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1158240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53" t="-7051" r="-105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41" y="777789"/>
            <a:ext cx="3139224" cy="2496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38600" y="371991"/>
            <a:ext cx="3200400" cy="2660433"/>
            <a:chOff x="4343400" y="1143000"/>
            <a:chExt cx="2816153" cy="2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1143000"/>
              <a:ext cx="2816153" cy="2391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9662489">
              <a:off x="5256177" y="1794923"/>
              <a:ext cx="990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2x + 3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662489">
              <a:off x="5584695" y="2273587"/>
              <a:ext cx="33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45763" y="599845"/>
            <a:ext cx="2989037" cy="2710783"/>
            <a:chOff x="8481700" y="1023016"/>
            <a:chExt cx="2989037" cy="27107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81700" y="1023016"/>
              <a:ext cx="2989037" cy="271078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432434">
              <a:off x="9248734" y="1940713"/>
              <a:ext cx="8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5x – 1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87182" y="272009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3274389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Theo tính chất của đường trung bình ta có: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63086"/>
              </p:ext>
            </p:extLst>
          </p:nvPr>
        </p:nvGraphicFramePr>
        <p:xfrm>
          <a:off x="196717" y="4328186"/>
          <a:ext cx="3266830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76160" imgH="393480" progId="Equation.DSMT4">
                  <p:embed/>
                </p:oleObj>
              </mc:Choice>
              <mc:Fallback>
                <p:oleObj name="Equation" r:id="rId7" imgW="1676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717" y="4328186"/>
                        <a:ext cx="3266830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54348"/>
              </p:ext>
            </p:extLst>
          </p:nvPr>
        </p:nvGraphicFramePr>
        <p:xfrm>
          <a:off x="304800" y="5649960"/>
          <a:ext cx="18303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177480" progId="Equation.DSMT4">
                  <p:embed/>
                </p:oleObj>
              </mc:Choice>
              <mc:Fallback>
                <p:oleObj name="Equation" r:id="rId9" imgW="939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5649960"/>
                        <a:ext cx="1830387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33280" y="3427552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Theo tính chất của đường trung bình ta có: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411599"/>
              </p:ext>
            </p:extLst>
          </p:nvPr>
        </p:nvGraphicFramePr>
        <p:xfrm>
          <a:off x="4333280" y="4356138"/>
          <a:ext cx="3511550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1066680" progId="Equation.DSMT4">
                  <p:embed/>
                </p:oleObj>
              </mc:Choice>
              <mc:Fallback>
                <p:oleObj name="Equation" r:id="rId11" imgW="18032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3280" y="4356138"/>
                        <a:ext cx="3511550" cy="208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458200" y="3270987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Theo tính chất của đường trung bình ta có: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642269"/>
              </p:ext>
            </p:extLst>
          </p:nvPr>
        </p:nvGraphicFramePr>
        <p:xfrm>
          <a:off x="8714563" y="4177376"/>
          <a:ext cx="3436938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65080" imgH="1041120" progId="Equation.DSMT4">
                  <p:embed/>
                </p:oleObj>
              </mc:Choice>
              <mc:Fallback>
                <p:oleObj name="Equation" r:id="rId13" imgW="17650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14563" y="4177376"/>
                        <a:ext cx="3436938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4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đoạn PQ.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4080" y="64479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1225397"/>
                <a:ext cx="598144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AP = PB = 8cm,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AQ = QC = 7 cm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PQ là đường trung bình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25397"/>
                <a:ext cx="5981442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039" t="-4405" r="-101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486875"/>
              </p:ext>
            </p:extLst>
          </p:nvPr>
        </p:nvGraphicFramePr>
        <p:xfrm>
          <a:off x="337630" y="2610392"/>
          <a:ext cx="40338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393480" progId="Equation.DSMT4">
                  <p:embed/>
                </p:oleObj>
              </mc:Choice>
              <mc:Fallback>
                <p:oleObj name="Equation" r:id="rId4" imgW="2070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630" y="2610392"/>
                        <a:ext cx="4033837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599420"/>
            <a:ext cx="5039984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66" y="332947"/>
            <a:ext cx="4329308" cy="30245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-33528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mỗi ô vuông cạnh bằng 1 cm. Tính độ dài các đoạn thẳng PQ, PR, RQ, AB, BC, CA trong hình 11.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5224" y="87147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218378"/>
            <a:ext cx="598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lí Pythagore ta có: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819735"/>
              </p:ext>
            </p:extLst>
          </p:nvPr>
        </p:nvGraphicFramePr>
        <p:xfrm>
          <a:off x="514351" y="1729637"/>
          <a:ext cx="32400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253800" progId="Equation.DSMT4">
                  <p:embed/>
                </p:oleObj>
              </mc:Choice>
              <mc:Fallback>
                <p:oleObj name="Equation" r:id="rId3" imgW="1511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1" y="1729637"/>
                        <a:ext cx="3240087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12618"/>
              </p:ext>
            </p:extLst>
          </p:nvPr>
        </p:nvGraphicFramePr>
        <p:xfrm>
          <a:off x="479425" y="2268507"/>
          <a:ext cx="32940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" y="2268507"/>
                        <a:ext cx="3294063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74992"/>
              </p:ext>
            </p:extLst>
          </p:nvPr>
        </p:nvGraphicFramePr>
        <p:xfrm>
          <a:off x="424656" y="2813020"/>
          <a:ext cx="34036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87240" imgH="253800" progId="Equation.DSMT4">
                  <p:embed/>
                </p:oleObj>
              </mc:Choice>
              <mc:Fallback>
                <p:oleObj name="Equation" r:id="rId7" imgW="1587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656" y="2813020"/>
                        <a:ext cx="340360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3407388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ABC có P, Q lần lượt là trung điểm của BC và AC suy ra PQ là đường trung bình tam giác ABC nên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92057"/>
              </p:ext>
            </p:extLst>
          </p:nvPr>
        </p:nvGraphicFramePr>
        <p:xfrm>
          <a:off x="1772443" y="4331154"/>
          <a:ext cx="41116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17360" imgH="393480" progId="Equation.DSMT4">
                  <p:embed/>
                </p:oleObj>
              </mc:Choice>
              <mc:Fallback>
                <p:oleObj name="Equation" r:id="rId9" imgW="1917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72443" y="4331154"/>
                        <a:ext cx="411162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-24384" y="502637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04780"/>
              </p:ext>
            </p:extLst>
          </p:nvPr>
        </p:nvGraphicFramePr>
        <p:xfrm>
          <a:off x="1712976" y="5137439"/>
          <a:ext cx="41116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17360" imgH="393480" progId="Equation.DSMT4">
                  <p:embed/>
                </p:oleObj>
              </mc:Choice>
              <mc:Fallback>
                <p:oleObj name="Equation" r:id="rId11" imgW="1917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12976" y="5137439"/>
                        <a:ext cx="411162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76889"/>
              </p:ext>
            </p:extLst>
          </p:nvPr>
        </p:nvGraphicFramePr>
        <p:xfrm>
          <a:off x="1712976" y="5950061"/>
          <a:ext cx="43846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44440" imgH="393480" progId="Equation.DSMT4">
                  <p:embed/>
                </p:oleObj>
              </mc:Choice>
              <mc:Fallback>
                <p:oleObj name="Equation" r:id="rId13" imgW="2044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12976" y="5950061"/>
                        <a:ext cx="4384675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4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0" y="0"/>
            <a:ext cx="12163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thang ABCD (AB //CD) có E và F lần lượt là trung điểm hai cạnh bên AD và BC. Gọi K là giao điểm của AF và DC (Hình 12).</a:t>
            </a:r>
          </a:p>
          <a:p>
            <a:pPr algn="l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Tam giác FBA và tam giác FCK có bằng nhau không? Vì sao?</a:t>
            </a:r>
          </a:p>
          <a:p>
            <a:pPr algn="l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Chứng minh EF // CD // AB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Chứng minh 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50956"/>
              </p:ext>
            </p:extLst>
          </p:nvPr>
        </p:nvGraphicFramePr>
        <p:xfrm>
          <a:off x="1981200" y="1447800"/>
          <a:ext cx="1574918" cy="63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393480" progId="Equation.DSMT4">
                  <p:embed/>
                </p:oleObj>
              </mc:Choice>
              <mc:Fallback>
                <p:oleObj name="Equation" r:id="rId2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1447800"/>
                        <a:ext cx="1574918" cy="634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182024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528" y="354854"/>
            <a:ext cx="5035472" cy="3454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48850" y="2181430"/>
                <a:ext cx="4077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0" i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b="0" i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FBA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b="0" i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FCK có:</a:t>
                </a:r>
                <a:endParaRPr lang="vi-VN" sz="2400" b="0" i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850" y="2181430"/>
                <a:ext cx="407731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3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46299" y="2646990"/>
            <a:ext cx="4927412" cy="461665"/>
            <a:chOff x="346299" y="2646990"/>
            <a:chExt cx="4927412" cy="461665"/>
          </a:xfrm>
        </p:grpSpPr>
        <p:sp>
          <p:nvSpPr>
            <p:cNvPr id="7" name="Rectangle 6"/>
            <p:cNvSpPr/>
            <p:nvPr/>
          </p:nvSpPr>
          <p:spPr>
            <a:xfrm>
              <a:off x="1974007" y="2646990"/>
              <a:ext cx="32997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400" b="0" i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(so le trong, AB//DC)</a:t>
              </a:r>
              <a:endPara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277868"/>
                </p:ext>
              </p:extLst>
            </p:nvPr>
          </p:nvGraphicFramePr>
          <p:xfrm>
            <a:off x="346299" y="2662794"/>
            <a:ext cx="1608668" cy="445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25480" imgH="228600" progId="Equation.DSMT4">
                    <p:embed/>
                  </p:oleObj>
                </mc:Choice>
                <mc:Fallback>
                  <p:oleObj name="Equation" r:id="rId7" imgW="825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6299" y="2662794"/>
                          <a:ext cx="1608668" cy="4454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46299" y="3127970"/>
            <a:ext cx="211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FB = FC (gt)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6299" y="3565782"/>
            <a:ext cx="3503779" cy="461665"/>
            <a:chOff x="406400" y="3651134"/>
            <a:chExt cx="3503779" cy="46166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4547104"/>
                </p:ext>
              </p:extLst>
            </p:nvPr>
          </p:nvGraphicFramePr>
          <p:xfrm>
            <a:off x="406400" y="3665538"/>
            <a:ext cx="155733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99920" imgH="228600" progId="Equation.DSMT4">
                    <p:embed/>
                  </p:oleObj>
                </mc:Choice>
                <mc:Fallback>
                  <p:oleObj name="Equation" r:id="rId9" imgW="7999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06400" y="3665538"/>
                          <a:ext cx="1557338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974007" y="3651134"/>
              <a:ext cx="19361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400" b="0" i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(đối đỉnh)</a:t>
              </a:r>
              <a:endPara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869" y="4009936"/>
                <a:ext cx="4077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0" i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b="0" i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FBA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b="0" i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FCK (g.c.g)</a:t>
                </a:r>
                <a:endParaRPr lang="vi-VN" sz="2400" b="0" i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" y="4009936"/>
                <a:ext cx="4077312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2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5128" y="4421510"/>
                <a:ext cx="118457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cap="none" normalizeH="0" baseline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FBA = ΔFCK suy ra FA = FK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cap="none" normalizeH="0" baseline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ADK có: EA = ED, FA = FK, suy ra EF là đường trng bình tam giác ABC nên EF // DK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AB // CD suy ra EF//CD//AB</a:t>
                </a:r>
              </a:p>
            </p:txBody>
          </p:sp>
        </mc:Choice>
        <mc:Fallback xmlns="">
          <p:sp>
            <p:nvSpPr>
              <p:cNvPr id="1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8" y="4421510"/>
                <a:ext cx="11845700" cy="1200329"/>
              </a:xfrm>
              <a:prstGeom prst="rect">
                <a:avLst/>
              </a:prstGeom>
              <a:blipFill rotWithShape="0">
                <a:blip r:embed="rId12"/>
                <a:stretch>
                  <a:fillRect l="-823"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-7495" y="5590789"/>
            <a:ext cx="6050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EF là đường trung bình tam giác ADK suy ra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580528"/>
              </p:ext>
            </p:extLst>
          </p:nvPr>
        </p:nvGraphicFramePr>
        <p:xfrm>
          <a:off x="5957978" y="5459219"/>
          <a:ext cx="3340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14320" imgH="393480" progId="Equation.DSMT4">
                  <p:embed/>
                </p:oleObj>
              </mc:Choice>
              <mc:Fallback>
                <p:oleObj name="Equation" r:id="rId13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7978" y="5459219"/>
                        <a:ext cx="334010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6299" y="6153047"/>
                <a:ext cx="61921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CK = AB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FBA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FCK) nên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9" y="6153047"/>
                <a:ext cx="6192196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57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34723"/>
              </p:ext>
            </p:extLst>
          </p:nvPr>
        </p:nvGraphicFramePr>
        <p:xfrm>
          <a:off x="4947520" y="6052454"/>
          <a:ext cx="23256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760" imgH="393480" progId="Equation.DSMT4">
                  <p:embed/>
                </p:oleObj>
              </mc:Choice>
              <mc:Fallback>
                <p:oleObj name="Equation" r:id="rId16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47520" y="6052454"/>
                        <a:ext cx="2325688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4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246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nhọn. Gọi M, N, P lần lượt là trung điểm của AB, AC, BC. Kẻ đường cao AH. Chứng minh rằng tứ giác MNPH là hình thang cân.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83724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21744"/>
            <a:ext cx="4461290" cy="3387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3584" y="1168537"/>
                <a:ext cx="6858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ta có: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là trung điểm của AB (gt) ;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là trung điểm của AC (gt) ;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MN là đường trung bình của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 ⇒MN//BC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584" y="1168537"/>
                <a:ext cx="685800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422" t="-2724" b="-8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253584" y="3241812"/>
                <a:ext cx="6858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ta có: 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là trung điểm của AB (gt) ;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là trung điểm của BC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⇒MP là đường trung bình của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584" y="3241812"/>
                <a:ext cx="685800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422" t="-2724" b="-8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6115" y="2797406"/>
            <a:ext cx="4442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 Tứ giác MNPH là hình thang.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9889" y="5268267"/>
            <a:ext cx="8974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ΔACH vuông tại H có HN là trung tuyến (N là trung điểm của AC)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316504"/>
              </p:ext>
            </p:extLst>
          </p:nvPr>
        </p:nvGraphicFramePr>
        <p:xfrm>
          <a:off x="213610" y="4751429"/>
          <a:ext cx="23415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393480" progId="Equation.DSMT4">
                  <p:embed/>
                </p:oleObj>
              </mc:Choice>
              <mc:Fallback>
                <p:oleObj name="Equation" r:id="rId6" imgW="1320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610" y="4751429"/>
                        <a:ext cx="2341563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9849" y="5831271"/>
            <a:ext cx="8609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(1) và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(2) suy ra MP = NH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thang MNPH (MN//PH) có MP = NH nên là hình thang cân.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16040"/>
              </p:ext>
            </p:extLst>
          </p:nvPr>
        </p:nvGraphicFramePr>
        <p:xfrm>
          <a:off x="8534400" y="5149849"/>
          <a:ext cx="24749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393480" progId="Equation.DSMT4">
                  <p:embed/>
                </p:oleObj>
              </mc:Choice>
              <mc:Fallback>
                <p:oleObj name="Equation" r:id="rId8" imgW="1396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34400" y="5149849"/>
                        <a:ext cx="24749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8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685" y="0"/>
            <a:ext cx="4672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56" y="457200"/>
            <a:ext cx="5400595" cy="5181600"/>
          </a:xfrm>
          <a:prstGeom prst="rect">
            <a:avLst/>
          </a:prstGeom>
        </p:spPr>
      </p:pic>
      <p:sp>
        <p:nvSpPr>
          <p:cNvPr id="17" name="Thought Bubble: Cloud 2">
            <a:extLst>
              <a:ext uri="{FF2B5EF4-FFF2-40B4-BE49-F238E27FC236}">
                <a16:creationId xmlns:a16="http://schemas.microsoft.com/office/drawing/2014/main" id="{9494F9BD-9599-4CC0-B1A3-125E9D61E49B}"/>
              </a:ext>
            </a:extLst>
          </p:cNvPr>
          <p:cNvSpPr/>
          <p:nvPr/>
        </p:nvSpPr>
        <p:spPr>
          <a:xfrm>
            <a:off x="609600" y="923330"/>
            <a:ext cx="5410200" cy="2277070"/>
          </a:xfrm>
          <a:prstGeom prst="cloudCallout">
            <a:avLst>
              <a:gd name="adj1" fmla="val -19517"/>
              <a:gd name="adj2" fmla="val 90697"/>
            </a:avLst>
          </a:prstGeom>
          <a:solidFill>
            <a:srgbClr val="FFE2C5"/>
          </a:solidFill>
          <a:ln>
            <a:solidFill>
              <a:srgbClr val="3333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3333FF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Giữa hai điểm B và C có một hộ nước. Biết DE = 45 m. Làm thế nào đêt tính được khoảng cách giữa hai điểm B và C?</a:t>
            </a:r>
          </a:p>
        </p:txBody>
      </p:sp>
      <p:pic>
        <p:nvPicPr>
          <p:cNvPr id="18" name="Graphic 14">
            <a:extLst>
              <a:ext uri="{FF2B5EF4-FFF2-40B4-BE49-F238E27FC236}">
                <a16:creationId xmlns:a16="http://schemas.microsoft.com/office/drawing/2014/main" id="{35164678-950A-43B3-B70D-362ECAFD7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12" y="3527286"/>
            <a:ext cx="1878405" cy="32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86" y="171138"/>
            <a:ext cx="1173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mái nhà được vẽ lại như Hình 13. Tính độ dài x trong hình mái nhà.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8503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986" y="537320"/>
            <a:ext cx="6336974" cy="2643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586" y="1353770"/>
                <a:ext cx="603141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ABH có: AD = BD, BE = EH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 ra DE là đường trung bình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ABH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" y="1353770"/>
                <a:ext cx="6031414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12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938796"/>
              </p:ext>
            </p:extLst>
          </p:nvPr>
        </p:nvGraphicFramePr>
        <p:xfrm>
          <a:off x="856807" y="2490968"/>
          <a:ext cx="4446972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393480" progId="Equation.DSMT4">
                  <p:embed/>
                </p:oleObj>
              </mc:Choice>
              <mc:Fallback>
                <p:oleObj name="Equation" r:id="rId5" imgW="1714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6807" y="2490968"/>
                        <a:ext cx="4446972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8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10200" y="1177347"/>
            <a:ext cx="6981825" cy="4084413"/>
            <a:chOff x="5322601" y="1030786"/>
            <a:chExt cx="6981825" cy="4084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2601" y="1030786"/>
              <a:ext cx="6638925" cy="4084413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7543800" y="3110233"/>
              <a:ext cx="4189362" cy="1371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E08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 flipV="1">
              <a:off x="7391400" y="1537395"/>
              <a:ext cx="152400" cy="295840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E08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7411387" y="1532575"/>
              <a:ext cx="4357688" cy="157161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E08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 flipV="1">
              <a:off x="9570246" y="2335986"/>
              <a:ext cx="30954" cy="147401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E08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11618626" y="2915042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73850" y="3720962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73850" y="1812766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18936" y="1062264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64219" y="4340376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152400"/>
            <a:ext cx="1150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Ảnh chụp từ Google Maps của một trường học được cho trong Hình 14. Hãy tính chiều dài cạnh DE, cho biết BC = 232 m và B, C lần lượt là trung điểm AD và AE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3983" y="147886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245" y="1917656"/>
                <a:ext cx="603141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là trung điểm của AD,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là trung điểm của AE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 ra DE là đường trung bình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5" y="1917656"/>
                <a:ext cx="6031414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2020"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56528"/>
              </p:ext>
            </p:extLst>
          </p:nvPr>
        </p:nvGraphicFramePr>
        <p:xfrm>
          <a:off x="215139" y="3733538"/>
          <a:ext cx="48736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583920" progId="Equation.DSMT4">
                  <p:embed/>
                </p:oleObj>
              </mc:Choice>
              <mc:Fallback>
                <p:oleObj name="Equation" r:id="rId5" imgW="18795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139" y="3733538"/>
                        <a:ext cx="4873625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0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</a:t>
            </a:r>
          </a:p>
          <a:p>
            <a:pPr algn="l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… 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219777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29" y="0"/>
            <a:ext cx="813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ĐƯỜNG TRUNG BÌNH CỦA TAM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9611" y="584775"/>
            <a:ext cx="754241" cy="786259"/>
            <a:chOff x="425394" y="672476"/>
            <a:chExt cx="1251933" cy="14134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94" y="672476"/>
              <a:ext cx="987039" cy="943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8534" y="1145346"/>
              <a:ext cx="688793" cy="940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94265" y="416927"/>
                <a:ext cx="1101673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ABC, vẽ đường thẳng d đi qua trung điểm M của cạnh AB, song song với cạnh BC và cắt AC tại N. Chứng minh N là trung điểm của AC.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5" y="416927"/>
                <a:ext cx="1101673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106" t="-6369" r="-110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893" y="1209506"/>
            <a:ext cx="4987466" cy="3819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1284728"/>
            <a:ext cx="150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9852" y="1787961"/>
                <a:ext cx="85631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có MN//BC, nên theo định lí Thalès ta có: 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52" y="1787961"/>
                <a:ext cx="8563148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49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30878"/>
              </p:ext>
            </p:extLst>
          </p:nvPr>
        </p:nvGraphicFramePr>
        <p:xfrm>
          <a:off x="1600200" y="2287447"/>
          <a:ext cx="155174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2287447"/>
                        <a:ext cx="155174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99611" y="3157613"/>
            <a:ext cx="6201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AM = MB (M là trung điểm của AB)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611" y="3844812"/>
            <a:ext cx="6201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AN = NC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N là trung điểm của AC.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349" y="5578128"/>
            <a:ext cx="11745051" cy="954107"/>
          </a:xfrm>
          <a:prstGeom prst="rect">
            <a:avLst/>
          </a:prstGeom>
          <a:solidFill>
            <a:srgbClr val="FFE2C5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đi qua trung điểm một cạnh của tam giác và song song với cạnh thứ hai thì đi qua trung điểm cạnh thứ ba.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611" y="5028675"/>
            <a:ext cx="162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*Chú ý:</a:t>
            </a:r>
            <a:endParaRPr lang="vi-VN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8" grpId="0"/>
      <p:bldP spid="9" grpId="0"/>
      <p:bldP spid="13" grpId="0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29" y="0"/>
            <a:ext cx="84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ĐƯỜNG TRUNG BÌNH CỦA TAM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9611" y="584775"/>
            <a:ext cx="754241" cy="786259"/>
            <a:chOff x="425394" y="672476"/>
            <a:chExt cx="1251933" cy="14134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94" y="672476"/>
              <a:ext cx="987039" cy="943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8534" y="1145346"/>
              <a:ext cx="688793" cy="940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4796" y="1371034"/>
                <a:ext cx="566754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M là trung điểm của AB, N là trung điểm của AC thì MN được gọi là đường trung bình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6" y="1371034"/>
                <a:ext cx="5667548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151" t="-4846" r="-2151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79" y="0"/>
            <a:ext cx="5785486" cy="44195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53400" y="5486400"/>
            <a:ext cx="3810000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đường trung bình của một tam giác?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6164485" y="1996815"/>
            <a:ext cx="762000" cy="381000"/>
          </a:xfrm>
          <a:prstGeom prst="leftArrow">
            <a:avLst/>
          </a:prstGeom>
          <a:solidFill>
            <a:srgbClr val="00B05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" y="0"/>
            <a:ext cx="813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ĐƯỜNG TRUNG BÌNH CỦA TAM GIÁC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762000"/>
            <a:ext cx="11582400" cy="954107"/>
          </a:xfrm>
          <a:prstGeom prst="rect">
            <a:avLst/>
          </a:prstGeom>
          <a:solidFill>
            <a:srgbClr val="FFE2C5"/>
          </a:solidFill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 là đoạn thẳng nối trung điểm hai cạnh của tam giác đó.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86127"/>
            <a:ext cx="5785486" cy="44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" y="0"/>
            <a:ext cx="84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ĐƯỜNG TRUNG BÌNH CỦA TAM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584775"/>
                <a:ext cx="10287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vẽ, tìm các đường trung bình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4775"/>
                <a:ext cx="10287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24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50" y="801946"/>
            <a:ext cx="5114617" cy="3554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1390557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600" y="1913777"/>
                <a:ext cx="68225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Vì A, B lần lượt là trung điểm của XY và XZ nên AB đường đường trung bình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13777"/>
                <a:ext cx="682255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877" t="-7051" r="-178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9862" y="2914050"/>
                <a:ext cx="68225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tự, AC và BC cũng là đường trung bình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XYZ.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2" y="2914050"/>
                <a:ext cx="6822550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786" t="-6369" r="-178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153400" y="5486400"/>
            <a:ext cx="3810000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tam giác có bao nhiêu đường trung bình?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" y="0"/>
            <a:ext cx="84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ĐƯỜNG TRUNG BÌNH CỦA TAM GIÁC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84775"/>
            <a:ext cx="1028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1: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độ dài đoạn NQ trong hình vẽ bên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7464" y="1300071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862" y="2676724"/>
            <a:ext cx="682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hai góc ở vị trí đồng vị nên MN//PQ.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61681"/>
            <a:ext cx="4476349" cy="389545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1913777"/>
            <a:ext cx="6822550" cy="554266"/>
            <a:chOff x="228600" y="1913777"/>
            <a:chExt cx="6822550" cy="554266"/>
          </a:xfrm>
        </p:grpSpPr>
        <p:sp>
          <p:nvSpPr>
            <p:cNvPr id="8" name="Rectangle 7"/>
            <p:cNvSpPr/>
            <p:nvPr/>
          </p:nvSpPr>
          <p:spPr>
            <a:xfrm>
              <a:off x="228600" y="1913777"/>
              <a:ext cx="68225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</a:t>
              </a:r>
              <a:endPara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2647907"/>
                </p:ext>
              </p:extLst>
            </p:nvPr>
          </p:nvGraphicFramePr>
          <p:xfrm>
            <a:off x="1447800" y="1923572"/>
            <a:ext cx="1851204" cy="544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63280" imgH="253800" progId="Equation.DSMT4">
                    <p:embed/>
                  </p:oleObj>
                </mc:Choice>
                <mc:Fallback>
                  <p:oleObj name="Equation" r:id="rId3" imgW="8632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47800" y="1923572"/>
                          <a:ext cx="1851204" cy="544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7344" y="3370578"/>
                <a:ext cx="68225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OPQ có M là trung điểm của OP và MN//PQ nên n là trung điểm của OQ.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4" y="3370578"/>
                <a:ext cx="682255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877" t="-7051" r="-178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9862" y="4414356"/>
                <a:ext cx="68225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Suy ra, MN là đường trung bình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OPQ.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2" y="4414356"/>
                <a:ext cx="6822550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78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28600" y="4951971"/>
            <a:ext cx="682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Suy ra, NQ = ON = 4 (đvđd)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52400"/>
                <a:ext cx="12192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dụng 1: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hình bên, chứng minh MN là đường trung bình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12192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15162" y="771478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390556"/>
            <a:ext cx="4038600" cy="523220"/>
            <a:chOff x="457200" y="1944823"/>
            <a:chExt cx="4038600" cy="523220"/>
          </a:xfrm>
        </p:grpSpPr>
        <p:sp>
          <p:nvSpPr>
            <p:cNvPr id="7" name="Rectangle 6"/>
            <p:cNvSpPr/>
            <p:nvPr/>
          </p:nvSpPr>
          <p:spPr>
            <a:xfrm>
              <a:off x="457200" y="1944823"/>
              <a:ext cx="403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</a:t>
              </a:r>
              <a:endPara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858217"/>
                </p:ext>
              </p:extLst>
            </p:nvPr>
          </p:nvGraphicFramePr>
          <p:xfrm>
            <a:off x="1447800" y="2033068"/>
            <a:ext cx="280511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07880" imgH="203040" progId="Equation.DSMT4">
                    <p:embed/>
                  </p:oleObj>
                </mc:Choice>
                <mc:Fallback>
                  <p:oleObj name="Equation" r:id="rId4" imgW="1307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47800" y="2033068"/>
                          <a:ext cx="2805113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059" y="675620"/>
            <a:ext cx="4079009" cy="35915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515" y="1969542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AC //MN.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9530" y="2684478"/>
                <a:ext cx="686327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có M là trung điểm của AB và MN//BC nên suy ra N là trung điểm của BC.</a:t>
                </a: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ra, MN là đường trung bình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0" y="2684478"/>
                <a:ext cx="6863270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776" t="-4386" r="-1865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3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29" y="0"/>
            <a:ext cx="84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ĐƯỜNG TRUNG BÌNH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9611" y="584775"/>
            <a:ext cx="754241" cy="786259"/>
            <a:chOff x="425394" y="672476"/>
            <a:chExt cx="1251933" cy="14134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94" y="672476"/>
              <a:ext cx="987039" cy="943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8534" y="1145346"/>
              <a:ext cx="688793" cy="940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4264" y="433669"/>
                <a:ext cx="729627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M, N lần lượt là trung điểm của hai cạnh AB và AC của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lang="vi-VN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4" y="433669"/>
                <a:ext cx="729627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671" t="-6369" r="-175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05382" y="5814610"/>
            <a:ext cx="4772025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độ dài của cạnh MN so với cạnh BC?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29" y="1395604"/>
            <a:ext cx="3863875" cy="843933"/>
            <a:chOff x="41165" y="1696576"/>
            <a:chExt cx="3863875" cy="843933"/>
          </a:xfrm>
        </p:grpSpPr>
        <p:sp>
          <p:nvSpPr>
            <p:cNvPr id="13" name="Rectangle 12"/>
            <p:cNvSpPr/>
            <p:nvPr/>
          </p:nvSpPr>
          <p:spPr>
            <a:xfrm>
              <a:off x="41165" y="1801921"/>
              <a:ext cx="27020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Tính các tỉ số </a:t>
              </a:r>
              <a:endPara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677111"/>
                </p:ext>
              </p:extLst>
            </p:nvPr>
          </p:nvGraphicFramePr>
          <p:xfrm>
            <a:off x="2516636" y="1696576"/>
            <a:ext cx="1388404" cy="843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47640" imgH="393480" progId="Equation.DSMT4">
                    <p:embed/>
                  </p:oleObj>
                </mc:Choice>
                <mc:Fallback>
                  <p:oleObj name="Equation" r:id="rId5" imgW="647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6636" y="1696576"/>
                          <a:ext cx="1388404" cy="843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375" y="-88254"/>
            <a:ext cx="5060154" cy="38654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1796" y="2118264"/>
            <a:ext cx="3542647" cy="844550"/>
            <a:chOff x="191796" y="2118264"/>
            <a:chExt cx="3542647" cy="844550"/>
          </a:xfrm>
        </p:grpSpPr>
        <p:sp>
          <p:nvSpPr>
            <p:cNvPr id="14" name="Rectangle 13"/>
            <p:cNvSpPr/>
            <p:nvPr/>
          </p:nvSpPr>
          <p:spPr>
            <a:xfrm>
              <a:off x="191796" y="2227420"/>
              <a:ext cx="14155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</a:t>
              </a:r>
              <a:endParaRPr lang="vi-VN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695089"/>
                </p:ext>
              </p:extLst>
            </p:nvPr>
          </p:nvGraphicFramePr>
          <p:xfrm>
            <a:off x="1256356" y="2118264"/>
            <a:ext cx="247808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55600" imgH="393480" progId="Equation.DSMT4">
                    <p:embed/>
                  </p:oleObj>
                </mc:Choice>
                <mc:Fallback>
                  <p:oleObj name="Equation" r:id="rId8" imgW="1155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56356" y="2118264"/>
                          <a:ext cx="2478087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76747" y="2950230"/>
            <a:ext cx="4856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Chứng minh MN//BC.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4986" y="3485821"/>
            <a:ext cx="10526625" cy="844550"/>
            <a:chOff x="184986" y="3485821"/>
            <a:chExt cx="10526625" cy="844550"/>
          </a:xfrm>
        </p:grpSpPr>
        <p:sp>
          <p:nvSpPr>
            <p:cNvPr id="18" name="Rectangle 17"/>
            <p:cNvSpPr/>
            <p:nvPr/>
          </p:nvSpPr>
          <p:spPr>
            <a:xfrm>
              <a:off x="184986" y="3570821"/>
              <a:ext cx="7077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</a:t>
              </a:r>
              <a:endParaRPr lang="vi-VN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771895"/>
                </p:ext>
              </p:extLst>
            </p:nvPr>
          </p:nvGraphicFramePr>
          <p:xfrm>
            <a:off x="813071" y="3485821"/>
            <a:ext cx="6154737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869920" imgH="393480" progId="Equation.DSMT4">
                    <p:embed/>
                  </p:oleObj>
                </mc:Choice>
                <mc:Fallback>
                  <p:oleObj name="Equation" r:id="rId10" imgW="28699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3071" y="3485821"/>
                          <a:ext cx="6154737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6954067" y="3623719"/>
              <a:ext cx="37575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(định lí Thalès đảo) </a:t>
              </a:r>
              <a:endParaRPr lang="vi-VN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29" y="4442820"/>
            <a:ext cx="3511003" cy="844550"/>
            <a:chOff x="76747" y="5088340"/>
            <a:chExt cx="3511003" cy="844550"/>
          </a:xfrm>
        </p:grpSpPr>
        <p:sp>
          <p:nvSpPr>
            <p:cNvPr id="21" name="Rectangle 20"/>
            <p:cNvSpPr/>
            <p:nvPr/>
          </p:nvSpPr>
          <p:spPr>
            <a:xfrm>
              <a:off x="76747" y="5100711"/>
              <a:ext cx="2666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Chứng minh</a:t>
              </a:r>
              <a:endPara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915961"/>
                </p:ext>
              </p:extLst>
            </p:nvPr>
          </p:nvGraphicFramePr>
          <p:xfrm>
            <a:off x="2362200" y="5088340"/>
            <a:ext cx="12255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71320" imgH="393480" progId="Equation.DSMT4">
                    <p:embed/>
                  </p:oleObj>
                </mc:Choice>
                <mc:Fallback>
                  <p:oleObj name="Equation" r:id="rId12" imgW="5713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62200" y="5088340"/>
                          <a:ext cx="1225550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22"/>
          <p:cNvSpPr/>
          <p:nvPr/>
        </p:nvSpPr>
        <p:spPr>
          <a:xfrm>
            <a:off x="84722" y="5224790"/>
            <a:ext cx="1061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MN//BC (cmt) nên theo hệ quả của định lí Thalès suy ra </a:t>
            </a:r>
            <a:endParaRPr lang="vi-VN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3387"/>
              </p:ext>
            </p:extLst>
          </p:nvPr>
        </p:nvGraphicFramePr>
        <p:xfrm>
          <a:off x="8645921" y="5118903"/>
          <a:ext cx="21510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960" imgH="393480" progId="Equation.DSMT4">
                  <p:embed/>
                </p:oleObj>
              </mc:Choice>
              <mc:Fallback>
                <p:oleObj name="Equation" r:id="rId14" imgW="1002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45921" y="5118903"/>
                        <a:ext cx="21510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88161"/>
              </p:ext>
            </p:extLst>
          </p:nvPr>
        </p:nvGraphicFramePr>
        <p:xfrm>
          <a:off x="8365807" y="1922285"/>
          <a:ext cx="2431176" cy="123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393480" progId="Equation.DSMT4">
                  <p:embed/>
                </p:oleObj>
              </mc:Choice>
              <mc:Fallback>
                <p:oleObj name="Equation" r:id="rId16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65807" y="1922285"/>
                        <a:ext cx="2431176" cy="123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 animBg="1"/>
      <p:bldP spid="16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tiêu đề bài giảng"/>
  <p:tag name="GENSWF_ADVANCE_TIME" val="50.026"/>
  <p:tag name="ISPRING_SLIDE_ID_2" val="{173E77B6-58B7-40C5-8121-503C7006C8D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tiêu đề bài giảng"/>
  <p:tag name="GENSWF_ADVANCE_TIME" val="50.026"/>
  <p:tag name="ISPRING_SLIDE_ID_2" val="{173E77B6-58B7-40C5-8121-503C7006C8DE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1603</Words>
  <Application>Microsoft Office PowerPoint</Application>
  <PresentationFormat>Widescreen</PresentationFormat>
  <Paragraphs>150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Admin</cp:lastModifiedBy>
  <cp:revision>1404</cp:revision>
  <cp:lastPrinted>2021-04-05T04:55:25Z</cp:lastPrinted>
  <dcterms:created xsi:type="dcterms:W3CDTF">2008-03-13T02:09:43Z</dcterms:created>
  <dcterms:modified xsi:type="dcterms:W3CDTF">2025-02-24T05:59:49Z</dcterms:modified>
</cp:coreProperties>
</file>