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notesSlides/notesSlide2.xml" ContentType="application/vnd.openxmlformats-officedocument.presentationml.notesSlide+xml"/>
  <Override PartName="/ppt/ink/ink41.xml" ContentType="application/inkml+xml"/>
  <Override PartName="/ppt/ink/ink42.xml" ContentType="application/inkml+xml"/>
  <Override PartName="/ppt/ink/ink43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3.wav" ContentType="audio/wav"/>
  <Override PartName="/ppt/notesSlides/notesSlide5.xml" ContentType="application/vnd.openxmlformats-officedocument.presentationml.notesSlide+xml"/>
  <Override PartName="/ppt/ink/ink4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423" r:id="rId3"/>
    <p:sldId id="385" r:id="rId4"/>
    <p:sldId id="424" r:id="rId5"/>
    <p:sldId id="349" r:id="rId6"/>
    <p:sldId id="364" r:id="rId7"/>
    <p:sldId id="358" r:id="rId8"/>
    <p:sldId id="261" r:id="rId9"/>
    <p:sldId id="366" r:id="rId10"/>
    <p:sldId id="429" r:id="rId11"/>
    <p:sldId id="359" r:id="rId12"/>
    <p:sldId id="381" r:id="rId13"/>
    <p:sldId id="367" r:id="rId14"/>
    <p:sldId id="368" r:id="rId15"/>
    <p:sldId id="369" r:id="rId16"/>
    <p:sldId id="370" r:id="rId17"/>
    <p:sldId id="372" r:id="rId18"/>
    <p:sldId id="382" r:id="rId19"/>
    <p:sldId id="374" r:id="rId20"/>
    <p:sldId id="373" r:id="rId21"/>
    <p:sldId id="375" r:id="rId22"/>
    <p:sldId id="361" r:id="rId23"/>
    <p:sldId id="378" r:id="rId24"/>
    <p:sldId id="383" r:id="rId25"/>
    <p:sldId id="428" r:id="rId26"/>
    <p:sldId id="427" r:id="rId27"/>
    <p:sldId id="386" r:id="rId28"/>
    <p:sldId id="425" r:id="rId29"/>
    <p:sldId id="414" r:id="rId30"/>
    <p:sldId id="422" r:id="rId31"/>
    <p:sldId id="419" r:id="rId32"/>
    <p:sldId id="426" r:id="rId33"/>
    <p:sldId id="265" r:id="rId34"/>
    <p:sldId id="30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0823" autoAdjust="0"/>
  </p:normalViewPr>
  <p:slideViewPr>
    <p:cSldViewPr snapToGrid="0">
      <p:cViewPr varScale="1">
        <p:scale>
          <a:sx n="53" d="100"/>
          <a:sy n="53" d="100"/>
        </p:scale>
        <p:origin x="117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18.28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25.79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30.46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37.23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4:09.27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4:13.58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4:22.3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4:24.04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16 1,'-7'0,"-2"0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35.10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35.716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38.63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18.99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4:16.58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4:17.46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4:26.8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2760 651,'0'6,"0"0,1 0,0 0,0 0,0 0,1-1,0 1,0-1,0 1,1-1,0 0,0 0,0 0,1 0,0 0,0-1,0 1,0-1,0 0,1-1,0 1,0-1,8 4,11 5,1-1,0-2,0 0,29 5,-4-1,63 21,0-5,119 14,352 18,423 30,-988-90,-1 0,1-1,-1 0,0-2,32-6,-26-5,-24 12,1 1,-1-1,0 1,0-1,1 1,-1-1,0 1,0-1,0 1,0-1,0 0,0 1,0-1,0 1,0-1,0 0,0 1,0-1,0 1,0-1,0 1,-1-1,1 1,0-1,0 1,-1-1,1 1,0-1,-1 1,1-1,-1 1,1-1,0 1,-1 0,1-1,-1 1,1 0,-1-1,1 1,-1 0,1 0,-1 0,0-1,-14-6,1 1,-1 0,0 1,0 1,-22-4,-7-2,-573-146,-964-218,-1013-19,2554 389,-15-1,1-2,-62-17,85 10,31 14,-1 0,1-1,0 1,0 0,0 0,0-1,-1 1,1 0,0 0,0-1,0 1,0 0,0 0,0-1,0 1,0 0,0-1,0 1,0 0,0 0,0-1,0 1,0 0,0-1,0 1,0 0,1 0,-1-1,0 1,0 0,0 0,0-1,0 1,1 0,-1 0,0 0,0-1,1 1,-1 0,0 0,0 0,0 0,1-1,-1 1,0 0,1 0,-1 0,7-3,0 1,0 0,0 0,0 1,14-2,200-7,270 22,-487-11,996 95,-1 75,194 97,-896-197,51 15,292 63,-618-145,-15-3,0-1,1 2,-1-1,0 1,0 0,0 0,0 1,0 0,0 0,-1 1,9 6,-14-10,-1 1,1 0,-1-1,1 1,-1-1,1 1,-1 0,0 0,0-1,1 1,-1 0,0-1,0 1,0 0,0 0,1-1,-1 1,0 0,-1 0,1-1,0 1,0 0,0 0,0-1,-1 1,1 0,0-1,0 1,-1 0,1-1,-1 1,1 0,0-1,-1 1,0-1,1 1,-1-1,0 2,-30 16,-18 0,-1-2,0-2,-1-2,-69 6,6 0,-112 24,-346 18,572-60,-15 2,0-2,1 0,-1 0,0-2,0 1,1-2,-1 0,-15-6,30 9,-1 0,0 0,0 0,1-1,-1 1,0 0,0-1,1 1,-1-1,0 1,1-1,-1 1,1-1,-1 1,1-1,-1 1,1-1,-1 0,1 1,-1-1,1 0,0 1,-1-1,1 0,0 0,0 0,-1 1,1-1,0 0,0 0,0 1,0-1,0 0,0 0,0 0,0 1,1-1,-1 0,0 0,0 1,1-2,27-29,-25 28,74-59,1 2,4 5,1 3,3 3,105-42,476-158,-653 245,968-272,-902 263,-51 9,-24 5,-8 1,-346 170,88-39,-575 251,695-323,-2-5,-166 40,229-79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47.98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0 626,'0'-7,"0"-9,0-8,0-8,0-5,7-2,2-3,0 1,-3-2,6-5,7-10,1-1,-4 3,-4 3,3 12,-1 12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48.42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50.94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51.425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54.01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54.440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0,'6'0,"3"0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54.83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19.56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16,'0'-7,"0"-2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55.331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55.753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0,'6'0,"3"0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5:56.09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0 0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12:12.712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36 310,'-2'-76,"0"39,1 1,2 0,10-58,-11 92,0 0,0 0,1-1,0 1,-1 0,1 0,0 0,0 0,0 0,0 0,0 0,0 0,2-2,-2 4,-1 0,1 1,-1-1,1 0,-1 0,1 1,-1-1,1 0,-1 1,1-1,-1 1,0-1,1 0,-1 1,1-1,-1 1,0-1,0 1,1-1,-1 1,0-1,0 1,0-1,1 1,-1 0,0-1,0 1,0-1,0 2,9 65,-9-31,-1 1,-10 58,2-35,9-57,-1 0,1 0,-1 0,1 0,0 0,0 0,0 1,1-1,-1 0,1 0,0 0,0 0,0 0,0 0,0 0,1 0,-1-1,1 1,-1 0,1-1,0 1,0-1,1 0,-1 0,0 0,1 0,-1 0,1 0,0 0,-1-1,6 2,-8-3,0-1,0 1,0-1,0 0,0 1,0-1,0 1,0-1,0 1,0-1,0 1,0-1,0 0,0 1,-1-1,1 1,0-1,0 1,-1-1,1 1,0-1,-1 1,1 0,0-1,-1 1,1-1,-1 1,1 0,0-1,-1 1,1 0,-2-1,-16-20,11 14,1-1,-1 0,2 0,-1 0,1-1,0 1,1-1,0 0,1-1,-5-17,-4-22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06:04.601"/>
    </inkml:context>
    <inkml:brush xml:id="br0">
      <inkml:brushProperty name="width" value="0.2" units="cm"/>
      <inkml:brushProperty name="height" value="0.2" units="cm"/>
      <inkml:brushProperty name="color" value="#FFFFFF"/>
      <inkml:brushProperty name="ignorePressure" value="1"/>
    </inkml:brush>
  </inkml:definitions>
  <inkml:trace contextRef="#ctx0" brushRef="#br0">1 111,'1'0,"0"1,1-1,-1 1,0-1,1 1,-1 0,0-1,1 1,-1 0,0 0,0 0,0 0,0 0,0 0,0 0,0 0,0 0,0 0,-1 1,1-1,0 0,-1 0,1 1,-1-1,0 1,1-1,-1 2,9 43,-9-41,1 1,2 22,12 46,-14-67,1 0,1-1,-1 1,1-1,0 0,0 0,1 0,0 0,0-1,0 1,1-1,7 7,-11-11,0 0,0-1,0 1,-1-1,1 1,0-1,0 1,0-1,0 1,0-1,0 0,0 1,0-1,0 0,0 0,0 0,0 0,0 0,0 0,0 0,0 0,0 0,0 0,0-1,0 1,1-1,0 0,-1 0,1-1,-1 1,1 0,-1-1,0 1,0-1,0 0,0 1,0-1,0 0,1-3,2-7,-1 1,-1-1,2-17,1-42,-7-85,1 108,0 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09:33.212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09:34.044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1 0,'0'0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09:35.997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1 1,'0'0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09:36.836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09:50.295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20.029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09:50.957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11:24.860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0 0,'0'0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11:26.091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11:30.148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17 16,'-7'-7,"-2"-2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1T13:10:39.068"/>
    </inkml:context>
    <inkml:brush xml:id="br0">
      <inkml:brushProperty name="width" value="0.2" units="cm"/>
      <inkml:brushProperty name="height" value="1.2" units="cm"/>
      <inkml:brushProperty name="color" value="#FF0066"/>
      <inkml:brushProperty name="ignorePressure" value="1"/>
      <inkml:brushProperty name="inkEffects" value="pencil"/>
    </inkml:brush>
  </inkml:definitions>
  <inkml:trace contextRef="#ctx0" brushRef="#br0">0 1,'0'0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20.49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1,'0'6,"0"3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21.60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17,'6'0,"10"0,8 0,8-7,-2-2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22.10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77,'13'0,"5"-6,13-3,1-7,2 1,10 1,3 4,-6 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23.607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1,'6'0,"3"0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4-06-10T15:03:23.998"/>
    </inkml:context>
    <inkml:brush xml:id="br0">
      <inkml:brushProperty name="width" value="0.1" units="cm"/>
      <inkml:brushProperty name="height" value="0.1" units="cm"/>
      <inkml:brushProperty name="color" value="#FFFFFF"/>
      <inkml:brushProperty name="ignorePressure" value="1"/>
    </inkml:brush>
  </inkml:definitions>
  <inkml:trace contextRef="#ctx0" brushRef="#br0">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D4B81-61AA-4A25-AE8A-C195482320D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E532A3-95F5-4611-B876-8C6E75EB3A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810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BE532A3-95F5-4611-B876-8C6E75EB3A9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041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1EBD108-51F6-4838-876D-A515BFA99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8E381E-BF7B-4EBA-BB21-EC7657103679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24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C9F2C05-AF79-49CF-8C60-489AD750A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C254584-F039-4F7D-8D10-B4016410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06573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1EBD108-51F6-4838-876D-A515BFA99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8E381E-BF7B-4EBA-BB21-EC7657103679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27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C9F2C05-AF79-49CF-8C60-489AD750A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C254584-F039-4F7D-8D10-B4016410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A8BBE24-E44A-3DDA-0614-F33B8208496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2767DF4-7D97-7AD9-B063-F5B9858DDCE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7164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41EBD108-51F6-4838-876D-A515BFA9982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50000"/>
              </a:spcBef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2800" b="1">
                <a:solidFill>
                  <a:srgbClr val="FF0066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68E381E-BF7B-4EBA-BB21-EC7657103679}" type="slidenum">
              <a:rPr lang="en-US" altLang="en-US" sz="1200" b="0">
                <a:solidFill>
                  <a:schemeClr val="tx1"/>
                </a:solidFill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31</a:t>
            </a:fld>
            <a:endParaRPr lang="en-US" altLang="en-US" sz="12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CC9F2C05-AF79-49CF-8C60-489AD750A49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6C254584-F039-4F7D-8D10-B4016410CF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99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53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210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853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E2831616-C445-499B-98D4-3A20E9679C4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D455C99D-252D-419B-9F27-637D723818E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CBCF02D3-6F43-4E12-86BD-536D237D1C0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CA957-AFB2-4572-97D3-6BB831A640C7}" type="slidenum">
              <a:rPr lang="vi-VN" altLang="en-US"/>
              <a:pPr>
                <a:defRPr/>
              </a:pPr>
              <a:t>‹#›</a:t>
            </a:fld>
            <a:endParaRPr lang="vi-VN" altLang="en-US"/>
          </a:p>
        </p:txBody>
      </p:sp>
    </p:spTree>
    <p:extLst>
      <p:ext uri="{BB962C8B-B14F-4D97-AF65-F5344CB8AC3E}">
        <p14:creationId xmlns:p14="http://schemas.microsoft.com/office/powerpoint/2010/main" val="2664948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D5A996A-1BCF-487A-99EA-E96E070801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2D211FB-6493-4C1B-B6AD-80FC6395AB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086622D5-69E0-4138-95B9-03F96F9E1C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CD513A-8776-4615-8C1D-F31CB4ED0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A939BC0-3615-41C6-A436-97EDD5B21E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421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40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36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673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180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1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01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6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8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679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3455E-3500-4D7D-8126-86E987962AA1}" type="datetimeFigureOut">
              <a:rPr lang="en-US" smtClean="0"/>
              <a:t>2/24/2025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BAFDC-099D-49D8-B069-B2ED966DA100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A picture containing text, font, graphics, design&#10;&#10;Description automatically generated">
            <a:extLst>
              <a:ext uri="{FF2B5EF4-FFF2-40B4-BE49-F238E27FC236}">
                <a16:creationId xmlns:a16="http://schemas.microsoft.com/office/drawing/2014/main" id="{518626E4-9648-C89F-8DB5-9D79DFBBA55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75368" y="256953"/>
            <a:ext cx="1959492" cy="195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244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474A1014-954E-4E27-AB7C-DF5E0F16C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BB4DFA8-E13A-4F55-801E-8DBDE9E6FA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4EA5E9E-0E2E-4231-800B-915CDFC531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2025/2/24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D8B1538-8743-4FC7-960E-D543B0121E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75915B-F085-422D-A1FC-FCE47E4D46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649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13" Type="http://schemas.openxmlformats.org/officeDocument/2006/relationships/oleObject" Target="../embeddings/oleObject8.bin"/><Relationship Id="rId18" Type="http://schemas.openxmlformats.org/officeDocument/2006/relationships/image" Target="../media/image3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12" Type="http://schemas.openxmlformats.org/officeDocument/2006/relationships/image" Target="../media/image27.wmf"/><Relationship Id="rId17" Type="http://schemas.openxmlformats.org/officeDocument/2006/relationships/oleObject" Target="../embeddings/oleObject10.bin"/><Relationship Id="rId2" Type="http://schemas.openxmlformats.org/officeDocument/2006/relationships/image" Target="../media/image22.png"/><Relationship Id="rId16" Type="http://schemas.openxmlformats.org/officeDocument/2006/relationships/image" Target="../media/image29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7.bin"/><Relationship Id="rId5" Type="http://schemas.openxmlformats.org/officeDocument/2006/relationships/oleObject" Target="../embeddings/oleObject4.bin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6.bin"/><Relationship Id="rId1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36.wmf"/><Relationship Id="rId18" Type="http://schemas.openxmlformats.org/officeDocument/2006/relationships/oleObject" Target="../embeddings/oleObject18.bin"/><Relationship Id="rId3" Type="http://schemas.openxmlformats.org/officeDocument/2006/relationships/image" Target="../media/image31.png"/><Relationship Id="rId21" Type="http://schemas.openxmlformats.org/officeDocument/2006/relationships/image" Target="../media/image40.wmf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15.bin"/><Relationship Id="rId17" Type="http://schemas.openxmlformats.org/officeDocument/2006/relationships/image" Target="../media/image38.wmf"/><Relationship Id="rId25" Type="http://schemas.openxmlformats.org/officeDocument/2006/relationships/image" Target="../media/image42.emf"/><Relationship Id="rId2" Type="http://schemas.openxmlformats.org/officeDocument/2006/relationships/notesSlide" Target="../notesSlides/notesSlide1.xml"/><Relationship Id="rId16" Type="http://schemas.openxmlformats.org/officeDocument/2006/relationships/oleObject" Target="../embeddings/oleObject17.bin"/><Relationship Id="rId20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35.wmf"/><Relationship Id="rId24" Type="http://schemas.openxmlformats.org/officeDocument/2006/relationships/oleObject" Target="../embeddings/oleObject21.bin"/><Relationship Id="rId5" Type="http://schemas.openxmlformats.org/officeDocument/2006/relationships/image" Target="../media/image32.wmf"/><Relationship Id="rId15" Type="http://schemas.openxmlformats.org/officeDocument/2006/relationships/image" Target="../media/image37.wmf"/><Relationship Id="rId23" Type="http://schemas.openxmlformats.org/officeDocument/2006/relationships/image" Target="../media/image41.wmf"/><Relationship Id="rId10" Type="http://schemas.openxmlformats.org/officeDocument/2006/relationships/oleObject" Target="../embeddings/oleObject14.bin"/><Relationship Id="rId19" Type="http://schemas.openxmlformats.org/officeDocument/2006/relationships/image" Target="../media/image39.w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4.wmf"/><Relationship Id="rId14" Type="http://schemas.openxmlformats.org/officeDocument/2006/relationships/oleObject" Target="../embeddings/oleObject16.bin"/><Relationship Id="rId22" Type="http://schemas.openxmlformats.org/officeDocument/2006/relationships/oleObject" Target="../embeddings/oleObject2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.xml"/><Relationship Id="rId18" Type="http://schemas.openxmlformats.org/officeDocument/2006/relationships/customXml" Target="../ink/ink12.xml"/><Relationship Id="rId26" Type="http://schemas.openxmlformats.org/officeDocument/2006/relationships/customXml" Target="../ink/ink20.xml"/><Relationship Id="rId39" Type="http://schemas.openxmlformats.org/officeDocument/2006/relationships/customXml" Target="../ink/ink30.xml"/><Relationship Id="rId21" Type="http://schemas.openxmlformats.org/officeDocument/2006/relationships/customXml" Target="../ink/ink15.xml"/><Relationship Id="rId34" Type="http://schemas.openxmlformats.org/officeDocument/2006/relationships/customXml" Target="../ink/ink25.xml"/><Relationship Id="rId42" Type="http://schemas.openxmlformats.org/officeDocument/2006/relationships/customXml" Target="../ink/ink33.xml"/><Relationship Id="rId47" Type="http://schemas.openxmlformats.org/officeDocument/2006/relationships/image" Target="../media/image350.png"/><Relationship Id="rId50" Type="http://schemas.openxmlformats.org/officeDocument/2006/relationships/customXml" Target="../ink/ink37.xml"/><Relationship Id="rId55" Type="http://schemas.openxmlformats.org/officeDocument/2006/relationships/image" Target="../media/image39.png"/><Relationship Id="rId7" Type="http://schemas.openxmlformats.org/officeDocument/2006/relationships/customXml" Target="../ink/ink4.xml"/><Relationship Id="rId2" Type="http://schemas.openxmlformats.org/officeDocument/2006/relationships/customXml" Target="../ink/ink1.xml"/><Relationship Id="rId16" Type="http://schemas.openxmlformats.org/officeDocument/2006/relationships/customXml" Target="../ink/ink10.xml"/><Relationship Id="rId29" Type="http://schemas.openxmlformats.org/officeDocument/2006/relationships/image" Target="../media/image64.png"/><Relationship Id="rId11" Type="http://schemas.openxmlformats.org/officeDocument/2006/relationships/customXml" Target="../ink/ink7.xml"/><Relationship Id="rId24" Type="http://schemas.openxmlformats.org/officeDocument/2006/relationships/customXml" Target="../ink/ink18.xml"/><Relationship Id="rId32" Type="http://schemas.openxmlformats.org/officeDocument/2006/relationships/image" Target="../media/image66.png"/><Relationship Id="rId37" Type="http://schemas.openxmlformats.org/officeDocument/2006/relationships/customXml" Target="../ink/ink28.xml"/><Relationship Id="rId40" Type="http://schemas.openxmlformats.org/officeDocument/2006/relationships/customXml" Target="../ink/ink31.xml"/><Relationship Id="rId45" Type="http://schemas.openxmlformats.org/officeDocument/2006/relationships/image" Target="../media/image340.png"/><Relationship Id="rId53" Type="http://schemas.openxmlformats.org/officeDocument/2006/relationships/image" Target="../media/image38.png"/><Relationship Id="rId5" Type="http://schemas.openxmlformats.org/officeDocument/2006/relationships/customXml" Target="../ink/ink3.xml"/><Relationship Id="rId19" Type="http://schemas.openxmlformats.org/officeDocument/2006/relationships/customXml" Target="../ink/ink13.xml"/><Relationship Id="rId4" Type="http://schemas.openxmlformats.org/officeDocument/2006/relationships/customXml" Target="../ink/ink2.xml"/><Relationship Id="rId9" Type="http://schemas.openxmlformats.org/officeDocument/2006/relationships/customXml" Target="../ink/ink6.xml"/><Relationship Id="rId14" Type="http://schemas.openxmlformats.org/officeDocument/2006/relationships/image" Target="../media/image630.png"/><Relationship Id="rId22" Type="http://schemas.openxmlformats.org/officeDocument/2006/relationships/customXml" Target="../ink/ink16.xml"/><Relationship Id="rId27" Type="http://schemas.openxmlformats.org/officeDocument/2006/relationships/customXml" Target="../ink/ink21.xml"/><Relationship Id="rId30" Type="http://schemas.openxmlformats.org/officeDocument/2006/relationships/image" Target="../media/image47.png"/><Relationship Id="rId35" Type="http://schemas.openxmlformats.org/officeDocument/2006/relationships/customXml" Target="../ink/ink26.xml"/><Relationship Id="rId43" Type="http://schemas.openxmlformats.org/officeDocument/2006/relationships/image" Target="../media/image67.png"/><Relationship Id="rId48" Type="http://schemas.openxmlformats.org/officeDocument/2006/relationships/customXml" Target="../ink/ink36.xml"/><Relationship Id="rId56" Type="http://schemas.openxmlformats.org/officeDocument/2006/relationships/customXml" Target="../ink/ink40.xml"/><Relationship Id="rId8" Type="http://schemas.openxmlformats.org/officeDocument/2006/relationships/customXml" Target="../ink/ink5.xml"/><Relationship Id="rId51" Type="http://schemas.openxmlformats.org/officeDocument/2006/relationships/image" Target="../media/image370.png"/><Relationship Id="rId3" Type="http://schemas.openxmlformats.org/officeDocument/2006/relationships/image" Target="../media/image590.png"/><Relationship Id="rId12" Type="http://schemas.openxmlformats.org/officeDocument/2006/relationships/image" Target="../media/image620.png"/><Relationship Id="rId17" Type="http://schemas.openxmlformats.org/officeDocument/2006/relationships/customXml" Target="../ink/ink11.xml"/><Relationship Id="rId25" Type="http://schemas.openxmlformats.org/officeDocument/2006/relationships/customXml" Target="../ink/ink19.xml"/><Relationship Id="rId33" Type="http://schemas.openxmlformats.org/officeDocument/2006/relationships/customXml" Target="../ink/ink24.xml"/><Relationship Id="rId38" Type="http://schemas.openxmlformats.org/officeDocument/2006/relationships/customXml" Target="../ink/ink29.xml"/><Relationship Id="rId46" Type="http://schemas.openxmlformats.org/officeDocument/2006/relationships/customXml" Target="../ink/ink35.xml"/><Relationship Id="rId20" Type="http://schemas.openxmlformats.org/officeDocument/2006/relationships/customXml" Target="../ink/ink14.xml"/><Relationship Id="rId41" Type="http://schemas.openxmlformats.org/officeDocument/2006/relationships/customXml" Target="../ink/ink32.xml"/><Relationship Id="rId54" Type="http://schemas.openxmlformats.org/officeDocument/2006/relationships/customXml" Target="../ink/ink3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0.png"/><Relationship Id="rId15" Type="http://schemas.openxmlformats.org/officeDocument/2006/relationships/customXml" Target="../ink/ink9.xml"/><Relationship Id="rId23" Type="http://schemas.openxmlformats.org/officeDocument/2006/relationships/customXml" Target="../ink/ink17.xml"/><Relationship Id="rId28" Type="http://schemas.openxmlformats.org/officeDocument/2006/relationships/customXml" Target="../ink/ink22.xml"/><Relationship Id="rId36" Type="http://schemas.openxmlformats.org/officeDocument/2006/relationships/customXml" Target="../ink/ink27.xml"/><Relationship Id="rId49" Type="http://schemas.openxmlformats.org/officeDocument/2006/relationships/image" Target="../media/image360.png"/><Relationship Id="rId57" Type="http://schemas.openxmlformats.org/officeDocument/2006/relationships/image" Target="../media/image400.png"/><Relationship Id="rId10" Type="http://schemas.openxmlformats.org/officeDocument/2006/relationships/image" Target="../media/image610.png"/><Relationship Id="rId31" Type="http://schemas.openxmlformats.org/officeDocument/2006/relationships/customXml" Target="../ink/ink23.xml"/><Relationship Id="rId44" Type="http://schemas.openxmlformats.org/officeDocument/2006/relationships/customXml" Target="../ink/ink34.xml"/><Relationship Id="rId52" Type="http://schemas.openxmlformats.org/officeDocument/2006/relationships/customXml" Target="../ink/ink3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image" Target="../media/image50.wmf"/><Relationship Id="rId7" Type="http://schemas.openxmlformats.org/officeDocument/2006/relationships/oleObject" Target="../embeddings/oleObject25.bin"/><Relationship Id="rId2" Type="http://schemas.openxmlformats.org/officeDocument/2006/relationships/oleObject" Target="../embeddings/oleObject23.bin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5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7" Type="http://schemas.openxmlformats.org/officeDocument/2006/relationships/image" Target="../media/image430.png"/><Relationship Id="rId2" Type="http://schemas.openxmlformats.org/officeDocument/2006/relationships/customXml" Target="../ink/ink41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43.xml"/><Relationship Id="rId5" Type="http://schemas.openxmlformats.org/officeDocument/2006/relationships/image" Target="../media/image420.png"/><Relationship Id="rId4" Type="http://schemas.openxmlformats.org/officeDocument/2006/relationships/customXml" Target="../ink/ink4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5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22.bin"/><Relationship Id="rId4" Type="http://schemas.openxmlformats.org/officeDocument/2006/relationships/audio" Target="../media/audio2.wav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audio" Target="../media/audio3.wav"/><Relationship Id="rId7" Type="http://schemas.openxmlformats.org/officeDocument/2006/relationships/image" Target="../media/image5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wmf"/><Relationship Id="rId5" Type="http://schemas.openxmlformats.org/officeDocument/2006/relationships/image" Target="../media/image55.wmf"/><Relationship Id="rId4" Type="http://schemas.openxmlformats.org/officeDocument/2006/relationships/audio" Target="../media/audio2.wav"/><Relationship Id="rId9" Type="http://schemas.openxmlformats.org/officeDocument/2006/relationships/image" Target="../media/image54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gif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gif"/><Relationship Id="rId5" Type="http://schemas.openxmlformats.org/officeDocument/2006/relationships/image" Target="../media/image58.png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13" Type="http://schemas.openxmlformats.org/officeDocument/2006/relationships/image" Target="../media/image62.wmf"/><Relationship Id="rId3" Type="http://schemas.openxmlformats.org/officeDocument/2006/relationships/audio" Target="../media/audio2.wav"/><Relationship Id="rId7" Type="http://schemas.openxmlformats.org/officeDocument/2006/relationships/image" Target="../media/image49.png"/><Relationship Id="rId12" Type="http://schemas.openxmlformats.org/officeDocument/2006/relationships/oleObject" Target="../embeddings/oleObject28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4.gif"/><Relationship Id="rId11" Type="http://schemas.openxmlformats.org/officeDocument/2006/relationships/image" Target="../media/image61.wmf"/><Relationship Id="rId5" Type="http://schemas.openxmlformats.org/officeDocument/2006/relationships/image" Target="../media/image48.wmf"/><Relationship Id="rId15" Type="http://schemas.openxmlformats.org/officeDocument/2006/relationships/image" Target="../media/image63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2.bin"/><Relationship Id="rId9" Type="http://schemas.openxmlformats.org/officeDocument/2006/relationships/image" Target="../media/image60.wmf"/><Relationship Id="rId14" Type="http://schemas.openxmlformats.org/officeDocument/2006/relationships/oleObject" Target="../embeddings/oleObject29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5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44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2032000" y="867750"/>
            <a:ext cx="8302476" cy="51816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61508" y="4334728"/>
            <a:ext cx="2445322" cy="29550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-3777034">
            <a:off x="9496622" y="275135"/>
            <a:ext cx="1475719" cy="167695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" y="3327400"/>
            <a:ext cx="3916353" cy="6013594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2568060" y="1660680"/>
            <a:ext cx="7174845" cy="3724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50" tIns="30467" rIns="60950" bIns="30467" anchor="t" anchorCtr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CHÀO MỪNG CÁC EM </a:t>
            </a:r>
            <a:endParaRPr sz="3600" dirty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600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ĐẾN VỚI BÀI HỌC HÔM NAY!</a:t>
            </a:r>
          </a:p>
          <a:p>
            <a:pPr algn="ctr">
              <a:lnSpc>
                <a:spcPct val="150000"/>
              </a:lnSpc>
            </a:pPr>
            <a:endParaRPr lang="en-US" sz="4000" b="1" dirty="0">
              <a:solidFill>
                <a:schemeClr val="bg1"/>
              </a:solidFill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50000"/>
              </a:lnSpc>
            </a:pPr>
            <a:r>
              <a:rPr lang="en-US" sz="4667" b="1" dirty="0" err="1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Gv</a:t>
            </a:r>
            <a:r>
              <a:rPr lang="en-US" sz="4667" b="1" dirty="0">
                <a:solidFill>
                  <a:schemeClr val="bg1"/>
                </a:solidFill>
                <a:latin typeface="Arial"/>
                <a:ea typeface="Arial"/>
                <a:cs typeface="Arial"/>
                <a:sym typeface="Arial"/>
              </a:rPr>
              <a:t>. HÀ THỊ QUẾ</a:t>
            </a:r>
          </a:p>
        </p:txBody>
      </p:sp>
      <p:sp>
        <p:nvSpPr>
          <p:cNvPr id="2" name="Text Box 10">
            <a:extLst>
              <a:ext uri="{FF2B5EF4-FFF2-40B4-BE49-F238E27FC236}">
                <a16:creationId xmlns:a16="http://schemas.microsoft.com/office/drawing/2014/main" id="{C422F07A-B27F-AE5A-BC44-DF297515A9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4763" y="75158"/>
            <a:ext cx="112458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TUẦN 20, 21. TIẾT 40 – 42.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</p:spTree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-1"/>
            <a:ext cx="12192000" cy="6857999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988154" y="2134625"/>
            <a:ext cx="8070196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1: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nhận xét gì về tứ giác trong hình hoa văn trang trí mặt lưng của chiếu ghế với đường tròn trong Hình 3?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E8328-CDBE-91EE-A6BB-841FFA35A311}"/>
              </a:ext>
            </a:extLst>
          </p:cNvPr>
          <p:cNvSpPr txBox="1"/>
          <p:nvPr/>
        </p:nvSpPr>
        <p:spPr>
          <a:xfrm>
            <a:off x="1723927" y="4822238"/>
            <a:ext cx="76774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vi-VN" sz="3200" i="1" dirty="0">
                <a:solidFill>
                  <a:srgbClr val="7030A0"/>
                </a:solidFill>
                <a:latin typeface="+mj-lt"/>
                <a:cs typeface="Calibri" panose="020F0502020204030204" pitchFamily="34" charset="0"/>
              </a:rPr>
              <a:t>Tứ giác trong hình hoa văn trang trí mặt lưng của chiếc ghế là tứ giác nội tiếp đường tròn.</a:t>
            </a:r>
            <a:endParaRPr kumimoji="0" lang="vi-VN" sz="3200" i="1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C392E9C-657B-41F2-9560-3E3548B47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75035" y="1654490"/>
            <a:ext cx="3293927" cy="3167748"/>
          </a:xfrm>
          <a:prstGeom prst="rect">
            <a:avLst/>
          </a:prstGeom>
        </p:spPr>
      </p:pic>
      <p:sp>
        <p:nvSpPr>
          <p:cNvPr id="11" name="Text Box 10">
            <a:extLst>
              <a:ext uri="{FF2B5EF4-FFF2-40B4-BE49-F238E27FC236}">
                <a16:creationId xmlns:a16="http://schemas.microsoft.com/office/drawing/2014/main" id="{7BC6EF79-AC8D-4C22-87FA-B67653F9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1" y="323859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2" name="Tam giác Cân 4">
            <a:extLst>
              <a:ext uri="{FF2B5EF4-FFF2-40B4-BE49-F238E27FC236}">
                <a16:creationId xmlns:a16="http://schemas.microsoft.com/office/drawing/2014/main" id="{901CF290-C986-4C61-8E78-E10D7A594E35}"/>
              </a:ext>
            </a:extLst>
          </p:cNvPr>
          <p:cNvSpPr/>
          <p:nvPr/>
        </p:nvSpPr>
        <p:spPr>
          <a:xfrm>
            <a:off x="733327" y="93146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1D491D4D-F9F0-46DB-80A7-695F4DE1AC71}"/>
              </a:ext>
            </a:extLst>
          </p:cNvPr>
          <p:cNvSpPr txBox="1"/>
          <p:nvPr/>
        </p:nvSpPr>
        <p:spPr>
          <a:xfrm>
            <a:off x="1723927" y="1069715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918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am giác Cân 4">
            <a:extLst>
              <a:ext uri="{FF2B5EF4-FFF2-40B4-BE49-F238E27FC236}">
                <a16:creationId xmlns:a16="http://schemas.microsoft.com/office/drawing/2014/main" id="{4B50A9CD-A43B-457C-AF36-8DE39D713FC8}"/>
              </a:ext>
            </a:extLst>
          </p:cNvPr>
          <p:cNvSpPr/>
          <p:nvPr/>
        </p:nvSpPr>
        <p:spPr>
          <a:xfrm>
            <a:off x="1163135" y="762228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609D99E2-B094-4F26-8BF0-BD6FE70CF09A}"/>
              </a:ext>
            </a:extLst>
          </p:cNvPr>
          <p:cNvSpPr txBox="1"/>
          <p:nvPr/>
        </p:nvSpPr>
        <p:spPr>
          <a:xfrm>
            <a:off x="1946847" y="936629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7BC6EF79-AC8D-4C22-87FA-B67653F9A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1" y="101313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2" name="Tam giác Cân 4">
            <a:extLst>
              <a:ext uri="{FF2B5EF4-FFF2-40B4-BE49-F238E27FC236}">
                <a16:creationId xmlns:a16="http://schemas.microsoft.com/office/drawing/2014/main" id="{FD729C2C-FAF8-4E0A-8A08-6E5707726B1B}"/>
              </a:ext>
            </a:extLst>
          </p:cNvPr>
          <p:cNvSpPr/>
          <p:nvPr/>
        </p:nvSpPr>
        <p:spPr>
          <a:xfrm>
            <a:off x="1170333" y="1585175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CC1726CF-1FDC-47CC-A194-17109F80997D}"/>
              </a:ext>
            </a:extLst>
          </p:cNvPr>
          <p:cNvSpPr txBox="1"/>
          <p:nvPr/>
        </p:nvSpPr>
        <p:spPr>
          <a:xfrm>
            <a:off x="1859763" y="1697662"/>
            <a:ext cx="884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7F5B05-1D02-4F39-B81F-EEEAE5591F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75246" y="2231506"/>
            <a:ext cx="2621756" cy="28194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8574ED6-522B-4D63-BF1C-A98CE266F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821" y="2282437"/>
            <a:ext cx="672314" cy="64633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C3A4C91-BA41-4837-BBC9-ADCEE1EB1784}"/>
              </a:ext>
            </a:extLst>
          </p:cNvPr>
          <p:cNvSpPr txBox="1"/>
          <p:nvPr/>
        </p:nvSpPr>
        <p:spPr>
          <a:xfrm>
            <a:off x="1170333" y="2407764"/>
            <a:ext cx="7683381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(O) ( H</a:t>
            </a:r>
            <a:r>
              <a:rPr lang="en-US" sz="2800" baseline="-25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chắn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bởi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DAB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DCB 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DAB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DCB </a:t>
            </a:r>
          </a:p>
          <a:p>
            <a:pPr marL="514350" indent="-514350">
              <a:buAutoNum type="alphaLcParenR"/>
            </a:pP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ABCD? </a:t>
            </a:r>
          </a:p>
        </p:txBody>
      </p:sp>
    </p:spTree>
    <p:extLst>
      <p:ext uri="{BB962C8B-B14F-4D97-AF65-F5344CB8AC3E}">
        <p14:creationId xmlns:p14="http://schemas.microsoft.com/office/powerpoint/2010/main" val="23735619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1315503" y="2301640"/>
            <a:ext cx="10165298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lí: 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một tứ giác nội tiếp, tổng số đo hai góc đối nhau bằng 180º</a:t>
            </a:r>
            <a:endParaRPr lang="vi-VN" sz="3200" b="0" i="0" dirty="0">
              <a:solidFill>
                <a:srgbClr val="0070C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am giác Cân 4">
            <a:extLst>
              <a:ext uri="{FF2B5EF4-FFF2-40B4-BE49-F238E27FC236}">
                <a16:creationId xmlns:a16="http://schemas.microsoft.com/office/drawing/2014/main" id="{B08D9024-A91B-4CCE-B485-914D26EF7788}"/>
              </a:ext>
            </a:extLst>
          </p:cNvPr>
          <p:cNvSpPr/>
          <p:nvPr/>
        </p:nvSpPr>
        <p:spPr>
          <a:xfrm>
            <a:off x="1163135" y="892854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Hộp Văn bản 7">
            <a:extLst>
              <a:ext uri="{FF2B5EF4-FFF2-40B4-BE49-F238E27FC236}">
                <a16:creationId xmlns:a16="http://schemas.microsoft.com/office/drawing/2014/main" id="{204E56E2-9C2C-492E-ABBD-B506BC0BF6E6}"/>
              </a:ext>
            </a:extLst>
          </p:cNvPr>
          <p:cNvSpPr txBox="1"/>
          <p:nvPr/>
        </p:nvSpPr>
        <p:spPr>
          <a:xfrm>
            <a:off x="1946847" y="1067255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DB0D7E5A-5722-44ED-B7B3-C464679204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1" y="181324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0" name="Tam giác Cân 4">
            <a:extLst>
              <a:ext uri="{FF2B5EF4-FFF2-40B4-BE49-F238E27FC236}">
                <a16:creationId xmlns:a16="http://schemas.microsoft.com/office/drawing/2014/main" id="{6CFFC698-5AA4-44B7-B773-18F8EBB776DD}"/>
              </a:ext>
            </a:extLst>
          </p:cNvPr>
          <p:cNvSpPr/>
          <p:nvPr/>
        </p:nvSpPr>
        <p:spPr>
          <a:xfrm>
            <a:off x="1170333" y="1585175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311D988A-3446-4168-9C10-57D11F9878F1}"/>
              </a:ext>
            </a:extLst>
          </p:cNvPr>
          <p:cNvSpPr txBox="1"/>
          <p:nvPr/>
        </p:nvSpPr>
        <p:spPr>
          <a:xfrm>
            <a:off x="1859763" y="1697662"/>
            <a:ext cx="884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BF49A8B2-8C89-4E04-86F2-E4CDC3A11E8D}"/>
              </a:ext>
            </a:extLst>
          </p:cNvPr>
          <p:cNvGrpSpPr>
            <a:grpSpLocks/>
          </p:cNvGrpSpPr>
          <p:nvPr/>
        </p:nvGrpSpPr>
        <p:grpSpPr bwMode="auto">
          <a:xfrm>
            <a:off x="3933824" y="3534229"/>
            <a:ext cx="2593975" cy="2293938"/>
            <a:chOff x="960" y="953"/>
            <a:chExt cx="1800" cy="1668"/>
          </a:xfrm>
        </p:grpSpPr>
        <p:sp>
          <p:nvSpPr>
            <p:cNvPr id="13" name="Text Box 21">
              <a:extLst>
                <a:ext uri="{FF2B5EF4-FFF2-40B4-BE49-F238E27FC236}">
                  <a16:creationId xmlns:a16="http://schemas.microsoft.com/office/drawing/2014/main" id="{6F489451-9091-4CC0-A5B9-506C9F6ACA6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1479"/>
              <a:ext cx="41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VNI-Times" pitchFamily="2" charset="0"/>
                </a:rPr>
                <a:t>.</a:t>
              </a:r>
              <a:r>
                <a:rPr lang="en-US" altLang="en-US" sz="2400" b="1">
                  <a:latin typeface="VNI-Times" pitchFamily="2" charset="0"/>
                </a:rPr>
                <a:t>O</a:t>
              </a:r>
            </a:p>
          </p:txBody>
        </p:sp>
        <p:sp>
          <p:nvSpPr>
            <p:cNvPr id="14" name="Oval 22">
              <a:extLst>
                <a:ext uri="{FF2B5EF4-FFF2-40B4-BE49-F238E27FC236}">
                  <a16:creationId xmlns:a16="http://schemas.microsoft.com/office/drawing/2014/main" id="{4AEFE728-F1E2-4F3D-ABEA-336760DB5DF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2" y="1047"/>
              <a:ext cx="1383" cy="1361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5" name="Line 23">
              <a:extLst>
                <a:ext uri="{FF2B5EF4-FFF2-40B4-BE49-F238E27FC236}">
                  <a16:creationId xmlns:a16="http://schemas.microsoft.com/office/drawing/2014/main" id="{2B9C56DB-64A6-4A44-8EA2-4CB50EA4ADD3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2" y="1191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Line 24">
              <a:extLst>
                <a:ext uri="{FF2B5EF4-FFF2-40B4-BE49-F238E27FC236}">
                  <a16:creationId xmlns:a16="http://schemas.microsoft.com/office/drawing/2014/main" id="{1FAE4FD0-69E2-4247-8A21-D9EB5EEAB9D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56" y="1191"/>
              <a:ext cx="24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25">
              <a:extLst>
                <a:ext uri="{FF2B5EF4-FFF2-40B4-BE49-F238E27FC236}">
                  <a16:creationId xmlns:a16="http://schemas.microsoft.com/office/drawing/2014/main" id="{C07D33D9-4F6A-47CF-BB21-D654FD843BD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112" y="1959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26">
              <a:extLst>
                <a:ext uri="{FF2B5EF4-FFF2-40B4-BE49-F238E27FC236}">
                  <a16:creationId xmlns:a16="http://schemas.microsoft.com/office/drawing/2014/main" id="{ABF77958-75C5-44E6-AE51-6C222C082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1152" y="1767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9" name="Group 27">
              <a:extLst>
                <a:ext uri="{FF2B5EF4-FFF2-40B4-BE49-F238E27FC236}">
                  <a16:creationId xmlns:a16="http://schemas.microsoft.com/office/drawing/2014/main" id="{911664F8-B4C4-4AF0-B51A-6A76E876EA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60" y="953"/>
              <a:ext cx="1800" cy="1668"/>
              <a:chOff x="3168" y="1145"/>
              <a:chExt cx="1800" cy="1668"/>
            </a:xfrm>
          </p:grpSpPr>
          <p:sp>
            <p:nvSpPr>
              <p:cNvPr id="25" name="Text Box 28">
                <a:extLst>
                  <a:ext uri="{FF2B5EF4-FFF2-40B4-BE49-F238E27FC236}">
                    <a16:creationId xmlns:a16="http://schemas.microsoft.com/office/drawing/2014/main" id="{C79158C0-22CE-4100-BA99-4AEE406CDC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1968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6" name="Text Box 29">
                <a:extLst>
                  <a:ext uri="{FF2B5EF4-FFF2-40B4-BE49-F238E27FC236}">
                    <a16:creationId xmlns:a16="http://schemas.microsoft.com/office/drawing/2014/main" id="{26088067-B5FD-4899-B7A3-ADF264AFEE4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1" y="1145"/>
                <a:ext cx="287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7" name="Text Box 30">
                <a:extLst>
                  <a:ext uri="{FF2B5EF4-FFF2-40B4-BE49-F238E27FC236}">
                    <a16:creationId xmlns:a16="http://schemas.microsoft.com/office/drawing/2014/main" id="{235A3D51-F8EE-474A-B6CD-FFBD673A07D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80" y="2063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8" name="Text Box 31">
                <a:extLst>
                  <a:ext uri="{FF2B5EF4-FFF2-40B4-BE49-F238E27FC236}">
                    <a16:creationId xmlns:a16="http://schemas.microsoft.com/office/drawing/2014/main" id="{F3501E52-BCD6-47B3-9B0C-13063CDEE58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8" y="2544"/>
                <a:ext cx="288" cy="26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grpSp>
          <p:nvGrpSpPr>
            <p:cNvPr id="20" name="Group 32">
              <a:extLst>
                <a:ext uri="{FF2B5EF4-FFF2-40B4-BE49-F238E27FC236}">
                  <a16:creationId xmlns:a16="http://schemas.microsoft.com/office/drawing/2014/main" id="{D4B3810F-C4D5-422B-B150-23E0BB084F8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191"/>
              <a:ext cx="1344" cy="1152"/>
              <a:chOff x="768" y="1152"/>
              <a:chExt cx="1344" cy="1152"/>
            </a:xfrm>
          </p:grpSpPr>
          <p:sp>
            <p:nvSpPr>
              <p:cNvPr id="21" name="Line 33">
                <a:extLst>
                  <a:ext uri="{FF2B5EF4-FFF2-40B4-BE49-F238E27FC236}">
                    <a16:creationId xmlns:a16="http://schemas.microsoft.com/office/drawing/2014/main" id="{FCAAC500-2D5B-4477-8DFC-20633352CDF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1152"/>
                <a:ext cx="1104" cy="57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34">
                <a:extLst>
                  <a:ext uri="{FF2B5EF4-FFF2-40B4-BE49-F238E27FC236}">
                    <a16:creationId xmlns:a16="http://schemas.microsoft.com/office/drawing/2014/main" id="{6E3FF46A-7740-4CCB-AF35-5C80031AC4B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152"/>
                <a:ext cx="240" cy="768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35">
                <a:extLst>
                  <a:ext uri="{FF2B5EF4-FFF2-40B4-BE49-F238E27FC236}">
                    <a16:creationId xmlns:a16="http://schemas.microsoft.com/office/drawing/2014/main" id="{41088F73-8A1C-4479-A008-5372567F2DD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1920"/>
                <a:ext cx="384" cy="384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36">
                <a:extLst>
                  <a:ext uri="{FF2B5EF4-FFF2-40B4-BE49-F238E27FC236}">
                    <a16:creationId xmlns:a16="http://schemas.microsoft.com/office/drawing/2014/main" id="{9654B1D9-8909-47BE-B751-90D92613000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8" y="1728"/>
                <a:ext cx="960" cy="576"/>
              </a:xfrm>
              <a:prstGeom prst="line">
                <a:avLst/>
              </a:prstGeom>
              <a:noFill/>
              <a:ln w="28575">
                <a:solidFill>
                  <a:srgbClr val="FF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aphicFrame>
        <p:nvGraphicFramePr>
          <p:cNvPr id="29" name="Group 38">
            <a:extLst>
              <a:ext uri="{FF2B5EF4-FFF2-40B4-BE49-F238E27FC236}">
                <a16:creationId xmlns:a16="http://schemas.microsoft.com/office/drawing/2014/main" id="{3D724BFB-0CDA-496C-AA2B-C8150A0E3872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060864077"/>
              </p:ext>
            </p:extLst>
          </p:nvPr>
        </p:nvGraphicFramePr>
        <p:xfrm>
          <a:off x="6603999" y="3915229"/>
          <a:ext cx="4275138" cy="1133475"/>
        </p:xfrm>
        <a:graphic>
          <a:graphicData uri="http://schemas.openxmlformats.org/drawingml/2006/table">
            <a:tbl>
              <a:tblPr/>
              <a:tblGrid>
                <a:gridCol w="97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983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458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GT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6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KL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451" marR="91451" marT="45717" marB="457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0" name="Rectangle 49">
            <a:extLst>
              <a:ext uri="{FF2B5EF4-FFF2-40B4-BE49-F238E27FC236}">
                <a16:creationId xmlns:a16="http://schemas.microsoft.com/office/drawing/2014/main" id="{23FECB51-0FD1-40E0-BF33-68E21CAC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37462" y="3972379"/>
            <a:ext cx="36421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400" dirty="0" err="1">
                <a:latin typeface="Times New Roman" panose="02020603050405020304" pitchFamily="18" charset="0"/>
              </a:rPr>
              <a:t>Tứ</a:t>
            </a:r>
            <a:r>
              <a:rPr lang="en-GB" altLang="en-US" sz="2400" dirty="0">
                <a:latin typeface="Times New Roman" panose="02020603050405020304" pitchFamily="18" charset="0"/>
              </a:rPr>
              <a:t> </a:t>
            </a:r>
            <a:r>
              <a:rPr lang="en-GB" altLang="en-US" sz="2400" dirty="0" err="1">
                <a:latin typeface="Times New Roman" panose="02020603050405020304" pitchFamily="18" charset="0"/>
              </a:rPr>
              <a:t>giác</a:t>
            </a:r>
            <a:r>
              <a:rPr lang="en-GB" altLang="en-US" sz="2400" dirty="0">
                <a:latin typeface="Times New Roman" panose="02020603050405020304" pitchFamily="18" charset="0"/>
              </a:rPr>
              <a:t> ABCD 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400" dirty="0">
                <a:latin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</a:rPr>
              <a:t>tiếp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  <p:sp>
        <p:nvSpPr>
          <p:cNvPr id="31" name="Arc 50">
            <a:extLst>
              <a:ext uri="{FF2B5EF4-FFF2-40B4-BE49-F238E27FC236}">
                <a16:creationId xmlns:a16="http://schemas.microsoft.com/office/drawing/2014/main" id="{78ABC859-CC54-467B-AC24-AAE522E4FB73}"/>
              </a:ext>
            </a:extLst>
          </p:cNvPr>
          <p:cNvSpPr>
            <a:spLocks/>
          </p:cNvSpPr>
          <p:nvPr/>
        </p:nvSpPr>
        <p:spPr bwMode="auto">
          <a:xfrm rot="6079688">
            <a:off x="4281486" y="4467680"/>
            <a:ext cx="385763" cy="373062"/>
          </a:xfrm>
          <a:custGeom>
            <a:avLst/>
            <a:gdLst>
              <a:gd name="T0" fmla="*/ 0 w 20892"/>
              <a:gd name="T1" fmla="*/ 2147483646 h 21600"/>
              <a:gd name="T2" fmla="*/ 2147483646 w 20892"/>
              <a:gd name="T3" fmla="*/ 2147483646 h 21600"/>
              <a:gd name="T4" fmla="*/ 2147483646 w 20892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0892" h="21600" fill="none" extrusionOk="0">
                <a:moveTo>
                  <a:pt x="-1" y="4642"/>
                </a:moveTo>
                <a:cubicBezTo>
                  <a:pt x="3810" y="1635"/>
                  <a:pt x="8524" y="-1"/>
                  <a:pt x="13379" y="0"/>
                </a:cubicBezTo>
                <a:cubicBezTo>
                  <a:pt x="15943" y="0"/>
                  <a:pt x="18487" y="456"/>
                  <a:pt x="20892" y="1348"/>
                </a:cubicBezTo>
              </a:path>
              <a:path w="20892" h="21600" stroke="0" extrusionOk="0">
                <a:moveTo>
                  <a:pt x="-1" y="4642"/>
                </a:moveTo>
                <a:cubicBezTo>
                  <a:pt x="3810" y="1635"/>
                  <a:pt x="8524" y="-1"/>
                  <a:pt x="13379" y="0"/>
                </a:cubicBezTo>
                <a:cubicBezTo>
                  <a:pt x="15943" y="0"/>
                  <a:pt x="18487" y="456"/>
                  <a:pt x="20892" y="1348"/>
                </a:cubicBezTo>
                <a:lnTo>
                  <a:pt x="13379" y="21600"/>
                </a:lnTo>
                <a:lnTo>
                  <a:pt x="-1" y="4642"/>
                </a:lnTo>
                <a:close/>
              </a:path>
            </a:pathLst>
          </a:custGeom>
          <a:noFill/>
          <a:ln w="127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" name="Arc 51">
            <a:extLst>
              <a:ext uri="{FF2B5EF4-FFF2-40B4-BE49-F238E27FC236}">
                <a16:creationId xmlns:a16="http://schemas.microsoft.com/office/drawing/2014/main" id="{364B0842-7F1F-4311-92F3-28C20724EAD3}"/>
              </a:ext>
            </a:extLst>
          </p:cNvPr>
          <p:cNvSpPr>
            <a:spLocks/>
          </p:cNvSpPr>
          <p:nvPr/>
        </p:nvSpPr>
        <p:spPr bwMode="auto">
          <a:xfrm rot="16200000">
            <a:off x="5705475" y="4729616"/>
            <a:ext cx="539750" cy="282575"/>
          </a:xfrm>
          <a:custGeom>
            <a:avLst/>
            <a:gdLst>
              <a:gd name="T0" fmla="*/ 0 w 36783"/>
              <a:gd name="T1" fmla="*/ 2147483646 h 21600"/>
              <a:gd name="T2" fmla="*/ 2147483646 w 36783"/>
              <a:gd name="T3" fmla="*/ 2147483646 h 21600"/>
              <a:gd name="T4" fmla="*/ 2147483646 w 36783"/>
              <a:gd name="T5" fmla="*/ 2147483646 h 216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36783" h="21600" fill="none" extrusionOk="0">
                <a:moveTo>
                  <a:pt x="-1" y="6679"/>
                </a:moveTo>
                <a:cubicBezTo>
                  <a:pt x="4075" y="2413"/>
                  <a:pt x="9718" y="-1"/>
                  <a:pt x="15619" y="0"/>
                </a:cubicBezTo>
                <a:cubicBezTo>
                  <a:pt x="25883" y="0"/>
                  <a:pt x="34730" y="7223"/>
                  <a:pt x="36782" y="17281"/>
                </a:cubicBezTo>
              </a:path>
              <a:path w="36783" h="21600" stroke="0" extrusionOk="0">
                <a:moveTo>
                  <a:pt x="-1" y="6679"/>
                </a:moveTo>
                <a:cubicBezTo>
                  <a:pt x="4075" y="2413"/>
                  <a:pt x="9718" y="-1"/>
                  <a:pt x="15619" y="0"/>
                </a:cubicBezTo>
                <a:cubicBezTo>
                  <a:pt x="25883" y="0"/>
                  <a:pt x="34730" y="7223"/>
                  <a:pt x="36782" y="17281"/>
                </a:cubicBezTo>
                <a:lnTo>
                  <a:pt x="15619" y="21600"/>
                </a:lnTo>
                <a:lnTo>
                  <a:pt x="-1" y="6679"/>
                </a:lnTo>
                <a:close/>
              </a:path>
            </a:pathLst>
          </a:custGeom>
          <a:noFill/>
          <a:ln w="38100" cmpd="dbl">
            <a:solidFill>
              <a:srgbClr val="99663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33" name="Object 56">
            <a:extLst>
              <a:ext uri="{FF2B5EF4-FFF2-40B4-BE49-F238E27FC236}">
                <a16:creationId xmlns:a16="http://schemas.microsoft.com/office/drawing/2014/main" id="{7230AB6E-42A0-4117-9327-E1BC62BCA7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7327507"/>
              </p:ext>
            </p:extLst>
          </p:nvPr>
        </p:nvGraphicFramePr>
        <p:xfrm>
          <a:off x="7589837" y="4591504"/>
          <a:ext cx="1528762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88614" imgH="253890" progId="Equation.DSMT4">
                  <p:embed/>
                </p:oleObj>
              </mc:Choice>
              <mc:Fallback>
                <p:oleObj name="Equation" r:id="rId2" imgW="888614" imgH="253890" progId="Equation.DSMT4">
                  <p:embed/>
                  <p:pic>
                    <p:nvPicPr>
                      <p:cNvPr id="25656" name="Object 56">
                        <a:extLst>
                          <a:ext uri="{FF2B5EF4-FFF2-40B4-BE49-F238E27FC236}">
                            <a16:creationId xmlns:a16="http://schemas.microsoft.com/office/drawing/2014/main" id="{BD0EB858-78DB-4B05-B6B4-F74437820DC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89837" y="4591504"/>
                        <a:ext cx="1528762" cy="436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57">
            <a:extLst>
              <a:ext uri="{FF2B5EF4-FFF2-40B4-BE49-F238E27FC236}">
                <a16:creationId xmlns:a16="http://schemas.microsoft.com/office/drawing/2014/main" id="{27BDACC9-4FF8-4C65-86D3-A7EDA1BA2BD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922335"/>
              </p:ext>
            </p:extLst>
          </p:nvPr>
        </p:nvGraphicFramePr>
        <p:xfrm>
          <a:off x="9194799" y="4559754"/>
          <a:ext cx="1524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38200" imgH="228600" progId="Equation.DSMT4">
                  <p:embed/>
                </p:oleObj>
              </mc:Choice>
              <mc:Fallback>
                <p:oleObj name="Equation" r:id="rId4" imgW="838200" imgH="228600" progId="Equation.DSMT4">
                  <p:embed/>
                  <p:pic>
                    <p:nvPicPr>
                      <p:cNvPr id="25657" name="Object 57">
                        <a:extLst>
                          <a:ext uri="{FF2B5EF4-FFF2-40B4-BE49-F238E27FC236}">
                            <a16:creationId xmlns:a16="http://schemas.microsoft.com/office/drawing/2014/main" id="{25F54DD9-86A2-4500-BBAE-8FCA9C40BCD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94799" y="4559754"/>
                        <a:ext cx="1524000" cy="4159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3179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0"/>
            <a:ext cx="12192000" cy="6857998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940096" y="2388563"/>
            <a:ext cx="1136620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Ví dụ 2: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Tìm x và y của tứ giác có trong Hình 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3C4E1-D02D-493A-9AA5-7E15CF929AB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390551" y="3245731"/>
            <a:ext cx="3410897" cy="3264938"/>
          </a:xfrm>
          <a:prstGeom prst="rect">
            <a:avLst/>
          </a:prstGeom>
        </p:spPr>
      </p:pic>
      <p:sp>
        <p:nvSpPr>
          <p:cNvPr id="8" name="Tam giác Cân 4">
            <a:extLst>
              <a:ext uri="{FF2B5EF4-FFF2-40B4-BE49-F238E27FC236}">
                <a16:creationId xmlns:a16="http://schemas.microsoft.com/office/drawing/2014/main" id="{340D766A-0337-4C6C-AB77-1F15F50B474B}"/>
              </a:ext>
            </a:extLst>
          </p:cNvPr>
          <p:cNvSpPr/>
          <p:nvPr/>
        </p:nvSpPr>
        <p:spPr>
          <a:xfrm>
            <a:off x="1163135" y="892854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Hộp Văn bản 7">
            <a:extLst>
              <a:ext uri="{FF2B5EF4-FFF2-40B4-BE49-F238E27FC236}">
                <a16:creationId xmlns:a16="http://schemas.microsoft.com/office/drawing/2014/main" id="{258B2BA0-F382-4727-8699-2500557CE707}"/>
              </a:ext>
            </a:extLst>
          </p:cNvPr>
          <p:cNvSpPr txBox="1"/>
          <p:nvPr/>
        </p:nvSpPr>
        <p:spPr>
          <a:xfrm>
            <a:off x="1946847" y="1067255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>
            <a:extLst>
              <a:ext uri="{FF2B5EF4-FFF2-40B4-BE49-F238E27FC236}">
                <a16:creationId xmlns:a16="http://schemas.microsoft.com/office/drawing/2014/main" id="{4F24324F-4098-484D-B5C9-D08756F708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0" y="210462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1" name="Tam giác Cân 4">
            <a:extLst>
              <a:ext uri="{FF2B5EF4-FFF2-40B4-BE49-F238E27FC236}">
                <a16:creationId xmlns:a16="http://schemas.microsoft.com/office/drawing/2014/main" id="{A1F52B8A-A4D7-4F6A-BBF7-A3AD1F9E6069}"/>
              </a:ext>
            </a:extLst>
          </p:cNvPr>
          <p:cNvSpPr/>
          <p:nvPr/>
        </p:nvSpPr>
        <p:spPr>
          <a:xfrm>
            <a:off x="1170333" y="1585175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2" name="Hộp Văn bản 7">
            <a:extLst>
              <a:ext uri="{FF2B5EF4-FFF2-40B4-BE49-F238E27FC236}">
                <a16:creationId xmlns:a16="http://schemas.microsoft.com/office/drawing/2014/main" id="{A000717C-CA77-4355-A148-1D4E97D16E35}"/>
              </a:ext>
            </a:extLst>
          </p:cNvPr>
          <p:cNvSpPr txBox="1"/>
          <p:nvPr/>
        </p:nvSpPr>
        <p:spPr>
          <a:xfrm>
            <a:off x="1859763" y="1697662"/>
            <a:ext cx="884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7153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-36096"/>
            <a:ext cx="12192000" cy="6857998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276353" y="2150055"/>
            <a:ext cx="8422479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 dụ 2: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x và y của tứ giác có trong Hình 5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1BE8328-CDBE-91EE-A6BB-841FFA35A311}"/>
              </a:ext>
            </a:extLst>
          </p:cNvPr>
          <p:cNvSpPr txBox="1"/>
          <p:nvPr/>
        </p:nvSpPr>
        <p:spPr>
          <a:xfrm>
            <a:off x="713901" y="2891006"/>
            <a:ext cx="8197792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</a:p>
          <a:p>
            <a:pPr lvl="0"/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trong Hình 5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 giác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tiếp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vi-VN" sz="3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104º = 180º</a:t>
            </a:r>
          </a:p>
          <a:p>
            <a:pPr lvl="0"/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180º 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104º =  76º</a:t>
            </a:r>
          </a:p>
          <a:p>
            <a:pPr lvl="0"/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y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+ 63º = 180º, </a:t>
            </a:r>
            <a:endParaRPr lang="en-US" sz="3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= 180º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63º=117º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F03C4E1-D02D-493A-9AA5-7E15CF929AB4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911693" y="2407036"/>
            <a:ext cx="2943443" cy="2948475"/>
          </a:xfrm>
          <a:prstGeom prst="rect">
            <a:avLst/>
          </a:prstGeom>
        </p:spPr>
      </p:pic>
      <p:sp>
        <p:nvSpPr>
          <p:cNvPr id="8" name="Tam giác Cân 4">
            <a:extLst>
              <a:ext uri="{FF2B5EF4-FFF2-40B4-BE49-F238E27FC236}">
                <a16:creationId xmlns:a16="http://schemas.microsoft.com/office/drawing/2014/main" id="{10E6305B-B6C8-4AF3-AAED-14AF4BCC4870}"/>
              </a:ext>
            </a:extLst>
          </p:cNvPr>
          <p:cNvSpPr/>
          <p:nvPr/>
        </p:nvSpPr>
        <p:spPr>
          <a:xfrm>
            <a:off x="1163135" y="892854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A996EC0F-A535-46AA-BBC9-6D57D5E1156B}"/>
              </a:ext>
            </a:extLst>
          </p:cNvPr>
          <p:cNvSpPr txBox="1"/>
          <p:nvPr/>
        </p:nvSpPr>
        <p:spPr>
          <a:xfrm>
            <a:off x="1946847" y="1067255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CCD16671-90A3-4324-A2BE-233B46E47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1" y="191184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2" name="Tam giác Cân 4">
            <a:extLst>
              <a:ext uri="{FF2B5EF4-FFF2-40B4-BE49-F238E27FC236}">
                <a16:creationId xmlns:a16="http://schemas.microsoft.com/office/drawing/2014/main" id="{EC085DC3-7E2C-455F-B412-80ADF7E9C6B7}"/>
              </a:ext>
            </a:extLst>
          </p:cNvPr>
          <p:cNvSpPr/>
          <p:nvPr/>
        </p:nvSpPr>
        <p:spPr>
          <a:xfrm>
            <a:off x="1170333" y="1585175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DE66D751-9492-4578-80A9-9536BEF6AE7D}"/>
              </a:ext>
            </a:extLst>
          </p:cNvPr>
          <p:cNvSpPr txBox="1"/>
          <p:nvPr/>
        </p:nvSpPr>
        <p:spPr>
          <a:xfrm>
            <a:off x="1859763" y="1697662"/>
            <a:ext cx="884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0440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239872" y="1408927"/>
            <a:ext cx="11587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2: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 số đo các góc chưa biết của tứ giác ABCD trong Hình 6.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2653ED-10C3-46AA-956E-10225FB05A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-389841" y="2708784"/>
            <a:ext cx="3984172" cy="3660231"/>
          </a:xfrm>
          <a:prstGeom prst="rect">
            <a:avLst/>
          </a:prstGeom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98553E9D-7A5B-44DB-A304-CE8702180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2011" y="246523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0" name="Tam giác Cân 4">
            <a:extLst>
              <a:ext uri="{FF2B5EF4-FFF2-40B4-BE49-F238E27FC236}">
                <a16:creationId xmlns:a16="http://schemas.microsoft.com/office/drawing/2014/main" id="{5A122104-1E20-4646-9117-91509F7B76FA}"/>
              </a:ext>
            </a:extLst>
          </p:cNvPr>
          <p:cNvSpPr/>
          <p:nvPr/>
        </p:nvSpPr>
        <p:spPr>
          <a:xfrm>
            <a:off x="128085" y="780367"/>
            <a:ext cx="762000" cy="646331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A0C7C8BF-51BC-461A-A191-44D8871BF901}"/>
              </a:ext>
            </a:extLst>
          </p:cNvPr>
          <p:cNvSpPr txBox="1"/>
          <p:nvPr/>
        </p:nvSpPr>
        <p:spPr>
          <a:xfrm>
            <a:off x="817515" y="892854"/>
            <a:ext cx="88481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223994F-2541-5380-8903-539C170335E4}"/>
              </a:ext>
            </a:extLst>
          </p:cNvPr>
          <p:cNvSpPr txBox="1"/>
          <p:nvPr/>
        </p:nvSpPr>
        <p:spPr>
          <a:xfrm>
            <a:off x="4087065" y="1980091"/>
            <a:ext cx="79966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giải:</a:t>
            </a:r>
            <a:endParaRPr lang="en-US" sz="3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 B, C, D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 giác 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</a:t>
            </a:r>
            <a:r>
              <a:rPr lang="vi-VN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tiếp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/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5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endParaRPr lang="vi-VN" sz="35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F21FD97-2B24-C287-9A46-AB0171FE75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9040743"/>
              </p:ext>
            </p:extLst>
          </p:nvPr>
        </p:nvGraphicFramePr>
        <p:xfrm>
          <a:off x="4462843" y="4122176"/>
          <a:ext cx="2706688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876240" imgH="228600" progId="Equation.DSMT4">
                  <p:embed/>
                </p:oleObj>
              </mc:Choice>
              <mc:Fallback>
                <p:oleObj name="Equation" r:id="rId3" imgW="8762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2843" y="4122176"/>
                        <a:ext cx="2706688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F2963AF-F02B-D969-3E69-9D04A03DAB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53229"/>
              </p:ext>
            </p:extLst>
          </p:nvPr>
        </p:nvGraphicFramePr>
        <p:xfrm>
          <a:off x="4666343" y="4797180"/>
          <a:ext cx="2682136" cy="6705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6343" y="4797180"/>
                        <a:ext cx="2682136" cy="6705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25B9000D-4105-FE74-2AC2-4DC10589FE8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3449726"/>
              </p:ext>
            </p:extLst>
          </p:nvPr>
        </p:nvGraphicFramePr>
        <p:xfrm>
          <a:off x="4195350" y="5517176"/>
          <a:ext cx="32416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04840" imgH="228600" progId="Equation.DSMT4">
                  <p:embed/>
                </p:oleObj>
              </mc:Choice>
              <mc:Fallback>
                <p:oleObj name="Equation" r:id="rId7" imgW="110484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195350" y="5517176"/>
                        <a:ext cx="3241675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44F5FB94-BD7B-ACA3-F1AD-80CECD9262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6965075"/>
              </p:ext>
            </p:extLst>
          </p:nvPr>
        </p:nvGraphicFramePr>
        <p:xfrm>
          <a:off x="4792245" y="6198898"/>
          <a:ext cx="1508125" cy="67835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07960" imgH="228600" progId="Equation.DSMT4">
                  <p:embed/>
                </p:oleObj>
              </mc:Choice>
              <mc:Fallback>
                <p:oleObj name="Equation" r:id="rId9" imgW="5079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92245" y="6198898"/>
                        <a:ext cx="1508125" cy="67835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DFDA3610-0105-9C9A-432C-E342113E14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3832"/>
              </p:ext>
            </p:extLst>
          </p:nvPr>
        </p:nvGraphicFramePr>
        <p:xfrm>
          <a:off x="8516938" y="4005353"/>
          <a:ext cx="2706687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876240" imgH="228600" progId="Equation.DSMT4">
                  <p:embed/>
                </p:oleObj>
              </mc:Choice>
              <mc:Fallback>
                <p:oleObj name="Equation" r:id="rId11" imgW="876240" imgH="2286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BF21FD97-2B24-C287-9A46-AB0171FE751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8516938" y="4005353"/>
                        <a:ext cx="2706687" cy="706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47A62720-20B3-4AB4-27D3-9B4F50EE86B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785039"/>
              </p:ext>
            </p:extLst>
          </p:nvPr>
        </p:nvGraphicFramePr>
        <p:xfrm>
          <a:off x="8704601" y="4678453"/>
          <a:ext cx="2719387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927000" imgH="228600" progId="Equation.DSMT4">
                  <p:embed/>
                </p:oleObj>
              </mc:Choice>
              <mc:Fallback>
                <p:oleObj name="Equation" r:id="rId13" imgW="927000" imgH="2286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F2963AF-F02B-D969-3E69-9D04A03DAB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8704601" y="4678453"/>
                        <a:ext cx="2719387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33341AD-2728-0D8A-1358-14B40B5038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789853"/>
              </p:ext>
            </p:extLst>
          </p:nvPr>
        </p:nvGraphicFramePr>
        <p:xfrm>
          <a:off x="8216991" y="5391115"/>
          <a:ext cx="3241675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04840" imgH="228600" progId="Equation.DSMT4">
                  <p:embed/>
                </p:oleObj>
              </mc:Choice>
              <mc:Fallback>
                <p:oleObj name="Equation" r:id="rId15" imgW="1104840" imgH="2286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25B9000D-4105-FE74-2AC2-4DC10589FE8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8216991" y="5391115"/>
                        <a:ext cx="3241675" cy="67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7DC65D36-E7D7-289B-1DD5-3D065BFA6D5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8466844"/>
              </p:ext>
            </p:extLst>
          </p:nvPr>
        </p:nvGraphicFramePr>
        <p:xfrm>
          <a:off x="8817150" y="6029290"/>
          <a:ext cx="1697037" cy="679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571320" imgH="228600" progId="Equation.DSMT4">
                  <p:embed/>
                </p:oleObj>
              </mc:Choice>
              <mc:Fallback>
                <p:oleObj name="Equation" r:id="rId17" imgW="571320" imgH="2286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44F5FB94-BD7B-ACA3-F1AD-80CECD9262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8817150" y="6029290"/>
                        <a:ext cx="1697037" cy="6794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37529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79542" y="542964"/>
            <a:ext cx="120041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Vận dụng 2: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 hình vẽ minh họa của học sinh có </a:t>
            </a:r>
            <a:r>
              <a:rPr lang="en-US" sz="32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tứ giác ABC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nội tiếp đường tròn tâm O (Hình 7).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Cho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kumimoji="0" lang="en-US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                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BBE3FA1-F270-4CBC-9CA2-2E83BA214A76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16043" y="3489384"/>
            <a:ext cx="4294144" cy="3826339"/>
          </a:xfrm>
          <a:prstGeom prst="rect">
            <a:avLst/>
          </a:prstGeom>
        </p:spPr>
      </p:pic>
      <p:sp>
        <p:nvSpPr>
          <p:cNvPr id="9" name="Text Box 10">
            <a:extLst>
              <a:ext uri="{FF2B5EF4-FFF2-40B4-BE49-F238E27FC236}">
                <a16:creationId xmlns:a16="http://schemas.microsoft.com/office/drawing/2014/main" id="{4D38EA77-FC4F-4FEC-9897-EC187D0C08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5208" y="29928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2A5DF0C-82B7-4AC1-B72D-186C82FC913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341008"/>
              </p:ext>
            </p:extLst>
          </p:nvPr>
        </p:nvGraphicFramePr>
        <p:xfrm>
          <a:off x="8744594" y="1088938"/>
          <a:ext cx="2178050" cy="695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266400" progId="Equation.DSMT4">
                  <p:embed/>
                </p:oleObj>
              </mc:Choice>
              <mc:Fallback>
                <p:oleObj name="Equation" r:id="rId4" imgW="82548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744594" y="1088938"/>
                        <a:ext cx="2178050" cy="695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001DF8F6-5627-45B9-BF46-CDFF01E69CA1}"/>
              </a:ext>
            </a:extLst>
          </p:cNvPr>
          <p:cNvSpPr txBox="1"/>
          <p:nvPr/>
        </p:nvSpPr>
        <p:spPr>
          <a:xfrm>
            <a:off x="77474" y="2316676"/>
            <a:ext cx="5336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716FD1F8-D53A-47E4-8E5A-86429C20E4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1333177"/>
              </p:ext>
            </p:extLst>
          </p:nvPr>
        </p:nvGraphicFramePr>
        <p:xfrm>
          <a:off x="91287" y="2901161"/>
          <a:ext cx="3406948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41200" progId="Equation.DSMT4">
                  <p:embed/>
                </p:oleObj>
              </mc:Choice>
              <mc:Fallback>
                <p:oleObj name="Equation" r:id="rId6" imgW="13334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91287" y="2901161"/>
                        <a:ext cx="3406948" cy="577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369C0CC5-F592-41EE-B033-CB8C170A314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01891"/>
              </p:ext>
            </p:extLst>
          </p:nvPr>
        </p:nvGraphicFramePr>
        <p:xfrm>
          <a:off x="4120150" y="4066633"/>
          <a:ext cx="1049337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57200" imgH="215640" progId="Equation.DSMT4">
                  <p:embed/>
                </p:oleObj>
              </mc:Choice>
              <mc:Fallback>
                <p:oleObj name="Equation" r:id="rId8" imgW="45720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120150" y="4066633"/>
                        <a:ext cx="1049337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783B2CE7-FFA2-4505-A496-4452CFF8402C}"/>
              </a:ext>
            </a:extLst>
          </p:cNvPr>
          <p:cNvSpPr txBox="1"/>
          <p:nvPr/>
        </p:nvSpPr>
        <p:spPr>
          <a:xfrm>
            <a:off x="136177" y="5679285"/>
            <a:ext cx="27436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AOD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4638E3A-06A4-4811-B648-5027141165EF}"/>
              </a:ext>
            </a:extLst>
          </p:cNvPr>
          <p:cNvSpPr txBox="1"/>
          <p:nvPr/>
        </p:nvSpPr>
        <p:spPr>
          <a:xfrm>
            <a:off x="95596" y="6281497"/>
            <a:ext cx="374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OA = OD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05CC2860-02C1-4D28-9967-4F64D2080CA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94789"/>
              </p:ext>
            </p:extLst>
          </p:nvPr>
        </p:nvGraphicFramePr>
        <p:xfrm>
          <a:off x="171004" y="4566883"/>
          <a:ext cx="3501746" cy="5847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422360" imgH="241200" progId="Equation.DSMT4">
                  <p:embed/>
                </p:oleObj>
              </mc:Choice>
              <mc:Fallback>
                <p:oleObj name="Equation" r:id="rId10" imgW="1422360" imgH="2412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FEAA1918-6760-4034-A0C9-4709CDDFD4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1004" y="4566883"/>
                        <a:ext cx="3501746" cy="58477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24BE3790-A3EB-4F15-BE86-A8B52399CF07}"/>
              </a:ext>
            </a:extLst>
          </p:cNvPr>
          <p:cNvSpPr txBox="1"/>
          <p:nvPr/>
        </p:nvSpPr>
        <p:spPr>
          <a:xfrm>
            <a:off x="5414212" y="2309179"/>
            <a:ext cx="338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AOD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77BD144-5BC7-451F-ACC1-36CFE331C273}"/>
              </a:ext>
            </a:extLst>
          </p:cNvPr>
          <p:cNvSpPr txBox="1"/>
          <p:nvPr/>
        </p:nvSpPr>
        <p:spPr>
          <a:xfrm>
            <a:off x="5459998" y="2879403"/>
            <a:ext cx="1160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2BC193-999B-43E2-94BA-1F7C4C7E248E}"/>
              </a:ext>
            </a:extLst>
          </p:cNvPr>
          <p:cNvSpPr txBox="1"/>
          <p:nvPr/>
        </p:nvSpPr>
        <p:spPr>
          <a:xfrm>
            <a:off x="5429740" y="4124117"/>
            <a:ext cx="10202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C025C6E-8FCB-47EB-B7EF-4DFAE47A33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786221"/>
              </p:ext>
            </p:extLst>
          </p:nvPr>
        </p:nvGraphicFramePr>
        <p:xfrm>
          <a:off x="6167302" y="2793833"/>
          <a:ext cx="3157388" cy="7674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180800" imgH="291960" progId="Equation.DSMT4">
                  <p:embed/>
                </p:oleObj>
              </mc:Choice>
              <mc:Fallback>
                <p:oleObj name="Equation" r:id="rId12" imgW="1180800" imgH="29196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7797EE5F-1784-483A-AF5B-2E3D3DAD37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167302" y="2793833"/>
                        <a:ext cx="3157388" cy="7674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C339B3D-B903-D015-FE13-E1BD6EAB68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30124478"/>
              </p:ext>
            </p:extLst>
          </p:nvPr>
        </p:nvGraphicFramePr>
        <p:xfrm>
          <a:off x="77473" y="1470734"/>
          <a:ext cx="4187384" cy="6264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612800" imgH="241200" progId="Equation.DSMT4">
                  <p:embed/>
                </p:oleObj>
              </mc:Choice>
              <mc:Fallback>
                <p:oleObj name="Equation" r:id="rId14" imgW="161280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7473" y="1470734"/>
                        <a:ext cx="4187384" cy="62645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B6E1199E-CBE8-17DA-AF7F-3749350182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938191"/>
              </p:ext>
            </p:extLst>
          </p:nvPr>
        </p:nvGraphicFramePr>
        <p:xfrm>
          <a:off x="346675" y="3452803"/>
          <a:ext cx="2939150" cy="575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231560" imgH="241200" progId="Equation.DSMT4">
                  <p:embed/>
                </p:oleObj>
              </mc:Choice>
              <mc:Fallback>
                <p:oleObj name="Equation" r:id="rId16" imgW="1231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46675" y="3452803"/>
                        <a:ext cx="2939150" cy="5757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172BEC87-37BF-ED7B-AD02-4B8C77BC365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761220"/>
              </p:ext>
            </p:extLst>
          </p:nvPr>
        </p:nvGraphicFramePr>
        <p:xfrm>
          <a:off x="1145169" y="4010057"/>
          <a:ext cx="2939150" cy="5750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231560" imgH="241200" progId="Equation.DSMT4">
                  <p:embed/>
                </p:oleObj>
              </mc:Choice>
              <mc:Fallback>
                <p:oleObj name="Equation" r:id="rId18" imgW="123156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145169" y="4010057"/>
                        <a:ext cx="2939150" cy="5750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23FCF65-BFE6-D67D-5BB9-2D2E16217E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214585"/>
              </p:ext>
            </p:extLst>
          </p:nvPr>
        </p:nvGraphicFramePr>
        <p:xfrm>
          <a:off x="3242597" y="5184366"/>
          <a:ext cx="1126651" cy="61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93480" imgH="215640" progId="Equation.DSMT4">
                  <p:embed/>
                </p:oleObj>
              </mc:Choice>
              <mc:Fallback>
                <p:oleObj name="Equation" r:id="rId20" imgW="393480" imgH="2156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42597" y="5184366"/>
                        <a:ext cx="1126651" cy="617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272F37AB-81A2-055D-EC87-EADA81F955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0296429"/>
              </p:ext>
            </p:extLst>
          </p:nvPr>
        </p:nvGraphicFramePr>
        <p:xfrm>
          <a:off x="134741" y="5145140"/>
          <a:ext cx="3251795" cy="6178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1269720" imgH="241200" progId="Equation.DSMT4">
                  <p:embed/>
                </p:oleObj>
              </mc:Choice>
              <mc:Fallback>
                <p:oleObj name="Equation" r:id="rId22" imgW="12697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134741" y="5145140"/>
                        <a:ext cx="3251795" cy="6178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>
            <a:extLst>
              <a:ext uri="{FF2B5EF4-FFF2-40B4-BE49-F238E27FC236}">
                <a16:creationId xmlns:a16="http://schemas.microsoft.com/office/drawing/2014/main" id="{A416E6E1-10F8-82C6-D6FF-E322A11E6729}"/>
              </a:ext>
            </a:extLst>
          </p:cNvPr>
          <p:cNvSpPr txBox="1"/>
          <p:nvPr/>
        </p:nvSpPr>
        <p:spPr>
          <a:xfrm>
            <a:off x="5446976" y="3464178"/>
            <a:ext cx="32820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AOD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43FABFD6-1E1A-7C9C-D24A-A8BDD6DCE4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824003"/>
              </p:ext>
            </p:extLst>
          </p:nvPr>
        </p:nvGraphicFramePr>
        <p:xfrm>
          <a:off x="6361738" y="4066633"/>
          <a:ext cx="2124797" cy="640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1799886" imgH="542577" progId="Equation.DSMT4">
                  <p:embed/>
                </p:oleObj>
              </mc:Choice>
              <mc:Fallback>
                <p:oleObj name="Equation" r:id="rId24" imgW="1799886" imgH="542577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6361738" y="4066633"/>
                        <a:ext cx="2124797" cy="6408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>
            <a:extLst>
              <a:ext uri="{FF2B5EF4-FFF2-40B4-BE49-F238E27FC236}">
                <a16:creationId xmlns:a16="http://schemas.microsoft.com/office/drawing/2014/main" id="{1A3223F2-425A-C626-D3FD-A3BAE6D35697}"/>
              </a:ext>
            </a:extLst>
          </p:cNvPr>
          <p:cNvSpPr txBox="1"/>
          <p:nvPr/>
        </p:nvSpPr>
        <p:spPr>
          <a:xfrm>
            <a:off x="4851773" y="1840830"/>
            <a:ext cx="961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2CE14163-1DB9-4DDF-29A6-BFD2D5306D98}"/>
              </a:ext>
            </a:extLst>
          </p:cNvPr>
          <p:cNvCxnSpPr/>
          <p:nvPr/>
        </p:nvCxnSpPr>
        <p:spPr>
          <a:xfrm flipV="1">
            <a:off x="5246616" y="2601566"/>
            <a:ext cx="0" cy="397231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2914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5" grpId="0"/>
      <p:bldP spid="17" grpId="0"/>
      <p:bldP spid="19" grpId="0"/>
      <p:bldP spid="21" grpId="0"/>
      <p:bldP spid="24" grpId="0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1227306" y="590711"/>
            <a:ext cx="751113" cy="584775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944666" y="776144"/>
            <a:ext cx="1000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ngoại tiếp hình chữ nhật, hình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4DEDB98-316A-443B-A5D0-637A299E0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80" y="69337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ECBCE4-5264-4B7E-B411-467F430A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1644" y="1188261"/>
            <a:ext cx="514422" cy="4667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721735A-F48A-4979-A315-F8DB4D81A0F7}"/>
              </a:ext>
            </a:extLst>
          </p:cNvPr>
          <p:cNvSpPr txBox="1"/>
          <p:nvPr/>
        </p:nvSpPr>
        <p:spPr>
          <a:xfrm>
            <a:off x="1624752" y="1301522"/>
            <a:ext cx="9158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( H</a:t>
            </a:r>
            <a:r>
              <a:rPr lang="en-US" sz="32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FD98D71-1985-4A4C-9EA8-DF8CD3ECB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188" y="1927651"/>
            <a:ext cx="3646039" cy="1558566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ADFF165-8170-47A7-ACEB-91B34F7E72C7}"/>
              </a:ext>
            </a:extLst>
          </p:cNvPr>
          <p:cNvSpPr txBox="1"/>
          <p:nvPr/>
        </p:nvSpPr>
        <p:spPr>
          <a:xfrm>
            <a:off x="876453" y="3833150"/>
            <a:ext cx="1101074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BD. So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OA, OB, OC, OD.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ABCD.</a:t>
            </a:r>
          </a:p>
          <a:p>
            <a:pPr marL="514350" indent="-514350">
              <a:buAutoNum type="alphaLcParenR"/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MNPQ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a.  </a:t>
            </a:r>
          </a:p>
        </p:txBody>
      </p:sp>
    </p:spTree>
    <p:extLst>
      <p:ext uri="{BB962C8B-B14F-4D97-AF65-F5344CB8AC3E}">
        <p14:creationId xmlns:p14="http://schemas.microsoft.com/office/powerpoint/2010/main" val="3091521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362857" y="747444"/>
            <a:ext cx="751113" cy="584775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092258" y="865225"/>
            <a:ext cx="1000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ngoại tiếp hình chữ nhật, hình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177848" y="1428945"/>
            <a:ext cx="10952675" cy="22198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chữ nhật, hình vuông là các tứ giác nội tiếp.</a:t>
            </a: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ngoại tiếp hình chữ nhật, hình vuông có tâm là giao điểm của đường chéo và bán k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vi-VN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bằng nửa đường chéo.</a:t>
            </a:r>
          </a:p>
        </p:txBody>
      </p:sp>
      <p:sp>
        <p:nvSpPr>
          <p:cNvPr id="9" name="Text Box 10">
            <a:extLst>
              <a:ext uri="{FF2B5EF4-FFF2-40B4-BE49-F238E27FC236}">
                <a16:creationId xmlns:a16="http://schemas.microsoft.com/office/drawing/2014/main" id="{B4DEDB98-316A-443B-A5D0-637A299E0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1" y="218894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</p:spTree>
    <p:extLst>
      <p:ext uri="{BB962C8B-B14F-4D97-AF65-F5344CB8AC3E}">
        <p14:creationId xmlns:p14="http://schemas.microsoft.com/office/powerpoint/2010/main" val="26792058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520907" y="1546796"/>
            <a:ext cx="1136620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 dụ 3: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tâm và tính bán kính đường chéo ngoại tiếp hình chữ nhật và hình vuông trong Hình 10.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FFB1A9-B642-45C3-925F-E582A27D31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155543" y="2686804"/>
            <a:ext cx="3997503" cy="2326640"/>
          </a:xfrm>
          <a:prstGeom prst="rect">
            <a:avLst/>
          </a:prstGeom>
        </p:spPr>
      </p:pic>
      <p:sp>
        <p:nvSpPr>
          <p:cNvPr id="7" name="Text Box 10">
            <a:extLst>
              <a:ext uri="{FF2B5EF4-FFF2-40B4-BE49-F238E27FC236}">
                <a16:creationId xmlns:a16="http://schemas.microsoft.com/office/drawing/2014/main" id="{FE40F6E5-055D-4D17-A9D3-41E098B03D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80" y="69337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0" name="Tam giác Cân 4">
            <a:extLst>
              <a:ext uri="{FF2B5EF4-FFF2-40B4-BE49-F238E27FC236}">
                <a16:creationId xmlns:a16="http://schemas.microsoft.com/office/drawing/2014/main" id="{53F78029-E8FE-4C74-A4C1-88DE61FDBE06}"/>
              </a:ext>
            </a:extLst>
          </p:cNvPr>
          <p:cNvSpPr/>
          <p:nvPr/>
        </p:nvSpPr>
        <p:spPr>
          <a:xfrm>
            <a:off x="673222" y="938201"/>
            <a:ext cx="751113" cy="584775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>
                <a:solidFill>
                  <a:srgbClr val="FF0000"/>
                </a:solidFill>
                <a:latin typeface="Calibri"/>
              </a:rPr>
              <a:t>3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Hộp Văn bản 7">
            <a:extLst>
              <a:ext uri="{FF2B5EF4-FFF2-40B4-BE49-F238E27FC236}">
                <a16:creationId xmlns:a16="http://schemas.microsoft.com/office/drawing/2014/main" id="{2FAE9AB3-EFB8-4465-B53B-02D3183B1C22}"/>
              </a:ext>
            </a:extLst>
          </p:cNvPr>
          <p:cNvSpPr txBox="1"/>
          <p:nvPr/>
        </p:nvSpPr>
        <p:spPr>
          <a:xfrm>
            <a:off x="1402623" y="1055982"/>
            <a:ext cx="100074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 tròn ngoại tiếp hình chữ nhật, hình vuông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9189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C6B6332-67B8-945B-60CD-EEC95CF8B508}"/>
              </a:ext>
            </a:extLst>
          </p:cNvPr>
          <p:cNvSpPr/>
          <p:nvPr/>
        </p:nvSpPr>
        <p:spPr>
          <a:xfrm>
            <a:off x="254000" y="1143001"/>
            <a:ext cx="3606800" cy="882421"/>
          </a:xfrm>
          <a:prstGeom prst="rect">
            <a:avLst/>
          </a:prstGeom>
          <a:noFill/>
        </p:spPr>
        <p:txBody>
          <a:bodyPr wrap="square" lIns="60960" tIns="30480" rIns="60960" bIns="30480">
            <a:spAutoFit/>
          </a:bodyPr>
          <a:lstStyle/>
          <a:p>
            <a:pPr algn="ctr"/>
            <a:endParaRPr lang="en-US" sz="5334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Y2meta.app-Logo History - BMW Logo Evolution-(1080p) (online-video-cutter.com)-2 (1)">
            <a:hlinkClick r:id="" action="ppaction://media"/>
            <a:extLst>
              <a:ext uri="{FF2B5EF4-FFF2-40B4-BE49-F238E27FC236}">
                <a16:creationId xmlns:a16="http://schemas.microsoft.com/office/drawing/2014/main" id="{9CC6748B-43A9-435A-8E48-0A5A35D7DC0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979BA4E-C3DD-471F-B6B7-9246DC3037DD}"/>
              </a:ext>
            </a:extLst>
          </p:cNvPr>
          <p:cNvSpPr txBox="1"/>
          <p:nvPr/>
        </p:nvSpPr>
        <p:spPr>
          <a:xfrm>
            <a:off x="914400" y="1872343"/>
            <a:ext cx="1024708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Video clip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3829928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8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595424" y="542260"/>
            <a:ext cx="11366204" cy="14933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Ví dụ 3: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Xác định tâm và tính bán kính đường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ngoại tiếp hình chữ nhật và hình vuông trong Hình 10.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E8328-CDBE-91EE-A6BB-841FFA35A311}"/>
                  </a:ext>
                </a:extLst>
              </p:cNvPr>
              <p:cNvSpPr txBox="1"/>
              <p:nvPr/>
            </p:nvSpPr>
            <p:spPr>
              <a:xfrm>
                <a:off x="628449" y="1998409"/>
                <a:ext cx="7789837" cy="4668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Giải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EFGH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EFH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E, ta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FH=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𝐸𝐹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𝐸𝐻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5</a:t>
                </a:r>
              </a:p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chữ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nhật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EFGH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J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𝐹𝐻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PQRS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giao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điểm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chéo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Áp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dụng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định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lí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Pythagore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vào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tam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PQR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cuông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tại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Q, ta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PR=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𝑃𝑄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 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𝑄𝑅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  <m:sup>
                            <m:r>
                              <a:rPr lang="en-US" sz="22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200" i="1">
                        <a:latin typeface="Cambria Math" panose="02040503050406030204" pitchFamily="18" charset="0"/>
                      </a:rPr>
                      <m:t>=4</m:t>
                    </m:r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Suy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ra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đường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tròn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ngoại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tiếp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vuông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PQRS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có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tâm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M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và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bán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kính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𝑃𝑅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2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BE8328-CDBE-91EE-A6BB-841FFA35A3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449" y="1998409"/>
                <a:ext cx="7789837" cy="4668201"/>
              </a:xfrm>
              <a:prstGeom prst="rect">
                <a:avLst/>
              </a:prstGeom>
              <a:blipFill>
                <a:blip r:embed="rId2"/>
                <a:stretch>
                  <a:fillRect l="-1017" t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C4FFB1A9-B642-45C3-925F-E582A27D318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274957" y="1807018"/>
            <a:ext cx="3719696" cy="2067149"/>
          </a:xfrm>
          <a:prstGeom prst="rect">
            <a:avLst/>
          </a:prstGeom>
        </p:spPr>
      </p:pic>
      <p:sp>
        <p:nvSpPr>
          <p:cNvPr id="6" name="Text Box 10">
            <a:extLst>
              <a:ext uri="{FF2B5EF4-FFF2-40B4-BE49-F238E27FC236}">
                <a16:creationId xmlns:a16="http://schemas.microsoft.com/office/drawing/2014/main" id="{5F6BD0F7-03C4-4898-829F-E32A1DD8DE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2180" y="69337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</p:spTree>
    <p:extLst>
      <p:ext uri="{BB962C8B-B14F-4D97-AF65-F5344CB8AC3E}">
        <p14:creationId xmlns:p14="http://schemas.microsoft.com/office/powerpoint/2010/main" val="319496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2;p1" descr="doraemon wallpaper,residential  area,house,home,property,green,illustration,real estate,natural  landscape,cartoon,neighbourhood, #1044039 - Wallpaperkiss">
            <a:extLst>
              <a:ext uri="{FF2B5EF4-FFF2-40B4-BE49-F238E27FC236}">
                <a16:creationId xmlns:a16="http://schemas.microsoft.com/office/drawing/2014/main" id="{7682C8FC-A89C-F1C6-6483-5D46739CC81F}"/>
              </a:ext>
            </a:extLst>
          </p:cNvPr>
          <p:cNvPicPr preferRelativeResize="0"/>
          <p:nvPr/>
        </p:nvPicPr>
        <p:blipFill rotWithShape="1">
          <a:blip r:embed="rId2"/>
          <a:srcRect t="6080" b="13384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355770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FFFF"/>
                </a:solidFill>
                <a:latin typeface="Calibri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830732" y="487244"/>
            <a:ext cx="9668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ABCD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C88029-FE01-4B02-97AC-18092C7E994D}"/>
              </a:ext>
            </a:extLst>
          </p:cNvPr>
          <p:cNvGraphicFramePr>
            <a:graphicFrameLocks noGrp="1"/>
          </p:cNvGraphicFramePr>
          <p:nvPr/>
        </p:nvGraphicFramePr>
        <p:xfrm>
          <a:off x="1830731" y="2417006"/>
          <a:ext cx="9386999" cy="3379638"/>
        </p:xfrm>
        <a:graphic>
          <a:graphicData uri="http://schemas.openxmlformats.org/drawingml/2006/table">
            <a:tbl>
              <a:tblPr/>
              <a:tblGrid>
                <a:gridCol w="3596467">
                  <a:extLst>
                    <a:ext uri="{9D8B030D-6E8A-4147-A177-3AD203B41FA5}">
                      <a16:colId xmlns:a16="http://schemas.microsoft.com/office/drawing/2014/main" val="2267662136"/>
                    </a:ext>
                  </a:extLst>
                </a:gridCol>
                <a:gridCol w="1447633">
                  <a:extLst>
                    <a:ext uri="{9D8B030D-6E8A-4147-A177-3AD203B41FA5}">
                      <a16:colId xmlns:a16="http://schemas.microsoft.com/office/drawing/2014/main" val="1540558624"/>
                    </a:ext>
                  </a:extLst>
                </a:gridCol>
                <a:gridCol w="1447633">
                  <a:extLst>
                    <a:ext uri="{9D8B030D-6E8A-4147-A177-3AD203B41FA5}">
                      <a16:colId xmlns:a16="http://schemas.microsoft.com/office/drawing/2014/main" val="2140907919"/>
                    </a:ext>
                  </a:extLst>
                </a:gridCol>
                <a:gridCol w="1447633">
                  <a:extLst>
                    <a:ext uri="{9D8B030D-6E8A-4147-A177-3AD203B41FA5}">
                      <a16:colId xmlns:a16="http://schemas.microsoft.com/office/drawing/2014/main" val="3050516276"/>
                    </a:ext>
                  </a:extLst>
                </a:gridCol>
                <a:gridCol w="1447633">
                  <a:extLst>
                    <a:ext uri="{9D8B030D-6E8A-4147-A177-3AD203B41FA5}">
                      <a16:colId xmlns:a16="http://schemas.microsoft.com/office/drawing/2014/main" val="2391152264"/>
                    </a:ext>
                  </a:extLst>
                </a:gridCol>
              </a:tblGrid>
              <a:tr h="563273">
                <a:tc>
                  <a:txBody>
                    <a:bodyPr/>
                    <a:lstStyle/>
                    <a:p>
                      <a:pPr algn="r" fontAlgn="ctr"/>
                      <a:r>
                        <a:rPr lang="vi-VN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hợp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153508"/>
                  </a:ext>
                </a:extLst>
              </a:tr>
              <a:tr h="563273">
                <a:tc>
                  <a:txBody>
                    <a:bodyPr/>
                    <a:lstStyle/>
                    <a:p>
                      <a:pPr algn="l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04590"/>
                  </a:ext>
                </a:extLst>
              </a:tr>
              <a:tr h="563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700135"/>
                  </a:ext>
                </a:extLst>
              </a:tr>
              <a:tr h="563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415736"/>
                  </a:ext>
                </a:extLst>
              </a:tr>
              <a:tr h="563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898768"/>
                  </a:ext>
                </a:extLst>
              </a:tr>
              <a:tr h="56327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138662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1C428-8966-44EC-95A8-E35F175D2F9B}"/>
              </a:ext>
            </a:extLst>
          </p:cNvPr>
          <p:cNvCxnSpPr/>
          <p:nvPr/>
        </p:nvCxnSpPr>
        <p:spPr>
          <a:xfrm>
            <a:off x="1830732" y="2432957"/>
            <a:ext cx="3557697" cy="111034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0421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-99773"/>
            <a:ext cx="12192000" cy="6957771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i="0" u="none" strike="noStrike" kern="1200" normalizeH="0" baseline="0" noProof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am giác Cân 4">
            <a:extLst>
              <a:ext uri="{FF2B5EF4-FFF2-40B4-BE49-F238E27FC236}">
                <a16:creationId xmlns:a16="http://schemas.microsoft.com/office/drawing/2014/main" id="{FD914ADA-1614-B0AC-0F4A-857F76B63E03}"/>
              </a:ext>
            </a:extLst>
          </p:cNvPr>
          <p:cNvSpPr/>
          <p:nvPr/>
        </p:nvSpPr>
        <p:spPr>
          <a:xfrm>
            <a:off x="693174" y="355770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>
                <a:solidFill>
                  <a:srgbClr val="FFFFFF"/>
                </a:solidFill>
                <a:latin typeface="Calibri"/>
              </a:rPr>
              <a:t>1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1830732" y="487244"/>
            <a:ext cx="966809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: 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ABCD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vở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BC88029-FE01-4B02-97AC-18092C7E994D}"/>
              </a:ext>
            </a:extLst>
          </p:cNvPr>
          <p:cNvGraphicFramePr>
            <a:graphicFrameLocks noGrp="1"/>
          </p:cNvGraphicFramePr>
          <p:nvPr/>
        </p:nvGraphicFramePr>
        <p:xfrm>
          <a:off x="1106200" y="2408214"/>
          <a:ext cx="6411564" cy="3173592"/>
        </p:xfrm>
        <a:graphic>
          <a:graphicData uri="http://schemas.openxmlformats.org/drawingml/2006/table">
            <a:tbl>
              <a:tblPr/>
              <a:tblGrid>
                <a:gridCol w="2394590">
                  <a:extLst>
                    <a:ext uri="{9D8B030D-6E8A-4147-A177-3AD203B41FA5}">
                      <a16:colId xmlns:a16="http://schemas.microsoft.com/office/drawing/2014/main" val="2267662136"/>
                    </a:ext>
                  </a:extLst>
                </a:gridCol>
                <a:gridCol w="1050661">
                  <a:extLst>
                    <a:ext uri="{9D8B030D-6E8A-4147-A177-3AD203B41FA5}">
                      <a16:colId xmlns:a16="http://schemas.microsoft.com/office/drawing/2014/main" val="1540558624"/>
                    </a:ext>
                  </a:extLst>
                </a:gridCol>
                <a:gridCol w="988771">
                  <a:extLst>
                    <a:ext uri="{9D8B030D-6E8A-4147-A177-3AD203B41FA5}">
                      <a16:colId xmlns:a16="http://schemas.microsoft.com/office/drawing/2014/main" val="2140907919"/>
                    </a:ext>
                  </a:extLst>
                </a:gridCol>
                <a:gridCol w="988771">
                  <a:extLst>
                    <a:ext uri="{9D8B030D-6E8A-4147-A177-3AD203B41FA5}">
                      <a16:colId xmlns:a16="http://schemas.microsoft.com/office/drawing/2014/main" val="3050516276"/>
                    </a:ext>
                  </a:extLst>
                </a:gridCol>
                <a:gridCol w="988771">
                  <a:extLst>
                    <a:ext uri="{9D8B030D-6E8A-4147-A177-3AD203B41FA5}">
                      <a16:colId xmlns:a16="http://schemas.microsoft.com/office/drawing/2014/main" val="2391152264"/>
                    </a:ext>
                  </a:extLst>
                </a:gridCol>
              </a:tblGrid>
              <a:tr h="528932">
                <a:tc>
                  <a:txBody>
                    <a:bodyPr/>
                    <a:lstStyle/>
                    <a:p>
                      <a:pPr algn="r" fontAlgn="ctr"/>
                      <a:r>
                        <a:rPr lang="vi-VN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hợp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22153508"/>
                  </a:ext>
                </a:extLst>
              </a:tr>
              <a:tr h="5289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</a:t>
                      </a:r>
                      <a:r>
                        <a:rPr lang="en-US" sz="2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Góc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604590"/>
                  </a:ext>
                </a:extLst>
              </a:tr>
              <a:tr h="528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66º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700135"/>
                  </a:ext>
                </a:extLst>
              </a:tr>
              <a:tr h="528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48415736"/>
                  </a:ext>
                </a:extLst>
              </a:tr>
              <a:tr h="528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2898768"/>
                  </a:ext>
                </a:extLst>
              </a:tr>
              <a:tr h="52893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105º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88º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2138662"/>
                  </a:ext>
                </a:extLst>
              </a:tr>
            </a:tbl>
          </a:graphicData>
        </a:graphic>
      </p:graphicFrame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EF1C428-8966-44EC-95A8-E35F175D2F9B}"/>
              </a:ext>
            </a:extLst>
          </p:cNvPr>
          <p:cNvCxnSpPr>
            <a:cxnSpLocks/>
          </p:cNvCxnSpPr>
          <p:nvPr/>
        </p:nvCxnSpPr>
        <p:spPr>
          <a:xfrm>
            <a:off x="1106200" y="2408214"/>
            <a:ext cx="2376140" cy="10207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58">
            <a:extLst>
              <a:ext uri="{FF2B5EF4-FFF2-40B4-BE49-F238E27FC236}">
                <a16:creationId xmlns:a16="http://schemas.microsoft.com/office/drawing/2014/main" id="{F65964E4-710B-4D03-B203-CD9C2610C2B1}"/>
              </a:ext>
            </a:extLst>
          </p:cNvPr>
          <p:cNvSpPr/>
          <p:nvPr/>
        </p:nvSpPr>
        <p:spPr>
          <a:xfrm>
            <a:off x="9115185" y="2615294"/>
            <a:ext cx="1628071" cy="162740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0DDB52C-BE8C-492D-B492-068734FC6587}"/>
              </a:ext>
            </a:extLst>
          </p:cNvPr>
          <p:cNvCxnSpPr>
            <a:cxnSpLocks/>
            <a:stCxn id="59" idx="0"/>
            <a:endCxn id="59" idx="2"/>
          </p:cNvCxnSpPr>
          <p:nvPr/>
        </p:nvCxnSpPr>
        <p:spPr>
          <a:xfrm flipH="1">
            <a:off x="9115185" y="2615294"/>
            <a:ext cx="814036" cy="81370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5FE33530-92D2-401C-9CBB-FA7CBAB802EF}"/>
              </a:ext>
            </a:extLst>
          </p:cNvPr>
          <p:cNvCxnSpPr>
            <a:cxnSpLocks/>
            <a:stCxn id="59" idx="4"/>
            <a:endCxn id="59" idx="2"/>
          </p:cNvCxnSpPr>
          <p:nvPr/>
        </p:nvCxnSpPr>
        <p:spPr>
          <a:xfrm flipH="1" flipV="1">
            <a:off x="9115185" y="3428999"/>
            <a:ext cx="814036" cy="81370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C0D80EE2-DCFB-4823-AA7B-38C784A63EAE}"/>
              </a:ext>
            </a:extLst>
          </p:cNvPr>
          <p:cNvCxnSpPr>
            <a:cxnSpLocks/>
            <a:stCxn id="59" idx="4"/>
          </p:cNvCxnSpPr>
          <p:nvPr/>
        </p:nvCxnSpPr>
        <p:spPr>
          <a:xfrm flipV="1">
            <a:off x="9929221" y="3608340"/>
            <a:ext cx="791527" cy="6343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93160939-B37A-4E0C-947B-366C74B00A32}"/>
              </a:ext>
            </a:extLst>
          </p:cNvPr>
          <p:cNvCxnSpPr>
            <a:cxnSpLocks/>
            <a:endCxn id="59" idx="0"/>
          </p:cNvCxnSpPr>
          <p:nvPr/>
        </p:nvCxnSpPr>
        <p:spPr>
          <a:xfrm flipH="1" flipV="1">
            <a:off x="9929221" y="2615294"/>
            <a:ext cx="791527" cy="99304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7" name="Rectangle 76">
            <a:extLst>
              <a:ext uri="{FF2B5EF4-FFF2-40B4-BE49-F238E27FC236}">
                <a16:creationId xmlns:a16="http://schemas.microsoft.com/office/drawing/2014/main" id="{B6242BD3-0B25-4EE6-81C1-2D6265398B1C}"/>
              </a:ext>
            </a:extLst>
          </p:cNvPr>
          <p:cNvSpPr/>
          <p:nvPr/>
        </p:nvSpPr>
        <p:spPr>
          <a:xfrm>
            <a:off x="9647767" y="2094424"/>
            <a:ext cx="58541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93B467D5-9506-4B7A-A42E-3838D4C65FB9}"/>
              </a:ext>
            </a:extLst>
          </p:cNvPr>
          <p:cNvSpPr/>
          <p:nvPr/>
        </p:nvSpPr>
        <p:spPr>
          <a:xfrm>
            <a:off x="10613786" y="3508057"/>
            <a:ext cx="58541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068048E0-DCEE-4276-94D5-20806373CC8F}"/>
              </a:ext>
            </a:extLst>
          </p:cNvPr>
          <p:cNvSpPr/>
          <p:nvPr/>
        </p:nvSpPr>
        <p:spPr>
          <a:xfrm>
            <a:off x="9636512" y="4273997"/>
            <a:ext cx="58541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3AB59C6-311D-4BBB-85FF-96C213F2ADD0}"/>
              </a:ext>
            </a:extLst>
          </p:cNvPr>
          <p:cNvSpPr/>
          <p:nvPr/>
        </p:nvSpPr>
        <p:spPr>
          <a:xfrm>
            <a:off x="8630504" y="3156449"/>
            <a:ext cx="585416" cy="55399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0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2659322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38AFEAE7-3220-4F6F-9124-702AED8CC6F1}"/>
              </a:ext>
            </a:extLst>
          </p:cNvPr>
          <p:cNvGrpSpPr/>
          <p:nvPr/>
        </p:nvGrpSpPr>
        <p:grpSpPr>
          <a:xfrm>
            <a:off x="3120257" y="1392777"/>
            <a:ext cx="360" cy="15120"/>
            <a:chOff x="3120257" y="1392777"/>
            <a:chExt cx="360" cy="1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AD3F1213-525B-40A7-809B-0B1347AAA384}"/>
                    </a:ext>
                  </a:extLst>
                </p14:cNvPr>
                <p14:cNvContentPartPr/>
                <p14:nvPr/>
              </p14:nvContentPartPr>
              <p14:xfrm>
                <a:off x="3120257" y="1392777"/>
                <a:ext cx="360" cy="3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AD3F1213-525B-40A7-809B-0B1347AAA38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02257" y="137513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D9ECC32-F653-42F3-9E88-4AA7B08F5403}"/>
                    </a:ext>
                  </a:extLst>
                </p14:cNvPr>
                <p14:cNvContentPartPr/>
                <p14:nvPr/>
              </p14:nvContentPartPr>
              <p14:xfrm>
                <a:off x="3120257" y="1407537"/>
                <a:ext cx="360" cy="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D9ECC32-F653-42F3-9E88-4AA7B08F540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102257" y="138989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43E3B0-B68A-4580-A453-C70FC390FD68}"/>
                  </a:ext>
                </a:extLst>
              </p14:cNvPr>
              <p14:cNvContentPartPr/>
              <p14:nvPr/>
            </p14:nvContentPartPr>
            <p14:xfrm>
              <a:off x="2974817" y="1445337"/>
              <a:ext cx="360" cy="61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43E3B0-B68A-4580-A453-C70FC390FD6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956817" y="1427337"/>
                <a:ext cx="36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C17AFC4-ED8D-4241-8697-618BB3D8E0A6}"/>
                  </a:ext>
                </a:extLst>
              </p14:cNvPr>
              <p14:cNvContentPartPr/>
              <p14:nvPr/>
            </p14:nvContentPartPr>
            <p14:xfrm>
              <a:off x="2931257" y="1624977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C17AFC4-ED8D-4241-8697-618BB3D8E0A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913617" y="16069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B37B1E5-BFB6-437D-9ADF-C899989057A3}"/>
                  </a:ext>
                </a:extLst>
              </p14:cNvPr>
              <p14:cNvContentPartPr/>
              <p14:nvPr/>
            </p14:nvContentPartPr>
            <p14:xfrm>
              <a:off x="2641097" y="1929897"/>
              <a:ext cx="360" cy="61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B37B1E5-BFB6-437D-9ADF-C899989057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23457" y="1912257"/>
                <a:ext cx="360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2D51396-39E8-4FC9-8B99-5F98DBD9B278}"/>
                  </a:ext>
                </a:extLst>
              </p14:cNvPr>
              <p14:cNvContentPartPr/>
              <p14:nvPr/>
            </p14:nvContentPartPr>
            <p14:xfrm>
              <a:off x="1044857" y="254817"/>
              <a:ext cx="39240" cy="6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2D51396-39E8-4FC9-8B99-5F98DBD9B27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27217" y="237177"/>
                <a:ext cx="748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526E5202-D0CB-4309-972B-B88B2AA9D1CB}"/>
                  </a:ext>
                </a:extLst>
              </p14:cNvPr>
              <p14:cNvContentPartPr/>
              <p14:nvPr/>
            </p14:nvContentPartPr>
            <p14:xfrm>
              <a:off x="3991097" y="363537"/>
              <a:ext cx="93960" cy="28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526E5202-D0CB-4309-972B-B88B2AA9D1C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73457" y="345897"/>
                <a:ext cx="129600" cy="6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B4F3E70-69E8-4840-8D3E-4AD4C46F0FD2}"/>
                  </a:ext>
                </a:extLst>
              </p14:cNvPr>
              <p14:cNvContentPartPr/>
              <p14:nvPr/>
            </p14:nvContentPartPr>
            <p14:xfrm>
              <a:off x="11538497" y="231417"/>
              <a:ext cx="6120" cy="3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B4F3E70-69E8-4840-8D3E-4AD4C46F0FD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20857" y="213777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A89EE3F4-62F6-4A2A-80F6-7295966ACB5C}"/>
                  </a:ext>
                </a:extLst>
              </p14:cNvPr>
              <p14:cNvContentPartPr/>
              <p14:nvPr/>
            </p14:nvContentPartPr>
            <p14:xfrm>
              <a:off x="11436977" y="435177"/>
              <a:ext cx="360" cy="3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A89EE3F4-62F6-4A2A-80F6-7295966ACB5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19337" y="4171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7989B3B-1D8E-4156-9E8C-A513CD9F4DC2}"/>
                  </a:ext>
                </a:extLst>
              </p14:cNvPr>
              <p14:cNvContentPartPr/>
              <p14:nvPr/>
            </p14:nvContentPartPr>
            <p14:xfrm>
              <a:off x="11088857" y="1624977"/>
              <a:ext cx="360" cy="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7989B3B-1D8E-4156-9E8C-A513CD9F4DC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070857" y="16069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D1F47979-9D2C-4E11-A1B1-6331C3BC6005}"/>
                  </a:ext>
                </a:extLst>
              </p14:cNvPr>
              <p14:cNvContentPartPr/>
              <p14:nvPr/>
            </p14:nvContentPartPr>
            <p14:xfrm>
              <a:off x="725177" y="1392777"/>
              <a:ext cx="360" cy="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D1F47979-9D2C-4E11-A1B1-6331C3BC600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7177" y="137513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B21CE59-2BBC-4873-8658-34FFAA7A4427}"/>
                  </a:ext>
                </a:extLst>
              </p14:cNvPr>
              <p14:cNvContentPartPr/>
              <p14:nvPr/>
            </p14:nvContentPartPr>
            <p14:xfrm>
              <a:off x="1000937" y="202617"/>
              <a:ext cx="360" cy="36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B21CE59-2BBC-4873-8658-34FFAA7A4427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83297" y="18461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904A49D-8452-4961-80F4-B82089D3B30F}"/>
                  </a:ext>
                </a:extLst>
              </p14:cNvPr>
              <p14:cNvContentPartPr/>
              <p14:nvPr/>
            </p14:nvContentPartPr>
            <p14:xfrm>
              <a:off x="4644137" y="1378737"/>
              <a:ext cx="360" cy="3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904A49D-8452-4961-80F4-B82089D3B30F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26137" y="136073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C11B618-098F-400B-B6D5-5616575E3001}"/>
                  </a:ext>
                </a:extLst>
              </p14:cNvPr>
              <p14:cNvContentPartPr/>
              <p14:nvPr/>
            </p14:nvContentPartPr>
            <p14:xfrm>
              <a:off x="681617" y="1886697"/>
              <a:ext cx="360" cy="3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C11B618-098F-400B-B6D5-5616575E300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3977" y="18686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62D1D649-C4A3-4964-B66C-6CC380E1CB08}"/>
                  </a:ext>
                </a:extLst>
              </p14:cNvPr>
              <p14:cNvContentPartPr/>
              <p14:nvPr/>
            </p14:nvContentPartPr>
            <p14:xfrm>
              <a:off x="3555857" y="275337"/>
              <a:ext cx="360" cy="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62D1D649-C4A3-4964-B66C-6CC380E1CB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37857" y="2576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358050A3-2949-49C3-B942-FFC80DE4951B}"/>
                  </a:ext>
                </a:extLst>
              </p14:cNvPr>
              <p14:cNvContentPartPr/>
              <p14:nvPr/>
            </p14:nvContentPartPr>
            <p14:xfrm>
              <a:off x="11576297" y="1305657"/>
              <a:ext cx="6120" cy="3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358050A3-2949-49C3-B942-FFC80DE4951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558297" y="1288017"/>
                <a:ext cx="4176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77C12FB-80D8-4AC6-B833-B5E081E6E67E}"/>
              </a:ext>
            </a:extLst>
          </p:cNvPr>
          <p:cNvGrpSpPr/>
          <p:nvPr/>
        </p:nvGrpSpPr>
        <p:grpSpPr>
          <a:xfrm>
            <a:off x="51617" y="1100457"/>
            <a:ext cx="2285280" cy="409320"/>
            <a:chOff x="51617" y="1100457"/>
            <a:chExt cx="2285280" cy="40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58C68A0A-093B-49CF-B847-15AC2565B8B1}"/>
                    </a:ext>
                  </a:extLst>
                </p14:cNvPr>
                <p14:cNvContentPartPr/>
                <p14:nvPr/>
              </p14:nvContentPartPr>
              <p14:xfrm>
                <a:off x="856217" y="1421937"/>
                <a:ext cx="360" cy="3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58C68A0A-093B-49CF-B847-15AC2565B8B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838217" y="140429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3111861-D9A6-42E4-B6DA-0EDEA2D62576}"/>
                    </a:ext>
                  </a:extLst>
                </p14:cNvPr>
                <p14:cNvContentPartPr/>
                <p14:nvPr/>
              </p14:nvContentPartPr>
              <p14:xfrm>
                <a:off x="812297" y="1363977"/>
                <a:ext cx="360" cy="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3111861-D9A6-42E4-B6DA-0EDEA2D6257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94297" y="13459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0267482-97EC-4621-913B-3D208312E430}"/>
                    </a:ext>
                  </a:extLst>
                </p14:cNvPr>
                <p14:cNvContentPartPr/>
                <p14:nvPr/>
              </p14:nvContentPartPr>
              <p14:xfrm>
                <a:off x="1059257" y="1407537"/>
                <a:ext cx="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0267482-97EC-4621-913B-3D208312E4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41257" y="138989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8EE5F6F-88D4-4A50-9895-D6D81D725430}"/>
                    </a:ext>
                  </a:extLst>
                </p14:cNvPr>
                <p14:cNvContentPartPr/>
                <p14:nvPr/>
              </p14:nvContentPartPr>
              <p14:xfrm>
                <a:off x="2060777" y="1494297"/>
                <a:ext cx="360" cy="3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8EE5F6F-88D4-4A50-9895-D6D81D725430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2043137" y="147665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D28587E7-5AE1-4E6F-ABD5-2601033A9A39}"/>
                    </a:ext>
                  </a:extLst>
                </p14:cNvPr>
                <p14:cNvContentPartPr/>
                <p14:nvPr/>
              </p14:nvContentPartPr>
              <p14:xfrm>
                <a:off x="1741457" y="1407537"/>
                <a:ext cx="360" cy="3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28587E7-5AE1-4E6F-ABD5-2601033A9A3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723817" y="138989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CFC6DDE-6B53-4BA0-88AC-29BD0CC68D09}"/>
                    </a:ext>
                  </a:extLst>
                </p14:cNvPr>
                <p14:cNvContentPartPr/>
                <p14:nvPr/>
              </p14:nvContentPartPr>
              <p14:xfrm>
                <a:off x="51617" y="1100457"/>
                <a:ext cx="2285280" cy="409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CFC6DDE-6B53-4BA0-88AC-29BD0CC68D0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3977" y="1082457"/>
                  <a:ext cx="2320920" cy="4449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33" name="Picture 32">
            <a:extLst>
              <a:ext uri="{FF2B5EF4-FFF2-40B4-BE49-F238E27FC236}">
                <a16:creationId xmlns:a16="http://schemas.microsoft.com/office/drawing/2014/main" id="{4500552C-9EF3-48D3-99AE-71976C84C625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725177" y="516653"/>
            <a:ext cx="11344660" cy="369768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F5D6E1F3-7F14-48A3-A4CF-F830720F1DD4}"/>
                  </a:ext>
                </a:extLst>
              </p14:cNvPr>
              <p14:cNvContentPartPr/>
              <p14:nvPr/>
            </p14:nvContentPartPr>
            <p14:xfrm>
              <a:off x="6095657" y="1965897"/>
              <a:ext cx="50040" cy="225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F5D6E1F3-7F14-48A3-A4CF-F830720F1DD4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077657" y="1948257"/>
                <a:ext cx="85680" cy="26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97A8FC1F-E600-4520-8B0F-1D422820BD3C}"/>
                  </a:ext>
                </a:extLst>
              </p14:cNvPr>
              <p14:cNvContentPartPr/>
              <p14:nvPr/>
            </p14:nvContentPartPr>
            <p14:xfrm>
              <a:off x="6081257" y="2684817"/>
              <a:ext cx="360" cy="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97A8FC1F-E600-4520-8B0F-1D422820BD3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063617" y="266681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EEBE744-181A-4167-BBC1-702FC58791AD}"/>
                  </a:ext>
                </a:extLst>
              </p14:cNvPr>
              <p14:cNvContentPartPr/>
              <p14:nvPr/>
            </p14:nvContentPartPr>
            <p14:xfrm>
              <a:off x="5660057" y="3846177"/>
              <a:ext cx="360" cy="36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EEBE744-181A-4167-BBC1-702FC58791AD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42057" y="38281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1284150A-B28A-4E13-A904-3558C7C1F071}"/>
                  </a:ext>
                </a:extLst>
              </p14:cNvPr>
              <p14:cNvContentPartPr/>
              <p14:nvPr/>
            </p14:nvContentPartPr>
            <p14:xfrm>
              <a:off x="3729737" y="3903777"/>
              <a:ext cx="360" cy="3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1284150A-B28A-4E13-A904-3558C7C1F07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11737" y="388577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6512AEB5-07D2-41FA-B0D8-03422D26E718}"/>
                  </a:ext>
                </a:extLst>
              </p14:cNvPr>
              <p14:cNvContentPartPr/>
              <p14:nvPr/>
            </p14:nvContentPartPr>
            <p14:xfrm>
              <a:off x="6356657" y="2365497"/>
              <a:ext cx="360" cy="36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6512AEB5-07D2-41FA-B0D8-03422D26E71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39017" y="234785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178CAABE-5073-46D1-ACD9-2AB3DF020128}"/>
                  </a:ext>
                </a:extLst>
              </p14:cNvPr>
              <p14:cNvContentPartPr/>
              <p14:nvPr/>
            </p14:nvContentPartPr>
            <p14:xfrm>
              <a:off x="7097177" y="3192777"/>
              <a:ext cx="6120" cy="36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178CAABE-5073-46D1-ACD9-2AB3DF02012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079537" y="3174777"/>
                <a:ext cx="4176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A494DDB7-0601-4A68-8369-F8F70F0AF100}"/>
                  </a:ext>
                </a:extLst>
              </p14:cNvPr>
              <p14:cNvContentPartPr/>
              <p14:nvPr/>
            </p14:nvContentPartPr>
            <p14:xfrm>
              <a:off x="8519537" y="4165497"/>
              <a:ext cx="360" cy="3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A494DDB7-0601-4A68-8369-F8F70F0AF10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01897" y="4147497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7671ACBF-F8E9-4CAA-BFBD-56E76C0585CA}"/>
                  </a:ext>
                </a:extLst>
              </p14:cNvPr>
              <p14:cNvContentPartPr/>
              <p14:nvPr/>
            </p14:nvContentPartPr>
            <p14:xfrm>
              <a:off x="5674817" y="3207177"/>
              <a:ext cx="360" cy="3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7671ACBF-F8E9-4CAA-BFBD-56E76C0585C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656817" y="3189177"/>
                <a:ext cx="36000" cy="36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4071DB83-ED95-49C3-AA4B-14845BB2A6A5}"/>
              </a:ext>
            </a:extLst>
          </p:cNvPr>
          <p:cNvGrpSpPr/>
          <p:nvPr/>
        </p:nvGrpSpPr>
        <p:grpSpPr>
          <a:xfrm>
            <a:off x="5747177" y="2989377"/>
            <a:ext cx="29520" cy="360"/>
            <a:chOff x="5747177" y="2989377"/>
            <a:chExt cx="29520" cy="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FE061C26-AC29-4393-99E0-269D2CAD3EB2}"/>
                    </a:ext>
                  </a:extLst>
                </p14:cNvPr>
                <p14:cNvContentPartPr/>
                <p14:nvPr/>
              </p14:nvContentPartPr>
              <p14:xfrm>
                <a:off x="5747177" y="2989377"/>
                <a:ext cx="6120" cy="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FE061C26-AC29-4393-99E0-269D2CAD3EB2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729537" y="2971377"/>
                  <a:ext cx="417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A1AD8D6-9898-4FCC-91A1-D4F931D8508C}"/>
                    </a:ext>
                  </a:extLst>
                </p14:cNvPr>
                <p14:cNvContentPartPr/>
                <p14:nvPr/>
              </p14:nvContentPartPr>
              <p14:xfrm>
                <a:off x="5776337" y="2989377"/>
                <a:ext cx="360" cy="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A1AD8D6-9898-4FCC-91A1-D4F931D8508C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758337" y="2971377"/>
                  <a:ext cx="3600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14C799A3-654B-41A4-8A93-54E77E10B434}"/>
                  </a:ext>
                </a:extLst>
              </p14:cNvPr>
              <p14:cNvContentPartPr/>
              <p14:nvPr/>
            </p14:nvContentPartPr>
            <p14:xfrm>
              <a:off x="9464897" y="2791017"/>
              <a:ext cx="35640" cy="1422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14C799A3-654B-41A4-8A93-54E77E10B434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9428897" y="2755017"/>
                <a:ext cx="107280" cy="21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FA5ECCFE-09AD-4294-802B-26661B0F1C1B}"/>
                  </a:ext>
                </a:extLst>
              </p14:cNvPr>
              <p14:cNvContentPartPr/>
              <p14:nvPr/>
            </p14:nvContentPartPr>
            <p14:xfrm>
              <a:off x="9477497" y="1948257"/>
              <a:ext cx="60120" cy="14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FA5ECCFE-09AD-4294-802B-26661B0F1C1B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441857" y="1912257"/>
                <a:ext cx="131760" cy="212760"/>
              </a:xfrm>
              <a:prstGeom prst="rect">
                <a:avLst/>
              </a:prstGeom>
            </p:spPr>
          </p:pic>
        </mc:Fallback>
      </mc:AlternateContent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C5388060-075D-4609-8208-18C0BB342964}"/>
              </a:ext>
            </a:extLst>
          </p:cNvPr>
          <p:cNvCxnSpPr/>
          <p:nvPr/>
        </p:nvCxnSpPr>
        <p:spPr>
          <a:xfrm rot="16200000" flipH="1">
            <a:off x="5917365" y="4132108"/>
            <a:ext cx="1234280" cy="77761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4C73CD8D-713C-4CBB-A382-98D58A2358B9}"/>
              </a:ext>
            </a:extLst>
          </p:cNvPr>
          <p:cNvSpPr txBox="1"/>
          <p:nvPr/>
        </p:nvSpPr>
        <p:spPr>
          <a:xfrm>
            <a:off x="2974817" y="5341257"/>
            <a:ext cx="7852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0A79E6C4-AD74-4B52-BE4C-BCC9BC63BEEC}"/>
                  </a:ext>
                </a:extLst>
              </p14:cNvPr>
              <p14:cNvContentPartPr/>
              <p14:nvPr/>
            </p14:nvContentPartPr>
            <p14:xfrm>
              <a:off x="1581257" y="4179537"/>
              <a:ext cx="360" cy="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0A79E6C4-AD74-4B52-BE4C-BCC9BC63BE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545617" y="3963897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991506F3-0C5A-47FF-AFC8-407FE21C3938}"/>
                  </a:ext>
                </a:extLst>
              </p14:cNvPr>
              <p14:cNvContentPartPr/>
              <p14:nvPr/>
            </p14:nvContentPartPr>
            <p14:xfrm>
              <a:off x="2844137" y="5210577"/>
              <a:ext cx="360" cy="3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991506F3-0C5A-47FF-AFC8-407FE21C3938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2808497" y="4994577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BDCD6985-0BB2-43B8-B847-F42B16A7AFDA}"/>
                  </a:ext>
                </a:extLst>
              </p14:cNvPr>
              <p14:cNvContentPartPr/>
              <p14:nvPr/>
            </p14:nvContentPartPr>
            <p14:xfrm>
              <a:off x="8316137" y="6066657"/>
              <a:ext cx="360" cy="3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BDCD6985-0BB2-43B8-B847-F42B16A7AFD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280497" y="5851017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2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5CC4D079-399E-4D66-A780-E5D8C42C9322}"/>
                  </a:ext>
                </a:extLst>
              </p14:cNvPr>
              <p14:cNvContentPartPr/>
              <p14:nvPr/>
            </p14:nvContentPartPr>
            <p14:xfrm>
              <a:off x="11495297" y="5384457"/>
              <a:ext cx="360" cy="3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5CC4D079-399E-4D66-A780-E5D8C42C932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459297" y="5168457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C84D405B-91E3-4D11-8F04-42AA06484D5E}"/>
                  </a:ext>
                </a:extLst>
              </p14:cNvPr>
              <p14:cNvContentPartPr/>
              <p14:nvPr/>
            </p14:nvContentPartPr>
            <p14:xfrm>
              <a:off x="6995297" y="4585977"/>
              <a:ext cx="360" cy="3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C84D405B-91E3-4D11-8F04-42AA06484D5E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6959297" y="4370337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B647025F-731F-47B8-AD1A-8ECF3E607E8C}"/>
                  </a:ext>
                </a:extLst>
              </p14:cNvPr>
              <p14:cNvContentPartPr/>
              <p14:nvPr/>
            </p14:nvContentPartPr>
            <p14:xfrm>
              <a:off x="8374457" y="4469697"/>
              <a:ext cx="360" cy="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B647025F-731F-47B8-AD1A-8ECF3E607E8C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8338457" y="4254057"/>
                <a:ext cx="72000" cy="432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7058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>
            <a:extLst>
              <a:ext uri="{FF2B5EF4-FFF2-40B4-BE49-F238E27FC236}">
                <a16:creationId xmlns:a16="http://schemas.microsoft.com/office/drawing/2014/main" id="{91A74671-B4B5-4A07-B89F-9CA989D83A8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77348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15362" name="Object 3">
                        <a:extLst>
                          <a:ext uri="{FF2B5EF4-FFF2-40B4-BE49-F238E27FC236}">
                            <a16:creationId xmlns:a16="http://schemas.microsoft.com/office/drawing/2014/main" id="{91A74671-B4B5-4A07-B89F-9CA989D83A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773488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5">
            <a:extLst>
              <a:ext uri="{FF2B5EF4-FFF2-40B4-BE49-F238E27FC236}">
                <a16:creationId xmlns:a16="http://schemas.microsoft.com/office/drawing/2014/main" id="{0EADA08A-8E4E-4F4E-9786-93D40649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E01C17E2-865D-4670-B7D7-B92F041A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838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1600"/>
              <a:t>   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B40102A5-B331-44FB-A6BA-3594CB73B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7BEF73F9-E294-4CDE-9659-DC63CA78C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42" y="1244545"/>
            <a:ext cx="1114328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Bài</a:t>
            </a:r>
            <a:r>
              <a:rPr lang="en-US" altLang="en-US" sz="2800" u="sng" dirty="0">
                <a:latin typeface="Times New Roman" panose="02020603050405020304" pitchFamily="18" charset="0"/>
              </a:rPr>
              <a:t> </a:t>
            </a:r>
            <a:r>
              <a:rPr lang="en-US" altLang="en-US" sz="2800" u="sng" dirty="0" err="1">
                <a:latin typeface="Times New Roman" panose="02020603050405020304" pitchFamily="18" charset="0"/>
              </a:rPr>
              <a:t>tập</a:t>
            </a:r>
            <a:r>
              <a:rPr lang="en-US" altLang="en-US" u="sng" dirty="0">
                <a:latin typeface="Times New Roman" panose="02020603050405020304" pitchFamily="18" charset="0"/>
              </a:rPr>
              <a:t>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Muốn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thiết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kế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khung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sắt</a:t>
            </a:r>
            <a:r>
              <a:rPr lang="en-US" altLang="en-US" dirty="0">
                <a:latin typeface="Times New Roman" panose="02020603050405020304" pitchFamily="18" charset="0"/>
              </a:rPr>
              <a:t> H</a:t>
            </a:r>
            <a:r>
              <a:rPr lang="en-US" altLang="en-US" baseline="-25000" dirty="0">
                <a:latin typeface="Times New Roman" panose="02020603050405020304" pitchFamily="18" charset="0"/>
              </a:rPr>
              <a:t>27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chuẩn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tròn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</a:rPr>
              <a:t> R= 3 cm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</a:rPr>
              <a:t>.   </a:t>
            </a:r>
          </a:p>
        </p:txBody>
      </p:sp>
      <p:sp>
        <p:nvSpPr>
          <p:cNvPr id="15371" name="Text Box 14">
            <a:extLst>
              <a:ext uri="{FF2B5EF4-FFF2-40B4-BE49-F238E27FC236}">
                <a16:creationId xmlns:a16="http://schemas.microsoft.com/office/drawing/2014/main" id="{BB40BCCE-AE8D-4538-AB2F-7E1E1EC8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VNI-Times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6339C8-0195-4C56-8202-6E27E0AA72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2966" y="3131684"/>
            <a:ext cx="3552370" cy="326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535859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DCC5834A-80E5-458F-A056-53E820C52CCC}"/>
              </a:ext>
            </a:extLst>
          </p:cNvPr>
          <p:cNvSpPr txBox="1"/>
          <p:nvPr/>
        </p:nvSpPr>
        <p:spPr>
          <a:xfrm>
            <a:off x="1436915" y="2645696"/>
            <a:ext cx="96955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OCB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BC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OB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OC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PYTHAGORE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BC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3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+ 3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BC</a:t>
            </a:r>
            <a:r>
              <a:rPr lang="en-US" sz="3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18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BC = 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5DB9048A-26DB-4D4F-8FAC-82B427EF1CB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84500" y="3159695"/>
          <a:ext cx="658586" cy="5386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720" imgH="126720" progId="Equation.DSMT4">
                  <p:embed/>
                </p:oleObj>
              </mc:Choice>
              <mc:Fallback>
                <p:oleObj name="Equation" r:id="rId2" imgW="126720" imgH="12672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5DB9048A-26DB-4D4F-8FAC-82B427EF1CB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84500" y="3159695"/>
                        <a:ext cx="658586" cy="53860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>
            <a:extLst>
              <a:ext uri="{FF2B5EF4-FFF2-40B4-BE49-F238E27FC236}">
                <a16:creationId xmlns:a16="http://schemas.microsoft.com/office/drawing/2014/main" id="{8707B3F2-530A-470E-85B1-A0828792EF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6802" y="219847"/>
            <a:ext cx="2781026" cy="2380258"/>
          </a:xfrm>
          <a:prstGeom prst="rect">
            <a:avLst/>
          </a:prstGeom>
        </p:spPr>
      </p:pic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3866C57-2735-42FE-9BB2-DADFC5BB3AE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672364" y="5132145"/>
          <a:ext cx="1825942" cy="4499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054080" imgH="241200" progId="Equation.DSMT4">
                  <p:embed/>
                </p:oleObj>
              </mc:Choice>
              <mc:Fallback>
                <p:oleObj name="Equation" r:id="rId5" imgW="1054080" imgH="2412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3866C57-2735-42FE-9BB2-DADFC5BB3AE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672364" y="5132145"/>
                        <a:ext cx="1825942" cy="44994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461F104D-88F9-4A42-B11A-93689B62092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13793" y="5829855"/>
          <a:ext cx="4891315" cy="578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95200" imgH="266400" progId="Equation.DSMT4">
                  <p:embed/>
                </p:oleObj>
              </mc:Choice>
              <mc:Fallback>
                <p:oleObj name="Equation" r:id="rId7" imgW="2095200" imgH="26640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461F104D-88F9-4A42-B11A-93689B62092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313793" y="5829855"/>
                        <a:ext cx="4891315" cy="57852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D1E5462-F132-40FD-B7FA-3B4CFEDABD3A}"/>
              </a:ext>
            </a:extLst>
          </p:cNvPr>
          <p:cNvSpPr txBox="1"/>
          <p:nvPr/>
        </p:nvSpPr>
        <p:spPr>
          <a:xfrm>
            <a:off x="7257143" y="1366897"/>
            <a:ext cx="4499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548162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36E5-0F12-862C-BE1A-7BE3C7942A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3200" y="177800"/>
            <a:ext cx="11582400" cy="992717"/>
          </a:xfrm>
        </p:spPr>
        <p:txBody>
          <a:bodyPr>
            <a:normAutofit/>
          </a:bodyPr>
          <a:lstStyle/>
          <a:p>
            <a:r>
              <a:rPr lang="en-US" sz="5334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5334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5334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334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5334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5334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334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lang="vi-VN" sz="5334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554FAD-BB32-5CE0-0132-29B3C97D02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" y="1397000"/>
            <a:ext cx="11023600" cy="4978400"/>
          </a:xfrm>
        </p:spPr>
        <p:txBody>
          <a:bodyPr>
            <a:normAutofit fontScale="92500"/>
          </a:bodyPr>
          <a:lstStyle/>
          <a:p>
            <a:pPr marL="342917" indent="-342917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A,B,C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17" indent="-342917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30s. Sau 30s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giơ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17" indent="-342917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17" indent="-342917" algn="l">
              <a:buAutoNum type="arabicPeriod"/>
            </a:pP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l"/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Kahoot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hs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342917" indent="-342917" algn="l">
              <a:buAutoNum type="arabicPeriod"/>
            </a:pPr>
            <a:endParaRPr lang="vi-VN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4A9035C-0E96-4C79-9F3B-9ABA6779AE23}"/>
                  </a:ext>
                </a:extLst>
              </p14:cNvPr>
              <p14:cNvContentPartPr/>
              <p14:nvPr/>
            </p14:nvContentPartPr>
            <p14:xfrm>
              <a:off x="-1509617" y="156737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4A9035C-0E96-4C79-9F3B-9ABA6779AE23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1545617" y="1351377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FA6C5CE-7C19-412F-9846-96B9F1C8503B}"/>
                  </a:ext>
                </a:extLst>
              </p14:cNvPr>
              <p14:cNvContentPartPr/>
              <p14:nvPr/>
            </p14:nvContentPartPr>
            <p14:xfrm>
              <a:off x="-1030817" y="2220057"/>
              <a:ext cx="360" cy="3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FA6C5CE-7C19-412F-9846-96B9F1C8503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1066817" y="2004417"/>
                <a:ext cx="720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0AF425D-6708-4776-8F6B-3CE9D0E49918}"/>
                  </a:ext>
                </a:extLst>
              </p14:cNvPr>
              <p14:cNvContentPartPr/>
              <p14:nvPr/>
            </p14:nvContentPartPr>
            <p14:xfrm>
              <a:off x="12606703" y="6017337"/>
              <a:ext cx="6120" cy="6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0AF425D-6708-4776-8F6B-3CE9D0E4991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571063" y="5801337"/>
                <a:ext cx="77760" cy="4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5367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>
            <a:extLst>
              <a:ext uri="{FF2B5EF4-FFF2-40B4-BE49-F238E27FC236}">
                <a16:creationId xmlns:a16="http://schemas.microsoft.com/office/drawing/2014/main" id="{91A74671-B4B5-4A07-B89F-9CA989D83A8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77348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15362" name="Object 3">
                        <a:extLst>
                          <a:ext uri="{FF2B5EF4-FFF2-40B4-BE49-F238E27FC236}">
                            <a16:creationId xmlns:a16="http://schemas.microsoft.com/office/drawing/2014/main" id="{91A74671-B4B5-4A07-B89F-9CA989D83A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773488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5">
            <a:extLst>
              <a:ext uri="{FF2B5EF4-FFF2-40B4-BE49-F238E27FC236}">
                <a16:creationId xmlns:a16="http://schemas.microsoft.com/office/drawing/2014/main" id="{0EADA08A-8E4E-4F4E-9786-93D40649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E01C17E2-865D-4670-B7D7-B92F041A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838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1600"/>
              <a:t>   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B40102A5-B331-44FB-A6BA-3594CB73B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7BEF73F9-E294-4CDE-9659-DC63CA78C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8743" y="1427095"/>
            <a:ext cx="1017451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solidFill>
                  <a:srgbClr val="CC00CC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u="sng" dirty="0">
                <a:solidFill>
                  <a:srgbClr val="CC00CC"/>
                </a:solidFill>
                <a:latin typeface="Times New Roman" panose="02020603050405020304" pitchFamily="18" charset="0"/>
              </a:rPr>
              <a:t> 1: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đây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nội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tiếp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được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CC00FF"/>
                </a:solidFill>
                <a:latin typeface="Times New Roman" panose="02020603050405020304" pitchFamily="18" charset="0"/>
              </a:rPr>
              <a:t>tròn</a:t>
            </a:r>
            <a:r>
              <a:rPr lang="en-US" altLang="en-US" dirty="0">
                <a:solidFill>
                  <a:srgbClr val="CC00FF"/>
                </a:solidFill>
                <a:latin typeface="Times New Roman" panose="02020603050405020304" pitchFamily="18" charset="0"/>
              </a:rPr>
              <a:t>?</a:t>
            </a:r>
          </a:p>
        </p:txBody>
      </p:sp>
      <p:sp>
        <p:nvSpPr>
          <p:cNvPr id="15367" name="Text Box 9">
            <a:extLst>
              <a:ext uri="{FF2B5EF4-FFF2-40B4-BE49-F238E27FC236}">
                <a16:creationId xmlns:a16="http://schemas.microsoft.com/office/drawing/2014/main" id="{0C6718CF-8DBB-4632-BD18-B8C906C6E6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2514601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a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/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8" name="Text Box 10">
            <a:extLst>
              <a:ext uri="{FF2B5EF4-FFF2-40B4-BE49-F238E27FC236}">
                <a16:creationId xmlns:a16="http://schemas.microsoft.com/office/drawing/2014/main" id="{80962AA5-0D7F-4A5C-921B-92C22716D2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24600" y="259080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b/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chữ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nhật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9" name="Text Box 11">
            <a:extLst>
              <a:ext uri="{FF2B5EF4-FFF2-40B4-BE49-F238E27FC236}">
                <a16:creationId xmlns:a16="http://schemas.microsoft.com/office/drawing/2014/main" id="{301137ED-6041-45F5-BFFC-696AFE02D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3352801"/>
            <a:ext cx="274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c/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thoi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70" name="Text Box 12">
            <a:extLst>
              <a:ext uri="{FF2B5EF4-FFF2-40B4-BE49-F238E27FC236}">
                <a16:creationId xmlns:a16="http://schemas.microsoft.com/office/drawing/2014/main" id="{8F26214E-3B5C-4286-B931-4CD087AA8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76601"/>
            <a:ext cx="3429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d/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solidFill>
                  <a:srgbClr val="0000FF"/>
                </a:solidFill>
                <a:latin typeface="Times New Roman" panose="02020603050405020304" pitchFamily="18" charset="0"/>
              </a:rPr>
              <a:t> thang </a:t>
            </a:r>
            <a:r>
              <a:rPr lang="en-US" altLang="en-US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71" name="Text Box 14">
            <a:extLst>
              <a:ext uri="{FF2B5EF4-FFF2-40B4-BE49-F238E27FC236}">
                <a16:creationId xmlns:a16="http://schemas.microsoft.com/office/drawing/2014/main" id="{BB40BCCE-AE8D-4538-AB2F-7E1E1EC8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VNI-Times" pitchFamily="2" charset="0"/>
            </a:endParaRPr>
          </a:p>
        </p:txBody>
      </p:sp>
      <p:sp>
        <p:nvSpPr>
          <p:cNvPr id="312347" name="Oval 27">
            <a:extLst>
              <a:ext uri="{FF2B5EF4-FFF2-40B4-BE49-F238E27FC236}">
                <a16:creationId xmlns:a16="http://schemas.microsoft.com/office/drawing/2014/main" id="{81186384-6A33-4E12-B15C-B21EBB3A5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0638" y="3384550"/>
            <a:ext cx="457200" cy="514350"/>
          </a:xfrm>
          <a:prstGeom prst="ellipse">
            <a:avLst/>
          </a:prstGeom>
          <a:noFill/>
          <a:ln w="5715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latin typeface="Tahoma" panose="020B0604030504040204" pitchFamily="34" charset="0"/>
            </a:endParaRPr>
          </a:p>
        </p:txBody>
      </p:sp>
      <p:pic>
        <p:nvPicPr>
          <p:cNvPr id="14" name="Picture 11" descr="Digit 30">
            <a:extLst>
              <a:ext uri="{FF2B5EF4-FFF2-40B4-BE49-F238E27FC236}">
                <a16:creationId xmlns:a16="http://schemas.microsoft.com/office/drawing/2014/main" id="{E7A4A3A1-2EB5-4DD9-B125-7593AF9039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7300" y="209133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23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o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3">
            <a:extLst>
              <a:ext uri="{FF2B5EF4-FFF2-40B4-BE49-F238E27FC236}">
                <a16:creationId xmlns:a16="http://schemas.microsoft.com/office/drawing/2014/main" id="{B15F0D0C-13F8-22DE-6315-6B5709507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476" y="468805"/>
            <a:ext cx="9405402" cy="144655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en-US" sz="2600" b="1" dirty="0">
                <a:solidFill>
                  <a:srgbClr val="FF0000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vi-VN" altLang="en-US" sz="2600" b="1" dirty="0">
              <a:solidFill>
                <a:srgbClr val="FF0000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vi-VN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B.</a:t>
            </a:r>
            <a:r>
              <a:rPr lang="en-US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EFGH</a:t>
            </a:r>
            <a:endParaRPr lang="vi-VN" altLang="en-US" sz="2600" dirty="0">
              <a:solidFill>
                <a:prstClr val="black"/>
              </a:solidFill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hangingPunct="1">
              <a:spcBef>
                <a:spcPts val="600"/>
              </a:spcBef>
              <a:spcAft>
                <a:spcPct val="0"/>
              </a:spcAft>
              <a:buNone/>
            </a:pPr>
            <a:r>
              <a:rPr lang="en-US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MNPQ</a:t>
            </a:r>
            <a:r>
              <a:rPr lang="vi-VN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		D. </a:t>
            </a:r>
            <a:r>
              <a:rPr lang="en-US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MNPQ </a:t>
            </a:r>
            <a:r>
              <a:rPr lang="en-US" altLang="en-US" sz="2600" dirty="0" err="1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600" dirty="0">
                <a:solidFill>
                  <a:prstClr val="black"/>
                </a:solidFill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ABCD </a:t>
            </a:r>
          </a:p>
        </p:txBody>
      </p:sp>
      <p:pic>
        <p:nvPicPr>
          <p:cNvPr id="9221" name="Picture 5">
            <a:extLst>
              <a:ext uri="{FF2B5EF4-FFF2-40B4-BE49-F238E27FC236}">
                <a16:creationId xmlns:a16="http://schemas.microsoft.com/office/drawing/2014/main" id="{A63439DB-C20A-6D87-28FF-F72EAEB5E8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052" y="2161856"/>
            <a:ext cx="2263808" cy="197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223" name="Group 7">
            <a:extLst>
              <a:ext uri="{FF2B5EF4-FFF2-40B4-BE49-F238E27FC236}">
                <a16:creationId xmlns:a16="http://schemas.microsoft.com/office/drawing/2014/main" id="{92AA4DDB-C948-6C42-F198-A7AE3CAF5AE5}"/>
              </a:ext>
            </a:extLst>
          </p:cNvPr>
          <p:cNvGrpSpPr>
            <a:grpSpLocks/>
          </p:cNvGrpSpPr>
          <p:nvPr/>
        </p:nvGrpSpPr>
        <p:grpSpPr bwMode="auto">
          <a:xfrm>
            <a:off x="5625055" y="4309520"/>
            <a:ext cx="3152772" cy="2313698"/>
            <a:chOff x="240" y="2154"/>
            <a:chExt cx="1539" cy="1095"/>
          </a:xfrm>
        </p:grpSpPr>
        <p:pic>
          <p:nvPicPr>
            <p:cNvPr id="9252" name="Picture 8">
              <a:extLst>
                <a:ext uri="{FF2B5EF4-FFF2-40B4-BE49-F238E27FC236}">
                  <a16:creationId xmlns:a16="http://schemas.microsoft.com/office/drawing/2014/main" id="{02909BEE-CA9D-966A-9AD9-7379EC052B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" y="2278"/>
              <a:ext cx="1494" cy="8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253" name="Text Box 9">
              <a:extLst>
                <a:ext uri="{FF2B5EF4-FFF2-40B4-BE49-F238E27FC236}">
                  <a16:creationId xmlns:a16="http://schemas.microsoft.com/office/drawing/2014/main" id="{E2C03F7D-1AC8-DB87-356E-92A1991494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4" y="2314"/>
              <a:ext cx="2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9254" name="Text Box 10">
              <a:extLst>
                <a:ext uri="{FF2B5EF4-FFF2-40B4-BE49-F238E27FC236}">
                  <a16:creationId xmlns:a16="http://schemas.microsoft.com/office/drawing/2014/main" id="{AA6CB63D-C54A-804B-137E-CF45193424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78" y="2154"/>
              <a:ext cx="24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255" name="Text Box 11">
              <a:extLst>
                <a:ext uri="{FF2B5EF4-FFF2-40B4-BE49-F238E27FC236}">
                  <a16:creationId xmlns:a16="http://schemas.microsoft.com/office/drawing/2014/main" id="{A71FDA0D-1AAE-2F0E-1214-0426F3F7C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9" y="2963"/>
              <a:ext cx="2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9256" name="Text Box 12">
              <a:extLst>
                <a:ext uri="{FF2B5EF4-FFF2-40B4-BE49-F238E27FC236}">
                  <a16:creationId xmlns:a16="http://schemas.microsoft.com/office/drawing/2014/main" id="{982DE114-EB51-99E9-F245-696B4A40103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" y="2928"/>
              <a:ext cx="240" cy="2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  <a:buNone/>
              </a:pPr>
              <a:r>
                <a:rPr lang="en-US" altLang="en-US" sz="220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</p:grpSp>
      <p:pic>
        <p:nvPicPr>
          <p:cNvPr id="9226" name="Picture 31">
            <a:extLst>
              <a:ext uri="{FF2B5EF4-FFF2-40B4-BE49-F238E27FC236}">
                <a16:creationId xmlns:a16="http://schemas.microsoft.com/office/drawing/2014/main" id="{DFAD8863-E291-C248-A7FA-D5DD59FC42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8309" y="2047414"/>
            <a:ext cx="2079266" cy="2221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Hexagon 1">
            <a:extLst>
              <a:ext uri="{FF2B5EF4-FFF2-40B4-BE49-F238E27FC236}">
                <a16:creationId xmlns:a16="http://schemas.microsoft.com/office/drawing/2014/main" id="{7E5C106E-3A88-9716-5CBC-BFDF53FDA1E9}"/>
              </a:ext>
            </a:extLst>
          </p:cNvPr>
          <p:cNvSpPr/>
          <p:nvPr/>
        </p:nvSpPr>
        <p:spPr>
          <a:xfrm>
            <a:off x="482191" y="460001"/>
            <a:ext cx="1632362" cy="1417928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3200" dirty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kumimoji="0" lang="vi-VN" sz="32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A79FD83-70F0-A9C1-26BA-679CBF02029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081993" y="3930650"/>
            <a:ext cx="1874398" cy="2421460"/>
          </a:xfrm>
          <a:prstGeom prst="rect">
            <a:avLst/>
          </a:prstGeom>
        </p:spPr>
      </p:pic>
      <p:sp>
        <p:nvSpPr>
          <p:cNvPr id="21" name="Speech Bubble: Oval 20">
            <a:extLst>
              <a:ext uri="{FF2B5EF4-FFF2-40B4-BE49-F238E27FC236}">
                <a16:creationId xmlns:a16="http://schemas.microsoft.com/office/drawing/2014/main" id="{2A9500DA-94FA-88DF-22BA-48D0657E37C5}"/>
              </a:ext>
            </a:extLst>
          </p:cNvPr>
          <p:cNvSpPr/>
          <p:nvPr/>
        </p:nvSpPr>
        <p:spPr>
          <a:xfrm>
            <a:off x="3489783" y="3288103"/>
            <a:ext cx="1685901" cy="1267865"/>
          </a:xfrm>
          <a:prstGeom prst="wedgeEllipseCallou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FDB25C5-642C-A875-107C-93081E4C1502}"/>
              </a:ext>
            </a:extLst>
          </p:cNvPr>
          <p:cNvSpPr/>
          <p:nvPr/>
        </p:nvSpPr>
        <p:spPr>
          <a:xfrm>
            <a:off x="6795282" y="918028"/>
            <a:ext cx="2034861" cy="51875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0E1E4A0-68D4-6428-2725-7FAFA4B07573}"/>
              </a:ext>
            </a:extLst>
          </p:cNvPr>
          <p:cNvSpPr txBox="1"/>
          <p:nvPr/>
        </p:nvSpPr>
        <p:spPr>
          <a:xfrm>
            <a:off x="6428494" y="2010156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49C1B7-4B3D-2CD7-3761-B98AC9D315B6}"/>
              </a:ext>
            </a:extLst>
          </p:cNvPr>
          <p:cNvSpPr txBox="1"/>
          <p:nvPr/>
        </p:nvSpPr>
        <p:spPr>
          <a:xfrm>
            <a:off x="7908073" y="2244032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92B0789-D7A1-9D3D-AE89-8C089E1824A7}"/>
              </a:ext>
            </a:extLst>
          </p:cNvPr>
          <p:cNvSpPr txBox="1"/>
          <p:nvPr/>
        </p:nvSpPr>
        <p:spPr>
          <a:xfrm>
            <a:off x="8133214" y="3791638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069B5A-36DA-98BE-785E-AE6F31D77CAF}"/>
              </a:ext>
            </a:extLst>
          </p:cNvPr>
          <p:cNvSpPr txBox="1"/>
          <p:nvPr/>
        </p:nvSpPr>
        <p:spPr>
          <a:xfrm>
            <a:off x="5815878" y="3731637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5D918BB-CBA3-A365-B361-659BF29BF765}"/>
              </a:ext>
            </a:extLst>
          </p:cNvPr>
          <p:cNvSpPr txBox="1"/>
          <p:nvPr/>
        </p:nvSpPr>
        <p:spPr>
          <a:xfrm>
            <a:off x="8926834" y="2964069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9481633-E2D2-7B4C-E53E-5FAAB22DBFB6}"/>
              </a:ext>
            </a:extLst>
          </p:cNvPr>
          <p:cNvSpPr txBox="1"/>
          <p:nvPr/>
        </p:nvSpPr>
        <p:spPr>
          <a:xfrm>
            <a:off x="10038102" y="1924089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57E026C-0DD8-BE2E-650C-0F00F88DBEAB}"/>
              </a:ext>
            </a:extLst>
          </p:cNvPr>
          <p:cNvSpPr txBox="1"/>
          <p:nvPr/>
        </p:nvSpPr>
        <p:spPr>
          <a:xfrm>
            <a:off x="11133530" y="2961403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EDD1F72-77AA-C9A6-72AF-882B7881BDD1}"/>
              </a:ext>
            </a:extLst>
          </p:cNvPr>
          <p:cNvSpPr txBox="1"/>
          <p:nvPr/>
        </p:nvSpPr>
        <p:spPr>
          <a:xfrm>
            <a:off x="10221495" y="4008150"/>
            <a:ext cx="366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pic>
        <p:nvPicPr>
          <p:cNvPr id="55" name="Picture 11" descr="Digit 30">
            <a:extLst>
              <a:ext uri="{FF2B5EF4-FFF2-40B4-BE49-F238E27FC236}">
                <a16:creationId xmlns:a16="http://schemas.microsoft.com/office/drawing/2014/main" id="{5F9309D4-3FB4-4DD9-A739-6738C011B74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76" y="2030897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543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22BC0A-CB07-5E53-FF24-85E8803CA1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4119" y="4327830"/>
            <a:ext cx="2098389" cy="2305485"/>
          </a:xfrm>
          <a:prstGeom prst="rect">
            <a:avLst/>
          </a:prstGeom>
        </p:spPr>
      </p:pic>
      <p:sp>
        <p:nvSpPr>
          <p:cNvPr id="5" name="Speech Bubble: Oval 4">
            <a:extLst>
              <a:ext uri="{FF2B5EF4-FFF2-40B4-BE49-F238E27FC236}">
                <a16:creationId xmlns:a16="http://schemas.microsoft.com/office/drawing/2014/main" id="{C16FDD5E-D74B-CD61-0A4F-14CC83E4462E}"/>
              </a:ext>
            </a:extLst>
          </p:cNvPr>
          <p:cNvSpPr/>
          <p:nvPr/>
        </p:nvSpPr>
        <p:spPr>
          <a:xfrm flipH="1">
            <a:off x="3860031" y="3470985"/>
            <a:ext cx="1726442" cy="1401405"/>
          </a:xfrm>
          <a:prstGeom prst="wedgeEllipseCallout">
            <a:avLst/>
          </a:prstGeom>
          <a:ln/>
          <a:effectLst>
            <a:softEdge rad="127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ln w="0"/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endParaRPr kumimoji="0" lang="en-US" sz="18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Hexagon 5">
            <a:extLst>
              <a:ext uri="{FF2B5EF4-FFF2-40B4-BE49-F238E27FC236}">
                <a16:creationId xmlns:a16="http://schemas.microsoft.com/office/drawing/2014/main" id="{BD4CE992-9D5D-0F1D-EEED-7A590A4FD673}"/>
              </a:ext>
            </a:extLst>
          </p:cNvPr>
          <p:cNvSpPr/>
          <p:nvPr/>
        </p:nvSpPr>
        <p:spPr>
          <a:xfrm>
            <a:off x="540512" y="517150"/>
            <a:ext cx="1726441" cy="1617785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perspectiveRelaxedModerately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kumimoji="0" lang="vi-VN" sz="32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3</a:t>
            </a:r>
            <a:endParaRPr kumimoji="0" lang="en-US" sz="4800" b="1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48602F-6905-5CEE-031E-67070F9D4EB8}"/>
              </a:ext>
            </a:extLst>
          </p:cNvPr>
          <p:cNvSpPr txBox="1"/>
          <p:nvPr/>
        </p:nvSpPr>
        <p:spPr>
          <a:xfrm>
            <a:off x="2299897" y="405065"/>
            <a:ext cx="7406053" cy="522259"/>
          </a:xfrm>
          <a:prstGeom prst="rect">
            <a:avLst/>
          </a:prstGeom>
          <a:effectLst>
            <a:glow rad="63500">
              <a:schemeClr val="accent5">
                <a:satMod val="175000"/>
                <a:alpha val="4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Tứ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ABDC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altLang="en-US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?</a:t>
            </a:r>
            <a:endParaRPr lang="en-US" sz="2800" dirty="0">
              <a:ln w="0"/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D2D678D8-09C4-C624-7E88-9A9A571078EE}"/>
              </a:ext>
            </a:extLst>
          </p:cNvPr>
          <p:cNvSpPr/>
          <p:nvPr/>
        </p:nvSpPr>
        <p:spPr>
          <a:xfrm>
            <a:off x="2817949" y="2350578"/>
            <a:ext cx="419894" cy="426109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5" name="Text Box 27">
            <a:extLst>
              <a:ext uri="{FF2B5EF4-FFF2-40B4-BE49-F238E27FC236}">
                <a16:creationId xmlns:a16="http://schemas.microsoft.com/office/drawing/2014/main" id="{A26DC95E-2A26-3C42-4EC8-C94D4CB06D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192" y="1212885"/>
            <a:ext cx="4070299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A. Giao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56" name="Text Box 28">
            <a:extLst>
              <a:ext uri="{FF2B5EF4-FFF2-40B4-BE49-F238E27FC236}">
                <a16:creationId xmlns:a16="http://schemas.microsoft.com/office/drawing/2014/main" id="{B2E9FE4E-0B0D-51CC-EA55-AE4412E25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382" y="173233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</p:txBody>
      </p:sp>
      <p:sp>
        <p:nvSpPr>
          <p:cNvPr id="57" name="Text Box 29">
            <a:hlinkClick r:id="" action="ppaction://noaction"/>
            <a:extLst>
              <a:ext uri="{FF2B5EF4-FFF2-40B4-BE49-F238E27FC236}">
                <a16:creationId xmlns:a16="http://schemas.microsoft.com/office/drawing/2014/main" id="{E73A2B46-5EE7-3AFE-54A8-36AD53527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0192" y="2312798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AD</a:t>
            </a:r>
          </a:p>
        </p:txBody>
      </p:sp>
      <p:sp>
        <p:nvSpPr>
          <p:cNvPr id="58" name="Text Box 30">
            <a:extLst>
              <a:ext uri="{FF2B5EF4-FFF2-40B4-BE49-F238E27FC236}">
                <a16:creationId xmlns:a16="http://schemas.microsoft.com/office/drawing/2014/main" id="{00215881-15C7-7903-2AED-A9E3C79F3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0382" y="2951535"/>
            <a:ext cx="419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A, B, C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altLang="en-US" sz="24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endParaRPr lang="en-US" altLang="en-US" sz="240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49698CDE-5041-E3E8-6A8E-83771916B0E6}"/>
              </a:ext>
            </a:extLst>
          </p:cNvPr>
          <p:cNvGrpSpPr/>
          <p:nvPr/>
        </p:nvGrpSpPr>
        <p:grpSpPr>
          <a:xfrm>
            <a:off x="7471703" y="1739267"/>
            <a:ext cx="3198654" cy="3463435"/>
            <a:chOff x="6111240" y="1138196"/>
            <a:chExt cx="3198654" cy="3463435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6BB0ABF2-7C41-610E-2DD0-6C3B026A9A37}"/>
                </a:ext>
              </a:extLst>
            </p:cNvPr>
            <p:cNvSpPr txBox="1"/>
            <p:nvPr/>
          </p:nvSpPr>
          <p:spPr>
            <a:xfrm>
              <a:off x="6111240" y="2910840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0629393-5C83-959F-C3C6-C2445E7218DC}"/>
                </a:ext>
              </a:extLst>
            </p:cNvPr>
            <p:cNvSpPr txBox="1"/>
            <p:nvPr/>
          </p:nvSpPr>
          <p:spPr>
            <a:xfrm>
              <a:off x="8345487" y="1138196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FEBBE7E2-8603-082D-8F16-D719BB0E790E}"/>
                </a:ext>
              </a:extLst>
            </p:cNvPr>
            <p:cNvSpPr txBox="1"/>
            <p:nvPr/>
          </p:nvSpPr>
          <p:spPr>
            <a:xfrm>
              <a:off x="8928894" y="3748088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3EE2FCBB-9EB8-E36B-59FB-E0E136C489AB}"/>
                </a:ext>
              </a:extLst>
            </p:cNvPr>
            <p:cNvSpPr txBox="1"/>
            <p:nvPr/>
          </p:nvSpPr>
          <p:spPr>
            <a:xfrm>
              <a:off x="7070725" y="4220631"/>
              <a:ext cx="3810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</a:p>
          </p:txBody>
        </p:sp>
        <p:grpSp>
          <p:nvGrpSpPr>
            <p:cNvPr id="64" name="Group 63">
              <a:extLst>
                <a:ext uri="{FF2B5EF4-FFF2-40B4-BE49-F238E27FC236}">
                  <a16:creationId xmlns:a16="http://schemas.microsoft.com/office/drawing/2014/main" id="{75EB0934-71EA-4AEE-1CE1-1AEDC8322084}"/>
                </a:ext>
              </a:extLst>
            </p:cNvPr>
            <p:cNvGrpSpPr/>
            <p:nvPr/>
          </p:nvGrpSpPr>
          <p:grpSpPr>
            <a:xfrm>
              <a:off x="6394450" y="1452266"/>
              <a:ext cx="2561431" cy="2827634"/>
              <a:chOff x="6394450" y="1452266"/>
              <a:chExt cx="2561431" cy="282763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1F5D0F1A-B715-E4A6-201F-AE64FC882FA9}"/>
                  </a:ext>
                </a:extLst>
              </p:cNvPr>
              <p:cNvGrpSpPr/>
              <p:nvPr/>
            </p:nvGrpSpPr>
            <p:grpSpPr>
              <a:xfrm>
                <a:off x="6394450" y="1452266"/>
                <a:ext cx="2561431" cy="2827634"/>
                <a:chOff x="6394450" y="1452266"/>
                <a:chExt cx="2561431" cy="2827634"/>
              </a:xfrm>
            </p:grpSpPr>
            <p:cxnSp>
              <p:nvCxnSpPr>
                <p:cNvPr id="67" name="Straight Connector 66">
                  <a:extLst>
                    <a:ext uri="{FF2B5EF4-FFF2-40B4-BE49-F238E27FC236}">
                      <a16:creationId xmlns:a16="http://schemas.microsoft.com/office/drawing/2014/main" id="{4A6616F9-0C36-B051-CE24-BF33A1C0845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6394450" y="1452266"/>
                  <a:ext cx="2114550" cy="1675109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07103B47-E12D-BD5B-1C1D-886564FC0E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397625" y="3114675"/>
                  <a:ext cx="942975" cy="115332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70A1C98E-854A-0E8E-AE89-A8BC5221C0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509000" y="1452266"/>
                  <a:ext cx="446881" cy="2498228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0" name="Straight Connector 69">
                  <a:extLst>
                    <a:ext uri="{FF2B5EF4-FFF2-40B4-BE49-F238E27FC236}">
                      <a16:creationId xmlns:a16="http://schemas.microsoft.com/office/drawing/2014/main" id="{F4B518EE-2EC8-7DA9-3A20-D7D2C7DF5A9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7335838" y="3938588"/>
                  <a:ext cx="1608137" cy="34131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F004392E-F19E-1C55-DC61-B4921EA124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7335838" y="1452266"/>
                  <a:ext cx="1173162" cy="2827634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525726D5-D83A-6250-0BE0-E855ED37FC9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467470" y="3062288"/>
                  <a:ext cx="57150" cy="7308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3" name="Straight Connector 72">
                  <a:extLst>
                    <a:ext uri="{FF2B5EF4-FFF2-40B4-BE49-F238E27FC236}">
                      <a16:creationId xmlns:a16="http://schemas.microsoft.com/office/drawing/2014/main" id="{A6A3EB5F-F1F8-709E-4EBD-0B69FB36DE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448420" y="3128226"/>
                  <a:ext cx="80963" cy="62651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4" name="Straight Connector 73">
                  <a:extLst>
                    <a:ext uri="{FF2B5EF4-FFF2-40B4-BE49-F238E27FC236}">
                      <a16:creationId xmlns:a16="http://schemas.microsoft.com/office/drawing/2014/main" id="{D8168593-8594-98F9-60EB-3932095DA6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824913" y="3852863"/>
                  <a:ext cx="114300" cy="23812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  <p:cxnSp>
              <p:nvCxnSpPr>
                <p:cNvPr id="75" name="Straight Connector 74">
                  <a:extLst>
                    <a:ext uri="{FF2B5EF4-FFF2-40B4-BE49-F238E27FC236}">
                      <a16:creationId xmlns:a16="http://schemas.microsoft.com/office/drawing/2014/main" id="{B724F2FF-41E7-9BF1-D463-3546DBEEBB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8834438" y="3869531"/>
                  <a:ext cx="16668" cy="76200"/>
                </a:xfrm>
                <a:prstGeom prst="line">
                  <a:avLst/>
                </a:prstGeom>
                <a:noFill/>
                <a:ln w="25400" cap="flat" cmpd="sng" algn="ctr">
                  <a:solidFill>
                    <a:sysClr val="windowText" lastClr="000000"/>
                  </a:solidFill>
                  <a:prstDash val="solid"/>
                </a:ln>
                <a:effectLst>
                  <a:outerShdw blurRad="40000" dist="20000" dir="5400000" rotWithShape="0">
                    <a:srgbClr val="000000">
                      <a:alpha val="38000"/>
                    </a:srgbClr>
                  </a:outerShdw>
                </a:effectLst>
              </p:spPr>
            </p:cxnSp>
          </p:grp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1C4CC647-D6B7-DAFE-4FEF-BD1F0DCDC82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410325" y="3119437"/>
                <a:ext cx="2542384" cy="804862"/>
              </a:xfrm>
              <a:prstGeom prst="line">
                <a:avLst/>
              </a:prstGeom>
              <a:noFill/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</p:cxnSp>
        </p:grpSp>
      </p:grpSp>
      <p:pic>
        <p:nvPicPr>
          <p:cNvPr id="42" name="Picture 11" descr="Digit 30">
            <a:extLst>
              <a:ext uri="{FF2B5EF4-FFF2-40B4-BE49-F238E27FC236}">
                <a16:creationId xmlns:a16="http://schemas.microsoft.com/office/drawing/2014/main" id="{97707E66-1FE3-4474-A4DA-D90A123E61E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2103" y="194296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7270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882C359B-2815-4294-9C7C-8CCBFBB56D6F}"/>
              </a:ext>
            </a:extLst>
          </p:cNvPr>
          <p:cNvSpPr txBox="1"/>
          <p:nvPr/>
        </p:nvSpPr>
        <p:spPr>
          <a:xfrm>
            <a:off x="2105045" y="119382"/>
            <a:ext cx="8530549" cy="10985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HỎI TÌNH HUỐNG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5B6709-6C73-4625-BD23-98BC6F6F6477}"/>
              </a:ext>
            </a:extLst>
          </p:cNvPr>
          <p:cNvSpPr txBox="1"/>
          <p:nvPr/>
        </p:nvSpPr>
        <p:spPr>
          <a:xfrm>
            <a:off x="646304" y="1467887"/>
            <a:ext cx="1002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778FEE7-2FFB-43CD-AC6C-8B90F3884E10}"/>
              </a:ext>
            </a:extLst>
          </p:cNvPr>
          <p:cNvSpPr txBox="1"/>
          <p:nvPr/>
        </p:nvSpPr>
        <p:spPr>
          <a:xfrm>
            <a:off x="607674" y="1472863"/>
            <a:ext cx="1002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mút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290074F-9E6D-4BEC-921B-63B6FF41F2C8}"/>
              </a:ext>
            </a:extLst>
          </p:cNvPr>
          <p:cNvSpPr txBox="1"/>
          <p:nvPr/>
        </p:nvSpPr>
        <p:spPr>
          <a:xfrm>
            <a:off x="642927" y="1480483"/>
            <a:ext cx="10027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Logo 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BMW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11D7707-DC37-4B08-9DCC-52A32799866F}"/>
              </a:ext>
            </a:extLst>
          </p:cNvPr>
          <p:cNvSpPr txBox="1"/>
          <p:nvPr/>
        </p:nvSpPr>
        <p:spPr>
          <a:xfrm>
            <a:off x="678179" y="3149874"/>
            <a:ext cx="11384280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Logo BMW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thương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hơi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BMW,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tắt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Bayerische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Motoren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Werke AG (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tạm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dịch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Bayern),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ty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ô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tô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máy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BMW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xe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sang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hiệu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suất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cao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nghệ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tiên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tiến</a:t>
            </a:r>
            <a:r>
              <a:rPr lang="en-US" sz="36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1A25C5-DEE5-448A-B9EE-CC5D2EAAC359}"/>
              </a:ext>
            </a:extLst>
          </p:cNvPr>
          <p:cNvSpPr txBox="1"/>
          <p:nvPr/>
        </p:nvSpPr>
        <p:spPr>
          <a:xfrm>
            <a:off x="640081" y="4045770"/>
            <a:ext cx="108737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logo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vành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khuyên</a:t>
            </a:r>
            <a:r>
              <a:rPr lang="en-US" sz="3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6A42287-B3A3-49AF-956F-1B909A00F6D4}"/>
              </a:ext>
            </a:extLst>
          </p:cNvPr>
          <p:cNvSpPr txBox="1"/>
          <p:nvPr/>
        </p:nvSpPr>
        <p:spPr>
          <a:xfrm>
            <a:off x="512446" y="5476676"/>
            <a:ext cx="10713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8150E7-FF99-4C07-8098-B270A98E789D}"/>
              </a:ext>
            </a:extLst>
          </p:cNvPr>
          <p:cNvSpPr txBox="1"/>
          <p:nvPr/>
        </p:nvSpPr>
        <p:spPr>
          <a:xfrm>
            <a:off x="512446" y="5467634"/>
            <a:ext cx="11129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D527BAB1-3EA2-442A-9944-1F93DCE19ED5}"/>
              </a:ext>
            </a:extLst>
          </p:cNvPr>
          <p:cNvGrpSpPr/>
          <p:nvPr/>
        </p:nvGrpSpPr>
        <p:grpSpPr>
          <a:xfrm>
            <a:off x="3542947" y="1375125"/>
            <a:ext cx="5068007" cy="4077269"/>
            <a:chOff x="3542947" y="1375125"/>
            <a:chExt cx="5068007" cy="4077269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AA790C2-316C-4645-BAFE-5AB1D04C0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42947" y="1375125"/>
              <a:ext cx="5068007" cy="4077269"/>
            </a:xfrm>
            <a:prstGeom prst="rect">
              <a:avLst/>
            </a:prstGeom>
          </p:spPr>
        </p:pic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96683AB-576F-433A-AA87-F6BEDA792D5F}"/>
                </a:ext>
              </a:extLst>
            </p:cNvPr>
            <p:cNvCxnSpPr/>
            <p:nvPr/>
          </p:nvCxnSpPr>
          <p:spPr>
            <a:xfrm flipV="1">
              <a:off x="4815840" y="2301240"/>
              <a:ext cx="1097280" cy="11125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195846E-63FC-41F8-86FB-082A20DB680C}"/>
                </a:ext>
              </a:extLst>
            </p:cNvPr>
            <p:cNvCxnSpPr/>
            <p:nvPr/>
          </p:nvCxnSpPr>
          <p:spPr>
            <a:xfrm>
              <a:off x="5913120" y="2301240"/>
              <a:ext cx="1158240" cy="11125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E96920F3-E039-45A1-A6A7-DB12A85D80D2}"/>
                </a:ext>
              </a:extLst>
            </p:cNvPr>
            <p:cNvCxnSpPr/>
            <p:nvPr/>
          </p:nvCxnSpPr>
          <p:spPr>
            <a:xfrm>
              <a:off x="4815840" y="3413760"/>
              <a:ext cx="1097280" cy="10363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AB099E5-0A73-45F7-B05F-41273F340F5B}"/>
                </a:ext>
              </a:extLst>
            </p:cNvPr>
            <p:cNvCxnSpPr/>
            <p:nvPr/>
          </p:nvCxnSpPr>
          <p:spPr>
            <a:xfrm flipV="1">
              <a:off x="5913120" y="3413760"/>
              <a:ext cx="1158240" cy="10363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8321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A3A2C2-4943-A146-0EA5-51B6FF3E6E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8159" y="451323"/>
            <a:ext cx="10333841" cy="43195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Hexagon 4">
            <a:extLst>
              <a:ext uri="{FF2B5EF4-FFF2-40B4-BE49-F238E27FC236}">
                <a16:creationId xmlns:a16="http://schemas.microsoft.com/office/drawing/2014/main" id="{9B85FD8B-ECA3-6E68-9C0C-D330DE136186}"/>
              </a:ext>
            </a:extLst>
          </p:cNvPr>
          <p:cNvSpPr/>
          <p:nvPr/>
        </p:nvSpPr>
        <p:spPr>
          <a:xfrm>
            <a:off x="282440" y="490406"/>
            <a:ext cx="1378098" cy="1297963"/>
          </a:xfrm>
          <a:prstGeom prst="hexagon">
            <a:avLst/>
          </a:prstGeom>
          <a:solidFill>
            <a:schemeClr val="bg1"/>
          </a:solidFill>
          <a:ln w="38100"/>
          <a:effectLst>
            <a:glow rad="1397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scene3d>
              <a:camera prst="obliqueTopLeft"/>
              <a:lightRig rig="threePt" dir="t"/>
            </a:scene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Câu</a:t>
            </a:r>
            <a:r>
              <a:rPr lang="en-US" sz="2400" dirty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Times New Roman" panose="02020603050405020304" pitchFamily="18" charset="0"/>
              </a:rPr>
              <a:t> </a:t>
            </a:r>
            <a:r>
              <a:rPr kumimoji="0" lang="vi-VN" sz="2400" b="0" i="0" u="none" strike="noStrike" kern="1200" cap="none" spc="0" normalizeH="0" baseline="0" noProof="0" dirty="0">
                <a:ln w="28575">
                  <a:solidFill>
                    <a:prstClr val="black"/>
                  </a:solidFill>
                </a:ln>
                <a:solidFill>
                  <a:srgbClr val="002060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noProof="0" dirty="0">
                <a:ln w="28575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4</a:t>
            </a:r>
            <a:endParaRPr kumimoji="0" lang="en-US" sz="4000" b="1" i="0" u="none" strike="noStrike" kern="1200" cap="none" spc="0" normalizeH="0" baseline="0" noProof="0" dirty="0">
              <a:ln w="28575">
                <a:solidFill>
                  <a:srgbClr val="FF0000"/>
                </a:solidFill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550C48-44F2-FF7E-2451-FBA57EF2AFB5}"/>
              </a:ext>
            </a:extLst>
          </p:cNvPr>
          <p:cNvSpPr txBox="1"/>
          <p:nvPr/>
        </p:nvSpPr>
        <p:spPr>
          <a:xfrm>
            <a:off x="2783079" y="1778767"/>
            <a:ext cx="2152357" cy="29706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/>
              <a:t>3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/>
              <a:t>4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/>
              <a:t>5</a:t>
            </a:r>
          </a:p>
          <a:p>
            <a:pPr marL="342900" indent="-342900">
              <a:lnSpc>
                <a:spcPct val="150000"/>
              </a:lnSpc>
              <a:buAutoNum type="alphaUcPeriod"/>
            </a:pPr>
            <a:r>
              <a:rPr lang="en-US" sz="3200" b="1"/>
              <a:t>6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C31B9CCF-0769-10D6-49B3-BF2AF2469BF6}"/>
              </a:ext>
            </a:extLst>
          </p:cNvPr>
          <p:cNvSpPr/>
          <p:nvPr/>
        </p:nvSpPr>
        <p:spPr>
          <a:xfrm>
            <a:off x="2670535" y="4124834"/>
            <a:ext cx="593167" cy="6096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E7B3688-9FE5-633E-D564-C785945D421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863" y="3985217"/>
            <a:ext cx="1654260" cy="2421460"/>
          </a:xfrm>
          <a:prstGeom prst="rect">
            <a:avLst/>
          </a:prstGeom>
        </p:spPr>
      </p:pic>
      <p:sp>
        <p:nvSpPr>
          <p:cNvPr id="25" name="Speech Bubble: Oval 24">
            <a:extLst>
              <a:ext uri="{FF2B5EF4-FFF2-40B4-BE49-F238E27FC236}">
                <a16:creationId xmlns:a16="http://schemas.microsoft.com/office/drawing/2014/main" id="{D2AE7517-F189-BF4C-F9F9-4454325B2B37}"/>
              </a:ext>
            </a:extLst>
          </p:cNvPr>
          <p:cNvSpPr/>
          <p:nvPr/>
        </p:nvSpPr>
        <p:spPr>
          <a:xfrm flipH="1">
            <a:off x="4081171" y="2872783"/>
            <a:ext cx="1654258" cy="1487091"/>
          </a:xfrm>
          <a:prstGeom prst="wedgeEllipseCallou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0070C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ĐÁP ÁN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 w="0"/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r>
              <a:rPr kumimoji="0" lang="vi-VN" sz="1800" b="1" i="0" u="none" strike="noStrike" kern="1200" cap="none" spc="0" normalizeH="0" baseline="0" noProof="0">
                <a:ln w="0">
                  <a:solidFill>
                    <a:srgbClr val="FF0000"/>
                  </a:solidFill>
                </a:ln>
                <a:solidFill>
                  <a:prstClr val="black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lang="en-US" sz="1800" b="1" i="0" u="none" strike="noStrike" kern="1200" cap="none" spc="0" normalizeH="0" baseline="0" noProof="0">
              <a:ln>
                <a:solidFill>
                  <a:srgbClr val="FF0000"/>
                </a:solidFill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0" name="Picture 11" descr="Digit 30">
            <a:extLst>
              <a:ext uri="{FF2B5EF4-FFF2-40B4-BE49-F238E27FC236}">
                <a16:creationId xmlns:a16="http://schemas.microsoft.com/office/drawing/2014/main" id="{DC0A925E-864A-4D89-85E6-000CB125E5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52" y="1932976"/>
            <a:ext cx="2057400" cy="113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34590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vo-tay-tra-loi-dung-www_tiengdong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3">
            <a:extLst>
              <a:ext uri="{FF2B5EF4-FFF2-40B4-BE49-F238E27FC236}">
                <a16:creationId xmlns:a16="http://schemas.microsoft.com/office/drawing/2014/main" id="{91A74671-B4B5-4A07-B89F-9CA989D83A87}"/>
              </a:ext>
            </a:extLst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3943350" y="3773488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15362" name="Object 3">
                        <a:extLst>
                          <a:ext uri="{FF2B5EF4-FFF2-40B4-BE49-F238E27FC236}">
                            <a16:creationId xmlns:a16="http://schemas.microsoft.com/office/drawing/2014/main" id="{91A74671-B4B5-4A07-B89F-9CA989D83A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3350" y="3773488"/>
                        <a:ext cx="1143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Text Box 5">
            <a:extLst>
              <a:ext uri="{FF2B5EF4-FFF2-40B4-BE49-F238E27FC236}">
                <a16:creationId xmlns:a16="http://schemas.microsoft.com/office/drawing/2014/main" id="{0EADA08A-8E4E-4F4E-9786-93D40649B0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72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u="sng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15364" name="Text Box 6">
            <a:extLst>
              <a:ext uri="{FF2B5EF4-FFF2-40B4-BE49-F238E27FC236}">
                <a16:creationId xmlns:a16="http://schemas.microsoft.com/office/drawing/2014/main" id="{E01C17E2-865D-4670-B7D7-B92F041A44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838200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 </a:t>
            </a:r>
            <a:r>
              <a:rPr lang="en-US" altLang="en-US" sz="1600"/>
              <a:t>   </a:t>
            </a:r>
          </a:p>
        </p:txBody>
      </p:sp>
      <p:sp>
        <p:nvSpPr>
          <p:cNvPr id="15365" name="Text Box 7">
            <a:extLst>
              <a:ext uri="{FF2B5EF4-FFF2-40B4-BE49-F238E27FC236}">
                <a16:creationId xmlns:a16="http://schemas.microsoft.com/office/drawing/2014/main" id="{B40102A5-B331-44FB-A6BA-3594CB73BD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600201"/>
            <a:ext cx="4267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/>
          </a:p>
        </p:txBody>
      </p:sp>
      <p:sp>
        <p:nvSpPr>
          <p:cNvPr id="15366" name="Text Box 8">
            <a:extLst>
              <a:ext uri="{FF2B5EF4-FFF2-40B4-BE49-F238E27FC236}">
                <a16:creationId xmlns:a16="http://schemas.microsoft.com/office/drawing/2014/main" id="{7BEF73F9-E294-4CDE-9659-DC63CA78C1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9142" y="1244545"/>
            <a:ext cx="7355117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u="sng" dirty="0" err="1">
                <a:latin typeface="Times New Roman" panose="02020603050405020304" pitchFamily="18" charset="0"/>
              </a:rPr>
              <a:t>Câu</a:t>
            </a:r>
            <a:r>
              <a:rPr lang="en-US" altLang="en-US" u="sng" dirty="0">
                <a:latin typeface="Times New Roman" panose="02020603050405020304" pitchFamily="18" charset="0"/>
              </a:rPr>
              <a:t> 5: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Muốn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thiết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kế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khung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sắt</a:t>
            </a:r>
            <a:r>
              <a:rPr lang="en-US" altLang="en-US" dirty="0">
                <a:latin typeface="Times New Roman" panose="02020603050405020304" pitchFamily="18" charset="0"/>
              </a:rPr>
              <a:t> H</a:t>
            </a:r>
            <a:r>
              <a:rPr lang="en-US" altLang="en-US" baseline="-25000" dirty="0">
                <a:latin typeface="Times New Roman" panose="02020603050405020304" pitchFamily="18" charset="0"/>
              </a:rPr>
              <a:t>27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Người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thợ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chuẩn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bị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đường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tròn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có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bán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kính</a:t>
            </a:r>
            <a:r>
              <a:rPr lang="en-US" altLang="en-US" dirty="0">
                <a:latin typeface="Times New Roman" panose="02020603050405020304" pitchFamily="18" charset="0"/>
              </a:rPr>
              <a:t> R= 3 cm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một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Hãy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tính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diện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tích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hình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vuông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đó</a:t>
            </a:r>
            <a:r>
              <a:rPr lang="en-US" altLang="en-US" dirty="0">
                <a:latin typeface="Times New Roman" panose="02020603050405020304" pitchFamily="18" charset="0"/>
              </a:rPr>
              <a:t>.   </a:t>
            </a:r>
          </a:p>
        </p:txBody>
      </p:sp>
      <p:sp>
        <p:nvSpPr>
          <p:cNvPr id="15371" name="Text Box 14">
            <a:extLst>
              <a:ext uri="{FF2B5EF4-FFF2-40B4-BE49-F238E27FC236}">
                <a16:creationId xmlns:a16="http://schemas.microsoft.com/office/drawing/2014/main" id="{BB40BCCE-AE8D-4538-AB2F-7E1E1EC810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4419601"/>
            <a:ext cx="4572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800">
              <a:latin typeface="VNI-Times" pitchFamily="2" charset="0"/>
            </a:endParaRPr>
          </a:p>
        </p:txBody>
      </p:sp>
      <p:pic>
        <p:nvPicPr>
          <p:cNvPr id="14" name="Picture 11" descr="Digit 30">
            <a:extLst>
              <a:ext uri="{FF2B5EF4-FFF2-40B4-BE49-F238E27FC236}">
                <a16:creationId xmlns:a16="http://schemas.microsoft.com/office/drawing/2014/main" id="{E7A4A3A1-2EB5-4DD9-B125-7593AF9039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7055"/>
            <a:ext cx="2057400" cy="93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6339C8-0195-4C56-8202-6E27E0AA72A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40488" y="660401"/>
            <a:ext cx="3552370" cy="3269116"/>
          </a:xfrm>
          <a:prstGeom prst="rect">
            <a:avLst/>
          </a:prstGeom>
        </p:spPr>
      </p:pic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CC4D1638-059F-4F77-A3CA-40173CA6B68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5831147"/>
              </p:ext>
            </p:extLst>
          </p:nvPr>
        </p:nvGraphicFramePr>
        <p:xfrm>
          <a:off x="552450" y="3929063"/>
          <a:ext cx="1874838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25480" imgH="241200" progId="Equation.DSMT4">
                  <p:embed/>
                </p:oleObj>
              </mc:Choice>
              <mc:Fallback>
                <p:oleObj name="Equation" r:id="rId8" imgW="82548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52450" y="3929063"/>
                        <a:ext cx="1874838" cy="644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BF8900F1-9133-454D-8B74-94781884084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2334381"/>
              </p:ext>
            </p:extLst>
          </p:nvPr>
        </p:nvGraphicFramePr>
        <p:xfrm>
          <a:off x="3571875" y="4068763"/>
          <a:ext cx="1497013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660240" imgH="215640" progId="Equation.DSMT4">
                  <p:embed/>
                </p:oleObj>
              </mc:Choice>
              <mc:Fallback>
                <p:oleObj name="Equation" r:id="rId10" imgW="660240" imgH="2156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C4D1638-059F-4F77-A3CA-40173CA6B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571875" y="4068763"/>
                        <a:ext cx="1497013" cy="5762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70AA53DC-97F6-4747-83E9-0BF3CCC6DF3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1765694"/>
              </p:ext>
            </p:extLst>
          </p:nvPr>
        </p:nvGraphicFramePr>
        <p:xfrm>
          <a:off x="5865813" y="4035425"/>
          <a:ext cx="2071687" cy="642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14400" imgH="241200" progId="Equation.DSMT4">
                  <p:embed/>
                </p:oleObj>
              </mc:Choice>
              <mc:Fallback>
                <p:oleObj name="Equation" r:id="rId12" imgW="914400" imgH="241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CC4D1638-059F-4F77-A3CA-40173CA6B68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865813" y="4035425"/>
                        <a:ext cx="2071687" cy="6429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60E5F635-2DC8-48E3-8886-E750E3D5B99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722905"/>
              </p:ext>
            </p:extLst>
          </p:nvPr>
        </p:nvGraphicFramePr>
        <p:xfrm>
          <a:off x="9063038" y="4070350"/>
          <a:ext cx="1697037" cy="574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749160" imgH="215640" progId="Equation.DSMT4">
                  <p:embed/>
                </p:oleObj>
              </mc:Choice>
              <mc:Fallback>
                <p:oleObj name="Equation" r:id="rId14" imgW="749160" imgH="21564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70AA53DC-97F6-4747-83E9-0BF3CCC6DF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063038" y="4070350"/>
                        <a:ext cx="1697037" cy="574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FCCEA04A-6180-4DAB-9A33-511B6B416FDA}"/>
              </a:ext>
            </a:extLst>
          </p:cNvPr>
          <p:cNvSpPr/>
          <p:nvPr/>
        </p:nvSpPr>
        <p:spPr>
          <a:xfrm>
            <a:off x="8870043" y="4084865"/>
            <a:ext cx="700314" cy="5805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7558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nodeType="withEffect">
                                  <p:stCondLst>
                                    <p:cond delay="33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20726721">
            <a:off x="10077838" y="5450946"/>
            <a:ext cx="3604884" cy="3528281"/>
          </a:xfrm>
          <a:prstGeom prst="rect">
            <a:avLst/>
          </a:prstGeom>
        </p:spPr>
      </p:pic>
      <p:grpSp>
        <p:nvGrpSpPr>
          <p:cNvPr id="15" name="Google Shape;1097;p63"/>
          <p:cNvGrpSpPr/>
          <p:nvPr/>
        </p:nvGrpSpPr>
        <p:grpSpPr>
          <a:xfrm>
            <a:off x="378530" y="2322873"/>
            <a:ext cx="3270683" cy="3036527"/>
            <a:chOff x="1026411" y="3000040"/>
            <a:chExt cx="4447408" cy="4574994"/>
          </a:xfrm>
        </p:grpSpPr>
        <p:sp>
          <p:nvSpPr>
            <p:cNvPr id="16" name="Google Shape;1098;p63"/>
            <p:cNvSpPr/>
            <p:nvPr/>
          </p:nvSpPr>
          <p:spPr>
            <a:xfrm rot="10800000">
              <a:off x="1026411" y="3000040"/>
              <a:ext cx="4447408" cy="4574994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18" name="Google Shape;1100;p63"/>
            <p:cNvSpPr txBox="1"/>
            <p:nvPr/>
          </p:nvSpPr>
          <p:spPr>
            <a:xfrm>
              <a:off x="1215181" y="4119901"/>
              <a:ext cx="4030937" cy="28755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Ghi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nhớ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kiến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thức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trọng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tâm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. </a:t>
              </a:r>
              <a:endParaRPr sz="26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9" name="Google Shape;1101;p63"/>
          <p:cNvGrpSpPr/>
          <p:nvPr/>
        </p:nvGrpSpPr>
        <p:grpSpPr>
          <a:xfrm>
            <a:off x="4013201" y="2322873"/>
            <a:ext cx="3528335" cy="3036527"/>
            <a:chOff x="6899689" y="2868931"/>
            <a:chExt cx="4797758" cy="3798570"/>
          </a:xfrm>
        </p:grpSpPr>
        <p:sp>
          <p:nvSpPr>
            <p:cNvPr id="20" name="Google Shape;1102;p63"/>
            <p:cNvSpPr/>
            <p:nvPr/>
          </p:nvSpPr>
          <p:spPr>
            <a:xfrm rot="10800000">
              <a:off x="6899689" y="2868931"/>
              <a:ext cx="4797758" cy="3798570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2" name="Google Shape;1104;p63"/>
            <p:cNvSpPr txBox="1"/>
            <p:nvPr/>
          </p:nvSpPr>
          <p:spPr>
            <a:xfrm>
              <a:off x="7008720" y="3798739"/>
              <a:ext cx="4632565" cy="1617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Hoàn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thành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tập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trong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SGK </a:t>
              </a:r>
              <a:r>
                <a:rPr lang="en-US" sz="2667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trang</a:t>
              </a:r>
              <a:r>
                <a:rPr lang="en-US" sz="2667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74.</a:t>
              </a:r>
              <a:endParaRPr sz="2667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3" name="Google Shape;1105;p63"/>
          <p:cNvGrpSpPr/>
          <p:nvPr/>
        </p:nvGrpSpPr>
        <p:grpSpPr>
          <a:xfrm>
            <a:off x="7834420" y="2322873"/>
            <a:ext cx="3646067" cy="3036527"/>
            <a:chOff x="12263298" y="3009914"/>
            <a:chExt cx="4957847" cy="4565119"/>
          </a:xfrm>
        </p:grpSpPr>
        <p:sp>
          <p:nvSpPr>
            <p:cNvPr id="24" name="Google Shape;1106;p63"/>
            <p:cNvSpPr/>
            <p:nvPr/>
          </p:nvSpPr>
          <p:spPr>
            <a:xfrm rot="10800000">
              <a:off x="12263298" y="3009914"/>
              <a:ext cx="4957847" cy="4565119"/>
            </a:xfrm>
            <a:custGeom>
              <a:avLst/>
              <a:gdLst/>
              <a:ahLst/>
              <a:cxnLst/>
              <a:rect l="l" t="t" r="r" b="b"/>
              <a:pathLst>
                <a:path w="15047908" h="15923210" extrusionOk="0">
                  <a:moveTo>
                    <a:pt x="14109009" y="15912021"/>
                  </a:moveTo>
                  <a:cubicBezTo>
                    <a:pt x="14109009" y="15912021"/>
                    <a:pt x="13689256" y="15923210"/>
                    <a:pt x="13226672" y="15920588"/>
                  </a:cubicBezTo>
                  <a:cubicBezTo>
                    <a:pt x="4710410" y="15918426"/>
                    <a:pt x="1057073" y="15910601"/>
                    <a:pt x="1057073" y="15910601"/>
                  </a:cubicBezTo>
                  <a:cubicBezTo>
                    <a:pt x="812931" y="15901766"/>
                    <a:pt x="565145" y="15884786"/>
                    <a:pt x="398404" y="15826608"/>
                  </a:cubicBezTo>
                  <a:cubicBezTo>
                    <a:pt x="120505" y="15729646"/>
                    <a:pt x="0" y="15552118"/>
                    <a:pt x="0" y="4794363"/>
                  </a:cubicBezTo>
                  <a:lnTo>
                    <a:pt x="0" y="4794241"/>
                  </a:lnTo>
                  <a:cubicBezTo>
                    <a:pt x="8536" y="440430"/>
                    <a:pt x="34263" y="311302"/>
                    <a:pt x="140291" y="225758"/>
                  </a:cubicBezTo>
                  <a:cubicBezTo>
                    <a:pt x="342602" y="62530"/>
                    <a:pt x="736658" y="7673"/>
                    <a:pt x="1155311" y="7673"/>
                  </a:cubicBezTo>
                  <a:cubicBezTo>
                    <a:pt x="1155311" y="7673"/>
                    <a:pt x="1551711" y="15681"/>
                    <a:pt x="10638329" y="7673"/>
                  </a:cubicBezTo>
                  <a:cubicBezTo>
                    <a:pt x="13470330" y="0"/>
                    <a:pt x="13934256" y="7673"/>
                    <a:pt x="13934256" y="7673"/>
                  </a:cubicBezTo>
                  <a:cubicBezTo>
                    <a:pt x="14302564" y="15152"/>
                    <a:pt x="14665877" y="84484"/>
                    <a:pt x="14863617" y="207066"/>
                  </a:cubicBezTo>
                  <a:cubicBezTo>
                    <a:pt x="15014634" y="300683"/>
                    <a:pt x="15047908" y="425358"/>
                    <a:pt x="15038769" y="4794364"/>
                  </a:cubicBezTo>
                  <a:lnTo>
                    <a:pt x="15038769" y="4794487"/>
                  </a:lnTo>
                  <a:cubicBezTo>
                    <a:pt x="15038769" y="15670083"/>
                    <a:pt x="14755772" y="15884181"/>
                    <a:pt x="14109009" y="15912021"/>
                  </a:cubicBezTo>
                  <a:close/>
                </a:path>
              </a:pathLst>
            </a:custGeom>
            <a:solidFill>
              <a:srgbClr val="FFCF71"/>
            </a:solidFill>
            <a:ln>
              <a:noFill/>
            </a:ln>
          </p:spPr>
          <p:txBody>
            <a:bodyPr spcFirstLastPara="1" wrap="square" lIns="60950" tIns="60950" rIns="60950" bIns="60950" anchor="ctr" anchorCtr="0">
              <a:noAutofit/>
            </a:bodyPr>
            <a:lstStyle/>
            <a:p>
              <a:endParaRPr sz="1200"/>
            </a:p>
          </p:txBody>
        </p:sp>
        <p:sp>
          <p:nvSpPr>
            <p:cNvPr id="26" name="Google Shape;1108;p63"/>
            <p:cNvSpPr txBox="1"/>
            <p:nvPr/>
          </p:nvSpPr>
          <p:spPr>
            <a:xfrm>
              <a:off x="12472322" y="3507686"/>
              <a:ext cx="4539800" cy="272967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0950" tIns="30467" rIns="60950" bIns="30467" anchor="t" anchorCtr="0">
              <a:spAutoFit/>
            </a:bodyPr>
            <a:lstStyle/>
            <a:p>
              <a:pPr lvl="0" algn="ctr">
                <a:lnSpc>
                  <a:spcPct val="150000"/>
                </a:lnSpc>
              </a:pPr>
              <a:r>
                <a:rPr lang="en-US" sz="2533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Chuẩn</a:t>
              </a:r>
              <a:r>
                <a:rPr lang="en-US" sz="2533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bị</a:t>
              </a:r>
              <a:r>
                <a:rPr lang="en-US" sz="2533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533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mới</a:t>
              </a:r>
              <a:r>
                <a:rPr lang="en-US" sz="2533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: </a:t>
              </a:r>
              <a:r>
                <a:rPr lang="en-US" sz="2533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“</a:t>
              </a:r>
              <a:r>
                <a:rPr lang="en-US" sz="2533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Bài</a:t>
              </a:r>
              <a:r>
                <a:rPr lang="en-US" sz="2533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3: </a:t>
              </a:r>
              <a:r>
                <a:rPr lang="en-US" sz="2533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Đa</a:t>
              </a:r>
              <a:r>
                <a:rPr lang="en-US" sz="2533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giác</a:t>
              </a:r>
              <a:r>
                <a:rPr lang="en-US" sz="2533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đều</a:t>
              </a:r>
              <a:r>
                <a:rPr lang="en-US" sz="2533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và</a:t>
              </a:r>
              <a:r>
                <a:rPr lang="en-US" sz="2533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2533" b="1" i="1" dirty="0" err="1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phép</a:t>
              </a:r>
              <a:r>
                <a:rPr lang="en-US" sz="2533" b="1" i="1" dirty="0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 quay”.</a:t>
              </a:r>
              <a:endParaRPr sz="2533" b="1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48000" y="683793"/>
            <a:ext cx="6146800" cy="965200"/>
            <a:chOff x="5272240" y="162426"/>
            <a:chExt cx="9220200" cy="1447800"/>
          </a:xfrm>
        </p:grpSpPr>
        <p:sp>
          <p:nvSpPr>
            <p:cNvPr id="30" name="Rounded Rectangle 29"/>
            <p:cNvSpPr/>
            <p:nvPr/>
          </p:nvSpPr>
          <p:spPr>
            <a:xfrm>
              <a:off x="5272240" y="162426"/>
              <a:ext cx="9220200" cy="1447800"/>
            </a:xfrm>
            <a:prstGeom prst="roundRect">
              <a:avLst/>
            </a:prstGeom>
            <a:noFill/>
            <a:ln w="38100">
              <a:solidFill>
                <a:schemeClr val="accent5">
                  <a:lumMod val="75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31" name="TextBox 5"/>
            <p:cNvSpPr txBox="1"/>
            <p:nvPr/>
          </p:nvSpPr>
          <p:spPr>
            <a:xfrm>
              <a:off x="5638800" y="310817"/>
              <a:ext cx="8539952" cy="109847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6400"/>
                </a:lnSpc>
              </a:pPr>
              <a:r>
                <a:rPr 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en-US" sz="40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617200" y="134664"/>
            <a:ext cx="1263081" cy="1307199"/>
          </a:xfrm>
          <a:prstGeom prst="rect">
            <a:avLst/>
          </a:prstGeom>
        </p:spPr>
      </p:pic>
      <p:pic>
        <p:nvPicPr>
          <p:cNvPr id="34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879600" y="5574631"/>
            <a:ext cx="2922184" cy="2743200"/>
          </a:xfrm>
          <a:prstGeom prst="rect">
            <a:avLst/>
          </a:prstGeom>
        </p:spPr>
      </p:pic>
      <p:pic>
        <p:nvPicPr>
          <p:cNvPr id="3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-1008927" y="472224"/>
            <a:ext cx="2017853" cy="184129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7319946-BFEA-4908-8287-7D0A3FFFE450}"/>
                  </a:ext>
                </a:extLst>
              </p14:cNvPr>
              <p14:cNvContentPartPr/>
              <p14:nvPr/>
            </p14:nvContentPartPr>
            <p14:xfrm>
              <a:off x="9405137" y="3889246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7319946-BFEA-4908-8287-7D0A3FFFE4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369137" y="3673606"/>
                <a:ext cx="72000" cy="432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med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E192495-4087-FB87-C3B3-6D82939BC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23813" y="0"/>
            <a:ext cx="12215813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5A78850E-E841-40C9-8F4D-9051FCDF8429}"/>
              </a:ext>
            </a:extLst>
          </p:cNvPr>
          <p:cNvSpPr/>
          <p:nvPr/>
        </p:nvSpPr>
        <p:spPr>
          <a:xfrm>
            <a:off x="85060" y="381000"/>
            <a:ext cx="8601740" cy="5105400"/>
          </a:xfrm>
          <a:custGeom>
            <a:avLst/>
            <a:gdLst>
              <a:gd name="connsiteX0" fmla="*/ 0 w 8601740"/>
              <a:gd name="connsiteY0" fmla="*/ 850917 h 5105400"/>
              <a:gd name="connsiteX1" fmla="*/ 850917 w 8601740"/>
              <a:gd name="connsiteY1" fmla="*/ 0 h 5105400"/>
              <a:gd name="connsiteX2" fmla="*/ 1494908 w 8601740"/>
              <a:gd name="connsiteY2" fmla="*/ 0 h 5105400"/>
              <a:gd name="connsiteX3" fmla="*/ 1931902 w 8601740"/>
              <a:gd name="connsiteY3" fmla="*/ 0 h 5105400"/>
              <a:gd name="connsiteX4" fmla="*/ 2368896 w 8601740"/>
              <a:gd name="connsiteY4" fmla="*/ 0 h 5105400"/>
              <a:gd name="connsiteX5" fmla="*/ 2943888 w 8601740"/>
              <a:gd name="connsiteY5" fmla="*/ 0 h 5105400"/>
              <a:gd name="connsiteX6" fmla="*/ 3656879 w 8601740"/>
              <a:gd name="connsiteY6" fmla="*/ 0 h 5105400"/>
              <a:gd name="connsiteX7" fmla="*/ 4162872 w 8601740"/>
              <a:gd name="connsiteY7" fmla="*/ 0 h 5105400"/>
              <a:gd name="connsiteX8" fmla="*/ 4530867 w 8601740"/>
              <a:gd name="connsiteY8" fmla="*/ 0 h 5105400"/>
              <a:gd name="connsiteX9" fmla="*/ 5105859 w 8601740"/>
              <a:gd name="connsiteY9" fmla="*/ 0 h 5105400"/>
              <a:gd name="connsiteX10" fmla="*/ 5680851 w 8601740"/>
              <a:gd name="connsiteY10" fmla="*/ 0 h 5105400"/>
              <a:gd name="connsiteX11" fmla="*/ 6324842 w 8601740"/>
              <a:gd name="connsiteY11" fmla="*/ 0 h 5105400"/>
              <a:gd name="connsiteX12" fmla="*/ 6692837 w 8601740"/>
              <a:gd name="connsiteY12" fmla="*/ 0 h 5105400"/>
              <a:gd name="connsiteX13" fmla="*/ 7060832 w 8601740"/>
              <a:gd name="connsiteY13" fmla="*/ 0 h 5105400"/>
              <a:gd name="connsiteX14" fmla="*/ 7750823 w 8601740"/>
              <a:gd name="connsiteY14" fmla="*/ 0 h 5105400"/>
              <a:gd name="connsiteX15" fmla="*/ 8601740 w 8601740"/>
              <a:gd name="connsiteY15" fmla="*/ 850917 h 5105400"/>
              <a:gd name="connsiteX16" fmla="*/ 8601740 w 8601740"/>
              <a:gd name="connsiteY16" fmla="*/ 1452214 h 5105400"/>
              <a:gd name="connsiteX17" fmla="*/ 8601740 w 8601740"/>
              <a:gd name="connsiteY17" fmla="*/ 2019475 h 5105400"/>
              <a:gd name="connsiteX18" fmla="*/ 8601740 w 8601740"/>
              <a:gd name="connsiteY18" fmla="*/ 2552700 h 5105400"/>
              <a:gd name="connsiteX19" fmla="*/ 8601740 w 8601740"/>
              <a:gd name="connsiteY19" fmla="*/ 3051890 h 5105400"/>
              <a:gd name="connsiteX20" fmla="*/ 8601740 w 8601740"/>
              <a:gd name="connsiteY20" fmla="*/ 3653186 h 5105400"/>
              <a:gd name="connsiteX21" fmla="*/ 8601740 w 8601740"/>
              <a:gd name="connsiteY21" fmla="*/ 4254483 h 5105400"/>
              <a:gd name="connsiteX22" fmla="*/ 7750823 w 8601740"/>
              <a:gd name="connsiteY22" fmla="*/ 5105400 h 5105400"/>
              <a:gd name="connsiteX23" fmla="*/ 7106832 w 8601740"/>
              <a:gd name="connsiteY23" fmla="*/ 5105400 h 5105400"/>
              <a:gd name="connsiteX24" fmla="*/ 6669838 w 8601740"/>
              <a:gd name="connsiteY24" fmla="*/ 5105400 h 5105400"/>
              <a:gd name="connsiteX25" fmla="*/ 6301843 w 8601740"/>
              <a:gd name="connsiteY25" fmla="*/ 5105400 h 5105400"/>
              <a:gd name="connsiteX26" fmla="*/ 5726851 w 8601740"/>
              <a:gd name="connsiteY26" fmla="*/ 5105400 h 5105400"/>
              <a:gd name="connsiteX27" fmla="*/ 5289857 w 8601740"/>
              <a:gd name="connsiteY27" fmla="*/ 5105400 h 5105400"/>
              <a:gd name="connsiteX28" fmla="*/ 4714864 w 8601740"/>
              <a:gd name="connsiteY28" fmla="*/ 5105400 h 5105400"/>
              <a:gd name="connsiteX29" fmla="*/ 4208871 w 8601740"/>
              <a:gd name="connsiteY29" fmla="*/ 5105400 h 5105400"/>
              <a:gd name="connsiteX30" fmla="*/ 3564880 w 8601740"/>
              <a:gd name="connsiteY30" fmla="*/ 5105400 h 5105400"/>
              <a:gd name="connsiteX31" fmla="*/ 2851890 w 8601740"/>
              <a:gd name="connsiteY31" fmla="*/ 5105400 h 5105400"/>
              <a:gd name="connsiteX32" fmla="*/ 2138899 w 8601740"/>
              <a:gd name="connsiteY32" fmla="*/ 5105400 h 5105400"/>
              <a:gd name="connsiteX33" fmla="*/ 1494908 w 8601740"/>
              <a:gd name="connsiteY33" fmla="*/ 5105400 h 5105400"/>
              <a:gd name="connsiteX34" fmla="*/ 850917 w 8601740"/>
              <a:gd name="connsiteY34" fmla="*/ 5105400 h 5105400"/>
              <a:gd name="connsiteX35" fmla="*/ 0 w 8601740"/>
              <a:gd name="connsiteY35" fmla="*/ 4254483 h 5105400"/>
              <a:gd name="connsiteX36" fmla="*/ 0 w 8601740"/>
              <a:gd name="connsiteY36" fmla="*/ 3653186 h 5105400"/>
              <a:gd name="connsiteX37" fmla="*/ 0 w 8601740"/>
              <a:gd name="connsiteY37" fmla="*/ 3119961 h 5105400"/>
              <a:gd name="connsiteX38" fmla="*/ 0 w 8601740"/>
              <a:gd name="connsiteY38" fmla="*/ 2552700 h 5105400"/>
              <a:gd name="connsiteX39" fmla="*/ 0 w 8601740"/>
              <a:gd name="connsiteY39" fmla="*/ 1951403 h 5105400"/>
              <a:gd name="connsiteX40" fmla="*/ 0 w 8601740"/>
              <a:gd name="connsiteY40" fmla="*/ 850917 h 510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8601740" h="5105400" fill="none" extrusionOk="0">
                <a:moveTo>
                  <a:pt x="0" y="850917"/>
                </a:moveTo>
                <a:cubicBezTo>
                  <a:pt x="-27603" y="402128"/>
                  <a:pt x="301017" y="-17841"/>
                  <a:pt x="850917" y="0"/>
                </a:cubicBezTo>
                <a:cubicBezTo>
                  <a:pt x="1149572" y="-18571"/>
                  <a:pt x="1176850" y="38428"/>
                  <a:pt x="1494908" y="0"/>
                </a:cubicBezTo>
                <a:cubicBezTo>
                  <a:pt x="1812966" y="-38428"/>
                  <a:pt x="1782590" y="20592"/>
                  <a:pt x="1931902" y="0"/>
                </a:cubicBezTo>
                <a:cubicBezTo>
                  <a:pt x="2081214" y="-20592"/>
                  <a:pt x="2210772" y="37214"/>
                  <a:pt x="2368896" y="0"/>
                </a:cubicBezTo>
                <a:cubicBezTo>
                  <a:pt x="2527020" y="-37214"/>
                  <a:pt x="2712471" y="59346"/>
                  <a:pt x="2943888" y="0"/>
                </a:cubicBezTo>
                <a:cubicBezTo>
                  <a:pt x="3175305" y="-59346"/>
                  <a:pt x="3453829" y="10917"/>
                  <a:pt x="3656879" y="0"/>
                </a:cubicBezTo>
                <a:cubicBezTo>
                  <a:pt x="3859929" y="-10917"/>
                  <a:pt x="3926554" y="24956"/>
                  <a:pt x="4162872" y="0"/>
                </a:cubicBezTo>
                <a:cubicBezTo>
                  <a:pt x="4399190" y="-24956"/>
                  <a:pt x="4392553" y="25719"/>
                  <a:pt x="4530867" y="0"/>
                </a:cubicBezTo>
                <a:cubicBezTo>
                  <a:pt x="4669181" y="-25719"/>
                  <a:pt x="4857157" y="57868"/>
                  <a:pt x="5105859" y="0"/>
                </a:cubicBezTo>
                <a:cubicBezTo>
                  <a:pt x="5354561" y="-57868"/>
                  <a:pt x="5551511" y="47823"/>
                  <a:pt x="5680851" y="0"/>
                </a:cubicBezTo>
                <a:cubicBezTo>
                  <a:pt x="5810191" y="-47823"/>
                  <a:pt x="6045237" y="53886"/>
                  <a:pt x="6324842" y="0"/>
                </a:cubicBezTo>
                <a:cubicBezTo>
                  <a:pt x="6604447" y="-53886"/>
                  <a:pt x="6616626" y="15426"/>
                  <a:pt x="6692837" y="0"/>
                </a:cubicBezTo>
                <a:cubicBezTo>
                  <a:pt x="6769049" y="-15426"/>
                  <a:pt x="6899013" y="14525"/>
                  <a:pt x="7060832" y="0"/>
                </a:cubicBezTo>
                <a:cubicBezTo>
                  <a:pt x="7222651" y="-14525"/>
                  <a:pt x="7567092" y="29475"/>
                  <a:pt x="7750823" y="0"/>
                </a:cubicBezTo>
                <a:cubicBezTo>
                  <a:pt x="8139727" y="58358"/>
                  <a:pt x="8589874" y="438264"/>
                  <a:pt x="8601740" y="850917"/>
                </a:cubicBezTo>
                <a:cubicBezTo>
                  <a:pt x="8631708" y="1046258"/>
                  <a:pt x="8561619" y="1243092"/>
                  <a:pt x="8601740" y="1452214"/>
                </a:cubicBezTo>
                <a:cubicBezTo>
                  <a:pt x="8641861" y="1661336"/>
                  <a:pt x="8568455" y="1899133"/>
                  <a:pt x="8601740" y="2019475"/>
                </a:cubicBezTo>
                <a:cubicBezTo>
                  <a:pt x="8635025" y="2139817"/>
                  <a:pt x="8580310" y="2406300"/>
                  <a:pt x="8601740" y="2552700"/>
                </a:cubicBezTo>
                <a:cubicBezTo>
                  <a:pt x="8623170" y="2699100"/>
                  <a:pt x="8550794" y="2820631"/>
                  <a:pt x="8601740" y="3051890"/>
                </a:cubicBezTo>
                <a:cubicBezTo>
                  <a:pt x="8652686" y="3283149"/>
                  <a:pt x="8587771" y="3481560"/>
                  <a:pt x="8601740" y="3653186"/>
                </a:cubicBezTo>
                <a:cubicBezTo>
                  <a:pt x="8615709" y="3824812"/>
                  <a:pt x="8576510" y="4056476"/>
                  <a:pt x="8601740" y="4254483"/>
                </a:cubicBezTo>
                <a:cubicBezTo>
                  <a:pt x="8624047" y="4655661"/>
                  <a:pt x="8168628" y="5119171"/>
                  <a:pt x="7750823" y="5105400"/>
                </a:cubicBezTo>
                <a:cubicBezTo>
                  <a:pt x="7468005" y="5129325"/>
                  <a:pt x="7362148" y="5068765"/>
                  <a:pt x="7106832" y="5105400"/>
                </a:cubicBezTo>
                <a:cubicBezTo>
                  <a:pt x="6851516" y="5142035"/>
                  <a:pt x="6836691" y="5054926"/>
                  <a:pt x="6669838" y="5105400"/>
                </a:cubicBezTo>
                <a:cubicBezTo>
                  <a:pt x="6502985" y="5155874"/>
                  <a:pt x="6376031" y="5070582"/>
                  <a:pt x="6301843" y="5105400"/>
                </a:cubicBezTo>
                <a:cubicBezTo>
                  <a:pt x="6227655" y="5140218"/>
                  <a:pt x="5915516" y="5072140"/>
                  <a:pt x="5726851" y="5105400"/>
                </a:cubicBezTo>
                <a:cubicBezTo>
                  <a:pt x="5538186" y="5138660"/>
                  <a:pt x="5460374" y="5058011"/>
                  <a:pt x="5289857" y="5105400"/>
                </a:cubicBezTo>
                <a:cubicBezTo>
                  <a:pt x="5119340" y="5152789"/>
                  <a:pt x="4988331" y="5105313"/>
                  <a:pt x="4714864" y="5105400"/>
                </a:cubicBezTo>
                <a:cubicBezTo>
                  <a:pt x="4441397" y="5105487"/>
                  <a:pt x="4363339" y="5067940"/>
                  <a:pt x="4208871" y="5105400"/>
                </a:cubicBezTo>
                <a:cubicBezTo>
                  <a:pt x="4054403" y="5142860"/>
                  <a:pt x="3771870" y="5052259"/>
                  <a:pt x="3564880" y="5105400"/>
                </a:cubicBezTo>
                <a:cubicBezTo>
                  <a:pt x="3357890" y="5158541"/>
                  <a:pt x="3157600" y="5055700"/>
                  <a:pt x="2851890" y="5105400"/>
                </a:cubicBezTo>
                <a:cubicBezTo>
                  <a:pt x="2546180" y="5155100"/>
                  <a:pt x="2457849" y="5037466"/>
                  <a:pt x="2138899" y="5105400"/>
                </a:cubicBezTo>
                <a:cubicBezTo>
                  <a:pt x="1819949" y="5173334"/>
                  <a:pt x="1634643" y="5054047"/>
                  <a:pt x="1494908" y="5105400"/>
                </a:cubicBezTo>
                <a:cubicBezTo>
                  <a:pt x="1355173" y="5156753"/>
                  <a:pt x="1065417" y="5044222"/>
                  <a:pt x="850917" y="5105400"/>
                </a:cubicBezTo>
                <a:cubicBezTo>
                  <a:pt x="400179" y="5083836"/>
                  <a:pt x="-76216" y="4665012"/>
                  <a:pt x="0" y="4254483"/>
                </a:cubicBezTo>
                <a:cubicBezTo>
                  <a:pt x="-2208" y="3982636"/>
                  <a:pt x="43184" y="3785020"/>
                  <a:pt x="0" y="3653186"/>
                </a:cubicBezTo>
                <a:cubicBezTo>
                  <a:pt x="-43184" y="3521352"/>
                  <a:pt x="12018" y="3341595"/>
                  <a:pt x="0" y="3119961"/>
                </a:cubicBezTo>
                <a:cubicBezTo>
                  <a:pt x="-12018" y="2898327"/>
                  <a:pt x="51384" y="2794939"/>
                  <a:pt x="0" y="2552700"/>
                </a:cubicBezTo>
                <a:cubicBezTo>
                  <a:pt x="-51384" y="2310461"/>
                  <a:pt x="12993" y="2164210"/>
                  <a:pt x="0" y="1951403"/>
                </a:cubicBezTo>
                <a:cubicBezTo>
                  <a:pt x="-12993" y="1738596"/>
                  <a:pt x="104452" y="1075463"/>
                  <a:pt x="0" y="850917"/>
                </a:cubicBezTo>
                <a:close/>
              </a:path>
              <a:path w="8601740" h="5105400" stroke="0" extrusionOk="0">
                <a:moveTo>
                  <a:pt x="0" y="850917"/>
                </a:moveTo>
                <a:cubicBezTo>
                  <a:pt x="123663" y="411878"/>
                  <a:pt x="452168" y="-52315"/>
                  <a:pt x="850917" y="0"/>
                </a:cubicBezTo>
                <a:cubicBezTo>
                  <a:pt x="1037598" y="-50344"/>
                  <a:pt x="1324219" y="60751"/>
                  <a:pt x="1563907" y="0"/>
                </a:cubicBezTo>
                <a:cubicBezTo>
                  <a:pt x="1803595" y="-60751"/>
                  <a:pt x="1826297" y="28506"/>
                  <a:pt x="1931902" y="0"/>
                </a:cubicBezTo>
                <a:cubicBezTo>
                  <a:pt x="2037507" y="-28506"/>
                  <a:pt x="2430066" y="24735"/>
                  <a:pt x="2644893" y="0"/>
                </a:cubicBezTo>
                <a:cubicBezTo>
                  <a:pt x="2859720" y="-24735"/>
                  <a:pt x="2978745" y="49636"/>
                  <a:pt x="3288884" y="0"/>
                </a:cubicBezTo>
                <a:cubicBezTo>
                  <a:pt x="3599023" y="-49636"/>
                  <a:pt x="3681994" y="52793"/>
                  <a:pt x="3932875" y="0"/>
                </a:cubicBezTo>
                <a:cubicBezTo>
                  <a:pt x="4183756" y="-52793"/>
                  <a:pt x="4379154" y="13885"/>
                  <a:pt x="4576866" y="0"/>
                </a:cubicBezTo>
                <a:cubicBezTo>
                  <a:pt x="4774578" y="-13885"/>
                  <a:pt x="5128995" y="3084"/>
                  <a:pt x="5289857" y="0"/>
                </a:cubicBezTo>
                <a:cubicBezTo>
                  <a:pt x="5450719" y="-3084"/>
                  <a:pt x="5615879" y="24947"/>
                  <a:pt x="5864849" y="0"/>
                </a:cubicBezTo>
                <a:cubicBezTo>
                  <a:pt x="6113819" y="-24947"/>
                  <a:pt x="6101405" y="38885"/>
                  <a:pt x="6232844" y="0"/>
                </a:cubicBezTo>
                <a:cubicBezTo>
                  <a:pt x="6364284" y="-38885"/>
                  <a:pt x="6616402" y="37465"/>
                  <a:pt x="6876835" y="0"/>
                </a:cubicBezTo>
                <a:cubicBezTo>
                  <a:pt x="7137268" y="-37465"/>
                  <a:pt x="7331956" y="81825"/>
                  <a:pt x="7750823" y="0"/>
                </a:cubicBezTo>
                <a:cubicBezTo>
                  <a:pt x="8292388" y="27047"/>
                  <a:pt x="8679971" y="375571"/>
                  <a:pt x="8601740" y="850917"/>
                </a:cubicBezTo>
                <a:cubicBezTo>
                  <a:pt x="8646765" y="1070230"/>
                  <a:pt x="8576867" y="1138991"/>
                  <a:pt x="8601740" y="1316071"/>
                </a:cubicBezTo>
                <a:cubicBezTo>
                  <a:pt x="8626613" y="1493151"/>
                  <a:pt x="8563932" y="1655245"/>
                  <a:pt x="8601740" y="1849296"/>
                </a:cubicBezTo>
                <a:cubicBezTo>
                  <a:pt x="8639548" y="2043348"/>
                  <a:pt x="8577235" y="2194711"/>
                  <a:pt x="8601740" y="2382522"/>
                </a:cubicBezTo>
                <a:cubicBezTo>
                  <a:pt x="8626245" y="2570333"/>
                  <a:pt x="8578210" y="2720362"/>
                  <a:pt x="8601740" y="2847676"/>
                </a:cubicBezTo>
                <a:cubicBezTo>
                  <a:pt x="8625270" y="2974990"/>
                  <a:pt x="8597478" y="3139542"/>
                  <a:pt x="8601740" y="3380901"/>
                </a:cubicBezTo>
                <a:cubicBezTo>
                  <a:pt x="8606002" y="3622261"/>
                  <a:pt x="8566405" y="3857324"/>
                  <a:pt x="8601740" y="4254483"/>
                </a:cubicBezTo>
                <a:cubicBezTo>
                  <a:pt x="8549110" y="4788437"/>
                  <a:pt x="8248987" y="5064282"/>
                  <a:pt x="7750823" y="5105400"/>
                </a:cubicBezTo>
                <a:cubicBezTo>
                  <a:pt x="7557793" y="5155127"/>
                  <a:pt x="7492411" y="5101711"/>
                  <a:pt x="7313829" y="5105400"/>
                </a:cubicBezTo>
                <a:cubicBezTo>
                  <a:pt x="7135247" y="5109089"/>
                  <a:pt x="6911952" y="5078930"/>
                  <a:pt x="6600839" y="5105400"/>
                </a:cubicBezTo>
                <a:cubicBezTo>
                  <a:pt x="6289726" y="5131870"/>
                  <a:pt x="6401523" y="5096995"/>
                  <a:pt x="6232844" y="5105400"/>
                </a:cubicBezTo>
                <a:cubicBezTo>
                  <a:pt x="6064166" y="5113805"/>
                  <a:pt x="5966389" y="5096834"/>
                  <a:pt x="5864849" y="5105400"/>
                </a:cubicBezTo>
                <a:cubicBezTo>
                  <a:pt x="5763310" y="5113966"/>
                  <a:pt x="5399100" y="5104651"/>
                  <a:pt x="5220857" y="5105400"/>
                </a:cubicBezTo>
                <a:cubicBezTo>
                  <a:pt x="5042614" y="5106149"/>
                  <a:pt x="4997486" y="5105072"/>
                  <a:pt x="4852862" y="5105400"/>
                </a:cubicBezTo>
                <a:cubicBezTo>
                  <a:pt x="4708238" y="5105728"/>
                  <a:pt x="4368538" y="5091504"/>
                  <a:pt x="4208871" y="5105400"/>
                </a:cubicBezTo>
                <a:cubicBezTo>
                  <a:pt x="4049204" y="5119296"/>
                  <a:pt x="3912549" y="5061554"/>
                  <a:pt x="3771877" y="5105400"/>
                </a:cubicBezTo>
                <a:cubicBezTo>
                  <a:pt x="3631205" y="5149246"/>
                  <a:pt x="3340683" y="5084908"/>
                  <a:pt x="3127886" y="5105400"/>
                </a:cubicBezTo>
                <a:cubicBezTo>
                  <a:pt x="2915089" y="5125892"/>
                  <a:pt x="2593857" y="5038647"/>
                  <a:pt x="2414896" y="5105400"/>
                </a:cubicBezTo>
                <a:cubicBezTo>
                  <a:pt x="2235935" y="5172153"/>
                  <a:pt x="1868625" y="5042034"/>
                  <a:pt x="1701905" y="5105400"/>
                </a:cubicBezTo>
                <a:cubicBezTo>
                  <a:pt x="1535185" y="5168766"/>
                  <a:pt x="1135221" y="5055984"/>
                  <a:pt x="850917" y="5105400"/>
                </a:cubicBezTo>
                <a:cubicBezTo>
                  <a:pt x="355788" y="5070647"/>
                  <a:pt x="-109502" y="4691769"/>
                  <a:pt x="0" y="4254483"/>
                </a:cubicBezTo>
                <a:cubicBezTo>
                  <a:pt x="-56299" y="4026620"/>
                  <a:pt x="9685" y="3846399"/>
                  <a:pt x="0" y="3721258"/>
                </a:cubicBezTo>
                <a:cubicBezTo>
                  <a:pt x="-9685" y="3596118"/>
                  <a:pt x="40011" y="3413126"/>
                  <a:pt x="0" y="3188032"/>
                </a:cubicBezTo>
                <a:cubicBezTo>
                  <a:pt x="-40011" y="2962938"/>
                  <a:pt x="41576" y="2847616"/>
                  <a:pt x="0" y="2722878"/>
                </a:cubicBezTo>
                <a:cubicBezTo>
                  <a:pt x="-41576" y="2598140"/>
                  <a:pt x="43491" y="2333559"/>
                  <a:pt x="0" y="2189653"/>
                </a:cubicBezTo>
                <a:cubicBezTo>
                  <a:pt x="-43491" y="2045748"/>
                  <a:pt x="37318" y="1858610"/>
                  <a:pt x="0" y="1622392"/>
                </a:cubicBezTo>
                <a:cubicBezTo>
                  <a:pt x="-37318" y="1386174"/>
                  <a:pt x="4070" y="1187838"/>
                  <a:pt x="0" y="850917"/>
                </a:cubicBezTo>
                <a:close/>
              </a:path>
            </a:pathLst>
          </a:custGeom>
          <a:solidFill>
            <a:schemeClr val="bg1"/>
          </a:solidFill>
          <a:ln w="38100">
            <a:extLst>
              <a:ext uri="{C807C97D-BFC1-408E-A445-0C87EB9F89A2}">
                <ask:lineSketchStyleProps xmlns:ask="http://schemas.microsoft.com/office/drawing/2018/sketchyshapes" sd="2703166373">
                  <a:prstGeom prst="round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1" name="Picture 4">
            <a:extLst>
              <a:ext uri="{FF2B5EF4-FFF2-40B4-BE49-F238E27FC236}">
                <a16:creationId xmlns:a16="http://schemas.microsoft.com/office/drawing/2014/main" id="{6DCF4C26-824B-90B2-9BF5-4AD3EA2270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6460" y="1318437"/>
            <a:ext cx="5351584" cy="5418564"/>
          </a:xfrm>
          <a:prstGeom prst="rect">
            <a:avLst/>
          </a:prstGeom>
          <a:noFill/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5FA571B-B4DF-0062-B9FB-363624851A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2651" y="843271"/>
            <a:ext cx="8065707" cy="5639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3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619662" y="1811004"/>
            <a:ext cx="10952675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Các tứ giác trong hình 1 có đặc điểm gì giống nhau?</a:t>
            </a:r>
            <a:endParaRPr lang="vi-VN" sz="3200" b="0" i="0" dirty="0">
              <a:solidFill>
                <a:srgbClr val="00206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DC412E3-13A2-42CD-93D5-4F87CAABC9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451547" y="3040236"/>
            <a:ext cx="8962454" cy="2811138"/>
          </a:xfrm>
          <a:prstGeom prst="rect">
            <a:avLst/>
          </a:prstGeom>
        </p:spPr>
      </p:pic>
      <p:sp>
        <p:nvSpPr>
          <p:cNvPr id="8" name="Text Box 10">
            <a:extLst>
              <a:ext uri="{FF2B5EF4-FFF2-40B4-BE49-F238E27FC236}">
                <a16:creationId xmlns:a16="http://schemas.microsoft.com/office/drawing/2014/main" id="{96E91954-D31D-41FF-8C8A-7C095A3393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8758" y="239134"/>
            <a:ext cx="10720137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TUẦN 19. TIẾT 38 – 41.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9" name="Tam giác Cân 4">
            <a:extLst>
              <a:ext uri="{FF2B5EF4-FFF2-40B4-BE49-F238E27FC236}">
                <a16:creationId xmlns:a16="http://schemas.microsoft.com/office/drawing/2014/main" id="{936BF7B7-EF8B-4600-82A1-24E57F0190D0}"/>
              </a:ext>
            </a:extLst>
          </p:cNvPr>
          <p:cNvSpPr/>
          <p:nvPr/>
        </p:nvSpPr>
        <p:spPr>
          <a:xfrm>
            <a:off x="956247" y="1049004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Hộp Văn bản 7">
            <a:extLst>
              <a:ext uri="{FF2B5EF4-FFF2-40B4-BE49-F238E27FC236}">
                <a16:creationId xmlns:a16="http://schemas.microsoft.com/office/drawing/2014/main" id="{3F9666C7-9498-498F-B438-D6E476D2C917}"/>
              </a:ext>
            </a:extLst>
          </p:cNvPr>
          <p:cNvSpPr txBox="1"/>
          <p:nvPr/>
        </p:nvSpPr>
        <p:spPr>
          <a:xfrm>
            <a:off x="1946847" y="1212398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18675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-55764" y="0"/>
            <a:ext cx="12247764" cy="6857999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146626" y="1465551"/>
            <a:ext cx="1204537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Một tứ giác có bốn đỉnh nằm trên một đường tròn được gọi là tứ giác nội tiếp đường tròn (gọi tắt là tứ giác nội tiếp)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  <a:endParaRPr lang="vi-VN" sz="3200" b="0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A9A9756B-5E08-49E9-A9A7-A3D1DA61006A}"/>
              </a:ext>
            </a:extLst>
          </p:cNvPr>
          <p:cNvGrpSpPr>
            <a:grpSpLocks/>
          </p:cNvGrpSpPr>
          <p:nvPr/>
        </p:nvGrpSpPr>
        <p:grpSpPr bwMode="auto">
          <a:xfrm>
            <a:off x="8133347" y="3177884"/>
            <a:ext cx="4058653" cy="3440981"/>
            <a:chOff x="576" y="969"/>
            <a:chExt cx="1849" cy="1598"/>
          </a:xfrm>
        </p:grpSpPr>
        <p:sp>
          <p:nvSpPr>
            <p:cNvPr id="10" name="Text Box 13">
              <a:extLst>
                <a:ext uri="{FF2B5EF4-FFF2-40B4-BE49-F238E27FC236}">
                  <a16:creationId xmlns:a16="http://schemas.microsoft.com/office/drawing/2014/main" id="{3510EECB-A41D-4F59-9DB2-926E94E0A9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44" y="1440"/>
              <a:ext cx="412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b="1">
                  <a:latin typeface="VNI-Times" pitchFamily="2" charset="0"/>
                </a:rPr>
                <a:t>.</a:t>
              </a:r>
              <a:r>
                <a:rPr lang="en-US" altLang="en-US" sz="20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</a:p>
          </p:txBody>
        </p:sp>
        <p:sp>
          <p:nvSpPr>
            <p:cNvPr id="11" name="Oval 14">
              <a:extLst>
                <a:ext uri="{FF2B5EF4-FFF2-40B4-BE49-F238E27FC236}">
                  <a16:creationId xmlns:a16="http://schemas.microsoft.com/office/drawing/2014/main" id="{DD56AB9F-EF3B-4613-A5B7-EE839C6AFC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68" y="1008"/>
              <a:ext cx="1383" cy="1361"/>
            </a:xfrm>
            <a:prstGeom prst="ellips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2000" b="1">
                <a:latin typeface="Times New Roman" panose="02020603050405020304" pitchFamily="18" charset="0"/>
              </a:endParaRPr>
            </a:p>
          </p:txBody>
        </p:sp>
        <p:sp>
          <p:nvSpPr>
            <p:cNvPr id="12" name="Line 15">
              <a:extLst>
                <a:ext uri="{FF2B5EF4-FFF2-40B4-BE49-F238E27FC236}">
                  <a16:creationId xmlns:a16="http://schemas.microsoft.com/office/drawing/2014/main" id="{3B0A389E-A873-419A-8657-1390FA62E7FD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768" y="1152"/>
              <a:ext cx="1104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Line 16">
              <a:extLst>
                <a:ext uri="{FF2B5EF4-FFF2-40B4-BE49-F238E27FC236}">
                  <a16:creationId xmlns:a16="http://schemas.microsoft.com/office/drawing/2014/main" id="{E978FB0D-FAC4-49E8-9FB3-247EE7A3132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72" y="1152"/>
              <a:ext cx="240" cy="7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17">
              <a:extLst>
                <a:ext uri="{FF2B5EF4-FFF2-40B4-BE49-F238E27FC236}">
                  <a16:creationId xmlns:a16="http://schemas.microsoft.com/office/drawing/2014/main" id="{EACA8622-128A-4089-AE3F-6283718955E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28" y="1920"/>
              <a:ext cx="384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Line 18">
              <a:extLst>
                <a:ext uri="{FF2B5EF4-FFF2-40B4-BE49-F238E27FC236}">
                  <a16:creationId xmlns:a16="http://schemas.microsoft.com/office/drawing/2014/main" id="{A4CE45E4-B7EE-4B78-96F3-AA83176B9C9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768" y="1728"/>
              <a:ext cx="96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" name="Group 19">
              <a:extLst>
                <a:ext uri="{FF2B5EF4-FFF2-40B4-BE49-F238E27FC236}">
                  <a16:creationId xmlns:a16="http://schemas.microsoft.com/office/drawing/2014/main" id="{FD4CAF9E-4959-4F22-B709-2142A526AB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76" y="969"/>
              <a:ext cx="1849" cy="1598"/>
              <a:chOff x="3168" y="1200"/>
              <a:chExt cx="1849" cy="1598"/>
            </a:xfrm>
          </p:grpSpPr>
          <p:sp>
            <p:nvSpPr>
              <p:cNvPr id="24" name="Text Box 20">
                <a:extLst>
                  <a:ext uri="{FF2B5EF4-FFF2-40B4-BE49-F238E27FC236}">
                    <a16:creationId xmlns:a16="http://schemas.microsoft.com/office/drawing/2014/main" id="{8ED83A14-FB76-456C-AC09-3A0A1B9328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68" y="1968"/>
                <a:ext cx="28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</a:p>
            </p:txBody>
          </p:sp>
          <p:sp>
            <p:nvSpPr>
              <p:cNvPr id="25" name="Text Box 21">
                <a:extLst>
                  <a:ext uri="{FF2B5EF4-FFF2-40B4-BE49-F238E27FC236}">
                    <a16:creationId xmlns:a16="http://schemas.microsoft.com/office/drawing/2014/main" id="{B86E2372-D9A9-4C56-B324-887A4437797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40" y="1200"/>
                <a:ext cx="28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</a:p>
            </p:txBody>
          </p:sp>
          <p:sp>
            <p:nvSpPr>
              <p:cNvPr id="26" name="Text Box 22">
                <a:extLst>
                  <a:ext uri="{FF2B5EF4-FFF2-40B4-BE49-F238E27FC236}">
                    <a16:creationId xmlns:a16="http://schemas.microsoft.com/office/drawing/2014/main" id="{9DCE8572-EFBE-48CE-8A7C-62D9E9C0916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9" y="2049"/>
                <a:ext cx="28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</a:p>
            </p:txBody>
          </p:sp>
          <p:sp>
            <p:nvSpPr>
              <p:cNvPr id="27" name="Text Box 23">
                <a:extLst>
                  <a:ext uri="{FF2B5EF4-FFF2-40B4-BE49-F238E27FC236}">
                    <a16:creationId xmlns:a16="http://schemas.microsoft.com/office/drawing/2014/main" id="{55874BA4-0783-4B85-B4A7-00A666BC65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248" y="2544"/>
                <a:ext cx="288" cy="25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en-US" sz="1800" b="1">
                    <a:solidFill>
                      <a:srgbClr val="0066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</a:p>
            </p:txBody>
          </p:sp>
        </p:grpSp>
        <p:grpSp>
          <p:nvGrpSpPr>
            <p:cNvPr id="17" name="Group 24">
              <a:extLst>
                <a:ext uri="{FF2B5EF4-FFF2-40B4-BE49-F238E27FC236}">
                  <a16:creationId xmlns:a16="http://schemas.microsoft.com/office/drawing/2014/main" id="{99CE11CB-F6B9-4A26-916D-ECD2E52C76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68" y="1152"/>
              <a:ext cx="1344" cy="1152"/>
              <a:chOff x="768" y="1152"/>
              <a:chExt cx="1344" cy="1152"/>
            </a:xfrm>
          </p:grpSpPr>
          <p:sp>
            <p:nvSpPr>
              <p:cNvPr id="20" name="Line 25">
                <a:extLst>
                  <a:ext uri="{FF2B5EF4-FFF2-40B4-BE49-F238E27FC236}">
                    <a16:creationId xmlns:a16="http://schemas.microsoft.com/office/drawing/2014/main" id="{0BA45052-ED3B-4A78-81CB-78E9026A3E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768" y="1152"/>
                <a:ext cx="1104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" name="Line 26">
                <a:extLst>
                  <a:ext uri="{FF2B5EF4-FFF2-40B4-BE49-F238E27FC236}">
                    <a16:creationId xmlns:a16="http://schemas.microsoft.com/office/drawing/2014/main" id="{03A02CB2-FE2D-4969-AE3A-EB38B061B3F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872" y="1152"/>
                <a:ext cx="240" cy="76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27">
                <a:extLst>
                  <a:ext uri="{FF2B5EF4-FFF2-40B4-BE49-F238E27FC236}">
                    <a16:creationId xmlns:a16="http://schemas.microsoft.com/office/drawing/2014/main" id="{09A71D56-D930-45D1-A70A-6E6B13DE2F4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728" y="1920"/>
                <a:ext cx="384" cy="38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" name="Line 28">
                <a:extLst>
                  <a:ext uri="{FF2B5EF4-FFF2-40B4-BE49-F238E27FC236}">
                    <a16:creationId xmlns:a16="http://schemas.microsoft.com/office/drawing/2014/main" id="{EE3352F3-445B-4872-B86F-E6A2E5CA324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768" y="1728"/>
                <a:ext cx="960" cy="57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Text Box 20">
            <a:extLst>
              <a:ext uri="{FF2B5EF4-FFF2-40B4-BE49-F238E27FC236}">
                <a16:creationId xmlns:a16="http://schemas.microsoft.com/office/drawing/2014/main" id="{C53B91E3-5D07-4F8B-9430-B10322179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764" y="3645057"/>
            <a:ext cx="834552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-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A, B, C, D 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latin typeface="Times New Roman" panose="02020603050405020304" pitchFamily="18" charset="0"/>
              </a:rPr>
              <a:t> (O)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ABCD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(O)</a:t>
            </a:r>
          </a:p>
        </p:txBody>
      </p:sp>
      <p:sp>
        <p:nvSpPr>
          <p:cNvPr id="29" name="Tam giác Cân 4">
            <a:extLst>
              <a:ext uri="{FF2B5EF4-FFF2-40B4-BE49-F238E27FC236}">
                <a16:creationId xmlns:a16="http://schemas.microsoft.com/office/drawing/2014/main" id="{F0B23D8C-8808-44AB-8836-0A1BB1C82E8F}"/>
              </a:ext>
            </a:extLst>
          </p:cNvPr>
          <p:cNvSpPr/>
          <p:nvPr/>
        </p:nvSpPr>
        <p:spPr>
          <a:xfrm>
            <a:off x="322153" y="690099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0" name="Hộp Văn bản 7">
            <a:extLst>
              <a:ext uri="{FF2B5EF4-FFF2-40B4-BE49-F238E27FC236}">
                <a16:creationId xmlns:a16="http://schemas.microsoft.com/office/drawing/2014/main" id="{2437245B-33E2-43C0-943A-E825871BD3B1}"/>
              </a:ext>
            </a:extLst>
          </p:cNvPr>
          <p:cNvSpPr txBox="1"/>
          <p:nvPr/>
        </p:nvSpPr>
        <p:spPr>
          <a:xfrm>
            <a:off x="1312753" y="853493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 Box 10">
            <a:extLst>
              <a:ext uri="{FF2B5EF4-FFF2-40B4-BE49-F238E27FC236}">
                <a16:creationId xmlns:a16="http://schemas.microsoft.com/office/drawing/2014/main" id="{08A49A4E-20CB-4BF6-A9DF-8BACBDDCA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457" y="239134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4" name="Text Box 20">
            <a:extLst>
              <a:ext uri="{FF2B5EF4-FFF2-40B4-BE49-F238E27FC236}">
                <a16:creationId xmlns:a16="http://schemas.microsoft.com/office/drawing/2014/main" id="{592B5A87-D2BA-2252-989E-ADD484264F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55765" y="4187656"/>
            <a:ext cx="691376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latin typeface="Times New Roman" panose="02020603050405020304" pitchFamily="18" charset="0"/>
              </a:rPr>
              <a:t>Đường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tròn</a:t>
            </a:r>
            <a:r>
              <a:rPr lang="en-US" altLang="en-US" sz="2800" dirty="0">
                <a:latin typeface="Times New Roman" panose="02020603050405020304" pitchFamily="18" charset="0"/>
              </a:rPr>
              <a:t> (O)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ngoại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ABCD </a:t>
            </a:r>
          </a:p>
        </p:txBody>
      </p:sp>
      <p:sp>
        <p:nvSpPr>
          <p:cNvPr id="3" name="Text Box 20">
            <a:extLst>
              <a:ext uri="{FF2B5EF4-FFF2-40B4-BE49-F238E27FC236}">
                <a16:creationId xmlns:a16="http://schemas.microsoft.com/office/drawing/2014/main" id="{FE40BA3F-299D-9CB9-0FB8-FFC8FBE379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98004" y="4782010"/>
            <a:ext cx="86950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- 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Nếu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tứ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giác</a:t>
            </a:r>
            <a:r>
              <a:rPr lang="en-US" altLang="en-US" sz="2800" dirty="0">
                <a:latin typeface="Times New Roman" panose="02020603050405020304" pitchFamily="18" charset="0"/>
              </a:rPr>
              <a:t> ABCD </a:t>
            </a:r>
            <a:r>
              <a:rPr lang="en-US" altLang="en-US" sz="2800" dirty="0" err="1">
                <a:latin typeface="Times New Roman" panose="02020603050405020304" pitchFamily="18" charset="0"/>
              </a:rPr>
              <a:t>nội</a:t>
            </a:r>
            <a:r>
              <a:rPr lang="en-US" altLang="en-US" sz="2800" dirty="0"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tiếp</a:t>
            </a:r>
            <a:r>
              <a:rPr lang="en-US" altLang="en-US" sz="2800" dirty="0">
                <a:latin typeface="Times New Roman" panose="02020603050405020304" pitchFamily="18" charset="0"/>
              </a:rPr>
              <a:t> (O) </a:t>
            </a:r>
            <a:r>
              <a:rPr lang="en-US" altLang="en-US" sz="2800" dirty="0" err="1">
                <a:latin typeface="Times New Roman" panose="02020603050405020304" pitchFamily="18" charset="0"/>
              </a:rPr>
              <a:t>thì</a:t>
            </a:r>
            <a:r>
              <a:rPr lang="en-US" altLang="en-US" sz="2800" dirty="0">
                <a:latin typeface="Times New Roman" panose="02020603050405020304" pitchFamily="18" charset="0"/>
              </a:rPr>
              <a:t> A, B, C, D </a:t>
            </a:r>
            <a:r>
              <a:rPr lang="en-US" altLang="en-US" sz="2800" dirty="0">
                <a:latin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US" altLang="en-US" sz="2800" dirty="0">
                <a:latin typeface="Times New Roman" panose="02020603050405020304" pitchFamily="18" charset="0"/>
              </a:rPr>
              <a:t> (O)</a:t>
            </a:r>
          </a:p>
        </p:txBody>
      </p:sp>
    </p:spTree>
    <p:extLst>
      <p:ext uri="{BB962C8B-B14F-4D97-AF65-F5344CB8AC3E}">
        <p14:creationId xmlns:p14="http://schemas.microsoft.com/office/powerpoint/2010/main" val="6034931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8" grpId="0"/>
      <p:bldP spid="4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BA111A2-0CDF-A1BE-7D2E-5FE2AB43E731}"/>
              </a:ext>
            </a:extLst>
          </p:cNvPr>
          <p:cNvSpPr/>
          <p:nvPr/>
        </p:nvSpPr>
        <p:spPr>
          <a:xfrm>
            <a:off x="-106680" y="123447"/>
            <a:ext cx="12192000" cy="6858000"/>
          </a:xfrm>
          <a:prstGeom prst="roundRect">
            <a:avLst>
              <a:gd name="adj" fmla="val 7272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Hộp Văn bản 7">
            <a:extLst>
              <a:ext uri="{FF2B5EF4-FFF2-40B4-BE49-F238E27FC236}">
                <a16:creationId xmlns:a16="http://schemas.microsoft.com/office/drawing/2014/main" id="{24E77819-A0CD-C1F9-6DF5-E0AAD98BB946}"/>
              </a:ext>
            </a:extLst>
          </p:cNvPr>
          <p:cNvSpPr txBox="1"/>
          <p:nvPr/>
        </p:nvSpPr>
        <p:spPr>
          <a:xfrm>
            <a:off x="919843" y="2064253"/>
            <a:ext cx="98362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2DB3F7-93F6-44DD-9116-53C09A7259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716863" y="3095177"/>
            <a:ext cx="8242182" cy="2646177"/>
          </a:xfrm>
          <a:prstGeom prst="rect">
            <a:avLst/>
          </a:prstGeom>
        </p:spPr>
      </p:pic>
      <p:sp>
        <p:nvSpPr>
          <p:cNvPr id="12" name="Tam giác Cân 4">
            <a:extLst>
              <a:ext uri="{FF2B5EF4-FFF2-40B4-BE49-F238E27FC236}">
                <a16:creationId xmlns:a16="http://schemas.microsoft.com/office/drawing/2014/main" id="{6FFCA1B2-97E5-4FA6-9D9A-8A9F8998040E}"/>
              </a:ext>
            </a:extLst>
          </p:cNvPr>
          <p:cNvSpPr/>
          <p:nvPr/>
        </p:nvSpPr>
        <p:spPr>
          <a:xfrm>
            <a:off x="956247" y="1092543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204D94D2-54EE-49B6-98A8-C681B791559F}"/>
              </a:ext>
            </a:extLst>
          </p:cNvPr>
          <p:cNvSpPr txBox="1"/>
          <p:nvPr/>
        </p:nvSpPr>
        <p:spPr>
          <a:xfrm>
            <a:off x="1946847" y="1255937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0">
            <a:extLst>
              <a:ext uri="{FF2B5EF4-FFF2-40B4-BE49-F238E27FC236}">
                <a16:creationId xmlns:a16="http://schemas.microsoft.com/office/drawing/2014/main" id="{752621F3-677C-48C0-AFB5-2006DA2A6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04457" y="239134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5EEE70A-F89A-D815-A54C-0000E8E03E10}"/>
              </a:ext>
            </a:extLst>
          </p:cNvPr>
          <p:cNvSpPr txBox="1"/>
          <p:nvPr/>
        </p:nvSpPr>
        <p:spPr>
          <a:xfrm>
            <a:off x="888894" y="5587338"/>
            <a:ext cx="104142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vi-VN" sz="32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79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52400"/>
            <a:ext cx="8610600" cy="1143000"/>
          </a:xfrm>
          <a:noFill/>
        </p:spPr>
        <p:txBody>
          <a:bodyPr/>
          <a:lstStyle/>
          <a:p>
            <a:pPr algn="l" eaLnBrk="1" hangingPunct="1"/>
            <a:r>
              <a:rPr lang="en-US" sz="3200" dirty="0" err="1"/>
              <a:t>Hãy</a:t>
            </a:r>
            <a:r>
              <a:rPr lang="en-US" sz="3200" dirty="0"/>
              <a:t> </a:t>
            </a:r>
            <a:r>
              <a:rPr lang="en-US" sz="3200" dirty="0" err="1"/>
              <a:t>chỉ</a:t>
            </a:r>
            <a:r>
              <a:rPr lang="en-US" sz="3200" dirty="0"/>
              <a:t> </a:t>
            </a:r>
            <a:r>
              <a:rPr lang="en-US" sz="3200" dirty="0" err="1"/>
              <a:t>ra</a:t>
            </a:r>
            <a:r>
              <a:rPr lang="en-US" sz="3200" dirty="0"/>
              <a:t> </a:t>
            </a:r>
            <a:r>
              <a:rPr lang="en-US" sz="3200" dirty="0" err="1"/>
              <a:t>các</a:t>
            </a:r>
            <a:r>
              <a:rPr lang="en-US" sz="3200" dirty="0"/>
              <a:t> </a:t>
            </a:r>
            <a:r>
              <a:rPr lang="en-US" sz="3200" dirty="0" err="1"/>
              <a:t>tứ</a:t>
            </a:r>
            <a:r>
              <a:rPr lang="en-US" sz="3200" dirty="0"/>
              <a:t> </a:t>
            </a:r>
            <a:r>
              <a:rPr lang="en-US" sz="3200" dirty="0" err="1"/>
              <a:t>giác</a:t>
            </a:r>
            <a:r>
              <a:rPr lang="en-US" sz="3200" dirty="0"/>
              <a:t> </a:t>
            </a:r>
            <a:r>
              <a:rPr lang="en-US" sz="3200" dirty="0" err="1"/>
              <a:t>nội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trong</a:t>
            </a:r>
            <a:r>
              <a:rPr lang="en-US" sz="3200" dirty="0"/>
              <a:t> </a:t>
            </a:r>
            <a:r>
              <a:rPr lang="en-US" sz="3200" dirty="0" err="1"/>
              <a:t>hình</a:t>
            </a:r>
            <a:r>
              <a:rPr lang="en-US" sz="3200" dirty="0"/>
              <a:t> </a:t>
            </a:r>
            <a:r>
              <a:rPr lang="en-US" sz="3200" dirty="0" err="1"/>
              <a:t>sau</a:t>
            </a:r>
            <a:r>
              <a:rPr lang="en-US" sz="3200" dirty="0"/>
              <a:t> :</a:t>
            </a:r>
          </a:p>
        </p:txBody>
      </p:sp>
      <p:sp>
        <p:nvSpPr>
          <p:cNvPr id="7206" name="Oval 38"/>
          <p:cNvSpPr>
            <a:spLocks noChangeArrowheads="1"/>
          </p:cNvSpPr>
          <p:nvPr/>
        </p:nvSpPr>
        <p:spPr bwMode="auto">
          <a:xfrm>
            <a:off x="4114800" y="1738313"/>
            <a:ext cx="2743200" cy="27432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5105400" y="1814513"/>
            <a:ext cx="373380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8" name="Line 40"/>
          <p:cNvSpPr>
            <a:spLocks noChangeShapeType="1"/>
          </p:cNvSpPr>
          <p:nvPr/>
        </p:nvSpPr>
        <p:spPr bwMode="auto">
          <a:xfrm flipH="1">
            <a:off x="4886325" y="3338513"/>
            <a:ext cx="3962400" cy="990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09" name="Line 41"/>
          <p:cNvSpPr>
            <a:spLocks noChangeShapeType="1"/>
          </p:cNvSpPr>
          <p:nvPr/>
        </p:nvSpPr>
        <p:spPr bwMode="auto">
          <a:xfrm flipH="1">
            <a:off x="4876800" y="1814513"/>
            <a:ext cx="228600" cy="2514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1" name="Line 43"/>
          <p:cNvSpPr>
            <a:spLocks noChangeShapeType="1"/>
          </p:cNvSpPr>
          <p:nvPr/>
        </p:nvSpPr>
        <p:spPr bwMode="auto">
          <a:xfrm flipH="1">
            <a:off x="6629401" y="2462213"/>
            <a:ext cx="66675" cy="1409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2" name="Line 44"/>
          <p:cNvSpPr>
            <a:spLocks noChangeShapeType="1"/>
          </p:cNvSpPr>
          <p:nvPr/>
        </p:nvSpPr>
        <p:spPr bwMode="auto">
          <a:xfrm flipV="1">
            <a:off x="4876800" y="2500313"/>
            <a:ext cx="1828800" cy="18288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3" name="Line 45"/>
          <p:cNvSpPr>
            <a:spLocks noChangeShapeType="1"/>
          </p:cNvSpPr>
          <p:nvPr/>
        </p:nvSpPr>
        <p:spPr bwMode="auto">
          <a:xfrm flipH="1" flipV="1">
            <a:off x="5105400" y="1814513"/>
            <a:ext cx="1524000" cy="2057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4" name="Line 46"/>
          <p:cNvSpPr>
            <a:spLocks noChangeShapeType="1"/>
          </p:cNvSpPr>
          <p:nvPr/>
        </p:nvSpPr>
        <p:spPr bwMode="auto">
          <a:xfrm flipH="1">
            <a:off x="4124325" y="1804988"/>
            <a:ext cx="990600" cy="1143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5" name="Line 47"/>
          <p:cNvSpPr>
            <a:spLocks noChangeShapeType="1"/>
          </p:cNvSpPr>
          <p:nvPr/>
        </p:nvSpPr>
        <p:spPr bwMode="auto">
          <a:xfrm>
            <a:off x="4114800" y="2957513"/>
            <a:ext cx="762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6" name="Line 48"/>
          <p:cNvSpPr>
            <a:spLocks noChangeShapeType="1"/>
          </p:cNvSpPr>
          <p:nvPr/>
        </p:nvSpPr>
        <p:spPr bwMode="auto">
          <a:xfrm>
            <a:off x="5105400" y="1804988"/>
            <a:ext cx="3733800" cy="1524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7" name="Line 49"/>
          <p:cNvSpPr>
            <a:spLocks noChangeShapeType="1"/>
          </p:cNvSpPr>
          <p:nvPr/>
        </p:nvSpPr>
        <p:spPr bwMode="auto">
          <a:xfrm flipH="1">
            <a:off x="6629401" y="2462213"/>
            <a:ext cx="66675" cy="1409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18" name="Line 50"/>
          <p:cNvSpPr>
            <a:spLocks noChangeShapeType="1"/>
          </p:cNvSpPr>
          <p:nvPr/>
        </p:nvSpPr>
        <p:spPr bwMode="auto">
          <a:xfrm>
            <a:off x="4114800" y="2957513"/>
            <a:ext cx="762000" cy="1371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21" name="Text Box 53"/>
          <p:cNvSpPr txBox="1">
            <a:spLocks noChangeArrowheads="1"/>
          </p:cNvSpPr>
          <p:nvPr/>
        </p:nvSpPr>
        <p:spPr bwMode="auto">
          <a:xfrm>
            <a:off x="3657600" y="2728913"/>
            <a:ext cx="381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E</a:t>
            </a:r>
          </a:p>
        </p:txBody>
      </p:sp>
      <p:sp>
        <p:nvSpPr>
          <p:cNvPr id="7222" name="Text Box 54"/>
          <p:cNvSpPr txBox="1">
            <a:spLocks noChangeArrowheads="1"/>
          </p:cNvSpPr>
          <p:nvPr/>
        </p:nvSpPr>
        <p:spPr bwMode="auto">
          <a:xfrm>
            <a:off x="4876800" y="14478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A</a:t>
            </a:r>
          </a:p>
        </p:txBody>
      </p:sp>
      <p:sp>
        <p:nvSpPr>
          <p:cNvPr id="7223" name="Text Box 55"/>
          <p:cNvSpPr txBox="1">
            <a:spLocks noChangeArrowheads="1"/>
          </p:cNvSpPr>
          <p:nvPr/>
        </p:nvSpPr>
        <p:spPr bwMode="auto">
          <a:xfrm>
            <a:off x="6629400" y="21336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B</a:t>
            </a:r>
          </a:p>
        </p:txBody>
      </p:sp>
      <p:sp>
        <p:nvSpPr>
          <p:cNvPr id="7224" name="Text Box 56"/>
          <p:cNvSpPr txBox="1">
            <a:spLocks noChangeArrowheads="1"/>
          </p:cNvSpPr>
          <p:nvPr/>
        </p:nvSpPr>
        <p:spPr bwMode="auto">
          <a:xfrm>
            <a:off x="8763000" y="31242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M</a:t>
            </a:r>
          </a:p>
        </p:txBody>
      </p:sp>
      <p:sp>
        <p:nvSpPr>
          <p:cNvPr id="7225" name="Text Box 57"/>
          <p:cNvSpPr txBox="1">
            <a:spLocks noChangeArrowheads="1"/>
          </p:cNvSpPr>
          <p:nvPr/>
        </p:nvSpPr>
        <p:spPr bwMode="auto">
          <a:xfrm>
            <a:off x="4648200" y="43434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D</a:t>
            </a:r>
          </a:p>
        </p:txBody>
      </p:sp>
      <p:sp>
        <p:nvSpPr>
          <p:cNvPr id="7226" name="Text Box 58"/>
          <p:cNvSpPr txBox="1">
            <a:spLocks noChangeArrowheads="1"/>
          </p:cNvSpPr>
          <p:nvPr/>
        </p:nvSpPr>
        <p:spPr bwMode="auto">
          <a:xfrm>
            <a:off x="6496050" y="38862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C</a:t>
            </a:r>
          </a:p>
        </p:txBody>
      </p:sp>
      <p:sp>
        <p:nvSpPr>
          <p:cNvPr id="7227" name="Text Box 59"/>
          <p:cNvSpPr txBox="1">
            <a:spLocks noChangeArrowheads="1"/>
          </p:cNvSpPr>
          <p:nvPr/>
        </p:nvSpPr>
        <p:spPr bwMode="auto">
          <a:xfrm>
            <a:off x="5181600" y="3124201"/>
            <a:ext cx="381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/>
              <a:t>O</a:t>
            </a:r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5457825" y="3157538"/>
            <a:ext cx="76200" cy="76200"/>
          </a:xfrm>
          <a:prstGeom prst="ellipse">
            <a:avLst/>
          </a:prstGeom>
          <a:solidFill>
            <a:schemeClr val="tx1"/>
          </a:solidFill>
          <a:ln w="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237" name="Freeform 69"/>
          <p:cNvSpPr>
            <a:spLocks/>
          </p:cNvSpPr>
          <p:nvPr/>
        </p:nvSpPr>
        <p:spPr bwMode="auto">
          <a:xfrm>
            <a:off x="4876800" y="1824038"/>
            <a:ext cx="1828800" cy="2514600"/>
          </a:xfrm>
          <a:custGeom>
            <a:avLst/>
            <a:gdLst>
              <a:gd name="T0" fmla="*/ 362902500 w 1152"/>
              <a:gd name="T1" fmla="*/ 0 h 1584"/>
              <a:gd name="T2" fmla="*/ 2147483647 w 1152"/>
              <a:gd name="T3" fmla="*/ 967740000 h 1584"/>
              <a:gd name="T4" fmla="*/ 2147483647 w 1152"/>
              <a:gd name="T5" fmla="*/ 2147483647 h 1584"/>
              <a:gd name="T6" fmla="*/ 0 w 1152"/>
              <a:gd name="T7" fmla="*/ 2147483647 h 1584"/>
              <a:gd name="T8" fmla="*/ 362902500 w 1152"/>
              <a:gd name="T9" fmla="*/ 0 h 1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152" h="1584">
                <a:moveTo>
                  <a:pt x="144" y="0"/>
                </a:moveTo>
                <a:lnTo>
                  <a:pt x="1152" y="384"/>
                </a:lnTo>
                <a:lnTo>
                  <a:pt x="1104" y="1296"/>
                </a:lnTo>
                <a:lnTo>
                  <a:pt x="0" y="1584"/>
                </a:lnTo>
                <a:lnTo>
                  <a:pt x="144" y="0"/>
                </a:lnTo>
                <a:close/>
              </a:path>
            </a:pathLst>
          </a:custGeom>
          <a:solidFill>
            <a:srgbClr val="6600CC">
              <a:alpha val="54117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38" name="Freeform 70"/>
          <p:cNvSpPr>
            <a:spLocks/>
          </p:cNvSpPr>
          <p:nvPr/>
        </p:nvSpPr>
        <p:spPr bwMode="auto">
          <a:xfrm>
            <a:off x="4114800" y="1814513"/>
            <a:ext cx="2514600" cy="2514600"/>
          </a:xfrm>
          <a:custGeom>
            <a:avLst/>
            <a:gdLst>
              <a:gd name="T0" fmla="*/ 1572577500 w 1584"/>
              <a:gd name="T1" fmla="*/ 0 h 1584"/>
              <a:gd name="T2" fmla="*/ 2147483647 w 1584"/>
              <a:gd name="T3" fmla="*/ 2147483647 h 1584"/>
              <a:gd name="T4" fmla="*/ 1209675000 w 1584"/>
              <a:gd name="T5" fmla="*/ 2147483647 h 1584"/>
              <a:gd name="T6" fmla="*/ 0 w 1584"/>
              <a:gd name="T7" fmla="*/ 1814512500 h 1584"/>
              <a:gd name="T8" fmla="*/ 1572577500 w 1584"/>
              <a:gd name="T9" fmla="*/ 0 h 1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584" h="1584">
                <a:moveTo>
                  <a:pt x="624" y="0"/>
                </a:moveTo>
                <a:lnTo>
                  <a:pt x="1584" y="1296"/>
                </a:lnTo>
                <a:lnTo>
                  <a:pt x="480" y="1584"/>
                </a:lnTo>
                <a:lnTo>
                  <a:pt x="0" y="720"/>
                </a:lnTo>
                <a:lnTo>
                  <a:pt x="624" y="0"/>
                </a:lnTo>
                <a:close/>
              </a:path>
            </a:pathLst>
          </a:custGeom>
          <a:solidFill>
            <a:srgbClr val="FF3399">
              <a:alpha val="69019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4" name="Freeform 76"/>
          <p:cNvSpPr>
            <a:spLocks/>
          </p:cNvSpPr>
          <p:nvPr/>
        </p:nvSpPr>
        <p:spPr bwMode="auto">
          <a:xfrm>
            <a:off x="4124325" y="1843088"/>
            <a:ext cx="2590800" cy="2514600"/>
          </a:xfrm>
          <a:custGeom>
            <a:avLst/>
            <a:gdLst>
              <a:gd name="T0" fmla="*/ 1572577500 w 1632"/>
              <a:gd name="T1" fmla="*/ 0 h 1584"/>
              <a:gd name="T2" fmla="*/ 2147483647 w 1632"/>
              <a:gd name="T3" fmla="*/ 967740000 h 1584"/>
              <a:gd name="T4" fmla="*/ 1209675000 w 1632"/>
              <a:gd name="T5" fmla="*/ 2147483647 h 1584"/>
              <a:gd name="T6" fmla="*/ 0 w 1632"/>
              <a:gd name="T7" fmla="*/ 1814512500 h 1584"/>
              <a:gd name="T8" fmla="*/ 1572577500 w 1632"/>
              <a:gd name="T9" fmla="*/ 0 h 15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632" h="1584">
                <a:moveTo>
                  <a:pt x="624" y="0"/>
                </a:moveTo>
                <a:lnTo>
                  <a:pt x="1632" y="384"/>
                </a:lnTo>
                <a:lnTo>
                  <a:pt x="480" y="1584"/>
                </a:lnTo>
                <a:lnTo>
                  <a:pt x="0" y="720"/>
                </a:lnTo>
                <a:lnTo>
                  <a:pt x="624" y="0"/>
                </a:lnTo>
                <a:close/>
              </a:path>
            </a:pathLst>
          </a:custGeom>
          <a:solidFill>
            <a:srgbClr val="FF0000">
              <a:alpha val="7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245" name="Text Box 77"/>
          <p:cNvSpPr txBox="1">
            <a:spLocks noChangeArrowheads="1"/>
          </p:cNvSpPr>
          <p:nvPr/>
        </p:nvSpPr>
        <p:spPr bwMode="auto">
          <a:xfrm>
            <a:off x="1981200" y="5334000"/>
            <a:ext cx="4419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/>
              <a:t>Các tứ giác nội tiếp là :</a:t>
            </a:r>
          </a:p>
        </p:txBody>
      </p:sp>
      <p:sp>
        <p:nvSpPr>
          <p:cNvPr id="7246" name="Text Box 78"/>
          <p:cNvSpPr txBox="1">
            <a:spLocks noChangeArrowheads="1"/>
          </p:cNvSpPr>
          <p:nvPr/>
        </p:nvSpPr>
        <p:spPr bwMode="auto">
          <a:xfrm>
            <a:off x="6248400" y="5334000"/>
            <a:ext cx="1752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6600FF"/>
                </a:solidFill>
              </a:rPr>
              <a:t>ABCD,</a:t>
            </a:r>
          </a:p>
        </p:txBody>
      </p:sp>
      <p:sp>
        <p:nvSpPr>
          <p:cNvPr id="7247" name="Text Box 79"/>
          <p:cNvSpPr txBox="1">
            <a:spLocks noChangeArrowheads="1"/>
          </p:cNvSpPr>
          <p:nvPr/>
        </p:nvSpPr>
        <p:spPr bwMode="auto">
          <a:xfrm>
            <a:off x="7543800" y="5364164"/>
            <a:ext cx="16764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FF"/>
                </a:solidFill>
              </a:rPr>
              <a:t>ACDE, </a:t>
            </a:r>
          </a:p>
        </p:txBody>
      </p:sp>
      <p:sp>
        <p:nvSpPr>
          <p:cNvPr id="7248" name="Text Box 80"/>
          <p:cNvSpPr txBox="1">
            <a:spLocks noChangeArrowheads="1"/>
          </p:cNvSpPr>
          <p:nvPr/>
        </p:nvSpPr>
        <p:spPr bwMode="auto">
          <a:xfrm>
            <a:off x="8839200" y="5334000"/>
            <a:ext cx="1676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>
                <a:solidFill>
                  <a:srgbClr val="FF0000"/>
                </a:solidFill>
              </a:rPr>
              <a:t>ABDE.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7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5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72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7" grpId="0" animBg="1"/>
      <p:bldP spid="7237" grpId="1" animBg="1"/>
      <p:bldP spid="7238" grpId="0" animBg="1"/>
      <p:bldP spid="7238" grpId="1" animBg="1"/>
      <p:bldP spid="7244" grpId="0" animBg="1"/>
      <p:bldP spid="7244" grpId="1" animBg="1"/>
      <p:bldP spid="7245" grpId="0"/>
      <p:bldP spid="7246" grpId="0"/>
      <p:bldP spid="7247" grpId="0"/>
      <p:bldP spid="72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2D8A599-D125-96CA-4416-75D15F29A4B9}"/>
              </a:ext>
            </a:extLst>
          </p:cNvPr>
          <p:cNvSpPr txBox="1"/>
          <p:nvPr/>
        </p:nvSpPr>
        <p:spPr>
          <a:xfrm>
            <a:off x="529013" y="1442473"/>
            <a:ext cx="11366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1: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 một tứ giác nội tiếp đường tròn và một tứ giác không nội tiếp đường tròn.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DFD08AE8-DDFB-49DA-BE06-49DE9AA406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1" y="227783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2" name="Tam giác Cân 4">
            <a:extLst>
              <a:ext uri="{FF2B5EF4-FFF2-40B4-BE49-F238E27FC236}">
                <a16:creationId xmlns:a16="http://schemas.microsoft.com/office/drawing/2014/main" id="{29ED8C2D-EA29-46B7-B2C1-00D192E05536}"/>
              </a:ext>
            </a:extLst>
          </p:cNvPr>
          <p:cNvSpPr/>
          <p:nvPr/>
        </p:nvSpPr>
        <p:spPr>
          <a:xfrm>
            <a:off x="1005234" y="664086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9000D0F8-65B4-4A21-89FA-52593F04419A}"/>
              </a:ext>
            </a:extLst>
          </p:cNvPr>
          <p:cNvSpPr txBox="1"/>
          <p:nvPr/>
        </p:nvSpPr>
        <p:spPr>
          <a:xfrm>
            <a:off x="1946847" y="974351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5EC3D9-0B42-452E-94BC-549482829081}"/>
              </a:ext>
            </a:extLst>
          </p:cNvPr>
          <p:cNvSpPr txBox="1"/>
          <p:nvPr/>
        </p:nvSpPr>
        <p:spPr>
          <a:xfrm>
            <a:off x="529013" y="2919415"/>
            <a:ext cx="7503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7434B-0920-4BA4-8866-E3EDFF0F2AC7}"/>
              </a:ext>
            </a:extLst>
          </p:cNvPr>
          <p:cNvSpPr txBox="1"/>
          <p:nvPr/>
        </p:nvSpPr>
        <p:spPr>
          <a:xfrm>
            <a:off x="905046" y="4525335"/>
            <a:ext cx="71278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MNHK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18135-92F3-9D60-826B-0340A382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1401" y="2783483"/>
            <a:ext cx="3823711" cy="35932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BE8202B-1E35-3FFC-9625-E81CC7DB8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329" y="3151286"/>
            <a:ext cx="3226264" cy="322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932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4B28E3-B5FC-3588-49A6-5746BC7E6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CA06D58-4938-09D3-B3C2-FE24776A3193}"/>
              </a:ext>
            </a:extLst>
          </p:cNvPr>
          <p:cNvSpPr txBox="1"/>
          <p:nvPr/>
        </p:nvSpPr>
        <p:spPr>
          <a:xfrm>
            <a:off x="529013" y="1117614"/>
            <a:ext cx="113662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1: </a:t>
            </a: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Vẽ một tứ giác nội tiếp đường tròn và một tứ giác không nội tiếp đường tròn.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5284A47A-C259-29E3-9BEE-B3772696D1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14171" y="35273"/>
            <a:ext cx="676365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b="1" dirty="0">
                <a:latin typeface="VNI-Times" pitchFamily="2" charset="0"/>
              </a:rPr>
              <a:t> 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</a:rPr>
              <a:t>§2. TỨ GIÁC NỘI TIẾP</a:t>
            </a:r>
          </a:p>
        </p:txBody>
      </p:sp>
      <p:sp>
        <p:nvSpPr>
          <p:cNvPr id="12" name="Tam giác Cân 4">
            <a:extLst>
              <a:ext uri="{FF2B5EF4-FFF2-40B4-BE49-F238E27FC236}">
                <a16:creationId xmlns:a16="http://schemas.microsoft.com/office/drawing/2014/main" id="{45DFDABA-D811-7DEE-DD8E-4A93E0700E2C}"/>
              </a:ext>
            </a:extLst>
          </p:cNvPr>
          <p:cNvSpPr/>
          <p:nvPr/>
        </p:nvSpPr>
        <p:spPr>
          <a:xfrm>
            <a:off x="439749" y="195137"/>
            <a:ext cx="990600" cy="762000"/>
          </a:xfrm>
          <a:prstGeom prst="triangle">
            <a:avLst/>
          </a:prstGeom>
          <a:solidFill>
            <a:srgbClr val="00B0F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bIns="2743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srgbClr val="FF0000"/>
                </a:solidFill>
                <a:latin typeface="Calibri"/>
              </a:rPr>
              <a:t>1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Hộp Văn bản 7">
            <a:extLst>
              <a:ext uri="{FF2B5EF4-FFF2-40B4-BE49-F238E27FC236}">
                <a16:creationId xmlns:a16="http://schemas.microsoft.com/office/drawing/2014/main" id="{FCFE853D-0310-F813-CBE7-A6B63462C550}"/>
              </a:ext>
            </a:extLst>
          </p:cNvPr>
          <p:cNvSpPr txBox="1"/>
          <p:nvPr/>
        </p:nvSpPr>
        <p:spPr>
          <a:xfrm>
            <a:off x="1381362" y="505402"/>
            <a:ext cx="72316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22677DD-8676-E572-EE69-E1259DB9071A}"/>
              </a:ext>
            </a:extLst>
          </p:cNvPr>
          <p:cNvSpPr txBox="1"/>
          <p:nvPr/>
        </p:nvSpPr>
        <p:spPr>
          <a:xfrm>
            <a:off x="457803" y="2247992"/>
            <a:ext cx="114374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2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CEFED12-FFCA-1DA9-B299-67C255E49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2464" y="3088049"/>
            <a:ext cx="4082133" cy="265069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974C486-2D7D-615D-464E-AB9D8A2EA6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" y="3193664"/>
            <a:ext cx="3285979" cy="25450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EE0F05-7A2A-DB20-5467-813BBF309AA0}"/>
              </a:ext>
            </a:extLst>
          </p:cNvPr>
          <p:cNvSpPr txBox="1"/>
          <p:nvPr/>
        </p:nvSpPr>
        <p:spPr>
          <a:xfrm>
            <a:off x="264317" y="5675016"/>
            <a:ext cx="4704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KGME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9F7DF7-1165-BAD1-F1AF-7424110DC7D3}"/>
              </a:ext>
            </a:extLst>
          </p:cNvPr>
          <p:cNvSpPr txBox="1"/>
          <p:nvPr/>
        </p:nvSpPr>
        <p:spPr>
          <a:xfrm>
            <a:off x="6920451" y="5675016"/>
            <a:ext cx="51147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MNEF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999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</TotalTime>
  <Words>1968</Words>
  <Application>Microsoft Office PowerPoint</Application>
  <PresentationFormat>Widescreen</PresentationFormat>
  <Paragraphs>288</Paragraphs>
  <Slides>33</Slides>
  <Notes>5</Notes>
  <HiddenSlides>3</HiddenSlides>
  <MMClips>1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Calibri</vt:lpstr>
      <vt:lpstr>Cambria Math</vt:lpstr>
      <vt:lpstr>Tahoma</vt:lpstr>
      <vt:lpstr>Times New Roman</vt:lpstr>
      <vt:lpstr>VNI-Times</vt:lpstr>
      <vt:lpstr>1_Office Theme</vt:lpstr>
      <vt:lpstr>Office 主题​​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Hãy chỉ ra các tứ giác nội tiếp trong hình sau 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Luật chơi và cách thức chơi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thi que</cp:lastModifiedBy>
  <cp:revision>86</cp:revision>
  <dcterms:created xsi:type="dcterms:W3CDTF">2023-06-12T01:51:51Z</dcterms:created>
  <dcterms:modified xsi:type="dcterms:W3CDTF">2025-02-24T01:30:06Z</dcterms:modified>
</cp:coreProperties>
</file>