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725" r:id="rId3"/>
    <p:sldMasterId id="2147483737" r:id="rId4"/>
    <p:sldMasterId id="2147483749" r:id="rId5"/>
    <p:sldMasterId id="2147483761" r:id="rId6"/>
    <p:sldMasterId id="2147483773" r:id="rId7"/>
    <p:sldMasterId id="2147483791" r:id="rId8"/>
  </p:sldMasterIdLst>
  <p:sldIdLst>
    <p:sldId id="270" r:id="rId9"/>
    <p:sldId id="410" r:id="rId10"/>
    <p:sldId id="389" r:id="rId11"/>
    <p:sldId id="333" r:id="rId12"/>
    <p:sldId id="392" r:id="rId13"/>
    <p:sldId id="391" r:id="rId14"/>
    <p:sldId id="393" r:id="rId15"/>
    <p:sldId id="394" r:id="rId16"/>
    <p:sldId id="390" r:id="rId17"/>
    <p:sldId id="395" r:id="rId18"/>
    <p:sldId id="396" r:id="rId19"/>
    <p:sldId id="397" r:id="rId20"/>
    <p:sldId id="398" r:id="rId21"/>
    <p:sldId id="399" r:id="rId22"/>
    <p:sldId id="400" r:id="rId23"/>
    <p:sldId id="401" r:id="rId24"/>
    <p:sldId id="402" r:id="rId25"/>
    <p:sldId id="403" r:id="rId26"/>
    <p:sldId id="404" r:id="rId27"/>
    <p:sldId id="405" r:id="rId28"/>
    <p:sldId id="406" r:id="rId29"/>
    <p:sldId id="407" r:id="rId30"/>
    <p:sldId id="408" r:id="rId31"/>
    <p:sldId id="268" r:id="rId32"/>
    <p:sldId id="354" r:id="rId33"/>
    <p:sldId id="409" r:id="rId34"/>
    <p:sldId id="29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15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90" d="100"/>
          <a:sy n="90" d="100"/>
        </p:scale>
        <p:origin x="-178" y="-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C3ECCA-D8F5-4924-BDEF-5C330283B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2DD0010-9A0D-42EA-9AD9-78D1D0B7F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D1BBF3-1AFE-42E7-946E-27D7AFE0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E474DC-9DDF-449C-8300-11DA4C304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232CE5-B1E6-4F2D-B8A2-57CCA47B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009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29C18D-3C23-47FD-A17E-6F6D3E403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4F4544-07E5-44AE-88F1-82E700F8B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95680B-22EB-4E4A-9F91-389FDB588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91B8DB-BC25-47B3-842B-74AD4633B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A51D9-60EE-4527-9A84-D55E1EBE0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549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C6CAA84-5FB6-4D00-B3E0-C810790714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D4653A-BE6A-4E2C-9965-CC16D354F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A2D976-9E36-4B2B-AD49-7F3AFE28B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86B653-52D2-4E41-9789-4E623781B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C789BF-5795-4D06-907F-AB25EAB6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701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79E85-6D34-4DD8-BA5C-B6B352FE985C}" type="datetimeFigureOut">
              <a:rPr lang="en-US"/>
              <a:pPr>
                <a:defRPr/>
              </a:pPr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91BFC-A014-49B1-8604-28A2CC1FC1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5756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AF18A-F29F-40DB-B9A7-470C81F0D8A5}" type="datetimeFigureOut">
              <a:rPr lang="en-US"/>
              <a:pPr>
                <a:defRPr/>
              </a:pPr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FBA95-A8CC-4AAC-87E7-206AB6FB02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1159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E330E-4BF2-43DB-BB23-2C8A84C00F14}" type="datetimeFigureOut">
              <a:rPr lang="en-US"/>
              <a:pPr>
                <a:defRPr/>
              </a:pPr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8E1FC-DD69-4D6C-95E1-62607AB83A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242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BC95E-9405-461B-9632-015CD54D8CC7}" type="datetimeFigureOut">
              <a:rPr lang="en-US"/>
              <a:pPr>
                <a:defRPr/>
              </a:pPr>
              <a:t>2/23/2025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85C79-B226-4C2F-9A58-85826DB689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011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485DF-064D-4A83-9DDC-C0257FDBF271}" type="datetimeFigureOut">
              <a:rPr lang="en-US"/>
              <a:pPr>
                <a:defRPr/>
              </a:pPr>
              <a:t>2/23/2025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B78FBE-02BA-4064-9520-4D97BBFAED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113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1CA28-2DAA-424C-A243-361BA5778601}" type="datetimeFigureOut">
              <a:rPr lang="en-US"/>
              <a:pPr>
                <a:defRPr/>
              </a:pPr>
              <a:t>2/23/2025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731EB-49B2-4A7D-A3B6-0211D24305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731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3AF59-D950-4B85-846F-43DF5ABB79BA}" type="datetimeFigureOut">
              <a:rPr lang="en-US"/>
              <a:pPr>
                <a:defRPr/>
              </a:pPr>
              <a:t>2/23/2025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6BB5E-D83D-45CD-9EA7-9F1D676A48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28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96E1A-D99C-4B04-A198-A33E0383D7D6}" type="datetimeFigureOut">
              <a:rPr lang="en-US"/>
              <a:pPr>
                <a:defRPr/>
              </a:pPr>
              <a:t>2/23/2025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177677-15A7-4CDF-A76F-CB1889BA86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43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2D3633-1FB1-47FB-A872-179A17AF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98259-D241-4AC7-A225-2E6DBEB3B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6E22E9-8E6B-4705-B720-FF19B87E8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C9BEAB-4EA8-4233-BCB1-3F3F253A6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15EC3F-1712-458D-9294-5D97F671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547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7A9EC-8215-4854-9954-52945804CCB1}" type="datetimeFigureOut">
              <a:rPr lang="en-US"/>
              <a:pPr>
                <a:defRPr/>
              </a:pPr>
              <a:t>2/23/2025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78DC3-7673-4D63-9445-46F7663211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0779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1DE6C-EB21-4A6C-B87B-0B29F50A45F0}" type="datetimeFigureOut">
              <a:rPr lang="en-US"/>
              <a:pPr>
                <a:defRPr/>
              </a:pPr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D8F46F-386A-447A-975A-676618379D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6326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3D599-6871-4D30-B3C0-8FE5528CA0EA}" type="datetimeFigureOut">
              <a:rPr lang="en-US"/>
              <a:pPr>
                <a:defRPr/>
              </a:pPr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04210-2C76-4409-85A1-81DBDE7234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4200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825627"/>
            <a:ext cx="515620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76705"/>
            <a:ext cx="515620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Slide Number Placeholder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9F31A5-BD8F-41DE-A38B-0961194D96E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44180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C3ECCA-D8F5-4924-BDEF-5C330283B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2DD0010-9A0D-42EA-9AD9-78D1D0B7F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D1BBF3-1AFE-42E7-946E-27D7AFE0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E474DC-9DDF-449C-8300-11DA4C304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232CE5-B1E6-4F2D-B8A2-57CCA47B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389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2D3633-1FB1-47FB-A872-179A17AF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98259-D241-4AC7-A225-2E6DBEB3B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6E22E9-8E6B-4705-B720-FF19B87E8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C9BEAB-4EA8-4233-BCB1-3F3F253A6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15EC3F-1712-458D-9294-5D97F671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9506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BBD9BB-5028-4BBE-8974-32B2EDB9A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F84B84-EAFE-483E-92B9-B13DE267D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8A567E-13E2-45CA-A702-259DE0F22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8B6B03-CE8F-4672-AB92-49AD9A011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F2A895-7EFD-4203-B6DD-FC3F093DE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725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3BEE09-6F73-48BB-B13F-7D37D97AA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53688C-F0DD-4A6B-90BC-AE3C6552B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0815774-B0F6-44BD-9954-5313A3914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7957AC-1F39-4CA2-BEA2-63948BE34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2679E8E-C35F-4C4E-809C-F157809D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3E1135-7660-45ED-8A9D-A58B84CA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9286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2129AE-9F9A-41CC-A92A-A2DCF0AD1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7491E5-82F1-4C9E-BB80-AEA66E5B8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4EC2D5-9ECF-4E30-9121-3CF79FCC9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756F56-362F-45A8-9C40-CC68288D3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9148564-EDB1-49A2-A49D-383E46117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52C7310-0985-4B02-A973-A4E19262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5D16DF-294D-4810-9496-835868A02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9CCD515-1C7B-457B-9799-166E1DC4C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938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8D5C86-DA81-4973-8FE6-3EDE214CE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36ADC79-3728-4C9E-A17B-84D062473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D781FC-A05F-4CF6-8549-A8AE3B953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585DA5A-3DFC-4CB7-9882-5475B52B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06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BBD9BB-5028-4BBE-8974-32B2EDB9A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F84B84-EAFE-483E-92B9-B13DE267D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8A567E-13E2-45CA-A702-259DE0F22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8B6B03-CE8F-4672-AB92-49AD9A011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F2A895-7EFD-4203-B6DD-FC3F093DE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604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62C20F3-EF62-4E44-AFB4-B2EFE5848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401B697-2F6C-44E8-87DF-D61795B4F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51F719F-303B-40CB-A3FF-088DF14C1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464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E02D06-23B4-4494-97B7-A388EB953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E8A537-46D3-42E5-BBF4-D8CFA6AF5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568A05-776F-4480-8C4F-15115E680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63A499-745B-4FA2-95DF-428AE02E3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79B39B-665A-47BB-8D56-8A574C7C2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A74138-D86A-4CE0-A90E-2535F4CA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43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5A1906-56DD-4BF1-B8E8-0B8B4B08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7C0F202-5C72-4B76-8235-4574A42CA1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067B90-C7AC-45BA-B3F3-1B4CFAFEA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24E56B-7B36-41A8-A043-F72D75E3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3C3094-01B1-4876-ADCD-068F5BC39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AA9268-53D6-4E0B-9104-3C2A0FEF9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5187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29C18D-3C23-47FD-A17E-6F6D3E403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4F4544-07E5-44AE-88F1-82E700F8B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95680B-22EB-4E4A-9F91-389FDB588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91B8DB-BC25-47B3-842B-74AD4633B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A51D9-60EE-4527-9A84-D55E1EBE0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829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C6CAA84-5FB6-4D00-B3E0-C810790714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D4653A-BE6A-4E2C-9965-CC16D354F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A2D976-9E36-4B2B-AD49-7F3AFE28B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86B653-52D2-4E41-9789-4E623781B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C789BF-5795-4D06-907F-AB25EAB6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301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C3ECCA-D8F5-4924-BDEF-5C330283B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2DD0010-9A0D-42EA-9AD9-78D1D0B7F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D1BBF3-1AFE-42E7-946E-27D7AFE0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E474DC-9DDF-449C-8300-11DA4C304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232CE5-B1E6-4F2D-B8A2-57CCA47B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5075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2D3633-1FB1-47FB-A872-179A17AF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98259-D241-4AC7-A225-2E6DBEB3B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6E22E9-8E6B-4705-B720-FF19B87E8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C9BEAB-4EA8-4233-BCB1-3F3F253A6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15EC3F-1712-458D-9294-5D97F671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77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BBD9BB-5028-4BBE-8974-32B2EDB9A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F84B84-EAFE-483E-92B9-B13DE267D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8A567E-13E2-45CA-A702-259DE0F22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8B6B03-CE8F-4672-AB92-49AD9A011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F2A895-7EFD-4203-B6DD-FC3F093DE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050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3BEE09-6F73-48BB-B13F-7D37D97AA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53688C-F0DD-4A6B-90BC-AE3C6552B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0815774-B0F6-44BD-9954-5313A3914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7957AC-1F39-4CA2-BEA2-63948BE34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2679E8E-C35F-4C4E-809C-F157809D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3E1135-7660-45ED-8A9D-A58B84CA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670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2129AE-9F9A-41CC-A92A-A2DCF0AD1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7491E5-82F1-4C9E-BB80-AEA66E5B8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4EC2D5-9ECF-4E30-9121-3CF79FCC9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756F56-362F-45A8-9C40-CC68288D3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9148564-EDB1-49A2-A49D-383E46117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52C7310-0985-4B02-A973-A4E19262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5D16DF-294D-4810-9496-835868A02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9CCD515-1C7B-457B-9799-166E1DC4C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9576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3BEE09-6F73-48BB-B13F-7D37D97AA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53688C-F0DD-4A6B-90BC-AE3C6552B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0815774-B0F6-44BD-9954-5313A3914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7957AC-1F39-4CA2-BEA2-63948BE34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2679E8E-C35F-4C4E-809C-F157809D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3E1135-7660-45ED-8A9D-A58B84CA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008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8D5C86-DA81-4973-8FE6-3EDE214CE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36ADC79-3728-4C9E-A17B-84D062473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D781FC-A05F-4CF6-8549-A8AE3B953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585DA5A-3DFC-4CB7-9882-5475B52B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6770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62C20F3-EF62-4E44-AFB4-B2EFE5848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401B697-2F6C-44E8-87DF-D61795B4F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51F719F-303B-40CB-A3FF-088DF14C1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418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E02D06-23B4-4494-97B7-A388EB953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E8A537-46D3-42E5-BBF4-D8CFA6AF5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568A05-776F-4480-8C4F-15115E680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63A499-745B-4FA2-95DF-428AE02E3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79B39B-665A-47BB-8D56-8A574C7C2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A74138-D86A-4CE0-A90E-2535F4CA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0050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5A1906-56DD-4BF1-B8E8-0B8B4B08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7C0F202-5C72-4B76-8235-4574A42CA1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067B90-C7AC-45BA-B3F3-1B4CFAFEA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24E56B-7B36-41A8-A043-F72D75E3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3C3094-01B1-4876-ADCD-068F5BC39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AA9268-53D6-4E0B-9104-3C2A0FEF9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765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29C18D-3C23-47FD-A17E-6F6D3E403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4F4544-07E5-44AE-88F1-82E700F8B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95680B-22EB-4E4A-9F91-389FDB588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91B8DB-BC25-47B3-842B-74AD4633B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A51D9-60EE-4527-9A84-D55E1EBE0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652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C6CAA84-5FB6-4D00-B3E0-C810790714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D4653A-BE6A-4E2C-9965-CC16D354F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A2D976-9E36-4B2B-AD49-7F3AFE28B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86B653-52D2-4E41-9789-4E623781B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C789BF-5795-4D06-907F-AB25EAB6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1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C3ECCA-D8F5-4924-BDEF-5C330283B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2DD0010-9A0D-42EA-9AD9-78D1D0B7F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D1BBF3-1AFE-42E7-946E-27D7AFE0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E474DC-9DDF-449C-8300-11DA4C304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232CE5-B1E6-4F2D-B8A2-57CCA47B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068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2D3633-1FB1-47FB-A872-179A17AF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98259-D241-4AC7-A225-2E6DBEB3B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6E22E9-8E6B-4705-B720-FF19B87E8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C9BEAB-4EA8-4233-BCB1-3F3F253A6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15EC3F-1712-458D-9294-5D97F671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592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BBD9BB-5028-4BBE-8974-32B2EDB9A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F84B84-EAFE-483E-92B9-B13DE267D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8A567E-13E2-45CA-A702-259DE0F22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8B6B03-CE8F-4672-AB92-49AD9A011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F2A895-7EFD-4203-B6DD-FC3F093DE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1082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3BEE09-6F73-48BB-B13F-7D37D97AA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53688C-F0DD-4A6B-90BC-AE3C6552B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0815774-B0F6-44BD-9954-5313A3914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7957AC-1F39-4CA2-BEA2-63948BE34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2679E8E-C35F-4C4E-809C-F157809D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3E1135-7660-45ED-8A9D-A58B84CA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076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2129AE-9F9A-41CC-A92A-A2DCF0AD1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7491E5-82F1-4C9E-BB80-AEA66E5B8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4EC2D5-9ECF-4E30-9121-3CF79FCC9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756F56-362F-45A8-9C40-CC68288D3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9148564-EDB1-49A2-A49D-383E46117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52C7310-0985-4B02-A973-A4E19262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5D16DF-294D-4810-9496-835868A02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9CCD515-1C7B-457B-9799-166E1DC4C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770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2129AE-9F9A-41CC-A92A-A2DCF0AD1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7491E5-82F1-4C9E-BB80-AEA66E5B8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4EC2D5-9ECF-4E30-9121-3CF79FCC9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756F56-362F-45A8-9C40-CC68288D3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9148564-EDB1-49A2-A49D-383E46117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52C7310-0985-4B02-A973-A4E19262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5D16DF-294D-4810-9496-835868A02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9CCD515-1C7B-457B-9799-166E1DC4C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854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8D5C86-DA81-4973-8FE6-3EDE214CE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36ADC79-3728-4C9E-A17B-84D062473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D781FC-A05F-4CF6-8549-A8AE3B953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585DA5A-3DFC-4CB7-9882-5475B52B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632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62C20F3-EF62-4E44-AFB4-B2EFE5848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401B697-2F6C-44E8-87DF-D61795B4F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51F719F-303B-40CB-A3FF-088DF14C1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358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E02D06-23B4-4494-97B7-A388EB953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E8A537-46D3-42E5-BBF4-D8CFA6AF5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568A05-776F-4480-8C4F-15115E680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63A499-745B-4FA2-95DF-428AE02E3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79B39B-665A-47BB-8D56-8A574C7C2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A74138-D86A-4CE0-A90E-2535F4CA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02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5A1906-56DD-4BF1-B8E8-0B8B4B08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7C0F202-5C72-4B76-8235-4574A42CA1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067B90-C7AC-45BA-B3F3-1B4CFAFEA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24E56B-7B36-41A8-A043-F72D75E3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3C3094-01B1-4876-ADCD-068F5BC39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AA9268-53D6-4E0B-9104-3C2A0FEF9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83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29C18D-3C23-47FD-A17E-6F6D3E403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4F4544-07E5-44AE-88F1-82E700F8B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95680B-22EB-4E4A-9F91-389FDB588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91B8DB-BC25-47B3-842B-74AD4633B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A51D9-60EE-4527-9A84-D55E1EBE0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208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C6CAA84-5FB6-4D00-B3E0-C810790714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D4653A-BE6A-4E2C-9965-CC16D354F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A2D976-9E36-4B2B-AD49-7F3AFE28B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86B653-52D2-4E41-9789-4E623781B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C789BF-5795-4D06-907F-AB25EAB6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0253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C3ECCA-D8F5-4924-BDEF-5C330283B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2DD0010-9A0D-42EA-9AD9-78D1D0B7F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D1BBF3-1AFE-42E7-946E-27D7AFE0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E474DC-9DDF-449C-8300-11DA4C304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232CE5-B1E6-4F2D-B8A2-57CCA47B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629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2D3633-1FB1-47FB-A872-179A17AF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98259-D241-4AC7-A225-2E6DBEB3B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6E22E9-8E6B-4705-B720-FF19B87E8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C9BEAB-4EA8-4233-BCB1-3F3F253A6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15EC3F-1712-458D-9294-5D97F671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621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BBD9BB-5028-4BBE-8974-32B2EDB9A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F84B84-EAFE-483E-92B9-B13DE267D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8A567E-13E2-45CA-A702-259DE0F22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8B6B03-CE8F-4672-AB92-49AD9A011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F2A895-7EFD-4203-B6DD-FC3F093DE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88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8D5C86-DA81-4973-8FE6-3EDE214CE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36ADC79-3728-4C9E-A17B-84D062473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D781FC-A05F-4CF6-8549-A8AE3B953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585DA5A-3DFC-4CB7-9882-5475B52B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383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3BEE09-6F73-48BB-B13F-7D37D97AA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53688C-F0DD-4A6B-90BC-AE3C6552B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0815774-B0F6-44BD-9954-5313A3914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7957AC-1F39-4CA2-BEA2-63948BE34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2679E8E-C35F-4C4E-809C-F157809D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3E1135-7660-45ED-8A9D-A58B84CA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874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2129AE-9F9A-41CC-A92A-A2DCF0AD1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7491E5-82F1-4C9E-BB80-AEA66E5B8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4EC2D5-9ECF-4E30-9121-3CF79FCC9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756F56-362F-45A8-9C40-CC68288D3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9148564-EDB1-49A2-A49D-383E46117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52C7310-0985-4B02-A973-A4E19262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5D16DF-294D-4810-9496-835868A02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9CCD515-1C7B-457B-9799-166E1DC4C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1496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8D5C86-DA81-4973-8FE6-3EDE214CE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36ADC79-3728-4C9E-A17B-84D062473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D781FC-A05F-4CF6-8549-A8AE3B953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585DA5A-3DFC-4CB7-9882-5475B52B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624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62C20F3-EF62-4E44-AFB4-B2EFE5848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401B697-2F6C-44E8-87DF-D61795B4F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51F719F-303B-40CB-A3FF-088DF14C1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45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E02D06-23B4-4494-97B7-A388EB953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E8A537-46D3-42E5-BBF4-D8CFA6AF5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568A05-776F-4480-8C4F-15115E680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63A499-745B-4FA2-95DF-428AE02E3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79B39B-665A-47BB-8D56-8A574C7C2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A74138-D86A-4CE0-A90E-2535F4CA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531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5A1906-56DD-4BF1-B8E8-0B8B4B08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7C0F202-5C72-4B76-8235-4574A42CA1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067B90-C7AC-45BA-B3F3-1B4CFAFEA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24E56B-7B36-41A8-A043-F72D75E3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3C3094-01B1-4876-ADCD-068F5BC39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AA9268-53D6-4E0B-9104-3C2A0FEF9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284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29C18D-3C23-47FD-A17E-6F6D3E403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4F4544-07E5-44AE-88F1-82E700F8B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95680B-22EB-4E4A-9F91-389FDB588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91B8DB-BC25-47B3-842B-74AD4633B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A51D9-60EE-4527-9A84-D55E1EBE0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1718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C6CAA84-5FB6-4D00-B3E0-C810790714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D4653A-BE6A-4E2C-9965-CC16D354F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A2D976-9E36-4B2B-AD49-7F3AFE28B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86B653-52D2-4E41-9789-4E623781B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C789BF-5795-4D06-907F-AB25EAB6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33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2/23/2025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8775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2/23/2025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11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62C20F3-EF62-4E44-AFB4-B2EFE5848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401B697-2F6C-44E8-87DF-D61795B4F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51F719F-303B-40CB-A3FF-088DF14C1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473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2/23/2025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258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2/23/2025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111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2/23/2025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3943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2/23/2025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441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2/23/2025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90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2/23/2025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978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2/23/2025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2170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2/23/2025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7018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2/23/2025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7419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2/23/2025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72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72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0760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E02D06-23B4-4494-97B7-A388EB953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E8A537-46D3-42E5-BBF4-D8CFA6AF5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568A05-776F-4480-8C4F-15115E680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63A499-745B-4FA2-95DF-428AE02E3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79B39B-665A-47BB-8D56-8A574C7C2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A74138-D86A-4CE0-A90E-2535F4CA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0722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2/23/2025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677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2/23/2025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30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2/23/2025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366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2/23/2025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743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2/23/2025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041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C3ECCA-D8F5-4924-BDEF-5C330283B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2DD0010-9A0D-42EA-9AD9-78D1D0B7F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D1BBF3-1AFE-42E7-946E-27D7AFE0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E474DC-9DDF-449C-8300-11DA4C304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232CE5-B1E6-4F2D-B8A2-57CCA47B3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2622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2D3633-1FB1-47FB-A872-179A17AF5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98259-D241-4AC7-A225-2E6DBEB3B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6E22E9-8E6B-4705-B720-FF19B87E8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C9BEAB-4EA8-4233-BCB1-3F3F253A6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15EC3F-1712-458D-9294-5D97F671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454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BBD9BB-5028-4BBE-8974-32B2EDB9A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6F84B84-EAFE-483E-92B9-B13DE267D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8A567E-13E2-45CA-A702-259DE0F22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8B6B03-CE8F-4672-AB92-49AD9A011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F2A895-7EFD-4203-B6DD-FC3F093DE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976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3BEE09-6F73-48BB-B13F-7D37D97AA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53688C-F0DD-4A6B-90BC-AE3C6552B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0815774-B0F6-44BD-9954-5313A3914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7957AC-1F39-4CA2-BEA2-63948BE34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2679E8E-C35F-4C4E-809C-F157809D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73E1135-7660-45ED-8A9D-A58B84CA5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60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2129AE-9F9A-41CC-A92A-A2DCF0AD1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D7491E5-82F1-4C9E-BB80-AEA66E5B8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4EC2D5-9ECF-4E30-9121-3CF79FCC9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756F56-362F-45A8-9C40-CC68288D3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9148564-EDB1-49A2-A49D-383E46117C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52C7310-0985-4B02-A973-A4E19262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5D16DF-294D-4810-9496-835868A02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9CCD515-1C7B-457B-9799-166E1DC4C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00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5A1906-56DD-4BF1-B8E8-0B8B4B08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7C0F202-5C72-4B76-8235-4574A42CA1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067B90-C7AC-45BA-B3F3-1B4CFAFEA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24E56B-7B36-41A8-A043-F72D75E3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3C3094-01B1-4876-ADCD-068F5BC39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AA9268-53D6-4E0B-9104-3C2A0FEF9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456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8D5C86-DA81-4973-8FE6-3EDE214CE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36ADC79-3728-4C9E-A17B-84D062473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D781FC-A05F-4CF6-8549-A8AE3B953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585DA5A-3DFC-4CB7-9882-5475B52B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796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62C20F3-EF62-4E44-AFB4-B2EFE5848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401B697-2F6C-44E8-87DF-D61795B4F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51F719F-303B-40CB-A3FF-088DF14C1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262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E02D06-23B4-4494-97B7-A388EB953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E8A537-46D3-42E5-BBF4-D8CFA6AF5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568A05-776F-4480-8C4F-15115E6802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563A499-745B-4FA2-95DF-428AE02E3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79B39B-665A-47BB-8D56-8A574C7C2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A74138-D86A-4CE0-A90E-2535F4CA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3515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5A1906-56DD-4BF1-B8E8-0B8B4B08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7C0F202-5C72-4B76-8235-4574A42CA1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E067B90-C7AC-45BA-B3F3-1B4CFAFEA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F24E56B-7B36-41A8-A043-F72D75E3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3C3094-01B1-4876-ADCD-068F5BC39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AA9268-53D6-4E0B-9104-3C2A0FEF9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4879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29C18D-3C23-47FD-A17E-6F6D3E403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C4F4544-07E5-44AE-88F1-82E700F8B1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95680B-22EB-4E4A-9F91-389FDB588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791B8DB-BC25-47B3-842B-74AD4633B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2A51D9-60EE-4527-9A84-D55E1EBE0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079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C6CAA84-5FB6-4D00-B3E0-C810790714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9D4653A-BE6A-4E2C-9965-CC16D354F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A2D976-9E36-4B2B-AD49-7F3AFE28B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86B653-52D2-4E41-9789-4E623781B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C789BF-5795-4D06-907F-AB25EAB6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3629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8A22B9-8DBD-4ABD-9CB5-CD1903CE2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634782-B3ED-4656-BB25-C9F1E0CBA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789CE3-EA06-4295-808E-2E8C828027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9E9C9-22C1-47C2-9DAD-CFFFC7EF20F0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5C3581-6F65-4322-906B-00FFB9C96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E2AF3C-526F-4D33-9494-A65D5D801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E110C-3E29-4C13-A116-58301F172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28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E13077F-8C78-4FCA-92B4-C45908110A47}" type="datetimeFigureOut">
              <a:rPr lang="en-US"/>
              <a:pPr>
                <a:defRPr/>
              </a:pPr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9555E71-6709-49C3-BBA1-3F7442D7BA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237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8A22B9-8DBD-4ABD-9CB5-CD1903CE2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634782-B3ED-4656-BB25-C9F1E0CBA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789CE3-EA06-4295-808E-2E8C828027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5C3581-6F65-4322-906B-00FFB9C96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E2AF3C-526F-4D33-9494-A65D5D801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07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8A22B9-8DBD-4ABD-9CB5-CD1903CE2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634782-B3ED-4656-BB25-C9F1E0CBA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789CE3-EA06-4295-808E-2E8C828027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5C3581-6F65-4322-906B-00FFB9C96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E2AF3C-526F-4D33-9494-A65D5D801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4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8A22B9-8DBD-4ABD-9CB5-CD1903CE2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634782-B3ED-4656-BB25-C9F1E0CBA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789CE3-EA06-4295-808E-2E8C828027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5C3581-6F65-4322-906B-00FFB9C96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E2AF3C-526F-4D33-9494-A65D5D801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17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8A22B9-8DBD-4ABD-9CB5-CD1903CE2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634782-B3ED-4656-BB25-C9F1E0CBA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789CE3-EA06-4295-808E-2E8C828027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5C3581-6F65-4322-906B-00FFB9C96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E2AF3C-526F-4D33-9494-A65D5D801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94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0EF52CC-F3D9-41D4-BCE4-C208E61A3F31}" type="datetimeFigureOut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2/23/2025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842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8A22B9-8DBD-4ABD-9CB5-CD1903CE2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634782-B3ED-4656-BB25-C9F1E0CBA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789CE3-EA06-4295-808E-2E8C828027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9E9C9-22C1-47C2-9DAD-CFFFC7EF2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5C3581-6F65-4322-906B-00FFB9C96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E2AF3C-526F-4D33-9494-A65D5D801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E110C-3E29-4C13-A116-58301F1724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9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ocuments%20and%20Settings\CAT_TUONG\Local%20Settings\Temp\THI-GV\Baicu-NVD.gsp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25.png"/><Relationship Id="rId12" Type="http://schemas.microsoft.com/office/2007/relationships/hdphoto" Target="../media/hdphoto4.wdp"/><Relationship Id="rId17" Type="http://schemas.openxmlformats.org/officeDocument/2006/relationships/slide" Target="slide17.xml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image" Target="../media/image23.jpeg"/><Relationship Id="rId9" Type="http://schemas.openxmlformats.org/officeDocument/2006/relationships/image" Target="../media/image26.png"/><Relationship Id="rId1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8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4.wdp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image" Target="../media/image32.gif"/><Relationship Id="rId21" Type="http://schemas.openxmlformats.org/officeDocument/2006/relationships/image" Target="../media/image37.png"/><Relationship Id="rId7" Type="http://schemas.microsoft.com/office/2007/relationships/hdphoto" Target="../media/hdphoto1.wdp"/><Relationship Id="rId12" Type="http://schemas.openxmlformats.org/officeDocument/2006/relationships/image" Target="../media/image27.png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2" Type="http://schemas.openxmlformats.org/officeDocument/2006/relationships/slide" Target="slide24.xml"/><Relationship Id="rId16" Type="http://schemas.openxmlformats.org/officeDocument/2006/relationships/image" Target="../media/image29.png"/><Relationship Id="rId20" Type="http://schemas.microsoft.com/office/2007/relationships/hdphoto" Target="../media/hdphoto9.wdp"/><Relationship Id="rId29" Type="http://schemas.openxmlformats.org/officeDocument/2006/relationships/slide" Target="slide2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4.png"/><Relationship Id="rId11" Type="http://schemas.microsoft.com/office/2007/relationships/hdphoto" Target="../media/hdphoto3.wdp"/><Relationship Id="rId24" Type="http://schemas.microsoft.com/office/2007/relationships/hdphoto" Target="../media/hdphoto11.wdp"/><Relationship Id="rId5" Type="http://schemas.microsoft.com/office/2007/relationships/hdphoto" Target="../media/hdphoto7.wdp"/><Relationship Id="rId15" Type="http://schemas.microsoft.com/office/2007/relationships/hdphoto" Target="../media/hdphoto5.wdp"/><Relationship Id="rId23" Type="http://schemas.openxmlformats.org/officeDocument/2006/relationships/image" Target="../media/image38.png"/><Relationship Id="rId28" Type="http://schemas.openxmlformats.org/officeDocument/2006/relationships/slide" Target="slide21.xml"/><Relationship Id="rId10" Type="http://schemas.openxmlformats.org/officeDocument/2006/relationships/image" Target="../media/image26.png"/><Relationship Id="rId19" Type="http://schemas.openxmlformats.org/officeDocument/2006/relationships/image" Target="../media/image36.png"/><Relationship Id="rId31" Type="http://schemas.openxmlformats.org/officeDocument/2006/relationships/slide" Target="slide20.xml"/><Relationship Id="rId4" Type="http://schemas.openxmlformats.org/officeDocument/2006/relationships/image" Target="../media/image34.png"/><Relationship Id="rId9" Type="http://schemas.microsoft.com/office/2007/relationships/hdphoto" Target="../media/hdphoto2.wdp"/><Relationship Id="rId14" Type="http://schemas.openxmlformats.org/officeDocument/2006/relationships/image" Target="../media/image28.png"/><Relationship Id="rId22" Type="http://schemas.microsoft.com/office/2007/relationships/hdphoto" Target="../media/hdphoto10.wdp"/><Relationship Id="rId27" Type="http://schemas.openxmlformats.org/officeDocument/2006/relationships/slide" Target="slide19.xml"/><Relationship Id="rId30" Type="http://schemas.openxmlformats.org/officeDocument/2006/relationships/slide" Target="slide2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8.xml"/><Relationship Id="rId6" Type="http://schemas.openxmlformats.org/officeDocument/2006/relationships/slide" Target="slide18.xml"/><Relationship Id="rId5" Type="http://schemas.openxmlformats.org/officeDocument/2006/relationships/image" Target="../media/image40.png"/><Relationship Id="rId4" Type="http://schemas.microsoft.com/office/2007/relationships/hdphoto" Target="../media/hdphoto6.wdp"/><Relationship Id="rId9" Type="http://schemas.openxmlformats.org/officeDocument/2006/relationships/image" Target="../media/image38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8.xml"/><Relationship Id="rId6" Type="http://schemas.openxmlformats.org/officeDocument/2006/relationships/slide" Target="slide18.xml"/><Relationship Id="rId5" Type="http://schemas.openxmlformats.org/officeDocument/2006/relationships/image" Target="../media/image40.png"/><Relationship Id="rId4" Type="http://schemas.microsoft.com/office/2007/relationships/hdphoto" Target="../media/hdphoto6.wdp"/><Relationship Id="rId9" Type="http://schemas.openxmlformats.org/officeDocument/2006/relationships/image" Target="../media/image39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8.xml"/><Relationship Id="rId6" Type="http://schemas.openxmlformats.org/officeDocument/2006/relationships/slide" Target="slide18.xml"/><Relationship Id="rId5" Type="http://schemas.openxmlformats.org/officeDocument/2006/relationships/image" Target="../media/image40.png"/><Relationship Id="rId4" Type="http://schemas.microsoft.com/office/2007/relationships/hdphoto" Target="../media/hdphoto6.wdp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8.xml"/><Relationship Id="rId6" Type="http://schemas.openxmlformats.org/officeDocument/2006/relationships/slide" Target="slide18.xml"/><Relationship Id="rId5" Type="http://schemas.openxmlformats.org/officeDocument/2006/relationships/image" Target="../media/image40.png"/><Relationship Id="rId4" Type="http://schemas.microsoft.com/office/2007/relationships/hdphoto" Target="../media/hdphoto6.wdp"/><Relationship Id="rId9" Type="http://schemas.openxmlformats.org/officeDocument/2006/relationships/image" Target="../media/image410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8.xml"/><Relationship Id="rId6" Type="http://schemas.openxmlformats.org/officeDocument/2006/relationships/slide" Target="slide18.xml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microsoft.com/office/2007/relationships/hdphoto" Target="../media/hdphoto6.wdp"/><Relationship Id="rId9" Type="http://schemas.openxmlformats.org/officeDocument/2006/relationships/image" Target="../media/image4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1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0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29" name="Rectangle 17">
            <a:extLst>
              <a:ext uri="{FF2B5EF4-FFF2-40B4-BE49-F238E27FC236}">
                <a16:creationId xmlns:a16="http://schemas.microsoft.com/office/drawing/2014/main" xmlns="" id="{91396C7D-970B-4A85-9215-0AF9D0431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84" y="119063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en-US" altLang="en-US" sz="2400" dirty="0">
              <a:latin typeface="Times New Roman" panose="02020603050405020304" pitchFamily="18" charset="0"/>
            </a:endParaRPr>
          </a:p>
        </p:txBody>
      </p:sp>
      <p:grpSp>
        <p:nvGrpSpPr>
          <p:cNvPr id="17411" name="Group 39">
            <a:extLst>
              <a:ext uri="{FF2B5EF4-FFF2-40B4-BE49-F238E27FC236}">
                <a16:creationId xmlns:a16="http://schemas.microsoft.com/office/drawing/2014/main" xmlns="" id="{20B1AF61-9CBE-42A6-8DC7-9701E3DC089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17416" name="Picture 40" descr="n3">
              <a:extLst>
                <a:ext uri="{FF2B5EF4-FFF2-40B4-BE49-F238E27FC236}">
                  <a16:creationId xmlns:a16="http://schemas.microsoft.com/office/drawing/2014/main" xmlns="" id="{3B6D2AA0-C782-4872-B079-F8B8099040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3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41" descr="n3">
              <a:extLst>
                <a:ext uri="{FF2B5EF4-FFF2-40B4-BE49-F238E27FC236}">
                  <a16:creationId xmlns:a16="http://schemas.microsoft.com/office/drawing/2014/main" xmlns="" id="{6BEB73AB-7458-44B5-9DAE-FB70D4B123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137"/>
              <a:ext cx="4320" cy="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8" name="Picture 42" descr="n3">
              <a:extLst>
                <a:ext uri="{FF2B5EF4-FFF2-40B4-BE49-F238E27FC236}">
                  <a16:creationId xmlns:a16="http://schemas.microsoft.com/office/drawing/2014/main" xmlns="" id="{FE45A20F-9469-435B-8D9D-28D96432A2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59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9" name="Picture 43" descr="n3">
              <a:extLst>
                <a:ext uri="{FF2B5EF4-FFF2-40B4-BE49-F238E27FC236}">
                  <a16:creationId xmlns:a16="http://schemas.microsoft.com/office/drawing/2014/main" xmlns="" id="{124184DD-DF71-4028-A9BC-71B9AC2234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5" name="WordArt 10">
            <a:extLst>
              <a:ext uri="{FF2B5EF4-FFF2-40B4-BE49-F238E27FC236}">
                <a16:creationId xmlns:a16="http://schemas.microsoft.com/office/drawing/2014/main" xmlns="" id="{C019F676-0465-4DF9-AF1F-85D24E202B7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89200" y="1185863"/>
            <a:ext cx="7213600" cy="1981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468988"/>
              </a:avLst>
            </a:prstTxWarp>
          </a:bodyPr>
          <a:lstStyle/>
          <a:p>
            <a:pPr eaLnBrk="1" hangingPunct="1">
              <a:defRPr/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T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OÁN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LỚP 7</a:t>
            </a:r>
          </a:p>
        </p:txBody>
      </p:sp>
      <p:pic>
        <p:nvPicPr>
          <p:cNvPr id="17413" name="Picture 24" descr="GEOMTRY">
            <a:hlinkClick r:id="rId3"/>
            <a:extLst>
              <a:ext uri="{FF2B5EF4-FFF2-40B4-BE49-F238E27FC236}">
                <a16:creationId xmlns:a16="http://schemas.microsoft.com/office/drawing/2014/main" xmlns="" id="{20D452DB-1309-47AC-A7B6-BCE879C06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1" y="5410200"/>
            <a:ext cx="7981949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23" descr="Toán 7 tập 1">
            <a:extLst>
              <a:ext uri="{FF2B5EF4-FFF2-40B4-BE49-F238E27FC236}">
                <a16:creationId xmlns:a16="http://schemas.microsoft.com/office/drawing/2014/main" xmlns="" id="{2412B383-5412-4851-A4C9-ACED8C0C3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3" y="5006975"/>
            <a:ext cx="175471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Rap_chieu_phim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380" y="2767054"/>
            <a:ext cx="11963400" cy="3786146"/>
          </a:xfr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B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9632" y="1386383"/>
            <a:ext cx="56039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long.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ở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c, d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ở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953446"/>
              </p:ext>
            </p:extLst>
          </p:nvPr>
        </p:nvGraphicFramePr>
        <p:xfrm>
          <a:off x="370111" y="3964378"/>
          <a:ext cx="5573489" cy="246888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778773">
                  <a:extLst>
                    <a:ext uri="{9D8B030D-6E8A-4147-A177-3AD203B41FA5}">
                      <a16:colId xmlns:a16="http://schemas.microsoft.com/office/drawing/2014/main" xmlns="" val="3495580560"/>
                    </a:ext>
                  </a:extLst>
                </a:gridCol>
                <a:gridCol w="948679">
                  <a:extLst>
                    <a:ext uri="{9D8B030D-6E8A-4147-A177-3AD203B41FA5}">
                      <a16:colId xmlns:a16="http://schemas.microsoft.com/office/drawing/2014/main" xmlns="" val="2598607176"/>
                    </a:ext>
                  </a:extLst>
                </a:gridCol>
                <a:gridCol w="948679">
                  <a:extLst>
                    <a:ext uri="{9D8B030D-6E8A-4147-A177-3AD203B41FA5}">
                      <a16:colId xmlns:a16="http://schemas.microsoft.com/office/drawing/2014/main" xmlns="" val="2568331858"/>
                    </a:ext>
                  </a:extLst>
                </a:gridCol>
                <a:gridCol w="948679">
                  <a:extLst>
                    <a:ext uri="{9D8B030D-6E8A-4147-A177-3AD203B41FA5}">
                      <a16:colId xmlns:a16="http://schemas.microsoft.com/office/drawing/2014/main" xmlns="" val="2654408358"/>
                    </a:ext>
                  </a:extLst>
                </a:gridCol>
                <a:gridCol w="948679">
                  <a:extLst>
                    <a:ext uri="{9D8B030D-6E8A-4147-A177-3AD203B41FA5}">
                      <a16:colId xmlns:a16="http://schemas.microsoft.com/office/drawing/2014/main" xmlns="" val="1805914664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24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1292230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(mm)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B05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24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2988101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2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tấn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B05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02481691"/>
                  </a:ext>
                </a:extLst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339632" y="679178"/>
            <a:ext cx="564543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1"/>
          <p:cNvGrpSpPr>
            <a:grpSpLocks/>
          </p:cNvGrpSpPr>
          <p:nvPr/>
        </p:nvGrpSpPr>
        <p:grpSpPr bwMode="auto">
          <a:xfrm>
            <a:off x="6836439" y="1386383"/>
            <a:ext cx="4873625" cy="4460875"/>
            <a:chOff x="4925" y="1405"/>
            <a:chExt cx="9495" cy="5668"/>
          </a:xfrm>
        </p:grpSpPr>
        <p:pic>
          <p:nvPicPr>
            <p:cNvPr id="24" name="Picture 5" descr="su tu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5" y="1405"/>
              <a:ext cx="9495" cy="5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61"/>
            <p:cNvSpPr txBox="1">
              <a:spLocks noChangeArrowheads="1"/>
            </p:cNvSpPr>
            <p:nvPr/>
          </p:nvSpPr>
          <p:spPr bwMode="auto">
            <a:xfrm>
              <a:off x="6315" y="5581"/>
              <a:ext cx="1896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ea typeface="SimSun" pitchFamily="2" charset="-122"/>
                </a:rPr>
                <a:t>10 mm</a:t>
              </a:r>
            </a:p>
          </p:txBody>
        </p:sp>
        <p:sp>
          <p:nvSpPr>
            <p:cNvPr id="26" name="Text Box 63"/>
            <p:cNvSpPr txBox="1">
              <a:spLocks noChangeArrowheads="1"/>
            </p:cNvSpPr>
            <p:nvPr/>
          </p:nvSpPr>
          <p:spPr bwMode="auto">
            <a:xfrm>
              <a:off x="9634" y="5645"/>
              <a:ext cx="2240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ea typeface="SimSun" pitchFamily="2" charset="-122"/>
                </a:rPr>
                <a:t>50 mm</a:t>
              </a:r>
            </a:p>
          </p:txBody>
        </p:sp>
        <p:sp>
          <p:nvSpPr>
            <p:cNvPr id="27" name="Text Box 64"/>
            <p:cNvSpPr txBox="1">
              <a:spLocks noChangeArrowheads="1"/>
            </p:cNvSpPr>
            <p:nvPr/>
          </p:nvSpPr>
          <p:spPr bwMode="auto">
            <a:xfrm>
              <a:off x="11375" y="5513"/>
              <a:ext cx="3045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ea typeface="SimSun" pitchFamily="2" charset="-122"/>
                </a:rPr>
                <a:t>30 mm</a:t>
              </a:r>
            </a:p>
          </p:txBody>
        </p:sp>
        <p:sp>
          <p:nvSpPr>
            <p:cNvPr id="28" name="Text Box 62"/>
            <p:cNvSpPr txBox="1">
              <a:spLocks noChangeArrowheads="1"/>
            </p:cNvSpPr>
            <p:nvPr/>
          </p:nvSpPr>
          <p:spPr bwMode="auto">
            <a:xfrm>
              <a:off x="8158" y="5645"/>
              <a:ext cx="1811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ea typeface="SimSun" pitchFamily="2" charset="-122"/>
                </a:rPr>
                <a:t>8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06285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B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2"/>
          <p:cNvGraphicFramePr/>
          <p:nvPr/>
        </p:nvGraphicFramePr>
        <p:xfrm>
          <a:off x="1371600" y="5105400"/>
          <a:ext cx="7696200" cy="1595438"/>
        </p:xfrm>
        <a:graphic>
          <a:graphicData uri="http://schemas.openxmlformats.org/drawingml/2006/table">
            <a:tbl>
              <a:tblPr/>
              <a:tblGrid>
                <a:gridCol w="3505200"/>
                <a:gridCol w="1066800"/>
                <a:gridCol w="1066800"/>
                <a:gridCol w="1066800"/>
                <a:gridCol w="990600"/>
              </a:tblGrid>
              <a:tr h="4572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endParaRPr lang="en-US" sz="24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</a:t>
                      </a:r>
                      <a:endParaRPr lang="en-US" sz="24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</a:t>
                      </a:r>
                      <a:endParaRPr lang="en-US" sz="24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endParaRPr lang="en-US" sz="24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d)</a:t>
                      </a:r>
                      <a:endParaRPr lang="en-US" sz="24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762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 cao h (mm)</a:t>
                      </a:r>
                      <a:endParaRPr lang="en-US" sz="24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baseline="-250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4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24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4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6197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lượng m ( tấn)</a:t>
                      </a:r>
                      <a:endParaRPr lang="en-US" sz="24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400" b="1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24" name="Text Box 7206"/>
          <p:cNvSpPr txBox="1">
            <a:spLocks noChangeArrowheads="1"/>
          </p:cNvSpPr>
          <p:nvPr/>
        </p:nvSpPr>
        <p:spPr bwMode="auto">
          <a:xfrm>
            <a:off x="8029575" y="6137275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2400">
                <a:solidFill>
                  <a:srgbClr val="FF0000"/>
                </a:solidFill>
                <a:ea typeface="SimSun" pitchFamily="2" charset="-122"/>
              </a:rPr>
              <a:t>30</a:t>
            </a:r>
            <a:endParaRPr lang="en-US" altLang="zh-CN" sz="2400">
              <a:ea typeface="SimSun" pitchFamily="2" charset="-122"/>
            </a:endParaRPr>
          </a:p>
        </p:txBody>
      </p:sp>
      <p:sp>
        <p:nvSpPr>
          <p:cNvPr id="25" name="Text Box 7207"/>
          <p:cNvSpPr txBox="1">
            <a:spLocks noChangeArrowheads="1"/>
          </p:cNvSpPr>
          <p:nvPr/>
        </p:nvSpPr>
        <p:spPr bwMode="auto">
          <a:xfrm>
            <a:off x="7015163" y="6137275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2400">
                <a:solidFill>
                  <a:srgbClr val="FF0000"/>
                </a:solidFill>
                <a:ea typeface="SimSun" pitchFamily="2" charset="-122"/>
              </a:rPr>
              <a:t>50</a:t>
            </a:r>
            <a:endParaRPr lang="en-US" altLang="zh-CN" sz="2400">
              <a:ea typeface="SimSun" pitchFamily="2" charset="-122"/>
            </a:endParaRPr>
          </a:p>
        </p:txBody>
      </p:sp>
      <p:sp>
        <p:nvSpPr>
          <p:cNvPr id="26" name="Text Box 7208"/>
          <p:cNvSpPr txBox="1">
            <a:spLocks noChangeArrowheads="1"/>
          </p:cNvSpPr>
          <p:nvPr/>
        </p:nvSpPr>
        <p:spPr bwMode="auto">
          <a:xfrm>
            <a:off x="5957888" y="616585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2400">
                <a:solidFill>
                  <a:srgbClr val="FF0000"/>
                </a:solidFill>
                <a:ea typeface="SimSun" pitchFamily="2" charset="-122"/>
              </a:rPr>
              <a:t>8</a:t>
            </a:r>
            <a:endParaRPr lang="en-US" altLang="zh-CN" sz="2400">
              <a:ea typeface="SimSun" pitchFamily="2" charset="-122"/>
            </a:endParaRPr>
          </a:p>
        </p:txBody>
      </p:sp>
      <p:sp>
        <p:nvSpPr>
          <p:cNvPr id="27" name="Text Box 7247"/>
          <p:cNvSpPr txBox="1">
            <a:spLocks noChangeArrowheads="1"/>
          </p:cNvSpPr>
          <p:nvPr/>
        </p:nvSpPr>
        <p:spPr bwMode="auto">
          <a:xfrm>
            <a:off x="2417410" y="392113"/>
            <a:ext cx="10668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500" b="1" u="sng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Giải</a:t>
            </a:r>
            <a:r>
              <a:rPr lang="en-US" altLang="zh-CN" sz="2500" b="1" u="sng" dirty="0">
                <a:solidFill>
                  <a:srgbClr val="FFFF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8" name="Text Box 7250"/>
          <p:cNvSpPr txBox="1">
            <a:spLocks noChangeArrowheads="1"/>
          </p:cNvSpPr>
          <p:nvPr/>
        </p:nvSpPr>
        <p:spPr bwMode="auto">
          <a:xfrm>
            <a:off x="1567733" y="4230895"/>
            <a:ext cx="2590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Vậy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:  </a:t>
            </a: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</a:rPr>
              <a:t>m = 1.h</a:t>
            </a:r>
          </a:p>
        </p:txBody>
      </p:sp>
      <p:sp>
        <p:nvSpPr>
          <p:cNvPr id="29" name="Text Box 7253"/>
          <p:cNvSpPr txBox="1">
            <a:spLocks noChangeArrowheads="1"/>
          </p:cNvSpPr>
          <p:nvPr/>
        </p:nvSpPr>
        <p:spPr bwMode="auto">
          <a:xfrm>
            <a:off x="0" y="4724400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Do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đó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ta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có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:</a:t>
            </a:r>
          </a:p>
        </p:txBody>
      </p:sp>
      <p:sp>
        <p:nvSpPr>
          <p:cNvPr id="30" name="Text Box 7242"/>
          <p:cNvSpPr txBox="1">
            <a:spLocks noChangeArrowheads="1"/>
          </p:cNvSpPr>
          <p:nvPr/>
        </p:nvSpPr>
        <p:spPr bwMode="auto">
          <a:xfrm>
            <a:off x="-228600" y="762000"/>
            <a:ext cx="685998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400" dirty="0">
                <a:solidFill>
                  <a:srgbClr val="000099"/>
                </a:solidFill>
                <a:ea typeface="SimSun" pitchFamily="2" charset="-122"/>
              </a:rPr>
              <a:t>     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Gọi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chiều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cao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của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cột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là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>
                <a:solidFill>
                  <a:srgbClr val="FFFF00"/>
                </a:solidFill>
                <a:ea typeface="SimSun" pitchFamily="2" charset="-122"/>
              </a:rPr>
              <a:t>h (mm)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,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khối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lượng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của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con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khủng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long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là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>
                <a:solidFill>
                  <a:srgbClr val="FFFF00"/>
                </a:solidFill>
                <a:ea typeface="SimSun" pitchFamily="2" charset="-122"/>
              </a:rPr>
              <a:t>m ( </a:t>
            </a:r>
            <a:r>
              <a:rPr lang="en-US" altLang="zh-CN" sz="2400" dirty="0" err="1">
                <a:solidFill>
                  <a:srgbClr val="FFFF00"/>
                </a:solidFill>
                <a:ea typeface="SimSun" pitchFamily="2" charset="-122"/>
              </a:rPr>
              <a:t>tấn</a:t>
            </a:r>
            <a:r>
              <a:rPr lang="en-US" altLang="zh-CN" sz="2400" dirty="0">
                <a:solidFill>
                  <a:srgbClr val="FFFF00"/>
                </a:solidFill>
                <a:ea typeface="SimSun" pitchFamily="2" charset="-122"/>
              </a:rPr>
              <a:t>).</a:t>
            </a:r>
          </a:p>
          <a:p>
            <a:pPr>
              <a:spcBef>
                <a:spcPct val="50000"/>
              </a:spcBef>
            </a:pP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 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Căn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cứ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vào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biểu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đồ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, ta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thấy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khối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lượng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>
                <a:solidFill>
                  <a:srgbClr val="FFFF00"/>
                </a:solidFill>
                <a:ea typeface="SimSun" pitchFamily="2" charset="-122"/>
              </a:rPr>
              <a:t>m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và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chiều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cao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>
                <a:solidFill>
                  <a:srgbClr val="FFFF00"/>
                </a:solidFill>
                <a:ea typeface="SimSun" pitchFamily="2" charset="-122"/>
              </a:rPr>
              <a:t>h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là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hai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đại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lượng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tỉ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lệ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thuận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,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nên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ta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có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công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thức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: </a:t>
            </a:r>
            <a:r>
              <a:rPr lang="en-US" altLang="zh-CN" sz="2400" dirty="0">
                <a:solidFill>
                  <a:srgbClr val="FFFF00"/>
                </a:solidFill>
                <a:ea typeface="SimSun" pitchFamily="2" charset="-122"/>
              </a:rPr>
              <a:t>m=</a:t>
            </a:r>
            <a:r>
              <a:rPr lang="en-US" altLang="zh-CN" sz="2400" dirty="0" err="1">
                <a:solidFill>
                  <a:srgbClr val="FFFF00"/>
                </a:solidFill>
                <a:ea typeface="SimSun" pitchFamily="2" charset="-122"/>
              </a:rPr>
              <a:t>k.h</a:t>
            </a:r>
            <a:endParaRPr lang="en-US" altLang="zh-CN" sz="2400" dirty="0">
              <a:solidFill>
                <a:srgbClr val="FFFF00"/>
              </a:solidFill>
              <a:ea typeface="SimSun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   </a:t>
            </a:r>
            <a:r>
              <a:rPr lang="en-US" altLang="zh-CN" sz="2400" i="1" dirty="0" err="1">
                <a:solidFill>
                  <a:schemeClr val="bg1"/>
                </a:solidFill>
                <a:ea typeface="SimSun" pitchFamily="2" charset="-122"/>
              </a:rPr>
              <a:t>cột</a:t>
            </a:r>
            <a:r>
              <a:rPr lang="en-US" altLang="zh-CN" sz="2400" i="1" dirty="0">
                <a:solidFill>
                  <a:schemeClr val="bg1"/>
                </a:solidFill>
                <a:ea typeface="SimSun" pitchFamily="2" charset="-122"/>
              </a:rPr>
              <a:t> a)  h = 10  ta </a:t>
            </a:r>
            <a:r>
              <a:rPr lang="en-US" altLang="zh-CN" sz="2400" i="1" dirty="0" err="1">
                <a:solidFill>
                  <a:schemeClr val="bg1"/>
                </a:solidFill>
                <a:ea typeface="SimSun" pitchFamily="2" charset="-122"/>
              </a:rPr>
              <a:t>có</a:t>
            </a:r>
            <a:r>
              <a:rPr lang="en-US" altLang="zh-CN" sz="2400" i="1" dirty="0">
                <a:solidFill>
                  <a:schemeClr val="bg1"/>
                </a:solidFill>
                <a:ea typeface="SimSun" pitchFamily="2" charset="-122"/>
              </a:rPr>
              <a:t> m=10    </a:t>
            </a:r>
          </a:p>
        </p:txBody>
      </p:sp>
      <p:sp>
        <p:nvSpPr>
          <p:cNvPr id="31" name="Text Box 7260"/>
          <p:cNvSpPr txBox="1">
            <a:spLocks noChangeArrowheads="1"/>
          </p:cNvSpPr>
          <p:nvPr/>
        </p:nvSpPr>
        <p:spPr bwMode="auto">
          <a:xfrm>
            <a:off x="1173604" y="3621388"/>
            <a:ext cx="35544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=&gt; 10 =  k .10 =&gt; k=1</a:t>
            </a:r>
          </a:p>
        </p:txBody>
      </p:sp>
      <p:grpSp>
        <p:nvGrpSpPr>
          <p:cNvPr id="32" name="Group 1"/>
          <p:cNvGrpSpPr>
            <a:grpSpLocks/>
          </p:cNvGrpSpPr>
          <p:nvPr/>
        </p:nvGrpSpPr>
        <p:grpSpPr bwMode="auto">
          <a:xfrm>
            <a:off x="6856201" y="492125"/>
            <a:ext cx="4873625" cy="4460875"/>
            <a:chOff x="4925" y="1405"/>
            <a:chExt cx="9495" cy="5668"/>
          </a:xfrm>
        </p:grpSpPr>
        <p:pic>
          <p:nvPicPr>
            <p:cNvPr id="33" name="Picture 5" descr="su tu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5" y="1405"/>
              <a:ext cx="9495" cy="5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61"/>
            <p:cNvSpPr txBox="1">
              <a:spLocks noChangeArrowheads="1"/>
            </p:cNvSpPr>
            <p:nvPr/>
          </p:nvSpPr>
          <p:spPr bwMode="auto">
            <a:xfrm>
              <a:off x="6315" y="5581"/>
              <a:ext cx="1896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ea typeface="SimSun" pitchFamily="2" charset="-122"/>
                </a:rPr>
                <a:t>10 mm</a:t>
              </a:r>
            </a:p>
          </p:txBody>
        </p:sp>
        <p:sp>
          <p:nvSpPr>
            <p:cNvPr id="35" name="Text Box 63"/>
            <p:cNvSpPr txBox="1">
              <a:spLocks noChangeArrowheads="1"/>
            </p:cNvSpPr>
            <p:nvPr/>
          </p:nvSpPr>
          <p:spPr bwMode="auto">
            <a:xfrm>
              <a:off x="9634" y="5645"/>
              <a:ext cx="2240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ea typeface="SimSun" pitchFamily="2" charset="-122"/>
                </a:rPr>
                <a:t>50 mm</a:t>
              </a:r>
            </a:p>
          </p:txBody>
        </p:sp>
        <p:sp>
          <p:nvSpPr>
            <p:cNvPr id="36" name="Text Box 64"/>
            <p:cNvSpPr txBox="1">
              <a:spLocks noChangeArrowheads="1"/>
            </p:cNvSpPr>
            <p:nvPr/>
          </p:nvSpPr>
          <p:spPr bwMode="auto">
            <a:xfrm>
              <a:off x="11375" y="5513"/>
              <a:ext cx="3045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ea typeface="SimSun" pitchFamily="2" charset="-122"/>
                </a:rPr>
                <a:t>30 mm</a:t>
              </a:r>
            </a:p>
          </p:txBody>
        </p:sp>
        <p:sp>
          <p:nvSpPr>
            <p:cNvPr id="37" name="Text Box 62"/>
            <p:cNvSpPr txBox="1">
              <a:spLocks noChangeArrowheads="1"/>
            </p:cNvSpPr>
            <p:nvPr/>
          </p:nvSpPr>
          <p:spPr bwMode="auto">
            <a:xfrm>
              <a:off x="8158" y="5645"/>
              <a:ext cx="1811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ea typeface="SimSun" pitchFamily="2" charset="-122"/>
                </a:rPr>
                <a:t>8 mm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339632" y="167226"/>
            <a:ext cx="564543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5483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B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7823" y="1117371"/>
                <a:ext cx="11469189" cy="4964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II/ </a:t>
                </a:r>
                <a:r>
                  <a:rPr lang="en-US" sz="2800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800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endPara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endPara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a)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x;</a:t>
                </a:r>
              </a:p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b)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“?”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c)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gì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endPara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endParaRPr lang="en-US" sz="3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823" y="1117371"/>
                <a:ext cx="11469189" cy="4964629"/>
              </a:xfrm>
              <a:prstGeom prst="rect">
                <a:avLst/>
              </a:prstGeom>
              <a:blipFill rotWithShape="1">
                <a:blip r:embed="rId2"/>
                <a:stretch>
                  <a:fillRect l="-1063" t="-1227" b="-1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04800" y="610053"/>
            <a:ext cx="52657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en-US" alt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0655F1A-1BEF-4423-8B53-305EE4306B1D}"/>
              </a:ext>
            </a:extLst>
          </p:cNvPr>
          <p:cNvSpPr txBox="1"/>
          <p:nvPr/>
        </p:nvSpPr>
        <p:spPr>
          <a:xfrm>
            <a:off x="15902" y="75289"/>
            <a:ext cx="1212759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19: ĐẠI LƯỢNG TỈ LỆ THUẬN</a:t>
            </a:r>
            <a:endParaRPr lang="en-US" sz="2800" b="1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1854826"/>
                  </p:ext>
                </p:extLst>
              </p:nvPr>
            </p:nvGraphicFramePr>
            <p:xfrm>
              <a:off x="1946617" y="2228112"/>
              <a:ext cx="8128000" cy="1097280"/>
            </p:xfrm>
            <a:graphic>
              <a:graphicData uri="http://schemas.openxmlformats.org/drawingml/2006/table">
                <a:tbl>
                  <a:tblPr firstRow="1" bandRow="1">
                    <a:tableStyleId>{D7AC3CCA-C797-4891-BE02-D94E43425B78}</a:tableStyleId>
                  </a:tblPr>
                  <a:tblGrid>
                    <a:gridCol w="1625600">
                      <a:extLst>
                        <a:ext uri="{9D8B030D-6E8A-4147-A177-3AD203B41FA5}">
                          <a16:colId xmlns:a16="http://schemas.microsoft.com/office/drawing/2014/main" xmlns="" val="3963747558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xmlns="" val="651662908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xmlns="" val="2303094146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xmlns="" val="2404707927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xmlns="" val="1995188826"/>
                        </a:ext>
                      </a:extLst>
                    </a:gridCol>
                  </a:tblGrid>
                  <a:tr h="5486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US"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1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1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1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b="1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</m:sub>
                              </m:s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sz="24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6</a:t>
                          </a:r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203410811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4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1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𝟔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1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 ?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1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 ?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2400" b="1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sz="24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𝟒</m:t>
                                    </m:r>
                                  </m:sub>
                                </m:sSub>
                                <m:r>
                                  <a:rPr lang="en-US" sz="24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 ?</m:t>
                                </m:r>
                              </m:oMath>
                            </m:oMathPara>
                          </a14:m>
                          <a:endParaRPr lang="en-US" sz="2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22011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21854826"/>
                  </p:ext>
                </p:extLst>
              </p:nvPr>
            </p:nvGraphicFramePr>
            <p:xfrm>
              <a:off x="1946617" y="2228112"/>
              <a:ext cx="8128000" cy="1097280"/>
            </p:xfrm>
            <a:graphic>
              <a:graphicData uri="http://schemas.openxmlformats.org/drawingml/2006/table">
                <a:tbl>
                  <a:tblPr firstRow="1" bandRow="1">
                    <a:tableStyleId>{D7AC3CCA-C797-4891-BE02-D94E43425B78}</a:tableStyleId>
                  </a:tblPr>
                  <a:tblGrid>
                    <a:gridCol w="1625600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3963747558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651662908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303094146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404707927"/>
                        </a:ext>
                      </a:extLst>
                    </a:gridCol>
                    <a:gridCol w="1625600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1995188826"/>
                        </a:ext>
                      </a:extLst>
                    </a:gridCol>
                  </a:tblGrid>
                  <a:tr h="5486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t="-1111" r="-399625" b="-10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100000" t="-1111" r="-299625" b="-10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200752" t="-1111" r="-200752" b="-10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299625" t="-1111" r="-100000" b="-10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399625" t="-1111" b="-10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203410811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t="-101111" r="-399625" b="-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100000" t="-101111" r="-299625" b="-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200752" t="-101111" r="-200752" b="-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299625" t="-101111" r="-100000" b="-2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399625" t="-101111" b="-222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220110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Rectangle 9"/>
          <p:cNvSpPr/>
          <p:nvPr/>
        </p:nvSpPr>
        <p:spPr>
          <a:xfrm>
            <a:off x="1015489" y="1625382"/>
            <a:ext cx="564543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9286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B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44212" y="123458"/>
                <a:ext cx="11469189" cy="5892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Cho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endParaRPr lang="en-US" sz="28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a)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x;</a:t>
                </a:r>
              </a:p>
              <a:p>
                <a:endParaRPr lang="en-US" sz="28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800" i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b)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dấu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“?”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thích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</a:p>
              <a:p>
                <a:endParaRPr lang="en-US" sz="28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</a:t>
                </a:r>
              </a:p>
              <a:p>
                <a:r>
                  <a:rPr lang="en-US" sz="28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c)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gì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endParaRPr lang="en-US" sz="28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prstClr val="white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 smtClean="0">
                                <a:solidFill>
                                  <a:prstClr val="white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 smtClean="0">
                                <a:solidFill>
                                  <a:prstClr val="white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8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 smtClean="0">
                                <a:solidFill>
                                  <a:prstClr val="white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endParaRPr lang="en-US" sz="36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28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en-US" sz="28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28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212" y="123458"/>
                <a:ext cx="11469189" cy="5892575"/>
              </a:xfrm>
              <a:prstGeom prst="rect">
                <a:avLst/>
              </a:prstGeom>
              <a:blipFill rotWithShape="1">
                <a:blip r:embed="rId2"/>
                <a:stretch>
                  <a:fillRect t="-1034" b="-1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19046069"/>
                  </p:ext>
                </p:extLst>
              </p:nvPr>
            </p:nvGraphicFramePr>
            <p:xfrm>
              <a:off x="1684370" y="646678"/>
              <a:ext cx="7555045" cy="691764"/>
            </p:xfrm>
            <a:graphic>
              <a:graphicData uri="http://schemas.openxmlformats.org/drawingml/2006/table">
                <a:tbl>
                  <a:tblPr firstRow="1" bandRow="1">
                    <a:tableStyleId>{D7AC3CCA-C797-4891-BE02-D94E43425B78}</a:tableStyleId>
                  </a:tblPr>
                  <a:tblGrid>
                    <a:gridCol w="1511009">
                      <a:extLst>
                        <a:ext uri="{9D8B030D-6E8A-4147-A177-3AD203B41FA5}">
                          <a16:colId xmlns:a16="http://schemas.microsoft.com/office/drawing/2014/main" xmlns="" val="3963747558"/>
                        </a:ext>
                      </a:extLst>
                    </a:gridCol>
                    <a:gridCol w="1511009">
                      <a:extLst>
                        <a:ext uri="{9D8B030D-6E8A-4147-A177-3AD203B41FA5}">
                          <a16:colId xmlns:a16="http://schemas.microsoft.com/office/drawing/2014/main" xmlns="" val="651662908"/>
                        </a:ext>
                      </a:extLst>
                    </a:gridCol>
                    <a:gridCol w="1511009">
                      <a:extLst>
                        <a:ext uri="{9D8B030D-6E8A-4147-A177-3AD203B41FA5}">
                          <a16:colId xmlns:a16="http://schemas.microsoft.com/office/drawing/2014/main" xmlns="" val="2303094146"/>
                        </a:ext>
                      </a:extLst>
                    </a:gridCol>
                    <a:gridCol w="1511009">
                      <a:extLst>
                        <a:ext uri="{9D8B030D-6E8A-4147-A177-3AD203B41FA5}">
                          <a16:colId xmlns:a16="http://schemas.microsoft.com/office/drawing/2014/main" xmlns="" val="2404707927"/>
                        </a:ext>
                      </a:extLst>
                    </a:gridCol>
                    <a:gridCol w="1511009">
                      <a:extLst>
                        <a:ext uri="{9D8B030D-6E8A-4147-A177-3AD203B41FA5}">
                          <a16:colId xmlns:a16="http://schemas.microsoft.com/office/drawing/2014/main" xmlns="" val="1995188826"/>
                        </a:ext>
                      </a:extLst>
                    </a:gridCol>
                  </a:tblGrid>
                  <a:tr h="3458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oMath>
                            </m:oMathPara>
                          </a14:m>
                          <a:endParaRPr lang="en-US" sz="15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b="1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15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sz="15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15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b="1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15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sz="15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15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b="1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15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  <m:r>
                                  <a:rPr lang="en-US" sz="15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15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500" b="1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5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</m:sub>
                              </m:sSub>
                              <m:r>
                                <a:rPr lang="en-US" sz="15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US" sz="150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6</a:t>
                          </a:r>
                          <a:endParaRPr lang="en-US" sz="15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203410811"/>
                      </a:ext>
                    </a:extLst>
                  </a:tr>
                  <a:tr h="34588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5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b="1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sz="15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sz="15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15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𝟔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b="1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sz="15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r>
                                  <a:rPr lang="en-US" sz="15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 ?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b="1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sz="15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  <m:r>
                                  <a:rPr lang="en-US" sz="15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 ?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500" b="1" i="1" smtClean="0"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5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sz="1500" b="1" i="1" smtClean="0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𝟒</m:t>
                                    </m:r>
                                  </m:sub>
                                </m:sSub>
                                <m:r>
                                  <a:rPr lang="en-US" sz="1500" b="1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 ?</m:t>
                                </m:r>
                              </m:oMath>
                            </m:oMathPara>
                          </a14:m>
                          <a:endParaRPr lang="en-US" sz="15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22011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96527551"/>
                  </p:ext>
                </p:extLst>
              </p:nvPr>
            </p:nvGraphicFramePr>
            <p:xfrm>
              <a:off x="1684370" y="646678"/>
              <a:ext cx="7555045" cy="691764"/>
            </p:xfrm>
            <a:graphic>
              <a:graphicData uri="http://schemas.openxmlformats.org/drawingml/2006/table">
                <a:tbl>
                  <a:tblPr firstRow="1" bandRow="1">
                    <a:tableStyleId>{D7AC3CCA-C797-4891-BE02-D94E43425B78}</a:tableStyleId>
                  </a:tblPr>
                  <a:tblGrid>
                    <a:gridCol w="1511009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3963747558"/>
                        </a:ext>
                      </a:extLst>
                    </a:gridCol>
                    <a:gridCol w="1511009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651662908"/>
                        </a:ext>
                      </a:extLst>
                    </a:gridCol>
                    <a:gridCol w="1511009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303094146"/>
                        </a:ext>
                      </a:extLst>
                    </a:gridCol>
                    <a:gridCol w="1511009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404707927"/>
                        </a:ext>
                      </a:extLst>
                    </a:gridCol>
                    <a:gridCol w="1511009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995188826"/>
                        </a:ext>
                      </a:extLst>
                    </a:gridCol>
                  </a:tblGrid>
                  <a:tr h="3458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r="-400000" b="-10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100000" r="-300000" b="-10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200000" r="-200000" b="-10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300000" r="-100000" b="-10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400000" b="-1017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203410811"/>
                      </a:ext>
                    </a:extLst>
                  </a:tr>
                  <a:tr h="3458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t="-100000" r="-400000" b="-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100000" t="-100000" r="-300000" b="-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200000" t="-100000" r="-200000" b="-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300000" t="-100000" r="-100000" b="-17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3"/>
                          <a:stretch>
                            <a:fillRect l="-400000" t="-100000" b="-175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220110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Rectangle 9"/>
          <p:cNvSpPr/>
          <p:nvPr/>
        </p:nvSpPr>
        <p:spPr>
          <a:xfrm>
            <a:off x="1063197" y="123458"/>
            <a:ext cx="564543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063197" y="1914232"/>
                <a:ext cx="10561610" cy="1015663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</a:t>
                </a:r>
                <a:r>
                  <a:rPr lang="en-US" sz="2400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 </a:t>
                </a:r>
                <a:r>
                  <a:rPr lang="en-US" sz="24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>
                        <a:solidFill>
                          <a:srgbClr val="FFFF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  </m:t>
                    </m:r>
                  </m:oMath>
                </a14:m>
                <a:endParaRPr lang="en-US" sz="24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400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40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m:rPr>
                        <m:sty m:val="p"/>
                      </m:rPr>
                      <a:rPr lang="en-US" sz="240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k</m:t>
                    </m:r>
                    <m:r>
                      <a:rPr lang="en-US" sz="240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400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Vậy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en-US" sz="24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400" i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197" y="1914232"/>
                <a:ext cx="10561610" cy="1015663"/>
              </a:xfrm>
              <a:prstGeom prst="rect">
                <a:avLst/>
              </a:prstGeom>
              <a:blipFill rotWithShape="1">
                <a:blip r:embed="rId4"/>
                <a:stretch>
                  <a:fillRect t="-4142" b="-5917"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166560" y="3692542"/>
            <a:ext cx="1056161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 ta </a:t>
            </a:r>
            <a:r>
              <a:rPr lang="en-US" sz="24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= 2.x</a:t>
            </a:r>
            <a:endParaRPr lang="en-US" sz="2400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166560" y="6016627"/>
                <a:ext cx="10561610" cy="721929"/>
              </a:xfrm>
              <a:prstGeom prst="rect">
                <a:avLst/>
              </a:prstGeom>
              <a:noFill/>
              <a:ln>
                <a:solidFill>
                  <a:srgbClr val="FFFF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8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FFFF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280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FF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280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FF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  <m:r>
                      <a:rPr lang="en-US" sz="280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560" y="6016627"/>
                <a:ext cx="10561610" cy="72192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580873" y="999065"/>
            <a:ext cx="337327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8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079475" y="999065"/>
            <a:ext cx="396594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10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8628878" y="999065"/>
            <a:ext cx="40506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12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42059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  <p:bldP spid="3" grpId="0" animBg="1"/>
      <p:bldP spid="9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B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7823" y="1117371"/>
            <a:ext cx="114691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en-US" sz="3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04800" y="610053"/>
            <a:ext cx="52657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en-US" alt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0655F1A-1BEF-4423-8B53-305EE4306B1D}"/>
              </a:ext>
            </a:extLst>
          </p:cNvPr>
          <p:cNvSpPr txBox="1"/>
          <p:nvPr/>
        </p:nvSpPr>
        <p:spPr>
          <a:xfrm>
            <a:off x="15902" y="75289"/>
            <a:ext cx="1212759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19: ĐẠI LƯỢNG TỈ LỆ THUẬN</a:t>
            </a:r>
            <a:endParaRPr lang="en-US" sz="2800" b="1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39634" y="1913429"/>
                <a:ext cx="11469189" cy="4783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u="sng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</a:t>
                </a:r>
                <a:r>
                  <a:rPr lang="en-US" sz="3000" b="1" u="sng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3600" b="1" u="sng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endParaRPr lang="en-US" sz="20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chúng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b="1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36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b="1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6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  <m:r>
                      <a:rPr lang="en-US" sz="36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b="1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36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b="1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6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  <m:r>
                      <a:rPr lang="en-US" sz="3600" b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…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𝐤</m:t>
                    </m:r>
                  </m:oMath>
                </a14:m>
                <a:endParaRPr lang="en-US" sz="3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ì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kia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ctr"/>
                <a:r>
                  <a:rPr lang="en-US" sz="2800" b="1" dirty="0" smtClean="0">
                    <a:solidFill>
                      <a:srgbClr val="FFFF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b="1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6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b="1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36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  <m:r>
                      <a:rPr lang="en-US" sz="36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b="1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36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b="1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1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36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  <m:r>
                      <a:rPr lang="en-US" sz="3600" b="1" i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600" b="1" i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;…</m:t>
                    </m:r>
                  </m:oMath>
                </a14:m>
                <a:endPara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3600" b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34" y="1913429"/>
                <a:ext cx="11469189" cy="4783169"/>
              </a:xfrm>
              <a:prstGeom prst="rect">
                <a:avLst/>
              </a:prstGeom>
              <a:blipFill rotWithShape="1">
                <a:blip r:embed="rId2"/>
                <a:stretch>
                  <a:fillRect l="-1489" t="-2038" r="-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86074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B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9006" y="166431"/>
            <a:ext cx="55386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5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5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09007" y="812762"/>
                <a:ext cx="10816046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1: </a:t>
                </a:r>
                <a:endParaRPr lang="en-US" sz="25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14350" indent="-514350">
                  <a:buAutoNum type="alphaLcParenR"/>
                </a:pP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</a:t>
                </a:r>
              </a:p>
              <a:p>
                <a:pPr marL="514350" indent="-514350">
                  <a:buAutoNum type="alphaLcParenR"/>
                </a:pP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</a:t>
                </a:r>
              </a:p>
              <a:p>
                <a:pPr marL="514350" indent="-514350">
                  <a:buAutoNum type="alphaLcParenR"/>
                </a:pP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25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=9 ;</m:t>
                    </m:r>
                    <m:r>
                      <a:rPr lang="en-US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5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=15</m:t>
                    </m:r>
                  </m:oMath>
                </a14:m>
                <a:r>
                  <a:rPr lang="en-US" sz="25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5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2500" b="1" u="sng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07" y="812762"/>
                <a:ext cx="10816046" cy="2400657"/>
              </a:xfrm>
              <a:prstGeom prst="rect">
                <a:avLst/>
              </a:prstGeom>
              <a:blipFill rotWithShape="1">
                <a:blip r:embed="rId2"/>
                <a:stretch>
                  <a:fillRect l="-901" t="-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93635" y="2836283"/>
                <a:ext cx="10816046" cy="3821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2400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lphaLcParenR"/>
                </a:pPr>
                <a:r>
                  <a:rPr lang="en-US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0)</a:t>
                </a:r>
              </a:p>
              <a:p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</m:t>
                    </m:r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ta</m:t>
                    </m:r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ó:</m:t>
                    </m:r>
                  </m:oMath>
                </a14:m>
                <a:endParaRPr lang="en-US" sz="2400" b="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4=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.6⇒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lphaLcParenR" startAt="2"/>
                </a:pP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a) </a:t>
                </a:r>
                <a:r>
                  <a:rPr lang="en-US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2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lphaLcParenR" startAt="2"/>
                </a:pP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14:m>
                  <m:oMath xmlns:m="http://schemas.openxmlformats.org/officeDocument/2006/math">
                    <m:r>
                      <a:rPr lang="en-US" sz="240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ớ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a:rPr lang="en-US" sz="24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=9 </m:t>
                    </m:r>
                  </m:oMath>
                </a14:m>
                <a:r>
                  <a:rPr lang="en-US" sz="2400" b="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b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400" b="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9=6</m:t>
                    </m:r>
                  </m:oMath>
                </a14:m>
                <a:endParaRPr lang="en-US" sz="2400" b="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400" b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2400" b="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b="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=15</m:t>
                    </m:r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4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15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635" y="2836283"/>
                <a:ext cx="10816046" cy="3821687"/>
              </a:xfrm>
              <a:prstGeom prst="rect">
                <a:avLst/>
              </a:prstGeom>
              <a:blipFill rotWithShape="1">
                <a:blip r:embed="rId3"/>
                <a:stretch>
                  <a:fillRect l="-732" t="-1276" b="-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32798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15" y="3636956"/>
            <a:ext cx="1286247" cy="1919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468" y="3085497"/>
            <a:ext cx="1103433" cy="221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884742" y="4745839"/>
            <a:ext cx="1262742" cy="1884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30" y="2032727"/>
            <a:ext cx="1000507" cy="2008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3760288" y="2808508"/>
            <a:ext cx="1069503" cy="1971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25" y="2657228"/>
            <a:ext cx="9326360" cy="4926270"/>
          </a:xfrm>
          <a:prstGeom prst="rect">
            <a:avLst/>
          </a:prstGeom>
        </p:spPr>
      </p:pic>
      <p:pic>
        <p:nvPicPr>
          <p:cNvPr id="11" name="bao bie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548214" y="819150"/>
            <a:ext cx="609600" cy="6096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154" y="500740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4187" y="481131"/>
            <a:ext cx="90460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7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 NGƯ DÂN</a:t>
            </a:r>
            <a:endParaRPr lang="en-US" sz="7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15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88" y="452437"/>
            <a:ext cx="10015312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80284" y="927169"/>
            <a:ext cx="84115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5400" b="1" dirty="0" smtClean="0">
                <a:solidFill>
                  <a:prstClr val="black"/>
                </a:solidFill>
              </a:rPr>
              <a:t>5 </a:t>
            </a:r>
            <a:r>
              <a:rPr lang="en-US" sz="5400" b="1" dirty="0" err="1" smtClean="0">
                <a:solidFill>
                  <a:prstClr val="black"/>
                </a:solidFill>
              </a:rPr>
              <a:t>ngư</a:t>
            </a:r>
            <a:r>
              <a:rPr lang="en-US" sz="5400" b="1" dirty="0" smtClean="0">
                <a:solidFill>
                  <a:prstClr val="black"/>
                </a:solidFill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</a:rPr>
              <a:t>dân</a:t>
            </a:r>
            <a:r>
              <a:rPr lang="en-US" sz="5400" b="1" dirty="0" smtClean="0">
                <a:solidFill>
                  <a:prstClr val="black"/>
                </a:solidFill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</a:rPr>
              <a:t>đang</a:t>
            </a:r>
            <a:r>
              <a:rPr lang="en-US" sz="5400" b="1" dirty="0" smtClean="0">
                <a:solidFill>
                  <a:prstClr val="black"/>
                </a:solidFill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</a:rPr>
              <a:t>gặp</a:t>
            </a:r>
            <a:r>
              <a:rPr lang="en-US" sz="5400" b="1" dirty="0" smtClean="0">
                <a:solidFill>
                  <a:prstClr val="black"/>
                </a:solidFill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</a:rPr>
              <a:t>nguy</a:t>
            </a:r>
            <a:r>
              <a:rPr lang="en-US" sz="5400" b="1" dirty="0" smtClean="0">
                <a:solidFill>
                  <a:prstClr val="black"/>
                </a:solidFill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</a:rPr>
              <a:t>hiểm</a:t>
            </a:r>
            <a:r>
              <a:rPr lang="en-US" sz="5400" b="1" dirty="0" smtClean="0">
                <a:solidFill>
                  <a:prstClr val="black"/>
                </a:solidFill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</a:rPr>
              <a:t>giữa</a:t>
            </a:r>
            <a:r>
              <a:rPr lang="en-US" sz="5400" b="1" dirty="0" smtClean="0">
                <a:solidFill>
                  <a:prstClr val="black"/>
                </a:solidFill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</a:rPr>
              <a:t>cơn</a:t>
            </a:r>
            <a:r>
              <a:rPr lang="en-US" sz="5400" b="1" dirty="0" smtClean="0">
                <a:solidFill>
                  <a:prstClr val="black"/>
                </a:solidFill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</a:rPr>
              <a:t>bão</a:t>
            </a:r>
            <a:r>
              <a:rPr lang="en-US" sz="5400" b="1" dirty="0" smtClean="0">
                <a:solidFill>
                  <a:prstClr val="black"/>
                </a:solidFill>
              </a:rPr>
              <a:t>.</a:t>
            </a:r>
          </a:p>
          <a:p>
            <a:pPr algn="ctr" defTabSz="457200"/>
            <a:endParaRPr lang="en-US" sz="5400" b="1" dirty="0" smtClean="0">
              <a:solidFill>
                <a:prstClr val="black"/>
              </a:solidFill>
            </a:endParaRPr>
          </a:p>
          <a:p>
            <a:pPr algn="ctr" defTabSz="457200"/>
            <a:r>
              <a:rPr lang="en-US" sz="5400" b="1" dirty="0" err="1" smtClean="0">
                <a:solidFill>
                  <a:prstClr val="black"/>
                </a:solidFill>
              </a:rPr>
              <a:t>Hãy</a:t>
            </a:r>
            <a:r>
              <a:rPr lang="en-US" sz="5400" b="1" dirty="0" smtClean="0">
                <a:solidFill>
                  <a:prstClr val="black"/>
                </a:solidFill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</a:rPr>
              <a:t>giúp</a:t>
            </a:r>
            <a:r>
              <a:rPr lang="en-US" sz="5400" b="1" dirty="0" smtClean="0">
                <a:solidFill>
                  <a:prstClr val="black"/>
                </a:solidFill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</a:rPr>
              <a:t>Đội</a:t>
            </a:r>
            <a:r>
              <a:rPr lang="en-US" sz="5400" b="1" dirty="0" smtClean="0">
                <a:solidFill>
                  <a:prstClr val="black"/>
                </a:solidFill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</a:rPr>
              <a:t>cứu</a:t>
            </a:r>
            <a:r>
              <a:rPr lang="en-US" sz="5400" b="1" dirty="0" smtClean="0">
                <a:solidFill>
                  <a:prstClr val="black"/>
                </a:solidFill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</a:rPr>
              <a:t>hộ</a:t>
            </a:r>
            <a:r>
              <a:rPr lang="en-US" sz="5400" b="1" dirty="0" smtClean="0">
                <a:solidFill>
                  <a:prstClr val="black"/>
                </a:solidFill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</a:rPr>
              <a:t>cứu</a:t>
            </a:r>
            <a:r>
              <a:rPr lang="en-US" sz="5400" b="1" dirty="0" smtClean="0">
                <a:solidFill>
                  <a:prstClr val="black"/>
                </a:solidFill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</a:rPr>
              <a:t>các</a:t>
            </a:r>
            <a:r>
              <a:rPr lang="en-US" sz="5400" b="1" dirty="0" smtClean="0">
                <a:solidFill>
                  <a:prstClr val="black"/>
                </a:solidFill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</a:rPr>
              <a:t>ngư</a:t>
            </a:r>
            <a:r>
              <a:rPr lang="en-US" sz="5400" b="1" dirty="0" smtClean="0">
                <a:solidFill>
                  <a:prstClr val="black"/>
                </a:solidFill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</a:rPr>
              <a:t>dân</a:t>
            </a:r>
            <a:r>
              <a:rPr lang="en-US" sz="5400" b="1" dirty="0" smtClean="0">
                <a:solidFill>
                  <a:prstClr val="black"/>
                </a:solidFill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</a:rPr>
              <a:t>bằng</a:t>
            </a:r>
            <a:r>
              <a:rPr lang="en-US" sz="5400" b="1" dirty="0" smtClean="0">
                <a:solidFill>
                  <a:prstClr val="black"/>
                </a:solidFill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</a:rPr>
              <a:t>cách</a:t>
            </a:r>
            <a:r>
              <a:rPr lang="en-US" sz="5400" b="1" dirty="0" smtClean="0">
                <a:solidFill>
                  <a:prstClr val="black"/>
                </a:solidFill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</a:rPr>
              <a:t>trả</a:t>
            </a:r>
            <a:r>
              <a:rPr lang="en-US" sz="5400" b="1" dirty="0" smtClean="0">
                <a:solidFill>
                  <a:prstClr val="black"/>
                </a:solidFill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</a:rPr>
              <a:t>lời</a:t>
            </a:r>
            <a:r>
              <a:rPr lang="en-US" sz="5400" b="1" dirty="0" smtClean="0">
                <a:solidFill>
                  <a:prstClr val="black"/>
                </a:solidFill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</a:rPr>
              <a:t>đúng</a:t>
            </a:r>
            <a:r>
              <a:rPr lang="en-US" sz="5400" b="1" dirty="0" smtClean="0">
                <a:solidFill>
                  <a:prstClr val="black"/>
                </a:solidFill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</a:rPr>
              <a:t>các</a:t>
            </a:r>
            <a:r>
              <a:rPr lang="en-US" sz="5400" b="1" dirty="0" smtClean="0">
                <a:solidFill>
                  <a:prstClr val="black"/>
                </a:solidFill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</a:rPr>
              <a:t>câu</a:t>
            </a:r>
            <a:r>
              <a:rPr lang="en-US" sz="5400" b="1" dirty="0" smtClean="0">
                <a:solidFill>
                  <a:prstClr val="black"/>
                </a:solidFill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</a:rPr>
              <a:t>hỏi</a:t>
            </a:r>
            <a:r>
              <a:rPr lang="en-US" sz="5400" b="1" dirty="0" smtClean="0">
                <a:solidFill>
                  <a:prstClr val="black"/>
                </a:solidFill>
              </a:rPr>
              <a:t>.</a:t>
            </a:r>
            <a:endParaRPr lang="en-US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21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759">
            <a:off x="6848045" y="1167993"/>
            <a:ext cx="7199169" cy="60334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90" y="3408356"/>
            <a:ext cx="1286247" cy="19191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43" y="2856897"/>
            <a:ext cx="1103433" cy="2214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6303">
            <a:off x="198817" y="4517239"/>
            <a:ext cx="1262742" cy="1884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05" y="1804127"/>
            <a:ext cx="1000507" cy="20081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5412" flipH="1">
            <a:off x="2074363" y="2579908"/>
            <a:ext cx="1069503" cy="19712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8628"/>
            <a:ext cx="9326360" cy="49262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4" y="5727227"/>
            <a:ext cx="994005" cy="99400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893" y="5494511"/>
            <a:ext cx="1179611" cy="117961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01" y="5124287"/>
            <a:ext cx="1333625" cy="133362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92200" y1="58000" x2="82000" y2="77600"/>
                        <a14:foregroundMark x1="92200" y1="61000" x2="85000" y2="75000"/>
                        <a14:foregroundMark x1="52000" y1="37000" x2="53000" y2="594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292" y="4757529"/>
            <a:ext cx="1478863" cy="147886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5800" l="0" r="100000">
                        <a14:foregroundMark x1="48400" y1="89000" x2="72400" y2="83800"/>
                        <a14:foregroundMark x1="86400" y1="70800" x2="77600" y2="80600"/>
                        <a14:foregroundMark x1="92800" y1="58400" x2="87600" y2="70600"/>
                        <a14:foregroundMark x1="88200" y1="29000" x2="91600" y2="40000"/>
                        <a14:foregroundMark x1="39600" y1="10400" x2="22600" y2="19400"/>
                        <a14:foregroundMark x1="91600" y1="39800" x2="93200" y2="54800"/>
                        <a14:foregroundMark x1="58200" y1="34400" x2="45200" y2="36400"/>
                        <a14:foregroundMark x1="45400" y1="34200" x2="43600" y2="47000"/>
                        <a14:foregroundMark x1="47000" y1="46200" x2="55000" y2="45800"/>
                        <a14:foregroundMark x1="57400" y1="48400" x2="58200" y2="57800"/>
                        <a14:foregroundMark x1="56400" y1="60400" x2="50000" y2="62400"/>
                        <a14:foregroundMark x1="42400" y1="59000" x2="46800" y2="620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81" y="4290549"/>
            <a:ext cx="1585270" cy="1585270"/>
          </a:xfrm>
          <a:prstGeom prst="rect">
            <a:avLst/>
          </a:prstGeom>
        </p:spPr>
      </p:pic>
      <p:pic>
        <p:nvPicPr>
          <p:cNvPr id="17" name="Picture 16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64" y="5730465"/>
            <a:ext cx="994005" cy="994005"/>
          </a:xfrm>
          <a:prstGeom prst="rect">
            <a:avLst/>
          </a:prstGeom>
        </p:spPr>
      </p:pic>
      <p:pic>
        <p:nvPicPr>
          <p:cNvPr id="19" name="Picture 18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761" y="5127525"/>
            <a:ext cx="1333625" cy="1333625"/>
          </a:xfrm>
          <a:prstGeom prst="rect">
            <a:avLst/>
          </a:prstGeom>
        </p:spPr>
      </p:pic>
      <p:pic>
        <p:nvPicPr>
          <p:cNvPr id="20" name="Picture 19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92200" y1="58000" x2="82000" y2="77600"/>
                        <a14:foregroundMark x1="92200" y1="61000" x2="85000" y2="75000"/>
                        <a14:foregroundMark x1="52000" y1="37000" x2="53000" y2="594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52" y="4760767"/>
            <a:ext cx="1478863" cy="1478863"/>
          </a:xfrm>
          <a:prstGeom prst="rect">
            <a:avLst/>
          </a:prstGeom>
        </p:spPr>
      </p:pic>
      <p:pic>
        <p:nvPicPr>
          <p:cNvPr id="21" name="Picture 20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5800" l="0" r="100000">
                        <a14:foregroundMark x1="48400" y1="89000" x2="72400" y2="83800"/>
                        <a14:foregroundMark x1="86400" y1="70800" x2="77600" y2="80600"/>
                        <a14:foregroundMark x1="92800" y1="58400" x2="87600" y2="70600"/>
                        <a14:foregroundMark x1="88200" y1="29000" x2="91600" y2="40000"/>
                        <a14:foregroundMark x1="39600" y1="10400" x2="22600" y2="19400"/>
                        <a14:foregroundMark x1="91600" y1="39800" x2="93200" y2="54800"/>
                        <a14:foregroundMark x1="58200" y1="34400" x2="45200" y2="36400"/>
                        <a14:foregroundMark x1="45400" y1="34200" x2="43600" y2="47000"/>
                        <a14:foregroundMark x1="47000" y1="46200" x2="55000" y2="45800"/>
                        <a14:foregroundMark x1="57400" y1="48400" x2="58200" y2="57800"/>
                        <a14:foregroundMark x1="56400" y1="60400" x2="50000" y2="62400"/>
                        <a14:foregroundMark x1="42400" y1="59000" x2="46800" y2="620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41" y="4293787"/>
            <a:ext cx="1585270" cy="1585270"/>
          </a:xfrm>
          <a:prstGeom prst="rect">
            <a:avLst/>
          </a:prstGeom>
        </p:spPr>
      </p:pic>
      <p:pic>
        <p:nvPicPr>
          <p:cNvPr id="22" name="Picture 21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794" y="5505380"/>
            <a:ext cx="1179611" cy="117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5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1.26706 0.05439 " pathEditMode="relative" rAng="0" ptsTypes="AA">
                                      <p:cBhvr>
                                        <p:cTn id="1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59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0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564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56360" y="657224"/>
                <a:ext cx="7598565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ta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sz="3600" b="1" i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lang="en-US" sz="3600" b="1" i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en-US" sz="3600" b="1" i="1" dirty="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𝒎</m:t>
                    </m:r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𝒎</m:t>
                      </m:r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</m:oMath>
                  </m:oMathPara>
                </a14:m>
                <a:endParaRPr lang="en-US" sz="3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457200"/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</a:t>
                </a:r>
                <a:endParaRPr lang="en-US" sz="3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6360" y="657224"/>
                <a:ext cx="7598565" cy="2308324"/>
              </a:xfrm>
              <a:prstGeom prst="rect">
                <a:avLst/>
              </a:prstGeom>
              <a:blipFill>
                <a:blip r:embed="rId9"/>
                <a:stretch>
                  <a:fillRect l="-2488" t="-4497" b="-8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465058" y="4914900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600" b="1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75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7"/>
          <p:cNvSpPr txBox="1">
            <a:spLocks/>
          </p:cNvSpPr>
          <p:nvPr/>
        </p:nvSpPr>
        <p:spPr bwMode="auto">
          <a:xfrm>
            <a:off x="406400" y="2362200"/>
            <a:ext cx="11480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 anchor="ctr"/>
          <a:lstStyle/>
          <a:p>
            <a:pPr algn="ctr">
              <a:defRPr/>
            </a:pPr>
            <a:r>
              <a:rPr lang="en-US" sz="59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ĐẠI LƯỢNG TỈ LỆ THUẬN</a:t>
            </a:r>
            <a:endParaRPr lang="vi-VN" sz="59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Subtitle 4"/>
          <p:cNvSpPr txBox="1">
            <a:spLocks/>
          </p:cNvSpPr>
          <p:nvPr/>
        </p:nvSpPr>
        <p:spPr bwMode="auto">
          <a:xfrm>
            <a:off x="5486400" y="4648200"/>
            <a:ext cx="6705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dirty="0" smtClean="0">
                <a:latin typeface="Times New Roman" pitchFamily="18" charset="0"/>
                <a:cs typeface="Times New Roman" pitchFamily="18" charset="0"/>
              </a:rPr>
              <a:t>HUỲNH 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THỊ NÊ NA</a:t>
            </a:r>
          </a:p>
          <a:p>
            <a:pPr algn="just" eaLnBrk="1" hangingPunct="1">
              <a:buFontTx/>
              <a:buNone/>
            </a:pP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: 		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altLang="en-US" dirty="0">
                <a:latin typeface="Times New Roman" pitchFamily="18" charset="0"/>
                <a:cs typeface="Times New Roman" pitchFamily="18" charset="0"/>
              </a:rPr>
              <a:t>Tin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68817" y="567267"/>
            <a:ext cx="115824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21917" tIns="60958" rIns="121917" bIns="60958"/>
          <a:lstStyle/>
          <a:p>
            <a:pPr marL="457189" indent="-457189" algn="ctr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sz="27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7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7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7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7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7</a:t>
            </a:r>
            <a:r>
              <a:rPr lang="en-US" sz="27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</a:t>
            </a:r>
          </a:p>
          <a:p>
            <a:pPr marL="457189" indent="-457189" algn="ctr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sz="27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7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20, </a:t>
            </a:r>
            <a:r>
              <a:rPr lang="en-US" sz="27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7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39</a:t>
            </a:r>
            <a:r>
              <a:rPr lang="en-US" sz="2700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</a:t>
            </a:r>
            <a:endParaRPr lang="en-US" sz="2700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189" indent="-457189" algn="ctr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sz="2700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2:</a:t>
            </a:r>
            <a:endParaRPr lang="en-US" sz="2700" u="sng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189" indent="-457189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6831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993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483346" y="569029"/>
                <a:ext cx="7225308" cy="2241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</a:t>
                </a:r>
                <a:r>
                  <a:rPr lang="en-US" sz="3600" b="1" i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6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457200"/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sai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 </a:t>
                </a:r>
                <a:endParaRPr lang="en-US" sz="3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346" y="569029"/>
                <a:ext cx="7225308" cy="2241511"/>
              </a:xfrm>
              <a:prstGeom prst="rect">
                <a:avLst/>
              </a:prstGeom>
              <a:blipFill>
                <a:blip r:embed="rId9"/>
                <a:stretch>
                  <a:fillRect l="-2530" b="-9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695890" y="4934634"/>
            <a:ext cx="800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42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7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21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55360" y="391528"/>
                <a:ext cx="7420652" cy="2586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x:</a:t>
                </a:r>
              </a:p>
              <a:p>
                <a:pPr defTabSz="457200"/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	B.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𝟏𝟔</m:t>
                    </m:r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endParaRPr lang="en-US" sz="3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457200"/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𝟏𝟔</m:t>
                    </m:r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5360" y="391528"/>
                <a:ext cx="7420652" cy="2586798"/>
              </a:xfrm>
              <a:prstGeom prst="rect">
                <a:avLst/>
              </a:prstGeom>
              <a:blipFill rotWithShape="1">
                <a:blip r:embed="rId9"/>
                <a:stretch>
                  <a:fillRect l="-2463" t="-3765" r="-1642" b="-1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795121" y="4934634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6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99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755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68511" y="512551"/>
            <a:ext cx="72806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457200"/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endParaRPr lang="en-US" sz="36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272843" y="4941358"/>
                <a:ext cx="18036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𝒌</m:t>
                      </m:r>
                      <m:r>
                        <a:rPr lang="en-US" sz="3600" b="1" i="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</m:t>
                      </m:r>
                    </m:oMath>
                  </m:oMathPara>
                </a14:m>
                <a:endParaRPr 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843" y="4941358"/>
                <a:ext cx="1803699" cy="64633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695850"/>
              </p:ext>
            </p:extLst>
          </p:nvPr>
        </p:nvGraphicFramePr>
        <p:xfrm>
          <a:off x="3365614" y="1148553"/>
          <a:ext cx="5486400" cy="10363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xmlns="" val="375636472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99603535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14792021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4184031048"/>
                    </a:ext>
                  </a:extLst>
                </a:gridCol>
              </a:tblGrid>
              <a:tr h="467963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4357564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12318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671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9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183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81397" y="917905"/>
                <a:ext cx="7548404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𝒌</m:t>
                    </m:r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𝟐𝟎𝟏𝟏</m:t>
                    </m:r>
                  </m:oMath>
                </a14:m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defTabSz="457200"/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6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sz="3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397" y="917905"/>
                <a:ext cx="7548404" cy="1754326"/>
              </a:xfrm>
              <a:prstGeom prst="rect">
                <a:avLst/>
              </a:prstGeom>
              <a:blipFill>
                <a:blip r:embed="rId9"/>
                <a:stretch>
                  <a:fillRect l="-2421" t="-5923"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181802" y="4934634"/>
                <a:ext cx="17475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dirty="0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𝟒𝟎𝟐𝟐</m:t>
                      </m:r>
                    </m:oMath>
                  </m:oMathPara>
                </a14:m>
                <a:endParaRPr lang="en-US" sz="3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802" y="4934634"/>
                <a:ext cx="1747594" cy="64633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004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15B5CC-2461-418B-A013-C46B48790390}"/>
              </a:ext>
            </a:extLst>
          </p:cNvPr>
          <p:cNvSpPr txBox="1"/>
          <p:nvPr/>
        </p:nvSpPr>
        <p:spPr>
          <a:xfrm>
            <a:off x="4041648" y="365760"/>
            <a:ext cx="352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DẶN DÒ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AutoShape 7">
            <a:hlinkClick r:id="rId2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9838173" y="7694133"/>
            <a:ext cx="381000" cy="381000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445" y="1959429"/>
            <a:ext cx="11469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6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2, 3, 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SGK</a:t>
            </a:r>
            <a:endParaRPr lang="en-US" sz="36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81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B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90052AD-7B60-4D91-9471-ABF0DCA9533E}"/>
              </a:ext>
            </a:extLst>
          </p:cNvPr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GHI BÀI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19070" y="816422"/>
                <a:ext cx="11469189" cy="6058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2700" b="1" u="sng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1.Định </a:t>
                </a:r>
                <a:r>
                  <a:rPr lang="en-US" sz="2700" b="1" u="sng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2700" b="1" u="sng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 defTabSz="457200"/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700" i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700" i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7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7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7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7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𝒌</m:t>
                    </m:r>
                    <m:r>
                      <a:rPr lang="en-US" sz="27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27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7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b="1" i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 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defTabSz="457200"/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700" i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b="1" u="sng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700" b="1" u="sng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b="1" u="sng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700" b="1" u="sng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b="1" u="sng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700" i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b="1" u="sng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700" b="1" u="sng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b="1" u="sng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700" b="1" u="sng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b="1" u="sng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700" b="1" u="sng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b="1" u="sng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700" b="1" u="sng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7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defTabSz="457200"/>
                <a:r>
                  <a:rPr lang="en-US" sz="2700" b="1" u="sng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 ý:</a:t>
                </a:r>
              </a:p>
              <a:p>
                <a:pPr defTabSz="457200"/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i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i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i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7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27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i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defTabSz="457200"/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u="sng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700" u="sng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u="sng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700" u="sng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u="sng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2700" u="sng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u="sng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700" u="sng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u="sng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700" u="sng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u="sng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700" u="sng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u="sng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0) </a:t>
                </a:r>
                <a:r>
                  <a:rPr lang="en-US" sz="27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7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u="sng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700" u="sng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u="sng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700" u="sng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u="sng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2700" u="sng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u="sng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700" u="sng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u="sng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700" u="sng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u="sng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700" u="sng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u="sng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7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7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den>
                    </m:f>
                  </m:oMath>
                </a14:m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defTabSz="457200"/>
                <a:r>
                  <a:rPr lang="en-US" sz="2700" b="1" u="sng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2.Tính </a:t>
                </a:r>
                <a:r>
                  <a:rPr lang="en-US" sz="2700" b="1" u="sng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700" b="1" u="sng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571500" indent="-571500" defTabSz="457200">
                  <a:buFont typeface="Arial" panose="020B0604020202020204" pitchFamily="34" charset="0"/>
                  <a:buChar char="•"/>
                </a:pP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chúng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7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  <m:r>
                      <a:rPr lang="en-US" sz="27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7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  <m:r>
                      <a:rPr lang="en-US" sz="2700" b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7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b>
                        </m:sSub>
                      </m:den>
                    </m:f>
                    <m:r>
                      <a:rPr lang="en-US" sz="2700" b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7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 </a:t>
                </a:r>
                <a14:m>
                  <m:oMath xmlns:m="http://schemas.openxmlformats.org/officeDocument/2006/math">
                    <m:r>
                      <a:rPr lang="en-US" sz="2700" b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700" b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𝐤</m:t>
                    </m:r>
                  </m:oMath>
                </a14:m>
                <a:endParaRPr lang="en-US" sz="27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71500" indent="-571500" defTabSz="457200">
                  <a:buFont typeface="Arial" panose="020B0604020202020204" pitchFamily="34" charset="0"/>
                  <a:buChar char="•"/>
                </a:pP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lì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7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kia</a:t>
                </a:r>
                <a:r>
                  <a:rPr lang="en-US" sz="27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  <m:r>
                      <a:rPr lang="en-US" sz="27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7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</m:den>
                    </m:f>
                    <m:r>
                      <a:rPr lang="en-US" sz="2700" b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; </m:t>
                    </m:r>
                  </m:oMath>
                </a14:m>
                <a:r>
                  <a:rPr lang="en-US" sz="27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b>
                        </m:sSub>
                      </m:den>
                    </m:f>
                    <m:r>
                      <a:rPr lang="en-US" sz="2700" b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7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7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7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b>
                        </m:sSub>
                      </m:den>
                    </m:f>
                    <m:r>
                      <a:rPr lang="en-US" sz="2700" b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; …</m:t>
                    </m:r>
                  </m:oMath>
                </a14:m>
                <a:endParaRPr lang="en-US" sz="27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070" y="816422"/>
                <a:ext cx="11469189" cy="6058838"/>
              </a:xfrm>
              <a:prstGeom prst="rect">
                <a:avLst/>
              </a:prstGeom>
              <a:blipFill rotWithShape="1">
                <a:blip r:embed="rId2"/>
                <a:stretch>
                  <a:fillRect l="-956" t="-905" r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3069989" y="535001"/>
            <a:ext cx="5340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19: ĐẠI LƯỢNG TỈ LỆ THUẬN</a:t>
            </a:r>
          </a:p>
        </p:txBody>
      </p:sp>
    </p:spTree>
    <p:extLst>
      <p:ext uri="{BB962C8B-B14F-4D97-AF65-F5344CB8AC3E}">
        <p14:creationId xmlns:p14="http://schemas.microsoft.com/office/powerpoint/2010/main" val="21560051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B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9006" y="166431"/>
            <a:ext cx="55386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5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5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5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635" y="812761"/>
            <a:ext cx="108160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1/53 SGK: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52902" y="1642483"/>
                <a:ext cx="10816046" cy="4598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900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endParaRPr lang="en-US" sz="2900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FontTx/>
                  <a:buAutoNum type="alphaLcParenR"/>
                </a:pPr>
                <a:r>
                  <a:rPr lang="en-US" sz="29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900" i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29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9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9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9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900" i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9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9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9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9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9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9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90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9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9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9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9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0)</a:t>
                </a:r>
              </a:p>
              <a:p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29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9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=6</m:t>
                    </m:r>
                  </m:oMath>
                </a14:m>
                <a:r>
                  <a:rPr lang="en-US" sz="29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900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9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9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</m:t>
                    </m:r>
                    <m:r>
                      <a:rPr lang="en-US" sz="29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29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ta</m:t>
                    </m:r>
                    <m:r>
                      <a:rPr lang="en-US" sz="29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9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290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ó:</m:t>
                    </m:r>
                  </m:oMath>
                </a14:m>
                <a:endParaRPr lang="en-US" sz="29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9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4=</m:t>
                    </m:r>
                    <m:r>
                      <a:rPr lang="en-US" sz="29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9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.6⇒</m:t>
                    </m:r>
                    <m:r>
                      <a:rPr lang="en-US" sz="29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9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900" i="1" smtClean="0">
                            <a:solidFill>
                              <a:prstClr val="white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9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9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29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900" i="1" smtClean="0">
                            <a:solidFill>
                              <a:prstClr val="white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9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9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9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29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9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9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9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9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900" i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 </a:t>
                </a:r>
                <a:r>
                  <a:rPr lang="en-US" sz="29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900" i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29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9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900" i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en-US" sz="29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00" i="1" smtClean="0">
                            <a:solidFill>
                              <a:prstClr val="white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9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9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9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FontTx/>
                  <a:buAutoNum type="alphaLcParenR" startAt="2"/>
                </a:pP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29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a) </a:t>
                </a:r>
                <a:r>
                  <a:rPr lang="en-US" sz="29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9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9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900" i="1" smtClean="0">
                            <a:solidFill>
                              <a:prstClr val="white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9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9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9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9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2900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FontTx/>
                  <a:buAutoNum type="alphaLcParenR" startAt="2"/>
                </a:pP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14:m>
                  <m:oMath xmlns:m="http://schemas.openxmlformats.org/officeDocument/2006/math">
                    <m:r>
                      <a:rPr lang="en-US" sz="290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ớ</m:t>
                    </m:r>
                    <m:r>
                      <m:rPr>
                        <m:sty m:val="p"/>
                      </m:rPr>
                      <a:rPr lang="en-US" sz="290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i</m:t>
                    </m:r>
                    <m:r>
                      <a:rPr lang="en-US" sz="290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9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9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=9 </m:t>
                    </m:r>
                  </m:oMath>
                </a14:m>
                <a:r>
                  <a:rPr lang="en-US" sz="29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9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900" i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00" i="1">
                            <a:solidFill>
                              <a:prstClr val="white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9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9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9=6</m:t>
                    </m:r>
                  </m:oMath>
                </a14:m>
                <a:endParaRPr lang="en-US" sz="2900" i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2900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9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=15</m:t>
                    </m:r>
                  </m:oMath>
                </a14:m>
                <a:r>
                  <a:rPr lang="en-US" sz="2900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900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</a:t>
                </a:r>
                <a14:m>
                  <m:oMath xmlns:m="http://schemas.openxmlformats.org/officeDocument/2006/math">
                    <m:r>
                      <a:rPr lang="en-US" sz="29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9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900" i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00" i="1">
                            <a:solidFill>
                              <a:prstClr val="white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9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9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9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15</m:t>
                    </m:r>
                    <m:r>
                      <a:rPr lang="en-US" sz="29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9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endParaRPr lang="en-US" sz="29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902" y="1642483"/>
                <a:ext cx="10816046" cy="4598310"/>
              </a:xfrm>
              <a:prstGeom prst="rect">
                <a:avLst/>
              </a:prstGeom>
              <a:blipFill rotWithShape="1">
                <a:blip r:embed="rId2"/>
                <a:stretch>
                  <a:fillRect l="-1015" t="-1457" b="-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8194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23" name="Content Placeholder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0724" name="TextBox 2"/>
          <p:cNvSpPr txBox="1">
            <a:spLocks noChangeArrowheads="1"/>
          </p:cNvSpPr>
          <p:nvPr/>
        </p:nvSpPr>
        <p:spPr bwMode="auto">
          <a:xfrm>
            <a:off x="1790700" y="2667000"/>
            <a:ext cx="86106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Arial" charset="0"/>
              </a:rPr>
              <a:t>Bài</a:t>
            </a:r>
            <a:r>
              <a:rPr kumimoji="0" lang="en-US" alt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Arial" charset="0"/>
              </a:rPr>
              <a:t>học</a:t>
            </a:r>
            <a:r>
              <a:rPr kumimoji="0" lang="en-US" alt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Arial" charset="0"/>
              </a:rPr>
              <a:t>đến</a:t>
            </a:r>
            <a:r>
              <a:rPr kumimoji="0" lang="en-US" alt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Arial" charset="0"/>
              </a:rPr>
              <a:t>đây</a:t>
            </a:r>
            <a:r>
              <a:rPr kumimoji="0" lang="en-US" alt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Arial" charset="0"/>
              </a:rPr>
              <a:t> là </a:t>
            </a:r>
            <a:r>
              <a:rPr kumimoji="0" lang="en-US" alt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Arial" charset="0"/>
              </a:rPr>
              <a:t>kết</a:t>
            </a:r>
            <a:r>
              <a:rPr kumimoji="0" lang="en-US" alt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Arial" charset="0"/>
              </a:rPr>
              <a:t>thúc</a:t>
            </a:r>
            <a:r>
              <a:rPr kumimoji="0" lang="en-US" alt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Arial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Arial" charset="0"/>
              </a:rPr>
              <a:t>Chúc</a:t>
            </a:r>
            <a:r>
              <a:rPr kumimoji="0" lang="en-US" alt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Arial" charset="0"/>
              </a:rPr>
              <a:t>các</a:t>
            </a:r>
            <a:r>
              <a:rPr kumimoji="0" lang="en-US" alt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Arial" charset="0"/>
              </a:rPr>
              <a:t> con </a:t>
            </a:r>
            <a:r>
              <a:rPr kumimoji="0" lang="en-US" alt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Arial" charset="0"/>
              </a:rPr>
              <a:t>học</a:t>
            </a:r>
            <a:r>
              <a:rPr kumimoji="0" lang="en-US" alt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Arial" charset="0"/>
              </a:rPr>
              <a:t>tốt</a:t>
            </a:r>
            <a:r>
              <a:rPr kumimoji="0" lang="en-US" alt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C55A1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Arial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8994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B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8"/>
          <p:cNvSpPr>
            <a:spLocks noChangeArrowheads="1"/>
          </p:cNvSpPr>
          <p:nvPr/>
        </p:nvSpPr>
        <p:spPr bwMode="auto">
          <a:xfrm>
            <a:off x="1667731" y="304800"/>
            <a:ext cx="830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KHỞI ĐỘNG</a:t>
            </a:r>
            <a:r>
              <a:rPr lang="en-US" altLang="zh-CN" sz="2800" dirty="0" smtClean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</a:rPr>
              <a:t>:</a:t>
            </a:r>
            <a:endParaRPr lang="en-US" altLang="zh-CN" sz="2800" dirty="0">
              <a:solidFill>
                <a:srgbClr val="FFFF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212365" y="1761932"/>
            <a:ext cx="116191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 b="1">
                <a:solidFill>
                  <a:srgbClr val="FFFF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600" b="1">
                <a:solidFill>
                  <a:srgbClr val="FFFF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600" b="1">
                <a:solidFill>
                  <a:srgbClr val="FFFF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600" b="1">
                <a:solidFill>
                  <a:srgbClr val="FFFF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600" b="1">
                <a:solidFill>
                  <a:srgbClr val="FFFF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600" b="1">
                <a:solidFill>
                  <a:srgbClr val="FFFF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600" b="1">
                <a:solidFill>
                  <a:srgbClr val="FFFF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600" b="1">
                <a:solidFill>
                  <a:srgbClr val="FFFF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600" b="1">
                <a:solidFill>
                  <a:srgbClr val="FFFF99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          </a:t>
            </a:r>
            <a:r>
              <a:rPr lang="en-US" altLang="zh-CN" sz="2400" u="sng" dirty="0">
                <a:solidFill>
                  <a:schemeClr val="bg1"/>
                </a:solidFill>
                <a:latin typeface=".VnTimeH" pitchFamily="34" charset="0"/>
                <a:ea typeface="SimSun" pitchFamily="2" charset="-122"/>
              </a:rPr>
              <a:t>ë </a:t>
            </a:r>
            <a:r>
              <a:rPr lang="en-US" altLang="zh-CN" sz="2400" u="sng" dirty="0" err="1">
                <a:solidFill>
                  <a:schemeClr val="bg1"/>
                </a:solidFill>
                <a:latin typeface=".VnTimeH" pitchFamily="34" charset="0"/>
                <a:ea typeface="SimSun" pitchFamily="2" charset="-122"/>
              </a:rPr>
              <a:t>tiÓu</a:t>
            </a:r>
            <a:r>
              <a:rPr lang="en-US" altLang="zh-CN" sz="2400" u="sng" dirty="0">
                <a:solidFill>
                  <a:schemeClr val="bg1"/>
                </a:solidFill>
                <a:latin typeface=".VnTimeH" pitchFamily="34" charset="0"/>
                <a:ea typeface="SimSun" pitchFamily="2" charset="-122"/>
              </a:rPr>
              <a:t> </a:t>
            </a:r>
            <a:r>
              <a:rPr lang="en-US" altLang="zh-CN" sz="2400" u="sng" dirty="0" err="1">
                <a:solidFill>
                  <a:schemeClr val="bg1"/>
                </a:solidFill>
                <a:latin typeface=".VnTimeH" pitchFamily="34" charset="0"/>
                <a:ea typeface="SimSun" pitchFamily="2" charset="-122"/>
              </a:rPr>
              <a:t>häc</a:t>
            </a: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 </a:t>
            </a:r>
            <a:b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</a:b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     + Hai ®¹i 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  <a:cs typeface="Times New Roman" pitchFamily="18" charset="0"/>
              </a:rPr>
              <a:t>l­</a:t>
            </a:r>
            <a:r>
              <a:rPr lang="vi-VN" altLang="zh-CN" sz="2400" dirty="0">
                <a:solidFill>
                  <a:schemeClr val="bg1"/>
                </a:solidFill>
                <a:ea typeface="SimSun" pitchFamily="2" charset="-122"/>
                <a:cs typeface="Times New Roman" pitchFamily="18" charset="0"/>
              </a:rPr>
              <a:t>ượ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  <a:cs typeface="Times New Roman" pitchFamily="18" charset="0"/>
              </a:rPr>
              <a:t>ng </a:t>
            </a:r>
            <a:r>
              <a:rPr lang="en-US" altLang="zh-CN" sz="2400" dirty="0" err="1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tØ</a:t>
            </a: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lÖ</a:t>
            </a: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thuËn</a:t>
            </a: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 lµ </a:t>
            </a:r>
            <a:r>
              <a:rPr lang="en-US" altLang="zh-CN" sz="2400" dirty="0" err="1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hai</a:t>
            </a: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 ®¹i 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l­</a:t>
            </a:r>
            <a:r>
              <a:rPr lang="vi-VN" altLang="zh-CN" sz="2400" dirty="0">
                <a:solidFill>
                  <a:schemeClr val="bg1"/>
                </a:solidFill>
                <a:ea typeface="SimSun" pitchFamily="2" charset="-122"/>
              </a:rPr>
              <a:t>ượ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ng </a:t>
            </a:r>
            <a:r>
              <a:rPr lang="en-US" altLang="zh-CN" sz="2400" dirty="0" err="1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liªn</a:t>
            </a: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hÖ</a:t>
            </a: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víi</a:t>
            </a: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nhau</a:t>
            </a: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sao</a:t>
            </a: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cho</a:t>
            </a: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khi</a:t>
            </a: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 ®¹i l­</a:t>
            </a:r>
            <a:r>
              <a:rPr lang="vi-VN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ượ</a:t>
            </a: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ng </a:t>
            </a:r>
            <a:r>
              <a:rPr lang="en-US" altLang="zh-CN" sz="2400" dirty="0" err="1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nµ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y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tăng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 (</a:t>
            </a:r>
            <a:r>
              <a:rPr lang="en-US" altLang="zh-CN" sz="2400" dirty="0" err="1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hoÆc</a:t>
            </a: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gi¶m</a:t>
            </a: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) </a:t>
            </a:r>
            <a:r>
              <a:rPr lang="en-US" altLang="zh-CN" sz="2400" dirty="0" err="1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bao</a:t>
            </a: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nhiª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u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lần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thì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đại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lượng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kia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cũng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ea typeface="SimSun" pitchFamily="2" charset="-122"/>
              </a:rPr>
              <a:t>tăng</a:t>
            </a:r>
            <a:r>
              <a:rPr lang="en-US" altLang="zh-CN" sz="2400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 (</a:t>
            </a:r>
            <a:r>
              <a:rPr lang="en-US" altLang="zh-CN" sz="2400" dirty="0" err="1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hoÆc</a:t>
            </a: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gi¶m</a:t>
            </a: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) </a:t>
            </a:r>
            <a:r>
              <a:rPr lang="en-US" altLang="zh-CN" sz="2400" dirty="0" err="1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bÊy</a:t>
            </a: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nhiªu</a:t>
            </a: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 </a:t>
            </a:r>
            <a:r>
              <a:rPr lang="en-US" altLang="zh-CN" sz="2400" dirty="0" err="1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lÇn</a:t>
            </a:r>
            <a:r>
              <a:rPr lang="en-US" altLang="zh-CN" sz="2400" dirty="0">
                <a:solidFill>
                  <a:schemeClr val="bg1"/>
                </a:solidFill>
                <a:latin typeface=".VnTime" pitchFamily="34" charset="0"/>
                <a:ea typeface="SimSun" pitchFamily="2" charset="-122"/>
              </a:rPr>
              <a:t> .</a:t>
            </a:r>
          </a:p>
        </p:txBody>
      </p:sp>
      <p:sp>
        <p:nvSpPr>
          <p:cNvPr id="20" name="Text Box 1"/>
          <p:cNvSpPr txBox="1">
            <a:spLocks noChangeArrowheads="1"/>
          </p:cNvSpPr>
          <p:nvPr/>
        </p:nvSpPr>
        <p:spPr bwMode="auto">
          <a:xfrm>
            <a:off x="777875" y="981075"/>
            <a:ext cx="1091849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 b="1">
                <a:solidFill>
                  <a:srgbClr val="FFFF99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600" b="1">
                <a:solidFill>
                  <a:srgbClr val="FFFF99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600" b="1">
                <a:solidFill>
                  <a:srgbClr val="FFFF99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600" b="1">
                <a:solidFill>
                  <a:srgbClr val="FFFF99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600" b="1">
                <a:solidFill>
                  <a:srgbClr val="FFFF99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600" b="1">
                <a:solidFill>
                  <a:srgbClr val="FFFF99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600" b="1">
                <a:solidFill>
                  <a:srgbClr val="FFFF99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600" b="1">
                <a:solidFill>
                  <a:srgbClr val="FFFF99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600" b="1">
                <a:solidFill>
                  <a:srgbClr val="FFFF99"/>
                </a:solidFill>
                <a:latin typeface="Times New Roman" pitchFamily="18" charset="0"/>
              </a:defRPr>
            </a:lvl9pPr>
          </a:lstStyle>
          <a:p>
            <a:r>
              <a:rPr lang="en-US" altLang="zh-CN" dirty="0" err="1" smtClean="0">
                <a:solidFill>
                  <a:schemeClr val="bg1"/>
                </a:solidFill>
                <a:ea typeface="SimSun" pitchFamily="2" charset="-122"/>
              </a:rPr>
              <a:t>Em</a:t>
            </a:r>
            <a:r>
              <a:rPr lang="en-US" altLang="zh-CN" dirty="0" smtClean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ea typeface="SimSun" pitchFamily="2" charset="-122"/>
              </a:rPr>
              <a:t>hãy</a:t>
            </a:r>
            <a:r>
              <a:rPr lang="en-US" altLang="zh-CN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ea typeface="SimSun" pitchFamily="2" charset="-122"/>
              </a:rPr>
              <a:t>nêu</a:t>
            </a:r>
            <a:r>
              <a:rPr lang="en-US" altLang="zh-CN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ea typeface="SimSun" pitchFamily="2" charset="-122"/>
              </a:rPr>
              <a:t>lại</a:t>
            </a:r>
            <a:r>
              <a:rPr lang="en-US" altLang="zh-CN" dirty="0">
                <a:solidFill>
                  <a:schemeClr val="bg1"/>
                </a:solidFill>
                <a:ea typeface="SimSun" pitchFamily="2" charset="-122"/>
              </a:rPr>
              <a:t>: Hai </a:t>
            </a:r>
            <a:r>
              <a:rPr lang="en-US" altLang="zh-CN" dirty="0" err="1">
                <a:solidFill>
                  <a:schemeClr val="bg1"/>
                </a:solidFill>
                <a:ea typeface="SimSun" pitchFamily="2" charset="-122"/>
              </a:rPr>
              <a:t>đại</a:t>
            </a:r>
            <a:r>
              <a:rPr lang="en-US" altLang="zh-CN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ea typeface="SimSun" pitchFamily="2" charset="-122"/>
              </a:rPr>
              <a:t>lượng</a:t>
            </a:r>
            <a:r>
              <a:rPr lang="en-US" altLang="zh-CN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ea typeface="SimSun" pitchFamily="2" charset="-122"/>
              </a:rPr>
              <a:t>tỉ</a:t>
            </a:r>
            <a:r>
              <a:rPr lang="en-US" altLang="zh-CN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ea typeface="SimSun" pitchFamily="2" charset="-122"/>
              </a:rPr>
              <a:t>lệ</a:t>
            </a:r>
            <a:r>
              <a:rPr lang="en-US" altLang="zh-CN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ea typeface="SimSun" pitchFamily="2" charset="-122"/>
              </a:rPr>
              <a:t>thuận</a:t>
            </a:r>
            <a:r>
              <a:rPr lang="en-US" altLang="zh-CN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ea typeface="SimSun" pitchFamily="2" charset="-122"/>
              </a:rPr>
              <a:t>đã</a:t>
            </a:r>
            <a:r>
              <a:rPr lang="en-US" altLang="zh-CN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ea typeface="SimSun" pitchFamily="2" charset="-122"/>
              </a:rPr>
              <a:t>biết</a:t>
            </a:r>
            <a:r>
              <a:rPr lang="en-US" altLang="zh-CN" dirty="0">
                <a:solidFill>
                  <a:schemeClr val="bg1"/>
                </a:solidFill>
                <a:ea typeface="SimSun" pitchFamily="2" charset="-122"/>
              </a:rPr>
              <a:t> ở </a:t>
            </a:r>
            <a:r>
              <a:rPr lang="en-US" altLang="zh-CN" dirty="0" err="1">
                <a:solidFill>
                  <a:schemeClr val="bg1"/>
                </a:solidFill>
                <a:ea typeface="SimSun" pitchFamily="2" charset="-122"/>
              </a:rPr>
              <a:t>bậc</a:t>
            </a:r>
            <a:r>
              <a:rPr lang="en-US" altLang="zh-CN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ea typeface="SimSun" pitchFamily="2" charset="-122"/>
              </a:rPr>
              <a:t>tiểu</a:t>
            </a:r>
            <a:r>
              <a:rPr lang="en-US" altLang="zh-CN" dirty="0">
                <a:solidFill>
                  <a:schemeClr val="bg1"/>
                </a:solidFill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ea typeface="SimSun" pitchFamily="2" charset="-122"/>
              </a:rPr>
              <a:t>học</a:t>
            </a:r>
            <a:r>
              <a:rPr lang="en-US" altLang="zh-CN" dirty="0">
                <a:solidFill>
                  <a:schemeClr val="bg1"/>
                </a:solidFill>
                <a:ea typeface="SimSun" pitchFamily="2" charset="-122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36827" y="950298"/>
            <a:ext cx="564543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loud 2"/>
          <p:cNvSpPr/>
          <p:nvPr/>
        </p:nvSpPr>
        <p:spPr>
          <a:xfrm>
            <a:off x="1598213" y="3458817"/>
            <a:ext cx="8643068" cy="270344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VNI-Times" pitchFamily="2" charset="0"/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Có</a:t>
            </a:r>
            <a:r>
              <a:rPr lang="en-US" altLang="zh-CN" sz="3200" dirty="0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cách</a:t>
            </a:r>
            <a:r>
              <a:rPr lang="en-US" altLang="zh-CN" sz="3200" dirty="0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 </a:t>
            </a:r>
            <a:r>
              <a:rPr lang="en-US" altLang="zh-CN" sz="32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nào</a:t>
            </a:r>
            <a:r>
              <a:rPr lang="en-US" altLang="zh-CN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 </a:t>
            </a:r>
            <a:r>
              <a:rPr lang="en-US" altLang="zh-CN" sz="32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khác</a:t>
            </a:r>
            <a:r>
              <a:rPr lang="en-US" altLang="zh-CN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để</a:t>
            </a:r>
            <a:r>
              <a:rPr lang="en-US" altLang="zh-CN" sz="3200" dirty="0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mô</a:t>
            </a:r>
            <a:r>
              <a:rPr lang="en-US" altLang="zh-CN" sz="3200" dirty="0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tả</a:t>
            </a:r>
            <a:r>
              <a:rPr lang="en-US" altLang="zh-CN" sz="3200" dirty="0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ngắn</a:t>
            </a:r>
            <a:r>
              <a:rPr lang="en-US" altLang="zh-CN" sz="3200" dirty="0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gọn</a:t>
            </a:r>
            <a:r>
              <a:rPr lang="en-US" altLang="zh-CN" sz="3200" dirty="0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hai</a:t>
            </a:r>
            <a:r>
              <a:rPr lang="en-US" altLang="zh-CN" sz="3200" dirty="0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đại</a:t>
            </a:r>
            <a:r>
              <a:rPr lang="en-US" altLang="zh-CN" sz="3200" dirty="0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lượng</a:t>
            </a:r>
            <a:r>
              <a:rPr lang="en-US" altLang="zh-CN" sz="3200" dirty="0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tỉ</a:t>
            </a:r>
            <a:r>
              <a:rPr lang="en-US" altLang="zh-CN" sz="3200" dirty="0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lệ</a:t>
            </a:r>
            <a:r>
              <a:rPr lang="en-US" altLang="zh-CN" sz="3200" dirty="0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thuận</a:t>
            </a:r>
            <a:r>
              <a:rPr lang="en-US" altLang="zh-CN" sz="3200" dirty="0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 </a:t>
            </a:r>
            <a:r>
              <a:rPr lang="en-US" altLang="zh-CN" sz="3200" dirty="0" err="1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không</a:t>
            </a:r>
            <a:r>
              <a:rPr lang="en-US" altLang="zh-CN" sz="3200" dirty="0" smtClean="0">
                <a:solidFill>
                  <a:schemeClr val="accent2">
                    <a:lumMod val="40000"/>
                    <a:lumOff val="60000"/>
                  </a:schemeClr>
                </a:solidFill>
                <a:ea typeface="SimSun" pitchFamily="2" charset="-122"/>
              </a:rPr>
              <a:t>??????? </a:t>
            </a:r>
            <a:endParaRPr lang="en-US" altLang="zh-CN" sz="3200" dirty="0">
              <a:solidFill>
                <a:schemeClr val="accent2">
                  <a:lumMod val="40000"/>
                  <a:lumOff val="60000"/>
                </a:schemeClr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6729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9" grpId="0"/>
      <p:bldP spid="20" grpId="0"/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B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04800" y="570298"/>
            <a:ext cx="52657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800" b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b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0655F1A-1BEF-4423-8B53-305EE4306B1D}"/>
              </a:ext>
            </a:extLst>
          </p:cNvPr>
          <p:cNvSpPr txBox="1"/>
          <p:nvPr/>
        </p:nvSpPr>
        <p:spPr>
          <a:xfrm>
            <a:off x="15902" y="75289"/>
            <a:ext cx="1212759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19: ĐẠI LƯỢNG TỈ LỆ THUẬN</a:t>
            </a:r>
            <a:endParaRPr lang="en-US" sz="2800" b="1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39634" y="1744158"/>
                <a:ext cx="5538652" cy="507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 smtClean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 smtClean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 smtClean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 smtClean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s(km)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t(h)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v(km/h)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  <m:r>
                        <a:rPr lang="en-US" sz="3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en-US" sz="3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</m:oMath>
                  </m:oMathPara>
                </a14:m>
                <a:endParaRPr lang="en-US" sz="3600" i="1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8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 smtClean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m(kg)</a:t>
                </a:r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thanh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kim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riêng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D(kg/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algn="just"/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ý: </a:t>
                </a:r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0)</a:t>
                </a:r>
                <a:endParaRPr lang="en-US" sz="28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3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n-US" sz="3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𝑉</m:t>
                      </m:r>
                    </m:oMath>
                  </m:oMathPara>
                </a14:m>
                <a:endParaRPr lang="en-US" sz="3600" i="1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34" y="1744158"/>
                <a:ext cx="5538652" cy="5078313"/>
              </a:xfrm>
              <a:prstGeom prst="rect">
                <a:avLst/>
              </a:prstGeom>
              <a:blipFill rotWithShape="1">
                <a:blip r:embed="rId2"/>
                <a:stretch>
                  <a:fillRect l="-2313" t="-1200" r="-22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217919" y="1267098"/>
                <a:ext cx="5473337" cy="5447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tính:Quãng</a:t>
                </a:r>
                <a:r>
                  <a:rPr lang="en-US" sz="2800" dirty="0" smtClean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 smtClean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 smtClean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 smtClean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s(km)</a:t>
                </a:r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t(h)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15(km/h)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  <m:r>
                        <a:rPr lang="en-US" sz="3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15</m:t>
                      </m:r>
                      <m:r>
                        <a:rPr lang="en-US" sz="3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</m:oMath>
                  </m:oMathPara>
                </a14:m>
                <a:endParaRPr lang="en-US" sz="3600" i="1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8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m(kg)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thanh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riêng</a:t>
                </a:r>
                <a:r>
                  <a:rPr lang="en-US" sz="2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6400(kg</a:t>
                </a:r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ctr"/>
                <a:endParaRPr lang="en-US" sz="2800" b="0" i="1" dirty="0" smtClean="0">
                  <a:solidFill>
                    <a:schemeClr val="bg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3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6400</m:t>
                      </m:r>
                      <m:r>
                        <a:rPr lang="en-US" sz="3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𝑉</m:t>
                      </m:r>
                    </m:oMath>
                  </m:oMathPara>
                </a14:m>
                <a:endParaRPr lang="en-US" sz="3600" dirty="0" smtClean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919" y="1267098"/>
                <a:ext cx="5473337" cy="5447645"/>
              </a:xfrm>
              <a:prstGeom prst="rect">
                <a:avLst/>
              </a:prstGeom>
              <a:blipFill rotWithShape="1">
                <a:blip r:embed="rId3"/>
                <a:stretch>
                  <a:fillRect l="-2227" r="-2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/>
          <p:cNvCxnSpPr/>
          <p:nvPr/>
        </p:nvCxnSpPr>
        <p:spPr>
          <a:xfrm>
            <a:off x="6065518" y="2024743"/>
            <a:ext cx="0" cy="48332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59455" y="1157024"/>
            <a:ext cx="564543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2032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B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94065" y="1237555"/>
                <a:ext cx="11469189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  </m:t>
                      </m:r>
                      <m:r>
                        <a:rPr lang="en-US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en-US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𝟏𝟓</m:t>
                      </m:r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a:rPr lang="en-US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</m:oMath>
                  </m:oMathPara>
                </a14:m>
                <a:endParaRPr lang="en-US" sz="36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𝟔𝟒𝟎𝟎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𝑉</m:t>
                      </m:r>
                    </m:oMath>
                  </m:oMathPara>
                </a14:m>
                <a:endParaRPr lang="en-US" sz="24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24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24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b="1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 </a:t>
                </a:r>
                <a:r>
                  <a:rPr lang="en-US" sz="3200" b="1" i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200" b="1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b="1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200" b="1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b="1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b="1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giống</a:t>
                </a:r>
                <a:r>
                  <a:rPr lang="en-US" sz="3200" b="1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i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200" b="1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r>
                  <a:rPr lang="en-US" sz="3200" b="1" u="sng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3200" b="1" u="sng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u="sng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3200" b="1" u="sng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r>
                  <a:rPr lang="en-US" sz="32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kia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200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</a:t>
                </a:r>
                <a:endPara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65" y="1237555"/>
                <a:ext cx="11469189" cy="3416320"/>
              </a:xfrm>
              <a:prstGeom prst="rect">
                <a:avLst/>
              </a:prstGeom>
              <a:blipFill rotWithShape="1">
                <a:blip r:embed="rId2"/>
                <a:stretch>
                  <a:fillRect l="-1328" b="-4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3102703" y="1319903"/>
            <a:ext cx="1576251" cy="11660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456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B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61950" y="1134231"/>
                <a:ext cx="10097589" cy="54476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  </m:t>
                      </m:r>
                      <m:r>
                        <a:rPr lang="en-US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en-US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𝟏𝟓</m:t>
                      </m:r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</m:t>
                      </m:r>
                      <m:r>
                        <a:rPr lang="en-US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</m:oMath>
                  </m:oMathPara>
                </a14:m>
                <a:endParaRPr lang="en-US" sz="36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𝟔𝟒𝟎𝟎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𝑉</m:t>
                      </m:r>
                    </m:oMath>
                  </m:oMathPara>
                </a14:m>
                <a:endParaRPr lang="en-US" sz="24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24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3600" i="1" dirty="0" smtClean="0">
                  <a:solidFill>
                    <a:schemeClr val="bg1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    </m:t>
                      </m:r>
                    </m:oMath>
                  </m:oMathPara>
                </a14:m>
                <a:endParaRPr lang="en-US" sz="36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600" b="1" u="sng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nói:</a:t>
                </a:r>
                <a:r>
                  <a:rPr lang="en-US" sz="3600" b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tỉ lệ thuận với </a:t>
                </a:r>
                <a:r>
                  <a:rPr lang="en-US" sz="3600" b="1" i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theo hệ số tỷ lệ </a:t>
                </a:r>
                <a:r>
                  <a:rPr lang="en-US" sz="3600" b="1" i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</a:p>
              <a:p>
                <a:r>
                  <a:rPr lang="en-US" sz="3600" b="1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r>
                  <a:rPr lang="en-US" sz="3600" b="1" i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tỷ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6400</a:t>
                </a:r>
              </a:p>
              <a:p>
                <a:r>
                  <a:rPr lang="en-US" sz="3600" b="1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</a:t>
                </a:r>
                <a:r>
                  <a:rPr lang="en-US" sz="3600" b="1" i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tỷ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</a:p>
              <a:p>
                <a:endParaRPr lang="en-US" sz="3600" b="1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600" b="1" i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600" b="1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3600" b="1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600" b="1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b="1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b="1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600" b="1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600" b="1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b="1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b="1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600" b="1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950" y="1134231"/>
                <a:ext cx="10097589" cy="5447645"/>
              </a:xfrm>
              <a:prstGeom prst="rect">
                <a:avLst/>
              </a:prstGeom>
              <a:blipFill rotWithShape="1">
                <a:blip r:embed="rId2"/>
                <a:stretch>
                  <a:fillRect l="-1812" b="-31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2529047" y="1245545"/>
            <a:ext cx="640080" cy="109728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89963" y="1245545"/>
            <a:ext cx="640080" cy="109728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30830" y="1245545"/>
            <a:ext cx="1576251" cy="1097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2613955" y="2613841"/>
            <a:ext cx="470263" cy="36291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574871" y="2626240"/>
            <a:ext cx="470263" cy="36291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4283823" y="2626240"/>
            <a:ext cx="470263" cy="36291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450668" y="3156223"/>
                <a:ext cx="66620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0668" y="3156223"/>
                <a:ext cx="666205" cy="6463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632899" y="3156222"/>
                <a:ext cx="5094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2899" y="3156222"/>
                <a:ext cx="509451" cy="6463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224554" y="3162334"/>
                <a:ext cx="6662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</m:oMath>
                  </m:oMathPara>
                </a14:m>
                <a:endParaRPr lang="en-US" sz="36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554" y="3162334"/>
                <a:ext cx="666206" cy="6463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301687" y="3141200"/>
                <a:ext cx="6662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3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1687" y="3141200"/>
                <a:ext cx="666206" cy="64633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908665" y="3141200"/>
                <a:ext cx="6662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sz="36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665" y="3141200"/>
                <a:ext cx="666206" cy="6463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02456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B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61950" y="1134231"/>
                <a:ext cx="10097589" cy="53860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  </m:t>
                      </m:r>
                      <m:r>
                        <a:rPr lang="en-US" sz="36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𝑠</m:t>
                      </m:r>
                      <m:r>
                        <a:rPr lang="en-US" sz="36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=</m:t>
                      </m:r>
                      <m:r>
                        <a:rPr lang="en-US" sz="36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𝟏𝟓</m:t>
                      </m:r>
                      <m:r>
                        <a:rPr lang="en-US" sz="36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</m:t>
                      </m:r>
                      <m:r>
                        <a:rPr lang="en-US" sz="36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𝑡</m:t>
                      </m:r>
                    </m:oMath>
                  </m:oMathPara>
                </a14:m>
                <a:endParaRPr lang="en-US" sz="3600" i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 </m:t>
                      </m:r>
                      <m:r>
                        <a:rPr lang="en-US" sz="36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𝑚</m:t>
                      </m:r>
                      <m:r>
                        <a:rPr lang="en-US" sz="36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a:rPr lang="en-US" sz="36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𝟔𝟒𝟎</m:t>
                      </m:r>
                      <m:r>
                        <a:rPr lang="en-US" sz="36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36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</m:t>
                      </m:r>
                      <m:r>
                        <a:rPr lang="en-US" sz="36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𝑉</m:t>
                      </m:r>
                    </m:oMath>
                  </m:oMathPara>
                </a14:m>
                <a:endParaRPr lang="en-US" sz="2400" i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2400" i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3600" i="1" dirty="0" smtClean="0">
                  <a:solidFill>
                    <a:prstClr val="white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       </m:t>
                      </m:r>
                      <m:r>
                        <a:rPr lang="en-US" sz="36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6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=</m:t>
                      </m:r>
                      <m:r>
                        <a:rPr lang="en-US" sz="36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6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 </m:t>
                      </m:r>
                      <m:r>
                        <a:rPr lang="en-US" sz="3600" b="1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𝒌</m:t>
                      </m:r>
                      <m:r>
                        <a:rPr lang="en-US" sz="36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a:rPr lang="en-US" sz="36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  <m:r>
                        <a:rPr lang="en-US" sz="36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en-US" sz="36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3600" i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600" b="1" u="sng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 </a:t>
                </a:r>
                <a:r>
                  <a:rPr lang="en-US" sz="3600" b="1" u="sng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3600" b="1" u="sng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/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𝒌</m:t>
                    </m:r>
                    <m:r>
                      <a:rPr lang="en-US" sz="36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36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6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 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3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3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6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36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endParaRPr lang="en-US" sz="36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1950" y="1134231"/>
                <a:ext cx="10097589" cy="5386090"/>
              </a:xfrm>
              <a:prstGeom prst="rect">
                <a:avLst/>
              </a:prstGeom>
              <a:blipFill rotWithShape="1">
                <a:blip r:embed="rId2"/>
                <a:stretch>
                  <a:fillRect l="-18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2529047" y="1245545"/>
            <a:ext cx="640080" cy="109728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89963" y="1245545"/>
            <a:ext cx="640080" cy="109728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730830" y="1245545"/>
            <a:ext cx="1576251" cy="1097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2613955" y="2613841"/>
            <a:ext cx="470263" cy="36291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574871" y="2626240"/>
            <a:ext cx="470263" cy="362916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4283823" y="2626240"/>
            <a:ext cx="470263" cy="36291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450668" y="3156223"/>
                <a:ext cx="66620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36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0668" y="3156223"/>
                <a:ext cx="666205" cy="6463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632899" y="3156222"/>
                <a:ext cx="50945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36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2899" y="3156222"/>
                <a:ext cx="509451" cy="64633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219928" y="3156222"/>
                <a:ext cx="66620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𝒌</m:t>
                      </m:r>
                    </m:oMath>
                  </m:oMathPara>
                </a14:m>
                <a:endParaRPr lang="en-US" sz="3600" b="1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928" y="3156222"/>
                <a:ext cx="666206" cy="6463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64927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B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39633" y="2253022"/>
                <a:ext cx="11469189" cy="4299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28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=&gt;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endParaRPr lang="en-US" sz="28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=&gt;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800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0" i="1" dirty="0" smtClean="0">
                    <a:solidFill>
                      <a:schemeClr val="bg1"/>
                    </a:solidFill>
                    <a:latin typeface="Cambria Math" panose="02040503050406030204" pitchFamily="18" charset="0"/>
                    <a:cs typeface="Times New Roman" panose="02020603050405020304" pitchFamily="18" charset="0"/>
                  </a:rPr>
                  <a:t>                                         </a:t>
                </a:r>
                <a:r>
                  <a:rPr lang="en-US" sz="2800" b="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=&gt;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800" dirty="0" smtClean="0">
                  <a:solidFill>
                    <a:schemeClr val="bg1"/>
                  </a:solidFill>
                  <a:cs typeface="Times New Roman" panose="02020603050405020304" pitchFamily="18" charset="0"/>
                </a:endParaRPr>
              </a:p>
              <a:p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33" y="2253022"/>
                <a:ext cx="11469189" cy="4299318"/>
              </a:xfrm>
              <a:prstGeom prst="rect">
                <a:avLst/>
              </a:prstGeom>
              <a:blipFill rotWithShape="1">
                <a:blip r:embed="rId2"/>
                <a:stretch>
                  <a:fillRect l="-1116" b="-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304800" y="570298"/>
            <a:ext cx="52657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en-US" alt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0655F1A-1BEF-4423-8B53-305EE4306B1D}"/>
              </a:ext>
            </a:extLst>
          </p:cNvPr>
          <p:cNvSpPr txBox="1"/>
          <p:nvPr/>
        </p:nvSpPr>
        <p:spPr>
          <a:xfrm>
            <a:off x="15902" y="75289"/>
            <a:ext cx="1212759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19: ĐẠI LƯỢNG TỈ LỆ THUẬN</a:t>
            </a:r>
            <a:endParaRPr lang="en-US" sz="2800" b="1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4510" y="2341760"/>
            <a:ext cx="564543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04800" y="1216262"/>
                <a:ext cx="1175998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4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4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𝒌</m:t>
                    </m:r>
                    <m:r>
                      <a:rPr lang="en-US" sz="24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24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 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4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4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4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u="sng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400" b="1" u="sng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400" i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216262"/>
                <a:ext cx="11759980" cy="830997"/>
              </a:xfrm>
              <a:prstGeom prst="rect">
                <a:avLst/>
              </a:prstGeom>
              <a:blipFill rotWithShape="1">
                <a:blip r:embed="rId3"/>
                <a:stretch>
                  <a:fillRect l="-778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58502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0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B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39633" y="458340"/>
                <a:ext cx="11469189" cy="3140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u="sng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Chú ý:</a:t>
                </a:r>
              </a:p>
              <a:p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cũng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endParaRPr lang="en-US" sz="3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i="1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i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3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u="sng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u="sng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u="sng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u="sng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u="sng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600" u="sng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i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u="sng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600" u="sng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u="sng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u="sng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u="sng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u="sng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u="sng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i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3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0) </a:t>
                </a:r>
              </a:p>
              <a:p>
                <a:r>
                  <a:rPr lang="en-US" sz="3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3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3600" i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3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u="sng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u="sng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u="sng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u="sng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u="sng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thuận</a:t>
                </a:r>
                <a:r>
                  <a:rPr lang="en-US" sz="3600" u="sng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i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3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u="sng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600" u="sng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u="sng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u="sng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u="sng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600" u="sng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u="sng" dirty="0" err="1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3600" dirty="0" smtClea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𝒌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33" y="458340"/>
                <a:ext cx="11469189" cy="3140796"/>
              </a:xfrm>
              <a:prstGeom prst="rect">
                <a:avLst/>
              </a:prstGeom>
              <a:blipFill rotWithShape="1">
                <a:blip r:embed="rId2"/>
                <a:stretch>
                  <a:fillRect l="-1648" t="-3107" b="-1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02456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erlin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7DC10E3-4FF5-456B-A359-A0F378C1E5FB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2867</TotalTime>
  <Words>2173</Words>
  <Application>Microsoft Office PowerPoint</Application>
  <PresentationFormat>Custom</PresentationFormat>
  <Paragraphs>258</Paragraphs>
  <Slides>27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1_Office Theme</vt:lpstr>
      <vt:lpstr>4_Office Theme</vt:lpstr>
      <vt:lpstr>3_Office Theme</vt:lpstr>
      <vt:lpstr>5_Office Theme</vt:lpstr>
      <vt:lpstr>6_Office Theme</vt:lpstr>
      <vt:lpstr>7_Office Theme</vt:lpstr>
      <vt:lpstr>Berlin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HP</cp:lastModifiedBy>
  <cp:revision>135</cp:revision>
  <dcterms:created xsi:type="dcterms:W3CDTF">2020-04-25T08:25:16Z</dcterms:created>
  <dcterms:modified xsi:type="dcterms:W3CDTF">2025-02-23T14:53:22Z</dcterms:modified>
</cp:coreProperties>
</file>