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04" r:id="rId2"/>
    <p:sldId id="303" r:id="rId3"/>
    <p:sldId id="256" r:id="rId4"/>
    <p:sldId id="278" r:id="rId5"/>
    <p:sldId id="290" r:id="rId6"/>
    <p:sldId id="289" r:id="rId7"/>
    <p:sldId id="292" r:id="rId8"/>
    <p:sldId id="293" r:id="rId9"/>
    <p:sldId id="280" r:id="rId10"/>
    <p:sldId id="281" r:id="rId11"/>
    <p:sldId id="284" r:id="rId12"/>
    <p:sldId id="285" r:id="rId13"/>
    <p:sldId id="286" r:id="rId14"/>
    <p:sldId id="287" r:id="rId15"/>
    <p:sldId id="288" r:id="rId16"/>
    <p:sldId id="294" r:id="rId17"/>
    <p:sldId id="30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AA5"/>
    <a:srgbClr val="EF6CB3"/>
    <a:srgbClr val="EFAB5A"/>
    <a:srgbClr val="F6D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#4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1#1" qsCatId="simple" csTypeId="urn:microsoft.com/office/officeart/2005/8/colors/accent2_1#1" csCatId="accent1" phldr="0"/>
      <dgm:spPr/>
      <dgm:t>
        <a:bodyPr/>
        <a:lstStyle/>
        <a:p>
          <a:endParaRPr lang="en-US"/>
        </a:p>
      </dgm:t>
    </dgm:pt>
    <dgm:pt modelId="{780FAED3-C4BD-4FF1-8B67-8499CCFAE2E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57C74-C9C4-46CF-A10B-13A1A1E7714C}" type="parTrans" cxnId="{38F89479-531B-411C-B65E-50DB56C5D854}">
      <dgm:prSet/>
      <dgm:spPr/>
      <dgm:t>
        <a:bodyPr/>
        <a:lstStyle/>
        <a:p>
          <a:endParaRPr lang="en-US"/>
        </a:p>
      </dgm:t>
    </dgm:pt>
    <dgm:pt modelId="{34435F2A-D730-405E-99D5-BBC9FB7499FA}" type="sibTrans" cxnId="{38F89479-531B-411C-B65E-50DB56C5D854}">
      <dgm:prSet/>
      <dgm:spPr/>
      <dgm:t>
        <a:bodyPr/>
        <a:lstStyle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2400" b="1">
              <a:sym typeface="+mn-ea"/>
            </a:rPr>
            <a:t>M</a:t>
          </a:r>
          <a:r>
            <a:rPr lang="en-US" sz="2400" b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ô tả được tập hợp các số nguyên, biết cách biểu diễn các số nguyên trên trục số</a:t>
          </a:r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6860A-9AF6-4E3A-8810-968954321458}" type="parTrans" cxnId="{F1C7285F-51A1-4223-BA36-8A50528FE893}">
      <dgm:prSet/>
      <dgm:spPr/>
      <dgm:t>
        <a:bodyPr/>
        <a:lstStyle/>
        <a:p>
          <a:endParaRPr lang="en-US"/>
        </a:p>
      </dgm:t>
    </dgm:pt>
    <dgm:pt modelId="{F6E211F9-5728-4C1B-B4EC-036ED0730A63}" type="sibTrans" cxnId="{F1C7285F-51A1-4223-BA36-8A50528FE893}">
      <dgm:prSet/>
      <dgm:spPr/>
      <dgm:t>
        <a:bodyPr/>
        <a:lstStyle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01CDD31-6AC9-4F6B-8452-6EF7DE80F33F}" type="presOf" srcId="{3E6D5D4F-935E-467F-A6CA-DFB49E904BF2}" destId="{AC67BBE6-9B82-4D3D-BF22-48713AF46E9C}" srcOrd="0" destOrd="0" presId="urn:microsoft.com/office/officeart/2005/8/layout/chevron2"/>
    <dgm:cxn modelId="{F1C7285F-51A1-4223-BA36-8A50528FE893}" srcId="{780FAED3-C4BD-4FF1-8B67-8499CCFAE2ED}" destId="{3E6D5D4F-935E-467F-A6CA-DFB49E904BF2}" srcOrd="0" destOrd="0" parTransId="{DFE6860A-9AF6-4E3A-8810-968954321458}" sibTransId="{F6E211F9-5728-4C1B-B4EC-036ED0730A63}"/>
    <dgm:cxn modelId="{38F89479-531B-411C-B65E-50DB56C5D854}" srcId="{DF9829FD-DD90-4EE7-BCD7-4AF299D6F45A}" destId="{780FAED3-C4BD-4FF1-8B67-8499CCFAE2ED}" srcOrd="0" destOrd="0" parTransId="{88C57C74-C9C4-46CF-A10B-13A1A1E7714C}" sibTransId="{34435F2A-D730-405E-99D5-BBC9FB7499FA}"/>
    <dgm:cxn modelId="{BDCCBCA3-BEAB-4880-A783-0191BC00256B}" type="presOf" srcId="{DF9829FD-DD90-4EE7-BCD7-4AF299D6F45A}" destId="{7BB0B505-7D43-42E4-8FC0-6C91316CBFEB}" srcOrd="0" destOrd="0" presId="urn:microsoft.com/office/officeart/2005/8/layout/chevron2"/>
    <dgm:cxn modelId="{80AC21F5-F9A0-45B1-BBB6-4E2DC18A0A8C}" type="presOf" srcId="{780FAED3-C4BD-4FF1-8B67-8499CCFAE2ED}" destId="{722E1094-83C7-45E2-B20F-DB9D09AD94F0}" srcOrd="0" destOrd="0" presId="urn:microsoft.com/office/officeart/2005/8/layout/chevron2"/>
    <dgm:cxn modelId="{5D67C60E-D79A-441B-99F9-F2D5D12DC509}" type="presParOf" srcId="{7BB0B505-7D43-42E4-8FC0-6C91316CBFEB}" destId="{D4BECBBB-7CE2-4791-839D-9FE6F36B775D}" srcOrd="0" destOrd="0" presId="urn:microsoft.com/office/officeart/2005/8/layout/chevron2"/>
    <dgm:cxn modelId="{98461AC1-5252-4A16-9EED-426B303FFB07}" type="presParOf" srcId="{D4BECBBB-7CE2-4791-839D-9FE6F36B775D}" destId="{722E1094-83C7-45E2-B20F-DB9D09AD94F0}" srcOrd="0" destOrd="0" presId="urn:microsoft.com/office/officeart/2005/8/layout/chevron2"/>
    <dgm:cxn modelId="{5FC61E44-733E-4F9F-9823-6182FF826780}" type="presParOf" srcId="{D4BECBBB-7CE2-4791-839D-9FE6F36B775D}" destId="{AC67BBE6-9B82-4D3D-BF22-48713AF46E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1#2" qsCatId="simple" csTypeId="urn:microsoft.com/office/officeart/2005/8/colors/accent2_1#2" csCatId="accent1" phldr="0"/>
      <dgm:spPr/>
      <dgm:t>
        <a:bodyPr/>
        <a:lstStyle/>
        <a:p>
          <a:endParaRPr lang="en-US"/>
        </a:p>
      </dgm:t>
    </dgm:pt>
    <dgm:pt modelId="{780FAED3-C4BD-4FF1-8B67-8499CCFAE2E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57C74-C9C4-46CF-A10B-13A1A1E7714C}" type="parTrans" cxnId="{0B8EF012-D501-47C5-8012-604817376C73}">
      <dgm:prSet/>
      <dgm:spPr/>
      <dgm:t>
        <a:bodyPr/>
        <a:lstStyle/>
        <a:p>
          <a:endParaRPr lang="en-US"/>
        </a:p>
      </dgm:t>
    </dgm:pt>
    <dgm:pt modelId="{34435F2A-D730-405E-99D5-BBC9FB7499FA}" type="sibTrans" cxnId="{0B8EF012-D501-47C5-8012-604817376C73}">
      <dgm:prSet/>
      <dgm:spPr/>
      <dgm:t>
        <a:bodyPr/>
        <a:lstStyle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b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Nhận biết được và biết cách tìm số đối của một số nguyên</a:t>
          </a:r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6860A-9AF6-4E3A-8810-968954321458}" type="parTrans" cxnId="{B1E44B81-7B58-4CD8-B4B1-C75670E8839B}">
      <dgm:prSet/>
      <dgm:spPr/>
      <dgm:t>
        <a:bodyPr/>
        <a:lstStyle/>
        <a:p>
          <a:endParaRPr lang="en-US"/>
        </a:p>
      </dgm:t>
    </dgm:pt>
    <dgm:pt modelId="{F6E211F9-5728-4C1B-B4EC-036ED0730A63}" type="sibTrans" cxnId="{B1E44B81-7B58-4CD8-B4B1-C75670E8839B}">
      <dgm:prSet/>
      <dgm:spPr/>
      <dgm:t>
        <a:bodyPr/>
        <a:lstStyle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0B8EF012-D501-47C5-8012-604817376C73}" srcId="{DF9829FD-DD90-4EE7-BCD7-4AF299D6F45A}" destId="{780FAED3-C4BD-4FF1-8B67-8499CCFAE2ED}" srcOrd="0" destOrd="0" parTransId="{88C57C74-C9C4-46CF-A10B-13A1A1E7714C}" sibTransId="{34435F2A-D730-405E-99D5-BBC9FB7499FA}"/>
    <dgm:cxn modelId="{48BB7C6F-5CEB-45AE-B337-DD6E91E09F59}" type="presOf" srcId="{780FAED3-C4BD-4FF1-8B67-8499CCFAE2ED}" destId="{722E1094-83C7-45E2-B20F-DB9D09AD94F0}" srcOrd="0" destOrd="0" presId="urn:microsoft.com/office/officeart/2005/8/layout/chevron2"/>
    <dgm:cxn modelId="{FEEE0D72-7A33-41F6-B2AF-6276B9DE1A9B}" type="presOf" srcId="{DF9829FD-DD90-4EE7-BCD7-4AF299D6F45A}" destId="{7BB0B505-7D43-42E4-8FC0-6C91316CBFEB}" srcOrd="0" destOrd="0" presId="urn:microsoft.com/office/officeart/2005/8/layout/chevron2"/>
    <dgm:cxn modelId="{B1E44B81-7B58-4CD8-B4B1-C75670E8839B}" srcId="{780FAED3-C4BD-4FF1-8B67-8499CCFAE2ED}" destId="{3E6D5D4F-935E-467F-A6CA-DFB49E904BF2}" srcOrd="0" destOrd="0" parTransId="{DFE6860A-9AF6-4E3A-8810-968954321458}" sibTransId="{F6E211F9-5728-4C1B-B4EC-036ED0730A63}"/>
    <dgm:cxn modelId="{5B6398FB-EDA3-4631-B7D9-755CC02EFA9F}" type="presOf" srcId="{3E6D5D4F-935E-467F-A6CA-DFB49E904BF2}" destId="{AC67BBE6-9B82-4D3D-BF22-48713AF46E9C}" srcOrd="0" destOrd="0" presId="urn:microsoft.com/office/officeart/2005/8/layout/chevron2"/>
    <dgm:cxn modelId="{6B636098-2F90-41A9-9AF1-B7FDBA778820}" type="presParOf" srcId="{7BB0B505-7D43-42E4-8FC0-6C91316CBFEB}" destId="{D4BECBBB-7CE2-4791-839D-9FE6F36B775D}" srcOrd="0" destOrd="0" presId="urn:microsoft.com/office/officeart/2005/8/layout/chevron2"/>
    <dgm:cxn modelId="{DD1DB584-5860-4AEE-841D-78BE0BE36B3C}" type="presParOf" srcId="{D4BECBBB-7CE2-4791-839D-9FE6F36B775D}" destId="{722E1094-83C7-45E2-B20F-DB9D09AD94F0}" srcOrd="0" destOrd="0" presId="urn:microsoft.com/office/officeart/2005/8/layout/chevron2"/>
    <dgm:cxn modelId="{24928C09-B953-4E4F-B4F3-7CCDAA380FEA}" type="presParOf" srcId="{D4BECBBB-7CE2-4791-839D-9FE6F36B775D}" destId="{AC67BBE6-9B82-4D3D-BF22-48713AF46E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1#3" qsCatId="simple" csTypeId="urn:microsoft.com/office/officeart/2005/8/colors/accent2_1#3" csCatId="accent1" phldr="0"/>
      <dgm:spPr/>
      <dgm:t>
        <a:bodyPr/>
        <a:lstStyle/>
        <a:p>
          <a:endParaRPr lang="en-US"/>
        </a:p>
      </dgm:t>
    </dgm:pt>
    <dgm:pt modelId="{780FAED3-C4BD-4FF1-8B67-8499CCFAE2E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57C74-C9C4-46CF-A10B-13A1A1E7714C}" type="parTrans" cxnId="{E1E93BE3-B782-42F7-A358-90890AF4D030}">
      <dgm:prSet/>
      <dgm:spPr/>
      <dgm:t>
        <a:bodyPr/>
        <a:lstStyle/>
        <a:p>
          <a:endParaRPr lang="en-US"/>
        </a:p>
      </dgm:t>
    </dgm:pt>
    <dgm:pt modelId="{34435F2A-D730-405E-99D5-BBC9FB7499FA}" type="sibTrans" cxnId="{E1E93BE3-B782-42F7-A358-90890AF4D030}">
      <dgm:prSet/>
      <dgm:spPr/>
      <dgm:t>
        <a:bodyPr/>
        <a:lstStyle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altLang="en-US" sz="2400" b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</a:t>
          </a:r>
          <a:r>
            <a:rPr lang="en-US" sz="2400" b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ử dụng số nguyên để mô tả được một số tình huống thực tiễn</a:t>
          </a:r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6860A-9AF6-4E3A-8810-968954321458}" type="parTrans" cxnId="{D9167819-A66D-4BC4-9D77-DD3188FB2AC1}">
      <dgm:prSet/>
      <dgm:spPr/>
      <dgm:t>
        <a:bodyPr/>
        <a:lstStyle/>
        <a:p>
          <a:endParaRPr lang="en-US"/>
        </a:p>
      </dgm:t>
    </dgm:pt>
    <dgm:pt modelId="{F6E211F9-5728-4C1B-B4EC-036ED0730A63}" type="sibTrans" cxnId="{D9167819-A66D-4BC4-9D77-DD3188FB2AC1}">
      <dgm:prSet/>
      <dgm:spPr/>
      <dgm:t>
        <a:bodyPr/>
        <a:lstStyle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D9313604-69AA-4AA0-A8DF-FCB2CB339368}" type="presOf" srcId="{3E6D5D4F-935E-467F-A6CA-DFB49E904BF2}" destId="{AC67BBE6-9B82-4D3D-BF22-48713AF46E9C}" srcOrd="0" destOrd="0" presId="urn:microsoft.com/office/officeart/2005/8/layout/chevron2"/>
    <dgm:cxn modelId="{1E598113-0690-4E1E-8433-399BFCBC784C}" type="presOf" srcId="{780FAED3-C4BD-4FF1-8B67-8499CCFAE2ED}" destId="{722E1094-83C7-45E2-B20F-DB9D09AD94F0}" srcOrd="0" destOrd="0" presId="urn:microsoft.com/office/officeart/2005/8/layout/chevron2"/>
    <dgm:cxn modelId="{D9167819-A66D-4BC4-9D77-DD3188FB2AC1}" srcId="{780FAED3-C4BD-4FF1-8B67-8499CCFAE2ED}" destId="{3E6D5D4F-935E-467F-A6CA-DFB49E904BF2}" srcOrd="0" destOrd="0" parTransId="{DFE6860A-9AF6-4E3A-8810-968954321458}" sibTransId="{F6E211F9-5728-4C1B-B4EC-036ED0730A63}"/>
    <dgm:cxn modelId="{35703820-8A22-4C82-9604-C5B005AF74C6}" type="presOf" srcId="{DF9829FD-DD90-4EE7-BCD7-4AF299D6F45A}" destId="{7BB0B505-7D43-42E4-8FC0-6C91316CBFEB}" srcOrd="0" destOrd="0" presId="urn:microsoft.com/office/officeart/2005/8/layout/chevron2"/>
    <dgm:cxn modelId="{E1E93BE3-B782-42F7-A358-90890AF4D030}" srcId="{DF9829FD-DD90-4EE7-BCD7-4AF299D6F45A}" destId="{780FAED3-C4BD-4FF1-8B67-8499CCFAE2ED}" srcOrd="0" destOrd="0" parTransId="{88C57C74-C9C4-46CF-A10B-13A1A1E7714C}" sibTransId="{34435F2A-D730-405E-99D5-BBC9FB7499FA}"/>
    <dgm:cxn modelId="{1ECD92AD-75EA-4F60-92C0-7AF6D94E2316}" type="presParOf" srcId="{7BB0B505-7D43-42E4-8FC0-6C91316CBFEB}" destId="{D4BECBBB-7CE2-4791-839D-9FE6F36B775D}" srcOrd="0" destOrd="0" presId="urn:microsoft.com/office/officeart/2005/8/layout/chevron2"/>
    <dgm:cxn modelId="{C3439FBD-744D-4694-ACCC-6144ED289934}" type="presParOf" srcId="{D4BECBBB-7CE2-4791-839D-9FE6F36B775D}" destId="{722E1094-83C7-45E2-B20F-DB9D09AD94F0}" srcOrd="0" destOrd="0" presId="urn:microsoft.com/office/officeart/2005/8/layout/chevron2"/>
    <dgm:cxn modelId="{915FBD17-559D-49C9-B9D2-274BA8E9952A}" type="presParOf" srcId="{D4BECBBB-7CE2-4791-839D-9FE6F36B775D}" destId="{AC67BBE6-9B82-4D3D-BF22-48713AF46E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1#4" qsCatId="simple" csTypeId="urn:microsoft.com/office/officeart/2005/8/colors/accent2_1#4" csCatId="accent1" phldr="0"/>
      <dgm:spPr/>
      <dgm:t>
        <a:bodyPr/>
        <a:lstStyle/>
        <a:p>
          <a:endParaRPr lang="en-US"/>
        </a:p>
      </dgm:t>
    </dgm:pt>
    <dgm:pt modelId="{780FAED3-C4BD-4FF1-8B67-8499CCFAE2E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57C74-C9C4-46CF-A10B-13A1A1E7714C}" type="parTrans" cxnId="{95F0EA4D-9EA0-4BA2-AD02-0628EDC615B9}">
      <dgm:prSet/>
      <dgm:spPr/>
      <dgm:t>
        <a:bodyPr/>
        <a:lstStyle/>
        <a:p>
          <a:endParaRPr lang="en-US"/>
        </a:p>
      </dgm:t>
    </dgm:pt>
    <dgm:pt modelId="{34435F2A-D730-405E-99D5-BBC9FB7499FA}" type="sibTrans" cxnId="{95F0EA4D-9EA0-4BA2-AD02-0628EDC615B9}">
      <dgm:prSet/>
      <dgm:spPr/>
      <dgm:t>
        <a:bodyPr/>
        <a:lstStyle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b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Nhận biết được và đọc đúng các số nguyên âm trong các ví dụ thực tiễn</a:t>
          </a:r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6860A-9AF6-4E3A-8810-968954321458}" type="parTrans" cxnId="{56F7A7E4-0E3B-4967-AA63-BBEC2CA662FC}">
      <dgm:prSet/>
      <dgm:spPr/>
      <dgm:t>
        <a:bodyPr/>
        <a:lstStyle/>
        <a:p>
          <a:endParaRPr lang="en-US"/>
        </a:p>
      </dgm:t>
    </dgm:pt>
    <dgm:pt modelId="{F6E211F9-5728-4C1B-B4EC-036ED0730A63}" type="sibTrans" cxnId="{56F7A7E4-0E3B-4967-AA63-BBEC2CA662FC}">
      <dgm:prSet/>
      <dgm:spPr/>
      <dgm:t>
        <a:bodyPr/>
        <a:lstStyle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93909A33-2959-4155-8F1C-85C8A83F6273}" type="presOf" srcId="{3E6D5D4F-935E-467F-A6CA-DFB49E904BF2}" destId="{AC67BBE6-9B82-4D3D-BF22-48713AF46E9C}" srcOrd="0" destOrd="0" presId="urn:microsoft.com/office/officeart/2005/8/layout/chevron2"/>
    <dgm:cxn modelId="{3B290537-A4C4-45FD-85CD-664D64D3D649}" type="presOf" srcId="{DF9829FD-DD90-4EE7-BCD7-4AF299D6F45A}" destId="{7BB0B505-7D43-42E4-8FC0-6C91316CBFEB}" srcOrd="0" destOrd="0" presId="urn:microsoft.com/office/officeart/2005/8/layout/chevron2"/>
    <dgm:cxn modelId="{95F0EA4D-9EA0-4BA2-AD02-0628EDC615B9}" srcId="{DF9829FD-DD90-4EE7-BCD7-4AF299D6F45A}" destId="{780FAED3-C4BD-4FF1-8B67-8499CCFAE2ED}" srcOrd="0" destOrd="0" parTransId="{88C57C74-C9C4-46CF-A10B-13A1A1E7714C}" sibTransId="{34435F2A-D730-405E-99D5-BBC9FB7499FA}"/>
    <dgm:cxn modelId="{B6B9D2C2-8FD1-4F61-B936-C22403B7DB73}" type="presOf" srcId="{780FAED3-C4BD-4FF1-8B67-8499CCFAE2ED}" destId="{722E1094-83C7-45E2-B20F-DB9D09AD94F0}" srcOrd="0" destOrd="0" presId="urn:microsoft.com/office/officeart/2005/8/layout/chevron2"/>
    <dgm:cxn modelId="{56F7A7E4-0E3B-4967-AA63-BBEC2CA662FC}" srcId="{780FAED3-C4BD-4FF1-8B67-8499CCFAE2ED}" destId="{3E6D5D4F-935E-467F-A6CA-DFB49E904BF2}" srcOrd="0" destOrd="0" parTransId="{DFE6860A-9AF6-4E3A-8810-968954321458}" sibTransId="{F6E211F9-5728-4C1B-B4EC-036ED0730A63}"/>
    <dgm:cxn modelId="{168382E5-969D-498D-A16F-CDA010F8A169}" type="presParOf" srcId="{7BB0B505-7D43-42E4-8FC0-6C91316CBFEB}" destId="{D4BECBBB-7CE2-4791-839D-9FE6F36B775D}" srcOrd="0" destOrd="0" presId="urn:microsoft.com/office/officeart/2005/8/layout/chevron2"/>
    <dgm:cxn modelId="{D2327B23-AA6C-4A17-80E6-AF463C7D9024}" type="presParOf" srcId="{D4BECBBB-7CE2-4791-839D-9FE6F36B775D}" destId="{722E1094-83C7-45E2-B20F-DB9D09AD94F0}" srcOrd="0" destOrd="0" presId="urn:microsoft.com/office/officeart/2005/8/layout/chevron2"/>
    <dgm:cxn modelId="{C9D640B9-FA37-476A-BCF6-EF4CF26B6CD3}" type="presParOf" srcId="{D4BECBBB-7CE2-4791-839D-9FE6F36B775D}" destId="{AC67BBE6-9B82-4D3D-BF22-48713AF46E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1094-83C7-45E2-B20F-DB9D09AD94F0}">
      <dsp:nvSpPr>
        <dsp:cNvPr id="0" name=""/>
        <dsp:cNvSpPr/>
      </dsp:nvSpPr>
      <dsp:spPr>
        <a:xfrm rot="5400000">
          <a:off x="-182142" y="183330"/>
          <a:ext cx="1214284" cy="849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6188"/>
        <a:ext cx="849999" cy="364285"/>
      </dsp:txXfrm>
    </dsp:sp>
    <dsp:sp modelId="{AC67BBE6-9B82-4D3D-BF22-48713AF46E9C}">
      <dsp:nvSpPr>
        <dsp:cNvPr id="0" name=""/>
        <dsp:cNvSpPr/>
      </dsp:nvSpPr>
      <dsp:spPr>
        <a:xfrm rot="5400000">
          <a:off x="3814639" y="-2963452"/>
          <a:ext cx="789285" cy="671856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400" b="1" kern="1200">
              <a:sym typeface="+mn-ea"/>
            </a:rPr>
            <a:t>M</a:t>
          </a: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ô tả được tập hợp các số nguyên, biết cách biểu diễn các số nguyên trên trục số</a:t>
          </a:r>
          <a:endParaRPr lang="en-US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9999" y="39718"/>
        <a:ext cx="6680035" cy="712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1094-83C7-45E2-B20F-DB9D09AD94F0}">
      <dsp:nvSpPr>
        <dsp:cNvPr id="0" name=""/>
        <dsp:cNvSpPr/>
      </dsp:nvSpPr>
      <dsp:spPr>
        <a:xfrm rot="5400000">
          <a:off x="-182142" y="183330"/>
          <a:ext cx="1214284" cy="849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6188"/>
        <a:ext cx="849999" cy="364285"/>
      </dsp:txXfrm>
    </dsp:sp>
    <dsp:sp modelId="{AC67BBE6-9B82-4D3D-BF22-48713AF46E9C}">
      <dsp:nvSpPr>
        <dsp:cNvPr id="0" name=""/>
        <dsp:cNvSpPr/>
      </dsp:nvSpPr>
      <dsp:spPr>
        <a:xfrm rot="5400000">
          <a:off x="3814639" y="-2963452"/>
          <a:ext cx="789285" cy="671856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Nhận biết được và biết cách tìm số đối của một số nguyên</a:t>
          </a:r>
          <a:endParaRPr lang="en-US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9999" y="39718"/>
        <a:ext cx="6680035" cy="712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1094-83C7-45E2-B20F-DB9D09AD94F0}">
      <dsp:nvSpPr>
        <dsp:cNvPr id="0" name=""/>
        <dsp:cNvSpPr/>
      </dsp:nvSpPr>
      <dsp:spPr>
        <a:xfrm rot="5400000">
          <a:off x="-182142" y="183330"/>
          <a:ext cx="1214284" cy="849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6188"/>
        <a:ext cx="849999" cy="364285"/>
      </dsp:txXfrm>
    </dsp:sp>
    <dsp:sp modelId="{AC67BBE6-9B82-4D3D-BF22-48713AF46E9C}">
      <dsp:nvSpPr>
        <dsp:cNvPr id="0" name=""/>
        <dsp:cNvSpPr/>
      </dsp:nvSpPr>
      <dsp:spPr>
        <a:xfrm rot="5400000">
          <a:off x="3814639" y="-2963452"/>
          <a:ext cx="789285" cy="671856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altLang="en-US" sz="2400" b="1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</a:t>
          </a: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ử dụng số nguyên để mô tả được một số tình huống thực tiễn</a:t>
          </a:r>
          <a:endParaRPr lang="en-US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9999" y="39718"/>
        <a:ext cx="6680035" cy="712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1094-83C7-45E2-B20F-DB9D09AD94F0}">
      <dsp:nvSpPr>
        <dsp:cNvPr id="0" name=""/>
        <dsp:cNvSpPr/>
      </dsp:nvSpPr>
      <dsp:spPr>
        <a:xfrm rot="5400000">
          <a:off x="-182142" y="183330"/>
          <a:ext cx="1214284" cy="849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6188"/>
        <a:ext cx="849999" cy="364285"/>
      </dsp:txXfrm>
    </dsp:sp>
    <dsp:sp modelId="{AC67BBE6-9B82-4D3D-BF22-48713AF46E9C}">
      <dsp:nvSpPr>
        <dsp:cNvPr id="0" name=""/>
        <dsp:cNvSpPr/>
      </dsp:nvSpPr>
      <dsp:spPr>
        <a:xfrm rot="5400000">
          <a:off x="3814639" y="-2963452"/>
          <a:ext cx="789285" cy="671856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Nhận biết được và đọc đúng các số nguyên âm trong các ví dụ thực tiễn</a:t>
          </a:r>
          <a:endParaRPr lang="en-US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9999" y="39718"/>
        <a:ext cx="6680035" cy="712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FCDCF-C663-4323-965A-7A68E19F99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03F7-B671-448F-9940-FB01BF392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3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503F7-B671-448F-9940-FB01BF392D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5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37E74-CF20-4DF4-94C0-75D01D90ED3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7FD7-0103-4BD2-8253-F47EE5C82A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video%20ac%20si%20met.mp4" TargetMode="Externa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7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18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A3692C00-4B98-DCEB-B303-34B461A9AB86}"/>
              </a:ext>
            </a:extLst>
          </p:cNvPr>
          <p:cNvSpPr txBox="1"/>
          <p:nvPr/>
        </p:nvSpPr>
        <p:spPr>
          <a:xfrm>
            <a:off x="968341" y="782386"/>
            <a:ext cx="903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10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26</a:t>
            </a:r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B5BF42F7-D30A-458C-EE2E-D26BCBC9BD95}"/>
              </a:ext>
            </a:extLst>
          </p:cNvPr>
          <p:cNvSpPr txBox="1"/>
          <p:nvPr/>
        </p:nvSpPr>
        <p:spPr>
          <a:xfrm>
            <a:off x="1354137" y="1749058"/>
            <a:ext cx="9483725" cy="582996"/>
          </a:xfrm>
          <a:prstGeom prst="round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SỐ NGUYÊN ÂM VÀ TẬP HỢP CÁC SỐ NGUYÊN (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9B7F5-794B-38AB-1E8C-2D3A821189D7}"/>
              </a:ext>
            </a:extLst>
          </p:cNvPr>
          <p:cNvSpPr txBox="1"/>
          <p:nvPr/>
        </p:nvSpPr>
        <p:spPr>
          <a:xfrm>
            <a:off x="8576110" y="6227545"/>
            <a:ext cx="508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TRỊNH THỊ NGỌC HƯƠNG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6134" y="1943328"/>
            <a:ext cx="74060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5; -4; -10; 2020.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34340" y="1911985"/>
            <a:ext cx="2187575" cy="514985"/>
          </a:xfrm>
          <a:prstGeom prst="homePlate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300" b="1">
                <a:solidFill>
                  <a:srgbClr val="932AA5"/>
                </a:solidFill>
              </a:rPr>
              <a:t>Thực hành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1451" y="2570080"/>
            <a:ext cx="111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2954" y="3247858"/>
            <a:ext cx="403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số 5 là –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4413" y="3860555"/>
            <a:ext cx="4034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Tx/>
              <a:buNone/>
            </a:pPr>
            <a:r>
              <a:rPr lang="vi-V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số -4 là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4412" y="4530798"/>
            <a:ext cx="403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số -10 là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4412" y="5294527"/>
            <a:ext cx="403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số 2020 là -2020</a:t>
            </a:r>
          </a:p>
        </p:txBody>
      </p:sp>
      <p:sp>
        <p:nvSpPr>
          <p:cNvPr id="50" name="TextBox 27"/>
          <p:cNvSpPr txBox="1"/>
          <p:nvPr/>
        </p:nvSpPr>
        <p:spPr>
          <a:xfrm>
            <a:off x="2032000" y="264160"/>
            <a:ext cx="9483725" cy="582996"/>
          </a:xfrm>
          <a:prstGeom prst="round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SỐ NGUYÊN ÂM VÀ TẬP HỢP CÁC SỐ NGUYÊN (tt)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Box 50"/>
          <p:cNvSpPr txBox="1"/>
          <p:nvPr/>
        </p:nvSpPr>
        <p:spPr>
          <a:xfrm>
            <a:off x="361950" y="88265"/>
            <a:ext cx="1442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Tuần: 10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Tiết: 26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61950" y="1275080"/>
            <a:ext cx="4585970" cy="50609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Số đối của một số nguyên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4"/>
          <p:cNvSpPr/>
          <p:nvPr/>
        </p:nvSpPr>
        <p:spPr>
          <a:xfrm>
            <a:off x="737815" y="103318"/>
            <a:ext cx="5717294" cy="493723"/>
          </a:xfrm>
          <a:prstGeom prst="roundRect">
            <a:avLst/>
          </a:prstGeom>
          <a:solidFill>
            <a:srgbClr val="1F4E79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8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8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170305" y="1366520"/>
            <a:ext cx="2674620" cy="484378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BỨC TRANH BÍ </a:t>
            </a:r>
            <a:r>
              <a:rPr lang="en-US" altLang="vi-VN" sz="4000" b="1">
                <a:solidFill>
                  <a:srgbClr val="FF0000"/>
                </a:solidFill>
              </a:rPr>
              <a:t>Ẩ</a:t>
            </a:r>
            <a:r>
              <a:rPr lang="vi-VN" altLang="en-US" sz="4000" b="1">
                <a:solidFill>
                  <a:srgbClr val="FF0000"/>
                </a:solidFill>
              </a:rPr>
              <a:t>N</a:t>
            </a:r>
            <a:r>
              <a:rPr lang="vi-VN" altLang="en-US" sz="40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7" name="Picture 6" descr="hinh 4"/>
          <p:cNvPicPr>
            <a:picLocks noChangeAspect="1"/>
          </p:cNvPicPr>
          <p:nvPr/>
        </p:nvPicPr>
        <p:blipFill>
          <a:blip r:embed="rId2"/>
          <a:srcRect r="51879" b="48773"/>
          <a:stretch>
            <a:fillRect/>
          </a:stretch>
        </p:blipFill>
        <p:spPr>
          <a:xfrm>
            <a:off x="4413885" y="962025"/>
            <a:ext cx="2553335" cy="2888615"/>
          </a:xfrm>
          <a:prstGeom prst="rect">
            <a:avLst/>
          </a:prstGeom>
        </p:spPr>
      </p:pic>
      <p:pic>
        <p:nvPicPr>
          <p:cNvPr id="8" name="Picture 7" descr="hinh 4"/>
          <p:cNvPicPr>
            <a:picLocks noChangeAspect="1"/>
          </p:cNvPicPr>
          <p:nvPr/>
        </p:nvPicPr>
        <p:blipFill>
          <a:blip r:embed="rId2"/>
          <a:srcRect l="48121" b="48773"/>
          <a:stretch>
            <a:fillRect/>
          </a:stretch>
        </p:blipFill>
        <p:spPr>
          <a:xfrm>
            <a:off x="6967220" y="962025"/>
            <a:ext cx="2752725" cy="2888615"/>
          </a:xfrm>
          <a:prstGeom prst="rect">
            <a:avLst/>
          </a:prstGeom>
        </p:spPr>
      </p:pic>
      <p:pic>
        <p:nvPicPr>
          <p:cNvPr id="10" name="Picture 9" descr="hinh 4"/>
          <p:cNvPicPr>
            <a:picLocks noChangeAspect="1"/>
          </p:cNvPicPr>
          <p:nvPr/>
        </p:nvPicPr>
        <p:blipFill>
          <a:blip r:embed="rId2"/>
          <a:srcRect t="49865" r="51879"/>
          <a:stretch>
            <a:fillRect/>
          </a:stretch>
        </p:blipFill>
        <p:spPr>
          <a:xfrm>
            <a:off x="4413885" y="3796030"/>
            <a:ext cx="2553335" cy="2750820"/>
          </a:xfrm>
          <a:prstGeom prst="rect">
            <a:avLst/>
          </a:prstGeom>
        </p:spPr>
      </p:pic>
      <p:sp>
        <p:nvSpPr>
          <p:cNvPr id="13" name="Rectangles 12">
            <a:hlinkClick r:id="rId3" action="ppaction://hlinksldjump"/>
          </p:cNvPr>
          <p:cNvSpPr/>
          <p:nvPr/>
        </p:nvSpPr>
        <p:spPr>
          <a:xfrm>
            <a:off x="4415790" y="962025"/>
            <a:ext cx="2551176" cy="2889504"/>
          </a:xfrm>
          <a:prstGeom prst="rect">
            <a:avLst/>
          </a:prstGeom>
          <a:solidFill>
            <a:schemeClr val="accent5"/>
          </a:solidFill>
        </p:spPr>
        <p:style>
          <a:lnRef idx="0">
            <a:srgbClr val="FFFFFF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1</a:t>
            </a:r>
          </a:p>
        </p:txBody>
      </p:sp>
      <p:sp>
        <p:nvSpPr>
          <p:cNvPr id="15" name="Rectangles 14">
            <a:hlinkClick r:id="rId4" action="ppaction://hlinksldjump"/>
          </p:cNvPr>
          <p:cNvSpPr/>
          <p:nvPr/>
        </p:nvSpPr>
        <p:spPr>
          <a:xfrm>
            <a:off x="6967220" y="953135"/>
            <a:ext cx="2754630" cy="287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/>
              <a:t>MẢNH GHÉP 2</a:t>
            </a:r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4415790" y="3796030"/>
            <a:ext cx="2551430" cy="27698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MẢNH GHÉP 3</a:t>
            </a:r>
          </a:p>
        </p:txBody>
      </p:sp>
      <p:sp>
        <p:nvSpPr>
          <p:cNvPr id="17" name="Rectangles 16">
            <a:hlinkClick r:id="rId6" action="ppaction://hlinksldjump"/>
          </p:cNvPr>
          <p:cNvSpPr/>
          <p:nvPr/>
        </p:nvSpPr>
        <p:spPr>
          <a:xfrm>
            <a:off x="6967220" y="3777615"/>
            <a:ext cx="2760345" cy="27692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MẢNH GHÉP 4</a:t>
            </a:r>
          </a:p>
        </p:txBody>
      </p:sp>
      <p:pic>
        <p:nvPicPr>
          <p:cNvPr id="21" name="Picture 20" descr="hi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85" y="953135"/>
            <a:ext cx="5304790" cy="5638800"/>
          </a:xfrm>
          <a:prstGeom prst="rect">
            <a:avLst/>
          </a:prstGeom>
        </p:spPr>
      </p:pic>
      <p:sp>
        <p:nvSpPr>
          <p:cNvPr id="23" name="Vertical Scroll 22"/>
          <p:cNvSpPr/>
          <p:nvPr/>
        </p:nvSpPr>
        <p:spPr>
          <a:xfrm>
            <a:off x="421640" y="1366520"/>
            <a:ext cx="4171315" cy="484378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NHÀ TOÁN HỌC </a:t>
            </a:r>
          </a:p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ÁC- SI - MÉT</a:t>
            </a:r>
            <a:r>
              <a:rPr lang="vi-VN" altLang="en-US" sz="4000" b="1">
                <a:solidFill>
                  <a:srgbClr val="FF0000"/>
                </a:solidFill>
              </a:rPr>
              <a:t> </a:t>
            </a:r>
            <a:r>
              <a:rPr lang="vi-VN" altLang="en-US" sz="40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0096500" y="624248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prstClr val="white"/>
                </a:solidFill>
              </a:rPr>
              <a:t>TỔNG KẾT</a:t>
            </a:r>
          </a:p>
        </p:txBody>
      </p:sp>
      <p:sp>
        <p:nvSpPr>
          <p:cNvPr id="2" name="Flowchart: Connector 1">
            <a:hlinkClick r:id="rId8" action="ppaction://hlinkfile"/>
          </p:cNvPr>
          <p:cNvSpPr/>
          <p:nvPr/>
        </p:nvSpPr>
        <p:spPr>
          <a:xfrm>
            <a:off x="11620500" y="6210300"/>
            <a:ext cx="571500" cy="525780"/>
          </a:xfrm>
          <a:prstGeom prst="flowChartConnec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3" grpId="0" bldLvl="0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23" grpId="0" bldLvl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1" y="35618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" y="3429000"/>
            <a:ext cx="1179576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-128706"/>
            <a:ext cx="1208532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2520" y="1981201"/>
            <a:ext cx="97993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1</a:t>
            </a:r>
            <a:r>
              <a:rPr lang="en-US" sz="4800" b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: Số đối của số 25 </a:t>
            </a:r>
            <a:r>
              <a:rPr lang="en-US" sz="48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43839" y="3616257"/>
            <a:ext cx="5501641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42321" y="3729126"/>
              <a:ext cx="221427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-25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596876" y="3570787"/>
            <a:ext cx="5534164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02999" y="3729126"/>
              <a:ext cx="235067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89560" y="4711479"/>
            <a:ext cx="5501641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42321" y="4786746"/>
              <a:ext cx="21341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0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596877" y="4806540"/>
            <a:ext cx="5534164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54301" y="4860249"/>
              <a:ext cx="235067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890016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prstClr val="white"/>
                </a:solidFill>
              </a:rPr>
              <a:t>TIẾP TỤC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0050" y="3755550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3268" y="3698931"/>
            <a:ext cx="53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0050" y="4860250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00974" y="4896242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8532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9560" y="3429000"/>
            <a:ext cx="1179576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53" b="99157" l="3133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t="54240" r="9079" b="1"/>
          <a:stretch>
            <a:fillRect/>
          </a:stretch>
        </p:blipFill>
        <p:spPr bwMode="auto">
          <a:xfrm>
            <a:off x="91440" y="1432560"/>
            <a:ext cx="12009120" cy="17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" y="1355725"/>
            <a:ext cx="11671300" cy="195072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Ác-si-mét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: - 287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89560" y="3570605"/>
            <a:ext cx="5687695" cy="1141730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42321" y="3607206"/>
              <a:ext cx="1953775" cy="8994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vi-VN" alt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nguyên</a:t>
              </a:r>
              <a:endParaRPr lang="en-US" sz="2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596876" y="3570787"/>
            <a:ext cx="5534164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02908" y="3606981"/>
              <a:ext cx="2149388" cy="95313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kỉ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XXI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89560" y="4711700"/>
            <a:ext cx="5589270" cy="1077595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42458" y="4787030"/>
              <a:ext cx="2007384" cy="952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vi-VN" alt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nguyên</a:t>
              </a:r>
              <a:endParaRPr lang="en-US" sz="2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596877" y="4806540"/>
            <a:ext cx="5534164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54211" y="4860514"/>
              <a:ext cx="2078004" cy="95313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kỉ</a:t>
              </a:r>
              <a:r>
                <a:rPr lang="en-US" sz="2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XXI</a:t>
              </a:r>
            </a:p>
          </p:txBody>
        </p:sp>
      </p:grp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8900160" y="624121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prstClr val="white"/>
                </a:solidFill>
              </a:rPr>
              <a:t>TIẾP TỤC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10050" y="3755550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3268" y="3698931"/>
            <a:ext cx="53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0050" y="4860250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00974" y="4896242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8532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9560" y="3429000"/>
            <a:ext cx="1179576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53" b="99157" l="3133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t="54240" r="9079" b="1"/>
          <a:stretch>
            <a:fillRect/>
          </a:stretch>
        </p:blipFill>
        <p:spPr bwMode="auto">
          <a:xfrm>
            <a:off x="135116" y="1003490"/>
            <a:ext cx="12009120" cy="23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3002" y="1254624"/>
            <a:ext cx="122550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3: </a:t>
            </a:r>
            <a:r>
              <a:rPr lang="vi-VN" alt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Điền số thích hợp vào ô trống 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583679" y="3611901"/>
            <a:ext cx="5501641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42321" y="3607206"/>
              <a:ext cx="1953775" cy="7683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4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68421" y="3506725"/>
            <a:ext cx="5534164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02998" y="3607205"/>
              <a:ext cx="1683323" cy="7683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4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89560" y="4711479"/>
            <a:ext cx="5501641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42321" y="4786746"/>
              <a:ext cx="1863601" cy="7683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vi-VN" altLang="en-US" sz="4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-3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596877" y="4806540"/>
            <a:ext cx="5534164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54302" y="4860249"/>
              <a:ext cx="1683321" cy="7683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4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-10</a:t>
              </a:r>
            </a:p>
          </p:txBody>
        </p:sp>
      </p:grp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890016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prstClr val="white"/>
                </a:solidFill>
              </a:rPr>
              <a:t>TIẾP TỤC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0050" y="3755550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43268" y="3698931"/>
            <a:ext cx="53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0050" y="4860250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00974" y="4896242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5" name="Picture 4" descr="hinh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7995" y="1924050"/>
            <a:ext cx="6263640" cy="114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8532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5116" y="3570064"/>
            <a:ext cx="1179576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753" b="99157" l="3133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t="54240" r="9079" b="1"/>
          <a:stretch>
            <a:fillRect/>
          </a:stretch>
        </p:blipFill>
        <p:spPr bwMode="auto">
          <a:xfrm>
            <a:off x="135116" y="1003490"/>
            <a:ext cx="12009120" cy="23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3002" y="1254624"/>
            <a:ext cx="12255002" cy="1537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- 5; 9; 0; - 7; 6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254750" y="4898390"/>
            <a:ext cx="5830570" cy="1077595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08836" y="3682757"/>
              <a:ext cx="1953775" cy="9218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- 5; - 7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68421" y="3506725"/>
            <a:ext cx="5534164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550583" y="3698421"/>
              <a:ext cx="2359803" cy="9220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- 5; 0; -7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89560" y="4711479"/>
            <a:ext cx="5501641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56515" y="4786746"/>
              <a:ext cx="1863601" cy="9220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5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5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; 0; 6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42355" y="3635529"/>
            <a:ext cx="5885815" cy="1077595"/>
            <a:chOff x="4477195" y="4806539"/>
            <a:chExt cx="3846819" cy="10775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4477195" y="4806539"/>
              <a:ext cx="3846819" cy="107759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518894" y="4865594"/>
              <a:ext cx="2731661" cy="9220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4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-7;-5; 0; 6; 9</a:t>
              </a:r>
            </a:p>
          </p:txBody>
        </p:sp>
      </p:grp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890016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prstClr val="white"/>
                </a:solidFill>
              </a:rPr>
              <a:t>TIẾP TỤC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70219" y="3669276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1070" y="3820160"/>
            <a:ext cx="532765" cy="71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0050" y="4860250"/>
            <a:ext cx="39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1070" y="5036820"/>
            <a:ext cx="610235" cy="892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8300" y="448310"/>
            <a:ext cx="8916670" cy="1305560"/>
            <a:chOff x="1883" y="1156"/>
            <a:chExt cx="13652" cy="2056"/>
          </a:xfrm>
        </p:grpSpPr>
        <p:grpSp>
          <p:nvGrpSpPr>
            <p:cNvPr id="8" name="Group 7"/>
            <p:cNvGrpSpPr/>
            <p:nvPr/>
          </p:nvGrpSpPr>
          <p:grpSpPr>
            <a:xfrm>
              <a:off x="1883" y="1156"/>
              <a:ext cx="13652" cy="2056"/>
              <a:chOff x="1883" y="1156"/>
              <a:chExt cx="13652" cy="2056"/>
            </a:xfrm>
            <a:solidFill>
              <a:srgbClr val="C00000"/>
            </a:solidFill>
          </p:grpSpPr>
          <p:sp>
            <p:nvSpPr>
              <p:cNvPr id="7" name="Rounded Rectangle 6"/>
              <p:cNvSpPr/>
              <p:nvPr/>
            </p:nvSpPr>
            <p:spPr>
              <a:xfrm>
                <a:off x="2782" y="1328"/>
                <a:ext cx="12753" cy="1677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latin typeface="Arial" panose="020B0604020202020204" pitchFamily="34" charset="0"/>
                    <a:cs typeface="Arial" panose="020B0604020202020204" pitchFamily="34" charset="0"/>
                  </a:rPr>
                  <a:t>           Sau bài học này, em đã làm được những gì?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883" y="1156"/>
                <a:ext cx="2056" cy="2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pic>
          <p:nvPicPr>
            <p:cNvPr id="9" name="Picture 8" descr="hinh 5"/>
            <p:cNvPicPr>
              <a:picLocks noChangeAspect="1"/>
            </p:cNvPicPr>
            <p:nvPr/>
          </p:nvPicPr>
          <p:blipFill>
            <a:blip r:embed="rId2">
              <a:lum bright="12000" contrast="18000"/>
            </a:blip>
            <a:stretch>
              <a:fillRect/>
            </a:stretch>
          </p:blipFill>
          <p:spPr>
            <a:xfrm>
              <a:off x="2181" y="1523"/>
              <a:ext cx="1323" cy="132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softEdge rad="63500"/>
            </a:effectLst>
          </p:spPr>
        </p:pic>
      </p:grpSp>
      <p:graphicFrame>
        <p:nvGraphicFramePr>
          <p:cNvPr id="13" name="Diagram 12"/>
          <p:cNvGraphicFramePr/>
          <p:nvPr/>
        </p:nvGraphicFramePr>
        <p:xfrm>
          <a:off x="1428115" y="3098800"/>
          <a:ext cx="7568565" cy="121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1428115" y="4153535"/>
          <a:ext cx="7568565" cy="121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1428115" y="5229860"/>
          <a:ext cx="7568565" cy="121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428115" y="2028825"/>
          <a:ext cx="7568565" cy="121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9243060" y="3629660"/>
            <a:ext cx="2743200" cy="2286000"/>
            <a:chOff x="14556" y="5716"/>
            <a:chExt cx="4320" cy="3600"/>
          </a:xfrm>
        </p:grpSpPr>
        <p:pic>
          <p:nvPicPr>
            <p:cNvPr id="17" name="Picture 16" descr="hinh 8"/>
            <p:cNvPicPr>
              <a:picLocks noChangeAspect="1"/>
            </p:cNvPicPr>
            <p:nvPr/>
          </p:nvPicPr>
          <p:blipFill>
            <a:blip r:embed="rId23"/>
            <a:srcRect l="12016" t="13197" r="10509" b="12662"/>
            <a:stretch>
              <a:fillRect/>
            </a:stretch>
          </p:blipFill>
          <p:spPr>
            <a:xfrm rot="21060000">
              <a:off x="14556" y="5716"/>
              <a:ext cx="4320" cy="3601"/>
            </a:xfrm>
            <a:prstGeom prst="rect">
              <a:avLst/>
            </a:prstGeom>
          </p:spPr>
        </p:pic>
        <p:sp>
          <p:nvSpPr>
            <p:cNvPr id="18" name="Text Box 17"/>
            <p:cNvSpPr txBox="1"/>
            <p:nvPr/>
          </p:nvSpPr>
          <p:spPr>
            <a:xfrm rot="20460000">
              <a:off x="15176" y="6493"/>
              <a:ext cx="3080" cy="20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BTVN</a:t>
              </a:r>
            </a:p>
            <a:p>
              <a:pPr>
                <a:lnSpc>
                  <a:spcPct val="130000"/>
                </a:lnSpc>
              </a:pPr>
              <a:r>
                <a:rPr lang="en-US" sz="2000" b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3+4+5+6/ sgk trang 53 và 54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48000" y="30137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lvl="1" indent="-2286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55570" y="527314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048000" y="534035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lvl="1" indent="-2286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323715" y="184785"/>
            <a:ext cx="3820160" cy="1021080"/>
          </a:xfrm>
          <a:prstGeom prst="wave">
            <a:avLst>
              <a:gd name="adj1" fmla="val 4598"/>
              <a:gd name="adj2" fmla="val 0"/>
            </a:avLst>
          </a:prstGeom>
        </p:spPr>
        <p:style>
          <a:lnRef idx="2">
            <a:schemeClr val="accent2"/>
          </a:lnRef>
          <a:fillRef idx="2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94055" y="1523365"/>
            <a:ext cx="1096581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Trong các số sau, số nào là số nguyên âm, số nào là số nguyên dương: -2; 3; 1; -3; 0; -1; 2?</a:t>
            </a:r>
          </a:p>
        </p:txBody>
      </p:sp>
      <p:sp>
        <p:nvSpPr>
          <p:cNvPr id="5" name="Oval 4"/>
          <p:cNvSpPr/>
          <p:nvPr/>
        </p:nvSpPr>
        <p:spPr>
          <a:xfrm>
            <a:off x="8980805" y="3197225"/>
            <a:ext cx="2938780" cy="1623695"/>
          </a:xfrm>
          <a:prstGeom prst="ellipse">
            <a:avLst/>
          </a:prstGeom>
        </p:spPr>
        <p:style>
          <a:lnRef idx="0">
            <a:srgbClr val="FFFFFF"/>
          </a:lnRef>
          <a:fillRef idx="3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Số nguyên dương</a:t>
            </a:r>
          </a:p>
          <a:p>
            <a:pPr algn="ctr"/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61130" y="2821305"/>
            <a:ext cx="4554855" cy="2225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Không là số nguyên âm cũng không là số nguyên dương</a:t>
            </a:r>
          </a:p>
          <a:p>
            <a:pPr algn="ctr"/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27420" y="4462780"/>
            <a:ext cx="46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5805" y="3197225"/>
            <a:ext cx="2770505" cy="1623695"/>
            <a:chOff x="1143" y="5035"/>
            <a:chExt cx="4363" cy="2557"/>
          </a:xfrm>
        </p:grpSpPr>
        <p:sp>
          <p:nvSpPr>
            <p:cNvPr id="8" name="Oval 7"/>
            <p:cNvSpPr/>
            <p:nvPr/>
          </p:nvSpPr>
          <p:spPr>
            <a:xfrm>
              <a:off x="1143" y="5035"/>
              <a:ext cx="4363" cy="2557"/>
            </a:xfrm>
            <a:prstGeom prst="ellipse">
              <a:avLst/>
            </a:prstGeom>
          </p:spPr>
          <p:style>
            <a:lnRef idx="0">
              <a:srgbClr val="FFFFFF"/>
            </a:lnRef>
            <a:fillRef idx="3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Số nguyên âm</a:t>
              </a:r>
            </a:p>
            <a:p>
              <a:pPr algn="ctr"/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1940" y="6673"/>
              <a:ext cx="10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-3;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2891" y="6673"/>
              <a:ext cx="10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vi-VN" alt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3820" y="6673"/>
              <a:ext cx="10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</p:grpSp>
      <p:sp>
        <p:nvSpPr>
          <p:cNvPr id="12" name="Text Box 11"/>
          <p:cNvSpPr txBox="1"/>
          <p:nvPr/>
        </p:nvSpPr>
        <p:spPr>
          <a:xfrm>
            <a:off x="9687560" y="4149090"/>
            <a:ext cx="692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1;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274935" y="4149090"/>
            <a:ext cx="692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2;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800080" y="4149090"/>
            <a:ext cx="692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34665" y="5734685"/>
            <a:ext cx="6789420" cy="254000"/>
            <a:chOff x="4911" y="9127"/>
            <a:chExt cx="10692" cy="4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911" y="9327"/>
              <a:ext cx="10692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33C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4911" y="9127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100" y="9127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9289" y="9127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11478" y="9127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21" name="Text Box 20"/>
          <p:cNvSpPr txBox="1"/>
          <p:nvPr/>
        </p:nvSpPr>
        <p:spPr>
          <a:xfrm>
            <a:off x="9687560" y="4149090"/>
            <a:ext cx="692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0274935" y="4161790"/>
            <a:ext cx="692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5" name="Picture 24" descr="hì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310" y="3978910"/>
            <a:ext cx="1453515" cy="1453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0729 0.208519 " pathEditMode="relative" ptsTypes="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2288 0.0280556 L -0.448698 0.253889 " pathEditMode="relative" rAng="0" ptsTypes="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13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5 0.0380556 L -0.385521 0.248241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10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25 0.0380556 L -0.315677 0.251574 " pathEditMode="relative" rAng="0" ptsTypes="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107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024 -0.00175926 L 0.333437 -0.00833333 " pathEditMode="relative" rAng="0" ptsTypes="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3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/>
      <p:bldP spid="7" grpId="1"/>
      <p:bldP spid="7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21" grpId="0"/>
      <p:bldP spid="21" grpId="1"/>
      <p:bldP spid="21" grpId="2"/>
      <p:bldP spid="22" grpId="0"/>
      <p:bldP spid="22" grpId="1"/>
      <p:bldP spid="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7"/>
          <p:cNvSpPr txBox="1"/>
          <p:nvPr/>
        </p:nvSpPr>
        <p:spPr>
          <a:xfrm>
            <a:off x="2032000" y="199390"/>
            <a:ext cx="9483725" cy="582996"/>
          </a:xfrm>
          <a:prstGeom prst="round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SỐ NGUYÊN ÂM VÀ TẬP HỢP CÁC SỐ NGUYÊN (tt)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4690745" y="4137660"/>
            <a:ext cx="2167890" cy="964565"/>
          </a:xfrm>
          <a:prstGeom prst="wedgeEllipseCallout">
            <a:avLst>
              <a:gd name="adj1" fmla="val -358"/>
              <a:gd name="adj2" fmla="val -110254"/>
            </a:avLst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gốc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4089758" y="6064869"/>
            <a:ext cx="3159760" cy="4572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98743" y="6064869"/>
            <a:ext cx="3253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</a:p>
        </p:txBody>
      </p:sp>
      <p:sp>
        <p:nvSpPr>
          <p:cNvPr id="39" name="Right Arrow 38"/>
          <p:cNvSpPr/>
          <p:nvPr/>
        </p:nvSpPr>
        <p:spPr>
          <a:xfrm rot="10800000">
            <a:off x="4020753" y="5354939"/>
            <a:ext cx="3159760" cy="45720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4860" y="5355020"/>
            <a:ext cx="3253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10482938" y="3909387"/>
            <a:ext cx="1407161" cy="1697647"/>
          </a:xfrm>
          <a:prstGeom prst="wedgeEllipseCallout">
            <a:avLst>
              <a:gd name="adj1" fmla="val -18309"/>
              <a:gd name="adj2" fmla="val -79823"/>
            </a:avLst>
          </a:prstGeom>
          <a:solidFill>
            <a:srgbClr val="FF33CC">
              <a:alpha val="77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</a:p>
        </p:txBody>
      </p:sp>
      <p:sp>
        <p:nvSpPr>
          <p:cNvPr id="42" name="Oval Callout 41"/>
          <p:cNvSpPr/>
          <p:nvPr/>
        </p:nvSpPr>
        <p:spPr>
          <a:xfrm>
            <a:off x="2002155" y="4083685"/>
            <a:ext cx="2359025" cy="983615"/>
          </a:xfrm>
          <a:prstGeom prst="wedgeEllipseCallout">
            <a:avLst>
              <a:gd name="adj1" fmla="val 23808"/>
              <a:gd name="adj2" fmla="val -113202"/>
            </a:avLst>
          </a:prstGeom>
          <a:solidFill>
            <a:srgbClr val="F6DA6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58472" y="1102140"/>
            <a:ext cx="5871396" cy="50602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Biểu diễn số nguyên trên trục số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61950" y="88265"/>
            <a:ext cx="1442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Tuần: 10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Tiết: 26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706120" y="1764030"/>
            <a:ext cx="1612265" cy="49974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2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3</a:t>
            </a:r>
          </a:p>
        </p:txBody>
      </p:sp>
      <p:sp>
        <p:nvSpPr>
          <p:cNvPr id="53" name="Text Box 52"/>
          <p:cNvSpPr txBox="1"/>
          <p:nvPr/>
        </p:nvSpPr>
        <p:spPr>
          <a:xfrm>
            <a:off x="5475605" y="3035935"/>
            <a:ext cx="46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 Box 54"/>
          <p:cNvSpPr txBox="1"/>
          <p:nvPr/>
        </p:nvSpPr>
        <p:spPr>
          <a:xfrm>
            <a:off x="6393815" y="3018155"/>
            <a:ext cx="46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 Box 55"/>
          <p:cNvSpPr txBox="1"/>
          <p:nvPr/>
        </p:nvSpPr>
        <p:spPr>
          <a:xfrm>
            <a:off x="7326630" y="3018155"/>
            <a:ext cx="46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 Box 56"/>
          <p:cNvSpPr txBox="1"/>
          <p:nvPr/>
        </p:nvSpPr>
        <p:spPr>
          <a:xfrm>
            <a:off x="8259445" y="3015615"/>
            <a:ext cx="46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 Box 57"/>
          <p:cNvSpPr txBox="1"/>
          <p:nvPr/>
        </p:nvSpPr>
        <p:spPr>
          <a:xfrm>
            <a:off x="9170670" y="3018155"/>
            <a:ext cx="46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 Box 58"/>
          <p:cNvSpPr txBox="1"/>
          <p:nvPr/>
        </p:nvSpPr>
        <p:spPr>
          <a:xfrm>
            <a:off x="10097135" y="3018155"/>
            <a:ext cx="46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 Box 59"/>
          <p:cNvSpPr txBox="1"/>
          <p:nvPr/>
        </p:nvSpPr>
        <p:spPr>
          <a:xfrm>
            <a:off x="4442460" y="3018155"/>
            <a:ext cx="578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846195" y="1707515"/>
            <a:ext cx="283845" cy="828675"/>
          </a:xfrm>
          <a:prstGeom prst="straightConnector1">
            <a:avLst/>
          </a:prstGeom>
          <a:ln w="41275" cmpd="sng">
            <a:solidFill>
              <a:srgbClr val="FFFF00">
                <a:alpha val="96000"/>
              </a:srgb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Text Box 61"/>
          <p:cNvSpPr txBox="1"/>
          <p:nvPr/>
        </p:nvSpPr>
        <p:spPr>
          <a:xfrm>
            <a:off x="3511550" y="3018155"/>
            <a:ext cx="578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63" name="Text Box 62"/>
          <p:cNvSpPr txBox="1"/>
          <p:nvPr/>
        </p:nvSpPr>
        <p:spPr>
          <a:xfrm>
            <a:off x="2599055" y="3035300"/>
            <a:ext cx="578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64" name="Text Box 63"/>
          <p:cNvSpPr txBox="1"/>
          <p:nvPr/>
        </p:nvSpPr>
        <p:spPr>
          <a:xfrm>
            <a:off x="1689100" y="3018155"/>
            <a:ext cx="578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65" name="Text Box 64"/>
          <p:cNvSpPr txBox="1"/>
          <p:nvPr/>
        </p:nvSpPr>
        <p:spPr>
          <a:xfrm>
            <a:off x="775970" y="3018155"/>
            <a:ext cx="578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11175" y="4083685"/>
            <a:ext cx="11004550" cy="580390"/>
            <a:chOff x="804" y="6515"/>
            <a:chExt cx="17330" cy="91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rcRect t="47504"/>
            <a:stretch>
              <a:fillRect/>
            </a:stretch>
          </p:blipFill>
          <p:spPr>
            <a:xfrm>
              <a:off x="804" y="6515"/>
              <a:ext cx="15129" cy="91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98" y="6689"/>
              <a:ext cx="2237" cy="741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" y="4781550"/>
            <a:ext cx="11182985" cy="1278890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501015" y="2667000"/>
            <a:ext cx="10786110" cy="254000"/>
            <a:chOff x="805" y="4200"/>
            <a:chExt cx="16986" cy="40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805" y="4400"/>
              <a:ext cx="16987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33C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8991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10450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11909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13368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>
              <a:off x="14827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>
            <a:xfrm>
              <a:off x="16286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7532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6073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>
              <a:off x="4614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>
            <a:xfrm>
              <a:off x="3155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>
              <a:off x="1696" y="4200"/>
              <a:ext cx="0" cy="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cxnSp>
        <p:nvCxnSpPr>
          <p:cNvPr id="98" name="Straight Arrow Connector 97"/>
          <p:cNvCxnSpPr/>
          <p:nvPr/>
        </p:nvCxnSpPr>
        <p:spPr>
          <a:xfrm flipH="1" flipV="1">
            <a:off x="4772660" y="2459990"/>
            <a:ext cx="914400" cy="63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5689600" y="2459990"/>
            <a:ext cx="914400" cy="63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6637655" y="2459355"/>
            <a:ext cx="914400" cy="63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3858260" y="2458720"/>
            <a:ext cx="914400" cy="63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4772660" y="1664335"/>
            <a:ext cx="283845" cy="828675"/>
          </a:xfrm>
          <a:prstGeom prst="straightConnector1">
            <a:avLst/>
          </a:prstGeom>
          <a:ln w="41275" cmpd="sng">
            <a:solidFill>
              <a:srgbClr val="FF0000">
                <a:alpha val="96000"/>
              </a:srgb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4772660" y="3014980"/>
            <a:ext cx="914400" cy="63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/>
      <p:bldP spid="40" grpId="1"/>
      <p:bldP spid="41" grpId="0" bldLvl="0" animBg="1"/>
      <p:bldP spid="41" grpId="1" animBg="1"/>
      <p:bldP spid="42" grpId="0" animBg="1"/>
      <p:bldP spid="42" grpId="1" animBg="1"/>
      <p:bldP spid="77" grpId="0" animBg="1"/>
      <p:bldP spid="77" grpId="1" animBg="1"/>
      <p:bldP spid="6" grpId="0"/>
      <p:bldP spid="6" grpId="1"/>
      <p:bldP spid="11" grpId="0" animBg="1"/>
      <p:bldP spid="11" grpId="1" animBg="1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88462" y="1898795"/>
            <a:ext cx="740602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45" y="3429000"/>
            <a:ext cx="10867390" cy="14211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 Box 93"/>
          <p:cNvSpPr txBox="1">
            <a:spLocks noChangeArrowheads="1"/>
          </p:cNvSpPr>
          <p:nvPr/>
        </p:nvSpPr>
        <p:spPr bwMode="auto">
          <a:xfrm>
            <a:off x="2042518" y="4346566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4904463" y="4328151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87" name="Text Box 93"/>
          <p:cNvSpPr txBox="1">
            <a:spLocks noChangeArrowheads="1"/>
          </p:cNvSpPr>
          <p:nvPr/>
        </p:nvSpPr>
        <p:spPr bwMode="auto">
          <a:xfrm>
            <a:off x="8604608" y="4346566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2032000" y="199390"/>
            <a:ext cx="9483725" cy="582996"/>
          </a:xfrm>
          <a:prstGeom prst="round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SỐ NGUYÊN ÂM VÀ TẬP HỢP CÁC SỐ NGUYÊN (tt)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8472" y="1102140"/>
            <a:ext cx="5871396" cy="50602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Biểu diễn số nguyên trên trục số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61950" y="88265"/>
            <a:ext cx="1442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Tuần: 10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Tiết: 26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2282825" y="5041900"/>
            <a:ext cx="767715" cy="1079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69260" y="5052695"/>
            <a:ext cx="767715" cy="1079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671570" y="5063490"/>
            <a:ext cx="767715" cy="1079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17695" y="5074285"/>
            <a:ext cx="767715" cy="1079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163820" y="5085080"/>
            <a:ext cx="767715" cy="1079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09945" y="5106670"/>
            <a:ext cx="767715" cy="10795"/>
          </a:xfrm>
          <a:prstGeom prst="straightConnector1">
            <a:avLst/>
          </a:prstGeom>
          <a:ln w="31750" cap="rnd">
            <a:solidFill>
              <a:srgbClr val="FFC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271395" y="2501265"/>
            <a:ext cx="2742565" cy="702310"/>
          </a:xfrm>
          <a:prstGeom prst="wedgeRoundRectCallout">
            <a:avLst>
              <a:gd name="adj1" fmla="val -43921"/>
              <a:gd name="adj2" fmla="val 81283"/>
              <a:gd name="adj3" fmla="val 16667"/>
            </a:avLst>
          </a:prstGeom>
          <a:solidFill>
            <a:schemeClr val="accent1">
              <a:alpha val="8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 b="1"/>
              <a:t>Nằm bên trái điểm 0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6446520" y="5566410"/>
            <a:ext cx="4849495" cy="1061720"/>
          </a:xfrm>
          <a:prstGeom prst="wedgeEllipseCallout">
            <a:avLst>
              <a:gd name="adj1" fmla="val -36866"/>
              <a:gd name="adj2" fmla="val -93436"/>
            </a:avLst>
          </a:prstGeom>
          <a:solidFill>
            <a:srgbClr val="FF33CC">
              <a:alpha val="7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vi-VN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nằm ngang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85" grpId="0"/>
      <p:bldP spid="86" grpId="0"/>
      <p:bldP spid="87" grpId="0"/>
      <p:bldP spid="9" grpId="1" animBg="1"/>
      <p:bldP spid="10" grpId="1" animBg="1"/>
      <p:bldP spid="11" grpId="1"/>
      <p:bldP spid="18" grpId="0" animBg="1"/>
      <p:bldP spid="18" grpId="1" animBg="1"/>
      <p:bldP spid="18" grpId="2" animBg="1"/>
      <p:bldP spid="41" grpId="0" bldLvl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82990" y="1470025"/>
            <a:ext cx="917575" cy="5286375"/>
            <a:chOff x="11164" y="1800"/>
            <a:chExt cx="1445" cy="8325"/>
          </a:xfrm>
        </p:grpSpPr>
        <p:sp useBgFill="1">
          <p:nvSpPr>
            <p:cNvPr id="21506" name="Text Box 36"/>
            <p:cNvSpPr txBox="1"/>
            <p:nvPr/>
          </p:nvSpPr>
          <p:spPr>
            <a:xfrm>
              <a:off x="11164" y="6720"/>
              <a:ext cx="840" cy="600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-1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sp useBgFill="1">
          <p:nvSpPr>
            <p:cNvPr id="21507" name="Text Box 32"/>
            <p:cNvSpPr txBox="1"/>
            <p:nvPr/>
          </p:nvSpPr>
          <p:spPr>
            <a:xfrm>
              <a:off x="11218" y="2340"/>
              <a:ext cx="990" cy="660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sp useBgFill="1">
          <p:nvSpPr>
            <p:cNvPr id="21508" name="Text Box 33"/>
            <p:cNvSpPr txBox="1"/>
            <p:nvPr/>
          </p:nvSpPr>
          <p:spPr>
            <a:xfrm>
              <a:off x="11164" y="9390"/>
              <a:ext cx="720" cy="570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-4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sp useBgFill="1">
          <p:nvSpPr>
            <p:cNvPr id="21509" name="Text Box 34"/>
            <p:cNvSpPr txBox="1"/>
            <p:nvPr/>
          </p:nvSpPr>
          <p:spPr>
            <a:xfrm>
              <a:off x="11164" y="8460"/>
              <a:ext cx="1125" cy="540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-3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sp useBgFill="1">
          <p:nvSpPr>
            <p:cNvPr id="21510" name="Text Box 35"/>
            <p:cNvSpPr txBox="1"/>
            <p:nvPr/>
          </p:nvSpPr>
          <p:spPr>
            <a:xfrm>
              <a:off x="11164" y="7650"/>
              <a:ext cx="1215" cy="630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-2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sp useBgFill="1">
          <p:nvSpPr>
            <p:cNvPr id="21511" name="Text Box 37"/>
            <p:cNvSpPr txBox="1"/>
            <p:nvPr/>
          </p:nvSpPr>
          <p:spPr>
            <a:xfrm>
              <a:off x="11229" y="3195"/>
              <a:ext cx="1215" cy="525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3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sp useBgFill="1">
          <p:nvSpPr>
            <p:cNvPr id="21512" name="Text Box 38"/>
            <p:cNvSpPr txBox="1"/>
            <p:nvPr/>
          </p:nvSpPr>
          <p:spPr>
            <a:xfrm>
              <a:off x="11214" y="4095"/>
              <a:ext cx="1245" cy="705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2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sp useBgFill="1">
          <p:nvSpPr>
            <p:cNvPr id="21513" name="Text Box 39"/>
            <p:cNvSpPr txBox="1"/>
            <p:nvPr/>
          </p:nvSpPr>
          <p:spPr>
            <a:xfrm>
              <a:off x="11244" y="4995"/>
              <a:ext cx="1365" cy="765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1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sp useBgFill="1">
          <p:nvSpPr>
            <p:cNvPr id="21514" name="Text Box 40"/>
            <p:cNvSpPr txBox="1"/>
            <p:nvPr/>
          </p:nvSpPr>
          <p:spPr>
            <a:xfrm>
              <a:off x="11288" y="5835"/>
              <a:ext cx="600" cy="645"/>
            </a:xfrm>
            <a:prstGeom prst="rect">
              <a:avLst/>
            </a:prstGeom>
            <a:ln w="9525">
              <a:noFill/>
            </a:ln>
          </p:spPr>
          <p:txBody>
            <a:bodyPr/>
            <a:lstStyle/>
            <a:p>
              <a:r>
                <a:rPr lang="en-US" altLang="vi-VN" b="1" dirty="0">
                  <a:solidFill>
                    <a:srgbClr val="0000FF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0</a:t>
              </a:r>
              <a:endParaRPr lang="en-US" altLang="vi-VN" b="1" dirty="0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21515" name="Group 41"/>
            <p:cNvGrpSpPr/>
            <p:nvPr/>
          </p:nvGrpSpPr>
          <p:grpSpPr>
            <a:xfrm rot="-5400000">
              <a:off x="7743" y="5873"/>
              <a:ext cx="8325" cy="180"/>
              <a:chOff x="1854" y="3564"/>
              <a:chExt cx="6840" cy="180"/>
            </a:xfrm>
          </p:grpSpPr>
          <p:sp>
            <p:nvSpPr>
              <p:cNvPr id="21519" name="Line 42"/>
              <p:cNvSpPr/>
              <p:nvPr/>
            </p:nvSpPr>
            <p:spPr>
              <a:xfrm>
                <a:off x="1854" y="3654"/>
                <a:ext cx="6840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1520" name="Line 43"/>
              <p:cNvSpPr/>
              <p:nvPr/>
            </p:nvSpPr>
            <p:spPr>
              <a:xfrm>
                <a:off x="656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1" name="Line 44"/>
              <p:cNvSpPr/>
              <p:nvPr/>
            </p:nvSpPr>
            <p:spPr>
              <a:xfrm>
                <a:off x="293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2" name="Line 45"/>
              <p:cNvSpPr/>
              <p:nvPr/>
            </p:nvSpPr>
            <p:spPr>
              <a:xfrm>
                <a:off x="581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3" name="Line 46"/>
              <p:cNvSpPr/>
              <p:nvPr/>
            </p:nvSpPr>
            <p:spPr>
              <a:xfrm>
                <a:off x="509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4" name="Line 47"/>
              <p:cNvSpPr/>
              <p:nvPr/>
            </p:nvSpPr>
            <p:spPr>
              <a:xfrm>
                <a:off x="437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5" name="Line 48"/>
              <p:cNvSpPr/>
              <p:nvPr/>
            </p:nvSpPr>
            <p:spPr>
              <a:xfrm>
                <a:off x="365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6" name="Line 49"/>
              <p:cNvSpPr/>
              <p:nvPr/>
            </p:nvSpPr>
            <p:spPr>
              <a:xfrm>
                <a:off x="797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7" name="Line 50"/>
              <p:cNvSpPr/>
              <p:nvPr/>
            </p:nvSpPr>
            <p:spPr>
              <a:xfrm>
                <a:off x="725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8" name="Line 51"/>
              <p:cNvSpPr/>
              <p:nvPr/>
            </p:nvSpPr>
            <p:spPr>
              <a:xfrm>
                <a:off x="2214" y="3564"/>
                <a:ext cx="0" cy="1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9" name="Right Arrow 38"/>
          <p:cNvSpPr/>
          <p:nvPr/>
        </p:nvSpPr>
        <p:spPr>
          <a:xfrm rot="5400000">
            <a:off x="9271635" y="3925570"/>
            <a:ext cx="1524635" cy="45720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90685" y="5147945"/>
            <a:ext cx="166560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1522730" y="4092575"/>
            <a:ext cx="3484245" cy="1697355"/>
          </a:xfrm>
          <a:prstGeom prst="wedgeEllipseCallout">
            <a:avLst>
              <a:gd name="adj1" fmla="val 88196"/>
              <a:gd name="adj2" fmla="val -74444"/>
            </a:avLst>
          </a:prstGeom>
          <a:solidFill>
            <a:srgbClr val="FF33CC">
              <a:alpha val="73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thẳng đứng </a:t>
            </a:r>
          </a:p>
        </p:txBody>
      </p:sp>
      <p:sp>
        <p:nvSpPr>
          <p:cNvPr id="37" name="Right Arrow 36"/>
          <p:cNvSpPr/>
          <p:nvPr/>
        </p:nvSpPr>
        <p:spPr>
          <a:xfrm rot="16200000">
            <a:off x="6887845" y="3926205"/>
            <a:ext cx="1525270" cy="4572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85158" y="2301224"/>
            <a:ext cx="325397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</a:p>
        </p:txBody>
      </p:sp>
      <p:sp>
        <p:nvSpPr>
          <p:cNvPr id="8" name="TextBox 27"/>
          <p:cNvSpPr txBox="1"/>
          <p:nvPr/>
        </p:nvSpPr>
        <p:spPr>
          <a:xfrm>
            <a:off x="2032000" y="264160"/>
            <a:ext cx="9483725" cy="582996"/>
          </a:xfrm>
          <a:prstGeom prst="round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SỐ NGUYÊN ÂM VÀ TẬP HỢP CÁC SỐ NGUYÊN (tt)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472" y="1274860"/>
            <a:ext cx="5871396" cy="50602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Biểu diễn số nguyên trên trục số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61950" y="88265"/>
            <a:ext cx="1442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Tuần: 10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Tiết: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37" grpId="0" animBg="1"/>
      <p:bldP spid="37" grpId="1" animBg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7"/>
          <p:cNvSpPr txBox="1"/>
          <p:nvPr/>
        </p:nvSpPr>
        <p:spPr>
          <a:xfrm>
            <a:off x="2032000" y="264160"/>
            <a:ext cx="9483725" cy="582996"/>
          </a:xfrm>
          <a:prstGeom prst="round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SỐ NGUYÊN ÂM VÀ TẬP HỢP CÁC SỐ NGUYÊN (tt)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58472" y="1274860"/>
            <a:ext cx="5871396" cy="50602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Biểu diễn số nguyên trên trục số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61950" y="88265"/>
            <a:ext cx="1442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Tuần: 10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Tiết: 26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3986"/>
          <a:stretch>
            <a:fillRect/>
          </a:stretch>
        </p:blipFill>
        <p:spPr>
          <a:xfrm>
            <a:off x="361950" y="1781175"/>
            <a:ext cx="11324590" cy="1119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41" y="2969389"/>
            <a:ext cx="9715500" cy="885825"/>
          </a:xfrm>
          <a:prstGeom prst="rect">
            <a:avLst/>
          </a:prstGeom>
        </p:spPr>
      </p:pic>
      <p:pic>
        <p:nvPicPr>
          <p:cNvPr id="7" name="Picture 6" descr="hì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335" y="5574665"/>
            <a:ext cx="1283335" cy="128333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3820795" y="4853940"/>
            <a:ext cx="4574540" cy="1383665"/>
          </a:xfrm>
          <a:prstGeom prst="wedgeEllipseCallout">
            <a:avLst>
              <a:gd name="adj1" fmla="val 58370"/>
              <a:gd name="adj2" fmla="val 42060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vi-VN" altLang="en-US" sz="2400" b="1">
                <a:solidFill>
                  <a:schemeClr val="tx1"/>
                </a:solidFill>
              </a:rPr>
              <a:t>Điểm 5 cách điểm 0 bao nhiêu đơn vị?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7650480" y="2280920"/>
            <a:ext cx="295275" cy="3565525"/>
          </a:xfrm>
          <a:prstGeom prst="leftBrace">
            <a:avLst>
              <a:gd name="adj1" fmla="val 8333"/>
              <a:gd name="adj2" fmla="val 4975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7150100" y="4324350"/>
            <a:ext cx="1748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rgbClr val="0070C0"/>
                </a:solidFill>
              </a:rPr>
              <a:t>5 đơn vị</a:t>
            </a:r>
          </a:p>
        </p:txBody>
      </p:sp>
      <p:sp>
        <p:nvSpPr>
          <p:cNvPr id="15" name="Oval Callout 14"/>
          <p:cNvSpPr/>
          <p:nvPr/>
        </p:nvSpPr>
        <p:spPr>
          <a:xfrm flipH="1">
            <a:off x="3820795" y="4856480"/>
            <a:ext cx="4574540" cy="1383665"/>
          </a:xfrm>
          <a:prstGeom prst="wedgeEllipseCallout">
            <a:avLst>
              <a:gd name="adj1" fmla="val 58370"/>
              <a:gd name="adj2" fmla="val 42060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vi-VN" altLang="en-US" sz="2400" b="1">
                <a:solidFill>
                  <a:schemeClr val="tx1"/>
                </a:solidFill>
              </a:rPr>
              <a:t>Điểm -5 cách điểm 0 bao nhiêu đơn vị?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4084955" y="2288540"/>
            <a:ext cx="295275" cy="3565525"/>
          </a:xfrm>
          <a:prstGeom prst="leftBrace">
            <a:avLst>
              <a:gd name="adj1" fmla="val 8333"/>
              <a:gd name="adj2" fmla="val 4975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3584575" y="4331970"/>
            <a:ext cx="1748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rgbClr val="0070C0"/>
                </a:solidFill>
              </a:rPr>
              <a:t>5 đơn vị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715385" y="4947285"/>
            <a:ext cx="5141595" cy="1892300"/>
            <a:chOff x="8955" y="5510"/>
            <a:chExt cx="8097" cy="2980"/>
          </a:xfrm>
        </p:grpSpPr>
        <p:pic>
          <p:nvPicPr>
            <p:cNvPr id="19" name="Picture 18" descr="hinh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4" y="7459"/>
              <a:ext cx="1031" cy="1031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</p:pic>
        <p:sp>
          <p:nvSpPr>
            <p:cNvPr id="24" name="Rounded Rectangle 23"/>
            <p:cNvSpPr/>
            <p:nvPr/>
          </p:nvSpPr>
          <p:spPr>
            <a:xfrm>
              <a:off x="8955" y="5510"/>
              <a:ext cx="8097" cy="1949"/>
            </a:xfrm>
            <a:prstGeom prst="roundRect">
              <a:avLst/>
            </a:prstGeom>
            <a:solidFill>
              <a:srgbClr val="F6DA6D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2800" b="1">
                  <a:solidFill>
                    <a:schemeClr val="tx1"/>
                  </a:solidFill>
                  <a:sym typeface="+mn-ea"/>
                </a:rPr>
                <a:t>Điểm 5 và điểm -5 cách đều điểm 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9" grpId="2" animBg="1"/>
      <p:bldP spid="12" grpId="0" animBg="1"/>
      <p:bldP spid="12" grpId="1" animBg="1"/>
      <p:bldP spid="13" grpId="0"/>
      <p:bldP spid="13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7"/>
          <p:cNvSpPr txBox="1"/>
          <p:nvPr/>
        </p:nvSpPr>
        <p:spPr>
          <a:xfrm>
            <a:off x="2032000" y="264160"/>
            <a:ext cx="9483725" cy="582996"/>
          </a:xfrm>
          <a:prstGeom prst="round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SỐ NGUYÊN ÂM VÀ TẬP HỢP CÁC SỐ NGUYÊN (tt)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61950" y="88265"/>
            <a:ext cx="1442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Tuần: 10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Tiết: 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41" y="1842264"/>
            <a:ext cx="9715500" cy="885825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 rot="16200000">
            <a:off x="7650480" y="1093470"/>
            <a:ext cx="295275" cy="3565525"/>
          </a:xfrm>
          <a:prstGeom prst="leftBrace">
            <a:avLst>
              <a:gd name="adj1" fmla="val 8333"/>
              <a:gd name="adj2" fmla="val 4975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7150100" y="3136900"/>
            <a:ext cx="1748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rgbClr val="0070C0"/>
                </a:solidFill>
              </a:rPr>
              <a:t>5 đơn vị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4084955" y="1101090"/>
            <a:ext cx="295275" cy="3565525"/>
          </a:xfrm>
          <a:prstGeom prst="leftBrace">
            <a:avLst>
              <a:gd name="adj1" fmla="val 8333"/>
              <a:gd name="adj2" fmla="val 4975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3584575" y="3144520"/>
            <a:ext cx="1748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rgbClr val="0070C0"/>
                </a:solidFill>
              </a:rPr>
              <a:t>5 đơn vị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1950" y="1275080"/>
            <a:ext cx="5168900" cy="50609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Số đối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số nguyên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95630" y="3680460"/>
            <a:ext cx="5141595" cy="1237615"/>
          </a:xfrm>
          <a:prstGeom prst="roundRect">
            <a:avLst/>
          </a:prstGeom>
          <a:solidFill>
            <a:srgbClr val="F6DA6D">
              <a:alpha val="4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tx1"/>
                </a:solidFill>
                <a:sym typeface="+mn-ea"/>
              </a:rPr>
              <a:t>Điểm 5 và điểm -5 cách đều điểm 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057900" y="4109720"/>
            <a:ext cx="601345" cy="358140"/>
          </a:xfrm>
          <a:prstGeom prst="rightArrow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150100" y="3636645"/>
            <a:ext cx="4060825" cy="1237615"/>
          </a:xfrm>
          <a:prstGeom prst="roundRect">
            <a:avLst/>
          </a:prstGeom>
          <a:solidFill>
            <a:srgbClr val="F6DA6D">
              <a:alpha val="4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tx1"/>
                </a:solidFill>
                <a:sym typeface="+mn-ea"/>
              </a:rPr>
              <a:t> 5 và -5 là hai số </a:t>
            </a:r>
          </a:p>
          <a:p>
            <a:pPr algn="ctr"/>
            <a:r>
              <a:rPr lang="vi-VN" altLang="en-US" sz="2800" b="1">
                <a:solidFill>
                  <a:schemeClr val="tx1"/>
                </a:solidFill>
                <a:sym typeface="+mn-ea"/>
              </a:rPr>
              <a:t>đối nhau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5194300"/>
            <a:ext cx="11305540" cy="137985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30459" y="3697512"/>
            <a:ext cx="59151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27"/>
          <p:cNvSpPr txBox="1"/>
          <p:nvPr/>
        </p:nvSpPr>
        <p:spPr>
          <a:xfrm>
            <a:off x="2032000" y="264160"/>
            <a:ext cx="9483725" cy="582996"/>
          </a:xfrm>
          <a:prstGeom prst="round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SỐ NGUYÊN ÂM VÀ TẬP HỢP CÁC SỐ NGUYÊN (tt)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Box 50"/>
          <p:cNvSpPr txBox="1"/>
          <p:nvPr/>
        </p:nvSpPr>
        <p:spPr>
          <a:xfrm>
            <a:off x="361950" y="88265"/>
            <a:ext cx="1442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Tuần: 10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Tiết: 26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61950" y="1275080"/>
            <a:ext cx="4705350" cy="50609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Số đối của một số nguyên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" y="2049145"/>
            <a:ext cx="11305540" cy="137985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4" name="Text Box 53"/>
          <p:cNvSpPr txBox="1"/>
          <p:nvPr/>
        </p:nvSpPr>
        <p:spPr>
          <a:xfrm>
            <a:off x="1283970" y="3708400"/>
            <a:ext cx="2893060" cy="607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-6, </a:t>
            </a:r>
          </a:p>
        </p:txBody>
      </p:sp>
      <p:sp>
        <p:nvSpPr>
          <p:cNvPr id="55" name="Text Box 54"/>
          <p:cNvSpPr txBox="1"/>
          <p:nvPr/>
        </p:nvSpPr>
        <p:spPr>
          <a:xfrm>
            <a:off x="3984625" y="37084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-6 là số đối của 6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39395" y="4367530"/>
            <a:ext cx="5630545" cy="490220"/>
            <a:chOff x="2524" y="7572"/>
            <a:chExt cx="8867" cy="772"/>
          </a:xfrm>
        </p:grpSpPr>
        <p:sp>
          <p:nvSpPr>
            <p:cNvPr id="57" name="Text Box 56"/>
            <p:cNvSpPr txBox="1"/>
            <p:nvPr/>
          </p:nvSpPr>
          <p:spPr>
            <a:xfrm>
              <a:off x="2524" y="7589"/>
              <a:ext cx="88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400" b="1"/>
                <a:t>Số đối của 12 là    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502" y="7572"/>
              <a:ext cx="1108" cy="7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9395" y="5633720"/>
            <a:ext cx="5630545" cy="503555"/>
            <a:chOff x="2717" y="8805"/>
            <a:chExt cx="8867" cy="793"/>
          </a:xfrm>
        </p:grpSpPr>
        <p:sp>
          <p:nvSpPr>
            <p:cNvPr id="58" name="Text Box 57"/>
            <p:cNvSpPr txBox="1"/>
            <p:nvPr/>
          </p:nvSpPr>
          <p:spPr>
            <a:xfrm>
              <a:off x="2717" y="8873"/>
              <a:ext cx="88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400" b="1"/>
                <a:t>Số đối của -3 là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655" y="8805"/>
              <a:ext cx="1108" cy="7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 Box 62"/>
          <p:cNvSpPr txBox="1"/>
          <p:nvPr/>
        </p:nvSpPr>
        <p:spPr>
          <a:xfrm>
            <a:off x="3330575" y="4361815"/>
            <a:ext cx="851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</a:rPr>
              <a:t>-12</a:t>
            </a:r>
          </a:p>
        </p:txBody>
      </p:sp>
      <p:sp>
        <p:nvSpPr>
          <p:cNvPr id="64" name="Text Box 63"/>
          <p:cNvSpPr txBox="1"/>
          <p:nvPr/>
        </p:nvSpPr>
        <p:spPr>
          <a:xfrm>
            <a:off x="2599055" y="5652135"/>
            <a:ext cx="2259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sym typeface="+mn-ea"/>
              </a:rPr>
              <a:t>3</a:t>
            </a:r>
          </a:p>
        </p:txBody>
      </p:sp>
      <p:sp>
        <p:nvSpPr>
          <p:cNvPr id="65" name="Up Arrow Callout 64"/>
          <p:cNvSpPr/>
          <p:nvPr/>
        </p:nvSpPr>
        <p:spPr>
          <a:xfrm>
            <a:off x="1249045" y="4747260"/>
            <a:ext cx="1663065" cy="877570"/>
          </a:xfrm>
          <a:prstGeom prst="upArrowCallout">
            <a:avLst>
              <a:gd name="adj1" fmla="val 10589"/>
              <a:gd name="adj2" fmla="val 9584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vi-VN" altLang="en-US" sz="2000" b="1">
                <a:solidFill>
                  <a:srgbClr val="C00000"/>
                </a:solidFill>
              </a:rPr>
              <a:t>Số nguyên dương</a:t>
            </a:r>
          </a:p>
        </p:txBody>
      </p:sp>
      <p:sp>
        <p:nvSpPr>
          <p:cNvPr id="67" name="Up Arrow Callout 66"/>
          <p:cNvSpPr/>
          <p:nvPr/>
        </p:nvSpPr>
        <p:spPr>
          <a:xfrm>
            <a:off x="2896870" y="4725035"/>
            <a:ext cx="1866900" cy="892175"/>
          </a:xfrm>
          <a:prstGeom prst="upArrowCallout">
            <a:avLst>
              <a:gd name="adj1" fmla="val 10589"/>
              <a:gd name="adj2" fmla="val 9584"/>
              <a:gd name="adj3" fmla="val 25000"/>
              <a:gd name="adj4" fmla="val 64977"/>
            </a:avLst>
          </a:prstGeom>
          <a:solidFill>
            <a:schemeClr val="accent6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vi-VN" altLang="en-US" sz="2000" b="1">
                <a:solidFill>
                  <a:srgbClr val="C00000"/>
                </a:solidFill>
              </a:rPr>
              <a:t>Số nguyên âm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720840" y="3876675"/>
            <a:ext cx="0" cy="2905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0" name="Text Box 69"/>
          <p:cNvSpPr txBox="1"/>
          <p:nvPr/>
        </p:nvSpPr>
        <p:spPr>
          <a:xfrm>
            <a:off x="6906260" y="37084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 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71" name="Text Box 70"/>
          <p:cNvSpPr txBox="1"/>
          <p:nvPr/>
        </p:nvSpPr>
        <p:spPr>
          <a:xfrm>
            <a:off x="6946900" y="4251325"/>
            <a:ext cx="514032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altLang="en-US" sz="2400" b="1"/>
              <a:t>Số đối của một số nguyên dương là một số nguyên âm.</a:t>
            </a:r>
          </a:p>
        </p:txBody>
      </p:sp>
      <p:sp>
        <p:nvSpPr>
          <p:cNvPr id="72" name="Text Box 71"/>
          <p:cNvSpPr txBox="1"/>
          <p:nvPr/>
        </p:nvSpPr>
        <p:spPr>
          <a:xfrm>
            <a:off x="6946900" y="5146040"/>
            <a:ext cx="4721860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altLang="en-US" sz="2400" b="1"/>
              <a:t>Số đối của một số nguyên âm là một số nguyên dương.</a:t>
            </a:r>
          </a:p>
        </p:txBody>
      </p:sp>
      <p:sp>
        <p:nvSpPr>
          <p:cNvPr id="73" name="Text Box 72"/>
          <p:cNvSpPr txBox="1"/>
          <p:nvPr/>
        </p:nvSpPr>
        <p:spPr>
          <a:xfrm>
            <a:off x="6940550" y="6108065"/>
            <a:ext cx="4721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altLang="en-US" sz="2400" b="1"/>
              <a:t>Số đối của 0 là 0</a:t>
            </a:r>
          </a:p>
        </p:txBody>
      </p:sp>
      <p:sp>
        <p:nvSpPr>
          <p:cNvPr id="74" name="Up Arrow Callout 73"/>
          <p:cNvSpPr/>
          <p:nvPr/>
        </p:nvSpPr>
        <p:spPr>
          <a:xfrm>
            <a:off x="2896870" y="6013450"/>
            <a:ext cx="1750060" cy="878840"/>
          </a:xfrm>
          <a:prstGeom prst="upArrowCallout">
            <a:avLst>
              <a:gd name="adj1" fmla="val 10589"/>
              <a:gd name="adj2" fmla="val 9584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vi-VN" altLang="en-US" sz="2000" b="1">
                <a:solidFill>
                  <a:srgbClr val="C00000"/>
                </a:solidFill>
              </a:rPr>
              <a:t>Số nguyên dương</a:t>
            </a:r>
          </a:p>
        </p:txBody>
      </p:sp>
      <p:sp>
        <p:nvSpPr>
          <p:cNvPr id="75" name="Up Arrow Callout 74"/>
          <p:cNvSpPr/>
          <p:nvPr/>
        </p:nvSpPr>
        <p:spPr>
          <a:xfrm>
            <a:off x="1263015" y="6004560"/>
            <a:ext cx="1600200" cy="837565"/>
          </a:xfrm>
          <a:prstGeom prst="upArrowCallout">
            <a:avLst>
              <a:gd name="adj1" fmla="val 10589"/>
              <a:gd name="adj2" fmla="val 9584"/>
              <a:gd name="adj3" fmla="val 25000"/>
              <a:gd name="adj4" fmla="val 64977"/>
            </a:avLst>
          </a:prstGeom>
          <a:solidFill>
            <a:schemeClr val="accent6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vi-VN" altLang="en-US" sz="2000" b="1">
                <a:solidFill>
                  <a:srgbClr val="C00000"/>
                </a:solidFill>
              </a:rPr>
              <a:t>Số nguyên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  <p:bldP spid="54" grpId="1"/>
      <p:bldP spid="55" grpId="0"/>
      <p:bldP spid="55" grpId="1"/>
      <p:bldP spid="65" grpId="0" bldLvl="0" animBg="1"/>
      <p:bldP spid="65" grpId="1" animBg="1"/>
      <p:bldP spid="67" grpId="0" bldLvl="0" animBg="1"/>
      <p:bldP spid="67" grpId="1" animBg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 bldLvl="0" animBg="1"/>
      <p:bldP spid="74" grpId="1" animBg="1"/>
      <p:bldP spid="75" grpId="0" bldLvl="0" animBg="1"/>
      <p:bldP spid="7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CED79A8-7BAC-4F20-9639-14D3F8AD4CFC}"/>
  <p:tag name="ISPRING_RESOURCE_FOLDER" val="C:\Users\Admin\Desktop\Elearning\HOÀN CHỈNH\"/>
  <p:tag name="ISPRING_PRESENTATION_PATH" val="C:\Users\Admin\Desktop\Elearning\HOÀN CHỈNH.pptx"/>
  <p:tag name="ISPRING_PROJECT_VERSION" val="9"/>
  <p:tag name="ISPRING_PROJECT_FOLDER_UPDATED" val="1"/>
  <p:tag name="ISPRING_SCREEN_RECS_UPDATED" val="C:\Users\Admin\Desktop\Elearning\HOÀN CHỈ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851</Words>
  <Application>Microsoft Office PowerPoint</Application>
  <PresentationFormat>Widescreen</PresentationFormat>
  <Paragraphs>175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Tahoma</vt:lpstr>
      <vt:lpstr>Times New Roman</vt:lpstr>
      <vt:lpstr>UTM Habano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EliteBook;ppt</dc:creator>
  <cp:lastModifiedBy>Admin</cp:lastModifiedBy>
  <cp:revision>52</cp:revision>
  <dcterms:created xsi:type="dcterms:W3CDTF">2023-11-05T08:34:00Z</dcterms:created>
  <dcterms:modified xsi:type="dcterms:W3CDTF">2025-02-24T13:39:30Z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6BB4D911F1C84F6BB6B57D3DDB9FE5C5_13</vt:lpwstr>
  </property>
  <property fmtid="{D5CDD505-2E9C-101B-9397-08002B2CF9AE}" pid="3" name="KSOProductBuildVer">
    <vt:lpwstr>1033-12.2.0.13266</vt:lpwstr>
  </property>
</Properties>
</file>