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5" r:id="rId2"/>
  </p:sldMasterIdLst>
  <p:notesMasterIdLst>
    <p:notesMasterId r:id="rId26"/>
  </p:notesMasterIdLst>
  <p:sldIdLst>
    <p:sldId id="266" r:id="rId3"/>
    <p:sldId id="292" r:id="rId4"/>
    <p:sldId id="267" r:id="rId5"/>
    <p:sldId id="262" r:id="rId6"/>
    <p:sldId id="263" r:id="rId7"/>
    <p:sldId id="264" r:id="rId8"/>
    <p:sldId id="265" r:id="rId9"/>
    <p:sldId id="271" r:id="rId10"/>
    <p:sldId id="280" r:id="rId11"/>
    <p:sldId id="257" r:id="rId12"/>
    <p:sldId id="260" r:id="rId13"/>
    <p:sldId id="258" r:id="rId14"/>
    <p:sldId id="285" r:id="rId15"/>
    <p:sldId id="284" r:id="rId16"/>
    <p:sldId id="288" r:id="rId17"/>
    <p:sldId id="291" r:id="rId18"/>
    <p:sldId id="275" r:id="rId19"/>
    <p:sldId id="276" r:id="rId20"/>
    <p:sldId id="273" r:id="rId21"/>
    <p:sldId id="277" r:id="rId22"/>
    <p:sldId id="279" r:id="rId23"/>
    <p:sldId id="289" r:id="rId24"/>
    <p:sldId id="278" r:id="rId25"/>
  </p:sldIdLst>
  <p:sldSz cx="14630400" cy="8229600"/>
  <p:notesSz cx="6858000" cy="9144000"/>
  <p:defaultTextStyle>
    <a:defPPr>
      <a:defRPr lang="en-US"/>
    </a:defPPr>
    <a:lvl1pPr marL="0" algn="l" defTabSz="109728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640" algn="l" defTabSz="109728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7280" algn="l" defTabSz="109728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5920" algn="l" defTabSz="109728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4560" algn="l" defTabSz="109728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3200" algn="l" defTabSz="109728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91840" algn="l" defTabSz="109728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40480" algn="l" defTabSz="109728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9120" algn="l" defTabSz="109728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2">
          <p15:clr>
            <a:srgbClr val="A4A3A4"/>
          </p15:clr>
        </p15:guide>
        <p15:guide id="2" pos="460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5D4B"/>
    <a:srgbClr val="0097CC"/>
    <a:srgbClr val="165242"/>
    <a:srgbClr val="6C1263"/>
    <a:srgbClr val="661302"/>
    <a:srgbClr val="3E16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63" autoAdjust="0"/>
    <p:restoredTop sz="94660"/>
  </p:normalViewPr>
  <p:slideViewPr>
    <p:cSldViewPr snapToGrid="0">
      <p:cViewPr varScale="1">
        <p:scale>
          <a:sx n="95" d="100"/>
          <a:sy n="95" d="100"/>
        </p:scale>
        <p:origin x="738" y="96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C6FCD7-EFBD-4423-A572-392E990DAE12}" type="datetimeFigureOut">
              <a:rPr lang="en-US" smtClean="0"/>
              <a:t>24/2/2025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37FF0D-3108-4406-A6C2-4DB64F824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416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9728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48640" algn="l" defTabSz="109728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97280" algn="l" defTabSz="109728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45920" algn="l" defTabSz="109728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94560" algn="l" defTabSz="109728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743200" algn="l" defTabSz="109728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91840" algn="l" defTabSz="109728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40480" algn="l" defTabSz="109728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89120" algn="l" defTabSz="109728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8B41A-B8E0-4D65-9AD5-CAC9AA4101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0" y="1346836"/>
            <a:ext cx="10972800" cy="286512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0DCD7B-49F3-41C3-A3E5-03BD917896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800" y="4322446"/>
            <a:ext cx="10972800" cy="1986914"/>
          </a:xfrm>
        </p:spPr>
        <p:txBody>
          <a:bodyPr/>
          <a:lstStyle>
            <a:lvl1pPr marL="0" indent="0" algn="ctr">
              <a:buNone/>
              <a:defRPr sz="2900"/>
            </a:lvl1pPr>
            <a:lvl2pPr marL="548640" indent="0" algn="ctr">
              <a:buNone/>
              <a:defRPr sz="2400"/>
            </a:lvl2pPr>
            <a:lvl3pPr marL="1097280" indent="0" algn="ctr">
              <a:buNone/>
              <a:defRPr sz="2200"/>
            </a:lvl3pPr>
            <a:lvl4pPr marL="1645920" indent="0" algn="ctr">
              <a:buNone/>
              <a:defRPr sz="1900"/>
            </a:lvl4pPr>
            <a:lvl5pPr marL="2194560" indent="0" algn="ctr">
              <a:buNone/>
              <a:defRPr sz="1900"/>
            </a:lvl5pPr>
            <a:lvl6pPr marL="2743200" indent="0" algn="ctr">
              <a:buNone/>
              <a:defRPr sz="1900"/>
            </a:lvl6pPr>
            <a:lvl7pPr marL="3291840" indent="0" algn="ctr">
              <a:buNone/>
              <a:defRPr sz="1900"/>
            </a:lvl7pPr>
            <a:lvl8pPr marL="3840480" indent="0" algn="ctr">
              <a:buNone/>
              <a:defRPr sz="1900"/>
            </a:lvl8pPr>
            <a:lvl9pPr marL="4389120" indent="0" algn="ctr">
              <a:buNone/>
              <a:defRPr sz="19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E90928-7051-4176-AF43-FB46B448A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470B8-96F8-42D0-9FB1-FD414F8B4E30}" type="datetime1">
              <a:rPr lang="en-US" smtClean="0"/>
              <a:t>24/2/2025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C6C36D-9F2D-4132-AB2A-99D6F38ED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3FC725-0F22-43D9-B218-40E06E243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785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DCB1E-B8B3-4099-9998-B1DEAD5CD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C9C89E-B954-4BBD-8FC6-63D9712106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413943-8E2C-479E-A890-4082F72A6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4B6EE-3F1C-40A8-BAA7-D8D1D25FA34D}" type="datetime1">
              <a:rPr lang="en-US" smtClean="0"/>
              <a:t>24/2/2025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B604B0-3DBA-4D52-ADB2-DC5CEF441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661FA0-D26F-4FFC-8850-74922A338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217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F595F7-9D7D-4C85-9C99-BE194AFE63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0469880" y="438150"/>
            <a:ext cx="3154680" cy="697420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49E8BE-C4BA-4237-B360-FC4943A313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05840" y="438150"/>
            <a:ext cx="9281160" cy="697420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70A49F-B64E-4D0D-BB32-EA3E8F264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49DCD-488C-48E6-B562-9E2144C6FF46}" type="datetime1">
              <a:rPr lang="en-US" smtClean="0"/>
              <a:t>24/2/2025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FDC6AD-EC63-4D87-9E40-7B7D6340B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3CB9E5-01A1-4ED1-B801-129D0CB75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7220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4323" y="1346836"/>
            <a:ext cx="10801754" cy="2865120"/>
          </a:xfrm>
        </p:spPr>
        <p:txBody>
          <a:bodyPr anchor="b">
            <a:normAutofit/>
          </a:bodyPr>
          <a:lstStyle>
            <a:lvl1pPr algn="ctr">
              <a:defRPr sz="57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14323" y="4322446"/>
            <a:ext cx="10801754" cy="1986914"/>
          </a:xfrm>
        </p:spPr>
        <p:txBody>
          <a:bodyPr/>
          <a:lstStyle>
            <a:lvl1pPr marL="0" indent="0" algn="ctr">
              <a:buNone/>
              <a:defRPr sz="2880"/>
            </a:lvl1pPr>
            <a:lvl2pPr marL="548640" indent="0" algn="ctr">
              <a:buNone/>
              <a:defRPr sz="2400"/>
            </a:lvl2pPr>
            <a:lvl3pPr marL="1097280" indent="0" algn="ctr">
              <a:buNone/>
              <a:defRPr sz="2160"/>
            </a:lvl3pPr>
            <a:lvl4pPr marL="1645920" indent="0" algn="ctr">
              <a:buNone/>
              <a:defRPr sz="1920"/>
            </a:lvl4pPr>
            <a:lvl5pPr marL="2194560" indent="0" algn="ctr">
              <a:buNone/>
              <a:defRPr sz="1920"/>
            </a:lvl5pPr>
            <a:lvl6pPr marL="2743200" indent="0" algn="ctr">
              <a:buNone/>
              <a:defRPr sz="1920"/>
            </a:lvl6pPr>
            <a:lvl7pPr marL="3291840" indent="0" algn="ctr">
              <a:buNone/>
              <a:defRPr sz="1920"/>
            </a:lvl7pPr>
            <a:lvl8pPr marL="3840480" indent="0" algn="ctr">
              <a:buNone/>
              <a:defRPr sz="1920"/>
            </a:lvl8pPr>
            <a:lvl9pPr marL="4389120" indent="0" algn="ctr">
              <a:buNone/>
              <a:defRPr sz="192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E9974-F0DC-4DB8-9A38-2F8F55216D11}" type="datetime1">
              <a:rPr lang="en-US" smtClean="0"/>
              <a:t>24/2/2025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85992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E9974-F0DC-4DB8-9A38-2F8F55216D11}" type="datetime1">
              <a:rPr lang="en-US" smtClean="0"/>
              <a:t>24/2/2025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463956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093" y="788672"/>
            <a:ext cx="11680214" cy="3423284"/>
          </a:xfrm>
        </p:spPr>
        <p:txBody>
          <a:bodyPr anchor="b">
            <a:normAutofit/>
          </a:bodyPr>
          <a:lstStyle>
            <a:lvl1pPr>
              <a:defRPr sz="40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5093" y="4322446"/>
            <a:ext cx="11680214" cy="1800224"/>
          </a:xfrm>
        </p:spPr>
        <p:txBody>
          <a:bodyPr/>
          <a:lstStyle>
            <a:lvl1pPr marL="0" indent="0" algn="ctr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1pPr>
            <a:lvl2pPr marL="54864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E9974-F0DC-4DB8-9A38-2F8F55216D11}" type="datetime1">
              <a:rPr lang="en-US" smtClean="0"/>
              <a:t>24/2/2025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33500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6555" y="731521"/>
            <a:ext cx="12424513" cy="15915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6554" y="2505984"/>
            <a:ext cx="6127205" cy="4443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08084" y="2505984"/>
            <a:ext cx="6112985" cy="4443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E9974-F0DC-4DB8-9A38-2F8F55216D11}" type="datetime1">
              <a:rPr lang="en-US" smtClean="0"/>
              <a:t>24/2/2025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897036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6555" y="731520"/>
            <a:ext cx="12424513" cy="159067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165" y="2505984"/>
            <a:ext cx="5855039" cy="988694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6554" y="3494678"/>
            <a:ext cx="6128650" cy="34547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82404" y="2505984"/>
            <a:ext cx="5838665" cy="988694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06641" y="3494678"/>
            <a:ext cx="6114428" cy="34547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E9974-F0DC-4DB8-9A38-2F8F55216D11}" type="datetime1">
              <a:rPr lang="en-US" smtClean="0"/>
              <a:t>24/2/2025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196578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E9974-F0DC-4DB8-9A38-2F8F55216D11}" type="datetime1">
              <a:rPr lang="en-US" smtClean="0"/>
              <a:t>24/2/2025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426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0B4DD-3B52-430D-B02C-39CE17E89983}" type="datetimeFigureOut">
              <a:rPr lang="en-US" smtClean="0"/>
              <a:t>24/2/2025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8A4A5-A92A-4117-8570-6D55F6F444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3338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674" y="731520"/>
            <a:ext cx="4718684" cy="2834640"/>
          </a:xfrm>
        </p:spPr>
        <p:txBody>
          <a:bodyPr anchor="b">
            <a:normAutofit/>
          </a:bodyPr>
          <a:lstStyle>
            <a:lvl1pPr>
              <a:defRPr sz="3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3677" y="731520"/>
            <a:ext cx="7427390" cy="621792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0674" y="3566161"/>
            <a:ext cx="4718684" cy="3383279"/>
          </a:xfrm>
        </p:spPr>
        <p:txBody>
          <a:bodyPr/>
          <a:lstStyle>
            <a:lvl1pPr marL="0" indent="0" algn="ctr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E9974-F0DC-4DB8-9A38-2F8F55216D11}" type="datetime1">
              <a:rPr lang="en-US" smtClean="0"/>
              <a:t>24/2/2025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6888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35215-4EEE-4E5B-A968-79EEC7C78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03A29C-F7DB-4788-8BFD-3796BE902E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B1FF36-8A8A-49C7-B10C-E9298B9F8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8F3F0-BBE0-4656-ADE2-E0CA7BB6F2D1}" type="datetime1">
              <a:rPr lang="en-US" smtClean="0"/>
              <a:t>24/2/2025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AE83C5-6936-478A-8D83-F825DE29E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DB84EC-5F9A-4E4C-8B42-FC4F667B9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0893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673" y="731520"/>
            <a:ext cx="7115728" cy="2834640"/>
          </a:xfrm>
        </p:spPr>
        <p:txBody>
          <a:bodyPr anchor="b">
            <a:normAutofit/>
          </a:bodyPr>
          <a:lstStyle>
            <a:lvl1pPr>
              <a:defRPr sz="38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909765" y="910657"/>
            <a:ext cx="3906427" cy="5859646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840"/>
            </a:lvl1pPr>
            <a:lvl2pPr marL="548640" indent="0">
              <a:buNone/>
              <a:defRPr sz="3360"/>
            </a:lvl2pPr>
            <a:lvl3pPr marL="1097280" indent="0">
              <a:buNone/>
              <a:defRPr sz="288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6553" y="3566160"/>
            <a:ext cx="7121940" cy="3383280"/>
          </a:xfrm>
        </p:spPr>
        <p:txBody>
          <a:bodyPr>
            <a:normAutofit/>
          </a:bodyPr>
          <a:lstStyle>
            <a:lvl1pPr marL="0" indent="0" algn="ctr">
              <a:buNone/>
              <a:defRPr sz="216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E9974-F0DC-4DB8-9A38-2F8F55216D11}" type="datetime1">
              <a:rPr lang="en-US" smtClean="0"/>
              <a:t>24/2/2025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730827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6567" y="5147247"/>
            <a:ext cx="12441077" cy="983226"/>
          </a:xfrm>
        </p:spPr>
        <p:txBody>
          <a:bodyPr anchor="b">
            <a:normAutofit/>
          </a:bodyPr>
          <a:lstStyle>
            <a:lvl1pPr>
              <a:defRPr sz="3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96567" y="745586"/>
            <a:ext cx="12441077" cy="4055682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840"/>
            </a:lvl1pPr>
            <a:lvl2pPr marL="548640" indent="0">
              <a:buNone/>
              <a:defRPr sz="3360"/>
            </a:lvl2pPr>
            <a:lvl3pPr marL="1097280" indent="0">
              <a:buNone/>
              <a:defRPr sz="288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6554" y="6130474"/>
            <a:ext cx="12439198" cy="818966"/>
          </a:xfrm>
        </p:spPr>
        <p:txBody>
          <a:bodyPr>
            <a:normAutofit/>
          </a:bodyPr>
          <a:lstStyle>
            <a:lvl1pPr marL="0" indent="0" algn="ctr">
              <a:buNone/>
              <a:defRPr sz="216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E9974-F0DC-4DB8-9A38-2F8F55216D11}" type="datetime1">
              <a:rPr lang="en-US" smtClean="0"/>
              <a:t>24/2/2025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9638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6554" y="731521"/>
            <a:ext cx="12424514" cy="4109831"/>
          </a:xfrm>
        </p:spPr>
        <p:txBody>
          <a:bodyPr anchor="ctr"/>
          <a:lstStyle>
            <a:lvl1pPr>
              <a:defRPr sz="38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6555" y="5045784"/>
            <a:ext cx="12424513" cy="1910623"/>
          </a:xfrm>
        </p:spPr>
        <p:txBody>
          <a:bodyPr anchor="ctr"/>
          <a:lstStyle>
            <a:lvl1pPr marL="0" indent="0" algn="ctr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E9974-F0DC-4DB8-9A38-2F8F55216D11}" type="datetime1">
              <a:rPr lang="en-US" smtClean="0"/>
              <a:t>24/2/2025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04214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455" y="731520"/>
            <a:ext cx="11163302" cy="3591485"/>
          </a:xfrm>
        </p:spPr>
        <p:txBody>
          <a:bodyPr anchor="ctr"/>
          <a:lstStyle>
            <a:lvl1pPr>
              <a:defRPr sz="38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2064773" y="4332039"/>
            <a:ext cx="10502759" cy="512174"/>
          </a:xfrm>
        </p:spPr>
        <p:txBody>
          <a:bodyPr anchor="t">
            <a:normAutofit/>
          </a:bodyPr>
          <a:lstStyle>
            <a:lvl1pPr marL="0" indent="0" algn="r">
              <a:buNone/>
              <a:defRPr sz="168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6553" y="5045785"/>
            <a:ext cx="12424514" cy="190365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E9974-F0DC-4DB8-9A38-2F8F55216D11}" type="datetime1">
              <a:rPr lang="en-US" smtClean="0"/>
              <a:t>24/2/2025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003934" y="882289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96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789547" y="3566512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96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57036115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6568" y="2552331"/>
            <a:ext cx="12426392" cy="3014202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6553" y="5580667"/>
            <a:ext cx="12424516" cy="1368773"/>
          </a:xfrm>
        </p:spPr>
        <p:txBody>
          <a:bodyPr anchor="t"/>
          <a:lstStyle>
            <a:lvl1pPr marL="0" indent="0" algn="ctr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E9974-F0DC-4DB8-9A38-2F8F55216D11}" type="datetime1">
              <a:rPr lang="en-US" smtClean="0"/>
              <a:t>24/2/2025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633826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096553" y="731520"/>
            <a:ext cx="12424514" cy="159067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096553" y="2505983"/>
            <a:ext cx="3958747" cy="987966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880" b="0">
                <a:solidFill>
                  <a:schemeClr val="tx1"/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096553" y="3493949"/>
            <a:ext cx="3958747" cy="3455491"/>
          </a:xfrm>
        </p:spPr>
        <p:txBody>
          <a:bodyPr anchor="t">
            <a:normAutofit/>
          </a:bodyPr>
          <a:lstStyle>
            <a:lvl1pPr marL="0" indent="0" algn="ctr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33853" y="2505984"/>
            <a:ext cx="3958270" cy="98796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880" b="0">
                <a:solidFill>
                  <a:schemeClr val="tx1"/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5333854" y="3493949"/>
            <a:ext cx="3959785" cy="3455491"/>
          </a:xfrm>
        </p:spPr>
        <p:txBody>
          <a:bodyPr anchor="t">
            <a:normAutofit/>
          </a:bodyPr>
          <a:lstStyle>
            <a:lvl1pPr marL="0" indent="0" algn="ctr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567958" y="2505984"/>
            <a:ext cx="3949453" cy="98796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880" b="0">
                <a:solidFill>
                  <a:schemeClr val="tx1"/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9571616" y="3493949"/>
            <a:ext cx="3949453" cy="3455491"/>
          </a:xfrm>
        </p:spPr>
        <p:txBody>
          <a:bodyPr anchor="t">
            <a:normAutofit/>
          </a:bodyPr>
          <a:lstStyle>
            <a:lvl1pPr marL="0" indent="0" algn="ctr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E9974-F0DC-4DB8-9A38-2F8F55216D11}" type="datetime1">
              <a:rPr lang="en-US" smtClean="0"/>
              <a:t>24/2/2025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149838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096554" y="731520"/>
            <a:ext cx="12424514" cy="159067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096555" y="5035079"/>
            <a:ext cx="3958746" cy="69151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10424" y="2758784"/>
            <a:ext cx="3528060" cy="18288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920"/>
            </a:lvl2pPr>
            <a:lvl3pPr marL="1097280" indent="0">
              <a:buNone/>
              <a:defRPr sz="1920"/>
            </a:lvl3pPr>
            <a:lvl4pPr marL="1645920" indent="0">
              <a:buNone/>
              <a:defRPr sz="1920"/>
            </a:lvl4pPr>
            <a:lvl5pPr marL="2194560" indent="0">
              <a:buNone/>
              <a:defRPr sz="1920"/>
            </a:lvl5pPr>
            <a:lvl6pPr marL="2743200" indent="0">
              <a:buNone/>
              <a:defRPr sz="1920"/>
            </a:lvl6pPr>
            <a:lvl7pPr marL="3291840" indent="0">
              <a:buNone/>
              <a:defRPr sz="1920"/>
            </a:lvl7pPr>
            <a:lvl8pPr marL="3840480" indent="0">
              <a:buNone/>
              <a:defRPr sz="1920"/>
            </a:lvl8pPr>
            <a:lvl9pPr marL="4389120" indent="0">
              <a:buNone/>
              <a:defRPr sz="192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096555" y="5726593"/>
            <a:ext cx="3958746" cy="1222846"/>
          </a:xfrm>
        </p:spPr>
        <p:txBody>
          <a:bodyPr anchor="t">
            <a:normAutofit/>
          </a:bodyPr>
          <a:lstStyle>
            <a:lvl1pPr marL="0" indent="0" algn="ctr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31242" y="5035079"/>
            <a:ext cx="3958780" cy="69151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5482796" y="2758784"/>
            <a:ext cx="3516630" cy="18288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920"/>
            </a:lvl2pPr>
            <a:lvl3pPr marL="1097280" indent="0">
              <a:buNone/>
              <a:defRPr sz="1920"/>
            </a:lvl3pPr>
            <a:lvl4pPr marL="1645920" indent="0">
              <a:buNone/>
              <a:defRPr sz="1920"/>
            </a:lvl4pPr>
            <a:lvl5pPr marL="2194560" indent="0">
              <a:buNone/>
              <a:defRPr sz="1920"/>
            </a:lvl5pPr>
            <a:lvl6pPr marL="2743200" indent="0">
              <a:buNone/>
              <a:defRPr sz="1920"/>
            </a:lvl6pPr>
            <a:lvl7pPr marL="3291840" indent="0">
              <a:buNone/>
              <a:defRPr sz="1920"/>
            </a:lvl7pPr>
            <a:lvl8pPr marL="3840480" indent="0">
              <a:buNone/>
              <a:defRPr sz="1920"/>
            </a:lvl8pPr>
            <a:lvl9pPr marL="4389120" indent="0">
              <a:buNone/>
              <a:defRPr sz="192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5329618" y="5726592"/>
            <a:ext cx="3960403" cy="1222846"/>
          </a:xfrm>
        </p:spPr>
        <p:txBody>
          <a:bodyPr anchor="t">
            <a:normAutofit/>
          </a:bodyPr>
          <a:lstStyle>
            <a:lvl1pPr marL="0" indent="0" algn="ctr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568108" y="5035079"/>
            <a:ext cx="3947880" cy="69151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9783364" y="2758784"/>
            <a:ext cx="3518536" cy="18288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920"/>
            </a:lvl2pPr>
            <a:lvl3pPr marL="1097280" indent="0">
              <a:buNone/>
              <a:defRPr sz="1920"/>
            </a:lvl3pPr>
            <a:lvl4pPr marL="1645920" indent="0">
              <a:buNone/>
              <a:defRPr sz="1920"/>
            </a:lvl4pPr>
            <a:lvl5pPr marL="2194560" indent="0">
              <a:buNone/>
              <a:defRPr sz="1920"/>
            </a:lvl5pPr>
            <a:lvl6pPr marL="2743200" indent="0">
              <a:buNone/>
              <a:defRPr sz="1920"/>
            </a:lvl6pPr>
            <a:lvl7pPr marL="3291840" indent="0">
              <a:buNone/>
              <a:defRPr sz="1920"/>
            </a:lvl7pPr>
            <a:lvl8pPr marL="3840480" indent="0">
              <a:buNone/>
              <a:defRPr sz="1920"/>
            </a:lvl8pPr>
            <a:lvl9pPr marL="4389120" indent="0">
              <a:buNone/>
              <a:defRPr sz="192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9567957" y="5726594"/>
            <a:ext cx="3953110" cy="1222844"/>
          </a:xfrm>
        </p:spPr>
        <p:txBody>
          <a:bodyPr anchor="t">
            <a:normAutofit/>
          </a:bodyPr>
          <a:lstStyle>
            <a:lvl1pPr marL="0" indent="0" algn="ctr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E9974-F0DC-4DB8-9A38-2F8F55216D11}" type="datetime1">
              <a:rPr lang="en-US" smtClean="0"/>
              <a:t>24/2/2025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689540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E9974-F0DC-4DB8-9A38-2F8F55216D11}" type="datetime1">
              <a:rPr lang="en-US" smtClean="0"/>
              <a:t>24/2/2025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036026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469881" y="731520"/>
            <a:ext cx="3051188" cy="621792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96553" y="731520"/>
            <a:ext cx="9190446" cy="621792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E9974-F0DC-4DB8-9A38-2F8F55216D11}" type="datetime1">
              <a:rPr lang="en-US" smtClean="0"/>
              <a:t>24/2/2025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875041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203219-0ED5-4CAD-8F16-4E3B3502C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27D59-6977-44DD-8E4E-5EC5FBCC1A34}" type="datetime1">
              <a:rPr lang="en-US" smtClean="0"/>
              <a:t>24/2/2025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A89BAB-B41F-4760-996E-A658ABD61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85E896-6A31-4981-B626-05CE0AE3B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60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04D7F6-D75A-44EA-A35D-0A6458C35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8220" y="2051686"/>
            <a:ext cx="12618720" cy="3423284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6560A9-2DB3-411B-B47C-0D03D57970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8220" y="5507356"/>
            <a:ext cx="12618720" cy="1800224"/>
          </a:xfrm>
        </p:spPr>
        <p:txBody>
          <a:bodyPr/>
          <a:lstStyle>
            <a:lvl1pPr marL="0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1pPr>
            <a:lvl2pPr marL="54864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983081-7714-467D-8131-EC28D3DB5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D7EF-0440-4F9E-A644-D13ECD56D55F}" type="datetime1">
              <a:rPr lang="en-US" smtClean="0"/>
              <a:t>24/2/2025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76F7C4-14FF-4DDF-8AAB-8F35F2219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5BBDED-11BF-46B1-929F-41D6C52E5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53038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CB7EC7-6610-4C5A-B94A-C0FE1DC1D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A1F14-DA11-4E43-87F3-BE07CCE51531}" type="datetime1">
              <a:rPr lang="en-US" smtClean="0"/>
              <a:t>24/2/2025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86F19C-D440-4F57-9BDC-07395BAFA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DEB811-DCFD-4CC2-A7DD-FDD13157F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3981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454484-8038-40A1-A8F6-6E672B55E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9C2E-4D1E-4F59-91D1-95B83ABEEBF7}" type="datetime1">
              <a:rPr lang="en-US" smtClean="0"/>
              <a:t>24/2/2025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FC74CE-79B6-4B2B-9C3C-FB9E11250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DF9EEF-DFF9-4634-AC52-6B7FC573C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7653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0CB401-6D82-4712-B9E2-C59E35209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46A1F-9E99-4E72-9D09-5F6A6C41B36D}" type="datetime1">
              <a:rPr lang="en-US" smtClean="0"/>
              <a:t>24/2/2025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04DB14-2C5A-43F3-8064-E7F713324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52E516-77F2-401D-B9B5-9210EF442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8969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139E17-5C6E-4A2B-BB0E-4DAE9E5CD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7B2-BB06-4C2C-A0BF-C3C4D1F4133B}" type="datetime1">
              <a:rPr lang="en-US" smtClean="0"/>
              <a:t>24/2/2025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4A3704-8A44-465E-8FF3-26CB1F40A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A5BFB1-52BA-4AC8-85AB-F8756C77D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056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6A8D6-8773-47F2-B37A-8E0E3DEB9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DD80F6-1881-4E46-91CF-00CA3FCDDF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05840" y="2190750"/>
            <a:ext cx="6217920" cy="52216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360777-F38E-4CA0-AE52-BCAD86D9ED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06640" y="2190750"/>
            <a:ext cx="6217920" cy="52216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82D241-6FC2-4676-9A13-420AA9F4C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E9FF7-F5C4-4B75-B312-7A2B0AADEC3E}" type="datetime1">
              <a:rPr lang="en-US" smtClean="0"/>
              <a:t>24/2/2025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8356D7-FCE6-410D-A92A-7A8BA8D35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A912A7-36BF-4DAA-9399-2C862647D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496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BF543-A3BD-421F-876C-1939A42B4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746" y="438150"/>
            <a:ext cx="12618720" cy="159067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271A23-C041-417C-B519-802BAB593E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7746" y="2017396"/>
            <a:ext cx="6189344" cy="988694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200" b="1"/>
            </a:lvl3pPr>
            <a:lvl4pPr marL="1645920" indent="0">
              <a:buNone/>
              <a:defRPr sz="1900" b="1"/>
            </a:lvl4pPr>
            <a:lvl5pPr marL="2194560" indent="0">
              <a:buNone/>
              <a:defRPr sz="1900" b="1"/>
            </a:lvl5pPr>
            <a:lvl6pPr marL="2743200" indent="0">
              <a:buNone/>
              <a:defRPr sz="1900" b="1"/>
            </a:lvl6pPr>
            <a:lvl7pPr marL="3291840" indent="0">
              <a:buNone/>
              <a:defRPr sz="1900" b="1"/>
            </a:lvl7pPr>
            <a:lvl8pPr marL="3840480" indent="0">
              <a:buNone/>
              <a:defRPr sz="1900" b="1"/>
            </a:lvl8pPr>
            <a:lvl9pPr marL="4389120" indent="0">
              <a:buNone/>
              <a:defRPr sz="1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8CAB0E-1AB2-4697-981E-9CEED76251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07746" y="3006090"/>
            <a:ext cx="6189344" cy="44215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5138EE-6D9B-40CE-B2B6-0DD6C0C13C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406640" y="2017396"/>
            <a:ext cx="6219826" cy="988694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200" b="1"/>
            </a:lvl3pPr>
            <a:lvl4pPr marL="1645920" indent="0">
              <a:buNone/>
              <a:defRPr sz="1900" b="1"/>
            </a:lvl4pPr>
            <a:lvl5pPr marL="2194560" indent="0">
              <a:buNone/>
              <a:defRPr sz="1900" b="1"/>
            </a:lvl5pPr>
            <a:lvl6pPr marL="2743200" indent="0">
              <a:buNone/>
              <a:defRPr sz="1900" b="1"/>
            </a:lvl6pPr>
            <a:lvl7pPr marL="3291840" indent="0">
              <a:buNone/>
              <a:defRPr sz="1900" b="1"/>
            </a:lvl7pPr>
            <a:lvl8pPr marL="3840480" indent="0">
              <a:buNone/>
              <a:defRPr sz="1900" b="1"/>
            </a:lvl8pPr>
            <a:lvl9pPr marL="4389120" indent="0">
              <a:buNone/>
              <a:defRPr sz="1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679275C-1CF9-411C-96FC-5311F90B42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06640" y="3006090"/>
            <a:ext cx="6219826" cy="44215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A8D47A-3338-4966-B6BC-8183D68CF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56F3-24BB-45BE-BD1E-E26A863B0966}" type="datetime1">
              <a:rPr lang="en-US" smtClean="0"/>
              <a:t>24/2/2025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03E1FD-424A-46E2-9E37-ABFAC5799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0C57F2-5518-4AB7-93EC-ECC2866F5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994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EAA2E-4234-4746-A9C1-1FB5273A9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6E4BCC-92FE-44F8-B6CB-0B6F70878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138A9-B139-4FBA-BD61-A63595AC75F4}" type="datetime1">
              <a:rPr lang="en-US" smtClean="0"/>
              <a:t>24/2/2025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6070D3-D412-4D85-AA7D-3B8C3B558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117B22-0243-4B1B-AA4A-C69D3D124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644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9989D4-ED90-4AF6-8BE4-E14F8E560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19DCA-20B6-4A7F-9287-D29CBE4F4E3E}" type="datetime1">
              <a:rPr lang="en-US" smtClean="0"/>
              <a:t>24/2/2025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0A95EC-3B27-4D55-A125-91BD6E2B8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DDB516-8449-4C02-B990-64373DB5E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41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9EFE9-AE5E-4846-8F3F-561341D3E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746" y="548640"/>
            <a:ext cx="4718684" cy="1920240"/>
          </a:xfrm>
        </p:spPr>
        <p:txBody>
          <a:bodyPr anchor="b"/>
          <a:lstStyle>
            <a:lvl1pPr>
              <a:defRPr sz="3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5DA9F-72BE-453E-9BA1-B1B6EEF906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9826" y="1184911"/>
            <a:ext cx="7406640" cy="5848350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C3E682-CEF3-4B89-941A-29ADEB8BF1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07746" y="2468880"/>
            <a:ext cx="4718684" cy="4573906"/>
          </a:xfrm>
        </p:spPr>
        <p:txBody>
          <a:bodyPr/>
          <a:lstStyle>
            <a:lvl1pPr marL="0" indent="0">
              <a:buNone/>
              <a:defRPr sz="1900"/>
            </a:lvl1pPr>
            <a:lvl2pPr marL="548640" indent="0">
              <a:buNone/>
              <a:defRPr sz="1700"/>
            </a:lvl2pPr>
            <a:lvl3pPr marL="1097280" indent="0">
              <a:buNone/>
              <a:defRPr sz="140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35A87F-90AF-4464-A736-52D1CADA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4CC13-3719-4BC0-9941-BCD22F2E39BB}" type="datetime1">
              <a:rPr lang="en-US" smtClean="0"/>
              <a:t>24/2/2025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4EBDCA-0095-4A53-94F3-518715A4F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FE2551-6974-4065-A0C0-CB1CA6E2E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803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5C63D-F4C2-42EB-AB85-4385DC8EB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746" y="548640"/>
            <a:ext cx="4718684" cy="1920240"/>
          </a:xfrm>
        </p:spPr>
        <p:txBody>
          <a:bodyPr anchor="b"/>
          <a:lstStyle>
            <a:lvl1pPr>
              <a:defRPr sz="3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9BF71D-974F-427F-88EF-05F2879D11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19826" y="1184911"/>
            <a:ext cx="7406640" cy="5848350"/>
          </a:xfrm>
        </p:spPr>
        <p:txBody>
          <a:bodyPr/>
          <a:lstStyle>
            <a:lvl1pPr marL="0" indent="0">
              <a:buNone/>
              <a:defRPr sz="3800"/>
            </a:lvl1pPr>
            <a:lvl2pPr marL="548640" indent="0">
              <a:buNone/>
              <a:defRPr sz="3400"/>
            </a:lvl2pPr>
            <a:lvl3pPr marL="1097280" indent="0">
              <a:buNone/>
              <a:defRPr sz="290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E09DA1-225C-43B3-B889-B760CD46C9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07746" y="2468880"/>
            <a:ext cx="4718684" cy="4573906"/>
          </a:xfrm>
        </p:spPr>
        <p:txBody>
          <a:bodyPr/>
          <a:lstStyle>
            <a:lvl1pPr marL="0" indent="0">
              <a:buNone/>
              <a:defRPr sz="1900"/>
            </a:lvl1pPr>
            <a:lvl2pPr marL="548640" indent="0">
              <a:buNone/>
              <a:defRPr sz="1700"/>
            </a:lvl2pPr>
            <a:lvl3pPr marL="1097280" indent="0">
              <a:buNone/>
              <a:defRPr sz="140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F0C8C3-A384-4E63-8E44-19B65F56A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C473A-74A1-46F3-8D2E-10C923B7E154}" type="datetime1">
              <a:rPr lang="en-US" smtClean="0"/>
              <a:t>24/2/2025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4CA027-00E7-494D-8C76-AD52846B3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015811-59EC-4D1D-959F-17DBEBBA4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582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F7A23B-7F37-4255-B1AA-6F4081D05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840" y="438150"/>
            <a:ext cx="12618720" cy="1590676"/>
          </a:xfrm>
          <a:prstGeom prst="rect">
            <a:avLst/>
          </a:prstGeom>
        </p:spPr>
        <p:txBody>
          <a:bodyPr vert="horz" lIns="109728" tIns="54864" rIns="109728" bIns="54864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939551-9BB0-410A-86D9-5F41F65ED6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5840" y="2190750"/>
            <a:ext cx="12618720" cy="5221606"/>
          </a:xfrm>
          <a:prstGeom prst="rect">
            <a:avLst/>
          </a:prstGeom>
        </p:spPr>
        <p:txBody>
          <a:bodyPr vert="horz" lIns="109728" tIns="54864" rIns="109728" bIns="5486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47D216-8D82-4854-8FCC-50474F3940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5840" y="7627621"/>
            <a:ext cx="3291840" cy="438150"/>
          </a:xfrm>
          <a:prstGeom prst="rect">
            <a:avLst/>
          </a:prstGeom>
        </p:spPr>
        <p:txBody>
          <a:bodyPr vert="horz" lIns="109728" tIns="54864" rIns="109728" bIns="5486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90DC4E-CFE1-4DE4-BA6A-B2F2775B3CE8}" type="datetime1">
              <a:rPr lang="en-US" smtClean="0"/>
              <a:t>24/2/2025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ACE85E-C533-43BA-A8ED-7511E82A3D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46320" y="7627621"/>
            <a:ext cx="4937760" cy="438150"/>
          </a:xfrm>
          <a:prstGeom prst="rect">
            <a:avLst/>
          </a:prstGeom>
        </p:spPr>
        <p:txBody>
          <a:bodyPr vert="horz" lIns="109728" tIns="54864" rIns="109728" bIns="5486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04C941-975F-4FB1-8A2A-DB7E54D44D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32720" y="7627621"/>
            <a:ext cx="3291840" cy="438150"/>
          </a:xfrm>
          <a:prstGeom prst="rect">
            <a:avLst/>
          </a:prstGeom>
        </p:spPr>
        <p:txBody>
          <a:bodyPr vert="horz" lIns="109728" tIns="54864" rIns="109728" bIns="5486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DA37A-0C24-43CE-ACA7-57CFE4C03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904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lvl1pPr algn="l" defTabSz="1097280" rtl="0" eaLnBrk="1" latinLnBrk="0" hangingPunct="1">
        <a:lnSpc>
          <a:spcPct val="90000"/>
        </a:lnSpc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109728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6555" y="731521"/>
            <a:ext cx="12424513" cy="15915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6554" y="2515277"/>
            <a:ext cx="12424514" cy="4434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214483" y="7059931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E9974-F0DC-4DB8-9A38-2F8F55216D11}" type="datetime1">
              <a:rPr lang="en-US" smtClean="0"/>
              <a:t>24/2/2025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6553" y="7059931"/>
            <a:ext cx="8007438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616814" y="7059931"/>
            <a:ext cx="904254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C20B1D-C678-4C69-9E65-5611E138E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6130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49" r:id="rId19"/>
    <p:sldLayoutId id="2147483656" r:id="rId20"/>
    <p:sldLayoutId id="2147483657" r:id="rId21"/>
    <p:sldLayoutId id="2147483658" r:id="rId22"/>
  </p:sldLayoutIdLst>
  <p:hf sldNum="0" hdr="0" ftr="0" dt="0"/>
  <p:txStyles>
    <p:titleStyle>
      <a:lvl1pPr algn="ctr" defTabSz="1097280" rtl="0" eaLnBrk="1" latinLnBrk="0" hangingPunct="1">
        <a:lnSpc>
          <a:spcPct val="90000"/>
        </a:lnSpc>
        <a:spcBef>
          <a:spcPct val="0"/>
        </a:spcBef>
        <a:buNone/>
        <a:defRPr sz="408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74320" indent="-274320" algn="l" defTabSz="1097280" rtl="0" eaLnBrk="1" latinLnBrk="0" hangingPunct="1">
        <a:lnSpc>
          <a:spcPct val="120000"/>
        </a:lnSpc>
        <a:spcBef>
          <a:spcPts val="12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822960" indent="-274320" algn="l" defTabSz="1097280" rtl="0" eaLnBrk="1" latinLnBrk="0" hangingPunct="1">
        <a:lnSpc>
          <a:spcPct val="12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lnSpc>
          <a:spcPct val="120000"/>
        </a:lnSpc>
        <a:spcBef>
          <a:spcPts val="600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lnSpc>
          <a:spcPct val="120000"/>
        </a:lnSpc>
        <a:spcBef>
          <a:spcPts val="60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lnSpc>
          <a:spcPct val="120000"/>
        </a:lnSpc>
        <a:spcBef>
          <a:spcPts val="6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lnSpc>
          <a:spcPct val="120000"/>
        </a:lnSpc>
        <a:spcBef>
          <a:spcPts val="6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lnSpc>
          <a:spcPct val="120000"/>
        </a:lnSpc>
        <a:spcBef>
          <a:spcPts val="6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lnSpc>
          <a:spcPct val="120000"/>
        </a:lnSpc>
        <a:spcBef>
          <a:spcPts val="6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lnSpc>
          <a:spcPct val="120000"/>
        </a:lnSpc>
        <a:spcBef>
          <a:spcPts val="6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9.xml"/><Relationship Id="rId6" Type="http://schemas.microsoft.com/office/2007/relationships/hdphoto" Target="../media/hdphoto4.wdp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9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195072"/>
            <a:ext cx="1463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2779522"/>
            <a:ext cx="14630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92932" y="423672"/>
            <a:ext cx="11861810" cy="327160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4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Tuần</a:t>
            </a:r>
            <a:r>
              <a:rPr lang="en-US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4</a:t>
            </a:r>
          </a:p>
          <a:p>
            <a:pPr>
              <a:lnSpc>
                <a:spcPct val="120000"/>
              </a:lnSpc>
            </a:pPr>
            <a:r>
              <a:rPr lang="en-US" sz="4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1,2</a:t>
            </a:r>
          </a:p>
          <a:p>
            <a:pPr>
              <a:lnSpc>
                <a:spcPct val="120000"/>
              </a:lnSpc>
            </a:pPr>
            <a:r>
              <a:rPr lang="en-US" sz="4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en-US" sz="4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Tam </a:t>
            </a:r>
            <a:r>
              <a:rPr lang="en-US" sz="4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Lục</a:t>
            </a:r>
            <a:r>
              <a:rPr lang="en-US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endParaRPr lang="en-US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4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Lê </a:t>
            </a:r>
            <a:r>
              <a:rPr lang="en-US" sz="4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Xuân</a:t>
            </a:r>
            <a:r>
              <a:rPr lang="en-US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Dũng</a:t>
            </a:r>
            <a:endParaRPr lang="en-US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595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56" b="91556" l="4889" r="96889">
                        <a14:foregroundMark x1="49778" y1="7556" x2="53333" y2="12889"/>
                        <a14:foregroundMark x1="5333" y1="87556" x2="46667" y2="76444"/>
                        <a14:foregroundMark x1="46667" y1="76444" x2="89333" y2="88889"/>
                        <a14:foregroundMark x1="92000" y1="83111" x2="94222" y2="87556"/>
                        <a14:foregroundMark x1="96889" y1="91556" x2="96889" y2="91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8869" y="5820256"/>
            <a:ext cx="2198350" cy="219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17459" y="1008044"/>
            <a:ext cx="7896517" cy="553998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900" b="1">
                <a:latin typeface="Times New Roman" pitchFamily="18" charset="0"/>
                <a:cs typeface="Times New Roman" pitchFamily="18" charset="0"/>
              </a:rPr>
              <a:t>a) Một số yếu tố cơ bản của hình tam giác đều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95055" y="1800587"/>
            <a:ext cx="1062629" cy="450462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algn="ctr"/>
            <a:r>
              <a:rPr lang="en-US" sz="2900" b="1">
                <a:latin typeface="Times New Roman" pitchFamily="18" charset="0"/>
                <a:cs typeface="Times New Roman" pitchFamily="18" charset="0"/>
              </a:rPr>
              <a:t>HĐ1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65291" y="1719737"/>
            <a:ext cx="10325983" cy="553998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 Trong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dây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(H.3),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đều</a:t>
            </a:r>
            <a:endParaRPr lang="en-US" sz="2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Isosceles Triangle 18"/>
          <p:cNvSpPr/>
          <p:nvPr/>
        </p:nvSpPr>
        <p:spPr>
          <a:xfrm>
            <a:off x="6015808" y="2468568"/>
            <a:ext cx="1824950" cy="1524642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algn="ctr"/>
            <a:endParaRPr lang="en-US"/>
          </a:p>
        </p:txBody>
      </p:sp>
      <p:sp>
        <p:nvSpPr>
          <p:cNvPr id="22" name="Isosceles Triangle 21"/>
          <p:cNvSpPr/>
          <p:nvPr/>
        </p:nvSpPr>
        <p:spPr>
          <a:xfrm rot="11337035">
            <a:off x="2219860" y="2864612"/>
            <a:ext cx="2667544" cy="1152569"/>
          </a:xfrm>
          <a:prstGeom prst="triangle">
            <a:avLst>
              <a:gd name="adj" fmla="val 32086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algn="ctr"/>
            <a:endParaRPr lang="en-US"/>
          </a:p>
        </p:txBody>
      </p:sp>
      <p:sp>
        <p:nvSpPr>
          <p:cNvPr id="23" name="Isosceles Triangle 22"/>
          <p:cNvSpPr/>
          <p:nvPr/>
        </p:nvSpPr>
        <p:spPr>
          <a:xfrm rot="9299951">
            <a:off x="9034295" y="3006811"/>
            <a:ext cx="3622442" cy="812389"/>
          </a:xfrm>
          <a:prstGeom prst="triangle">
            <a:avLst>
              <a:gd name="adj" fmla="val 56922"/>
            </a:avLst>
          </a:prstGeom>
          <a:solidFill>
            <a:schemeClr val="tx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3557481" y="4055976"/>
            <a:ext cx="854723" cy="553998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900">
                <a:latin typeface="Times New Roman" pitchFamily="18" charset="0"/>
                <a:cs typeface="Times New Roman" pitchFamily="18" charset="0"/>
              </a:rPr>
              <a:t>a)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27971" y="4055976"/>
            <a:ext cx="854723" cy="553998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900">
                <a:latin typeface="Times New Roman" pitchFamily="18" charset="0"/>
                <a:cs typeface="Times New Roman" pitchFamily="18" charset="0"/>
              </a:rPr>
              <a:t>b)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318076" y="4055976"/>
            <a:ext cx="854723" cy="553998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900">
                <a:latin typeface="Times New Roman" pitchFamily="18" charset="0"/>
                <a:cs typeface="Times New Roman" pitchFamily="18" charset="0"/>
              </a:rPr>
              <a:t>c)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19657" y="4506046"/>
            <a:ext cx="2379366" cy="553998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3</a:t>
            </a:r>
          </a:p>
        </p:txBody>
      </p:sp>
      <p:pic>
        <p:nvPicPr>
          <p:cNvPr id="3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3674" y="5776785"/>
            <a:ext cx="2962211" cy="22216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889" b="93778" l="9778" r="92889">
                        <a14:foregroundMark x1="44889" y1="9333" x2="51111" y2="24000"/>
                        <a14:foregroundMark x1="43556" y1="5333" x2="46667" y2="9333"/>
                        <a14:foregroundMark x1="5333" y1="69778" x2="20831" y2="81886"/>
                        <a14:foregroundMark x1="40608" y1="92350" x2="51111" y2="92889"/>
                        <a14:foregroundMark x1="92889" y1="69778" x2="85333" y2="66667"/>
                        <a14:foregroundMark x1="44444" y1="93778" x2="53778" y2="86222"/>
                        <a14:backgroundMark x1="16444" y1="86222" x2="34667" y2="98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8777" y="5797017"/>
            <a:ext cx="2107951" cy="2107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1763371" y="5182817"/>
            <a:ext cx="10325983" cy="553998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900">
                <a:latin typeface="Times New Roman" pitchFamily="18" charset="0"/>
                <a:cs typeface="Times New Roman" pitchFamily="18" charset="0"/>
              </a:rPr>
              <a:t>Em hãy tìm một số hình ảnh tam giác đều trong thực tế.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68869" y="4510975"/>
            <a:ext cx="2379366" cy="553998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9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Tam </a:t>
            </a:r>
            <a:r>
              <a:rPr lang="en-US" sz="29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9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endParaRPr lang="en-US" sz="29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42408" y="2279392"/>
            <a:ext cx="2668215" cy="283838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717459" y="423844"/>
            <a:ext cx="7896517" cy="553998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900" b="1" dirty="0">
                <a:latin typeface="Times New Roman" pitchFamily="18" charset="0"/>
                <a:cs typeface="Times New Roman" pitchFamily="18" charset="0"/>
              </a:rPr>
              <a:t>2. HÌNH TAM GIÁC ĐỀU</a:t>
            </a:r>
          </a:p>
        </p:txBody>
      </p:sp>
    </p:spTree>
    <p:extLst>
      <p:ext uri="{BB962C8B-B14F-4D97-AF65-F5344CB8AC3E}">
        <p14:creationId xmlns:p14="http://schemas.microsoft.com/office/powerpoint/2010/main" val="2969314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6" grpId="0"/>
      <p:bldP spid="19" grpId="0" animBg="1"/>
      <p:bldP spid="22" grpId="0" animBg="1"/>
      <p:bldP spid="23" grpId="0" animBg="1"/>
      <p:bldP spid="20" grpId="0"/>
      <p:bldP spid="25" grpId="0"/>
      <p:bldP spid="26" grpId="0"/>
      <p:bldP spid="21" grpId="0"/>
      <p:bldP spid="21" grpId="1"/>
      <p:bldP spid="31" grpId="0"/>
      <p:bldP spid="18" grpId="0"/>
      <p:bldP spid="18" grpId="1"/>
      <p:bldP spid="5" grpId="0" animBg="1"/>
      <p:bldP spid="5" grpId="1" animBg="1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8751" y="4333298"/>
            <a:ext cx="3143250" cy="2720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3" name="Straight Connector 22"/>
          <p:cNvCxnSpPr>
            <a:cxnSpLocks/>
            <a:stCxn id="18" idx="5"/>
          </p:cNvCxnSpPr>
          <p:nvPr/>
        </p:nvCxnSpPr>
        <p:spPr>
          <a:xfrm flipV="1">
            <a:off x="5838461" y="6797871"/>
            <a:ext cx="2298538" cy="23772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>
            <a:cxnSpLocks/>
          </p:cNvCxnSpPr>
          <p:nvPr/>
        </p:nvCxnSpPr>
        <p:spPr>
          <a:xfrm flipV="1">
            <a:off x="5759987" y="4751918"/>
            <a:ext cx="1195532" cy="2027551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cxnSpLocks/>
          </p:cNvCxnSpPr>
          <p:nvPr/>
        </p:nvCxnSpPr>
        <p:spPr>
          <a:xfrm>
            <a:off x="6919698" y="4733515"/>
            <a:ext cx="1204389" cy="2064356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381707" y="918421"/>
            <a:ext cx="1062629" cy="450462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algn="ctr"/>
            <a:r>
              <a:rPr lang="en-US" sz="2900" b="1" dirty="0">
                <a:latin typeface="Times New Roman" pitchFamily="18" charset="0"/>
                <a:cs typeface="Times New Roman" pitchFamily="18" charset="0"/>
              </a:rPr>
              <a:t>HĐ2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37934" y="877731"/>
            <a:ext cx="10325983" cy="553998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 Cho tam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ABC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4.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60795" y="1734485"/>
            <a:ext cx="10325983" cy="553998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900">
                <a:latin typeface="Times New Roman" pitchFamily="18" charset="0"/>
                <a:cs typeface="Times New Roman" pitchFamily="18" charset="0"/>
              </a:rPr>
              <a:t>    Gọi tên các đỉnh, cạnh, góc của tam giác đều ABC.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60795" y="2433281"/>
            <a:ext cx="11708168" cy="553998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so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ABC</a:t>
            </a:r>
          </a:p>
        </p:txBody>
      </p:sp>
      <p:sp>
        <p:nvSpPr>
          <p:cNvPr id="12" name="Oval 11"/>
          <p:cNvSpPr/>
          <p:nvPr/>
        </p:nvSpPr>
        <p:spPr>
          <a:xfrm>
            <a:off x="1262736" y="1861091"/>
            <a:ext cx="336883" cy="33496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algn="ctr"/>
            <a:r>
              <a:rPr lang="en-US"/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1262736" y="2552171"/>
            <a:ext cx="336883" cy="33496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algn="ctr"/>
            <a:r>
              <a:rPr lang="en-US"/>
              <a:t>2</a:t>
            </a:r>
          </a:p>
        </p:txBody>
      </p:sp>
      <p:sp>
        <p:nvSpPr>
          <p:cNvPr id="14" name="Oval 13"/>
          <p:cNvSpPr/>
          <p:nvPr/>
        </p:nvSpPr>
        <p:spPr>
          <a:xfrm>
            <a:off x="1262736" y="3268021"/>
            <a:ext cx="336883" cy="33496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algn="ctr"/>
            <a:r>
              <a:rPr lang="en-US"/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57967" y="3146953"/>
            <a:ext cx="10237919" cy="553998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900">
                <a:latin typeface="Times New Roman" pitchFamily="18" charset="0"/>
                <a:cs typeface="Times New Roman" pitchFamily="18" charset="0"/>
              </a:rPr>
              <a:t>Sử dụng thước đo góc để đo và so sánh các góc của tam giác ABC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318191" y="7008787"/>
            <a:ext cx="2379366" cy="553998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4</a:t>
            </a:r>
          </a:p>
        </p:txBody>
      </p:sp>
      <p:sp>
        <p:nvSpPr>
          <p:cNvPr id="17" name="Oval 16"/>
          <p:cNvSpPr/>
          <p:nvPr/>
        </p:nvSpPr>
        <p:spPr>
          <a:xfrm>
            <a:off x="6866755" y="4728146"/>
            <a:ext cx="119693" cy="8900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18" name="Oval 17"/>
          <p:cNvSpPr/>
          <p:nvPr/>
        </p:nvSpPr>
        <p:spPr>
          <a:xfrm>
            <a:off x="5733995" y="6749490"/>
            <a:ext cx="122390" cy="8453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8041710" y="6749490"/>
            <a:ext cx="113842" cy="8453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422527" y="1738675"/>
            <a:ext cx="845103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9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đỉnh</a:t>
            </a:r>
            <a:endParaRPr lang="en-US" sz="290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56055" y="1747691"/>
            <a:ext cx="886781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90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cạnh</a:t>
            </a:r>
            <a:endParaRPr lang="en-US" sz="2900">
              <a:solidFill>
                <a:srgbClr val="00B0F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134713" y="1755349"/>
            <a:ext cx="721672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90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endParaRPr lang="en-US" sz="2900">
              <a:solidFill>
                <a:srgbClr val="FFC000"/>
              </a:solidFill>
            </a:endParaRPr>
          </a:p>
        </p:txBody>
      </p:sp>
      <p:sp>
        <p:nvSpPr>
          <p:cNvPr id="30" name="Arc 29"/>
          <p:cNvSpPr/>
          <p:nvPr/>
        </p:nvSpPr>
        <p:spPr>
          <a:xfrm>
            <a:off x="5688950" y="6575882"/>
            <a:ext cx="374591" cy="459301"/>
          </a:xfrm>
          <a:prstGeom prst="arc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c 31"/>
          <p:cNvSpPr/>
          <p:nvPr/>
        </p:nvSpPr>
        <p:spPr>
          <a:xfrm rot="7806215">
            <a:off x="6732403" y="4648077"/>
            <a:ext cx="374591" cy="459301"/>
          </a:xfrm>
          <a:prstGeom prst="arc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Arc 32"/>
          <p:cNvSpPr/>
          <p:nvPr/>
        </p:nvSpPr>
        <p:spPr>
          <a:xfrm rot="15464219">
            <a:off x="7812889" y="6511185"/>
            <a:ext cx="374591" cy="459301"/>
          </a:xfrm>
          <a:prstGeom prst="arc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45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9" grpId="0"/>
      <p:bldP spid="10" grpId="0"/>
      <p:bldP spid="12" grpId="0" animBg="1"/>
      <p:bldP spid="13" grpId="0" animBg="1"/>
      <p:bldP spid="14" grpId="0" animBg="1"/>
      <p:bldP spid="11" grpId="0"/>
      <p:bldP spid="28" grpId="0"/>
      <p:bldP spid="17" grpId="0" animBg="1"/>
      <p:bldP spid="18" grpId="0" animBg="1"/>
      <p:bldP spid="19" grpId="0" animBg="1"/>
      <p:bldP spid="3" grpId="0"/>
      <p:bldP spid="4" grpId="0"/>
      <p:bldP spid="25" grpId="0"/>
      <p:bldP spid="30" grpId="0" animBg="1"/>
      <p:bldP spid="30" grpId="1" animBg="1"/>
      <p:bldP spid="32" grpId="0" animBg="1"/>
      <p:bldP spid="32" grpId="1" animBg="1"/>
      <p:bldP spid="33" grpId="0" animBg="1"/>
      <p:bldP spid="33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784921" y="1701495"/>
            <a:ext cx="7708739" cy="406271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>
            <a:spLocks/>
          </p:cNvSpPr>
          <p:nvPr/>
        </p:nvSpPr>
        <p:spPr>
          <a:xfrm>
            <a:off x="4868410" y="2914189"/>
            <a:ext cx="5019067" cy="664797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360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Trong tam giác đều:</a:t>
            </a:r>
          </a:p>
        </p:txBody>
      </p:sp>
      <p:sp>
        <p:nvSpPr>
          <p:cNvPr id="4" name="Rectangle 3"/>
          <p:cNvSpPr>
            <a:spLocks/>
          </p:cNvSpPr>
          <p:nvPr/>
        </p:nvSpPr>
        <p:spPr>
          <a:xfrm>
            <a:off x="4868410" y="3702957"/>
            <a:ext cx="4132926" cy="664797"/>
          </a:xfrm>
          <a:prstGeom prst="rect">
            <a:avLst/>
          </a:prstGeom>
        </p:spPr>
        <p:txBody>
          <a:bodyPr wrap="none" lIns="109728" tIns="54864" rIns="109728" bIns="54864">
            <a:spAutoFit/>
          </a:bodyPr>
          <a:lstStyle/>
          <a:p>
            <a:r>
              <a:rPr lang="en-US" sz="36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- Ba </a:t>
            </a:r>
            <a:r>
              <a:rPr lang="en-US" sz="36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36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6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6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>
              <a:solidFill>
                <a:sysClr val="windowText" lastClr="000000"/>
              </a:solidFill>
            </a:endParaRPr>
          </a:p>
        </p:txBody>
      </p:sp>
      <p:sp>
        <p:nvSpPr>
          <p:cNvPr id="8" name="Rectangle 7"/>
          <p:cNvSpPr>
            <a:spLocks/>
          </p:cNvSpPr>
          <p:nvPr/>
        </p:nvSpPr>
        <p:spPr>
          <a:xfrm>
            <a:off x="4868410" y="4465269"/>
            <a:ext cx="6223242" cy="664797"/>
          </a:xfrm>
          <a:prstGeom prst="rect">
            <a:avLst/>
          </a:prstGeom>
        </p:spPr>
        <p:txBody>
          <a:bodyPr wrap="none" lIns="109728" tIns="54864" rIns="109728" bIns="54864">
            <a:spAutoFit/>
          </a:bodyPr>
          <a:lstStyle/>
          <a:p>
            <a:r>
              <a:rPr lang="en-US" sz="36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- Ba </a:t>
            </a:r>
            <a:r>
              <a:rPr lang="en-US" sz="36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36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6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6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6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60</a:t>
            </a:r>
            <a:r>
              <a:rPr lang="en-US" sz="3600" baseline="300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>
              <a:solidFill>
                <a:sysClr val="windowText" lastClr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72054" y="2071652"/>
            <a:ext cx="2783627" cy="664797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3600" b="1" i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Nhận xét</a:t>
            </a:r>
          </a:p>
        </p:txBody>
      </p:sp>
    </p:spTree>
    <p:extLst>
      <p:ext uri="{BB962C8B-B14F-4D97-AF65-F5344CB8AC3E}">
        <p14:creationId xmlns:p14="http://schemas.microsoft.com/office/powerpoint/2010/main" val="2116595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8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 rot="19872511">
            <a:off x="3555124" y="3557736"/>
            <a:ext cx="4937760" cy="4663440"/>
            <a:chOff x="576" y="960"/>
            <a:chExt cx="1872" cy="1872"/>
          </a:xfrm>
        </p:grpSpPr>
        <p:sp>
          <p:nvSpPr>
            <p:cNvPr id="18468" name="Oval 5"/>
            <p:cNvSpPr>
              <a:spLocks noChangeArrowheads="1"/>
            </p:cNvSpPr>
            <p:nvPr/>
          </p:nvSpPr>
          <p:spPr bwMode="auto">
            <a:xfrm>
              <a:off x="576" y="960"/>
              <a:ext cx="1872" cy="1872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pic>
          <p:nvPicPr>
            <p:cNvPr id="18469" name="Picture 6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8171188">
              <a:off x="1721" y="1264"/>
              <a:ext cx="431" cy="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4"/>
          <p:cNvGrpSpPr>
            <a:grpSpLocks/>
          </p:cNvGrpSpPr>
          <p:nvPr/>
        </p:nvGrpSpPr>
        <p:grpSpPr bwMode="auto">
          <a:xfrm rot="13609068">
            <a:off x="5724920" y="3557735"/>
            <a:ext cx="4937760" cy="4663440"/>
            <a:chOff x="576" y="960"/>
            <a:chExt cx="1872" cy="1872"/>
          </a:xfrm>
        </p:grpSpPr>
        <p:sp>
          <p:nvSpPr>
            <p:cNvPr id="18466" name="Oval 5"/>
            <p:cNvSpPr>
              <a:spLocks noChangeArrowheads="1"/>
            </p:cNvSpPr>
            <p:nvPr/>
          </p:nvSpPr>
          <p:spPr bwMode="auto">
            <a:xfrm>
              <a:off x="576" y="960"/>
              <a:ext cx="1872" cy="1872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pic>
          <p:nvPicPr>
            <p:cNvPr id="18467" name="Picture 6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8171188">
              <a:off x="1721" y="1264"/>
              <a:ext cx="431" cy="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6" name="Text Box 24"/>
          <p:cNvSpPr txBox="1">
            <a:spLocks noChangeArrowheads="1"/>
          </p:cNvSpPr>
          <p:nvPr/>
        </p:nvSpPr>
        <p:spPr bwMode="auto">
          <a:xfrm>
            <a:off x="1476988" y="1226303"/>
            <a:ext cx="8622131" cy="726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728" tIns="54864" rIns="109728" bIns="5486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alt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alt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alt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alt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ABC.</a:t>
            </a:r>
          </a:p>
        </p:txBody>
      </p:sp>
      <p:sp>
        <p:nvSpPr>
          <p:cNvPr id="9223" name="Arc 7"/>
          <p:cNvSpPr>
            <a:spLocks/>
          </p:cNvSpPr>
          <p:nvPr/>
        </p:nvSpPr>
        <p:spPr bwMode="auto">
          <a:xfrm>
            <a:off x="6679326" y="3790148"/>
            <a:ext cx="1480184" cy="2059304"/>
          </a:xfrm>
          <a:custGeom>
            <a:avLst/>
            <a:gdLst>
              <a:gd name="T0" fmla="*/ 0 w 15039"/>
              <a:gd name="T1" fmla="*/ 2147483647 h 20927"/>
              <a:gd name="T2" fmla="*/ 2147483647 w 15039"/>
              <a:gd name="T3" fmla="*/ 0 h 20927"/>
              <a:gd name="T4" fmla="*/ 2147483647 w 15039"/>
              <a:gd name="T5" fmla="*/ 2147483647 h 20927"/>
              <a:gd name="T6" fmla="*/ 0 60000 65536"/>
              <a:gd name="T7" fmla="*/ 0 60000 65536"/>
              <a:gd name="T8" fmla="*/ 0 60000 65536"/>
              <a:gd name="T9" fmla="*/ 0 w 15039"/>
              <a:gd name="T10" fmla="*/ 0 h 20927"/>
              <a:gd name="T11" fmla="*/ 15039 w 15039"/>
              <a:gd name="T12" fmla="*/ 20927 h 2092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039" h="20927" fill="none" extrusionOk="0">
                <a:moveTo>
                  <a:pt x="0" y="5422"/>
                </a:moveTo>
                <a:cubicBezTo>
                  <a:pt x="2702" y="2801"/>
                  <a:pt x="6043" y="931"/>
                  <a:pt x="9690" y="-1"/>
                </a:cubicBezTo>
              </a:path>
              <a:path w="15039" h="20927" stroke="0" extrusionOk="0">
                <a:moveTo>
                  <a:pt x="0" y="5422"/>
                </a:moveTo>
                <a:cubicBezTo>
                  <a:pt x="2702" y="2801"/>
                  <a:pt x="6043" y="931"/>
                  <a:pt x="9690" y="-1"/>
                </a:cubicBezTo>
                <a:lnTo>
                  <a:pt x="15039" y="20927"/>
                </a:lnTo>
                <a:lnTo>
                  <a:pt x="0" y="5422"/>
                </a:lnTo>
                <a:close/>
              </a:path>
            </a:pathLst>
          </a:custGeom>
          <a:noFill/>
          <a:ln w="19050">
            <a:solidFill>
              <a:srgbClr val="C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09728" tIns="54864" rIns="109728" bIns="54864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224" name="Arc 8"/>
          <p:cNvSpPr>
            <a:spLocks/>
          </p:cNvSpPr>
          <p:nvPr/>
        </p:nvSpPr>
        <p:spPr bwMode="auto">
          <a:xfrm>
            <a:off x="6004954" y="3799670"/>
            <a:ext cx="1531620" cy="2066926"/>
          </a:xfrm>
          <a:custGeom>
            <a:avLst/>
            <a:gdLst>
              <a:gd name="T0" fmla="*/ 2147483647 w 15445"/>
              <a:gd name="T1" fmla="*/ 0 h 20839"/>
              <a:gd name="T2" fmla="*/ 2147483647 w 15445"/>
              <a:gd name="T3" fmla="*/ 2147483647 h 20839"/>
              <a:gd name="T4" fmla="*/ 0 w 15445"/>
              <a:gd name="T5" fmla="*/ 2147483647 h 20839"/>
              <a:gd name="T6" fmla="*/ 0 60000 65536"/>
              <a:gd name="T7" fmla="*/ 0 60000 65536"/>
              <a:gd name="T8" fmla="*/ 0 60000 65536"/>
              <a:gd name="T9" fmla="*/ 0 w 15445"/>
              <a:gd name="T10" fmla="*/ 0 h 20839"/>
              <a:gd name="T11" fmla="*/ 15445 w 15445"/>
              <a:gd name="T12" fmla="*/ 20839 h 2083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445" h="20839" fill="none" extrusionOk="0">
                <a:moveTo>
                  <a:pt x="5682" y="0"/>
                </a:moveTo>
                <a:cubicBezTo>
                  <a:pt x="9389" y="1010"/>
                  <a:pt x="12759" y="2991"/>
                  <a:pt x="15445" y="5738"/>
                </a:cubicBezTo>
              </a:path>
              <a:path w="15445" h="20839" stroke="0" extrusionOk="0">
                <a:moveTo>
                  <a:pt x="5682" y="0"/>
                </a:moveTo>
                <a:cubicBezTo>
                  <a:pt x="9389" y="1010"/>
                  <a:pt x="12759" y="2991"/>
                  <a:pt x="15445" y="5738"/>
                </a:cubicBezTo>
                <a:lnTo>
                  <a:pt x="0" y="20839"/>
                </a:lnTo>
                <a:lnTo>
                  <a:pt x="5682" y="0"/>
                </a:lnTo>
                <a:close/>
              </a:path>
            </a:pathLst>
          </a:custGeom>
          <a:noFill/>
          <a:ln w="19050">
            <a:solidFill>
              <a:srgbClr val="C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09728" tIns="54864" rIns="109728" bIns="54864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 flipH="1">
            <a:off x="6010670" y="3997790"/>
            <a:ext cx="1085850" cy="187452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9728" tIns="54864" rIns="109728" bIns="54864"/>
          <a:lstStyle/>
          <a:p>
            <a:endParaRPr lang="en-US"/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>
            <a:off x="7100328" y="3997790"/>
            <a:ext cx="1074420" cy="187452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9728" tIns="54864" rIns="109728" bIns="54864"/>
          <a:lstStyle/>
          <a:p>
            <a:endParaRPr lang="en-US"/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>
            <a:off x="6467870" y="4923622"/>
            <a:ext cx="125730" cy="8001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9728" tIns="54864" rIns="109728" bIns="54864"/>
          <a:lstStyle/>
          <a:p>
            <a:endParaRPr lang="en-US"/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 flipH="1">
            <a:off x="7576578" y="4900762"/>
            <a:ext cx="114300" cy="8001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9728" tIns="54864" rIns="109728" bIns="54864"/>
          <a:lstStyle/>
          <a:p>
            <a:endParaRPr lang="en-US"/>
          </a:p>
        </p:txBody>
      </p:sp>
      <p:grpSp>
        <p:nvGrpSpPr>
          <p:cNvPr id="4" name="Group 51"/>
          <p:cNvGrpSpPr>
            <a:grpSpLocks/>
          </p:cNvGrpSpPr>
          <p:nvPr/>
        </p:nvGrpSpPr>
        <p:grpSpPr bwMode="auto">
          <a:xfrm>
            <a:off x="5987810" y="5803730"/>
            <a:ext cx="2205990" cy="137160"/>
            <a:chOff x="2228850" y="5029200"/>
            <a:chExt cx="1838325" cy="114300"/>
          </a:xfrm>
        </p:grpSpPr>
        <p:grpSp>
          <p:nvGrpSpPr>
            <p:cNvPr id="18461" name="Group 50"/>
            <p:cNvGrpSpPr>
              <a:grpSpLocks/>
            </p:cNvGrpSpPr>
            <p:nvPr/>
          </p:nvGrpSpPr>
          <p:grpSpPr bwMode="auto">
            <a:xfrm>
              <a:off x="2228850" y="5067300"/>
              <a:ext cx="1838325" cy="38100"/>
              <a:chOff x="2228850" y="5067300"/>
              <a:chExt cx="1838325" cy="38100"/>
            </a:xfrm>
          </p:grpSpPr>
          <p:sp>
            <p:nvSpPr>
              <p:cNvPr id="18463" name="Line 9"/>
              <p:cNvSpPr>
                <a:spLocks noChangeShapeType="1"/>
              </p:cNvSpPr>
              <p:nvPr/>
            </p:nvSpPr>
            <p:spPr bwMode="auto">
              <a:xfrm>
                <a:off x="2247900" y="5086350"/>
                <a:ext cx="1800225" cy="158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64" name="Oval 18"/>
              <p:cNvSpPr>
                <a:spLocks noChangeArrowheads="1"/>
              </p:cNvSpPr>
              <p:nvPr/>
            </p:nvSpPr>
            <p:spPr bwMode="auto">
              <a:xfrm>
                <a:off x="2228850" y="5067300"/>
                <a:ext cx="38100" cy="38100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8465" name="Oval 19"/>
              <p:cNvSpPr>
                <a:spLocks noChangeArrowheads="1"/>
              </p:cNvSpPr>
              <p:nvPr/>
            </p:nvSpPr>
            <p:spPr bwMode="auto">
              <a:xfrm>
                <a:off x="4029075" y="5067300"/>
                <a:ext cx="38100" cy="38100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sp>
          <p:nvSpPr>
            <p:cNvPr id="18462" name="Line 14"/>
            <p:cNvSpPr>
              <a:spLocks noChangeShapeType="1"/>
            </p:cNvSpPr>
            <p:nvPr/>
          </p:nvSpPr>
          <p:spPr bwMode="auto">
            <a:xfrm>
              <a:off x="3162300" y="5029200"/>
              <a:ext cx="1588" cy="11430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231" name="Rectangle 15"/>
          <p:cNvSpPr>
            <a:spLocks noChangeArrowheads="1"/>
          </p:cNvSpPr>
          <p:nvPr/>
        </p:nvSpPr>
        <p:spPr bwMode="auto">
          <a:xfrm>
            <a:off x="8262378" y="5712292"/>
            <a:ext cx="18755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</a:t>
            </a:r>
            <a:endParaRPr lang="en-US" altLang="en-US"/>
          </a:p>
        </p:txBody>
      </p:sp>
      <p:sp>
        <p:nvSpPr>
          <p:cNvPr id="9232" name="Rectangle 16"/>
          <p:cNvSpPr>
            <a:spLocks noChangeArrowheads="1"/>
          </p:cNvSpPr>
          <p:nvPr/>
        </p:nvSpPr>
        <p:spPr bwMode="auto">
          <a:xfrm>
            <a:off x="5759208" y="5723722"/>
            <a:ext cx="18755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B</a:t>
            </a:r>
            <a:endParaRPr lang="en-US" altLang="en-US"/>
          </a:p>
        </p:txBody>
      </p:sp>
      <p:sp>
        <p:nvSpPr>
          <p:cNvPr id="9233" name="Rectangle 17"/>
          <p:cNvSpPr>
            <a:spLocks noChangeArrowheads="1"/>
          </p:cNvSpPr>
          <p:nvPr/>
        </p:nvSpPr>
        <p:spPr bwMode="auto">
          <a:xfrm>
            <a:off x="7016509" y="3654892"/>
            <a:ext cx="20358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A</a:t>
            </a:r>
            <a:endParaRPr lang="en-US" altLang="en-US" dirty="0"/>
          </a:p>
        </p:txBody>
      </p:sp>
      <p:sp>
        <p:nvSpPr>
          <p:cNvPr id="50" name="Oval 18"/>
          <p:cNvSpPr>
            <a:spLocks noChangeArrowheads="1"/>
          </p:cNvSpPr>
          <p:nvPr/>
        </p:nvSpPr>
        <p:spPr bwMode="auto">
          <a:xfrm>
            <a:off x="7062228" y="3974930"/>
            <a:ext cx="45720" cy="45720"/>
          </a:xfrm>
          <a:prstGeom prst="ellipse">
            <a:avLst/>
          </a:prstGeom>
          <a:solidFill>
            <a:srgbClr val="FF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 lIns="109728" tIns="54864" rIns="109728" bIns="54864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6" name="Group 4"/>
          <p:cNvGrpSpPr>
            <a:grpSpLocks/>
          </p:cNvGrpSpPr>
          <p:nvPr/>
        </p:nvGrpSpPr>
        <p:grpSpPr bwMode="auto">
          <a:xfrm rot="2798637">
            <a:off x="3523693" y="3528209"/>
            <a:ext cx="4973954" cy="4735830"/>
            <a:chOff x="576" y="960"/>
            <a:chExt cx="1872" cy="1872"/>
          </a:xfrm>
        </p:grpSpPr>
        <p:sp>
          <p:nvSpPr>
            <p:cNvPr id="18459" name="Oval 5"/>
            <p:cNvSpPr>
              <a:spLocks noChangeArrowheads="1"/>
            </p:cNvSpPr>
            <p:nvPr/>
          </p:nvSpPr>
          <p:spPr bwMode="auto">
            <a:xfrm>
              <a:off x="576" y="960"/>
              <a:ext cx="1872" cy="1872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pic>
          <p:nvPicPr>
            <p:cNvPr id="18460" name="Picture 6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428812">
              <a:off x="1721" y="1264"/>
              <a:ext cx="431" cy="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EE4C445C-B420-4E03-0BA9-ABDAEB91A61B}"/>
              </a:ext>
            </a:extLst>
          </p:cNvPr>
          <p:cNvSpPr txBox="1"/>
          <p:nvPr/>
        </p:nvSpPr>
        <p:spPr>
          <a:xfrm>
            <a:off x="449340" y="361534"/>
            <a:ext cx="4744960" cy="557076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900" b="1">
                <a:latin typeface="Times New Roman" pitchFamily="18" charset="0"/>
                <a:cs typeface="Times New Roman" pitchFamily="18" charset="0"/>
              </a:rPr>
              <a:t>b) Cách vẽ tam giác đều</a:t>
            </a:r>
          </a:p>
        </p:txBody>
      </p:sp>
    </p:spTree>
    <p:extLst>
      <p:ext uri="{BB962C8B-B14F-4D97-AF65-F5344CB8AC3E}">
        <p14:creationId xmlns:p14="http://schemas.microsoft.com/office/powerpoint/2010/main" val="2151030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4200000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4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4500000">
                                      <p:cBhvr>
                                        <p:cTn id="6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6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1100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withGroup">
                            <p:stCondLst>
                              <p:cond delay="31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9223" grpId="0" animBg="1"/>
      <p:bldP spid="9224" grpId="0" animBg="1"/>
      <p:bldP spid="9231" grpId="0"/>
      <p:bldP spid="9232" grpId="0"/>
      <p:bldP spid="9233" grpId="0"/>
      <p:bldP spid="50" grpId="0" animBg="1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0692" y="802640"/>
            <a:ext cx="5232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itchFamily="18" charset="0"/>
                <a:cs typeface="Times New Roman" pitchFamily="18" charset="0"/>
              </a:rPr>
              <a:t>c) Vận dụng kiến thức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94122" y="1770729"/>
            <a:ext cx="10756578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sz="360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Vẽ hình tam giác đều có cạnh bằng 2 cm.</a:t>
            </a:r>
          </a:p>
        </p:txBody>
      </p:sp>
      <p:sp>
        <p:nvSpPr>
          <p:cNvPr id="2" name="Oval 1"/>
          <p:cNvSpPr/>
          <p:nvPr/>
        </p:nvSpPr>
        <p:spPr>
          <a:xfrm>
            <a:off x="736922" y="1959912"/>
            <a:ext cx="457200" cy="54310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84622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736922" y="1401112"/>
            <a:ext cx="457200" cy="54310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5" name="Hộp Văn bản 2">
            <a:extLst>
              <a:ext uri="{FF2B5EF4-FFF2-40B4-BE49-F238E27FC236}">
                <a16:creationId xmlns:a16="http://schemas.microsoft.com/office/drawing/2014/main" id="{B7B9E173-BB32-4846-84C8-9C0C522E6089}"/>
              </a:ext>
            </a:extLst>
          </p:cNvPr>
          <p:cNvSpPr txBox="1"/>
          <p:nvPr/>
        </p:nvSpPr>
        <p:spPr>
          <a:xfrm>
            <a:off x="1255018" y="1353212"/>
            <a:ext cx="9938255" cy="603319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Hãy kể tên các hình tam giác đều có trong hình sau:</a:t>
            </a:r>
            <a:endParaRPr lang="vi-VN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2511" y="2059842"/>
            <a:ext cx="3749040" cy="3565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7733" y="2178618"/>
            <a:ext cx="4846320" cy="3216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98800" y="5511800"/>
            <a:ext cx="14218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Hình 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836085" y="5587210"/>
            <a:ext cx="14218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Hình 2</a:t>
            </a:r>
          </a:p>
        </p:txBody>
      </p:sp>
      <p:sp>
        <p:nvSpPr>
          <p:cNvPr id="13" name="Hộp Văn bản 2">
            <a:extLst>
              <a:ext uri="{FF2B5EF4-FFF2-40B4-BE49-F238E27FC236}">
                <a16:creationId xmlns:a16="http://schemas.microsoft.com/office/drawing/2014/main" id="{B7B9E173-BB32-4846-84C8-9C0C522E6089}"/>
              </a:ext>
            </a:extLst>
          </p:cNvPr>
          <p:cNvSpPr txBox="1"/>
          <p:nvPr/>
        </p:nvSpPr>
        <p:spPr>
          <a:xfrm>
            <a:off x="1407418" y="6128412"/>
            <a:ext cx="9938255" cy="603319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sz="32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1:</a:t>
            </a:r>
            <a:r>
              <a:rPr lang="en-US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AEF, ABC, ADC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đều</a:t>
            </a:r>
            <a:endParaRPr lang="vi-VN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Hộp Văn bản 2">
            <a:extLst>
              <a:ext uri="{FF2B5EF4-FFF2-40B4-BE49-F238E27FC236}">
                <a16:creationId xmlns:a16="http://schemas.microsoft.com/office/drawing/2014/main" id="{B7B9E173-BB32-4846-84C8-9C0C522E6089}"/>
              </a:ext>
            </a:extLst>
          </p:cNvPr>
          <p:cNvSpPr txBox="1"/>
          <p:nvPr/>
        </p:nvSpPr>
        <p:spPr>
          <a:xfrm>
            <a:off x="1382018" y="6890412"/>
            <a:ext cx="9938255" cy="603319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sz="32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2:</a:t>
            </a:r>
            <a:r>
              <a:rPr lang="en-US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Tam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MND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đều</a:t>
            </a:r>
            <a:endParaRPr lang="vi-VN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648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4" grpId="0"/>
      <p:bldP spid="12" grpId="0"/>
      <p:bldP spid="13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6797" y="1358900"/>
            <a:ext cx="7199975" cy="367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9500" y="1054100"/>
            <a:ext cx="4699000" cy="5359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Nhìn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bề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ong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lục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liền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kề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trúc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kiệm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tận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nay con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rãi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trúc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lĩnh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vực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trúc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52497" y="5613400"/>
            <a:ext cx="7742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lục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20296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3799" y="1228669"/>
            <a:ext cx="9494360" cy="553998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900" b="1">
                <a:latin typeface="Times New Roman" pitchFamily="18" charset="0"/>
                <a:cs typeface="Times New Roman" pitchFamily="18" charset="0"/>
              </a:rPr>
              <a:t>a) Một số yếu tố cơ bản của hình lục giác đều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93799" y="2093017"/>
            <a:ext cx="1062629" cy="450462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algn="ctr"/>
            <a:r>
              <a:rPr lang="en-US" sz="2900" b="1" dirty="0">
                <a:latin typeface="Times New Roman" pitchFamily="18" charset="0"/>
                <a:cs typeface="Times New Roman" pitchFamily="18" charset="0"/>
              </a:rPr>
              <a:t>HĐ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8060" y="2702399"/>
            <a:ext cx="10325983" cy="1003352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sáu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4.a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lục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4.b.</a:t>
            </a:r>
          </a:p>
        </p:txBody>
      </p:sp>
      <p:sp>
        <p:nvSpPr>
          <p:cNvPr id="12" name="Oval 11"/>
          <p:cNvSpPr/>
          <p:nvPr/>
        </p:nvSpPr>
        <p:spPr>
          <a:xfrm>
            <a:off x="1080001" y="2829005"/>
            <a:ext cx="336883" cy="33496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algn="ctr"/>
            <a:r>
              <a:rPr lang="en-US"/>
              <a:t>1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436286" y="7125627"/>
            <a:ext cx="2379366" cy="553998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4a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5193">
            <a:off x="7931122" y="3889499"/>
            <a:ext cx="3108960" cy="283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Isosceles Triangle 20"/>
          <p:cNvSpPr/>
          <p:nvPr/>
        </p:nvSpPr>
        <p:spPr>
          <a:xfrm>
            <a:off x="4191066" y="4080778"/>
            <a:ext cx="1428138" cy="1225436"/>
          </a:xfrm>
          <a:prstGeom prst="triangle">
            <a:avLst>
              <a:gd name="adj" fmla="val 4995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Isosceles Triangle 29"/>
          <p:cNvSpPr/>
          <p:nvPr/>
        </p:nvSpPr>
        <p:spPr>
          <a:xfrm>
            <a:off x="3439327" y="5348175"/>
            <a:ext cx="1428138" cy="1225436"/>
          </a:xfrm>
          <a:prstGeom prst="triangle">
            <a:avLst>
              <a:gd name="adj" fmla="val 4995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30"/>
          <p:cNvSpPr/>
          <p:nvPr/>
        </p:nvSpPr>
        <p:spPr>
          <a:xfrm>
            <a:off x="2725258" y="4073958"/>
            <a:ext cx="1428138" cy="1225436"/>
          </a:xfrm>
          <a:prstGeom prst="triangle">
            <a:avLst>
              <a:gd name="adj" fmla="val 4995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Isosceles Triangle 31"/>
          <p:cNvSpPr/>
          <p:nvPr/>
        </p:nvSpPr>
        <p:spPr>
          <a:xfrm rot="10800000">
            <a:off x="4191065" y="5323308"/>
            <a:ext cx="1428138" cy="1250303"/>
          </a:xfrm>
          <a:prstGeom prst="triangle">
            <a:avLst>
              <a:gd name="adj" fmla="val 4995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Isosceles Triangle 32"/>
          <p:cNvSpPr/>
          <p:nvPr/>
        </p:nvSpPr>
        <p:spPr>
          <a:xfrm rot="10800000">
            <a:off x="2697083" y="5327627"/>
            <a:ext cx="1428138" cy="1225436"/>
          </a:xfrm>
          <a:prstGeom prst="triangle">
            <a:avLst>
              <a:gd name="adj" fmla="val 4995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Isosceles Triangle 33"/>
          <p:cNvSpPr/>
          <p:nvPr/>
        </p:nvSpPr>
        <p:spPr>
          <a:xfrm rot="10800000">
            <a:off x="3452248" y="4063684"/>
            <a:ext cx="1428138" cy="1225436"/>
          </a:xfrm>
          <a:prstGeom prst="triangle">
            <a:avLst>
              <a:gd name="adj" fmla="val 4995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Connector 22"/>
          <p:cNvCxnSpPr/>
          <p:nvPr/>
        </p:nvCxnSpPr>
        <p:spPr>
          <a:xfrm flipV="1">
            <a:off x="8024117" y="4063684"/>
            <a:ext cx="739739" cy="123571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8763856" y="4063684"/>
            <a:ext cx="1458188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10222044" y="4063684"/>
            <a:ext cx="740482" cy="126394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>
            <a:off x="10222044" y="5348175"/>
            <a:ext cx="740482" cy="122543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8763856" y="6573612"/>
            <a:ext cx="1458188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8024117" y="5307079"/>
            <a:ext cx="739739" cy="126653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8373437" y="3685203"/>
            <a:ext cx="4623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0186081" y="3685203"/>
            <a:ext cx="4623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941978" y="5072215"/>
            <a:ext cx="4623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0053724" y="6547472"/>
            <a:ext cx="4623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8553111" y="6553686"/>
            <a:ext cx="4623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E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7433328" y="5044604"/>
            <a:ext cx="4623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F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838071" y="7131270"/>
            <a:ext cx="2379366" cy="553998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4b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93799" y="538144"/>
            <a:ext cx="5098193" cy="557076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900" b="1">
                <a:latin typeface="Times New Roman" pitchFamily="18" charset="0"/>
                <a:cs typeface="Times New Roman" pitchFamily="18" charset="0"/>
              </a:rPr>
              <a:t>3. HÌNH LỤC GIÁC ĐỀU</a:t>
            </a:r>
          </a:p>
        </p:txBody>
      </p:sp>
    </p:spTree>
    <p:extLst>
      <p:ext uri="{BB962C8B-B14F-4D97-AF65-F5344CB8AC3E}">
        <p14:creationId xmlns:p14="http://schemas.microsoft.com/office/powerpoint/2010/main" val="632695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1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"/>
                            </p:stCondLst>
                            <p:childTnLst>
                              <p:par>
                                <p:cTn id="89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3.95062E-6 L 0.36339 0.00077 " pathEditMode="relative" rAng="0" ptsTypes="AA">
                                      <p:cBhvr>
                                        <p:cTn id="90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64" y="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750"/>
                            </p:stCondLst>
                            <p:childTnLst>
                              <p:par>
                                <p:cTn id="92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9.25926E-7 L 0.36339 -9.25926E-7 " pathEditMode="relative" rAng="0" ptsTypes="AA">
                                      <p:cBhvr>
                                        <p:cTn id="93" dur="1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6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000"/>
                            </p:stCondLst>
                            <p:childTnLst>
                              <p:par>
                                <p:cTn id="95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2 -3.7037E-6 L 0.36328 0.00155 " pathEditMode="relative" rAng="0" ptsTypes="AA">
                                      <p:cBhvr>
                                        <p:cTn id="96" dur="1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88" y="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250"/>
                            </p:stCondLst>
                            <p:childTnLst>
                              <p:par>
                                <p:cTn id="98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393 0.00135 L 0.36393 0.00135 " pathEditMode="relative" rAng="0" ptsTypes="AA">
                                      <p:cBhvr>
                                        <p:cTn id="99" dur="1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6500"/>
                            </p:stCondLst>
                            <p:childTnLst>
                              <p:par>
                                <p:cTn id="101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47 -8.02469E-7 L 0.3647 -8.02469E-7 " pathEditMode="relative" rAng="0" ptsTypes="AA">
                                      <p:cBhvr>
                                        <p:cTn id="102" dur="1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7750"/>
                            </p:stCondLst>
                            <p:childTnLst>
                              <p:par>
                                <p:cTn id="104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469 -3.08642E-6 L 0.36469 -3.08642E-6 " pathEditMode="relative" rAng="0" ptsTypes="AA">
                                      <p:cBhvr>
                                        <p:cTn id="105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9" grpId="0"/>
      <p:bldP spid="12" grpId="0" animBg="1"/>
      <p:bldP spid="28" grpId="0"/>
      <p:bldP spid="21" grpId="0" animBg="1"/>
      <p:bldP spid="21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45" grpId="0"/>
      <p:bldP spid="48" grpId="0"/>
      <p:bldP spid="49" grpId="0"/>
      <p:bldP spid="50" grpId="0"/>
      <p:bldP spid="51" grpId="0"/>
      <p:bldP spid="52" grpId="0"/>
      <p:bldP spid="61" grpId="0"/>
      <p:bldP spid="2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593799" y="988117"/>
            <a:ext cx="1062629" cy="450462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algn="ctr"/>
            <a:r>
              <a:rPr lang="en-US" sz="2900" b="1">
                <a:latin typeface="Times New Roman" pitchFamily="18" charset="0"/>
                <a:cs typeface="Times New Roman" pitchFamily="18" charset="0"/>
              </a:rPr>
              <a:t>HĐ5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8060" y="1597499"/>
            <a:ext cx="10325983" cy="557076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900">
                <a:latin typeface="Times New Roman" pitchFamily="18" charset="0"/>
                <a:cs typeface="Times New Roman" pitchFamily="18" charset="0"/>
              </a:rPr>
              <a:t>    Kể tên các đỉnh, cạnh, góc của hình lục giác đều ABCDEF</a:t>
            </a:r>
          </a:p>
        </p:txBody>
      </p:sp>
      <p:sp>
        <p:nvSpPr>
          <p:cNvPr id="12" name="Oval 11"/>
          <p:cNvSpPr/>
          <p:nvPr/>
        </p:nvSpPr>
        <p:spPr>
          <a:xfrm>
            <a:off x="1078060" y="1724105"/>
            <a:ext cx="336883" cy="33496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algn="ctr"/>
            <a:r>
              <a:rPr lang="en-US" dirty="0"/>
              <a:t>1</a:t>
            </a:r>
          </a:p>
        </p:txBody>
      </p:sp>
      <p:cxnSp>
        <p:nvCxnSpPr>
          <p:cNvPr id="23" name="Straight Connector 22"/>
          <p:cNvCxnSpPr/>
          <p:nvPr/>
        </p:nvCxnSpPr>
        <p:spPr>
          <a:xfrm flipV="1">
            <a:off x="9243329" y="3952216"/>
            <a:ext cx="739739" cy="123571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9983068" y="3952216"/>
            <a:ext cx="1458188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cxnSpLocks/>
            <a:endCxn id="49" idx="1"/>
          </p:cNvCxnSpPr>
          <p:nvPr/>
        </p:nvCxnSpPr>
        <p:spPr>
          <a:xfrm>
            <a:off x="11441256" y="3952216"/>
            <a:ext cx="742512" cy="127323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cxnSpLocks/>
            <a:stCxn id="56" idx="0"/>
          </p:cNvCxnSpPr>
          <p:nvPr/>
        </p:nvCxnSpPr>
        <p:spPr>
          <a:xfrm flipH="1">
            <a:off x="11498131" y="5194414"/>
            <a:ext cx="685637" cy="124463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cxnSpLocks/>
          </p:cNvCxnSpPr>
          <p:nvPr/>
        </p:nvCxnSpPr>
        <p:spPr>
          <a:xfrm flipV="1">
            <a:off x="9955730" y="6426271"/>
            <a:ext cx="1546114" cy="3178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9243329" y="5195611"/>
            <a:ext cx="739739" cy="126653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9592649" y="3573735"/>
            <a:ext cx="4623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1378234" y="3425915"/>
            <a:ext cx="4623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2183768" y="4994614"/>
            <a:ext cx="4623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1448721" y="6419639"/>
            <a:ext cx="4623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9715878" y="6419640"/>
            <a:ext cx="4623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E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8900898" y="4944425"/>
            <a:ext cx="4623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F</a:t>
            </a:r>
          </a:p>
        </p:txBody>
      </p:sp>
      <p:sp>
        <p:nvSpPr>
          <p:cNvPr id="47" name="Oval 46"/>
          <p:cNvSpPr/>
          <p:nvPr/>
        </p:nvSpPr>
        <p:spPr>
          <a:xfrm>
            <a:off x="9923880" y="3914076"/>
            <a:ext cx="116313" cy="9916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11355402" y="3889495"/>
            <a:ext cx="105978" cy="10967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12115978" y="5194414"/>
            <a:ext cx="135579" cy="9536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11457041" y="6380112"/>
            <a:ext cx="103947" cy="9231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9955730" y="6419844"/>
            <a:ext cx="99256" cy="940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9195781" y="5143882"/>
            <a:ext cx="118894" cy="10647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108127" y="1627255"/>
            <a:ext cx="1499629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đỉnh</a:t>
            </a:r>
            <a:endParaRPr lang="en-US" sz="290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948253" y="1627255"/>
            <a:ext cx="1499629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cạnh</a:t>
            </a:r>
            <a:endParaRPr lang="en-US" sz="2900" dirty="0">
              <a:solidFill>
                <a:srgbClr val="00B0F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832421" y="1627258"/>
            <a:ext cx="1499629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0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endParaRPr lang="en-US" sz="290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Arc 3"/>
          <p:cNvSpPr/>
          <p:nvPr/>
        </p:nvSpPr>
        <p:spPr>
          <a:xfrm rot="5400000">
            <a:off x="9353931" y="3428700"/>
            <a:ext cx="723893" cy="1057919"/>
          </a:xfrm>
          <a:prstGeom prst="arc">
            <a:avLst>
              <a:gd name="adj1" fmla="val 16373833"/>
              <a:gd name="adj2" fmla="val 20905373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c 5"/>
          <p:cNvSpPr/>
          <p:nvPr/>
        </p:nvSpPr>
        <p:spPr>
          <a:xfrm rot="9154473">
            <a:off x="11103004" y="3465489"/>
            <a:ext cx="770968" cy="817050"/>
          </a:xfrm>
          <a:prstGeom prst="arc">
            <a:avLst>
              <a:gd name="adj1" fmla="val 16938221"/>
              <a:gd name="adj2" fmla="val 558456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c 7"/>
          <p:cNvSpPr/>
          <p:nvPr/>
        </p:nvSpPr>
        <p:spPr>
          <a:xfrm>
            <a:off x="9049095" y="4960747"/>
            <a:ext cx="531536" cy="625841"/>
          </a:xfrm>
          <a:prstGeom prst="arc">
            <a:avLst>
              <a:gd name="adj1" fmla="val 17373894"/>
              <a:gd name="adj2" fmla="val 4148532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c 9"/>
          <p:cNvSpPr/>
          <p:nvPr/>
        </p:nvSpPr>
        <p:spPr>
          <a:xfrm>
            <a:off x="9452521" y="6150939"/>
            <a:ext cx="742591" cy="677334"/>
          </a:xfrm>
          <a:prstGeom prst="arc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c 10"/>
          <p:cNvSpPr/>
          <p:nvPr/>
        </p:nvSpPr>
        <p:spPr>
          <a:xfrm rot="16982868">
            <a:off x="11133426" y="6164123"/>
            <a:ext cx="770968" cy="699499"/>
          </a:xfrm>
          <a:prstGeom prst="arc">
            <a:avLst>
              <a:gd name="adj1" fmla="val 16200000"/>
              <a:gd name="adj2" fmla="val 530090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c 12"/>
          <p:cNvSpPr/>
          <p:nvPr/>
        </p:nvSpPr>
        <p:spPr>
          <a:xfrm rot="13452038">
            <a:off x="11869400" y="4749967"/>
            <a:ext cx="964734" cy="935400"/>
          </a:xfrm>
          <a:prstGeom prst="arc">
            <a:avLst>
              <a:gd name="adj1" fmla="val 16200000"/>
              <a:gd name="adj2" fmla="val 21224759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/>
          <p:cNvSpPr txBox="1"/>
          <p:nvPr/>
        </p:nvSpPr>
        <p:spPr>
          <a:xfrm>
            <a:off x="1172148" y="2303194"/>
            <a:ext cx="10325983" cy="557076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900">
                <a:latin typeface="Times New Roman" pitchFamily="18" charset="0"/>
                <a:cs typeface="Times New Roman" pitchFamily="18" charset="0"/>
              </a:rPr>
              <a:t>    Các cạnh của hình này có bằng nhau không?</a:t>
            </a:r>
          </a:p>
        </p:txBody>
      </p:sp>
      <p:sp>
        <p:nvSpPr>
          <p:cNvPr id="53" name="Oval 52"/>
          <p:cNvSpPr/>
          <p:nvPr/>
        </p:nvSpPr>
        <p:spPr>
          <a:xfrm>
            <a:off x="1078060" y="2407088"/>
            <a:ext cx="336883" cy="33496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123213" y="2940887"/>
            <a:ext cx="10325983" cy="557076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900">
                <a:latin typeface="Times New Roman" pitchFamily="18" charset="0"/>
                <a:cs typeface="Times New Roman" pitchFamily="18" charset="0"/>
              </a:rPr>
              <a:t>    Các góc của hình này có bằng nhau không và bằng bao nhiêu độ?</a:t>
            </a:r>
          </a:p>
        </p:txBody>
      </p:sp>
      <p:sp>
        <p:nvSpPr>
          <p:cNvPr id="60" name="Oval 59"/>
          <p:cNvSpPr/>
          <p:nvPr/>
        </p:nvSpPr>
        <p:spPr>
          <a:xfrm>
            <a:off x="1078060" y="3067493"/>
            <a:ext cx="336883" cy="33496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932353" y="4860017"/>
            <a:ext cx="5853323" cy="557076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90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Các cạnh của hình này có bằng nhau.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932353" y="5605575"/>
            <a:ext cx="7626145" cy="557076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90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Các góc của hình này có bằng nhau và bằng 120</a:t>
            </a:r>
            <a:r>
              <a:rPr lang="en-US" sz="2900" baseline="3000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90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2596426" y="4098645"/>
            <a:ext cx="1648209" cy="557076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90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Trả lời:</a:t>
            </a:r>
          </a:p>
        </p:txBody>
      </p:sp>
      <p:sp>
        <p:nvSpPr>
          <p:cNvPr id="65" name="Oval 64"/>
          <p:cNvSpPr/>
          <p:nvPr/>
        </p:nvSpPr>
        <p:spPr>
          <a:xfrm>
            <a:off x="626497" y="4997912"/>
            <a:ext cx="336883" cy="33496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66" name="Oval 65"/>
          <p:cNvSpPr/>
          <p:nvPr/>
        </p:nvSpPr>
        <p:spPr>
          <a:xfrm>
            <a:off x="626497" y="5748629"/>
            <a:ext cx="336883" cy="33496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964065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000"/>
                            </p:stCondLst>
                            <p:childTnLst>
                              <p:par>
                                <p:cTn id="8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000"/>
                            </p:stCondLst>
                            <p:childTnLst>
                              <p:par>
                                <p:cTn id="9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4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0"/>
                            </p:stCondLst>
                            <p:childTnLst>
                              <p:par>
                                <p:cTn id="10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3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0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6000"/>
                            </p:stCondLst>
                            <p:childTnLst>
                              <p:par>
                                <p:cTn id="1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6500"/>
                            </p:stCondLst>
                            <p:childTnLst>
                              <p:par>
                                <p:cTn id="114" presetID="21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7000"/>
                            </p:stCondLst>
                            <p:childTnLst>
                              <p:par>
                                <p:cTn id="120" presetID="21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7500"/>
                            </p:stCondLst>
                            <p:childTnLst>
                              <p:par>
                                <p:cTn id="126" presetID="21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3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8000"/>
                            </p:stCondLst>
                            <p:childTnLst>
                              <p:par>
                                <p:cTn id="132" presetID="21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3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8500"/>
                            </p:stCondLst>
                            <p:childTnLst>
                              <p:par>
                                <p:cTn id="138" presetID="21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9000"/>
                            </p:stCondLst>
                            <p:childTnLst>
                              <p:par>
                                <p:cTn id="144" presetID="21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00"/>
                            </p:stCondLst>
                            <p:childTnLst>
                              <p:par>
                                <p:cTn id="19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1000"/>
                            </p:stCondLst>
                            <p:childTnLst>
                              <p:par>
                                <p:cTn id="20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1500"/>
                            </p:stCondLst>
                            <p:childTnLst>
                              <p:par>
                                <p:cTn id="20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500"/>
                            </p:stCondLst>
                            <p:childTnLst>
                              <p:par>
                                <p:cTn id="2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2" grpId="0" animBg="1"/>
      <p:bldP spid="45" grpId="0"/>
      <p:bldP spid="45" grpId="1"/>
      <p:bldP spid="48" grpId="0"/>
      <p:bldP spid="48" grpId="1"/>
      <p:bldP spid="49" grpId="0"/>
      <p:bldP spid="49" grpId="1"/>
      <p:bldP spid="50" grpId="0"/>
      <p:bldP spid="50" grpId="1"/>
      <p:bldP spid="51" grpId="0"/>
      <p:bldP spid="51" grpId="1"/>
      <p:bldP spid="52" grpId="0"/>
      <p:bldP spid="52" grpId="1"/>
      <p:bldP spid="47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3" grpId="0"/>
      <p:bldP spid="35" grpId="0"/>
      <p:bldP spid="37" grpId="0"/>
      <p:bldP spid="4" grpId="0" animBg="1"/>
      <p:bldP spid="4" grpId="1" animBg="1"/>
      <p:bldP spid="6" grpId="0" animBg="1"/>
      <p:bldP spid="6" grpId="1" animBg="1"/>
      <p:bldP spid="8" grpId="0" animBg="1"/>
      <p:bldP spid="8" grpId="1" animBg="1"/>
      <p:bldP spid="10" grpId="0" animBg="1"/>
      <p:bldP spid="10" grpId="1" animBg="1"/>
      <p:bldP spid="11" grpId="0" animBg="1"/>
      <p:bldP spid="11" grpId="1" animBg="1"/>
      <p:bldP spid="13" grpId="0" animBg="1"/>
      <p:bldP spid="13" grpId="1" animBg="1"/>
      <p:bldP spid="46" grpId="0"/>
      <p:bldP spid="53" grpId="0" animBg="1"/>
      <p:bldP spid="54" grpId="0"/>
      <p:bldP spid="60" grpId="0" animBg="1"/>
      <p:bldP spid="62" grpId="0"/>
      <p:bldP spid="63" grpId="0"/>
      <p:bldP spid="64" grpId="0"/>
      <p:bldP spid="65" grpId="0" animBg="1"/>
      <p:bldP spid="6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93799" y="962717"/>
            <a:ext cx="1062629" cy="450462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algn="ctr"/>
            <a:r>
              <a:rPr lang="en-US" sz="2900" b="1">
                <a:latin typeface="Times New Roman" pitchFamily="18" charset="0"/>
                <a:cs typeface="Times New Roman" pitchFamily="18" charset="0"/>
              </a:rPr>
              <a:t>HĐ6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8060" y="1572099"/>
            <a:ext cx="10325983" cy="557076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900">
                <a:latin typeface="Times New Roman" pitchFamily="18" charset="0"/>
                <a:cs typeface="Times New Roman" pitchFamily="18" charset="0"/>
              </a:rPr>
              <a:t>    Hãy kể tên các đường chéo chính của hình lục giác đều ABCDEF.</a:t>
            </a:r>
          </a:p>
        </p:txBody>
      </p:sp>
      <p:sp>
        <p:nvSpPr>
          <p:cNvPr id="6" name="Oval 5"/>
          <p:cNvSpPr/>
          <p:nvPr/>
        </p:nvSpPr>
        <p:spPr>
          <a:xfrm>
            <a:off x="1038547" y="1698705"/>
            <a:ext cx="336883" cy="33496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algn="ctr"/>
            <a:r>
              <a:rPr lang="en-US"/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27176" y="934269"/>
            <a:ext cx="10325983" cy="557076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900">
                <a:latin typeface="Times New Roman" pitchFamily="18" charset="0"/>
                <a:cs typeface="Times New Roman" pitchFamily="18" charset="0"/>
              </a:rPr>
              <a:t>Hãy quan sát hình 4.5.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38547" y="2187348"/>
            <a:ext cx="10325983" cy="557076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900">
                <a:latin typeface="Times New Roman" pitchFamily="18" charset="0"/>
                <a:cs typeface="Times New Roman" pitchFamily="18" charset="0"/>
              </a:rPr>
              <a:t>    Hãy so sánh độ dài các đường chéo chính với nhau.</a:t>
            </a:r>
          </a:p>
        </p:txBody>
      </p:sp>
      <p:sp>
        <p:nvSpPr>
          <p:cNvPr id="10" name="Oval 9"/>
          <p:cNvSpPr/>
          <p:nvPr/>
        </p:nvSpPr>
        <p:spPr>
          <a:xfrm>
            <a:off x="1038547" y="2313954"/>
            <a:ext cx="336883" cy="33496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algn="ctr"/>
            <a:r>
              <a:rPr lang="en-US"/>
              <a:t>2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1737">
            <a:off x="8694931" y="3496207"/>
            <a:ext cx="3352800" cy="305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9321713" y="3271753"/>
            <a:ext cx="4623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81135" y="3271753"/>
            <a:ext cx="4623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927988" y="4755653"/>
            <a:ext cx="4623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060158" y="6344381"/>
            <a:ext cx="4623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355580" y="6344381"/>
            <a:ext cx="4623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2425" y="4755653"/>
            <a:ext cx="4623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846650" y="6914474"/>
            <a:ext cx="17357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 4.5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757246" y="2744424"/>
            <a:ext cx="2594022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Đường chéo chính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10160017" y="3206089"/>
            <a:ext cx="531934" cy="11018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529618" y="4247589"/>
            <a:ext cx="1518382" cy="557076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90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Trả lời: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501397" y="4964442"/>
            <a:ext cx="6005714" cy="557076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90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Các đường chéo chính là: AD, BE, CF</a:t>
            </a:r>
          </a:p>
        </p:txBody>
      </p:sp>
      <p:sp>
        <p:nvSpPr>
          <p:cNvPr id="32" name="Oval 31"/>
          <p:cNvSpPr/>
          <p:nvPr/>
        </p:nvSpPr>
        <p:spPr>
          <a:xfrm>
            <a:off x="1190947" y="5091048"/>
            <a:ext cx="336883" cy="33496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algn="ctr"/>
            <a:r>
              <a:rPr lang="en-US"/>
              <a:t>1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501397" y="5670003"/>
            <a:ext cx="6316164" cy="557076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90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Độ dài các đường chéo chính bằng nhau.</a:t>
            </a:r>
          </a:p>
        </p:txBody>
      </p:sp>
      <p:sp>
        <p:nvSpPr>
          <p:cNvPr id="34" name="Oval 33"/>
          <p:cNvSpPr/>
          <p:nvPr/>
        </p:nvSpPr>
        <p:spPr>
          <a:xfrm>
            <a:off x="1190947" y="5796609"/>
            <a:ext cx="336883" cy="33496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algn="ctr"/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201245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8" grpId="0"/>
      <p:bldP spid="9" grpId="0"/>
      <p:bldP spid="10" grpId="0" animBg="1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 animBg="1"/>
      <p:bldP spid="30" grpId="0"/>
      <p:bldP spid="31" grpId="0"/>
      <p:bldP spid="32" grpId="0" animBg="1"/>
      <p:bldP spid="33" grpId="0"/>
      <p:bldP spid="3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ại sao nền nhà đổ mồ hôi? Biện pháp khắc phục nền nhà đổ mồ hôi hiệu quả |  Siêu thị nhà mẫu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539" y="195072"/>
            <a:ext cx="5397290" cy="359634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95" descr="Description: Gạch Lục Giác Và Ứng Dụng Trong Trang Trí Tạo Điểm Nhấn - Gạch Né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6368" y="1962346"/>
            <a:ext cx="6730976" cy="46644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79" descr="Description: 20 mẫu Gạch Ốp Tường Bếp đẹp 2021, giá tốt cho tường nhà &amp; Cách phố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539" y="4192858"/>
            <a:ext cx="5397290" cy="382911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195072"/>
            <a:ext cx="1463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2779522"/>
            <a:ext cx="14630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51606" y="217300"/>
            <a:ext cx="5954649" cy="1505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4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98758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290646" y="1560369"/>
            <a:ext cx="8991600" cy="444053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037118" y="1680864"/>
            <a:ext cx="2783627" cy="664797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3600" b="1" i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Nhận xét</a:t>
            </a:r>
          </a:p>
        </p:txBody>
      </p:sp>
      <p:sp>
        <p:nvSpPr>
          <p:cNvPr id="3" name="TextBox 2"/>
          <p:cNvSpPr txBox="1">
            <a:spLocks/>
          </p:cNvSpPr>
          <p:nvPr/>
        </p:nvSpPr>
        <p:spPr>
          <a:xfrm>
            <a:off x="3233474" y="2474633"/>
            <a:ext cx="5019067" cy="664797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36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lục</a:t>
            </a:r>
            <a:r>
              <a:rPr lang="en-US" sz="36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36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36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4" name="Rectangle 3"/>
          <p:cNvSpPr>
            <a:spLocks/>
          </p:cNvSpPr>
          <p:nvPr/>
        </p:nvSpPr>
        <p:spPr>
          <a:xfrm>
            <a:off x="3233474" y="3336553"/>
            <a:ext cx="4312463" cy="664797"/>
          </a:xfrm>
          <a:prstGeom prst="rect">
            <a:avLst/>
          </a:prstGeom>
        </p:spPr>
        <p:txBody>
          <a:bodyPr wrap="none" lIns="109728" tIns="54864" rIns="109728" bIns="54864">
            <a:spAutoFit/>
          </a:bodyPr>
          <a:lstStyle/>
          <a:p>
            <a:r>
              <a:rPr lang="en-US" sz="360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- Sáu cạnh bằng nhau.</a:t>
            </a:r>
            <a:endParaRPr lang="en-US" sz="3600">
              <a:solidFill>
                <a:sysClr val="windowText" lastClr="000000"/>
              </a:solidFill>
            </a:endParaRPr>
          </a:p>
        </p:txBody>
      </p:sp>
      <p:sp>
        <p:nvSpPr>
          <p:cNvPr id="8" name="Rectangle 7"/>
          <p:cNvSpPr>
            <a:spLocks/>
          </p:cNvSpPr>
          <p:nvPr/>
        </p:nvSpPr>
        <p:spPr>
          <a:xfrm>
            <a:off x="3233474" y="4135441"/>
            <a:ext cx="7813421" cy="664797"/>
          </a:xfrm>
          <a:prstGeom prst="rect">
            <a:avLst/>
          </a:prstGeom>
        </p:spPr>
        <p:txBody>
          <a:bodyPr wrap="none" lIns="109728" tIns="54864" rIns="109728" bIns="54864">
            <a:spAutoFit/>
          </a:bodyPr>
          <a:lstStyle/>
          <a:p>
            <a:r>
              <a:rPr lang="en-US" sz="360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- Sáu góc bằng nhau, mỗi góc bằng 120</a:t>
            </a:r>
            <a:r>
              <a:rPr lang="en-US" sz="3600" baseline="3000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>
              <a:solidFill>
                <a:sysClr val="windowText" lastClr="000000"/>
              </a:solidFill>
            </a:endParaRPr>
          </a:p>
        </p:txBody>
      </p:sp>
      <p:sp>
        <p:nvSpPr>
          <p:cNvPr id="6" name="Rectangle 5"/>
          <p:cNvSpPr>
            <a:spLocks/>
          </p:cNvSpPr>
          <p:nvPr/>
        </p:nvSpPr>
        <p:spPr>
          <a:xfrm>
            <a:off x="3233474" y="4970593"/>
            <a:ext cx="6575903" cy="664797"/>
          </a:xfrm>
          <a:prstGeom prst="rect">
            <a:avLst/>
          </a:prstGeom>
        </p:spPr>
        <p:txBody>
          <a:bodyPr wrap="none" lIns="109728" tIns="54864" rIns="109728" bIns="54864">
            <a:spAutoFit/>
          </a:bodyPr>
          <a:lstStyle/>
          <a:p>
            <a:r>
              <a:rPr lang="en-US" sz="360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- Ba đường chéo chính bằng nhau.</a:t>
            </a:r>
            <a:endParaRPr lang="en-US" sz="360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7739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8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273300" y="1516310"/>
            <a:ext cx="10083800" cy="205239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lang="en-US" sz="320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Qua tìm hiểu về hình tam giác đều, hình vuông, hình lục giác đều, em có nhận xét gì về đặc điểm chung (cạnh, góc) của các hình nói trên?</a:t>
            </a:r>
            <a:endParaRPr lang="en-US" sz="3200">
              <a:solidFill>
                <a:srgbClr val="0070C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100" y="1625600"/>
            <a:ext cx="717785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552700" y="4394200"/>
            <a:ext cx="10185400" cy="17526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lang="en-US" sz="3200" b="1" i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200" b="1" i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200" b="1" i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lục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08100" y="773259"/>
            <a:ext cx="37501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b="1">
                <a:latin typeface="Times New Roman" pitchFamily="18" charset="0"/>
                <a:cs typeface="Times New Roman" pitchFamily="18" charset="0"/>
              </a:rPr>
              <a:t>c) Vận dụng kiến thức</a:t>
            </a:r>
          </a:p>
        </p:txBody>
      </p:sp>
    </p:spTree>
    <p:extLst>
      <p:ext uri="{BB962C8B-B14F-4D97-AF65-F5344CB8AC3E}">
        <p14:creationId xmlns:p14="http://schemas.microsoft.com/office/powerpoint/2010/main" val="2382220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12800" y="544659"/>
            <a:ext cx="37501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b="1">
                <a:latin typeface="Times New Roman" pitchFamily="18" charset="0"/>
                <a:cs typeface="Times New Roman" pitchFamily="18" charset="0"/>
              </a:rPr>
              <a:t>c) Vận dụng kiến thức</a:t>
            </a:r>
          </a:p>
        </p:txBody>
      </p:sp>
      <p:sp>
        <p:nvSpPr>
          <p:cNvPr id="2" name="Oval 1"/>
          <p:cNvSpPr/>
          <p:nvPr/>
        </p:nvSpPr>
        <p:spPr>
          <a:xfrm>
            <a:off x="812800" y="1137980"/>
            <a:ext cx="431800" cy="46222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2" y="2266335"/>
            <a:ext cx="2020241" cy="2011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2675" y="2297113"/>
            <a:ext cx="234315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1394">
            <a:off x="10188575" y="5322888"/>
            <a:ext cx="2305050" cy="210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7016" y="6067425"/>
            <a:ext cx="2409825" cy="135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241" y="2187285"/>
            <a:ext cx="2468880" cy="2468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1737" y="5181600"/>
            <a:ext cx="2066925" cy="223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422400" y="1137980"/>
            <a:ext cx="12306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Quan sát các hình vẽ sau và cho biết: Hình nào là hình tam giác đều, hình nào là hình vuông, hình nào là hình lục giác đều?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774950" y="4472739"/>
            <a:ext cx="628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>
                <a:latin typeface="Times New Roman" pitchFamily="18" charset="0"/>
                <a:cs typeface="Times New Roman" pitchFamily="18" charset="0"/>
              </a:rPr>
              <a:t>a)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144250" y="7419974"/>
            <a:ext cx="628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>
                <a:latin typeface="Times New Roman" pitchFamily="18" charset="0"/>
                <a:cs typeface="Times New Roman" pitchFamily="18" charset="0"/>
              </a:rPr>
              <a:t>f)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848975" y="4472739"/>
            <a:ext cx="628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>
                <a:latin typeface="Times New Roman" pitchFamily="18" charset="0"/>
                <a:cs typeface="Times New Roman" pitchFamily="18" charset="0"/>
              </a:rPr>
              <a:t>c)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67997" y="4472739"/>
            <a:ext cx="628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>
                <a:latin typeface="Times New Roman" pitchFamily="18" charset="0"/>
                <a:cs typeface="Times New Roman" pitchFamily="18" charset="0"/>
              </a:rPr>
              <a:t>b)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16750" y="7419974"/>
            <a:ext cx="628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>
                <a:latin typeface="Times New Roman" pitchFamily="18" charset="0"/>
                <a:cs typeface="Times New Roman" pitchFamily="18" charset="0"/>
              </a:rPr>
              <a:t>e)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56000" y="7419974"/>
            <a:ext cx="628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>
                <a:latin typeface="Times New Roman" pitchFamily="18" charset="0"/>
                <a:cs typeface="Times New Roman" pitchFamily="18" charset="0"/>
              </a:rPr>
              <a:t>d)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61571" y="3010565"/>
            <a:ext cx="20950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 vuông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246197" y="3343285"/>
            <a:ext cx="18188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Tam giác đều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497021" y="5898346"/>
            <a:ext cx="18188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Lục giác đều</a:t>
            </a:r>
          </a:p>
        </p:txBody>
      </p:sp>
    </p:spTree>
    <p:extLst>
      <p:ext uri="{BB962C8B-B14F-4D97-AF65-F5344CB8AC3E}">
        <p14:creationId xmlns:p14="http://schemas.microsoft.com/office/powerpoint/2010/main" val="1651429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animBg="1"/>
      <p:bldP spid="10" grpId="0"/>
      <p:bldP spid="3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0868">
            <a:off x="6540942" y="4490949"/>
            <a:ext cx="2291986" cy="2090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0868">
            <a:off x="3614088" y="4479373"/>
            <a:ext cx="2291986" cy="2090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0868">
            <a:off x="800522" y="4479375"/>
            <a:ext cx="2291986" cy="2090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9731" y="748122"/>
            <a:ext cx="3703108" cy="6652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41722" y="1382362"/>
            <a:ext cx="6713316" cy="10107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bánh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tầng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tầng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bánh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lục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5221" y="2426037"/>
            <a:ext cx="761421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1:</a:t>
            </a:r>
            <a:r>
              <a:rPr lang="en-US" sz="26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bánh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1870" y="3029862"/>
            <a:ext cx="733642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2:</a:t>
            </a:r>
            <a:r>
              <a:rPr lang="en-US" sz="26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bánh ở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6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16944" y="3622112"/>
            <a:ext cx="780713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3:</a:t>
            </a:r>
            <a:r>
              <a:rPr lang="en-US" sz="26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bánh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12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4219933" y="4575316"/>
            <a:ext cx="1030147" cy="1898248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879676" y="5524440"/>
            <a:ext cx="2187615" cy="0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961908" y="4583545"/>
            <a:ext cx="0" cy="1898248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4196783" y="4583545"/>
            <a:ext cx="1127571" cy="1890019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3680749" y="5524440"/>
            <a:ext cx="2152892" cy="0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7191730" y="4623541"/>
            <a:ext cx="1030147" cy="1898248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7138758" y="4597045"/>
            <a:ext cx="1127571" cy="1890019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6622724" y="5537940"/>
            <a:ext cx="2152892" cy="0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7705033" y="4597045"/>
            <a:ext cx="0" cy="1898248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6875362" y="5069681"/>
            <a:ext cx="1643605" cy="937550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1134120" y="7032282"/>
            <a:ext cx="13580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NHÓM 1</a:t>
            </a:r>
            <a:endParaRPr lang="en-US" sz="2400">
              <a:solidFill>
                <a:srgbClr val="7030A0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4099245" y="7022632"/>
            <a:ext cx="13580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NHÓM 2</a:t>
            </a:r>
            <a:endParaRPr lang="en-US" sz="2400">
              <a:solidFill>
                <a:srgbClr val="7030A0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7024742" y="7012982"/>
            <a:ext cx="13580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NHÓM 3</a:t>
            </a:r>
            <a:endParaRPr lang="en-US" sz="2400">
              <a:solidFill>
                <a:srgbClr val="7030A0"/>
              </a:solidFill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 flipV="1">
            <a:off x="6875362" y="5069681"/>
            <a:ext cx="1643605" cy="937550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812800" y="316059"/>
            <a:ext cx="37501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b="1">
                <a:latin typeface="Times New Roman" pitchFamily="18" charset="0"/>
                <a:cs typeface="Times New Roman" pitchFamily="18" charset="0"/>
              </a:rPr>
              <a:t>c) Vận dụng kiến thức</a:t>
            </a:r>
          </a:p>
        </p:txBody>
      </p:sp>
      <p:sp>
        <p:nvSpPr>
          <p:cNvPr id="27" name="Oval 26"/>
          <p:cNvSpPr/>
          <p:nvPr/>
        </p:nvSpPr>
        <p:spPr>
          <a:xfrm>
            <a:off x="812800" y="871280"/>
            <a:ext cx="431800" cy="46222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358900" y="871280"/>
            <a:ext cx="4034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Hoạt động nhóm</a:t>
            </a:r>
          </a:p>
        </p:txBody>
      </p:sp>
    </p:spTree>
    <p:extLst>
      <p:ext uri="{BB962C8B-B14F-4D97-AF65-F5344CB8AC3E}">
        <p14:creationId xmlns:p14="http://schemas.microsoft.com/office/powerpoint/2010/main" val="3041956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125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40" grpId="0"/>
      <p:bldP spid="43" grpId="0"/>
      <p:bldP spid="44" grpId="0"/>
      <p:bldP spid="25" grpId="0"/>
      <p:bldP spid="27" grpId="0" animBg="1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923443" y="3949384"/>
            <a:ext cx="11228832" cy="1839961"/>
            <a:chOff x="2206752" y="2743200"/>
            <a:chExt cx="11228832" cy="1839961"/>
          </a:xfrm>
        </p:grpSpPr>
        <p:sp>
          <p:nvSpPr>
            <p:cNvPr id="2" name="Rounded Rectangle 1"/>
            <p:cNvSpPr/>
            <p:nvPr/>
          </p:nvSpPr>
          <p:spPr>
            <a:xfrm>
              <a:off x="2206752" y="2743200"/>
              <a:ext cx="11228832" cy="1828386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2206752" y="2754775"/>
              <a:ext cx="11228832" cy="1828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4000" b="1" dirty="0">
                  <a:solidFill>
                    <a:schemeClr val="accent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BÀI 1: HÌNH TAM GIÁC ĐỀU. HÌNH VUÔNG. HÌNH LỤC GIÁC ĐỀU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678209" y="1157573"/>
            <a:ext cx="9386224" cy="1938992"/>
            <a:chOff x="2626721" y="612991"/>
            <a:chExt cx="9386224" cy="1938992"/>
          </a:xfrm>
        </p:grpSpPr>
        <p:sp>
          <p:nvSpPr>
            <p:cNvPr id="6" name="Rectangle 5"/>
            <p:cNvSpPr/>
            <p:nvPr/>
          </p:nvSpPr>
          <p:spPr>
            <a:xfrm>
              <a:off x="2626721" y="612991"/>
              <a:ext cx="9302290" cy="193899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2626721" y="668294"/>
              <a:ext cx="9386224" cy="18283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4000" b="1" cap="none" spc="50" dirty="0">
                  <a:ln w="11430">
                    <a:solidFill>
                      <a:sysClr val="windowText" lastClr="000000"/>
                    </a:solidFill>
                  </a:ln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CHƯƠNG </a:t>
              </a:r>
              <a:r>
                <a:rPr lang="en-US" sz="4000" b="1" spc="50" dirty="0">
                  <a:ln w="11430">
                    <a:solidFill>
                      <a:sysClr val="windowText" lastClr="000000"/>
                    </a:solidFill>
                  </a:ln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III</a:t>
              </a:r>
              <a:r>
                <a:rPr lang="en-US" sz="4000" b="1" cap="none" spc="50" dirty="0">
                  <a:ln w="11430">
                    <a:solidFill>
                      <a:sysClr val="windowText" lastClr="000000"/>
                    </a:solidFill>
                  </a:ln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: MỘT SỐ HÌNH PHẲNG </a:t>
              </a:r>
            </a:p>
            <a:p>
              <a:pPr algn="ctr">
                <a:lnSpc>
                  <a:spcPct val="150000"/>
                </a:lnSpc>
              </a:pPr>
              <a:r>
                <a:rPr lang="en-US" sz="4000" b="1" cap="none" spc="50" dirty="0">
                  <a:ln w="11430">
                    <a:solidFill>
                      <a:sysClr val="windowText" lastClr="000000"/>
                    </a:solidFill>
                  </a:ln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TRONG THỰC TIỄN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74259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7459" y="1535819"/>
            <a:ext cx="9494360" cy="553998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900" b="1" dirty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29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dirty="0" err="1">
                <a:latin typeface="Times New Roman" pitchFamily="18" charset="0"/>
                <a:cs typeface="Times New Roman" pitchFamily="18" charset="0"/>
              </a:rPr>
              <a:t>yếu</a:t>
            </a:r>
            <a:r>
              <a:rPr lang="en-US" sz="2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dirty="0" err="1"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2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dirty="0" err="1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dirty="0" err="1">
                <a:latin typeface="Times New Roman" pitchFamily="18" charset="0"/>
                <a:cs typeface="Times New Roman" pitchFamily="18" charset="0"/>
              </a:rPr>
              <a:t>vuông</a:t>
            </a:r>
            <a:endParaRPr lang="en-US" sz="29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795055" y="2448287"/>
            <a:ext cx="1062629" cy="450462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algn="ctr"/>
            <a:r>
              <a:rPr lang="en-US" sz="2900" b="1" dirty="0">
                <a:latin typeface="Times New Roman" pitchFamily="18" charset="0"/>
                <a:cs typeface="Times New Roman" pitchFamily="18" charset="0"/>
              </a:rPr>
              <a:t>HĐ1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92340" y="2396519"/>
            <a:ext cx="10325983" cy="553998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Em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4" name="Picture 8" descr="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5" r="12365"/>
          <a:stretch/>
        </p:blipFill>
        <p:spPr bwMode="auto">
          <a:xfrm>
            <a:off x="5709573" y="3680794"/>
            <a:ext cx="3383280" cy="2982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433" y="3419482"/>
            <a:ext cx="3383280" cy="3383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15" descr="Kết quả hình ảnh cho rubi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8705" y="3969833"/>
            <a:ext cx="2943915" cy="2466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17459" y="639744"/>
            <a:ext cx="3460841" cy="553998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900" b="1" dirty="0">
                <a:latin typeface="Times New Roman" pitchFamily="18" charset="0"/>
                <a:cs typeface="Times New Roman" pitchFamily="18" charset="0"/>
              </a:rPr>
              <a:t>1. HÌNH VUÔNG</a:t>
            </a:r>
          </a:p>
        </p:txBody>
      </p:sp>
    </p:spTree>
    <p:extLst>
      <p:ext uri="{BB962C8B-B14F-4D97-AF65-F5344CB8AC3E}">
        <p14:creationId xmlns:p14="http://schemas.microsoft.com/office/powerpoint/2010/main" val="3075179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31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795055" y="766807"/>
            <a:ext cx="1062629" cy="450462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algn="ctr"/>
            <a:r>
              <a:rPr lang="en-US" sz="2900" b="1">
                <a:latin typeface="Times New Roman" pitchFamily="18" charset="0"/>
                <a:cs typeface="Times New Roman" pitchFamily="18" charset="0"/>
              </a:rPr>
              <a:t>HĐ4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92341" y="715039"/>
            <a:ext cx="4228044" cy="553998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Quan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2.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2231136" y="1962912"/>
            <a:ext cx="2328672" cy="1219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231136" y="1975104"/>
            <a:ext cx="0" cy="2279904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231136" y="4255008"/>
            <a:ext cx="2328672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559808" y="1962912"/>
            <a:ext cx="0" cy="2292096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231136" y="4035552"/>
            <a:ext cx="256032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487168" y="4035552"/>
            <a:ext cx="0" cy="219456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231136" y="1975104"/>
            <a:ext cx="2328672" cy="2279904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cxnSpLocks/>
          </p:cNvCxnSpPr>
          <p:nvPr/>
        </p:nvCxnSpPr>
        <p:spPr>
          <a:xfrm flipV="1">
            <a:off x="7882699" y="1956816"/>
            <a:ext cx="2291525" cy="1219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7845552" y="1956816"/>
            <a:ext cx="0" cy="2279904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7845552" y="4236720"/>
            <a:ext cx="2328672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10174224" y="1944624"/>
            <a:ext cx="0" cy="2292096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7845552" y="1956816"/>
            <a:ext cx="2328672" cy="2279904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7845552" y="1944624"/>
            <a:ext cx="2328672" cy="2292096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401189" y="3999602"/>
            <a:ext cx="536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201011" y="1682496"/>
            <a:ext cx="536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0255960" y="3964721"/>
            <a:ext cx="536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42844" y="1675802"/>
            <a:ext cx="536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cxnSp>
        <p:nvCxnSpPr>
          <p:cNvPr id="39" name="Straight Arrow Connector 38"/>
          <p:cNvCxnSpPr/>
          <p:nvPr/>
        </p:nvCxnSpPr>
        <p:spPr>
          <a:xfrm flipH="1">
            <a:off x="2255520" y="1682496"/>
            <a:ext cx="402336" cy="2255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1857684" y="3034525"/>
            <a:ext cx="263724" cy="1963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H="1">
            <a:off x="3267456" y="2779776"/>
            <a:ext cx="426720" cy="853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H="1">
            <a:off x="2487168" y="3712464"/>
            <a:ext cx="329184" cy="2308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2532421" y="1294159"/>
            <a:ext cx="1076411" cy="480131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400">
                <a:latin typeface="Times New Roman" pitchFamily="18" charset="0"/>
                <a:cs typeface="Times New Roman" pitchFamily="18" charset="0"/>
              </a:rPr>
              <a:t>Đỉnh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3574837" y="2287807"/>
            <a:ext cx="1076411" cy="849463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400">
                <a:latin typeface="Times New Roman" pitchFamily="18" charset="0"/>
                <a:cs typeface="Times New Roman" pitchFamily="18" charset="0"/>
              </a:rPr>
              <a:t>Đường chéo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189543" y="2628829"/>
            <a:ext cx="1076411" cy="480131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400">
                <a:latin typeface="Times New Roman" pitchFamily="18" charset="0"/>
                <a:cs typeface="Times New Roman" pitchFamily="18" charset="0"/>
              </a:rPr>
              <a:t>Cạnh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2518471" y="3329869"/>
            <a:ext cx="1076411" cy="480131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400">
                <a:latin typeface="Times New Roman" pitchFamily="18" charset="0"/>
                <a:cs typeface="Times New Roman" pitchFamily="18" charset="0"/>
              </a:rPr>
              <a:t>Góc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8802624" y="2615184"/>
            <a:ext cx="536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>
                <a:latin typeface="Times New Roman" pitchFamily="18" charset="0"/>
                <a:cs typeface="Times New Roman" pitchFamily="18" charset="0"/>
              </a:rPr>
              <a:t>O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2568997" y="4403119"/>
            <a:ext cx="2114022" cy="480131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2a.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8355213" y="4403119"/>
            <a:ext cx="2114022" cy="480131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2b</a:t>
            </a:r>
          </a:p>
        </p:txBody>
      </p:sp>
      <p:sp>
        <p:nvSpPr>
          <p:cNvPr id="55" name="TextBox 54"/>
          <p:cNvSpPr txBox="1">
            <a:spLocks/>
          </p:cNvSpPr>
          <p:nvPr/>
        </p:nvSpPr>
        <p:spPr>
          <a:xfrm>
            <a:off x="1437400" y="5206257"/>
            <a:ext cx="10583912" cy="557076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đỉnh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chéo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ABCD (H.2b)</a:t>
            </a:r>
          </a:p>
        </p:txBody>
      </p:sp>
      <p:sp>
        <p:nvSpPr>
          <p:cNvPr id="56" name="Oval 55"/>
          <p:cNvSpPr/>
          <p:nvPr/>
        </p:nvSpPr>
        <p:spPr>
          <a:xfrm>
            <a:off x="1156984" y="5288184"/>
            <a:ext cx="342632" cy="38262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57" name="TextBox 56"/>
          <p:cNvSpPr txBox="1">
            <a:spLocks/>
          </p:cNvSpPr>
          <p:nvPr/>
        </p:nvSpPr>
        <p:spPr>
          <a:xfrm>
            <a:off x="1437400" y="5821953"/>
            <a:ext cx="12174968" cy="1003352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so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chéo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sgk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sp>
        <p:nvSpPr>
          <p:cNvPr id="58" name="Oval 57"/>
          <p:cNvSpPr/>
          <p:nvPr/>
        </p:nvSpPr>
        <p:spPr>
          <a:xfrm>
            <a:off x="1156984" y="5903880"/>
            <a:ext cx="342632" cy="38262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59" name="TextBox 58"/>
          <p:cNvSpPr txBox="1">
            <a:spLocks/>
          </p:cNvSpPr>
          <p:nvPr/>
        </p:nvSpPr>
        <p:spPr>
          <a:xfrm>
            <a:off x="1437399" y="6830841"/>
            <a:ext cx="11442260" cy="557076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so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sgk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sp>
        <p:nvSpPr>
          <p:cNvPr id="60" name="Oval 59"/>
          <p:cNvSpPr/>
          <p:nvPr/>
        </p:nvSpPr>
        <p:spPr>
          <a:xfrm>
            <a:off x="1156984" y="6912768"/>
            <a:ext cx="342632" cy="38262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73552" y="5208151"/>
            <a:ext cx="902208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đỉnh</a:t>
            </a:r>
            <a:endParaRPr lang="en-US" sz="29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26992" y="5224724"/>
            <a:ext cx="926592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00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cạnh</a:t>
            </a:r>
            <a:endParaRPr lang="en-US" sz="29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04816" y="5208151"/>
            <a:ext cx="209702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0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đường chéo</a:t>
            </a:r>
            <a:endParaRPr lang="en-US" sz="2900">
              <a:solidFill>
                <a:srgbClr val="00B050"/>
              </a:solidFill>
            </a:endParaRPr>
          </a:p>
        </p:txBody>
      </p:sp>
      <p:sp>
        <p:nvSpPr>
          <p:cNvPr id="44" name="Oval 43"/>
          <p:cNvSpPr/>
          <p:nvPr/>
        </p:nvSpPr>
        <p:spPr>
          <a:xfrm>
            <a:off x="7798044" y="4164027"/>
            <a:ext cx="120307" cy="14538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10132570" y="4161346"/>
            <a:ext cx="123389" cy="15628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7818766" y="1896916"/>
            <a:ext cx="118871" cy="15637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10114778" y="1900685"/>
            <a:ext cx="123389" cy="15628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959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3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"/>
                            </p:stCondLst>
                            <p:childTnLst>
                              <p:par>
                                <p:cTn id="95" presetID="30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0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0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3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6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21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500"/>
                            </p:stCondLst>
                            <p:childTnLst>
                              <p:par>
                                <p:cTn id="165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7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1" grpId="0"/>
      <p:bldP spid="21" grpId="0"/>
      <p:bldP spid="21" grpId="1"/>
      <p:bldP spid="35" grpId="0"/>
      <p:bldP spid="35" grpId="1"/>
      <p:bldP spid="36" grpId="0"/>
      <p:bldP spid="36" grpId="1"/>
      <p:bldP spid="37" grpId="0"/>
      <p:bldP spid="37" grpId="1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 animBg="1"/>
      <p:bldP spid="57" grpId="0"/>
      <p:bldP spid="58" grpId="0" animBg="1"/>
      <p:bldP spid="59" grpId="0"/>
      <p:bldP spid="60" grpId="0" animBg="1"/>
      <p:bldP spid="3" grpId="0"/>
      <p:bldP spid="5" grpId="0"/>
      <p:bldP spid="7" grpId="0"/>
      <p:bldP spid="44" grpId="0" animBg="1"/>
      <p:bldP spid="46" grpId="0" animBg="1"/>
      <p:bldP spid="47" grpId="0" animBg="1"/>
      <p:bldP spid="6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113589" y="1504709"/>
            <a:ext cx="8322197" cy="469932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45293" y="1889389"/>
            <a:ext cx="2783627" cy="664797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3600" b="1" i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Nhận xét</a:t>
            </a:r>
          </a:p>
        </p:txBody>
      </p:sp>
      <p:sp>
        <p:nvSpPr>
          <p:cNvPr id="3" name="TextBox 2"/>
          <p:cNvSpPr txBox="1">
            <a:spLocks/>
          </p:cNvSpPr>
          <p:nvPr/>
        </p:nvSpPr>
        <p:spPr>
          <a:xfrm>
            <a:off x="4041649" y="2683158"/>
            <a:ext cx="5019067" cy="664797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36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Trong </a:t>
            </a:r>
            <a:r>
              <a:rPr lang="en-US" sz="36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sz="36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4" name="Rectangle 3"/>
          <p:cNvSpPr>
            <a:spLocks/>
          </p:cNvSpPr>
          <p:nvPr/>
        </p:nvSpPr>
        <p:spPr>
          <a:xfrm>
            <a:off x="4041649" y="3545078"/>
            <a:ext cx="4389407" cy="664797"/>
          </a:xfrm>
          <a:prstGeom prst="rect">
            <a:avLst/>
          </a:prstGeom>
        </p:spPr>
        <p:txBody>
          <a:bodyPr wrap="none" lIns="109728" tIns="54864" rIns="109728" bIns="54864">
            <a:spAutoFit/>
          </a:bodyPr>
          <a:lstStyle/>
          <a:p>
            <a:r>
              <a:rPr lang="en-US" sz="36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Bốn</a:t>
            </a:r>
            <a:r>
              <a:rPr lang="en-US" sz="36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36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6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6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>
              <a:solidFill>
                <a:sysClr val="windowText" lastClr="000000"/>
              </a:solidFill>
            </a:endParaRPr>
          </a:p>
        </p:txBody>
      </p:sp>
      <p:sp>
        <p:nvSpPr>
          <p:cNvPr id="8" name="Rectangle 7"/>
          <p:cNvSpPr>
            <a:spLocks/>
          </p:cNvSpPr>
          <p:nvPr/>
        </p:nvSpPr>
        <p:spPr>
          <a:xfrm>
            <a:off x="4041649" y="4343966"/>
            <a:ext cx="6479723" cy="664797"/>
          </a:xfrm>
          <a:prstGeom prst="rect">
            <a:avLst/>
          </a:prstGeom>
        </p:spPr>
        <p:txBody>
          <a:bodyPr wrap="none" lIns="109728" tIns="54864" rIns="109728" bIns="54864">
            <a:spAutoFit/>
          </a:bodyPr>
          <a:lstStyle/>
          <a:p>
            <a:r>
              <a:rPr lang="en-US" sz="36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Bốn</a:t>
            </a:r>
            <a:r>
              <a:rPr lang="en-US" sz="36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36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6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6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6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90</a:t>
            </a:r>
            <a:r>
              <a:rPr lang="en-US" sz="3600" baseline="300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>
              <a:solidFill>
                <a:sysClr val="windowText" lastClr="000000"/>
              </a:solidFill>
            </a:endParaRPr>
          </a:p>
        </p:txBody>
      </p:sp>
      <p:sp>
        <p:nvSpPr>
          <p:cNvPr id="6" name="Rectangle 5"/>
          <p:cNvSpPr>
            <a:spLocks/>
          </p:cNvSpPr>
          <p:nvPr/>
        </p:nvSpPr>
        <p:spPr>
          <a:xfrm>
            <a:off x="4041649" y="5179118"/>
            <a:ext cx="5588453" cy="664797"/>
          </a:xfrm>
          <a:prstGeom prst="rect">
            <a:avLst/>
          </a:prstGeom>
        </p:spPr>
        <p:txBody>
          <a:bodyPr wrap="none" lIns="109728" tIns="54864" rIns="109728" bIns="54864">
            <a:spAutoFit/>
          </a:bodyPr>
          <a:lstStyle/>
          <a:p>
            <a:r>
              <a:rPr lang="en-US" sz="36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- Hai </a:t>
            </a:r>
            <a:r>
              <a:rPr lang="en-US" sz="36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6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chéo</a:t>
            </a:r>
            <a:r>
              <a:rPr lang="en-US" sz="36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6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6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430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8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4FB4B37-C24C-5694-2B2C-F5B02EDE25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71" b="95028" l="9955" r="89744">
                        <a14:foregroundMark x1="20965" y1="7571" x2="26998" y2="16949"/>
                        <a14:foregroundMark x1="24887" y1="93898" x2="84465" y2="95028"/>
                        <a14:foregroundMark x1="84465" y1="95028" x2="87934" y2="9231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5687053" y="5052364"/>
            <a:ext cx="1988086" cy="265378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DC4C5E2-0475-404F-CF41-448E85BD6E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71" b="95028" l="9955" r="89744">
                        <a14:foregroundMark x1="20965" y1="7571" x2="26998" y2="16949"/>
                        <a14:foregroundMark x1="24887" y1="93898" x2="84465" y2="95028"/>
                        <a14:foregroundMark x1="84465" y1="95028" x2="87934" y2="9231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01328" y="5052365"/>
            <a:ext cx="1988086" cy="265378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62040" y="662270"/>
            <a:ext cx="2783627" cy="553998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9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Thực hành 2</a:t>
            </a:r>
          </a:p>
        </p:txBody>
      </p:sp>
      <p:sp>
        <p:nvSpPr>
          <p:cNvPr id="3" name="TextBox 2"/>
          <p:cNvSpPr txBox="1">
            <a:spLocks/>
          </p:cNvSpPr>
          <p:nvPr/>
        </p:nvSpPr>
        <p:spPr>
          <a:xfrm>
            <a:off x="681496" y="1264177"/>
            <a:ext cx="9436608" cy="553998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900">
                <a:latin typeface="Times New Roman" pitchFamily="18" charset="0"/>
                <a:cs typeface="Times New Roman" pitchFamily="18" charset="0"/>
              </a:rPr>
              <a:t>Vẽ hình vuông ABCD có cạnh 4 cm theo hướng dẫn sau:</a:t>
            </a:r>
          </a:p>
        </p:txBody>
      </p:sp>
      <p:sp>
        <p:nvSpPr>
          <p:cNvPr id="4" name="Rectangle 3"/>
          <p:cNvSpPr>
            <a:spLocks/>
          </p:cNvSpPr>
          <p:nvPr/>
        </p:nvSpPr>
        <p:spPr>
          <a:xfrm>
            <a:off x="681496" y="1821297"/>
            <a:ext cx="1406539" cy="553998"/>
          </a:xfrm>
          <a:prstGeom prst="rect">
            <a:avLst/>
          </a:prstGeom>
        </p:spPr>
        <p:txBody>
          <a:bodyPr wrap="none" lIns="109728" tIns="54864" rIns="109728" bIns="54864">
            <a:spAutoFit/>
          </a:bodyPr>
          <a:lstStyle/>
          <a:p>
            <a:r>
              <a:rPr lang="en-US" sz="290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Bước 1:</a:t>
            </a:r>
            <a:endParaRPr lang="en-US" sz="2900">
              <a:solidFill>
                <a:srgbClr val="00B050"/>
              </a:solidFill>
            </a:endParaRPr>
          </a:p>
        </p:txBody>
      </p:sp>
      <p:sp>
        <p:nvSpPr>
          <p:cNvPr id="8" name="Rectangle 7"/>
          <p:cNvSpPr>
            <a:spLocks/>
          </p:cNvSpPr>
          <p:nvPr/>
        </p:nvSpPr>
        <p:spPr>
          <a:xfrm>
            <a:off x="681496" y="2339769"/>
            <a:ext cx="1406539" cy="553998"/>
          </a:xfrm>
          <a:prstGeom prst="rect">
            <a:avLst/>
          </a:prstGeom>
        </p:spPr>
        <p:txBody>
          <a:bodyPr wrap="none" lIns="109728" tIns="54864" rIns="109728" bIns="54864">
            <a:spAutoFit/>
          </a:bodyPr>
          <a:lstStyle/>
          <a:p>
            <a:r>
              <a:rPr lang="en-US" sz="290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Bước 2:</a:t>
            </a:r>
            <a:endParaRPr lang="en-US" sz="2900">
              <a:solidFill>
                <a:srgbClr val="00B050"/>
              </a:solidFill>
            </a:endParaRPr>
          </a:p>
        </p:txBody>
      </p:sp>
      <p:sp>
        <p:nvSpPr>
          <p:cNvPr id="6" name="Rectangle 5"/>
          <p:cNvSpPr>
            <a:spLocks/>
          </p:cNvSpPr>
          <p:nvPr/>
        </p:nvSpPr>
        <p:spPr>
          <a:xfrm>
            <a:off x="1996275" y="1819377"/>
            <a:ext cx="8271982" cy="553998"/>
          </a:xfrm>
          <a:prstGeom prst="rect">
            <a:avLst/>
          </a:prstGeom>
        </p:spPr>
        <p:txBody>
          <a:bodyPr wrap="square" lIns="109728" tIns="54864" rIns="109728" bIns="54864">
            <a:spAutoFit/>
          </a:bodyPr>
          <a:lstStyle/>
          <a:p>
            <a:r>
              <a:rPr lang="en-US" sz="2900">
                <a:latin typeface="Times New Roman" pitchFamily="18" charset="0"/>
                <a:cs typeface="Times New Roman" pitchFamily="18" charset="0"/>
              </a:rPr>
              <a:t>Vẽ đoạn thẳng AB = 4 cm.</a:t>
            </a:r>
            <a:endParaRPr lang="en-US" sz="2900"/>
          </a:p>
        </p:txBody>
      </p:sp>
      <p:sp>
        <p:nvSpPr>
          <p:cNvPr id="7" name="Rectangle 6"/>
          <p:cNvSpPr>
            <a:spLocks/>
          </p:cNvSpPr>
          <p:nvPr/>
        </p:nvSpPr>
        <p:spPr>
          <a:xfrm>
            <a:off x="1996274" y="2337849"/>
            <a:ext cx="12243982" cy="1003352"/>
          </a:xfrm>
          <a:prstGeom prst="rect">
            <a:avLst/>
          </a:prstGeom>
        </p:spPr>
        <p:txBody>
          <a:bodyPr wrap="square" lIns="109728" tIns="54864" rIns="109728" bIns="54864">
            <a:spAutoFit/>
          </a:bodyPr>
          <a:lstStyle/>
          <a:p>
            <a:r>
              <a:rPr lang="en-US" sz="2900">
                <a:latin typeface="Times New Roman" pitchFamily="18" charset="0"/>
                <a:cs typeface="Times New Roman" pitchFamily="18" charset="0"/>
              </a:rPr>
              <a:t>Vẽ đường thẳng vuông góc với AB tại A. Xác định điểm D trên đường thẳng đó sao cho AD = 4 cm.</a:t>
            </a:r>
            <a:endParaRPr lang="en-US" sz="2900"/>
          </a:p>
        </p:txBody>
      </p:sp>
      <p:sp>
        <p:nvSpPr>
          <p:cNvPr id="28" name="TextBox 27"/>
          <p:cNvSpPr txBox="1"/>
          <p:nvPr/>
        </p:nvSpPr>
        <p:spPr>
          <a:xfrm>
            <a:off x="4994158" y="7535253"/>
            <a:ext cx="485113" cy="480132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400" b="1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155914" y="7542027"/>
            <a:ext cx="485113" cy="480132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400" b="1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315200" y="5251336"/>
            <a:ext cx="485113" cy="480132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39" name="Rectangle 38"/>
          <p:cNvSpPr>
            <a:spLocks/>
          </p:cNvSpPr>
          <p:nvPr/>
        </p:nvSpPr>
        <p:spPr>
          <a:xfrm>
            <a:off x="691126" y="3279825"/>
            <a:ext cx="1406539" cy="553998"/>
          </a:xfrm>
          <a:prstGeom prst="rect">
            <a:avLst/>
          </a:prstGeom>
        </p:spPr>
        <p:txBody>
          <a:bodyPr wrap="none" lIns="109728" tIns="54864" rIns="109728" bIns="54864">
            <a:spAutoFit/>
          </a:bodyPr>
          <a:lstStyle/>
          <a:p>
            <a:r>
              <a:rPr lang="en-US" sz="290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Bước 3:</a:t>
            </a:r>
            <a:endParaRPr lang="en-US" sz="2900">
              <a:solidFill>
                <a:srgbClr val="00B050"/>
              </a:solidFill>
            </a:endParaRPr>
          </a:p>
        </p:txBody>
      </p:sp>
      <p:sp>
        <p:nvSpPr>
          <p:cNvPr id="40" name="Rectangle 39"/>
          <p:cNvSpPr>
            <a:spLocks/>
          </p:cNvSpPr>
          <p:nvPr/>
        </p:nvSpPr>
        <p:spPr>
          <a:xfrm>
            <a:off x="1996275" y="3277905"/>
            <a:ext cx="12397350" cy="1003352"/>
          </a:xfrm>
          <a:prstGeom prst="rect">
            <a:avLst/>
          </a:prstGeom>
        </p:spPr>
        <p:txBody>
          <a:bodyPr wrap="square" lIns="109728" tIns="54864" rIns="109728" bIns="54864">
            <a:spAutoFit/>
          </a:bodyPr>
          <a:lstStyle/>
          <a:p>
            <a:r>
              <a:rPr lang="en-US" sz="2900">
                <a:latin typeface="Times New Roman" pitchFamily="18" charset="0"/>
                <a:cs typeface="Times New Roman" pitchFamily="18" charset="0"/>
              </a:rPr>
              <a:t>Vẽ đường thẳng vuông góc với AB tại B. Xác định điểm C trên đường thẳng đó sao cho BC = 4 cm.</a:t>
            </a:r>
            <a:endParaRPr lang="en-US" sz="2900"/>
          </a:p>
        </p:txBody>
      </p:sp>
      <p:sp>
        <p:nvSpPr>
          <p:cNvPr id="33" name="Oval 32"/>
          <p:cNvSpPr/>
          <p:nvPr/>
        </p:nvSpPr>
        <p:spPr>
          <a:xfrm>
            <a:off x="401080" y="1370488"/>
            <a:ext cx="342632" cy="38262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34" name="Rectangle 33"/>
          <p:cNvSpPr>
            <a:spLocks/>
          </p:cNvSpPr>
          <p:nvPr/>
        </p:nvSpPr>
        <p:spPr>
          <a:xfrm>
            <a:off x="697222" y="4224705"/>
            <a:ext cx="1415837" cy="557076"/>
          </a:xfrm>
          <a:prstGeom prst="rect">
            <a:avLst/>
          </a:prstGeom>
        </p:spPr>
        <p:txBody>
          <a:bodyPr wrap="none" lIns="109728" tIns="54864" rIns="109728" bIns="54864">
            <a:spAutoFit/>
          </a:bodyPr>
          <a:lstStyle/>
          <a:p>
            <a:r>
              <a:rPr lang="en-US" sz="290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Bước 4:</a:t>
            </a:r>
            <a:endParaRPr lang="en-US" sz="2900">
              <a:solidFill>
                <a:srgbClr val="00B050"/>
              </a:solidFill>
            </a:endParaRPr>
          </a:p>
        </p:txBody>
      </p:sp>
      <p:sp>
        <p:nvSpPr>
          <p:cNvPr id="35" name="Rectangle 34"/>
          <p:cNvSpPr>
            <a:spLocks/>
          </p:cNvSpPr>
          <p:nvPr/>
        </p:nvSpPr>
        <p:spPr>
          <a:xfrm>
            <a:off x="2002371" y="4222785"/>
            <a:ext cx="8265886" cy="557076"/>
          </a:xfrm>
          <a:prstGeom prst="rect">
            <a:avLst/>
          </a:prstGeom>
        </p:spPr>
        <p:txBody>
          <a:bodyPr wrap="square" lIns="109728" tIns="54864" rIns="109728" bIns="54864">
            <a:spAutoFit/>
          </a:bodyPr>
          <a:lstStyle/>
          <a:p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Nối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C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D ta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ABCD.</a:t>
            </a:r>
            <a:endParaRPr lang="en-US" sz="2900" dirty="0"/>
          </a:p>
        </p:txBody>
      </p:sp>
      <p:sp>
        <p:nvSpPr>
          <p:cNvPr id="47" name="TextBox 46"/>
          <p:cNvSpPr txBox="1"/>
          <p:nvPr/>
        </p:nvSpPr>
        <p:spPr>
          <a:xfrm>
            <a:off x="5145350" y="5014093"/>
            <a:ext cx="3054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781277" y="5217818"/>
            <a:ext cx="485113" cy="480132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cxnSp>
        <p:nvCxnSpPr>
          <p:cNvPr id="42" name="Straight Connector 41"/>
          <p:cNvCxnSpPr/>
          <p:nvPr/>
        </p:nvCxnSpPr>
        <p:spPr>
          <a:xfrm>
            <a:off x="5262382" y="7606485"/>
            <a:ext cx="2030204" cy="192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V="1">
            <a:off x="5284996" y="4762842"/>
            <a:ext cx="0" cy="2837548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V="1">
            <a:off x="7278388" y="4793321"/>
            <a:ext cx="0" cy="2837548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V="1">
            <a:off x="7279041" y="5523839"/>
            <a:ext cx="0" cy="2105452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5298085" y="5526907"/>
            <a:ext cx="1990657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 rot="16200000">
            <a:off x="4446780" y="6139191"/>
            <a:ext cx="1311521" cy="480131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400" b="1">
                <a:latin typeface="Times New Roman" pitchFamily="18" charset="0"/>
                <a:cs typeface="Times New Roman" pitchFamily="18" charset="0"/>
              </a:rPr>
              <a:t>4 cm</a:t>
            </a:r>
          </a:p>
        </p:txBody>
      </p:sp>
      <p:sp>
        <p:nvSpPr>
          <p:cNvPr id="60" name="TextBox 59"/>
          <p:cNvSpPr txBox="1"/>
          <p:nvPr/>
        </p:nvSpPr>
        <p:spPr>
          <a:xfrm rot="5400000">
            <a:off x="6875538" y="6518655"/>
            <a:ext cx="1311521" cy="480131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400" b="1">
                <a:latin typeface="Times New Roman" pitchFamily="18" charset="0"/>
                <a:cs typeface="Times New Roman" pitchFamily="18" charset="0"/>
              </a:rPr>
              <a:t>4 cm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880068" y="7562235"/>
            <a:ext cx="854872" cy="480132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4 cm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7069321" y="4617653"/>
            <a:ext cx="3054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62040" y="166970"/>
            <a:ext cx="4400435" cy="557076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900" b="1">
                <a:latin typeface="Times New Roman" pitchFamily="18" charset="0"/>
                <a:cs typeface="Times New Roman" pitchFamily="18" charset="0"/>
              </a:rPr>
              <a:t>b) Cách vẽ hình vuông</a:t>
            </a:r>
          </a:p>
        </p:txBody>
      </p:sp>
      <p:cxnSp>
        <p:nvCxnSpPr>
          <p:cNvPr id="54" name="Straight Connector 53"/>
          <p:cNvCxnSpPr>
            <a:cxnSpLocks/>
          </p:cNvCxnSpPr>
          <p:nvPr/>
        </p:nvCxnSpPr>
        <p:spPr>
          <a:xfrm flipV="1">
            <a:off x="5284996" y="5526907"/>
            <a:ext cx="13089" cy="207348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0417B4AA-57D6-CA96-CF96-C634D0CE3387}"/>
              </a:ext>
            </a:extLst>
          </p:cNvPr>
          <p:cNvSpPr/>
          <p:nvPr/>
        </p:nvSpPr>
        <p:spPr>
          <a:xfrm>
            <a:off x="5262382" y="5504443"/>
            <a:ext cx="80224" cy="6451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908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1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1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"/>
                            </p:stCondLst>
                            <p:childTnLst>
                              <p:par>
                                <p:cTn id="79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00"/>
                            </p:stCondLst>
                            <p:childTnLst>
                              <p:par>
                                <p:cTn id="9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8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17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500"/>
                            </p:stCondLst>
                            <p:childTnLst>
                              <p:par>
                                <p:cTn id="13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1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8" grpId="0"/>
      <p:bldP spid="6" grpId="0"/>
      <p:bldP spid="7" grpId="0"/>
      <p:bldP spid="28" grpId="0"/>
      <p:bldP spid="29" grpId="0"/>
      <p:bldP spid="38" grpId="0"/>
      <p:bldP spid="39" grpId="0"/>
      <p:bldP spid="40" grpId="0"/>
      <p:bldP spid="33" grpId="0" animBg="1"/>
      <p:bldP spid="34" grpId="0"/>
      <p:bldP spid="35" grpId="0"/>
      <p:bldP spid="47" grpId="0"/>
      <p:bldP spid="48" grpId="0"/>
      <p:bldP spid="59" grpId="0"/>
      <p:bldP spid="60" grpId="0"/>
      <p:bldP spid="61" grpId="0"/>
      <p:bldP spid="62" grpId="0"/>
      <p:bldP spid="31" grpId="0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5" name="Straight Connector 54"/>
          <p:cNvCxnSpPr/>
          <p:nvPr/>
        </p:nvCxnSpPr>
        <p:spPr>
          <a:xfrm>
            <a:off x="6553861" y="3200775"/>
            <a:ext cx="1990657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718072" y="445354"/>
            <a:ext cx="2783627" cy="553998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9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Thực hành 2</a:t>
            </a:r>
          </a:p>
        </p:txBody>
      </p:sp>
      <p:sp>
        <p:nvSpPr>
          <p:cNvPr id="3" name="TextBox 2"/>
          <p:cNvSpPr txBox="1">
            <a:spLocks/>
          </p:cNvSpPr>
          <p:nvPr/>
        </p:nvSpPr>
        <p:spPr>
          <a:xfrm>
            <a:off x="961912" y="1120413"/>
            <a:ext cx="13144232" cy="1003352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900">
                <a:latin typeface="Times New Roman" pitchFamily="18" charset="0"/>
                <a:cs typeface="Times New Roman" pitchFamily="18" charset="0"/>
              </a:rPr>
              <a:t>Em hãy kiểm tra lại hình vừa vẽ, xem các cạnh có bằng nhau không? Các góc có bằng nhau không?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249934" y="5209121"/>
            <a:ext cx="485113" cy="480132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400" b="1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411690" y="5215895"/>
            <a:ext cx="485113" cy="480132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400" b="1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597729" y="2915715"/>
            <a:ext cx="485113" cy="480132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33" name="Oval 32"/>
          <p:cNvSpPr/>
          <p:nvPr/>
        </p:nvSpPr>
        <p:spPr>
          <a:xfrm>
            <a:off x="657112" y="1226724"/>
            <a:ext cx="342632" cy="38262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062203" y="2914184"/>
            <a:ext cx="485113" cy="480132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400" b="1"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cxnSp>
        <p:nvCxnSpPr>
          <p:cNvPr id="42" name="Straight Connector 41"/>
          <p:cNvCxnSpPr/>
          <p:nvPr/>
        </p:nvCxnSpPr>
        <p:spPr>
          <a:xfrm>
            <a:off x="6518158" y="5280353"/>
            <a:ext cx="2030204" cy="192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V="1">
            <a:off x="8534817" y="3197707"/>
            <a:ext cx="0" cy="2105452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flipV="1">
            <a:off x="6540772" y="3200775"/>
            <a:ext cx="13089" cy="207348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 rot="16200000">
            <a:off x="5702556" y="3813059"/>
            <a:ext cx="1311521" cy="480131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400" b="1">
                <a:latin typeface="Times New Roman" pitchFamily="18" charset="0"/>
                <a:cs typeface="Times New Roman" pitchFamily="18" charset="0"/>
              </a:rPr>
              <a:t>4 cm</a:t>
            </a:r>
          </a:p>
        </p:txBody>
      </p:sp>
      <p:sp>
        <p:nvSpPr>
          <p:cNvPr id="60" name="TextBox 59"/>
          <p:cNvSpPr txBox="1"/>
          <p:nvPr/>
        </p:nvSpPr>
        <p:spPr>
          <a:xfrm rot="5400000">
            <a:off x="8131314" y="4192523"/>
            <a:ext cx="1311521" cy="480131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400" b="1">
                <a:latin typeface="Times New Roman" pitchFamily="18" charset="0"/>
                <a:cs typeface="Times New Roman" pitchFamily="18" charset="0"/>
              </a:rPr>
              <a:t>4 cm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135844" y="5236103"/>
            <a:ext cx="854872" cy="480132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400" b="1">
                <a:latin typeface="Times New Roman" pitchFamily="18" charset="0"/>
                <a:cs typeface="Times New Roman" pitchFamily="18" charset="0"/>
              </a:rPr>
              <a:t>4 cm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8358835" y="2392938"/>
            <a:ext cx="3054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6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377794" y="2392938"/>
            <a:ext cx="3054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6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19216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28" grpId="0"/>
      <p:bldP spid="29" grpId="0"/>
      <p:bldP spid="38" grpId="0"/>
      <p:bldP spid="33" grpId="0" animBg="1"/>
      <p:bldP spid="48" grpId="0"/>
      <p:bldP spid="59" grpId="0"/>
      <p:bldP spid="60" grpId="0"/>
      <p:bldP spid="61" grpId="0"/>
      <p:bldP spid="62" grpId="0"/>
      <p:bldP spid="4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4537681"/>
              </p:ext>
            </p:extLst>
          </p:nvPr>
        </p:nvGraphicFramePr>
        <p:xfrm>
          <a:off x="7710667" y="1553382"/>
          <a:ext cx="457200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24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24000"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24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ysClr val="windowText" lastClr="000000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12800" y="798659"/>
            <a:ext cx="37501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b="1">
                <a:latin typeface="Times New Roman" pitchFamily="18" charset="0"/>
                <a:cs typeface="Times New Roman" pitchFamily="18" charset="0"/>
              </a:rPr>
              <a:t>c) Vận dụng kiến thức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12800" y="2456529"/>
            <a:ext cx="5694744" cy="164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sz="280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Hãy chỉ ra các cách để con kiến bò từ A đến B theo đường chéo của các hình vuông nhỏ?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2800" y="4155154"/>
            <a:ext cx="5694744" cy="164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Trong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thắng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Oval 5"/>
          <p:cNvSpPr/>
          <p:nvPr/>
        </p:nvSpPr>
        <p:spPr>
          <a:xfrm>
            <a:off x="12234440" y="1553382"/>
            <a:ext cx="104172" cy="9259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7710667" y="6078865"/>
            <a:ext cx="104172" cy="9259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526432" y="6172161"/>
            <a:ext cx="553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492938" y="1281011"/>
            <a:ext cx="553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7780111" y="1576532"/>
            <a:ext cx="4471690" cy="453775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cxnSpLocks/>
          </p:cNvCxnSpPr>
          <p:nvPr/>
        </p:nvCxnSpPr>
        <p:spPr>
          <a:xfrm flipV="1">
            <a:off x="7756961" y="4583575"/>
            <a:ext cx="1502786" cy="156543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 flipV="1">
            <a:off x="7814835" y="3113590"/>
            <a:ext cx="1444912" cy="14699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cxnSpLocks/>
          </p:cNvCxnSpPr>
          <p:nvPr/>
        </p:nvCxnSpPr>
        <p:spPr>
          <a:xfrm flipV="1">
            <a:off x="7814835" y="1553382"/>
            <a:ext cx="1444912" cy="156020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9259747" y="1553382"/>
            <a:ext cx="1527858" cy="156020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cxnSpLocks/>
            <a:endCxn id="6" idx="0"/>
          </p:cNvCxnSpPr>
          <p:nvPr/>
        </p:nvCxnSpPr>
        <p:spPr>
          <a:xfrm flipV="1">
            <a:off x="10787605" y="1553382"/>
            <a:ext cx="1498921" cy="156020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422400" y="1645980"/>
            <a:ext cx="4305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Hoạt động nhóm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97" b="89873" l="10526" r="85263">
                        <a14:foregroundMark x1="13684" y1="3797" x2="10526" y2="12658"/>
                        <a14:backgroundMark x1="47895" y1="81013" x2="47895" y2="81013"/>
                        <a14:backgroundMark x1="66316" y1="74051" x2="66316" y2="740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51" r="5189"/>
          <a:stretch/>
        </p:blipFill>
        <p:spPr bwMode="auto">
          <a:xfrm flipH="1">
            <a:off x="7041025" y="5738813"/>
            <a:ext cx="717630" cy="655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7268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114 -0.0108 L 0.34278 -0.56868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82" y="-27894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104 -0.01273 L 0.13542 -0.19792 " pathEditMode="relative" rAng="0" ptsTypes="AA">
                                      <p:cBhvr>
                                        <p:cTn id="52" dur="75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19" y="-9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"/>
                            </p:stCondLst>
                            <p:childTnLst>
                              <p:par>
                                <p:cTn id="5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542 -0.20467 L 0.0357 -0.38561 " pathEditMode="relative" rAng="0" ptsTypes="AA">
                                      <p:cBhvr>
                                        <p:cTn id="58" dur="75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91" y="-90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873 -0.37886 L 0.13921 -0.5627 " pathEditMode="relative" rAng="0" ptsTypes="AA">
                                      <p:cBhvr>
                                        <p:cTn id="64" dur="75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24" y="-92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250"/>
                            </p:stCondLst>
                            <p:childTnLst>
                              <p:par>
                                <p:cTn id="6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618 -0.56945 L 0.23818 -0.38638 " pathEditMode="relative" rAng="0" ptsTypes="AA">
                                      <p:cBhvr>
                                        <p:cTn id="70" dur="75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00" y="91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000"/>
                            </p:stCondLst>
                            <p:childTnLst>
                              <p:par>
                                <p:cTn id="7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3818 -0.38638 L 0.34017 -0.56617 " pathEditMode="relative" rAng="0" ptsTypes="AA">
                                      <p:cBhvr>
                                        <p:cTn id="76" dur="75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00" y="-89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6" grpId="0" animBg="1"/>
      <p:bldP spid="9" grpId="0" animBg="1"/>
      <p:bldP spid="7" grpId="0"/>
      <p:bldP spid="11" grpId="0"/>
      <p:bldP spid="10" grpId="0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0A84C02-4F09-40FE-82F3-79312BC08B2E}" vid="{8CF0B9B1-669A-4898-A12F-E87E9FA76E17}"/>
    </a:ext>
  </a:extLst>
</a:theme>
</file>

<file path=ppt/theme/theme2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2961</TotalTime>
  <Words>1174</Words>
  <Application>Microsoft Office PowerPoint</Application>
  <PresentationFormat>Custom</PresentationFormat>
  <Paragraphs>205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Arial</vt:lpstr>
      <vt:lpstr>Bookman Old Style</vt:lpstr>
      <vt:lpstr>Calibri</vt:lpstr>
      <vt:lpstr>Calibri Light</vt:lpstr>
      <vt:lpstr>Rockwell</vt:lpstr>
      <vt:lpstr>Times New Roman</vt:lpstr>
      <vt:lpstr>Custom Design</vt:lpstr>
      <vt:lpstr>Damask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Administrator</cp:lastModifiedBy>
  <cp:revision>199</cp:revision>
  <dcterms:created xsi:type="dcterms:W3CDTF">2021-08-08T07:52:26Z</dcterms:created>
  <dcterms:modified xsi:type="dcterms:W3CDTF">2025-02-24T02:09:01Z</dcterms:modified>
</cp:coreProperties>
</file>