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26"/>
  </p:notesMasterIdLst>
  <p:sldIdLst>
    <p:sldId id="266" r:id="rId3"/>
    <p:sldId id="292" r:id="rId4"/>
    <p:sldId id="267" r:id="rId5"/>
    <p:sldId id="262" r:id="rId6"/>
    <p:sldId id="263" r:id="rId7"/>
    <p:sldId id="264" r:id="rId8"/>
    <p:sldId id="265" r:id="rId9"/>
    <p:sldId id="271" r:id="rId10"/>
    <p:sldId id="280" r:id="rId11"/>
    <p:sldId id="257" r:id="rId12"/>
    <p:sldId id="260" r:id="rId13"/>
    <p:sldId id="258" r:id="rId14"/>
    <p:sldId id="285" r:id="rId15"/>
    <p:sldId id="284" r:id="rId16"/>
    <p:sldId id="288" r:id="rId17"/>
    <p:sldId id="291" r:id="rId18"/>
    <p:sldId id="275" r:id="rId19"/>
    <p:sldId id="276" r:id="rId20"/>
    <p:sldId id="273" r:id="rId21"/>
    <p:sldId id="277" r:id="rId22"/>
    <p:sldId id="279" r:id="rId23"/>
    <p:sldId id="289" r:id="rId24"/>
    <p:sldId id="278" r:id="rId25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4B"/>
    <a:srgbClr val="0097CC"/>
    <a:srgbClr val="165242"/>
    <a:srgbClr val="6C1263"/>
    <a:srgbClr val="661302"/>
    <a:srgbClr val="3E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 snapToGrid="0">
      <p:cViewPr varScale="1">
        <p:scale>
          <a:sx n="95" d="100"/>
          <a:sy n="95" d="100"/>
        </p:scale>
        <p:origin x="738" y="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23" y="1346836"/>
            <a:ext cx="10801754" cy="2865120"/>
          </a:xfrm>
        </p:spPr>
        <p:txBody>
          <a:bodyPr anchor="b">
            <a:normAutofit/>
          </a:bodyPr>
          <a:lstStyle>
            <a:lvl1pPr algn="ctr">
              <a:defRPr sz="5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323" y="4322446"/>
            <a:ext cx="10801754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5992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639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093" y="788672"/>
            <a:ext cx="11680214" cy="3423284"/>
          </a:xfrm>
        </p:spPr>
        <p:txBody>
          <a:bodyPr anchor="b">
            <a:normAutofit/>
          </a:bodyPr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93" y="4322446"/>
            <a:ext cx="11680214" cy="1800224"/>
          </a:xfrm>
        </p:spPr>
        <p:txBody>
          <a:bodyPr/>
          <a:lstStyle>
            <a:lvl1pPr marL="0" indent="0" algn="ctr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5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1"/>
            <a:ext cx="12424513" cy="15915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554" y="2505984"/>
            <a:ext cx="6127205" cy="444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8084" y="2505984"/>
            <a:ext cx="6112985" cy="4443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970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0"/>
            <a:ext cx="12424513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165" y="2505984"/>
            <a:ext cx="5855039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554" y="3494678"/>
            <a:ext cx="6128650" cy="34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404" y="2505984"/>
            <a:ext cx="5838665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494678"/>
            <a:ext cx="6114428" cy="3454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65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B4DD-3B52-430D-B02C-39CE17E89983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A4A5-A92A-4117-8570-6D55F6F44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3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4" y="731520"/>
            <a:ext cx="4718684" cy="283464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77" y="731520"/>
            <a:ext cx="7427390" cy="62179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674" y="3566161"/>
            <a:ext cx="4718684" cy="3383279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88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3" y="731520"/>
            <a:ext cx="7115728" cy="2834640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09765" y="910657"/>
            <a:ext cx="3906427" cy="58596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3566160"/>
            <a:ext cx="7121940" cy="3383280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3082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7" y="5147247"/>
            <a:ext cx="12441077" cy="983226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6567" y="745586"/>
            <a:ext cx="12441077" cy="4055682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4" y="6130474"/>
            <a:ext cx="12439198" cy="818966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63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4" y="731521"/>
            <a:ext cx="12424514" cy="4109831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5" y="5045784"/>
            <a:ext cx="12424513" cy="1910623"/>
          </a:xfrm>
        </p:spPr>
        <p:txBody>
          <a:bodyPr anchor="ctr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214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0"/>
            <a:ext cx="11163302" cy="3591485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332039"/>
            <a:ext cx="10502759" cy="512174"/>
          </a:xfrm>
        </p:spPr>
        <p:txBody>
          <a:bodyPr anchor="t">
            <a:normAutofit/>
          </a:bodyPr>
          <a:lstStyle>
            <a:lvl1pPr marL="0" indent="0" algn="r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045785"/>
            <a:ext cx="12424514" cy="19036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3934" y="88228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9547" y="3566512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03611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8" y="2552331"/>
            <a:ext cx="12426392" cy="301420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580667"/>
            <a:ext cx="12424516" cy="1368773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382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6553" y="731520"/>
            <a:ext cx="12424514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96553" y="2505983"/>
            <a:ext cx="3958747" cy="9879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96553" y="3493949"/>
            <a:ext cx="3958747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3853" y="2505984"/>
            <a:ext cx="3958270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333854" y="3493949"/>
            <a:ext cx="3959785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7958" y="2505984"/>
            <a:ext cx="3949453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571616" y="3493949"/>
            <a:ext cx="3949453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4983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96554" y="731520"/>
            <a:ext cx="12424514" cy="15906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96555" y="5035079"/>
            <a:ext cx="3958746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10424" y="2758784"/>
            <a:ext cx="3528060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96555" y="5726593"/>
            <a:ext cx="3958746" cy="12228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1242" y="5035079"/>
            <a:ext cx="395878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482796" y="2758784"/>
            <a:ext cx="3516630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29618" y="5726592"/>
            <a:ext cx="3960403" cy="12228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8108" y="5035079"/>
            <a:ext cx="394788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83364" y="2758784"/>
            <a:ext cx="3518536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67957" y="5726594"/>
            <a:ext cx="3953110" cy="122284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954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3602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731520"/>
            <a:ext cx="3051188" cy="621792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553" y="731520"/>
            <a:ext cx="9190446" cy="62179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7504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555" y="731521"/>
            <a:ext cx="12424513" cy="159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554" y="2515277"/>
            <a:ext cx="12424514" cy="443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4483" y="705993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553" y="7059931"/>
            <a:ext cx="800743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814" y="7059931"/>
            <a:ext cx="9042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3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49" r:id="rId19"/>
    <p:sldLayoutId id="2147483656" r:id="rId20"/>
    <p:sldLayoutId id="2147483657" r:id="rId21"/>
    <p:sldLayoutId id="2147483658" r:id="rId22"/>
  </p:sldLayoutIdLst>
  <p:hf sldNum="0" hdr="0" ftr="0" dt="0"/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408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2932" y="423672"/>
            <a:ext cx="11861810" cy="32716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4</a:t>
            </a:r>
          </a:p>
          <a:p>
            <a:pPr>
              <a:lnSpc>
                <a:spcPct val="12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1,2</a:t>
            </a:r>
          </a:p>
          <a:p>
            <a:pPr>
              <a:lnSpc>
                <a:spcPct val="12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Tam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Lê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9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6" b="91556" l="4889" r="96889">
                        <a14:foregroundMark x1="49778" y1="7556" x2="53333" y2="12889"/>
                        <a14:foregroundMark x1="5333" y1="87556" x2="46667" y2="76444"/>
                        <a14:foregroundMark x1="46667" y1="76444" x2="89333" y2="88889"/>
                        <a14:foregroundMark x1="92000" y1="83111" x2="94222" y2="87556"/>
                        <a14:foregroundMark x1="96889" y1="91556" x2="96889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869" y="5820256"/>
            <a:ext cx="2198350" cy="219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7459" y="10080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tam giác đều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5055" y="18005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5291" y="171973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Trong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(H.3),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6015808" y="2468568"/>
            <a:ext cx="1824950" cy="152464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1337035">
            <a:off x="2219860" y="2864612"/>
            <a:ext cx="2667544" cy="1152569"/>
          </a:xfrm>
          <a:prstGeom prst="triangle">
            <a:avLst>
              <a:gd name="adj" fmla="val 3208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9299951">
            <a:off x="9034295" y="3006811"/>
            <a:ext cx="3622442" cy="812389"/>
          </a:xfrm>
          <a:prstGeom prst="triangle">
            <a:avLst>
              <a:gd name="adj" fmla="val 56922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5748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27971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18076" y="4055976"/>
            <a:ext cx="85472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9657" y="4506046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674" y="5776785"/>
            <a:ext cx="2962211" cy="2221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89" b="93778" l="9778" r="92889">
                        <a14:foregroundMark x1="44889" y1="9333" x2="51111" y2="24000"/>
                        <a14:foregroundMark x1="43556" y1="5333" x2="46667" y2="9333"/>
                        <a14:foregroundMark x1="5333" y1="69778" x2="20831" y2="81886"/>
                        <a14:foregroundMark x1="40608" y1="92350" x2="51111" y2="92889"/>
                        <a14:foregroundMark x1="92889" y1="69778" x2="85333" y2="66667"/>
                        <a14:foregroundMark x1="44444" y1="93778" x2="53778" y2="86222"/>
                        <a14:backgroundMark x1="16444" y1="86222" x2="34667" y2="98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77" y="5797017"/>
            <a:ext cx="2107951" cy="21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763371" y="5182817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tìm một số hình ảnh tam giác đều trong thực tế.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8869" y="4510975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2408" y="2279392"/>
            <a:ext cx="2668215" cy="2838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7459" y="423844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2. HÌNH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9693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22" grpId="0" animBg="1"/>
      <p:bldP spid="23" grpId="0" animBg="1"/>
      <p:bldP spid="20" grpId="0"/>
      <p:bldP spid="25" grpId="0"/>
      <p:bldP spid="26" grpId="0"/>
      <p:bldP spid="21" grpId="0"/>
      <p:bldP spid="21" grpId="1"/>
      <p:bldP spid="31" grpId="0"/>
      <p:bldP spid="18" grpId="0"/>
      <p:bldP spid="18" grpId="1"/>
      <p:bldP spid="5" grpId="0" animBg="1"/>
      <p:bldP spid="5" grpId="1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51" y="4333298"/>
            <a:ext cx="3143250" cy="272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>
            <a:cxnSpLocks/>
            <a:stCxn id="18" idx="5"/>
          </p:cNvCxnSpPr>
          <p:nvPr/>
        </p:nvCxnSpPr>
        <p:spPr>
          <a:xfrm flipV="1">
            <a:off x="5838461" y="6797871"/>
            <a:ext cx="2298538" cy="2377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5759987" y="4751918"/>
            <a:ext cx="1195532" cy="202755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6919698" y="4733515"/>
            <a:ext cx="1204389" cy="206435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81707" y="918421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7934" y="877731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Cho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0795" y="1734485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Gọi tên các đỉnh, cạnh, góc của tam giác đều ABC.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0795" y="2433281"/>
            <a:ext cx="1170816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</a:t>
            </a:r>
          </a:p>
        </p:txBody>
      </p:sp>
      <p:sp>
        <p:nvSpPr>
          <p:cNvPr id="12" name="Oval 11"/>
          <p:cNvSpPr/>
          <p:nvPr/>
        </p:nvSpPr>
        <p:spPr>
          <a:xfrm>
            <a:off x="1262736" y="186109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262736" y="255217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1262736" y="3268021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57967" y="3146953"/>
            <a:ext cx="10237919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Sử dụng thước đo góc để đo và so sánh các góc của tam giác ABC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8191" y="7008787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7" name="Oval 16"/>
          <p:cNvSpPr/>
          <p:nvPr/>
        </p:nvSpPr>
        <p:spPr>
          <a:xfrm>
            <a:off x="6866755" y="4728146"/>
            <a:ext cx="119693" cy="8900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Oval 17"/>
          <p:cNvSpPr/>
          <p:nvPr/>
        </p:nvSpPr>
        <p:spPr>
          <a:xfrm>
            <a:off x="5733995" y="6749490"/>
            <a:ext cx="122390" cy="845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41710" y="6749490"/>
            <a:ext cx="113842" cy="8453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2527" y="1738675"/>
            <a:ext cx="84510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055" y="1747691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>
              <a:solidFill>
                <a:srgbClr val="00B0F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34713" y="1755349"/>
            <a:ext cx="7216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rgbClr val="FFC000"/>
              </a:solidFill>
            </a:endParaRPr>
          </a:p>
        </p:txBody>
      </p:sp>
      <p:sp>
        <p:nvSpPr>
          <p:cNvPr id="30" name="Arc 29"/>
          <p:cNvSpPr/>
          <p:nvPr/>
        </p:nvSpPr>
        <p:spPr>
          <a:xfrm>
            <a:off x="5688950" y="6575882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7806215">
            <a:off x="6732403" y="4648077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15464219">
            <a:off x="7812889" y="6511185"/>
            <a:ext cx="374591" cy="459301"/>
          </a:xfrm>
          <a:prstGeom prst="arc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/>
      <p:bldP spid="12" grpId="0" animBg="1"/>
      <p:bldP spid="13" grpId="0" animBg="1"/>
      <p:bldP spid="14" grpId="0" animBg="1"/>
      <p:bldP spid="11" grpId="0"/>
      <p:bldP spid="28" grpId="0"/>
      <p:bldP spid="17" grpId="0" animBg="1"/>
      <p:bldP spid="18" grpId="0" animBg="1"/>
      <p:bldP spid="19" grpId="0" animBg="1"/>
      <p:bldP spid="3" grpId="0"/>
      <p:bldP spid="4" grpId="0"/>
      <p:bldP spid="25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84921" y="1701495"/>
            <a:ext cx="7708739" cy="40627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868410" y="2914189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 tam giác đều: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868410" y="3702957"/>
            <a:ext cx="4132926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68410" y="4465269"/>
            <a:ext cx="6223242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Ba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3600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054" y="2071652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1165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 rot="19872511">
            <a:off x="3555124" y="3557736"/>
            <a:ext cx="4937760" cy="4663440"/>
            <a:chOff x="576" y="960"/>
            <a:chExt cx="1872" cy="1872"/>
          </a:xfrm>
        </p:grpSpPr>
        <p:sp>
          <p:nvSpPr>
            <p:cNvPr id="18468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9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 rot="13609068">
            <a:off x="5724920" y="3557735"/>
            <a:ext cx="4937760" cy="4663440"/>
            <a:chOff x="576" y="960"/>
            <a:chExt cx="1872" cy="1872"/>
          </a:xfrm>
        </p:grpSpPr>
        <p:sp>
          <p:nvSpPr>
            <p:cNvPr id="18466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71188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476988" y="1226303"/>
            <a:ext cx="8622131" cy="72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54864" rIns="109728" bIns="548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ABC.</a:t>
            </a:r>
          </a:p>
        </p:txBody>
      </p:sp>
      <p:sp>
        <p:nvSpPr>
          <p:cNvPr id="9223" name="Arc 7"/>
          <p:cNvSpPr>
            <a:spLocks/>
          </p:cNvSpPr>
          <p:nvPr/>
        </p:nvSpPr>
        <p:spPr bwMode="auto">
          <a:xfrm>
            <a:off x="6679326" y="3790148"/>
            <a:ext cx="1480184" cy="2059304"/>
          </a:xfrm>
          <a:custGeom>
            <a:avLst/>
            <a:gdLst>
              <a:gd name="T0" fmla="*/ 0 w 15039"/>
              <a:gd name="T1" fmla="*/ 2147483647 h 20927"/>
              <a:gd name="T2" fmla="*/ 2147483647 w 15039"/>
              <a:gd name="T3" fmla="*/ 0 h 20927"/>
              <a:gd name="T4" fmla="*/ 2147483647 w 15039"/>
              <a:gd name="T5" fmla="*/ 2147483647 h 20927"/>
              <a:gd name="T6" fmla="*/ 0 60000 65536"/>
              <a:gd name="T7" fmla="*/ 0 60000 65536"/>
              <a:gd name="T8" fmla="*/ 0 60000 65536"/>
              <a:gd name="T9" fmla="*/ 0 w 15039"/>
              <a:gd name="T10" fmla="*/ 0 h 20927"/>
              <a:gd name="T11" fmla="*/ 15039 w 15039"/>
              <a:gd name="T12" fmla="*/ 20927 h 209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39" h="20927" fill="none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</a:path>
              <a:path w="15039" h="20927" stroke="0" extrusionOk="0">
                <a:moveTo>
                  <a:pt x="0" y="5422"/>
                </a:moveTo>
                <a:cubicBezTo>
                  <a:pt x="2702" y="2801"/>
                  <a:pt x="6043" y="931"/>
                  <a:pt x="9690" y="-1"/>
                </a:cubicBezTo>
                <a:lnTo>
                  <a:pt x="15039" y="20927"/>
                </a:lnTo>
                <a:lnTo>
                  <a:pt x="0" y="5422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>
            <a:off x="6004954" y="3799670"/>
            <a:ext cx="1531620" cy="2066926"/>
          </a:xfrm>
          <a:custGeom>
            <a:avLst/>
            <a:gdLst>
              <a:gd name="T0" fmla="*/ 2147483647 w 15445"/>
              <a:gd name="T1" fmla="*/ 0 h 20839"/>
              <a:gd name="T2" fmla="*/ 2147483647 w 15445"/>
              <a:gd name="T3" fmla="*/ 2147483647 h 20839"/>
              <a:gd name="T4" fmla="*/ 0 w 15445"/>
              <a:gd name="T5" fmla="*/ 2147483647 h 20839"/>
              <a:gd name="T6" fmla="*/ 0 60000 65536"/>
              <a:gd name="T7" fmla="*/ 0 60000 65536"/>
              <a:gd name="T8" fmla="*/ 0 60000 65536"/>
              <a:gd name="T9" fmla="*/ 0 w 15445"/>
              <a:gd name="T10" fmla="*/ 0 h 20839"/>
              <a:gd name="T11" fmla="*/ 15445 w 15445"/>
              <a:gd name="T12" fmla="*/ 20839 h 208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45" h="20839" fill="none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</a:path>
              <a:path w="15445" h="20839" stroke="0" extrusionOk="0">
                <a:moveTo>
                  <a:pt x="5682" y="0"/>
                </a:moveTo>
                <a:cubicBezTo>
                  <a:pt x="9389" y="1010"/>
                  <a:pt x="12759" y="2991"/>
                  <a:pt x="15445" y="5738"/>
                </a:cubicBezTo>
                <a:lnTo>
                  <a:pt x="0" y="20839"/>
                </a:lnTo>
                <a:lnTo>
                  <a:pt x="568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6010670" y="3997790"/>
            <a:ext cx="108585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7100328" y="3997790"/>
            <a:ext cx="1074420" cy="187452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467870" y="4923622"/>
            <a:ext cx="12573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576578" y="4900762"/>
            <a:ext cx="114300" cy="8001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9728" tIns="54864" rIns="109728" bIns="54864"/>
          <a:lstStyle/>
          <a:p>
            <a:endParaRPr lang="en-US"/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987810" y="5803730"/>
            <a:ext cx="2205990" cy="137160"/>
            <a:chOff x="2228850" y="5029200"/>
            <a:chExt cx="1838325" cy="114300"/>
          </a:xfrm>
        </p:grpSpPr>
        <p:grpSp>
          <p:nvGrpSpPr>
            <p:cNvPr id="18461" name="Group 50"/>
            <p:cNvGrpSpPr>
              <a:grpSpLocks/>
            </p:cNvGrpSpPr>
            <p:nvPr/>
          </p:nvGrpSpPr>
          <p:grpSpPr bwMode="auto">
            <a:xfrm>
              <a:off x="2228850" y="5067300"/>
              <a:ext cx="1838325" cy="38100"/>
              <a:chOff x="2228850" y="5067300"/>
              <a:chExt cx="1838325" cy="38100"/>
            </a:xfrm>
          </p:grpSpPr>
          <p:sp>
            <p:nvSpPr>
              <p:cNvPr id="18463" name="Line 9"/>
              <p:cNvSpPr>
                <a:spLocks noChangeShapeType="1"/>
              </p:cNvSpPr>
              <p:nvPr/>
            </p:nvSpPr>
            <p:spPr bwMode="auto">
              <a:xfrm>
                <a:off x="2247900" y="5086350"/>
                <a:ext cx="1800225" cy="158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4" name="Oval 18"/>
              <p:cNvSpPr>
                <a:spLocks noChangeArrowheads="1"/>
              </p:cNvSpPr>
              <p:nvPr/>
            </p:nvSpPr>
            <p:spPr bwMode="auto">
              <a:xfrm>
                <a:off x="2228850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465" name="Oval 19"/>
              <p:cNvSpPr>
                <a:spLocks noChangeArrowheads="1"/>
              </p:cNvSpPr>
              <p:nvPr/>
            </p:nvSpPr>
            <p:spPr bwMode="auto">
              <a:xfrm>
                <a:off x="4029075" y="5067300"/>
                <a:ext cx="38100" cy="3810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8462" name="Line 14"/>
            <p:cNvSpPr>
              <a:spLocks noChangeShapeType="1"/>
            </p:cNvSpPr>
            <p:nvPr/>
          </p:nvSpPr>
          <p:spPr bwMode="auto">
            <a:xfrm>
              <a:off x="3162300" y="5029200"/>
              <a:ext cx="1588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8262378" y="571229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5759208" y="5723722"/>
            <a:ext cx="1875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endParaRPr lang="en-US" alt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7016509" y="3654892"/>
            <a:ext cx="2035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en-US" altLang="en-US" dirty="0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062228" y="3974930"/>
            <a:ext cx="45720" cy="4572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109728" tIns="54864" rIns="109728" bIns="5486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2798637">
            <a:off x="3523693" y="3528209"/>
            <a:ext cx="4973954" cy="4735830"/>
            <a:chOff x="576" y="960"/>
            <a:chExt cx="1872" cy="1872"/>
          </a:xfrm>
        </p:grpSpPr>
        <p:sp>
          <p:nvSpPr>
            <p:cNvPr id="18459" name="Oval 5"/>
            <p:cNvSpPr>
              <a:spLocks noChangeArrowheads="1"/>
            </p:cNvSpPr>
            <p:nvPr/>
          </p:nvSpPr>
          <p:spPr bwMode="auto">
            <a:xfrm>
              <a:off x="576" y="960"/>
              <a:ext cx="1872" cy="187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8460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28812">
              <a:off x="1721" y="1264"/>
              <a:ext cx="431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4C445C-B420-4E03-0BA9-ABDAEB91A61B}"/>
              </a:ext>
            </a:extLst>
          </p:cNvPr>
          <p:cNvSpPr txBox="1"/>
          <p:nvPr/>
        </p:nvSpPr>
        <p:spPr>
          <a:xfrm>
            <a:off x="449340" y="361534"/>
            <a:ext cx="47449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b) Cách vẽ tam giác đều</a:t>
            </a:r>
          </a:p>
        </p:txBody>
      </p:sp>
    </p:spTree>
    <p:extLst>
      <p:ext uri="{BB962C8B-B14F-4D97-AF65-F5344CB8AC3E}">
        <p14:creationId xmlns:p14="http://schemas.microsoft.com/office/powerpoint/2010/main" val="21510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6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31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3" grpId="0" animBg="1"/>
      <p:bldP spid="9224" grpId="0" animBg="1"/>
      <p:bldP spid="9231" grpId="0"/>
      <p:bldP spid="9232" grpId="0"/>
      <p:bldP spid="9233" grpId="0"/>
      <p:bldP spid="5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0692" y="802640"/>
            <a:ext cx="52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4122" y="1770729"/>
            <a:ext cx="107565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Vẽ hình tam giác đều có cạnh bằng 2 cm.</a:t>
            </a:r>
          </a:p>
        </p:txBody>
      </p:sp>
      <p:sp>
        <p:nvSpPr>
          <p:cNvPr id="2" name="Oval 1"/>
          <p:cNvSpPr/>
          <p:nvPr/>
        </p:nvSpPr>
        <p:spPr>
          <a:xfrm>
            <a:off x="736922" y="19599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462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6922" y="1401112"/>
            <a:ext cx="457200" cy="543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255018" y="13532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Hãy kể tên các hình tam giác đều có trong hình sau: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11" y="2059842"/>
            <a:ext cx="3749040" cy="356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3" y="2178618"/>
            <a:ext cx="4846320" cy="321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8800" y="551180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36085" y="5587210"/>
            <a:ext cx="142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3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407418" y="6128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AEF, ABC, ADC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B7B9E173-BB32-4846-84C8-9C0C522E6089}"/>
              </a:ext>
            </a:extLst>
          </p:cNvPr>
          <p:cNvSpPr txBox="1"/>
          <p:nvPr/>
        </p:nvSpPr>
        <p:spPr>
          <a:xfrm>
            <a:off x="1382018" y="6890412"/>
            <a:ext cx="9938255" cy="6033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MND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97" y="1358900"/>
            <a:ext cx="7199975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0" y="1054100"/>
            <a:ext cx="4699000" cy="5359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nay con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2497" y="5613400"/>
            <a:ext cx="774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029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799" y="1228669"/>
            <a:ext cx="949436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a) Một số yếu tố cơ bản của hình lục giác đều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93799" y="20930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2702399"/>
            <a:ext cx="10325983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4.a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4.b.</a:t>
            </a:r>
          </a:p>
        </p:txBody>
      </p:sp>
      <p:sp>
        <p:nvSpPr>
          <p:cNvPr id="12" name="Oval 11"/>
          <p:cNvSpPr/>
          <p:nvPr/>
        </p:nvSpPr>
        <p:spPr>
          <a:xfrm>
            <a:off x="1080001" y="2829005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36286" y="7125627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4a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193">
            <a:off x="7931122" y="3889499"/>
            <a:ext cx="3108960" cy="28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Isosceles Triangle 20"/>
          <p:cNvSpPr/>
          <p:nvPr/>
        </p:nvSpPr>
        <p:spPr>
          <a:xfrm>
            <a:off x="4191066" y="4080778"/>
            <a:ext cx="1428138" cy="1225436"/>
          </a:xfrm>
          <a:prstGeom prst="triangle">
            <a:avLst>
              <a:gd name="adj" fmla="val 499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439327" y="5348175"/>
            <a:ext cx="1428138" cy="1225436"/>
          </a:xfrm>
          <a:prstGeom prst="triangle">
            <a:avLst>
              <a:gd name="adj" fmla="val 499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2725258" y="4073958"/>
            <a:ext cx="1428138" cy="1225436"/>
          </a:xfrm>
          <a:prstGeom prst="triangle">
            <a:avLst>
              <a:gd name="adj" fmla="val 499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 rot="10800000">
            <a:off x="4191065" y="5323308"/>
            <a:ext cx="1428138" cy="1250303"/>
          </a:xfrm>
          <a:prstGeom prst="triangle">
            <a:avLst>
              <a:gd name="adj" fmla="val 499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10800000">
            <a:off x="2697083" y="5327627"/>
            <a:ext cx="1428138" cy="1225436"/>
          </a:xfrm>
          <a:prstGeom prst="triangle">
            <a:avLst>
              <a:gd name="adj" fmla="val 499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0800000">
            <a:off x="3452248" y="4063684"/>
            <a:ext cx="1428138" cy="1225436"/>
          </a:xfrm>
          <a:prstGeom prst="triangle">
            <a:avLst>
              <a:gd name="adj" fmla="val 499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8024117" y="4063684"/>
            <a:ext cx="739739" cy="12357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763856" y="4063684"/>
            <a:ext cx="1458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222044" y="4063684"/>
            <a:ext cx="740482" cy="12639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0222044" y="5348175"/>
            <a:ext cx="740482" cy="122543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763856" y="6573612"/>
            <a:ext cx="1458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024117" y="5307079"/>
            <a:ext cx="739739" cy="12665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73437" y="3685203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86081" y="3685203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941978" y="5072215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053724" y="6547472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53111" y="6553686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33328" y="5044604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38071" y="7131270"/>
            <a:ext cx="237936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4b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3799" y="538144"/>
            <a:ext cx="509819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3. HÌNH LỤC GIÁC ĐỀU</a:t>
            </a:r>
          </a:p>
        </p:txBody>
      </p:sp>
    </p:spTree>
    <p:extLst>
      <p:ext uri="{BB962C8B-B14F-4D97-AF65-F5344CB8AC3E}">
        <p14:creationId xmlns:p14="http://schemas.microsoft.com/office/powerpoint/2010/main" val="63269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95062E-6 L 0.36339 0.00077 " pathEditMode="relative" rAng="0" ptsTypes="AA">
                                      <p:cBhvr>
                                        <p:cTn id="9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9.25926E-7 L 0.36339 -9.25926E-7 " pathEditMode="relative" rAng="0" ptsTypes="AA">
                                      <p:cBhvr>
                                        <p:cTn id="9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2 -3.7037E-6 L 0.36328 0.00155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88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250"/>
                            </p:stCondLst>
                            <p:childTnLst>
                              <p:par>
                                <p:cTn id="9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3 0.00135 L 0.36393 0.00135 " pathEditMode="relative" rAng="0" ptsTypes="AA">
                                      <p:cBhvr>
                                        <p:cTn id="9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7 -8.02469E-7 L 0.3647 -8.02469E-7 " pathEditMode="relative" rAng="0" ptsTypes="AA">
                                      <p:cBhvr>
                                        <p:cTn id="10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69 -3.08642E-6 L 0.36469 -3.08642E-6 " pathEditMode="relative" rAng="0" ptsTypes="AA">
                                      <p:cBhvr>
                                        <p:cTn id="10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2" grpId="0" animBg="1"/>
      <p:bldP spid="28" grpId="0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5" grpId="0"/>
      <p:bldP spid="48" grpId="0"/>
      <p:bldP spid="49" grpId="0"/>
      <p:bldP spid="50" grpId="0"/>
      <p:bldP spid="51" grpId="0"/>
      <p:bldP spid="52" grpId="0"/>
      <p:bldP spid="61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3799" y="9881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060" y="1597499"/>
            <a:ext cx="1032598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Kể tên các đỉnh, cạnh, góc của hình lục giác đều ABCDEF</a:t>
            </a:r>
          </a:p>
        </p:txBody>
      </p:sp>
      <p:sp>
        <p:nvSpPr>
          <p:cNvPr id="12" name="Oval 11"/>
          <p:cNvSpPr/>
          <p:nvPr/>
        </p:nvSpPr>
        <p:spPr>
          <a:xfrm>
            <a:off x="1078060" y="1724105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9243329" y="3952216"/>
            <a:ext cx="739739" cy="12357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983068" y="3952216"/>
            <a:ext cx="145818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endCxn id="49" idx="1"/>
          </p:cNvCxnSpPr>
          <p:nvPr/>
        </p:nvCxnSpPr>
        <p:spPr>
          <a:xfrm>
            <a:off x="11441256" y="3952216"/>
            <a:ext cx="742512" cy="12732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  <a:stCxn id="56" idx="0"/>
          </p:cNvCxnSpPr>
          <p:nvPr/>
        </p:nvCxnSpPr>
        <p:spPr>
          <a:xfrm flipH="1">
            <a:off x="11498131" y="5194414"/>
            <a:ext cx="685637" cy="12446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9955730" y="6426271"/>
            <a:ext cx="1546114" cy="317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243329" y="5195611"/>
            <a:ext cx="739739" cy="12665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592649" y="3573735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78234" y="3425915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183768" y="4994614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448721" y="6419639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715878" y="6419640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900898" y="4944425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47" name="Oval 46"/>
          <p:cNvSpPr/>
          <p:nvPr/>
        </p:nvSpPr>
        <p:spPr>
          <a:xfrm>
            <a:off x="9923880" y="3914076"/>
            <a:ext cx="116313" cy="991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355402" y="3889495"/>
            <a:ext cx="105978" cy="1096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115978" y="5194414"/>
            <a:ext cx="135579" cy="953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1457041" y="6380112"/>
            <a:ext cx="103947" cy="923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955730" y="6419844"/>
            <a:ext cx="99256" cy="94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195781" y="5143882"/>
            <a:ext cx="118894" cy="10647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08127" y="1627255"/>
            <a:ext cx="14996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8253" y="1627255"/>
            <a:ext cx="14996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 dirty="0">
              <a:solidFill>
                <a:srgbClr val="00B0F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32421" y="1627258"/>
            <a:ext cx="149962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9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5400000">
            <a:off x="9353931" y="3428700"/>
            <a:ext cx="723893" cy="1057919"/>
          </a:xfrm>
          <a:prstGeom prst="arc">
            <a:avLst>
              <a:gd name="adj1" fmla="val 16373833"/>
              <a:gd name="adj2" fmla="val 20905373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9154473">
            <a:off x="11103004" y="3465489"/>
            <a:ext cx="770968" cy="817050"/>
          </a:xfrm>
          <a:prstGeom prst="arc">
            <a:avLst>
              <a:gd name="adj1" fmla="val 16938221"/>
              <a:gd name="adj2" fmla="val 558456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9049095" y="4960747"/>
            <a:ext cx="531536" cy="625841"/>
          </a:xfrm>
          <a:prstGeom prst="arc">
            <a:avLst>
              <a:gd name="adj1" fmla="val 17373894"/>
              <a:gd name="adj2" fmla="val 4148532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9452521" y="6150939"/>
            <a:ext cx="742591" cy="677334"/>
          </a:xfrm>
          <a:prstGeom prst="arc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982868">
            <a:off x="11133426" y="6164123"/>
            <a:ext cx="770968" cy="699499"/>
          </a:xfrm>
          <a:prstGeom prst="arc">
            <a:avLst>
              <a:gd name="adj1" fmla="val 16200000"/>
              <a:gd name="adj2" fmla="val 53009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452038">
            <a:off x="11869400" y="4749967"/>
            <a:ext cx="964734" cy="935400"/>
          </a:xfrm>
          <a:prstGeom prst="arc">
            <a:avLst>
              <a:gd name="adj1" fmla="val 16200000"/>
              <a:gd name="adj2" fmla="val 2122475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172148" y="2303194"/>
            <a:ext cx="1032598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Các cạnh của hình này có bằng nhau không?</a:t>
            </a:r>
          </a:p>
        </p:txBody>
      </p:sp>
      <p:sp>
        <p:nvSpPr>
          <p:cNvPr id="53" name="Oval 52"/>
          <p:cNvSpPr/>
          <p:nvPr/>
        </p:nvSpPr>
        <p:spPr>
          <a:xfrm>
            <a:off x="1078060" y="2407088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3213" y="2940887"/>
            <a:ext cx="1032598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Các góc của hình này có bằng nhau không và bằng bao nhiêu độ?</a:t>
            </a:r>
          </a:p>
        </p:txBody>
      </p:sp>
      <p:sp>
        <p:nvSpPr>
          <p:cNvPr id="60" name="Oval 59"/>
          <p:cNvSpPr/>
          <p:nvPr/>
        </p:nvSpPr>
        <p:spPr>
          <a:xfrm>
            <a:off x="1078060" y="306749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32353" y="4860017"/>
            <a:ext cx="585332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cạnh của hình này có bằng nhau.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2353" y="5605575"/>
            <a:ext cx="7626145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góc của hình này có bằng nhau và bằng 120</a:t>
            </a:r>
            <a:r>
              <a:rPr lang="en-US" sz="2900" baseline="30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96426" y="4098645"/>
            <a:ext cx="1648209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65" name="Oval 64"/>
          <p:cNvSpPr/>
          <p:nvPr/>
        </p:nvSpPr>
        <p:spPr>
          <a:xfrm>
            <a:off x="626497" y="499791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6" name="Oval 65"/>
          <p:cNvSpPr/>
          <p:nvPr/>
        </p:nvSpPr>
        <p:spPr>
          <a:xfrm>
            <a:off x="626497" y="5748629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40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00"/>
                            </p:stCondLst>
                            <p:childTnLst>
                              <p:par>
                                <p:cTn id="120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500"/>
                            </p:stCondLst>
                            <p:childTnLst>
                              <p:par>
                                <p:cTn id="138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4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 animBg="1"/>
      <p:bldP spid="45" grpId="0"/>
      <p:bldP spid="45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47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3" grpId="0"/>
      <p:bldP spid="35" grpId="0"/>
      <p:bldP spid="37" grpId="0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46" grpId="0"/>
      <p:bldP spid="53" grpId="0" animBg="1"/>
      <p:bldP spid="54" grpId="0"/>
      <p:bldP spid="60" grpId="0" animBg="1"/>
      <p:bldP spid="62" grpId="0"/>
      <p:bldP spid="63" grpId="0"/>
      <p:bldP spid="64" grpId="0"/>
      <p:bldP spid="65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3799" y="9627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060" y="1572099"/>
            <a:ext cx="1032598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Hãy kể tên các đường chéo chính của hình lục giác đều ABCDEF.</a:t>
            </a:r>
          </a:p>
        </p:txBody>
      </p:sp>
      <p:sp>
        <p:nvSpPr>
          <p:cNvPr id="6" name="Oval 5"/>
          <p:cNvSpPr/>
          <p:nvPr/>
        </p:nvSpPr>
        <p:spPr>
          <a:xfrm>
            <a:off x="1038547" y="1698705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7176" y="934269"/>
            <a:ext cx="1032598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Hãy quan sát hình 4.5.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8547" y="2187348"/>
            <a:ext cx="1032598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    Hãy so sánh độ dài các đường chéo chính với nhau.</a:t>
            </a:r>
          </a:p>
        </p:txBody>
      </p:sp>
      <p:sp>
        <p:nvSpPr>
          <p:cNvPr id="10" name="Oval 9"/>
          <p:cNvSpPr/>
          <p:nvPr/>
        </p:nvSpPr>
        <p:spPr>
          <a:xfrm>
            <a:off x="1038547" y="2313954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37">
            <a:off x="8694931" y="3496207"/>
            <a:ext cx="33528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321713" y="3271753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81135" y="3271753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927988" y="4755653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60158" y="6344381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55580" y="6344381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52425" y="4755653"/>
            <a:ext cx="46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46650" y="6914474"/>
            <a:ext cx="173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4.5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57246" y="2744424"/>
            <a:ext cx="259402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 chéo chính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160017" y="3206089"/>
            <a:ext cx="531934" cy="1101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9618" y="4247589"/>
            <a:ext cx="1518382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 lời: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1397" y="4964442"/>
            <a:ext cx="6005714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 đường chéo chính là: AD, BE, CF</a:t>
            </a:r>
          </a:p>
        </p:txBody>
      </p:sp>
      <p:sp>
        <p:nvSpPr>
          <p:cNvPr id="32" name="Oval 31"/>
          <p:cNvSpPr/>
          <p:nvPr/>
        </p:nvSpPr>
        <p:spPr>
          <a:xfrm>
            <a:off x="1190947" y="5091048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01397" y="5670003"/>
            <a:ext cx="6316164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 dài các đường chéo chính bằng nhau.</a:t>
            </a:r>
          </a:p>
        </p:txBody>
      </p:sp>
      <p:sp>
        <p:nvSpPr>
          <p:cNvPr id="34" name="Oval 33"/>
          <p:cNvSpPr/>
          <p:nvPr/>
        </p:nvSpPr>
        <p:spPr>
          <a:xfrm>
            <a:off x="1190947" y="5796609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12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0" grpId="0"/>
      <p:bldP spid="31" grpId="0"/>
      <p:bldP spid="32" grpId="0" animBg="1"/>
      <p:bldP spid="33" grpId="0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i sao nền nhà đổ mồ hôi? Biện pháp khắc phục nền nhà đổ mồ hôi hiệu quả |  Siêu thị nhà mẫ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9" y="195072"/>
            <a:ext cx="5397290" cy="3596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95" descr="Description: Gạch Lục Giác Và Ứng Dụng Trong Trang Trí Tạo Điểm Nhấn - Gạch Né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68" y="1962346"/>
            <a:ext cx="6730976" cy="4664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79" descr="Description: 20 mẫu Gạch Ốp Tường Bếp đẹp 2021, giá tốt cho tường nhà &amp; Cách ph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9" y="4192858"/>
            <a:ext cx="5397290" cy="3829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5072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779522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1606" y="217300"/>
            <a:ext cx="5954649" cy="1505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87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90646" y="1560369"/>
            <a:ext cx="8991600" cy="44405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37118" y="1680864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3233474" y="2474633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3233474" y="3336553"/>
            <a:ext cx="431246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Sáu cạnh bằng nhau.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233474" y="4135441"/>
            <a:ext cx="7813421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Sáu góc bằng nhau, mỗi góc bằng 120</a:t>
            </a:r>
            <a:r>
              <a:rPr lang="en-US" sz="3600" baseline="30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3233474" y="4970593"/>
            <a:ext cx="657590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Ba đường chéo chính bằng nhau.</a:t>
            </a:r>
            <a:endParaRPr lang="en-US" sz="36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73300" y="1516310"/>
            <a:ext cx="10083800" cy="20523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 tìm hiểu về hình tam giác đều, hình vuông, hình lục giác đều, em có nhận xét gì về đặc điểm chung (cạnh, góc) của các hình nói trên?</a:t>
            </a:r>
            <a:endParaRPr lang="en-US" sz="320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625600"/>
            <a:ext cx="71778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2700" y="4394200"/>
            <a:ext cx="10185400" cy="1752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100" y="773259"/>
            <a:ext cx="375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3822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800" y="544659"/>
            <a:ext cx="375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2" name="Oval 1"/>
          <p:cNvSpPr/>
          <p:nvPr/>
        </p:nvSpPr>
        <p:spPr>
          <a:xfrm>
            <a:off x="812800" y="1137980"/>
            <a:ext cx="431800" cy="462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266335"/>
            <a:ext cx="2020241" cy="201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2297113"/>
            <a:ext cx="23431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1394">
            <a:off x="10188575" y="5322888"/>
            <a:ext cx="23050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16" y="6067425"/>
            <a:ext cx="24098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41" y="2187285"/>
            <a:ext cx="24688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5181600"/>
            <a:ext cx="20669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2400" y="1137980"/>
            <a:ext cx="12306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các hình vẽ sau và cho biết: Hình nào là hình tam giác đều, hình nào là hình vuông, hình nào là hình lục giác đều?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4950" y="4472739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44250" y="7419974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48975" y="4472739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7997" y="4472739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16750" y="7419974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6000" y="7419974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1571" y="3010565"/>
            <a:ext cx="209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vuông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46197" y="3343285"/>
            <a:ext cx="1818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97021" y="5898346"/>
            <a:ext cx="1818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 giác đều</a:t>
            </a:r>
          </a:p>
        </p:txBody>
      </p:sp>
    </p:spTree>
    <p:extLst>
      <p:ext uri="{BB962C8B-B14F-4D97-AF65-F5344CB8AC3E}">
        <p14:creationId xmlns:p14="http://schemas.microsoft.com/office/powerpoint/2010/main" val="16514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0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68">
            <a:off x="6540942" y="4490949"/>
            <a:ext cx="2291986" cy="20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68">
            <a:off x="3614088" y="4479373"/>
            <a:ext cx="2291986" cy="20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868">
            <a:off x="800522" y="4479375"/>
            <a:ext cx="2291986" cy="20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731" y="748122"/>
            <a:ext cx="3703108" cy="66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1722" y="1382362"/>
            <a:ext cx="6713316" cy="10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221" y="2426037"/>
            <a:ext cx="76142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1870" y="3029862"/>
            <a:ext cx="7336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bánh ở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6944" y="3622112"/>
            <a:ext cx="78071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219933" y="4575316"/>
            <a:ext cx="1030147" cy="18982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79676" y="5524440"/>
            <a:ext cx="2187615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61908" y="4583545"/>
            <a:ext cx="0" cy="18982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196783" y="4583545"/>
            <a:ext cx="1127571" cy="189001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80749" y="5524440"/>
            <a:ext cx="215289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191730" y="4623541"/>
            <a:ext cx="1030147" cy="18982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38758" y="4597045"/>
            <a:ext cx="1127571" cy="1890019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22724" y="5537940"/>
            <a:ext cx="2152892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05033" y="4597045"/>
            <a:ext cx="0" cy="189824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75362" y="5069681"/>
            <a:ext cx="1643605" cy="9375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34120" y="7032282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099245" y="7022632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 2</a:t>
            </a:r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24742" y="7012982"/>
            <a:ext cx="1358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 3</a:t>
            </a:r>
            <a:endParaRPr lang="en-US" sz="2400">
              <a:solidFill>
                <a:srgbClr val="7030A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6875362" y="5069681"/>
            <a:ext cx="1643605" cy="9375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2800" y="316059"/>
            <a:ext cx="375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27" name="Oval 26"/>
          <p:cNvSpPr/>
          <p:nvPr/>
        </p:nvSpPr>
        <p:spPr>
          <a:xfrm>
            <a:off x="812800" y="871280"/>
            <a:ext cx="431800" cy="4622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58900" y="871280"/>
            <a:ext cx="403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30419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0" grpId="0"/>
      <p:bldP spid="43" grpId="0"/>
      <p:bldP spid="44" grpId="0"/>
      <p:bldP spid="25" grpId="0"/>
      <p:bldP spid="27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23443" y="3949384"/>
            <a:ext cx="11228832" cy="1839961"/>
            <a:chOff x="2206752" y="2743200"/>
            <a:chExt cx="11228832" cy="1839961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06752" y="2754775"/>
              <a:ext cx="11228832" cy="182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1: HÌNH TAM GIÁC ĐỀU. HÌNH VUÔNG. HÌNH LỤC GIÁC ĐỀU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78209" y="1157573"/>
            <a:ext cx="9386224" cy="1938992"/>
            <a:chOff x="2626721" y="612991"/>
            <a:chExt cx="9386224" cy="1938992"/>
          </a:xfrm>
        </p:grpSpPr>
        <p:sp>
          <p:nvSpPr>
            <p:cNvPr id="6" name="Rectangle 5"/>
            <p:cNvSpPr/>
            <p:nvPr/>
          </p:nvSpPr>
          <p:spPr>
            <a:xfrm>
              <a:off x="2626721" y="612991"/>
              <a:ext cx="9302290" cy="19389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6721" y="668294"/>
              <a:ext cx="9386224" cy="18283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cap="none" spc="50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CHƯƠNG </a:t>
              </a:r>
              <a:r>
                <a:rPr lang="en-US" sz="4000" b="1" spc="50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en-US" sz="4000" b="1" cap="none" spc="50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: MỘT SỐ HÌNH PHẲNG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cap="none" spc="50" dirty="0">
                  <a:ln w="1143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TRONG THỰC TIỄN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59" y="1535819"/>
            <a:ext cx="9494360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95055" y="244828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2340" y="2396519"/>
            <a:ext cx="10325983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" name="Picture 8" descr="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12365"/>
          <a:stretch/>
        </p:blipFill>
        <p:spPr bwMode="auto">
          <a:xfrm>
            <a:off x="5709573" y="3680794"/>
            <a:ext cx="3383280" cy="298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33" y="3419482"/>
            <a:ext cx="3383280" cy="338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5" descr="Kết quả hình ảnh cho rub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705" y="3969833"/>
            <a:ext cx="2943915" cy="246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7459" y="639744"/>
            <a:ext cx="3460841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1. HÌNH VUÔNG</a:t>
            </a:r>
          </a:p>
        </p:txBody>
      </p:sp>
    </p:spTree>
    <p:extLst>
      <p:ext uri="{BB962C8B-B14F-4D97-AF65-F5344CB8AC3E}">
        <p14:creationId xmlns:p14="http://schemas.microsoft.com/office/powerpoint/2010/main" val="30751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5055" y="76680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>
                <a:latin typeface="Times New Roman" pitchFamily="18" charset="0"/>
                <a:cs typeface="Times New Roman" pitchFamily="18" charset="0"/>
              </a:rPr>
              <a:t>HĐ4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92341" y="715039"/>
            <a:ext cx="422804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31136" y="1962912"/>
            <a:ext cx="2328672" cy="12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31136" y="1975104"/>
            <a:ext cx="0" cy="22799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31136" y="4255008"/>
            <a:ext cx="23286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59808" y="1962912"/>
            <a:ext cx="0" cy="22920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31136" y="4035552"/>
            <a:ext cx="25603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7168" y="4035552"/>
            <a:ext cx="0" cy="2194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31136" y="1975104"/>
            <a:ext cx="2328672" cy="22799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7882699" y="1956816"/>
            <a:ext cx="2291525" cy="1219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845552" y="1956816"/>
            <a:ext cx="0" cy="22799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45552" y="4236720"/>
            <a:ext cx="23286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174224" y="1944624"/>
            <a:ext cx="0" cy="22920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45552" y="1956816"/>
            <a:ext cx="2328672" cy="227990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845552" y="1944624"/>
            <a:ext cx="2328672" cy="229209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01189" y="3999602"/>
            <a:ext cx="53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201011" y="1682496"/>
            <a:ext cx="53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55960" y="3964721"/>
            <a:ext cx="53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42844" y="1675802"/>
            <a:ext cx="53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255520" y="1682496"/>
            <a:ext cx="402336" cy="225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857684" y="3034525"/>
            <a:ext cx="263724" cy="1963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267456" y="2779776"/>
            <a:ext cx="426720" cy="85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487168" y="3712464"/>
            <a:ext cx="329184" cy="23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32421" y="1294159"/>
            <a:ext cx="107641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Đỉnh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74837" y="2287807"/>
            <a:ext cx="1076411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Đường chéo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89543" y="2628829"/>
            <a:ext cx="107641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Cạnh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8471" y="3329869"/>
            <a:ext cx="107641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Góc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02624" y="2615184"/>
            <a:ext cx="536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68997" y="4403119"/>
            <a:ext cx="2114022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2a.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55213" y="4403119"/>
            <a:ext cx="2114022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2b</a:t>
            </a: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437400" y="5206257"/>
            <a:ext cx="10583912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 (H.2b)</a:t>
            </a:r>
          </a:p>
        </p:txBody>
      </p:sp>
      <p:sp>
        <p:nvSpPr>
          <p:cNvPr id="56" name="Oval 55"/>
          <p:cNvSpPr/>
          <p:nvPr/>
        </p:nvSpPr>
        <p:spPr>
          <a:xfrm>
            <a:off x="1156984" y="5288184"/>
            <a:ext cx="342632" cy="3826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437400" y="5821953"/>
            <a:ext cx="12174968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58" name="Oval 57"/>
          <p:cNvSpPr/>
          <p:nvPr/>
        </p:nvSpPr>
        <p:spPr>
          <a:xfrm>
            <a:off x="1156984" y="5903880"/>
            <a:ext cx="342632" cy="3826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9" name="TextBox 58"/>
          <p:cNvSpPr txBox="1">
            <a:spLocks/>
          </p:cNvSpPr>
          <p:nvPr/>
        </p:nvSpPr>
        <p:spPr>
          <a:xfrm>
            <a:off x="1437399" y="6830841"/>
            <a:ext cx="114422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0" name="Oval 59"/>
          <p:cNvSpPr/>
          <p:nvPr/>
        </p:nvSpPr>
        <p:spPr>
          <a:xfrm>
            <a:off x="1156984" y="6912768"/>
            <a:ext cx="342632" cy="3826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3552" y="5208151"/>
            <a:ext cx="9022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9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6992" y="5224724"/>
            <a:ext cx="92659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816" y="5208151"/>
            <a:ext cx="209702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 chéo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798044" y="4164027"/>
            <a:ext cx="120307" cy="1453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132570" y="4161346"/>
            <a:ext cx="123389" cy="1562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818766" y="1896916"/>
            <a:ext cx="118871" cy="1563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0114778" y="1900685"/>
            <a:ext cx="123389" cy="1562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"/>
                            </p:stCondLst>
                            <p:childTnLst>
                              <p:par>
                                <p:cTn id="95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21" grpId="1"/>
      <p:bldP spid="35" grpId="0"/>
      <p:bldP spid="35" grpId="1"/>
      <p:bldP spid="36" grpId="0"/>
      <p:bldP spid="36" grpId="1"/>
      <p:bldP spid="37" grpId="0"/>
      <p:bldP spid="37" grpId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 animBg="1"/>
      <p:bldP spid="3" grpId="0"/>
      <p:bldP spid="5" grpId="0"/>
      <p:bldP spid="7" grpId="0"/>
      <p:bldP spid="44" grpId="0" animBg="1"/>
      <p:bldP spid="46" grpId="0" animBg="1"/>
      <p:bldP spid="47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13589" y="1504709"/>
            <a:ext cx="8322197" cy="46993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5293" y="1889389"/>
            <a:ext cx="278362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041649" y="2683158"/>
            <a:ext cx="5019067" cy="6647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041649" y="3545078"/>
            <a:ext cx="4389407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041649" y="4343966"/>
            <a:ext cx="647972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sz="3600" baseline="30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4041649" y="5179118"/>
            <a:ext cx="5588453" cy="664797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FB4B37-C24C-5694-2B2C-F5B02EDE2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1" b="95028" l="9955" r="89744">
                        <a14:foregroundMark x1="20965" y1="7571" x2="26998" y2="16949"/>
                        <a14:foregroundMark x1="24887" y1="93898" x2="84465" y2="95028"/>
                        <a14:foregroundMark x1="84465" y1="95028" x2="87934" y2="92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87053" y="5052364"/>
            <a:ext cx="1988086" cy="26537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C4C5E2-0475-404F-CF41-448E85BD6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1" b="95028" l="9955" r="89744">
                        <a14:foregroundMark x1="20965" y1="7571" x2="26998" y2="16949"/>
                        <a14:foregroundMark x1="24887" y1="93898" x2="84465" y2="95028"/>
                        <a14:foregroundMark x1="84465" y1="95028" x2="87934" y2="923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1328" y="5052365"/>
            <a:ext cx="1988086" cy="2653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040" y="662270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2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681496" y="1264177"/>
            <a:ext cx="9436608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Vẽ hình vuông ABCD có cạnh 4 cm theo hướng dẫn sau: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681496" y="1821297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1: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681496" y="2339769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2: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996275" y="1819377"/>
            <a:ext cx="8271982" cy="55399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đoạn thẳng AB = 4 cm.</a:t>
            </a:r>
            <a:endParaRPr lang="en-US" sz="290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996274" y="2337849"/>
            <a:ext cx="12243982" cy="1003352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đường thẳng vuông góc với AB tại A. Xác định điểm D trên đường thẳng đó sao cho AD = 4 cm.</a:t>
            </a:r>
            <a:endParaRPr lang="en-US" sz="2900"/>
          </a:p>
        </p:txBody>
      </p:sp>
      <p:sp>
        <p:nvSpPr>
          <p:cNvPr id="28" name="TextBox 27"/>
          <p:cNvSpPr txBox="1"/>
          <p:nvPr/>
        </p:nvSpPr>
        <p:spPr>
          <a:xfrm>
            <a:off x="4994158" y="7535253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5914" y="7542027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15200" y="5251336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691126" y="3279825"/>
            <a:ext cx="1406539" cy="553998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3: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996275" y="3277905"/>
            <a:ext cx="12397350" cy="1003352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>
                <a:latin typeface="Times New Roman" pitchFamily="18" charset="0"/>
                <a:cs typeface="Times New Roman" pitchFamily="18" charset="0"/>
              </a:rPr>
              <a:t>Vẽ đường thẳng vuông góc với AB tại B. Xác định điểm C trên đường thẳng đó sao cho BC = 4 cm.</a:t>
            </a:r>
            <a:endParaRPr lang="en-US" sz="2900"/>
          </a:p>
        </p:txBody>
      </p:sp>
      <p:sp>
        <p:nvSpPr>
          <p:cNvPr id="33" name="Oval 32"/>
          <p:cNvSpPr/>
          <p:nvPr/>
        </p:nvSpPr>
        <p:spPr>
          <a:xfrm>
            <a:off x="401080" y="137048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697222" y="4224705"/>
            <a:ext cx="1415837" cy="557076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9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 4:</a:t>
            </a:r>
            <a:endParaRPr lang="en-US" sz="290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2002371" y="4222785"/>
            <a:ext cx="8265886" cy="55707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D ta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ABCD.</a:t>
            </a:r>
            <a:endParaRPr lang="en-US" sz="2900" dirty="0"/>
          </a:p>
        </p:txBody>
      </p:sp>
      <p:sp>
        <p:nvSpPr>
          <p:cNvPr id="47" name="TextBox 46"/>
          <p:cNvSpPr txBox="1"/>
          <p:nvPr/>
        </p:nvSpPr>
        <p:spPr>
          <a:xfrm>
            <a:off x="5145350" y="5014093"/>
            <a:ext cx="305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81277" y="5217818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5262382" y="7606485"/>
            <a:ext cx="2030204" cy="19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284996" y="4762842"/>
            <a:ext cx="0" cy="283754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7278388" y="4793321"/>
            <a:ext cx="0" cy="283754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279041" y="5523839"/>
            <a:ext cx="0" cy="21054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298085" y="5526907"/>
            <a:ext cx="19906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4446780" y="6139191"/>
            <a:ext cx="131152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0" name="TextBox 59"/>
          <p:cNvSpPr txBox="1"/>
          <p:nvPr/>
        </p:nvSpPr>
        <p:spPr>
          <a:xfrm rot="5400000">
            <a:off x="6875538" y="6518655"/>
            <a:ext cx="131152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80068" y="7562235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69321" y="4617653"/>
            <a:ext cx="305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040" y="166970"/>
            <a:ext cx="4400435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latin typeface="Times New Roman" pitchFamily="18" charset="0"/>
                <a:cs typeface="Times New Roman" pitchFamily="18" charset="0"/>
              </a:rPr>
              <a:t>b) Cách vẽ hình vuông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V="1">
            <a:off x="5284996" y="5526907"/>
            <a:ext cx="13089" cy="20734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417B4AA-57D6-CA96-CF96-C634D0CE3387}"/>
              </a:ext>
            </a:extLst>
          </p:cNvPr>
          <p:cNvSpPr/>
          <p:nvPr/>
        </p:nvSpPr>
        <p:spPr>
          <a:xfrm>
            <a:off x="5262382" y="5504443"/>
            <a:ext cx="80224" cy="645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  <p:bldP spid="28" grpId="0"/>
      <p:bldP spid="29" grpId="0"/>
      <p:bldP spid="38" grpId="0"/>
      <p:bldP spid="39" grpId="0"/>
      <p:bldP spid="40" grpId="0"/>
      <p:bldP spid="33" grpId="0" animBg="1"/>
      <p:bldP spid="34" grpId="0"/>
      <p:bldP spid="35" grpId="0"/>
      <p:bldP spid="47" grpId="0"/>
      <p:bldP spid="48" grpId="0"/>
      <p:bldP spid="59" grpId="0"/>
      <p:bldP spid="60" grpId="0"/>
      <p:bldP spid="61" grpId="0"/>
      <p:bldP spid="62" grpId="0"/>
      <p:bldP spid="3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6553861" y="3200775"/>
            <a:ext cx="199065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8072" y="44535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 hành 2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961912" y="1120413"/>
            <a:ext cx="13144232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>
                <a:latin typeface="Times New Roman" pitchFamily="18" charset="0"/>
                <a:cs typeface="Times New Roman" pitchFamily="18" charset="0"/>
              </a:rPr>
              <a:t>Em hãy kiểm tra lại hình vừa vẽ, xem các cạnh có bằng nhau không? Các góc có bằng nhau không?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9934" y="5209121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11690" y="521589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7729" y="2915715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Oval 32"/>
          <p:cNvSpPr/>
          <p:nvPr/>
        </p:nvSpPr>
        <p:spPr>
          <a:xfrm>
            <a:off x="657112" y="1226724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62203" y="2914184"/>
            <a:ext cx="485113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6518158" y="5280353"/>
            <a:ext cx="2030204" cy="19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534817" y="3197707"/>
            <a:ext cx="0" cy="21054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540772" y="3200775"/>
            <a:ext cx="13089" cy="207348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6200000">
            <a:off x="5702556" y="3813059"/>
            <a:ext cx="131152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0" name="TextBox 59"/>
          <p:cNvSpPr txBox="1"/>
          <p:nvPr/>
        </p:nvSpPr>
        <p:spPr>
          <a:xfrm rot="5400000">
            <a:off x="8131314" y="4192523"/>
            <a:ext cx="1311521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35844" y="5236103"/>
            <a:ext cx="854872" cy="48013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b="1">
                <a:latin typeface="Times New Roman" pitchFamily="18" charset="0"/>
                <a:cs typeface="Times New Roman" pitchFamily="18" charset="0"/>
              </a:rPr>
              <a:t>4 cm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358835" y="2392938"/>
            <a:ext cx="305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77794" y="2392938"/>
            <a:ext cx="305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2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8" grpId="0"/>
      <p:bldP spid="29" grpId="0"/>
      <p:bldP spid="38" grpId="0"/>
      <p:bldP spid="33" grpId="0" animBg="1"/>
      <p:bldP spid="48" grpId="0"/>
      <p:bldP spid="59" grpId="0"/>
      <p:bldP spid="60" grpId="0"/>
      <p:bldP spid="61" grpId="0"/>
      <p:bldP spid="62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37681"/>
              </p:ext>
            </p:extLst>
          </p:nvPr>
        </p:nvGraphicFramePr>
        <p:xfrm>
          <a:off x="7710667" y="1553382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2800" y="798659"/>
            <a:ext cx="375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latin typeface="Times New Roman" pitchFamily="18" charset="0"/>
                <a:cs typeface="Times New Roman" pitchFamily="18" charset="0"/>
              </a:rPr>
              <a:t>c) Vận dụng kiến thức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2456529"/>
            <a:ext cx="569474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Hãy chỉ ra các cách để con kiến bò từ A đến B theo đường chéo của các hình vuông nhỏ?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2800" y="4155154"/>
            <a:ext cx="569474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12234440" y="1553382"/>
            <a:ext cx="104172" cy="925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10667" y="6078865"/>
            <a:ext cx="104172" cy="925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26432" y="6172161"/>
            <a:ext cx="55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92938" y="1281011"/>
            <a:ext cx="55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780111" y="1576532"/>
            <a:ext cx="4471690" cy="4537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7756961" y="4583575"/>
            <a:ext cx="1502786" cy="15654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814835" y="3113590"/>
            <a:ext cx="1444912" cy="1469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7814835" y="1553382"/>
            <a:ext cx="1444912" cy="1560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259747" y="1553382"/>
            <a:ext cx="1527858" cy="1560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endCxn id="6" idx="0"/>
          </p:cNvCxnSpPr>
          <p:nvPr/>
        </p:nvCxnSpPr>
        <p:spPr>
          <a:xfrm flipV="1">
            <a:off x="10787605" y="1553382"/>
            <a:ext cx="1498921" cy="1560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22400" y="1645980"/>
            <a:ext cx="430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97" b="89873" l="10526" r="85263">
                        <a14:foregroundMark x1="13684" y1="3797" x2="10526" y2="12658"/>
                        <a14:backgroundMark x1="47895" y1="81013" x2="47895" y2="81013"/>
                        <a14:backgroundMark x1="66316" y1="74051" x2="66316" y2="74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1" r="5189"/>
          <a:stretch/>
        </p:blipFill>
        <p:spPr bwMode="auto">
          <a:xfrm flipH="1">
            <a:off x="7041025" y="5738813"/>
            <a:ext cx="717630" cy="65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2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14 -0.0108 L 0.34278 -0.5686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2" y="-278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4 -0.01273 L 0.13542 -0.19792 " pathEditMode="relative" rAng="0" ptsTypes="AA">
                                      <p:cBhvr>
                                        <p:cTn id="52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9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2 -0.20467 L 0.0357 -0.38561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1" y="-9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3 -0.37886 L 0.13921 -0.5627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4" y="-9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618 -0.56945 L 0.23818 -0.38638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18 -0.38638 L 0.34017 -0.56617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8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6" grpId="0" animBg="1"/>
      <p:bldP spid="9" grpId="0" animBg="1"/>
      <p:bldP spid="7" grpId="0"/>
      <p:bldP spid="11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2961</TotalTime>
  <Words>1174</Words>
  <Application>Microsoft Office PowerPoint</Application>
  <PresentationFormat>Custom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Rockwell</vt:lpstr>
      <vt:lpstr>Times New Roman</vt:lpstr>
      <vt:lpstr>Custom Design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199</cp:revision>
  <dcterms:created xsi:type="dcterms:W3CDTF">2021-08-08T07:52:26Z</dcterms:created>
  <dcterms:modified xsi:type="dcterms:W3CDTF">2025-02-24T02:09:01Z</dcterms:modified>
</cp:coreProperties>
</file>