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1" r:id="rId2"/>
    <p:sldId id="279" r:id="rId3"/>
    <p:sldId id="280" r:id="rId4"/>
    <p:sldId id="283" r:id="rId5"/>
    <p:sldId id="285" r:id="rId6"/>
    <p:sldId id="286" r:id="rId7"/>
    <p:sldId id="281" r:id="rId8"/>
    <p:sldId id="284" r:id="rId9"/>
    <p:sldId id="287" r:id="rId10"/>
    <p:sldId id="282" r:id="rId11"/>
    <p:sldId id="270" r:id="rId12"/>
    <p:sldId id="273" r:id="rId13"/>
    <p:sldId id="278" r:id="rId14"/>
    <p:sldId id="289" r:id="rId15"/>
    <p:sldId id="290" r:id="rId16"/>
    <p:sldId id="29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83518-BD35-44E6-9303-80DA5FA223AD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7525-66BA-467A-B53C-9191E10DB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32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7A35F-0CF6-4635-9024-F86C25402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4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555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7A35F-0CF6-4635-9024-F86C25402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4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7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CE020-BA22-F6B6-F958-BB6B792E6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F5F45F-29F6-A8C0-EAF1-1334D97DC8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05BB0-F8B7-153D-198D-E6701EA86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643E8-5223-29AF-F23A-4B51A87B4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E219E-FAFB-8AC8-5C3E-876284AAD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28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746A-4A0F-900F-D965-29E19B86D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0C308C-3323-16E3-3116-B11F6D2024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4C211-34E2-08DF-9870-A46148788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58EB47-C171-6AA5-3880-91712F487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277C6-A457-B186-2BFF-2F42EC942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323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F8C18F-883F-8F50-C3EE-39F73E643B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685FBA-665D-D37F-9946-2CDF7C695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F6CC0-8F9F-F2C1-7CE7-4596BFA3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362E8-8A85-519F-223F-B58E7D29E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69F08-701D-3304-B275-307457B46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22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302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22D04-5C62-4725-4CAC-C35B02C4A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873BB-5450-C7B4-2B06-4654633F0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50D79-09F4-600A-BBBF-66A4DA3CF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B21CC-A07C-9189-0ED7-4A0A8E938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8C381-EC17-3217-6139-DBC3EBB54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219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39D20-EFB2-2716-088B-675C97D06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EF095E-5F18-9F3B-1305-1452C5380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351FD-2D6B-8FA3-4198-6B0712751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4960E-557C-098D-FBF8-A0E8CDF2E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2DA7C-9D13-392B-F156-DA5B98432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1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731DD-64EF-B35B-0024-26B081A59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382F3-729D-79C0-AF7B-FA5E1A2CE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625681-ED9C-9663-CFCB-C45CAAB03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C1A9E-9F5A-6B92-4932-CE8D8E75A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02E60-EB96-8EFC-B19B-B6D763B6D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93FFE-5EA0-4005-A51D-B5019ABA5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3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E8987-43D2-862F-5D84-8D8E89D8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916B6-E601-6FE6-2BAD-4FFE44F5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D04064-BFD9-A1C0-07DC-DC017D191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EA6B3D-8CDD-3331-EAB4-AFE2C3DB5A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1EEB7D-2824-0968-9D5A-0345382B08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878414-E80A-9B4C-B5B1-8CDE23EB9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088C3-C197-19CF-9774-FEA1B6403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24BC8D-4A23-008E-BA04-A5469FDBC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1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EF62-B7A2-1EAC-11B9-09DB0841A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A39E9-E7B2-20C0-4A71-794687405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2D3C14-CDA9-4AB9-71CD-21A42339F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42098D-9084-CF96-C41B-4947B7B95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9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D24A61-E61D-A988-E228-CFEDC4A4E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F0233B-7B64-C584-8D66-2FB845CA1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54120-B96C-4B7B-D98E-F899EF6A1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3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F8586-044E-F4C4-6079-BD5D1593E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3A684-08DB-F2C0-B144-D9A839AE3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D50364-4AA1-2503-5450-E8D357B735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4D8E72-4080-1A0D-B397-B3DC843A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51AF19-B3CD-A8F4-D256-947CC4967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82B855-5ACE-1C9D-FEEA-51B6D49CA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110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8399F-9E7A-74C6-BDB8-7C159CA07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CAEE87-3507-E3C4-7E41-AEED61F091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39FF64-C469-9700-6042-F9F9EBAFA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B6F53-407B-A004-D1FE-63A7EDD8A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3B327-A6A0-E19C-89E3-24255B191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D82847-7034-0471-C842-77182BB4F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33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6DBC4E-6059-9F5B-0FFC-E0065734A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005F6-3A4F-D4C7-FBE6-F8BD6B0F9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8F5AD-FA59-4C17-F6B6-6FC8E6B186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0A824-0664-43F2-A373-519A9F5A98B5}" type="datetimeFigureOut">
              <a:rPr lang="en-US" smtClean="0"/>
              <a:t>2/22/2025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282DD-3454-AC0F-243A-F274BBC63B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5593A-88DA-7619-856C-F2E35B43B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B9D96-95FF-4803-B712-FE2CFCF0B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8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13" Type="http://schemas.openxmlformats.org/officeDocument/2006/relationships/image" Target="../media/image39.png"/><Relationship Id="rId18" Type="http://schemas.openxmlformats.org/officeDocument/2006/relationships/image" Target="../media/image42.jpeg"/><Relationship Id="rId3" Type="http://schemas.openxmlformats.org/officeDocument/2006/relationships/audio" Target="../media/audio1.wav"/><Relationship Id="rId7" Type="http://schemas.openxmlformats.org/officeDocument/2006/relationships/image" Target="../media/image33.gif"/><Relationship Id="rId12" Type="http://schemas.openxmlformats.org/officeDocument/2006/relationships/image" Target="../media/image38.png"/><Relationship Id="rId1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0.png"/><Relationship Id="rId20" Type="http://schemas.openxmlformats.org/officeDocument/2006/relationships/audio" Target="../media/audio1.wav"/><Relationship Id="rId1" Type="http://schemas.openxmlformats.org/officeDocument/2006/relationships/audio" Target="file:///C:\Documents%20and%20Settings\Administrator\Desktop\This_Old_Man_instrumental.mp3" TargetMode="External"/><Relationship Id="rId6" Type="http://schemas.openxmlformats.org/officeDocument/2006/relationships/slide" Target="slide14.xml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5" Type="http://schemas.openxmlformats.org/officeDocument/2006/relationships/slide" Target="slide15.xml"/><Relationship Id="rId10" Type="http://schemas.openxmlformats.org/officeDocument/2006/relationships/image" Target="../media/image36.png"/><Relationship Id="rId19" Type="http://schemas.openxmlformats.org/officeDocument/2006/relationships/slide" Target="slide16.xml"/><Relationship Id="rId4" Type="http://schemas.openxmlformats.org/officeDocument/2006/relationships/slide" Target="slide12.xml"/><Relationship Id="rId9" Type="http://schemas.openxmlformats.org/officeDocument/2006/relationships/image" Target="../media/image35.gif"/><Relationship Id="rId1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48.emf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openxmlformats.org/officeDocument/2006/relationships/oleObject" Target="../embeddings/oleObject23.bin"/><Relationship Id="rId17" Type="http://schemas.openxmlformats.org/officeDocument/2006/relationships/image" Target="../media/image50.emf"/><Relationship Id="rId2" Type="http://schemas.openxmlformats.org/officeDocument/2006/relationships/audio" Target="../media/audio2.wav"/><Relationship Id="rId16" Type="http://schemas.openxmlformats.org/officeDocument/2006/relationships/oleObject" Target="../embeddings/oleObject2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29.wmf"/><Relationship Id="rId5" Type="http://schemas.openxmlformats.org/officeDocument/2006/relationships/image" Target="../media/image40.png"/><Relationship Id="rId15" Type="http://schemas.openxmlformats.org/officeDocument/2006/relationships/image" Target="../media/image49.emf"/><Relationship Id="rId10" Type="http://schemas.openxmlformats.org/officeDocument/2006/relationships/oleObject" Target="../embeddings/oleObject20.bin"/><Relationship Id="rId4" Type="http://schemas.openxmlformats.org/officeDocument/2006/relationships/slide" Target="slide11.xml"/><Relationship Id="rId9" Type="http://schemas.openxmlformats.org/officeDocument/2006/relationships/image" Target="../media/image47.png"/><Relationship Id="rId14" Type="http://schemas.openxmlformats.org/officeDocument/2006/relationships/oleObject" Target="../embeddings/oleObject24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55.wmf"/><Relationship Id="rId3" Type="http://schemas.openxmlformats.org/officeDocument/2006/relationships/slide" Target="slide11.xml"/><Relationship Id="rId7" Type="http://schemas.openxmlformats.org/officeDocument/2006/relationships/image" Target="../media/image46.gif"/><Relationship Id="rId12" Type="http://schemas.openxmlformats.org/officeDocument/2006/relationships/image" Target="../media/image52.wmf"/><Relationship Id="rId17" Type="http://schemas.openxmlformats.org/officeDocument/2006/relationships/oleObject" Target="../embeddings/oleObject30.bin"/><Relationship Id="rId2" Type="http://schemas.openxmlformats.org/officeDocument/2006/relationships/image" Target="../media/image43.png"/><Relationship Id="rId16" Type="http://schemas.openxmlformats.org/officeDocument/2006/relationships/image" Target="../media/image54.wmf"/><Relationship Id="rId20" Type="http://schemas.openxmlformats.org/officeDocument/2006/relationships/image" Target="../media/image5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oleObject" Target="../embeddings/oleObject27.bin"/><Relationship Id="rId5" Type="http://schemas.openxmlformats.org/officeDocument/2006/relationships/image" Target="../media/image44.png"/><Relationship Id="rId15" Type="http://schemas.openxmlformats.org/officeDocument/2006/relationships/oleObject" Target="../embeddings/oleObject29.bin"/><Relationship Id="rId10" Type="http://schemas.openxmlformats.org/officeDocument/2006/relationships/image" Target="../media/image51.wmf"/><Relationship Id="rId19" Type="http://schemas.openxmlformats.org/officeDocument/2006/relationships/oleObject" Target="../embeddings/oleObject31.bin"/><Relationship Id="rId4" Type="http://schemas.openxmlformats.org/officeDocument/2006/relationships/image" Target="../media/image40.png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5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" Target="slide11.xml"/><Relationship Id="rId7" Type="http://schemas.openxmlformats.org/officeDocument/2006/relationships/image" Target="../media/image46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57.wmf"/><Relationship Id="rId4" Type="http://schemas.openxmlformats.org/officeDocument/2006/relationships/image" Target="../media/image40.png"/><Relationship Id="rId9" Type="http://schemas.openxmlformats.org/officeDocument/2006/relationships/oleObject" Target="../embeddings/oleObject3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" Target="slide11.xml"/><Relationship Id="rId7" Type="http://schemas.openxmlformats.org/officeDocument/2006/relationships/image" Target="../media/image46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20.wmf"/><Relationship Id="rId3" Type="http://schemas.openxmlformats.org/officeDocument/2006/relationships/image" Target="../media/image12.wmf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12.bin"/><Relationship Id="rId2" Type="http://schemas.openxmlformats.org/officeDocument/2006/relationships/oleObject" Target="../embeddings/oleObject5.bin"/><Relationship Id="rId16" Type="http://schemas.openxmlformats.org/officeDocument/2006/relationships/image" Target="../media/image19.w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13.wmf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16.wmf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18.bin"/><Relationship Id="rId2" Type="http://schemas.openxmlformats.org/officeDocument/2006/relationships/oleObject" Target="../embeddings/oleObject13.bin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5" Type="http://schemas.openxmlformats.org/officeDocument/2006/relationships/image" Target="../media/image27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1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en nature border with grass and flower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832"/>
          <a:stretch/>
        </p:blipFill>
        <p:spPr bwMode="auto">
          <a:xfrm>
            <a:off x="-15805" y="534184"/>
            <a:ext cx="12192000" cy="684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2990" y="1285108"/>
            <a:ext cx="11993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TUẦN 19, TIẾT 37</a:t>
            </a:r>
            <a:endParaRPr kumimoji="0" lang="nl-NL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§1. TỈ LỆ THỨC – DÃY TỈ SỐ BẰNG NHAU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2990" y="410308"/>
            <a:ext cx="11989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CHƯƠNG 6: CÁC ĐẠI LƯỢNG TỈ LỆ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9080A5-7D59-E9F6-D406-424D02915851}"/>
              </a:ext>
            </a:extLst>
          </p:cNvPr>
          <p:cNvSpPr txBox="1"/>
          <p:nvPr/>
        </p:nvSpPr>
        <p:spPr>
          <a:xfrm>
            <a:off x="5378823" y="4972727"/>
            <a:ext cx="67973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Thị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Thu Bình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Trường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THCS Long Bình Tân  </a:t>
            </a:r>
          </a:p>
        </p:txBody>
      </p:sp>
    </p:spTree>
    <p:extLst>
      <p:ext uri="{BB962C8B-B14F-4D97-AF65-F5344CB8AC3E}">
        <p14:creationId xmlns:p14="http://schemas.microsoft.com/office/powerpoint/2010/main" val="1932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00"/>
          <a:stretch/>
        </p:blipFill>
        <p:spPr>
          <a:xfrm>
            <a:off x="44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9A7896-D70E-4A4F-BCCF-CF1EF9850253}"/>
              </a:ext>
            </a:extLst>
          </p:cNvPr>
          <p:cNvSpPr txBox="1"/>
          <p:nvPr/>
        </p:nvSpPr>
        <p:spPr>
          <a:xfrm>
            <a:off x="1144516" y="2831364"/>
            <a:ext cx="10385852" cy="707884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HOẠT ĐỘNG THỰC HÀNH VÀ VẬN DỤNG</a:t>
            </a:r>
          </a:p>
        </p:txBody>
      </p:sp>
    </p:spTree>
    <p:extLst>
      <p:ext uri="{BB962C8B-B14F-4D97-AF65-F5344CB8AC3E}">
        <p14:creationId xmlns:p14="http://schemas.microsoft.com/office/powerpoint/2010/main" val="304288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55591" y="-11480"/>
            <a:ext cx="12192000" cy="6663208"/>
            <a:chOff x="990069" y="467295"/>
            <a:chExt cx="7200000" cy="5184001"/>
          </a:xfrm>
        </p:grpSpPr>
        <p:grpSp>
          <p:nvGrpSpPr>
            <p:cNvPr id="5" name="Group 4"/>
            <p:cNvGrpSpPr/>
            <p:nvPr/>
          </p:nvGrpSpPr>
          <p:grpSpPr>
            <a:xfrm>
              <a:off x="990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96" name="Rectangle 9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3004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8" name="Rectangle 8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55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0" name="Rectangle 7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610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72" name="Rectangle 7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266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64" name="Rectangle 6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921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56" name="Rectangle 5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542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8" name="Rectangle 4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645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31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32" name="Rectangle 3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886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24" name="Rectangle 2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576469" y="467297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16" name="Rectangle 1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35" name="Rectangle 134">
            <a:hlinkClick r:id="rId4" action="ppaction://hlinksldjump"/>
          </p:cNvPr>
          <p:cNvSpPr/>
          <p:nvPr/>
        </p:nvSpPr>
        <p:spPr>
          <a:xfrm>
            <a:off x="2260600" y="0"/>
            <a:ext cx="1028699" cy="825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1</a:t>
            </a:r>
          </a:p>
        </p:txBody>
      </p:sp>
      <p:sp>
        <p:nvSpPr>
          <p:cNvPr id="136" name="Rectangle 135">
            <a:hlinkClick r:id="rId6" action="ppaction://hlinksldjump"/>
          </p:cNvPr>
          <p:cNvSpPr/>
          <p:nvPr/>
        </p:nvSpPr>
        <p:spPr>
          <a:xfrm>
            <a:off x="4491318" y="4250578"/>
            <a:ext cx="924981" cy="684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3</a:t>
            </a:r>
          </a:p>
        </p:txBody>
      </p:sp>
      <p:pic>
        <p:nvPicPr>
          <p:cNvPr id="138" name="Picture 2" descr="D:\NHO\SILE PP\tro choi\animpoohhoneydance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4330924"/>
            <a:ext cx="2012881" cy="241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9" descr="C:\Users\HT\Desktop\pooh2012060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37"/>
            <a:ext cx="806824" cy="91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8" descr="C:\Users\HT\Desktop\Bee1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11" y="4817862"/>
            <a:ext cx="877815" cy="8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ình ảnh có liên qua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921" y="5423838"/>
            <a:ext cx="798279" cy="12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8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72297" y="4153032"/>
            <a:ext cx="723738" cy="8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ình ảnh có liên qua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064" y="5422457"/>
            <a:ext cx="504056" cy="124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7" y="3071924"/>
            <a:ext cx="827574" cy="12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Rectangle 145">
            <a:hlinkClick r:id="rId14" action="ppaction://hlinksldjump"/>
          </p:cNvPr>
          <p:cNvSpPr/>
          <p:nvPr/>
        </p:nvSpPr>
        <p:spPr>
          <a:xfrm>
            <a:off x="3365500" y="2540000"/>
            <a:ext cx="990600" cy="7461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2</a:t>
            </a:r>
          </a:p>
        </p:txBody>
      </p:sp>
      <p:sp>
        <p:nvSpPr>
          <p:cNvPr id="147" name="Rectangle 146">
            <a:hlinkClick r:id="rId15" action="ppaction://hlinksldjump"/>
          </p:cNvPr>
          <p:cNvSpPr/>
          <p:nvPr/>
        </p:nvSpPr>
        <p:spPr>
          <a:xfrm>
            <a:off x="6680200" y="1701800"/>
            <a:ext cx="1028700" cy="7727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4</a:t>
            </a:r>
          </a:p>
        </p:txBody>
      </p:sp>
      <p:pic>
        <p:nvPicPr>
          <p:cNvPr id="110" name="Picture 7" descr="C:\Users\HT\Desktop\Untitled-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306" y="4915364"/>
            <a:ext cx="1721223" cy="194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This_Old_Man_instrumental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7" cstate="print"/>
          <a:stretch>
            <a:fillRect/>
          </a:stretch>
        </p:blipFill>
        <p:spPr>
          <a:xfrm>
            <a:off x="-780796" y="2538024"/>
            <a:ext cx="711200" cy="711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842" y="808544"/>
            <a:ext cx="1023324" cy="909621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571" y="5047617"/>
            <a:ext cx="1023324" cy="909621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47" y="1665805"/>
            <a:ext cx="1023324" cy="909621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789" y="2540000"/>
            <a:ext cx="1023324" cy="909621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260" y="4035625"/>
            <a:ext cx="1023324" cy="909621"/>
          </a:xfrm>
          <a:prstGeom prst="rect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304" y="844360"/>
            <a:ext cx="1023324" cy="909621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47" y="3317371"/>
            <a:ext cx="1023324" cy="909621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59" y="3243411"/>
            <a:ext cx="1023324" cy="909621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707" y="1554179"/>
            <a:ext cx="1023324" cy="909621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076" y="3227743"/>
            <a:ext cx="1023324" cy="909621"/>
          </a:xfrm>
          <a:prstGeom prst="rect">
            <a:avLst/>
          </a:prstGeom>
        </p:spPr>
      </p:pic>
      <p:sp>
        <p:nvSpPr>
          <p:cNvPr id="3" name="Action Button: Go Home 2">
            <a:hlinkClick r:id="rId19" action="ppaction://hlinksldjump" highlightClick="1"/>
            <a:extLst>
              <a:ext uri="{FF2B5EF4-FFF2-40B4-BE49-F238E27FC236}">
                <a16:creationId xmlns:a16="http://schemas.microsoft.com/office/drawing/2014/main" id="{DA5C82C9-DC93-F5A7-9C26-7E162BD1C0C8}"/>
              </a:ext>
            </a:extLst>
          </p:cNvPr>
          <p:cNvSpPr/>
          <p:nvPr/>
        </p:nvSpPr>
        <p:spPr>
          <a:xfrm>
            <a:off x="11220450" y="5830303"/>
            <a:ext cx="769663" cy="8214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ashreg.wav"/>
          </p:stSnd>
        </p:sndAc>
      </p:transition>
    </mc:Choice>
    <mc:Fallback xmlns="">
      <p:transition spd="slow">
        <p:sndAc>
          <p:stSnd>
            <p:snd r:embed="rId20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12 0.00116 C -0.09072 -0.07291 -0.05701 -0.13726 -0.01158 -0.14166 C 0.03189 -0.14699 0.0725 -0.09722 0.07523 -0.02546 C 0.07875 0.04144 0.05024 0.10324 0.0095 0.10764 C -0.02772 0.11135 -0.06313 0.06991 -0.06573 0.00787 C -0.06846 -0.04838 -0.04477 -0.10185 -0.01028 -0.10625 C 0.02161 -0.10949 0.05154 -0.07523 0.05349 -0.02314 C 0.05558 0.02315 0.0367 0.06899 0.00807 0.07084 C -0.0177 0.07431 -0.04204 0.04769 -0.04412 0.00533 C -0.04543 -0.03217 -0.03124 -0.06875 -0.00885 -0.07106 C 0.0108 -0.07291 0.03046 -0.05324 0.03189 -0.02083 C 0.03319 0.00695 0.02304 0.03334 0.00664 0.03542 C -0.00677 0.03797 -0.02109 0.0257 -0.02174 0.00371 C -0.02317 -0.01412 -0.0177 -0.0331 -0.00755 -0.03541 C 0.00065 -0.03541 0.00872 -0.03101 0.01015 -0.01875 C 0.0108 -0.01088 0.0095 -0.00324 0.00534 -4.07407E-6 C 0.00325 0.00116 0.00195 0.00116 2.55109E-7 -4.07407E-6 " pathEditMode="relative" rAng="0" ptsTypes="AAAAAAAAAAAAAAAAA">
                                      <p:cBhvr>
                                        <p:cTn id="11" dur="1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23E-6 1.11111E-6 L 0.14304 -0.0018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7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5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1 -0.00185 C 0.20911 -0.02269 0.27526 -0.04282 0.30052 -0.00486 C 0.32604 0.0331 0.31041 0.13079 0.29505 0.22847 " pathEditMode="relative" rAng="0" ptsTypes="AAA">
                                      <p:cBhvr>
                                        <p:cTn id="32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42" y="1027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07 0.22847 C 0.2909 0.375 0.28739 0.52268 0.29051 0.58356 C 0.29454 0.64537 0.30743 0.61412 0.3211 0.58542 " pathEditMode="relative" rAng="0" ptsTypes="aaA">
                                      <p:cBhvr>
                                        <p:cTn id="47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08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1 0.58541 C 0.39021 0.59583 0.45933 0.60671 0.48939 0.58842 C 0.51985 0.57106 0.48614 0.4993 0.50202 0.48148 C 0.51738 0.46412 0.56801 0.50601 0.58285 0.48333 C 0.59833 0.46018 0.59443 0.40139 0.59144 0.34351 " pathEditMode="relative" rAng="0" ptsTypes="aaaaA">
                                      <p:cBhvr>
                                        <p:cTn id="62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404 0.2294 C 0.67344 0.19491 0.74245 0.15926 0.76511 0.23611 C 0.78854 0.3125 0.76602 0.49977 0.74362 0.68796 " pathEditMode="relative" rAng="5760000" ptsTypes="AAA">
                                      <p:cBhvr>
                                        <p:cTn id="77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3" y="20046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audio>
              <p:cMediaNode numSld="10">
                <p:cTn id="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8"/>
                </p:tgtEl>
              </p:cMediaNode>
            </p:audio>
          </p:childTnLst>
        </p:cTn>
      </p:par>
    </p:tnLst>
    <p:bldLst>
      <p:bldP spid="135" grpId="0" uiExpand="1" build="allAtOnce" animBg="1"/>
      <p:bldP spid="135" grpId="1" build="allAtOnce" animBg="1"/>
      <p:bldP spid="136" grpId="0" build="allAtOnce" animBg="1"/>
      <p:bldP spid="146" grpId="0" build="allAtOnce" animBg="1"/>
      <p:bldP spid="147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495" y="-2408945"/>
            <a:ext cx="8431306" cy="421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20200" y="346779"/>
            <a:ext cx="6287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khẳng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7" descr="C:\Users\HT\Desktop\Untitled-3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648" y="4524375"/>
            <a:ext cx="2183340" cy="25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15066" y="5765822"/>
            <a:ext cx="886625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91355" y="5765822"/>
            <a:ext cx="7039430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tỉ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bằng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18799" y="3159651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42429" y="3147590"/>
            <a:ext cx="4813219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Nếu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ad =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bc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2" name="Oval 11"/>
          <p:cNvSpPr/>
          <p:nvPr/>
        </p:nvSpPr>
        <p:spPr>
          <a:xfrm>
            <a:off x="315066" y="4223724"/>
            <a:ext cx="886625" cy="76389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91355" y="4005844"/>
            <a:ext cx="8542996" cy="155795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Nếu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</a:t>
            </a: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 ta có các tỉ lệ thức: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5638437" y="218739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5623021" y="219057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/>
                <a:ea typeface="+mn-ea"/>
                <a:cs typeface="+mn-cs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97574" y="241566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60569" y="180431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64918" y="425735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10404986" y="468550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00890" y="4163923"/>
            <a:ext cx="593496" cy="518264"/>
          </a:xfrm>
          <a:prstGeom prst="rect">
            <a:avLst/>
          </a:prstGeom>
          <a:noFill/>
        </p:spPr>
      </p:pic>
      <p:sp>
        <p:nvSpPr>
          <p:cNvPr id="161" name="Rectangle 160"/>
          <p:cNvSpPr/>
          <p:nvPr/>
        </p:nvSpPr>
        <p:spPr>
          <a:xfrm>
            <a:off x="1528153" y="2158303"/>
            <a:ext cx="7479346" cy="7261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Tỉ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đẳng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tỉ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62" name="Oval 161"/>
          <p:cNvSpPr/>
          <p:nvPr/>
        </p:nvSpPr>
        <p:spPr>
          <a:xfrm>
            <a:off x="303617" y="2137667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AB86340-59B2-4C2F-A4BF-97EE7295DB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29858" y="2023808"/>
          <a:ext cx="1188154" cy="1125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18918" imgH="393529" progId="Equation.DSMT4">
                  <p:embed/>
                </p:oleObj>
              </mc:Choice>
              <mc:Fallback>
                <p:oleObj name="Equation" r:id="rId10" imgW="418918" imgH="393529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7AB86340-59B2-4C2F-A4BF-97EE7295DB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9858" y="2023808"/>
                        <a:ext cx="1188154" cy="11251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9404EBC-726F-6E1F-6FC3-6EDC98FCEA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72269" y="3005518"/>
          <a:ext cx="1158174" cy="1096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36781" imgH="1265051" progId="Equation.DSMT4">
                  <p:embed/>
                </p:oleObj>
              </mc:Choice>
              <mc:Fallback>
                <p:oleObj name="Equation" r:id="rId12" imgW="1336781" imgH="1265051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29404EBC-726F-6E1F-6FC3-6EDC98FCEA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372269" y="3005518"/>
                        <a:ext cx="1158174" cy="1096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5607C05D-756D-1F8A-D9E0-531A681A92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6799" y="4303817"/>
          <a:ext cx="3525785" cy="576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371666" imgH="209433" progId="Equation.DSMT4">
                  <p:embed/>
                </p:oleObj>
              </mc:Choice>
              <mc:Fallback>
                <p:oleObj name="Equation" r:id="rId14" imgW="1371666" imgH="209433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5607C05D-756D-1F8A-D9E0-531A681A92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556799" y="4303817"/>
                        <a:ext cx="3525785" cy="5766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94D43884-BF70-B70F-F127-B47DB00A4E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29417" y="4693610"/>
          <a:ext cx="5041713" cy="1120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190863" imgH="399874" progId="Equation.DSMT4">
                  <p:embed/>
                </p:oleObj>
              </mc:Choice>
              <mc:Fallback>
                <p:oleObj name="Equation" r:id="rId16" imgW="2190863" imgH="399874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94D43884-BF70-B70F-F127-B47DB00A4E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229417" y="4693610"/>
                        <a:ext cx="5041713" cy="11200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0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89" y="-2408945"/>
            <a:ext cx="9486960" cy="453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02109" y="888721"/>
            <a:ext cx="7186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2. So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</a:t>
            </a:r>
          </a:p>
        </p:txBody>
      </p:sp>
      <p:pic>
        <p:nvPicPr>
          <p:cNvPr id="6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70654" y="3235187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49690" y="2924286"/>
            <a:ext cx="2608729" cy="12643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13948" y="4583037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31760" y="4330467"/>
            <a:ext cx="2608729" cy="12160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988517" y="3458670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94346" y="2916674"/>
            <a:ext cx="2608728" cy="1291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45833" y="2670435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87460" y="2065317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813177" y="4512126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10453245" y="4940281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49149" y="4418697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5006446" y="4601670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94346" y="4337678"/>
            <a:ext cx="2631752" cy="12589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85D245E-D2A1-84C5-3394-F6B4D82B33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99973" y="687161"/>
          <a:ext cx="684212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15640" imgH="393480" progId="Equation.DSMT4">
                  <p:embed/>
                </p:oleObj>
              </mc:Choice>
              <mc:Fallback>
                <p:oleObj name="Equation" r:id="rId9" imgW="215640" imgH="393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285D245E-D2A1-84C5-3394-F6B4D82B33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399973" y="687161"/>
                        <a:ext cx="684212" cy="1250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D6972B4-A611-E626-31A0-9E0B0E4052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35729" y="687161"/>
          <a:ext cx="855767" cy="1386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30120" imgH="419040" progId="Equation.DSMT4">
                  <p:embed/>
                </p:oleObj>
              </mc:Choice>
              <mc:Fallback>
                <p:oleObj name="Equation" r:id="rId11" imgW="330120" imgH="41904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9D6972B4-A611-E626-31A0-9E0B0E4052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835729" y="687161"/>
                        <a:ext cx="855767" cy="13860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984A6188-7FAE-971D-93C0-8851C9F180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3993" y="2894867"/>
          <a:ext cx="2024261" cy="130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647640" imgH="419040" progId="Equation.DSMT4">
                  <p:embed/>
                </p:oleObj>
              </mc:Choice>
              <mc:Fallback>
                <p:oleObj name="Equation" r:id="rId13" imgW="647640" imgH="41904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984A6188-7FAE-971D-93C0-8851C9F180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823993" y="2894867"/>
                        <a:ext cx="2024261" cy="13098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0B9E63F-C0D8-A75A-DD45-EFFABC98D6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2930" y="4275615"/>
          <a:ext cx="2141141" cy="13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647640" imgH="419040" progId="Equation.DSMT4">
                  <p:embed/>
                </p:oleObj>
              </mc:Choice>
              <mc:Fallback>
                <p:oleObj name="Equation" r:id="rId15" imgW="647640" imgH="4190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0B9E63F-C0D8-A75A-DD45-EFFABC98D6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802930" y="4275615"/>
                        <a:ext cx="2141141" cy="1385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991D66E4-428D-8B67-EDCD-D0628F3F94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34367" y="2876379"/>
          <a:ext cx="2141141" cy="13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647640" imgH="419040" progId="Equation.DSMT4">
                  <p:embed/>
                </p:oleObj>
              </mc:Choice>
              <mc:Fallback>
                <p:oleObj name="Equation" r:id="rId17" imgW="647640" imgH="41904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991D66E4-428D-8B67-EDCD-D0628F3F94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734367" y="2876379"/>
                        <a:ext cx="2141141" cy="1385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A21A5581-B052-F7E0-F7CE-9D2C534C3F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16671" y="4274434"/>
          <a:ext cx="2141141" cy="13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647640" imgH="419040" progId="Equation.DSMT4">
                  <p:embed/>
                </p:oleObj>
              </mc:Choice>
              <mc:Fallback>
                <p:oleObj name="Equation" r:id="rId19" imgW="647640" imgH="41904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A21A5581-B052-F7E0-F7CE-9D2C534C3F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716671" y="4274434"/>
                        <a:ext cx="2141141" cy="1385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9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48" y="-2523478"/>
            <a:ext cx="10941424" cy="442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620616" y="3180250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98695" y="3348811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645905" y="5617851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67435" y="4367503"/>
            <a:ext cx="954742" cy="102562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645905" y="2029784"/>
            <a:ext cx="1020123" cy="102562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71803" y="2114523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33F4E2-C7F1-16C3-064C-E73025E81433}"/>
              </a:ext>
            </a:extLst>
          </p:cNvPr>
          <p:cNvSpPr txBox="1"/>
          <p:nvPr/>
        </p:nvSpPr>
        <p:spPr>
          <a:xfrm>
            <a:off x="1300591" y="436805"/>
            <a:ext cx="8237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tỉ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lệ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F3F21A1-75D0-D32B-5BF6-7A13BD99E8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28317" y="180471"/>
          <a:ext cx="1454150" cy="145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93480" imgH="393480" progId="Equation.DSMT4">
                  <p:embed/>
                </p:oleObj>
              </mc:Choice>
              <mc:Fallback>
                <p:oleObj name="Equation" r:id="rId9" imgW="393480" imgH="39348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7F3F21A1-75D0-D32B-5BF6-7A13BD99E8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628317" y="180471"/>
                        <a:ext cx="1454150" cy="1455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6B096F9A-E9CC-448B-693F-91EE6B6D78A2}"/>
              </a:ext>
            </a:extLst>
          </p:cNvPr>
          <p:cNvSpPr/>
          <p:nvPr/>
        </p:nvSpPr>
        <p:spPr>
          <a:xfrm>
            <a:off x="2998694" y="4562829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60F9AF1-8EBB-DDCF-9A3A-DB32E37404D6}"/>
              </a:ext>
            </a:extLst>
          </p:cNvPr>
          <p:cNvSpPr/>
          <p:nvPr/>
        </p:nvSpPr>
        <p:spPr>
          <a:xfrm>
            <a:off x="3036500" y="5697383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45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9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126" y="-2584355"/>
            <a:ext cx="10380233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5680" y="543314"/>
            <a:ext cx="8795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4. 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 đẳng thức 2. 30 = 6. 10, ta có thể lập được bao nhiêu tỉ lệ thức?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798306" y="5780668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855694" y="2526291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92824" y="2541492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lệ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832163" y="3581511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791774" y="4744579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5D18AE-A47F-A2F2-6DFA-399E302245D2}"/>
              </a:ext>
            </a:extLst>
          </p:cNvPr>
          <p:cNvSpPr/>
          <p:nvPr/>
        </p:nvSpPr>
        <p:spPr>
          <a:xfrm>
            <a:off x="3092824" y="3609800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lệ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40669D-60DA-F168-6EA0-C9AFAFA70431}"/>
              </a:ext>
            </a:extLst>
          </p:cNvPr>
          <p:cNvSpPr/>
          <p:nvPr/>
        </p:nvSpPr>
        <p:spPr>
          <a:xfrm>
            <a:off x="3077584" y="4635062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lệ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1F3268-2795-0EA9-8B85-E625206A391F}"/>
              </a:ext>
            </a:extLst>
          </p:cNvPr>
          <p:cNvSpPr/>
          <p:nvPr/>
        </p:nvSpPr>
        <p:spPr>
          <a:xfrm>
            <a:off x="3092824" y="5784117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lệ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9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CC4AB3-66D5-6617-B1FE-A0639F2EDAD8}"/>
              </a:ext>
            </a:extLst>
          </p:cNvPr>
          <p:cNvSpPr/>
          <p:nvPr/>
        </p:nvSpPr>
        <p:spPr>
          <a:xfrm>
            <a:off x="3394979" y="833735"/>
            <a:ext cx="4868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Giao 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nhà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746A64-60E0-A81F-3FE0-62CD43AA8269}"/>
              </a:ext>
            </a:extLst>
          </p:cNvPr>
          <p:cNvSpPr txBox="1"/>
          <p:nvPr/>
        </p:nvSpPr>
        <p:spPr>
          <a:xfrm>
            <a:off x="1971675" y="2140773"/>
            <a:ext cx="97250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Ôn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nghĩa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Xem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1, 2/SGK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10.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dung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31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24E8B5E-B427-4780-B3E4-FB0ABAD5AB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0"/>
            <a:ext cx="12192000" cy="685552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D9DCC77-18E6-4882-B91C-69804E885730}"/>
              </a:ext>
            </a:extLst>
          </p:cNvPr>
          <p:cNvSpPr txBox="1"/>
          <p:nvPr/>
        </p:nvSpPr>
        <p:spPr>
          <a:xfrm>
            <a:off x="4204751" y="1045398"/>
            <a:ext cx="4146132" cy="92332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-15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华文行楷" panose="02010800040101010101" pitchFamily="2" charset="-122"/>
                <a:cs typeface="Times New Roman" pitchFamily="18" charset="0"/>
              </a:rPr>
              <a:t>KHỞI ĐỘNG</a:t>
            </a:r>
            <a:endParaRPr kumimoji="0" lang="zh-CN" altLang="en-US" sz="5400" b="1" i="0" u="none" strike="noStrike" kern="1200" cap="none" spc="-151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华文行楷" panose="02010800040101010101" pitchFamily="2" charset="-122"/>
              <a:cs typeface="Times New Roman" pitchFamily="18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74BE797-4ED1-4955-98E2-5FC882C5E463}"/>
              </a:ext>
            </a:extLst>
          </p:cNvPr>
          <p:cNvSpPr txBox="1">
            <a:spLocks/>
          </p:cNvSpPr>
          <p:nvPr/>
        </p:nvSpPr>
        <p:spPr>
          <a:xfrm>
            <a:off x="4206780" y="3364211"/>
            <a:ext cx="3778024" cy="32277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d-ID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Professional Presentation Template</a:t>
            </a:r>
          </a:p>
        </p:txBody>
      </p:sp>
      <p:pic>
        <p:nvPicPr>
          <p:cNvPr id="13" name="佐藤利奈,大亀あすか - ごはんの練習">
            <a:hlinkClick r:id="" action="ppaction://media"/>
            <a:extLst>
              <a:ext uri="{FF2B5EF4-FFF2-40B4-BE49-F238E27FC236}">
                <a16:creationId xmlns:a16="http://schemas.microsoft.com/office/drawing/2014/main" id="{DFA510A1-50FB-4613-879D-BA45DCC10AC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96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920" y="-894688"/>
            <a:ext cx="609679" cy="60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3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0237"/>
                            </p:stCondLst>
                            <p:childTnLst>
                              <p:par>
                                <p:cTn id="1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1087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60F51493-FDC9-5B66-4605-40394BA6E9C6}"/>
              </a:ext>
            </a:extLst>
          </p:cNvPr>
          <p:cNvSpPr/>
          <p:nvPr/>
        </p:nvSpPr>
        <p:spPr>
          <a:xfrm>
            <a:off x="0" y="430531"/>
            <a:ext cx="3491619" cy="111252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TOÁN MỞ ĐẦU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05C1DF-F9A1-7385-E67F-84F5482B5A8D}"/>
              </a:ext>
            </a:extLst>
          </p:cNvPr>
          <p:cNvSpPr txBox="1"/>
          <p:nvPr/>
        </p:nvSpPr>
        <p:spPr>
          <a:xfrm>
            <a:off x="3588773" y="31218"/>
            <a:ext cx="8506071" cy="20928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Đầu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năm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các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bác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Xuân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Yến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Dũng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góp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vốn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ăn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với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tiền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lần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lượt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300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triệu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đồng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400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triệu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đồng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và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500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triệu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đồng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Tiền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lãi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sau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năm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240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triệu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đồng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Hãy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tìm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tiền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lãi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mỗi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bác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chia,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biết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rằng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tiền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lãi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chia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lệ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với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vốn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đã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góp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.”</a:t>
            </a:r>
          </a:p>
        </p:txBody>
      </p:sp>
      <p:pic>
        <p:nvPicPr>
          <p:cNvPr id="1026" name="Picture 1" descr="Investors - Cartoon - Free Transparent PNG Clipart Images Download">
            <a:extLst>
              <a:ext uri="{FF2B5EF4-FFF2-40B4-BE49-F238E27FC236}">
                <a16:creationId xmlns:a16="http://schemas.microsoft.com/office/drawing/2014/main" id="{B4FCC63A-15DE-B3D2-99F8-48F423503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601" y="3152060"/>
            <a:ext cx="4316817" cy="400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530514-520F-5767-6539-9848C3BE7CFE}"/>
              </a:ext>
            </a:extLst>
          </p:cNvPr>
          <p:cNvSpPr txBox="1"/>
          <p:nvPr/>
        </p:nvSpPr>
        <p:spPr>
          <a:xfrm>
            <a:off x="171480" y="2087141"/>
            <a:ext cx="1184903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Vì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tiền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lãi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chia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lệ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vốn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góp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tiền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lãi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bác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Xuân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Yến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Dũng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nhận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lần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lượt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lệ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3; 4; 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Tổng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phần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bằng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nhau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3 + 4 + 5 = 12 (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phần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Giá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trị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phần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240 : 12 = 20 (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triệu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đồng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tiền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bác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Xuân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nhận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20. 3 = 60 (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triệu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đồng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tiền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bác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Yến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nhận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20. 4 = 80 (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triệu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đồng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tiền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bác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Dũng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nhận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20. 5 = 100 (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triệu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đồng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tar: 12 Points 5">
            <a:extLst>
              <a:ext uri="{FF2B5EF4-FFF2-40B4-BE49-F238E27FC236}">
                <a16:creationId xmlns:a16="http://schemas.microsoft.com/office/drawing/2014/main" id="{8B394C78-07F6-D8CE-29F5-DE3AF4A53FC9}"/>
              </a:ext>
            </a:extLst>
          </p:cNvPr>
          <p:cNvSpPr/>
          <p:nvPr/>
        </p:nvSpPr>
        <p:spPr>
          <a:xfrm>
            <a:off x="97154" y="1543051"/>
            <a:ext cx="1979296" cy="581048"/>
          </a:xfrm>
          <a:prstGeom prst="star12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763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9A7896-D70E-4A4F-BCCF-CF1EF9850253}"/>
              </a:ext>
            </a:extLst>
          </p:cNvPr>
          <p:cNvSpPr txBox="1"/>
          <p:nvPr/>
        </p:nvSpPr>
        <p:spPr>
          <a:xfrm>
            <a:off x="644092" y="2780974"/>
            <a:ext cx="10903815" cy="76943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HOẠT ĐỘNG HÌNH THÀNH KIẾN THỨC</a:t>
            </a:r>
          </a:p>
        </p:txBody>
      </p:sp>
    </p:spTree>
    <p:extLst>
      <p:ext uri="{BB962C8B-B14F-4D97-AF65-F5344CB8AC3E}">
        <p14:creationId xmlns:p14="http://schemas.microsoft.com/office/powerpoint/2010/main" val="151977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33CF89C0-2A4F-526F-5621-AAD9FC2D62E3}"/>
              </a:ext>
            </a:extLst>
          </p:cNvPr>
          <p:cNvSpPr/>
          <p:nvPr/>
        </p:nvSpPr>
        <p:spPr>
          <a:xfrm>
            <a:off x="1933889" y="5306830"/>
            <a:ext cx="2057086" cy="9699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8194303-5CFE-4542-3710-F86ABB1FBEDD}"/>
              </a:ext>
            </a:extLst>
          </p:cNvPr>
          <p:cNvSpPr/>
          <p:nvPr/>
        </p:nvSpPr>
        <p:spPr>
          <a:xfrm>
            <a:off x="1933889" y="3711433"/>
            <a:ext cx="2057086" cy="9699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A9F1BA84-4C61-9674-E06C-88014775A9F5}"/>
              </a:ext>
            </a:extLst>
          </p:cNvPr>
          <p:cNvSpPr/>
          <p:nvPr/>
        </p:nvSpPr>
        <p:spPr>
          <a:xfrm flipH="1">
            <a:off x="0" y="101089"/>
            <a:ext cx="2819400" cy="765686"/>
          </a:xfrm>
          <a:prstGeom prst="homePlate">
            <a:avLst/>
          </a:prstGeom>
          <a:solidFill>
            <a:srgbClr val="008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ĐẶT VẤN ĐỀ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0AA014-C361-1E2C-2CA4-8705F54EA343}"/>
              </a:ext>
            </a:extLst>
          </p:cNvPr>
          <p:cNvSpPr txBox="1"/>
          <p:nvPr/>
        </p:nvSpPr>
        <p:spPr>
          <a:xfrm>
            <a:off x="276225" y="976610"/>
            <a:ext cx="11639550" cy="12926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4925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Cho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hai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máy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tính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xách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tay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(laptop)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có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kích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thước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màn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(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tính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theo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đơn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mm)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lần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lượt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227,6 x 324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và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170,7 x 243.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Tính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giữa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chiều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rộng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và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chiều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dài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mỗi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màn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hình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.”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1" descr="5 mẫu laptop 2-trong-1 đáng mua nhất dành cho những ai ưa sử dụng những  thiết bị gọn nhẹ">
            <a:extLst>
              <a:ext uri="{FF2B5EF4-FFF2-40B4-BE49-F238E27FC236}">
                <a16:creationId xmlns:a16="http://schemas.microsoft.com/office/drawing/2014/main" id="{8EC52A24-2290-0DE0-7E26-72E66A5BD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989" y="2873395"/>
            <a:ext cx="389058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05B83D-C709-D8D1-2230-3216ED3C5061}"/>
              </a:ext>
            </a:extLst>
          </p:cNvPr>
          <p:cNvSpPr txBox="1"/>
          <p:nvPr/>
        </p:nvSpPr>
        <p:spPr>
          <a:xfrm>
            <a:off x="167640" y="2502971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193D9D-752C-6CF7-5BF5-5B23052B6ABC}"/>
              </a:ext>
            </a:extLst>
          </p:cNvPr>
          <p:cNvSpPr txBox="1"/>
          <p:nvPr/>
        </p:nvSpPr>
        <p:spPr>
          <a:xfrm>
            <a:off x="167640" y="3229113"/>
            <a:ext cx="46939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giữa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hai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chiều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dài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4C4FC0-3D6B-F258-4FD4-6775817615BD}"/>
              </a:ext>
            </a:extLst>
          </p:cNvPr>
          <p:cNvSpPr txBox="1"/>
          <p:nvPr/>
        </p:nvSpPr>
        <p:spPr>
          <a:xfrm>
            <a:off x="224170" y="4684393"/>
            <a:ext cx="46939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giữa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hai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chiều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rộng: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39B6107-6F71-8971-6155-7E591BF397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12669" y="3765760"/>
          <a:ext cx="1445001" cy="883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85800" imgH="419100" progId="Equation.DSMT4">
                  <p:embed/>
                </p:oleObj>
              </mc:Choice>
              <mc:Fallback>
                <p:oleObj name="Equation" r:id="rId3" imgW="685800" imgH="4191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39B6107-6F71-8971-6155-7E591BF397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2669" y="3765760"/>
                        <a:ext cx="1445001" cy="883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BB81872-C643-ED94-D2DD-F960B2661B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12669" y="5328790"/>
          <a:ext cx="1193291" cy="862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45863" imgH="393529" progId="Equation.DSMT4">
                  <p:embed/>
                </p:oleObj>
              </mc:Choice>
              <mc:Fallback>
                <p:oleObj name="Equation" r:id="rId5" imgW="545863" imgH="393529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BB81872-C643-ED94-D2DD-F960B2661B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2669" y="5328790"/>
                        <a:ext cx="1193291" cy="8622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rrow: Up 8">
            <a:extLst>
              <a:ext uri="{FF2B5EF4-FFF2-40B4-BE49-F238E27FC236}">
                <a16:creationId xmlns:a16="http://schemas.microsoft.com/office/drawing/2014/main" id="{9413DE53-940B-8CC4-F942-9279BDEAEB07}"/>
              </a:ext>
            </a:extLst>
          </p:cNvPr>
          <p:cNvSpPr/>
          <p:nvPr/>
        </p:nvSpPr>
        <p:spPr>
          <a:xfrm rot="4143158">
            <a:off x="4403637" y="4844287"/>
            <a:ext cx="148091" cy="13723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EC554C78-11C6-E6E2-260B-BD0CFEF7368C}"/>
              </a:ext>
            </a:extLst>
          </p:cNvPr>
          <p:cNvSpPr/>
          <p:nvPr/>
        </p:nvSpPr>
        <p:spPr>
          <a:xfrm rot="6875380">
            <a:off x="4396535" y="3850594"/>
            <a:ext cx="162296" cy="12775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8FB125-697B-DC67-AF75-536A9C69B5AA}"/>
              </a:ext>
            </a:extLst>
          </p:cNvPr>
          <p:cNvSpPr txBox="1"/>
          <p:nvPr/>
        </p:nvSpPr>
        <p:spPr>
          <a:xfrm>
            <a:off x="5019080" y="4725070"/>
            <a:ext cx="1958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447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ractur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4" grpId="0" animBg="1"/>
      <p:bldP spid="6" grpId="0" animBg="1"/>
      <p:bldP spid="8" grpId="0"/>
      <p:bldP spid="10" grpId="0"/>
      <p:bldP spid="11" grpId="0"/>
      <p:bldP spid="9" grpId="0" animBg="1"/>
      <p:bldP spid="13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44C042-61D0-F6D8-A433-06991947BE97}"/>
              </a:ext>
            </a:extLst>
          </p:cNvPr>
          <p:cNvSpPr txBox="1"/>
          <p:nvPr/>
        </p:nvSpPr>
        <p:spPr>
          <a:xfrm>
            <a:off x="99332" y="0"/>
            <a:ext cx="1199333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§1. TỈ LỆ THỨC – DÃY TỈ SỐ BẰNG NHAU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BADA7C-3FAC-07D1-2D54-F5C1FB7D2A73}"/>
              </a:ext>
            </a:extLst>
          </p:cNvPr>
          <p:cNvSpPr txBox="1"/>
          <p:nvPr/>
        </p:nvSpPr>
        <p:spPr>
          <a:xfrm>
            <a:off x="407670" y="894486"/>
            <a:ext cx="980313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lệ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thức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a)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Định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nghĩa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lệ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thức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đẳng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thức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hai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số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7C7DDB-B7A4-D1DD-A2B9-31DE9A5DB201}"/>
              </a:ext>
            </a:extLst>
          </p:cNvPr>
          <p:cNvSpPr txBox="1"/>
          <p:nvPr/>
        </p:nvSpPr>
        <p:spPr>
          <a:xfrm>
            <a:off x="407670" y="2141150"/>
            <a:ext cx="6096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Còn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 : b = c : d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38DFE08-4989-F676-21F0-3B86F1AFF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416" y="3020431"/>
            <a:ext cx="210982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en-US" alt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2554D1E9-53F0-03F5-4F1A-07D11A00A5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47513" y="2867026"/>
          <a:ext cx="2749715" cy="928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44600" imgH="419100" progId="Equation.DSMT4">
                  <p:embed/>
                </p:oleObj>
              </mc:Choice>
              <mc:Fallback>
                <p:oleObj name="Equation" r:id="rId2" imgW="1244600" imgH="41910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2554D1E9-53F0-03F5-4F1A-07D11A00A5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7513" y="2867026"/>
                        <a:ext cx="2749715" cy="9282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3">
            <a:extLst>
              <a:ext uri="{FF2B5EF4-FFF2-40B4-BE49-F238E27FC236}">
                <a16:creationId xmlns:a16="http://schemas.microsoft.com/office/drawing/2014/main" id="{781E3D4B-183F-4DC8-08D6-3B68B9535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605" y="3096632"/>
            <a:ext cx="474440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những tỉ lệ thức.</a:t>
            </a:r>
            <a:endParaRPr kumimoji="0" lang="nl-NL" alt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098792D6-C716-5F17-E9A5-ED3946B50D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34274" y="1071542"/>
          <a:ext cx="2573662" cy="977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40948" imgH="393529" progId="Equation.DSMT4">
                  <p:embed/>
                </p:oleObj>
              </mc:Choice>
              <mc:Fallback>
                <p:oleObj name="Equation" r:id="rId4" imgW="1040948" imgH="393529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098792D6-C716-5F17-E9A5-ED3946B50D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4274" y="1071542"/>
                        <a:ext cx="2573662" cy="977835"/>
                      </a:xfrm>
                      <a:prstGeom prst="rect">
                        <a:avLst/>
                      </a:prstGeom>
                      <a:blipFill>
                        <a:blip r:embed="rId6"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2310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B68CE22-CAAC-9AD0-712C-9B281EC29EC8}"/>
              </a:ext>
            </a:extLst>
          </p:cNvPr>
          <p:cNvSpPr/>
          <p:nvPr/>
        </p:nvSpPr>
        <p:spPr>
          <a:xfrm>
            <a:off x="4360412" y="5163476"/>
            <a:ext cx="1845679" cy="99436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0822127-5437-91FD-B88D-B2C6CCE897DA}"/>
              </a:ext>
            </a:extLst>
          </p:cNvPr>
          <p:cNvSpPr/>
          <p:nvPr/>
        </p:nvSpPr>
        <p:spPr>
          <a:xfrm>
            <a:off x="955675" y="5133941"/>
            <a:ext cx="1013824" cy="99436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4C175A23-3E26-3EED-7849-55B3D36B6398}"/>
              </a:ext>
            </a:extLst>
          </p:cNvPr>
          <p:cNvSpPr/>
          <p:nvPr/>
        </p:nvSpPr>
        <p:spPr>
          <a:xfrm>
            <a:off x="16446" y="-19043"/>
            <a:ext cx="5379720" cy="1203960"/>
          </a:xfrm>
          <a:prstGeom prst="irregularSeal2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NHIỆM VỤ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4B83EF-7EBA-A760-7C8D-66968E44C008}"/>
              </a:ext>
            </a:extLst>
          </p:cNvPr>
          <p:cNvSpPr/>
          <p:nvPr/>
        </p:nvSpPr>
        <p:spPr>
          <a:xfrm>
            <a:off x="772078" y="1499515"/>
            <a:ext cx="10868025" cy="20028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167E1A6-13CA-8700-02C7-7AB9BF933E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80588" y="1424853"/>
          <a:ext cx="998570" cy="827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33169" imgH="393529" progId="Equation.DSMT4">
                  <p:embed/>
                </p:oleObj>
              </mc:Choice>
              <mc:Fallback>
                <p:oleObj name="Equation" r:id="rId2" imgW="533169" imgH="393529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167E1A6-13CA-8700-02C7-7AB9BF933E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0588" y="1424853"/>
                        <a:ext cx="998570" cy="8274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9FD6F15-5998-1C7A-5E6C-FE4246D01C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80588" y="2349331"/>
          <a:ext cx="1078230" cy="906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18918" imgH="393529" progId="Equation.DSMT4">
                  <p:embed/>
                </p:oleObj>
              </mc:Choice>
              <mc:Fallback>
                <p:oleObj name="Equation" r:id="rId4" imgW="418918" imgH="393529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9FD6F15-5998-1C7A-5E6C-FE4246D01C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0588" y="2349331"/>
                        <a:ext cx="1078230" cy="9062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D2333892-409C-BEF7-FFD6-324683286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078" y="1516436"/>
            <a:ext cx="461702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5685B6C-75DA-CBF3-EFDA-7772DFBD1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158" y="1514859"/>
            <a:ext cx="66819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 nhân cả hai vế với 64.12 thì có kết quả gì?</a:t>
            </a:r>
            <a:endParaRPr kumimoji="0" lang="en-US" alt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A66EFD6-78E0-8CFC-BEB3-EF6A4D9BD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158" y="2473989"/>
            <a:ext cx="66819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 nhân cả hai vế với </a:t>
            </a:r>
            <a:r>
              <a:rPr kumimoji="0" lang="nl-NL" alt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bd</a:t>
            </a:r>
            <a:r>
              <a:rPr kumimoji="0" lang="nl-NL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thì có kết quả gì?</a:t>
            </a:r>
            <a:endParaRPr kumimoji="0" lang="nl-NL" alt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8FD720-F209-2710-3EBD-A227C983650E}"/>
              </a:ext>
            </a:extLst>
          </p:cNvPr>
          <p:cNvSpPr txBox="1"/>
          <p:nvPr/>
        </p:nvSpPr>
        <p:spPr>
          <a:xfrm>
            <a:off x="803161" y="2524182"/>
            <a:ext cx="2580671" cy="4924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469647-F278-2395-78B1-E8B334618139}"/>
              </a:ext>
            </a:extLst>
          </p:cNvPr>
          <p:cNvSpPr txBox="1"/>
          <p:nvPr/>
        </p:nvSpPr>
        <p:spPr>
          <a:xfrm>
            <a:off x="609600" y="3524051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55" name="Picture 7" descr="7 kỹ năng làm việc nhóm hiệu quả giúp bạn tiến bộ hơn">
            <a:extLst>
              <a:ext uri="{FF2B5EF4-FFF2-40B4-BE49-F238E27FC236}">
                <a16:creationId xmlns:a16="http://schemas.microsoft.com/office/drawing/2014/main" id="{4F097D4B-341E-71E3-1B57-D6B747350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982" y="3871957"/>
            <a:ext cx="3218833" cy="232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177009F-BC69-47C4-F4B9-9643B485B8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4059842"/>
          <a:ext cx="1498453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85800" imgH="393480" progId="Equation.DSMT4">
                  <p:embed/>
                </p:oleObj>
              </mc:Choice>
              <mc:Fallback>
                <p:oleObj name="Equation" r:id="rId7" imgW="685800" imgH="39348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177009F-BC69-47C4-F4B9-9643B485B8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059842"/>
                        <a:ext cx="1498453" cy="8651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C47E0398-98B2-FB45-1C5D-8E5676FE2A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2300" y="5157633"/>
          <a:ext cx="1347199" cy="935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71320" imgH="393480" progId="Equation.DSMT4">
                  <p:embed/>
                </p:oleObj>
              </mc:Choice>
              <mc:Fallback>
                <p:oleObj name="Equation" r:id="rId9" imgW="571320" imgH="39348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C47E0398-98B2-FB45-1C5D-8E5676FE2A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" y="5157633"/>
                        <a:ext cx="1347199" cy="9353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5825BFC0-6E7E-6A14-830A-473DAA508B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9601" y="4080440"/>
          <a:ext cx="3064615" cy="855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409400" imgH="393480" progId="Equation.DSMT4">
                  <p:embed/>
                </p:oleObj>
              </mc:Choice>
              <mc:Fallback>
                <p:oleObj name="Equation" r:id="rId11" imgW="1409400" imgH="39348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5825BFC0-6E7E-6A14-830A-473DAA508B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29601" y="4080440"/>
                        <a:ext cx="3064615" cy="8558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24CB8A6E-BB7E-8AE1-926C-5245E1112E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2002" y="4346473"/>
          <a:ext cx="2087562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990360" imgH="177480" progId="Equation.DSMT4">
                  <p:embed/>
                </p:oleObj>
              </mc:Choice>
              <mc:Fallback>
                <p:oleObj name="Equation" r:id="rId13" imgW="990360" imgH="17748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24CB8A6E-BB7E-8AE1-926C-5245E1112E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2002" y="4346473"/>
                        <a:ext cx="2087562" cy="3762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DC7BBDF1-B3C0-0FC9-EB5A-80DC9C965B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6656" y="5193008"/>
          <a:ext cx="2271713" cy="935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965160" imgH="393480" progId="Equation.DSMT4">
                  <p:embed/>
                </p:oleObj>
              </mc:Choice>
              <mc:Fallback>
                <p:oleObj name="Equation" r:id="rId15" imgW="965160" imgH="39348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DC7BBDF1-B3C0-0FC9-EB5A-80DC9C965B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6656" y="5193008"/>
                        <a:ext cx="2271713" cy="9353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9ACE5BAF-B694-3D18-F536-73184CD467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84643" y="5395746"/>
          <a:ext cx="1619146" cy="411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698400" imgH="177480" progId="Equation.DSMT4">
                  <p:embed/>
                </p:oleObj>
              </mc:Choice>
              <mc:Fallback>
                <p:oleObj name="Equation" r:id="rId17" imgW="698400" imgH="17748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9ACE5BAF-B694-3D18-F536-73184CD467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384643" y="5395746"/>
                        <a:ext cx="1619146" cy="411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6219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drap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6" grpId="0" animBg="1"/>
      <p:bldP spid="2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B139FDD-2323-817A-FC97-F52F558E3662}"/>
              </a:ext>
            </a:extLst>
          </p:cNvPr>
          <p:cNvSpPr/>
          <p:nvPr/>
        </p:nvSpPr>
        <p:spPr>
          <a:xfrm>
            <a:off x="514699" y="4171552"/>
            <a:ext cx="1175896" cy="59181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6A83C5F-95CC-2891-8047-7FAC8B817590}"/>
              </a:ext>
            </a:extLst>
          </p:cNvPr>
          <p:cNvSpPr/>
          <p:nvPr/>
        </p:nvSpPr>
        <p:spPr>
          <a:xfrm>
            <a:off x="10910026" y="3291695"/>
            <a:ext cx="1286537" cy="1889905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0BD030E-CF7D-C7F9-4AE0-1E12179EA901}"/>
              </a:ext>
            </a:extLst>
          </p:cNvPr>
          <p:cNvSpPr/>
          <p:nvPr/>
        </p:nvSpPr>
        <p:spPr>
          <a:xfrm>
            <a:off x="4841260" y="4631941"/>
            <a:ext cx="1372097" cy="195735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4C175A23-3E26-3EED-7849-55B3D36B6398}"/>
              </a:ext>
            </a:extLst>
          </p:cNvPr>
          <p:cNvSpPr/>
          <p:nvPr/>
        </p:nvSpPr>
        <p:spPr>
          <a:xfrm>
            <a:off x="0" y="-149135"/>
            <a:ext cx="5379720" cy="1203960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NHIỆM VỤ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4B83EF-7EBA-A760-7C8D-66968E44C008}"/>
              </a:ext>
            </a:extLst>
          </p:cNvPr>
          <p:cNvSpPr/>
          <p:nvPr/>
        </p:nvSpPr>
        <p:spPr>
          <a:xfrm>
            <a:off x="339090" y="1086131"/>
            <a:ext cx="11670030" cy="1679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a)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Từ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đẳng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thức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48. 12 = 64. 9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ta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chia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cả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hai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vế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cho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64. 12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thì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có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kết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quả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gì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b)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Từ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đẳng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thức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ad = </a:t>
            </a: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ta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chia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cả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hai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vế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cho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bd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thì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có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kết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quả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gì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?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chia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hai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vế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cho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cd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hoặc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ab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hoặc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ac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thì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ta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có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kết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quả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gì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469647-F278-2395-78B1-E8B334618139}"/>
              </a:ext>
            </a:extLst>
          </p:cNvPr>
          <p:cNvSpPr txBox="1"/>
          <p:nvPr/>
        </p:nvSpPr>
        <p:spPr>
          <a:xfrm>
            <a:off x="188523" y="2823529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177009F-BC69-47C4-F4B9-9643B485B8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36436" y="3291695"/>
          <a:ext cx="1485153" cy="826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11000" imgH="393480" progId="Equation.DSMT4">
                  <p:embed/>
                </p:oleObj>
              </mc:Choice>
              <mc:Fallback>
                <p:oleObj name="Equation" r:id="rId2" imgW="711000" imgH="39348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177009F-BC69-47C4-F4B9-9643B485B8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6436" y="3291695"/>
                        <a:ext cx="1485153" cy="8267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C47E0398-98B2-FB45-1C5D-8E5676FE2A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14674" y="4631940"/>
          <a:ext cx="2659431" cy="902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68200" imgH="393480" progId="Equation.DSMT4">
                  <p:embed/>
                </p:oleObj>
              </mc:Choice>
              <mc:Fallback>
                <p:oleObj name="Equation" r:id="rId4" imgW="1168200" imgH="39348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C47E0398-98B2-FB45-1C5D-8E5676FE2A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674" y="4631940"/>
                        <a:ext cx="2659431" cy="9023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5825BFC0-6E7E-6A14-830A-473DAA508B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8524" y="3308638"/>
          <a:ext cx="2243660" cy="817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79280" imgH="393480" progId="Equation.DSMT4">
                  <p:embed/>
                </p:oleObj>
              </mc:Choice>
              <mc:Fallback>
                <p:oleObj name="Equation" r:id="rId6" imgW="1079280" imgH="39348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5825BFC0-6E7E-6A14-830A-473DAA508B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8524" y="3308638"/>
                        <a:ext cx="2243660" cy="8176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9ACE5BAF-B694-3D18-F536-73184CD467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8524" y="4264558"/>
          <a:ext cx="1406270" cy="449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34680" imgH="203040" progId="Equation.DSMT4">
                  <p:embed/>
                </p:oleObj>
              </mc:Choice>
              <mc:Fallback>
                <p:oleObj name="Equation" r:id="rId8" imgW="634680" imgH="20304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9ACE5BAF-B694-3D18-F536-73184CD467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8524" y="4264558"/>
                        <a:ext cx="1406270" cy="4490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22F3D590-9666-11E4-2764-74AD084D1C91}"/>
              </a:ext>
            </a:extLst>
          </p:cNvPr>
          <p:cNvSpPr txBox="1"/>
          <p:nvPr/>
        </p:nvSpPr>
        <p:spPr>
          <a:xfrm>
            <a:off x="97494" y="4813146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Chia 2 vế cho </a:t>
            </a:r>
            <a:r>
              <a:rPr kumimoji="0" lang="nl-NL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bd</a:t>
            </a:r>
            <a:r>
              <a:rPr kumimoji="0" lang="nl-N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ta có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AD1E883-B69A-515A-A5F6-C2B5CAA8A9F3}"/>
              </a:ext>
            </a:extLst>
          </p:cNvPr>
          <p:cNvSpPr txBox="1"/>
          <p:nvPr/>
        </p:nvSpPr>
        <p:spPr>
          <a:xfrm>
            <a:off x="129396" y="5861443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Chia 2 vế cho </a:t>
            </a:r>
            <a:r>
              <a:rPr kumimoji="0" lang="nl-NL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cd</a:t>
            </a:r>
            <a:r>
              <a:rPr kumimoji="0" lang="nl-N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ta có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662B3E0-3A90-1F0E-79B6-E0EA2EE2C01C}"/>
              </a:ext>
            </a:extLst>
          </p:cNvPr>
          <p:cNvSpPr txBox="1"/>
          <p:nvPr/>
        </p:nvSpPr>
        <p:spPr>
          <a:xfrm>
            <a:off x="6319113" y="3447073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Chia 2 vế cho </a:t>
            </a:r>
            <a:r>
              <a:rPr kumimoji="0" lang="nl-NL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ab</a:t>
            </a:r>
            <a:r>
              <a:rPr kumimoji="0" lang="nl-N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ta có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D1459A2F-A8BF-4452-AEDC-B542F18E50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14674" y="5705283"/>
          <a:ext cx="2581326" cy="884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55700" imgH="393700" progId="Equation.DSMT4">
                  <p:embed/>
                </p:oleObj>
              </mc:Choice>
              <mc:Fallback>
                <p:oleObj name="Equation" r:id="rId10" imgW="1155700" imgH="39370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D1459A2F-A8BF-4452-AEDC-B542F18E50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674" y="5705283"/>
                        <a:ext cx="2581326" cy="8840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47D7B8-46CD-D2A3-52D3-8560559C3D4F}"/>
              </a:ext>
            </a:extLst>
          </p:cNvPr>
          <p:cNvCxnSpPr>
            <a:cxnSpLocks/>
          </p:cNvCxnSpPr>
          <p:nvPr/>
        </p:nvCxnSpPr>
        <p:spPr>
          <a:xfrm>
            <a:off x="6291463" y="3425917"/>
            <a:ext cx="0" cy="3429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A4BDDF7-237F-350D-C827-1C434DC41A6A}"/>
              </a:ext>
            </a:extLst>
          </p:cNvPr>
          <p:cNvSpPr txBox="1"/>
          <p:nvPr/>
        </p:nvSpPr>
        <p:spPr>
          <a:xfrm>
            <a:off x="6318567" y="4343499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Chia 2 vế cho </a:t>
            </a:r>
            <a:r>
              <a:rPr kumimoji="0" lang="nl-NL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ac</a:t>
            </a:r>
            <a:r>
              <a:rPr kumimoji="0" lang="nl-N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ta có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FCB4E01E-9875-657D-7A9D-309B760BC1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02875" y="3344410"/>
          <a:ext cx="2439831" cy="83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55700" imgH="393700" progId="Equation.DSMT4">
                  <p:embed/>
                </p:oleObj>
              </mc:Choice>
              <mc:Fallback>
                <p:oleObj name="Equation" r:id="rId12" imgW="1155700" imgH="393700" progId="Equation.DSMT4">
                  <p:embed/>
                  <p:pic>
                    <p:nvPicPr>
                      <p:cNvPr id="34" name="Object 33">
                        <a:extLst>
                          <a:ext uri="{FF2B5EF4-FFF2-40B4-BE49-F238E27FC236}">
                            <a16:creationId xmlns:a16="http://schemas.microsoft.com/office/drawing/2014/main" id="{FCB4E01E-9875-657D-7A9D-309B760BC1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02875" y="3344410"/>
                        <a:ext cx="2439831" cy="8355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0A9D25D4-07FB-F982-A0F5-782D0E3689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51623" y="4264558"/>
          <a:ext cx="2342336" cy="802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155700" imgH="393700" progId="Equation.DSMT4">
                  <p:embed/>
                </p:oleObj>
              </mc:Choice>
              <mc:Fallback>
                <p:oleObj name="Equation" r:id="rId14" imgW="1155700" imgH="393700" progId="Equation.DSMT4">
                  <p:embed/>
                  <p:pic>
                    <p:nvPicPr>
                      <p:cNvPr id="36" name="Object 35">
                        <a:extLst>
                          <a:ext uri="{FF2B5EF4-FFF2-40B4-BE49-F238E27FC236}">
                            <a16:creationId xmlns:a16="http://schemas.microsoft.com/office/drawing/2014/main" id="{0A9D25D4-07FB-F982-A0F5-782D0E3689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1623" y="4264558"/>
                        <a:ext cx="2342336" cy="8021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8" descr="Tâm sự Nhật Bản - Ôn luyện N1 &quot;dục tốc bất đạt&quot; - EK Group">
            <a:extLst>
              <a:ext uri="{FF2B5EF4-FFF2-40B4-BE49-F238E27FC236}">
                <a16:creationId xmlns:a16="http://schemas.microsoft.com/office/drawing/2014/main" id="{A576F0EA-D085-0E02-B181-A76210270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125" y="5239925"/>
            <a:ext cx="29527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429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0" grpId="0" animBg="1"/>
      <p:bldP spid="39" grpId="0" animBg="1"/>
      <p:bldP spid="2" grpId="0" animBg="1"/>
      <p:bldP spid="12" grpId="0" animBg="1"/>
      <p:bldP spid="10" grpId="0"/>
      <p:bldP spid="30" grpId="0"/>
      <p:bldP spid="31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1AD2CD7-0AE0-A2F4-6568-D9ECD3D8853B}"/>
              </a:ext>
            </a:extLst>
          </p:cNvPr>
          <p:cNvSpPr/>
          <p:nvPr/>
        </p:nvSpPr>
        <p:spPr>
          <a:xfrm>
            <a:off x="2681002" y="4352184"/>
            <a:ext cx="7343775" cy="164447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7864F9-D516-C86E-4231-85DA887E95B0}"/>
              </a:ext>
            </a:extLst>
          </p:cNvPr>
          <p:cNvSpPr txBox="1"/>
          <p:nvPr/>
        </p:nvSpPr>
        <p:spPr>
          <a:xfrm>
            <a:off x="99332" y="0"/>
            <a:ext cx="1199333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§1. TỈ LỆ THỨC – DÃY TỈ SỐ BẰNG NHAU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70342D-A061-3CF0-4037-01AAFF9E4070}"/>
              </a:ext>
            </a:extLst>
          </p:cNvPr>
          <p:cNvSpPr txBox="1"/>
          <p:nvPr/>
        </p:nvSpPr>
        <p:spPr>
          <a:xfrm>
            <a:off x="472440" y="879455"/>
            <a:ext cx="60960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1.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lệ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thức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b)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Tính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chất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tỉ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lệ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thức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Tính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chất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1: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BEEEA4-2EF7-67AC-1F0E-814321978529}"/>
              </a:ext>
            </a:extLst>
          </p:cNvPr>
          <p:cNvGrpSpPr/>
          <p:nvPr/>
        </p:nvGrpSpPr>
        <p:grpSpPr>
          <a:xfrm>
            <a:off x="4315255" y="2200098"/>
            <a:ext cx="4038170" cy="1075908"/>
            <a:chOff x="4315255" y="2200098"/>
            <a:chExt cx="4038170" cy="1075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BC80E82-B17E-DF9B-719B-EEFDE237AD24}"/>
                </a:ext>
              </a:extLst>
            </p:cNvPr>
            <p:cNvSpPr/>
            <p:nvPr/>
          </p:nvSpPr>
          <p:spPr>
            <a:xfrm>
              <a:off x="4315255" y="2200098"/>
              <a:ext cx="3895725" cy="1075908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2">
              <a:extLst>
                <a:ext uri="{FF2B5EF4-FFF2-40B4-BE49-F238E27FC236}">
                  <a16:creationId xmlns:a16="http://schemas.microsoft.com/office/drawing/2014/main" id="{D74A9D25-E7B4-12F3-BDBF-0407DF553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4" y="2415692"/>
              <a:ext cx="1608767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kumimoji="0" lang="en-US" alt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A1BA9BBD-928E-3FCB-B165-7BA240F77D5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04957" y="2255701"/>
            <a:ext cx="947933" cy="8976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18918" imgH="393529" progId="Equation.DSMT4">
                    <p:embed/>
                  </p:oleObj>
                </mc:Choice>
                <mc:Fallback>
                  <p:oleObj name="Equation" r:id="rId3" imgW="418918" imgH="393529" progId="Equation.DSMT4">
                    <p:embed/>
                    <p:pic>
                      <p:nvPicPr>
                        <p:cNvPr id="6" name="Object 5">
                          <a:extLst>
                            <a:ext uri="{FF2B5EF4-FFF2-40B4-BE49-F238E27FC236}">
                              <a16:creationId xmlns:a16="http://schemas.microsoft.com/office/drawing/2014/main" id="{A1BA9BBD-928E-3FCB-B165-7BA240F77D5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04957" y="2255701"/>
                          <a:ext cx="947933" cy="89766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0A8FB987-2AA6-B2E1-2697-0FD068EB8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2890" y="2458311"/>
              <a:ext cx="2000535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thì </a:t>
              </a:r>
              <a:r>
                <a:rPr kumimoji="0" lang="nl-NL" altLang="en-US" sz="2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ad = bc</a:t>
              </a:r>
              <a:endParaRPr kumimoji="0" lang="nl-NL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FD8057B-246B-05FB-9529-2C70F9D86525}"/>
              </a:ext>
            </a:extLst>
          </p:cNvPr>
          <p:cNvSpPr txBox="1"/>
          <p:nvPr/>
        </p:nvSpPr>
        <p:spPr>
          <a:xfrm>
            <a:off x="539115" y="3716628"/>
            <a:ext cx="195643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Tính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chất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2: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C2BA22D-DDA9-CBE4-92A5-281E5BE74D49}"/>
              </a:ext>
            </a:extLst>
          </p:cNvPr>
          <p:cNvGrpSpPr/>
          <p:nvPr/>
        </p:nvGrpSpPr>
        <p:grpSpPr>
          <a:xfrm>
            <a:off x="2862499" y="4451826"/>
            <a:ext cx="6980782" cy="1526719"/>
            <a:chOff x="853440" y="4334069"/>
            <a:chExt cx="6980782" cy="1526719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2C875B31-E323-9B1C-E498-1ACFD2DF0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440" y="4343497"/>
              <a:ext cx="822661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kumimoji="0" lang="nl-NL" altLang="en-US" sz="2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nl-NL" alt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2" name="Object 11">
              <a:extLst>
                <a:ext uri="{FF2B5EF4-FFF2-40B4-BE49-F238E27FC236}">
                  <a16:creationId xmlns:a16="http://schemas.microsoft.com/office/drawing/2014/main" id="{6E63CBF3-2D38-89FD-4ED9-BE7F7AA2094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81088" y="4364439"/>
            <a:ext cx="3142207" cy="4727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371600" imgH="203200" progId="Equation.DSMT4">
                    <p:embed/>
                  </p:oleObj>
                </mc:Choice>
                <mc:Fallback>
                  <p:oleObj name="Equation" r:id="rId5" imgW="1371600" imgH="203200" progId="Equation.DSMT4">
                    <p:embed/>
                    <p:pic>
                      <p:nvPicPr>
                        <p:cNvPr id="12" name="Object 11">
                          <a:extLst>
                            <a:ext uri="{FF2B5EF4-FFF2-40B4-BE49-F238E27FC236}">
                              <a16:creationId xmlns:a16="http://schemas.microsoft.com/office/drawing/2014/main" id="{6E63CBF3-2D38-89FD-4ED9-BE7F7AA2094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1088" y="4364439"/>
                          <a:ext cx="3142207" cy="47278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F1EC2B93-FF43-1C39-8534-83EC77A3E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015" y="4334069"/>
              <a:ext cx="3142207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thì ta có các tỉ lệ thức:</a:t>
              </a:r>
              <a:endParaRPr kumimoji="0" lang="nl-NL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5" name="Object 14">
              <a:extLst>
                <a:ext uri="{FF2B5EF4-FFF2-40B4-BE49-F238E27FC236}">
                  <a16:creationId xmlns:a16="http://schemas.microsoft.com/office/drawing/2014/main" id="{08CB266C-8940-1F37-0A6D-0E90ED1E733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52574" y="4970366"/>
            <a:ext cx="4908006" cy="8904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2184400" imgH="393700" progId="Equation.DSMT4">
                    <p:embed/>
                  </p:oleObj>
                </mc:Choice>
                <mc:Fallback>
                  <p:oleObj name="Equation" r:id="rId7" imgW="2184400" imgH="393700" progId="Equation.DSMT4">
                    <p:embed/>
                    <p:pic>
                      <p:nvPicPr>
                        <p:cNvPr id="15" name="Object 14">
                          <a:extLst>
                            <a:ext uri="{FF2B5EF4-FFF2-40B4-BE49-F238E27FC236}">
                              <a16:creationId xmlns:a16="http://schemas.microsoft.com/office/drawing/2014/main" id="{08CB266C-8940-1F37-0A6D-0E90ED1E733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2574" y="4970366"/>
                          <a:ext cx="4908006" cy="89042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543696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fallOve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749</Words>
  <Application>Microsoft Office PowerPoint</Application>
  <PresentationFormat>Widescreen</PresentationFormat>
  <Paragraphs>108</Paragraphs>
  <Slides>16</Slides>
  <Notes>3</Notes>
  <HiddenSlides>0</HiddenSlides>
  <MMClips>2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Arial Rounded MT Bold</vt:lpstr>
      <vt:lpstr>Calibri</vt:lpstr>
      <vt:lpstr>Calibri Light</vt:lpstr>
      <vt:lpstr>Impact</vt:lpstr>
      <vt:lpstr>Open Sans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DELL</cp:lastModifiedBy>
  <cp:revision>1</cp:revision>
  <dcterms:created xsi:type="dcterms:W3CDTF">2025-02-22T02:11:33Z</dcterms:created>
  <dcterms:modified xsi:type="dcterms:W3CDTF">2025-02-22T02:16:57Z</dcterms:modified>
</cp:coreProperties>
</file>