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458" r:id="rId2"/>
    <p:sldId id="429" r:id="rId3"/>
    <p:sldId id="464" r:id="rId4"/>
    <p:sldId id="539" r:id="rId5"/>
    <p:sldId id="540" r:id="rId6"/>
    <p:sldId id="541" r:id="rId7"/>
    <p:sldId id="542" r:id="rId8"/>
    <p:sldId id="543" r:id="rId9"/>
    <p:sldId id="544" r:id="rId10"/>
    <p:sldId id="495" r:id="rId11"/>
    <p:sldId id="545" r:id="rId12"/>
    <p:sldId id="546" r:id="rId13"/>
    <p:sldId id="547" r:id="rId14"/>
    <p:sldId id="549" r:id="rId15"/>
    <p:sldId id="550" r:id="rId16"/>
    <p:sldId id="551" r:id="rId17"/>
    <p:sldId id="552" r:id="rId18"/>
    <p:sldId id="548" r:id="rId19"/>
    <p:sldId id="538" r:id="rId20"/>
  </p:sldIdLst>
  <p:sldSz cx="12192000" cy="6858000"/>
  <p:notesSz cx="6742113" cy="9875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E4C9"/>
    <a:srgbClr val="FFE2C5"/>
    <a:srgbClr val="FDC5F5"/>
    <a:srgbClr val="DE08BF"/>
    <a:srgbClr val="000086"/>
    <a:srgbClr val="FF0000"/>
    <a:srgbClr val="FFCC99"/>
    <a:srgbClr val="FF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71" autoAdjust="0"/>
  </p:normalViewPr>
  <p:slideViewPr>
    <p:cSldViewPr>
      <p:cViewPr varScale="1">
        <p:scale>
          <a:sx n="82" d="100"/>
          <a:sy n="82" d="100"/>
        </p:scale>
        <p:origin x="490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205C1DC-DB84-45C4-B3BA-04C311AA556C}" type="datetimeFigureOut">
              <a:rPr lang="en-US"/>
              <a:pPr>
                <a:defRPr/>
              </a:pPr>
              <a:t>24/2/2025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1063"/>
            <a:ext cx="5392737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100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32245C-4B6E-44A0-95A7-E5CE8340BD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21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2F5FE-2D07-4D21-93FF-35C11BF2F9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41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2F5FE-2D07-4D21-93FF-35C11BF2F9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7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75814-0196-41B5-A84A-38D22086A2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04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C5B3DA-BFF3-490E-AA3E-65F48C1060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0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251065-7323-4EA5-BDB6-A93C3EC3B1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5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A79793-73B4-4E7B-AFF0-7EEFFA4005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03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15BB96-979A-481F-BB1D-C7ECA506DE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96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52C58-5D6C-48E1-98B7-41011FA4B4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18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409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15EF5-B6A1-46E9-8257-6897F15056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2C766-CC7B-4A93-B685-FE2FA571B9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33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DEB8A-00FC-42F8-99E1-63F3BCF55B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8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BC017-85E2-494F-94E6-B6E254FDA8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0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5E9AF-ED04-4BDC-94A6-14FDA00268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0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04BBAF-F5C1-4066-9D77-90383CFA5A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9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596532-1E9F-4094-B19C-4BB99E425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A56FF4-0894-4C0A-A854-52093287AF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A90ED4-4DF3-4319-BB0F-F7D2177173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36.wmf"/><Relationship Id="rId3" Type="http://schemas.openxmlformats.org/officeDocument/2006/relationships/image" Target="../media/image32.emf"/><Relationship Id="rId12" Type="http://schemas.openxmlformats.org/officeDocument/2006/relationships/oleObject" Target="../embeddings/oleObject27.bin"/><Relationship Id="rId2" Type="http://schemas.openxmlformats.org/officeDocument/2006/relationships/image" Target="../media/image31.emf"/><Relationship Id="rId16" Type="http://schemas.openxmlformats.org/officeDocument/2006/relationships/image" Target="../media/image37.w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4.wmf"/><Relationship Id="rId11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28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33.emf"/><Relationship Id="rId9" Type="http://schemas.openxmlformats.org/officeDocument/2006/relationships/image" Target="../media/image49.png"/><Relationship Id="rId1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32.bin"/><Relationship Id="rId3" Type="http://schemas.openxmlformats.org/officeDocument/2006/relationships/image" Target="../media/image55.png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58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9.emf"/><Relationship Id="rId11" Type="http://schemas.openxmlformats.org/officeDocument/2006/relationships/image" Target="../media/image42.emf"/><Relationship Id="rId5" Type="http://schemas.openxmlformats.org/officeDocument/2006/relationships/image" Target="../media/image38.wmf"/><Relationship Id="rId10" Type="http://schemas.openxmlformats.org/officeDocument/2006/relationships/image" Target="../media/image41.wm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4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48.wmf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6.bin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5.wmf"/><Relationship Id="rId11" Type="http://schemas.openxmlformats.org/officeDocument/2006/relationships/image" Target="../media/image65.png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7.wmf"/><Relationship Id="rId4" Type="http://schemas.openxmlformats.org/officeDocument/2006/relationships/image" Target="../media/image64.png"/><Relationship Id="rId9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image" Target="../media/image49.wmf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8.bin"/><Relationship Id="rId7" Type="http://schemas.openxmlformats.org/officeDocument/2006/relationships/image" Target="../media/image52.wmf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54.wmf"/><Relationship Id="rId5" Type="http://schemas.openxmlformats.org/officeDocument/2006/relationships/image" Target="../media/image51.emf"/><Relationship Id="rId10" Type="http://schemas.openxmlformats.org/officeDocument/2006/relationships/oleObject" Target="../embeddings/oleObject41.bin"/><Relationship Id="rId4" Type="http://schemas.openxmlformats.org/officeDocument/2006/relationships/image" Target="../media/image50.wmf"/><Relationship Id="rId9" Type="http://schemas.openxmlformats.org/officeDocument/2006/relationships/image" Target="../media/image5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59.wmf"/><Relationship Id="rId3" Type="http://schemas.openxmlformats.org/officeDocument/2006/relationships/oleObject" Target="../embeddings/oleObject42.bin"/><Relationship Id="rId7" Type="http://schemas.openxmlformats.org/officeDocument/2006/relationships/image" Target="../media/image80.png"/><Relationship Id="rId12" Type="http://schemas.openxmlformats.org/officeDocument/2006/relationships/oleObject" Target="../embeddings/oleObject45.bin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9.png"/><Relationship Id="rId11" Type="http://schemas.openxmlformats.org/officeDocument/2006/relationships/image" Target="../media/image58.wmf"/><Relationship Id="rId10" Type="http://schemas.openxmlformats.org/officeDocument/2006/relationships/oleObject" Target="../embeddings/oleObject44.bin"/><Relationship Id="rId4" Type="http://schemas.openxmlformats.org/officeDocument/2006/relationships/image" Target="../media/image56.wmf"/><Relationship Id="rId9" Type="http://schemas.openxmlformats.org/officeDocument/2006/relationships/image" Target="../media/image5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64.wmf"/><Relationship Id="rId3" Type="http://schemas.openxmlformats.org/officeDocument/2006/relationships/oleObject" Target="../embeddings/oleObject46.bin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49.bin"/><Relationship Id="rId2" Type="http://schemas.openxmlformats.org/officeDocument/2006/relationships/image" Target="../media/image55.emf"/><Relationship Id="rId16" Type="http://schemas.openxmlformats.org/officeDocument/2006/relationships/image" Target="../media/image65.wmf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87.png"/><Relationship Id="rId5" Type="http://schemas.openxmlformats.org/officeDocument/2006/relationships/image" Target="../media/image61.emf"/><Relationship Id="rId15" Type="http://schemas.openxmlformats.org/officeDocument/2006/relationships/oleObject" Target="../embeddings/oleObject50.bin"/><Relationship Id="rId4" Type="http://schemas.openxmlformats.org/officeDocument/2006/relationships/image" Target="../media/image60.wmf"/><Relationship Id="rId9" Type="http://schemas.openxmlformats.org/officeDocument/2006/relationships/image" Target="../media/image63.wmf"/><Relationship Id="rId14" Type="http://schemas.openxmlformats.org/officeDocument/2006/relationships/image" Target="../media/image8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7" Type="http://schemas.openxmlformats.org/officeDocument/2006/relationships/image" Target="../media/image94.png"/><Relationship Id="rId2" Type="http://schemas.openxmlformats.org/officeDocument/2006/relationships/image" Target="../media/image66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7.wmf"/><Relationship Id="rId11" Type="http://schemas.openxmlformats.org/officeDocument/2006/relationships/image" Target="../media/image69.wmf"/><Relationship Id="rId5" Type="http://schemas.openxmlformats.org/officeDocument/2006/relationships/oleObject" Target="../embeddings/oleObject51.bin"/><Relationship Id="rId10" Type="http://schemas.openxmlformats.org/officeDocument/2006/relationships/oleObject" Target="../embeddings/oleObject53.bin"/><Relationship Id="rId4" Type="http://schemas.openxmlformats.org/officeDocument/2006/relationships/image" Target="../media/image93.png"/><Relationship Id="rId9" Type="http://schemas.openxmlformats.org/officeDocument/2006/relationships/image" Target="../media/image68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2.wmf"/><Relationship Id="rId3" Type="http://schemas.openxmlformats.org/officeDocument/2006/relationships/oleObject" Target="../embeddings/oleObject3.bin"/><Relationship Id="rId7" Type="http://schemas.openxmlformats.org/officeDocument/2006/relationships/image" Target="../media/image9.emf"/><Relationship Id="rId12" Type="http://schemas.openxmlformats.org/officeDocument/2006/relationships/oleObject" Target="../embeddings/oleObject6.bin"/><Relationship Id="rId2" Type="http://schemas.openxmlformats.org/officeDocument/2006/relationships/image" Target="../media/image7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1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4" Type="http://schemas.openxmlformats.org/officeDocument/2006/relationships/image" Target="../media/image8.wmf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10.bin"/><Relationship Id="rId26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21" Type="http://schemas.openxmlformats.org/officeDocument/2006/relationships/image" Target="../media/image13.w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2.wmf"/><Relationship Id="rId25" Type="http://schemas.openxmlformats.org/officeDocument/2006/relationships/image" Target="../media/image19.png"/><Relationship Id="rId2" Type="http://schemas.openxmlformats.org/officeDocument/2006/relationships/image" Target="../media/image7.png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2.bin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10.wmf"/><Relationship Id="rId24" Type="http://schemas.openxmlformats.org/officeDocument/2006/relationships/image" Target="../media/image18.png"/><Relationship Id="rId15" Type="http://schemas.openxmlformats.org/officeDocument/2006/relationships/image" Target="../media/image11.wmf"/><Relationship Id="rId23" Type="http://schemas.openxmlformats.org/officeDocument/2006/relationships/image" Target="../media/image13.wmf"/><Relationship Id="rId28" Type="http://schemas.openxmlformats.org/officeDocument/2006/relationships/image" Target="../media/image16.png"/><Relationship Id="rId10" Type="http://schemas.openxmlformats.org/officeDocument/2006/relationships/oleObject" Target="../embeddings/oleObject90.bin"/><Relationship Id="rId19" Type="http://schemas.openxmlformats.org/officeDocument/2006/relationships/image" Target="../media/image12.wmf"/><Relationship Id="rId4" Type="http://schemas.openxmlformats.org/officeDocument/2006/relationships/image" Target="../media/image8.wmf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20.bin"/><Relationship Id="rId27" Type="http://schemas.openxmlformats.org/officeDocument/2006/relationships/image" Target="../media/image14.wmf"/><Relationship Id="rId30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7" Type="http://schemas.openxmlformats.org/officeDocument/2006/relationships/oleObject" Target="../embeddings/oleObject15.bin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3.png"/><Relationship Id="rId7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8.emf"/><Relationship Id="rId4" Type="http://schemas.openxmlformats.org/officeDocument/2006/relationships/image" Target="../media/image24.png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7.wmf"/><Relationship Id="rId3" Type="http://schemas.openxmlformats.org/officeDocument/2006/relationships/image" Target="../media/image23.wmf"/><Relationship Id="rId7" Type="http://schemas.openxmlformats.org/officeDocument/2006/relationships/image" Target="../media/image36.png"/><Relationship Id="rId12" Type="http://schemas.openxmlformats.org/officeDocument/2006/relationships/oleObject" Target="../embeddings/oleObject22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emf"/><Relationship Id="rId11" Type="http://schemas.openxmlformats.org/officeDocument/2006/relationships/image" Target="../media/image26.wmf"/><Relationship Id="rId5" Type="http://schemas.openxmlformats.org/officeDocument/2006/relationships/image" Target="../media/image34.png"/><Relationship Id="rId10" Type="http://schemas.openxmlformats.org/officeDocument/2006/relationships/oleObject" Target="../embeddings/oleObject21.bin"/><Relationship Id="rId9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image" Target="../media/image39.png"/><Relationship Id="rId7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5" descr="rose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257800"/>
            <a:ext cx="1202448" cy="151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5" descr="rose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00" y="-6820"/>
            <a:ext cx="1219200" cy="153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8915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53624" y="808618"/>
            <a:ext cx="71711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22. TIẾT 38. </a:t>
            </a:r>
          </a:p>
          <a:p>
            <a:r>
              <a:rPr lang="en-US" sz="4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</a:p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ĐƯỜNG PHÂN GIÁC CỦA TAM GIÁC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1528732"/>
            <a:ext cx="2819794" cy="526806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8992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26"/>
    </mc:Choice>
    <mc:Fallback xmlns="">
      <p:transition spd="slow" advTm="500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5" descr="rose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257800"/>
            <a:ext cx="1202448" cy="151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5" descr="rose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00" y="-6820"/>
            <a:ext cx="1219200" cy="153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"/>
            <a:ext cx="6781801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990774" y="1505485"/>
            <a:ext cx="6457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2556" y="1619645"/>
            <a:ext cx="2819794" cy="526806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862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26"/>
    </mc:Choice>
    <mc:Fallback xmlns="">
      <p:transition spd="slow" advTm="500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855"/>
            <a:ext cx="4982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Tính độ dài x trong Hình 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945" y="280555"/>
            <a:ext cx="3477254" cy="28958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3000" y="334375"/>
            <a:ext cx="3098026" cy="27780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5029371" y="161490"/>
            <a:ext cx="2590457" cy="3004679"/>
            <a:chOff x="4419600" y="313593"/>
            <a:chExt cx="2590457" cy="300467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19600" y="313593"/>
              <a:ext cx="2590457" cy="3004679"/>
            </a:xfrm>
            <a:prstGeom prst="rect">
              <a:avLst/>
            </a:prstGeom>
          </p:spPr>
        </p:pic>
        <p:cxnSp>
          <p:nvCxnSpPr>
            <p:cNvPr id="7" name="Straight Arrow Connector 6"/>
            <p:cNvCxnSpPr/>
            <p:nvPr/>
          </p:nvCxnSpPr>
          <p:spPr bwMode="auto">
            <a:xfrm flipV="1">
              <a:off x="4876800" y="1815932"/>
              <a:ext cx="1828800" cy="107966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8" name="Rectangle 7"/>
            <p:cNvSpPr/>
            <p:nvPr/>
          </p:nvSpPr>
          <p:spPr>
            <a:xfrm>
              <a:off x="5784273" y="2209800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</a:p>
          </p:txBody>
        </p:sp>
      </p:grp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301975"/>
              </p:ext>
            </p:extLst>
          </p:nvPr>
        </p:nvGraphicFramePr>
        <p:xfrm>
          <a:off x="260653" y="4114800"/>
          <a:ext cx="2967182" cy="1792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838080" progId="Equation.DSMT4">
                  <p:embed/>
                </p:oleObj>
              </mc:Choice>
              <mc:Fallback>
                <p:oleObj name="Equation" r:id="rId5" imgW="1384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0653" y="4114800"/>
                        <a:ext cx="2967182" cy="17924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38030" y="3112459"/>
                <a:ext cx="378316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có AD là đường phân giác của góc A nên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30" y="3112459"/>
                <a:ext cx="3783164" cy="830997"/>
              </a:xfrm>
              <a:prstGeom prst="rect">
                <a:avLst/>
              </a:prstGeom>
              <a:blipFill rotWithShape="0">
                <a:blip r:embed="rId8"/>
                <a:stretch>
                  <a:fillRect l="-2581" t="-5882" r="-2419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333409" y="3000498"/>
                <a:ext cx="378316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GEF có EH là đường phân giác của góc E nên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409" y="3000498"/>
                <a:ext cx="3783164" cy="830997"/>
              </a:xfrm>
              <a:prstGeom prst="rect">
                <a:avLst/>
              </a:prstGeom>
              <a:blipFill rotWithShape="0">
                <a:blip r:embed="rId9"/>
                <a:stretch>
                  <a:fillRect l="-2581" t="-5839" r="-241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62686"/>
              </p:ext>
            </p:extLst>
          </p:nvPr>
        </p:nvGraphicFramePr>
        <p:xfrm>
          <a:off x="4361118" y="3802547"/>
          <a:ext cx="32385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93480" progId="Equation.DSMT4">
                  <p:embed/>
                </p:oleObj>
              </mc:Choice>
              <mc:Fallback>
                <p:oleObj name="Equation" r:id="rId10" imgW="1511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61118" y="3802547"/>
                        <a:ext cx="3238500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333409" y="4691506"/>
            <a:ext cx="3783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GF = 20          (2)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33409" y="5105713"/>
            <a:ext cx="2942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suy ra: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248583"/>
              </p:ext>
            </p:extLst>
          </p:nvPr>
        </p:nvGraphicFramePr>
        <p:xfrm>
          <a:off x="4312627" y="5428748"/>
          <a:ext cx="429895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06280" imgH="583920" progId="Equation.DSMT4">
                  <p:embed/>
                </p:oleObj>
              </mc:Choice>
              <mc:Fallback>
                <p:oleObj name="Equation" r:id="rId12" imgW="200628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312627" y="5428748"/>
                        <a:ext cx="4298950" cy="1250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672720" y="3085816"/>
                <a:ext cx="351928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PQR có RS là đường phân giác của góc R nên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2720" y="3085816"/>
                <a:ext cx="3519280" cy="830997"/>
              </a:xfrm>
              <a:prstGeom prst="rect">
                <a:avLst/>
              </a:prstGeom>
              <a:blipFill rotWithShape="0">
                <a:blip r:embed="rId14"/>
                <a:stretch>
                  <a:fillRect l="-2773" t="-5839" r="-2426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27288"/>
              </p:ext>
            </p:extLst>
          </p:nvPr>
        </p:nvGraphicFramePr>
        <p:xfrm>
          <a:off x="8872047" y="4019364"/>
          <a:ext cx="2722562" cy="179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9720" imgH="838080" progId="Equation.DSMT4">
                  <p:embed/>
                </p:oleObj>
              </mc:Choice>
              <mc:Fallback>
                <p:oleObj name="Equation" r:id="rId15" imgW="12697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872047" y="4019364"/>
                        <a:ext cx="2722562" cy="179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 bwMode="auto">
          <a:xfrm>
            <a:off x="76200" y="2998711"/>
            <a:ext cx="3886200" cy="3696614"/>
          </a:xfrm>
          <a:prstGeom prst="rect">
            <a:avLst/>
          </a:prstGeom>
          <a:noFill/>
          <a:ln w="28575" cap="flat" cmpd="sng" algn="ctr">
            <a:solidFill>
              <a:srgbClr val="3333FF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349632" y="2933213"/>
            <a:ext cx="4214149" cy="3762111"/>
          </a:xfrm>
          <a:prstGeom prst="rect">
            <a:avLst/>
          </a:prstGeom>
          <a:noFill/>
          <a:ln w="28575" cap="flat" cmpd="sng" algn="ctr">
            <a:solidFill>
              <a:srgbClr val="3333FF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658278" y="2933214"/>
            <a:ext cx="3464447" cy="3696614"/>
          </a:xfrm>
          <a:prstGeom prst="rect">
            <a:avLst/>
          </a:prstGeom>
          <a:noFill/>
          <a:ln w="28575" cap="flat" cmpd="sng" algn="ctr">
            <a:solidFill>
              <a:srgbClr val="3333FF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30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4" grpId="0"/>
      <p:bldP spid="15" grpId="0"/>
      <p:bldP spid="17" grpId="0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782" y="-2965"/>
            <a:ext cx="11963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400" b="1" i="0" u="none" strike="noStrike" cap="none" normalizeH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kumimoji="0" lang="en-US" sz="24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 giác ABC có AB = 6 cm, AC = 8 cm, BC = 10 cm. Đường phân giác của góc BAC cắt cạnh BC tại 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Tính độ dài các đoạn thẳng DB và DC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Tính tỉ số diện tích giữa ΔADB và ΔADC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10245" y="1496461"/>
            <a:ext cx="11845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-24246" y="1851561"/>
                <a:ext cx="70104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có AD là đường phân giác của góc A nên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246" y="1851561"/>
                <a:ext cx="7010400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304" t="-10667" r="-522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405919"/>
              </p:ext>
            </p:extLst>
          </p:nvPr>
        </p:nvGraphicFramePr>
        <p:xfrm>
          <a:off x="378979" y="2291314"/>
          <a:ext cx="310197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393480" progId="Equation.DSMT4">
                  <p:embed/>
                </p:oleObj>
              </mc:Choice>
              <mc:Fallback>
                <p:oleObj name="Equation" r:id="rId4" imgW="1447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8979" y="2291314"/>
                        <a:ext cx="3101975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48095" y="3153198"/>
            <a:ext cx="3783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BC = 10          (2)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32" y="3614863"/>
            <a:ext cx="2942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suy ra: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00559" y="466594"/>
            <a:ext cx="3909346" cy="2483608"/>
          </a:xfrm>
          <a:prstGeom prst="rect">
            <a:avLst/>
          </a:prstGeom>
        </p:spPr>
      </p:pic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610033"/>
              </p:ext>
            </p:extLst>
          </p:nvPr>
        </p:nvGraphicFramePr>
        <p:xfrm>
          <a:off x="2667000" y="3544148"/>
          <a:ext cx="3700463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26920" imgH="393480" progId="Equation.DSMT4">
                  <p:embed/>
                </p:oleObj>
              </mc:Choice>
              <mc:Fallback>
                <p:oleObj name="Equation" r:id="rId7" imgW="1726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67000" y="3544148"/>
                        <a:ext cx="3700463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80021"/>
              </p:ext>
            </p:extLst>
          </p:nvPr>
        </p:nvGraphicFramePr>
        <p:xfrm>
          <a:off x="124691" y="4361394"/>
          <a:ext cx="4843463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60440" imgH="393480" progId="Equation.DSMT4">
                  <p:embed/>
                </p:oleObj>
              </mc:Choice>
              <mc:Fallback>
                <p:oleObj name="Equation" r:id="rId9" imgW="2260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4691" y="4361394"/>
                        <a:ext cx="4843463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9798" y="808360"/>
            <a:ext cx="506202" cy="21609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-24246" y="5489223"/>
                <a:ext cx="438190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Kẻ đường cao AH của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ABC.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246" y="5489223"/>
                <a:ext cx="4381904" cy="461665"/>
              </a:xfrm>
              <a:prstGeom prst="rect">
                <a:avLst/>
              </a:prstGeom>
              <a:blipFill rotWithShape="0">
                <a:blip r:embed="rId12"/>
                <a:stretch>
                  <a:fillRect l="-2086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001590"/>
              </p:ext>
            </p:extLst>
          </p:nvPr>
        </p:nvGraphicFramePr>
        <p:xfrm>
          <a:off x="4114800" y="4953000"/>
          <a:ext cx="4244975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81080" imgH="761760" progId="Equation.DSMT4">
                  <p:embed/>
                </p:oleObj>
              </mc:Choice>
              <mc:Fallback>
                <p:oleObj name="Equation" r:id="rId13" imgW="198108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114800" y="4953000"/>
                        <a:ext cx="4244975" cy="163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258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8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27709"/>
            <a:ext cx="11658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400" b="1" i="0" u="none" strike="noStrike" cap="none" normalizeH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kumimoji="0" lang="en-US" sz="24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Tam giác ABC có AB = 15 cm, AC = 20 cm, BC = 25 cm. Đường phân giác của góc BAC cắt BC tại D. Qua D vẽ DE // AB (E∈AC)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Tính độ dài các đoạn thẳng DB, DC và DE.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848314" y="1241893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897028" y="1011058"/>
            <a:ext cx="4775427" cy="3486973"/>
            <a:chOff x="6897028" y="1011058"/>
            <a:chExt cx="4775427" cy="348697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7028" y="1011058"/>
              <a:ext cx="4775427" cy="3256141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 bwMode="auto">
            <a:xfrm>
              <a:off x="7086600" y="4114800"/>
              <a:ext cx="426720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8915400" y="4036366"/>
              <a:ext cx="609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9525000" y="1949777"/>
              <a:ext cx="60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endParaRPr kumimoji="0" lang="en-US" sz="28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-18586" y="1703558"/>
                <a:ext cx="70104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có AD là đường phân giác của góc A nên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586" y="1703558"/>
                <a:ext cx="701040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391" t="-10526" r="-435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4830"/>
              </p:ext>
            </p:extLst>
          </p:nvPr>
        </p:nvGraphicFramePr>
        <p:xfrm>
          <a:off x="303213" y="2143125"/>
          <a:ext cx="3265487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3880" imgH="393480" progId="Equation.DSMT4">
                  <p:embed/>
                </p:oleObj>
              </mc:Choice>
              <mc:Fallback>
                <p:oleObj name="Equation" r:id="rId5" imgW="1523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3213" y="2143125"/>
                        <a:ext cx="3265487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153755" y="3005195"/>
            <a:ext cx="3783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BC = 25          (2)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992" y="3466860"/>
            <a:ext cx="2942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suy ra: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018231"/>
              </p:ext>
            </p:extLst>
          </p:nvPr>
        </p:nvGraphicFramePr>
        <p:xfrm>
          <a:off x="153755" y="4058796"/>
          <a:ext cx="6284913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33640" imgH="393480" progId="Equation.DSMT4">
                  <p:embed/>
                </p:oleObj>
              </mc:Choice>
              <mc:Fallback>
                <p:oleObj name="Equation" r:id="rId7" imgW="2933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3755" y="4058796"/>
                        <a:ext cx="6284913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191725"/>
              </p:ext>
            </p:extLst>
          </p:nvPr>
        </p:nvGraphicFramePr>
        <p:xfrm>
          <a:off x="2686840" y="3377167"/>
          <a:ext cx="3390574" cy="76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39880" imgH="393480" progId="Equation.DSMT4">
                  <p:embed/>
                </p:oleObj>
              </mc:Choice>
              <mc:Fallback>
                <p:oleObj name="Equation" r:id="rId9" imgW="1739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86840" y="3377167"/>
                        <a:ext cx="3390574" cy="76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77992" y="4903910"/>
                <a:ext cx="94470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có DE//AB nên theo hệ quả định lí Thalès ta có: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92" y="4903910"/>
                <a:ext cx="9447008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25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504011"/>
              </p:ext>
            </p:extLst>
          </p:nvPr>
        </p:nvGraphicFramePr>
        <p:xfrm>
          <a:off x="197547" y="5198391"/>
          <a:ext cx="819150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2480" imgH="571320" progId="Equation.DSMT4">
                  <p:embed/>
                </p:oleObj>
              </mc:Choice>
              <mc:Fallback>
                <p:oleObj name="Equation" r:id="rId12" imgW="382248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7547" y="5198391"/>
                        <a:ext cx="8191500" cy="1223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089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12" grpId="0"/>
      <p:bldP spid="13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27709"/>
            <a:ext cx="11658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400" b="1" i="0" u="none" strike="noStrike" cap="none" normalizeH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kumimoji="0" lang="en-US" sz="24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Tam giác ABC có AB = 15 cm, AC = 20 cm, BC = 25 cm. Đường phân giác của góc BAC cắt BC tại D. Qua D vẽ DE // AB (E∈AC)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Chứng</a:t>
            </a:r>
            <a:r>
              <a:rPr kumimoji="0" lang="en-US" sz="24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 ABC là tam giác vuông. Tính diện tích tam giác ABC.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848314" y="1241893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44282" y="838200"/>
            <a:ext cx="4775427" cy="3486973"/>
            <a:chOff x="6897028" y="1011058"/>
            <a:chExt cx="4775427" cy="348697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7028" y="1011058"/>
              <a:ext cx="4775427" cy="3256141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 bwMode="auto">
            <a:xfrm>
              <a:off x="7086600" y="4114800"/>
              <a:ext cx="426720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8915400" y="4036366"/>
              <a:ext cx="609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9525000" y="1949777"/>
              <a:ext cx="60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endParaRPr kumimoji="0" lang="en-US" sz="28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-18586" y="1703558"/>
                <a:ext cx="70104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có BC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AB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AC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(25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15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+ 20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vuông tại A (định lí Pythagore đảo).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586" y="1703558"/>
                <a:ext cx="7010400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391" t="-583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12628" y="2654733"/>
                <a:ext cx="378316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 tích của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là: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28" y="2654733"/>
                <a:ext cx="3783164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241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176286"/>
              </p:ext>
            </p:extLst>
          </p:nvPr>
        </p:nvGraphicFramePr>
        <p:xfrm>
          <a:off x="292744" y="3096745"/>
          <a:ext cx="4676776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393480" progId="Equation.DSMT4">
                  <p:embed/>
                </p:oleObj>
              </mc:Choice>
              <mc:Fallback>
                <p:oleObj name="Equation" r:id="rId6" imgW="2400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2744" y="3096745"/>
                        <a:ext cx="4676776" cy="76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215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27709"/>
            <a:ext cx="11658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400" b="1" i="0" u="none" strike="noStrike" cap="none" normalizeH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kumimoji="0" lang="en-US" sz="24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Tam giác ABC có AB = 15 cm, AC = 20 cm, BC = 25 cm. Đường phân giác của góc BAC cắt BC tại D. Qua D vẽ DE // AB (E∈AC)</a:t>
            </a:r>
          </a:p>
          <a:p>
            <a:pPr lvl="0" algn="just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c) Tính diện tích các tam giác ADB, ADE và DCE</a:t>
            </a:r>
            <a:r>
              <a:rPr kumimoji="0" lang="en-US" sz="24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905000" y="1208385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338705" y="455129"/>
            <a:ext cx="4775427" cy="3486973"/>
            <a:chOff x="6897028" y="1011058"/>
            <a:chExt cx="4775427" cy="348697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7028" y="1011058"/>
              <a:ext cx="4775427" cy="3256141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 bwMode="auto">
            <a:xfrm>
              <a:off x="7086600" y="4114800"/>
              <a:ext cx="426720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8915400" y="4036366"/>
              <a:ext cx="609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9525000" y="1949777"/>
              <a:ext cx="60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endParaRPr kumimoji="0" lang="en-US" sz="28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1546086"/>
            <a:ext cx="12377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Kẻ 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039133"/>
              </p:ext>
            </p:extLst>
          </p:nvPr>
        </p:nvGraphicFramePr>
        <p:xfrm>
          <a:off x="893820" y="1603880"/>
          <a:ext cx="12858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240" imgH="177480" progId="Equation.DSMT4">
                  <p:embed/>
                </p:oleObj>
              </mc:Choice>
              <mc:Fallback>
                <p:oleObj name="Equation" r:id="rId3" imgW="6602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3820" y="1603880"/>
                        <a:ext cx="1285875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7324850" y="439347"/>
            <a:ext cx="4872473" cy="3446089"/>
            <a:chOff x="3770665" y="3142236"/>
            <a:chExt cx="4872473" cy="3446089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70665" y="3142236"/>
              <a:ext cx="4872473" cy="3313765"/>
            </a:xfrm>
            <a:prstGeom prst="rect">
              <a:avLst/>
            </a:prstGeom>
          </p:spPr>
        </p:pic>
        <p:grpSp>
          <p:nvGrpSpPr>
            <p:cNvPr id="16" name="Group 15"/>
            <p:cNvGrpSpPr/>
            <p:nvPr/>
          </p:nvGrpSpPr>
          <p:grpSpPr>
            <a:xfrm>
              <a:off x="3943088" y="4040071"/>
              <a:ext cx="4267200" cy="2548254"/>
              <a:chOff x="7086600" y="1949777"/>
              <a:chExt cx="4267200" cy="2548254"/>
            </a:xfrm>
          </p:grpSpPr>
          <p:cxnSp>
            <p:nvCxnSpPr>
              <p:cNvPr id="18" name="Straight Arrow Connector 17"/>
              <p:cNvCxnSpPr/>
              <p:nvPr/>
            </p:nvCxnSpPr>
            <p:spPr bwMode="auto">
              <a:xfrm>
                <a:off x="7086600" y="4114800"/>
                <a:ext cx="4267200" cy="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triangle"/>
                <a:tailEnd type="triangle"/>
              </a:ln>
              <a:effectLst/>
            </p:spPr>
          </p:cxn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8915400" y="4036366"/>
                <a:ext cx="609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</a:t>
                </a:r>
              </a:p>
            </p:txBody>
          </p:sp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9525000" y="1949777"/>
                <a:ext cx="60960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kumimoji="0" lang="en-US" sz="28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588075"/>
              </p:ext>
            </p:extLst>
          </p:nvPr>
        </p:nvGraphicFramePr>
        <p:xfrm>
          <a:off x="45209" y="1949955"/>
          <a:ext cx="5089525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1168200" progId="Equation.DSMT4">
                  <p:embed/>
                </p:oleObj>
              </mc:Choice>
              <mc:Fallback>
                <p:oleObj name="Equation" r:id="rId6" imgW="2374560" imgH="116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209" y="1949955"/>
                        <a:ext cx="5089525" cy="2501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303916"/>
              </p:ext>
            </p:extLst>
          </p:nvPr>
        </p:nvGraphicFramePr>
        <p:xfrm>
          <a:off x="222250" y="4246562"/>
          <a:ext cx="5607050" cy="261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1218960" progId="Equation.DSMT4">
                  <p:embed/>
                </p:oleObj>
              </mc:Choice>
              <mc:Fallback>
                <p:oleObj name="Equation" r:id="rId8" imgW="2616120" imgH="1218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2250" y="4246562"/>
                        <a:ext cx="5607050" cy="261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19791"/>
              </p:ext>
            </p:extLst>
          </p:nvPr>
        </p:nvGraphicFramePr>
        <p:xfrm>
          <a:off x="6293756" y="4625672"/>
          <a:ext cx="4437063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70000" imgH="634680" progId="Equation.DSMT4">
                  <p:embed/>
                </p:oleObj>
              </mc:Choice>
              <mc:Fallback>
                <p:oleObj name="Equation" r:id="rId10" imgW="207000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93756" y="4625672"/>
                        <a:ext cx="4437063" cy="135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 bwMode="auto">
          <a:xfrm>
            <a:off x="6006341" y="1719752"/>
            <a:ext cx="0" cy="509526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7046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82" y="0"/>
            <a:ext cx="1196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 vuông tại A có AB = 3 cm, AC = 4 cm. Đường phân giác của góc A cắt BC tại D.</a:t>
            </a:r>
          </a:p>
          <a:p>
            <a:pPr algn="l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a) Tính BC, DB, DC</a:t>
            </a:r>
          </a:p>
          <a:p>
            <a:pPr algn="l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b) Vẽ đường cao AH. Tính AH, HD và AD</a:t>
            </a:r>
            <a:endParaRPr lang="vi-VN" sz="24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362200" y="1517250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770975"/>
            <a:ext cx="3346730" cy="2807755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06009"/>
              </p:ext>
            </p:extLst>
          </p:nvPr>
        </p:nvGraphicFramePr>
        <p:xfrm>
          <a:off x="249342" y="2240925"/>
          <a:ext cx="5508626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36760" imgH="266400" progId="Equation.DSMT4">
                  <p:embed/>
                </p:oleObj>
              </mc:Choice>
              <mc:Fallback>
                <p:oleObj name="Equation" r:id="rId3" imgW="23367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9342" y="2240925"/>
                        <a:ext cx="5508626" cy="627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5355" y="1830460"/>
                <a:ext cx="55964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vuông tại A nên ta có: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5" y="1830460"/>
                <a:ext cx="5596424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163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8988" y="2954842"/>
                <a:ext cx="676061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có AD là đường phân giác của góc A.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8" y="2954842"/>
                <a:ext cx="6760612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271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910574"/>
              </p:ext>
            </p:extLst>
          </p:nvPr>
        </p:nvGraphicFramePr>
        <p:xfrm>
          <a:off x="256270" y="3416507"/>
          <a:ext cx="32924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393480" progId="Equation.DSMT4">
                  <p:embed/>
                </p:oleObj>
              </mc:Choice>
              <mc:Fallback>
                <p:oleObj name="Equation" r:id="rId8" imgW="1536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6270" y="3416507"/>
                        <a:ext cx="3292475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84808" y="4292058"/>
            <a:ext cx="42172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BC = 5                  (2).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808" y="4801689"/>
            <a:ext cx="42172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(2), ta có: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296636"/>
              </p:ext>
            </p:extLst>
          </p:nvPr>
        </p:nvGraphicFramePr>
        <p:xfrm>
          <a:off x="518319" y="5489575"/>
          <a:ext cx="582136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393480" progId="Equation.DSMT4">
                  <p:embed/>
                </p:oleObj>
              </mc:Choice>
              <mc:Fallback>
                <p:oleObj name="Equation" r:id="rId10" imgW="2717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8319" y="5489575"/>
                        <a:ext cx="5821362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530034"/>
              </p:ext>
            </p:extLst>
          </p:nvPr>
        </p:nvGraphicFramePr>
        <p:xfrm>
          <a:off x="2847975" y="4722813"/>
          <a:ext cx="3243263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393480" progId="Equation.DSMT4">
                  <p:embed/>
                </p:oleObj>
              </mc:Choice>
              <mc:Fallback>
                <p:oleObj name="Equation" r:id="rId12" imgW="1663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47975" y="4722813"/>
                        <a:ext cx="3243263" cy="766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613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82" y="0"/>
            <a:ext cx="1196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 vuông tại A có AB = 3 cm, AC = 4 cm. Đường phân giác của góc A cắt BC tại D.</a:t>
            </a:r>
          </a:p>
          <a:p>
            <a:pPr algn="l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a) Tính BC, DB, DC</a:t>
            </a:r>
          </a:p>
          <a:p>
            <a:pPr algn="l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b) Vẽ đường cao AH. Tính AH, HD và AD</a:t>
            </a:r>
            <a:endParaRPr lang="vi-VN" sz="24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362200" y="1517250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770975"/>
            <a:ext cx="3346730" cy="2807755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201852"/>
              </p:ext>
            </p:extLst>
          </p:nvPr>
        </p:nvGraphicFramePr>
        <p:xfrm>
          <a:off x="875926" y="2036864"/>
          <a:ext cx="4517159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08160" imgH="393480" progId="Equation.DSMT4">
                  <p:embed/>
                </p:oleObj>
              </mc:Choice>
              <mc:Fallback>
                <p:oleObj name="Equation" r:id="rId3" imgW="2108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5926" y="2036864"/>
                        <a:ext cx="4517159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355" y="1830460"/>
            <a:ext cx="13349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Ta có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77" y="2918827"/>
            <a:ext cx="1541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khác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3871" y="1484757"/>
            <a:ext cx="1364612" cy="1742482"/>
          </a:xfrm>
          <a:prstGeom prst="rect">
            <a:avLst/>
          </a:prstGeom>
        </p:spPr>
      </p:pic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840420"/>
              </p:ext>
            </p:extLst>
          </p:nvPr>
        </p:nvGraphicFramePr>
        <p:xfrm>
          <a:off x="1380317" y="2710367"/>
          <a:ext cx="3508375" cy="173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000" imgH="812520" progId="Equation.DSMT4">
                  <p:embed/>
                </p:oleObj>
              </mc:Choice>
              <mc:Fallback>
                <p:oleObj name="Equation" r:id="rId6" imgW="163800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80317" y="2710367"/>
                        <a:ext cx="3508375" cy="173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68704"/>
              </p:ext>
            </p:extLst>
          </p:nvPr>
        </p:nvGraphicFramePr>
        <p:xfrm>
          <a:off x="4648200" y="3996972"/>
          <a:ext cx="5334000" cy="951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444240" progId="Equation.DSMT4">
                  <p:embed/>
                </p:oleObj>
              </mc:Choice>
              <mc:Fallback>
                <p:oleObj name="Equation" r:id="rId8" imgW="24890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648200" y="3996972"/>
                        <a:ext cx="5334000" cy="951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9059" y="4256847"/>
                <a:ext cx="55964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AHB vuông tại H nên ta có: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59" y="4256847"/>
                <a:ext cx="5596424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174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75204" y="4978387"/>
            <a:ext cx="33537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HD = DB – HB  </a:t>
            </a:r>
            <a:endParaRPr 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51646"/>
              </p:ext>
            </p:extLst>
          </p:nvPr>
        </p:nvGraphicFramePr>
        <p:xfrm>
          <a:off x="2176462" y="4793397"/>
          <a:ext cx="250507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393480" progId="Equation.DSMT4">
                  <p:embed/>
                </p:oleObj>
              </mc:Choice>
              <mc:Fallback>
                <p:oleObj name="Equation" r:id="rId12" imgW="1168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76462" y="4793397"/>
                        <a:ext cx="2505075" cy="842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89059" y="5668457"/>
                <a:ext cx="55964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AHD vuông tại H nên ta có:</a:t>
                </a:r>
                <a:endPara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59" y="5668457"/>
                <a:ext cx="5596424" cy="461665"/>
              </a:xfrm>
              <a:prstGeom prst="rect">
                <a:avLst/>
              </a:prstGeom>
              <a:blipFill rotWithShape="0">
                <a:blip r:embed="rId14"/>
                <a:stretch>
                  <a:fillRect l="-174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345985"/>
              </p:ext>
            </p:extLst>
          </p:nvPr>
        </p:nvGraphicFramePr>
        <p:xfrm>
          <a:off x="4557883" y="5323447"/>
          <a:ext cx="6911975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225600" imgH="507960" progId="Equation.DSMT4">
                  <p:embed/>
                </p:oleObj>
              </mc:Choice>
              <mc:Fallback>
                <p:oleObj name="Equation" r:id="rId15" imgW="322560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557883" y="5323447"/>
                        <a:ext cx="6911975" cy="108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536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7" grpId="0"/>
      <p:bldP spid="18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0"/>
            <a:ext cx="1143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 có trung tuyến AM. Đường phân giác của góc AMB cắt AB tại D và đường phân giác của góc AMC cắt AC tại E (Hình 8). Chứng minh DE // BC 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1329117"/>
            <a:ext cx="106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6377" y="806056"/>
            <a:ext cx="4567173" cy="3352800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2400" y="5419979"/>
            <a:ext cx="37822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 (1) (2) và</a:t>
            </a:r>
            <a:r>
              <a:rPr kumimoji="0" lang="en-US" sz="28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(3), suy ra</a:t>
            </a:r>
            <a:endParaRPr kumimoji="0" lang="en-US" sz="28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1"/>
              <p:cNvSpPr>
                <a:spLocks noChangeArrowheads="1"/>
              </p:cNvSpPr>
              <p:nvPr/>
            </p:nvSpPr>
            <p:spPr bwMode="auto">
              <a:xfrm>
                <a:off x="27709" y="1852337"/>
                <a:ext cx="762000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cap="none" normalizeH="0" baseline="0" smtClean="0">
                        <a:ln>
                          <a:noFill/>
                        </a:ln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kumimoji="0" lang="en-US" sz="28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ABM có MD là đường phân giác góc AMB</a:t>
                </a:r>
              </a:p>
            </p:txBody>
          </p:sp>
        </mc:Choice>
        <mc:Fallback xmlns="">
          <p:sp>
            <p:nvSpPr>
              <p:cNvPr id="8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709" y="1852337"/>
                <a:ext cx="7620000" cy="523220"/>
              </a:xfrm>
              <a:prstGeom prst="rect">
                <a:avLst/>
              </a:prstGeom>
              <a:blipFill rotWithShape="0">
                <a:blip r:embed="rId4"/>
                <a:stretch>
                  <a:fillRect l="-1680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041205"/>
              </p:ext>
            </p:extLst>
          </p:nvPr>
        </p:nvGraphicFramePr>
        <p:xfrm>
          <a:off x="407193" y="2482456"/>
          <a:ext cx="284321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06360" imgH="393480" progId="Equation.DSMT4">
                  <p:embed/>
                </p:oleObj>
              </mc:Choice>
              <mc:Fallback>
                <p:oleObj name="Equation" r:id="rId5" imgW="1206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7193" y="2482456"/>
                        <a:ext cx="284321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1"/>
              <p:cNvSpPr>
                <a:spLocks noChangeArrowheads="1"/>
              </p:cNvSpPr>
              <p:nvPr/>
            </p:nvSpPr>
            <p:spPr bwMode="auto">
              <a:xfrm>
                <a:off x="152400" y="3473018"/>
                <a:ext cx="8146473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algn="l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cap="none" normalizeH="0" baseline="0" smtClean="0">
                        <a:ln>
                          <a:noFill/>
                        </a:ln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kumimoji="0" lang="en-US" sz="28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ACM có ME là đường phân giác góc AMC</a:t>
                </a:r>
              </a:p>
            </p:txBody>
          </p:sp>
        </mc:Choice>
        <mc:Fallback xmlns="">
          <p:sp>
            <p:nvSpPr>
              <p:cNvPr id="10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3473018"/>
                <a:ext cx="8146473" cy="523220"/>
              </a:xfrm>
              <a:prstGeom prst="rect">
                <a:avLst/>
              </a:prstGeom>
              <a:blipFill rotWithShape="0">
                <a:blip r:embed="rId7"/>
                <a:stretch>
                  <a:fillRect l="-1497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813340"/>
              </p:ext>
            </p:extLst>
          </p:nvPr>
        </p:nvGraphicFramePr>
        <p:xfrm>
          <a:off x="377825" y="3905250"/>
          <a:ext cx="290195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393480" progId="Equation.DSMT4">
                  <p:embed/>
                </p:oleObj>
              </mc:Choice>
              <mc:Fallback>
                <p:oleObj name="Equation" r:id="rId8" imgW="1231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7825" y="3905250"/>
                        <a:ext cx="290195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80109" y="4832089"/>
            <a:ext cx="41632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MB = MC</a:t>
            </a:r>
            <a:r>
              <a:rPr kumimoji="0" lang="en-US" sz="28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(3)</a:t>
            </a:r>
            <a:endParaRPr kumimoji="0" lang="en-US" sz="28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50116" y="6256091"/>
            <a:ext cx="74175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định lí Tha</a:t>
            </a:r>
            <a:r>
              <a:rPr kumimoji="0" lang="en-US" sz="2800" b="0" i="0" u="none" strike="noStrike" cap="none" normalizeH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lès</a:t>
            </a:r>
            <a:r>
              <a:rPr kumimoji="0" lang="en-US" sz="28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đảo ta có: DE // BC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713263"/>
              </p:ext>
            </p:extLst>
          </p:nvPr>
        </p:nvGraphicFramePr>
        <p:xfrm>
          <a:off x="3657600" y="5354908"/>
          <a:ext cx="16144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393480" progId="Equation.DSMT4">
                  <p:embed/>
                </p:oleObj>
              </mc:Choice>
              <mc:Fallback>
                <p:oleObj name="Equation" r:id="rId10" imgW="685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57600" y="5354908"/>
                        <a:ext cx="1614487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967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61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19400" y="228600"/>
            <a:ext cx="9525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</a:t>
            </a:r>
          </a:p>
          <a:p>
            <a:pPr algn="l"/>
            <a:r>
              <a:rPr 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… ở tiết học sau!</a:t>
            </a:r>
          </a:p>
        </p:txBody>
      </p:sp>
    </p:spTree>
    <p:extLst>
      <p:ext uri="{BB962C8B-B14F-4D97-AF65-F5344CB8AC3E}">
        <p14:creationId xmlns:p14="http://schemas.microsoft.com/office/powerpoint/2010/main" val="219777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4685" y="0"/>
            <a:ext cx="4672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343662"/>
            <a:ext cx="5305084" cy="364236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52400" y="1315834"/>
            <a:ext cx="5313103" cy="1123275"/>
            <a:chOff x="152400" y="1315834"/>
            <a:chExt cx="5313103" cy="1123275"/>
          </a:xfrm>
        </p:grpSpPr>
        <p:sp>
          <p:nvSpPr>
            <p:cNvPr id="7" name="Rectangle 6"/>
            <p:cNvSpPr/>
            <p:nvPr/>
          </p:nvSpPr>
          <p:spPr>
            <a:xfrm>
              <a:off x="152400" y="1518511"/>
              <a:ext cx="5105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 sánh hai tỉ số        và </a:t>
              </a:r>
              <a:endParaRPr lang="vi-VN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2422653"/>
                </p:ext>
              </p:extLst>
            </p:nvPr>
          </p:nvGraphicFramePr>
          <p:xfrm>
            <a:off x="4632108" y="1315834"/>
            <a:ext cx="833395" cy="1123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91960" imgH="393480" progId="Equation.DSMT4">
                    <p:embed/>
                  </p:oleObj>
                </mc:Choice>
                <mc:Fallback>
                  <p:oleObj name="Equation" r:id="rId3" imgW="29196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632108" y="1315834"/>
                          <a:ext cx="833395" cy="11232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00511916"/>
                </p:ext>
              </p:extLst>
            </p:nvPr>
          </p:nvGraphicFramePr>
          <p:xfrm>
            <a:off x="3328004" y="1315834"/>
            <a:ext cx="833395" cy="1123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91960" imgH="393480" progId="Equation.DSMT4">
                    <p:embed/>
                  </p:oleObj>
                </mc:Choice>
                <mc:Fallback>
                  <p:oleObj name="Equation" r:id="rId5" imgW="29196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328004" y="1315834"/>
                          <a:ext cx="833395" cy="11232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2415979" y="3986022"/>
            <a:ext cx="6099048" cy="1511588"/>
            <a:chOff x="4687824" y="5204671"/>
            <a:chExt cx="6099048" cy="1511588"/>
          </a:xfrm>
        </p:grpSpPr>
        <p:sp>
          <p:nvSpPr>
            <p:cNvPr id="6" name="Rounded Rectangular Callout 5"/>
            <p:cNvSpPr/>
            <p:nvPr/>
          </p:nvSpPr>
          <p:spPr bwMode="auto">
            <a:xfrm>
              <a:off x="4687824" y="5204671"/>
              <a:ext cx="6099048" cy="1511588"/>
            </a:xfrm>
            <a:prstGeom prst="wedgeRoundRectCallout">
              <a:avLst>
                <a:gd name="adj1" fmla="val 41335"/>
                <a:gd name="adj2" fmla="val -71390"/>
                <a:gd name="adj3" fmla="val 16667"/>
              </a:avLst>
            </a:prstGeom>
            <a:solidFill>
              <a:srgbClr val="FDC5F5"/>
            </a:solidFill>
            <a:ln w="9525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87824" y="5292819"/>
              <a:ext cx="6019800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 phân giác AD của tam giác ABC chia cạnh đối diện BC thành hai đoạn thẳng tỉ lệ với hai đoạn nào trong hình?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482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29" y="0"/>
            <a:ext cx="11486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ĐƯỜNG PHÂN GIÁC CỦA TAM GIÁC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99611" y="584775"/>
            <a:ext cx="754241" cy="786259"/>
            <a:chOff x="425394" y="672476"/>
            <a:chExt cx="1251933" cy="141347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5394" y="672476"/>
              <a:ext cx="987039" cy="943171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988534" y="1145346"/>
              <a:ext cx="688793" cy="940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8" name="Rectangle 7"/>
          <p:cNvSpPr/>
          <p:nvPr/>
        </p:nvSpPr>
        <p:spPr>
          <a:xfrm>
            <a:off x="1472661" y="2628009"/>
            <a:ext cx="934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8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494135"/>
              </p:ext>
            </p:extLst>
          </p:nvPr>
        </p:nvGraphicFramePr>
        <p:xfrm>
          <a:off x="26567" y="1835820"/>
          <a:ext cx="264001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31560" imgH="393480" progId="Equation.DSMT4">
                  <p:embed/>
                </p:oleObj>
              </mc:Choice>
              <mc:Fallback>
                <p:oleObj name="Equation" r:id="rId3" imgW="1231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567" y="1835820"/>
                        <a:ext cx="2640012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1349" y="1374623"/>
                <a:ext cx="303020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BAE cân tại A.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9" y="1374623"/>
                <a:ext cx="3030201" cy="523220"/>
              </a:xfrm>
              <a:prstGeom prst="rect">
                <a:avLst/>
              </a:prstGeom>
              <a:blipFill rotWithShape="0">
                <a:blip r:embed="rId6"/>
                <a:stretch>
                  <a:fillRect l="-4016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35250" y="3062488"/>
            <a:ext cx="1718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Ta có: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3852" y="420674"/>
            <a:ext cx="10891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 có đường phân giác AD. Vẽ đường thẳng qua B song song với AD và cắt đường thẳng AC tại E . Hãy giải thích tại sao: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98632" y="1203743"/>
            <a:ext cx="4628578" cy="364228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346573" y="3024887"/>
            <a:ext cx="4643267" cy="562376"/>
            <a:chOff x="1346573" y="3024887"/>
            <a:chExt cx="4643267" cy="562376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88296375"/>
                </p:ext>
              </p:extLst>
            </p:nvPr>
          </p:nvGraphicFramePr>
          <p:xfrm>
            <a:off x="1346573" y="3024887"/>
            <a:ext cx="1714500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799920" imgH="228600" progId="Equation.DSMT4">
                    <p:embed/>
                  </p:oleObj>
                </mc:Choice>
                <mc:Fallback>
                  <p:oleObj name="Equation" r:id="rId8" imgW="79992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346573" y="3024887"/>
                          <a:ext cx="1714500" cy="4889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Rectangle 17"/>
            <p:cNvSpPr/>
            <p:nvPr/>
          </p:nvSpPr>
          <p:spPr>
            <a:xfrm>
              <a:off x="3024494" y="3064043"/>
              <a:ext cx="296534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(đồng vị, AD//EB)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560300"/>
              </p:ext>
            </p:extLst>
          </p:nvPr>
        </p:nvGraphicFramePr>
        <p:xfrm>
          <a:off x="1309688" y="3603625"/>
          <a:ext cx="17145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215640" progId="Equation.DSMT4">
                  <p:embed/>
                </p:oleObj>
              </mc:Choice>
              <mc:Fallback>
                <p:oleObj name="Equation" r:id="rId10" imgW="7999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09688" y="3603625"/>
                        <a:ext cx="1714500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023642" y="3581096"/>
            <a:ext cx="3758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 le trong, AD//EB)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9148" y="4077240"/>
            <a:ext cx="684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167119"/>
              </p:ext>
            </p:extLst>
          </p:nvPr>
        </p:nvGraphicFramePr>
        <p:xfrm>
          <a:off x="1163638" y="4094163"/>
          <a:ext cx="17414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12520" imgH="228600" progId="Equation.DSMT4">
                  <p:embed/>
                </p:oleObj>
              </mc:Choice>
              <mc:Fallback>
                <p:oleObj name="Equation" r:id="rId12" imgW="812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63638" y="4094163"/>
                        <a:ext cx="17414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3023641" y="4154057"/>
            <a:ext cx="49484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(AD là phân giác của góc A)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1204"/>
              </p:ext>
            </p:extLst>
          </p:nvPr>
        </p:nvGraphicFramePr>
        <p:xfrm>
          <a:off x="823913" y="4670425"/>
          <a:ext cx="20955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228600" progId="Equation.DSMT4">
                  <p:embed/>
                </p:oleObj>
              </mc:Choice>
              <mc:Fallback>
                <p:oleObj name="Equation" r:id="rId14" imgW="9777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23913" y="4670425"/>
                        <a:ext cx="209550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32934" y="5183814"/>
                <a:ext cx="388666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BAE cân tại A.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34" y="5183814"/>
                <a:ext cx="3886666" cy="523220"/>
              </a:xfrm>
              <a:prstGeom prst="rect">
                <a:avLst/>
              </a:prstGeom>
              <a:blipFill rotWithShape="0">
                <a:blip r:embed="rId16"/>
                <a:stretch>
                  <a:fillRect l="-3135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084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3" grpId="0"/>
      <p:bldP spid="14" grpId="0"/>
      <p:bldP spid="4" grpId="0"/>
      <p:bldP spid="20" grpId="0"/>
      <p:bldP spid="21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29" y="0"/>
            <a:ext cx="11486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ĐƯỜNG PHÂN GIÁC CỦA TAM GIÁC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99611" y="584775"/>
            <a:ext cx="754241" cy="786259"/>
            <a:chOff x="425394" y="672476"/>
            <a:chExt cx="1251933" cy="141347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5394" y="672476"/>
              <a:ext cx="987039" cy="943171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988534" y="1145346"/>
              <a:ext cx="688793" cy="940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8" name="Rectangle 7"/>
          <p:cNvSpPr/>
          <p:nvPr/>
        </p:nvSpPr>
        <p:spPr>
          <a:xfrm>
            <a:off x="2472635" y="1171485"/>
            <a:ext cx="934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8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911988"/>
              </p:ext>
            </p:extLst>
          </p:nvPr>
        </p:nvGraphicFramePr>
        <p:xfrm>
          <a:off x="4225854" y="552948"/>
          <a:ext cx="264001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31560" imgH="393480" progId="Equation.DSMT4">
                  <p:embed/>
                </p:oleObj>
              </mc:Choice>
              <mc:Fallback>
                <p:oleObj name="Equation" r:id="rId3" imgW="1231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25854" y="552948"/>
                        <a:ext cx="2640012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953852" y="648265"/>
                <a:ext cx="303020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BAE cân tại A.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52" y="648265"/>
                <a:ext cx="3030201" cy="523220"/>
              </a:xfrm>
              <a:prstGeom prst="rect">
                <a:avLst/>
              </a:prstGeom>
              <a:blipFill rotWithShape="0">
                <a:blip r:embed="rId6"/>
                <a:stretch>
                  <a:fillRect l="-4016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3935" y="261610"/>
            <a:ext cx="4628578" cy="3642288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19929" y="1676624"/>
            <a:ext cx="7936884" cy="2682147"/>
            <a:chOff x="35250" y="3024887"/>
            <a:chExt cx="7936884" cy="2682147"/>
          </a:xfrm>
        </p:grpSpPr>
        <p:sp>
          <p:nvSpPr>
            <p:cNvPr id="14" name="Rectangle 13"/>
            <p:cNvSpPr/>
            <p:nvPr/>
          </p:nvSpPr>
          <p:spPr>
            <a:xfrm>
              <a:off x="35250" y="3062488"/>
              <a:ext cx="171897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 Ta có: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346573" y="3024887"/>
              <a:ext cx="4643267" cy="562376"/>
              <a:chOff x="1346573" y="3024887"/>
              <a:chExt cx="4643267" cy="562376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7" name="Object 16"/>
                  <p:cNvGraphicFramePr>
                    <a:graphicFrameLocks noChangeAspect="1"/>
                  </p:cNvGraphicFramePr>
                  <p:nvPr/>
                </p:nvGraphicFramePr>
                <p:xfrm>
                  <a:off x="1346573" y="3024887"/>
                  <a:ext cx="1714500" cy="48895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8" imgW="799920" imgH="228600" progId="Equation.DSMT4">
                          <p:embed/>
                        </p:oleObj>
                      </mc:Choice>
                      <mc:Fallback>
                        <p:oleObj name="Equation" r:id="rId8" imgW="799920" imgH="228600" progId="Equation.DSMT4">
                          <p:embed/>
                          <p:pic>
                            <p:nvPicPr>
                              <p:cNvPr id="0" name=""/>
                              <p:cNvPicPr/>
                              <p:nvPr/>
                            </p:nvPicPr>
                            <p:blipFill>
                              <a:blip r:embed="rId9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346573" y="3024887"/>
                                <a:ext cx="1714500" cy="488950"/>
                              </a:xfrm>
                              <a:prstGeom prst="rect">
                                <a:avLst/>
                              </a:prstGeom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7" name="Object 16"/>
                  <p:cNvGraphicFramePr>
                    <a:graphicFrameLocks noChangeAspect="1"/>
                  </p:cNvGraphicFramePr>
                  <p:nvPr>
                    <p:extLst/>
                  </p:nvPr>
                </p:nvGraphicFramePr>
                <p:xfrm>
                  <a:off x="1346573" y="3024887"/>
                  <a:ext cx="1714500" cy="48895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5363" name="Equation" r:id="rId10" imgW="799920" imgH="228600" progId="Equation.DSMT4">
                          <p:embed/>
                        </p:oleObj>
                      </mc:Choice>
                      <mc:Fallback>
                        <p:oleObj name="Equation" r:id="rId10" imgW="799920" imgH="228600" progId="Equation.DSMT4">
                          <p:embed/>
                          <p:pic>
                            <p:nvPicPr>
                              <p:cNvPr id="0" name=""/>
                              <p:cNvPicPr/>
                              <p:nvPr/>
                            </p:nvPicPr>
                            <p:blipFill>
                              <a:blip r:embed="rId11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346573" y="3024887"/>
                                <a:ext cx="1714500" cy="488950"/>
                              </a:xfrm>
                              <a:prstGeom prst="rect">
                                <a:avLst/>
                              </a:prstGeom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sp>
            <p:nvSpPr>
              <p:cNvPr id="18" name="Rectangle 17"/>
              <p:cNvSpPr/>
              <p:nvPr/>
            </p:nvSpPr>
            <p:spPr>
              <a:xfrm>
                <a:off x="3024494" y="3064043"/>
                <a:ext cx="296534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(đồng vị, AD//EB)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9" name="Object 18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576981546"/>
                    </p:ext>
                  </p:extLst>
                </p:nvPr>
              </p:nvGraphicFramePr>
              <p:xfrm>
                <a:off x="1309688" y="3603625"/>
                <a:ext cx="1714500" cy="46196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12" imgW="799920" imgH="215640" progId="Equation.DSMT4">
                        <p:embed/>
                      </p:oleObj>
                    </mc:Choice>
                    <mc:Fallback>
                      <p:oleObj name="Equation" r:id="rId12" imgW="799920" imgH="21564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1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309688" y="3603625"/>
                              <a:ext cx="1714500" cy="461963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9" name="Object 18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576981546"/>
                    </p:ext>
                  </p:extLst>
                </p:nvPr>
              </p:nvGraphicFramePr>
              <p:xfrm>
                <a:off x="1309688" y="3603625"/>
                <a:ext cx="1714500" cy="46196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5364" name="Equation" r:id="rId14" imgW="799920" imgH="215640" progId="Equation.DSMT4">
                        <p:embed/>
                      </p:oleObj>
                    </mc:Choice>
                    <mc:Fallback>
                      <p:oleObj name="Equation" r:id="rId14" imgW="799920" imgH="21564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1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309688" y="3603625"/>
                              <a:ext cx="1714500" cy="461963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sp>
          <p:nvSpPr>
            <p:cNvPr id="20" name="Rectangle 19"/>
            <p:cNvSpPr/>
            <p:nvPr/>
          </p:nvSpPr>
          <p:spPr>
            <a:xfrm>
              <a:off x="3023642" y="3581096"/>
              <a:ext cx="375815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(so le trong, AD//EB)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92773" y="4139613"/>
              <a:ext cx="68443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Mà 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2" name="Object 2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30218912"/>
                    </p:ext>
                  </p:extLst>
                </p:nvPr>
              </p:nvGraphicFramePr>
              <p:xfrm>
                <a:off x="1163638" y="4094163"/>
                <a:ext cx="1741487" cy="48895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16" imgW="812520" imgH="228600" progId="Equation.DSMT4">
                        <p:embed/>
                      </p:oleObj>
                    </mc:Choice>
                    <mc:Fallback>
                      <p:oleObj name="Equation" r:id="rId16" imgW="812520" imgH="22860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17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163638" y="4094163"/>
                              <a:ext cx="1741487" cy="48895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2" name="Object 2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30218912"/>
                    </p:ext>
                  </p:extLst>
                </p:nvPr>
              </p:nvGraphicFramePr>
              <p:xfrm>
                <a:off x="1163638" y="4094163"/>
                <a:ext cx="1741487" cy="48895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5365" name="Equation" r:id="rId18" imgW="812520" imgH="228600" progId="Equation.DSMT4">
                        <p:embed/>
                      </p:oleObj>
                    </mc:Choice>
                    <mc:Fallback>
                      <p:oleObj name="Equation" r:id="rId18" imgW="812520" imgH="22860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19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163638" y="4094163"/>
                              <a:ext cx="1741487" cy="48895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sp>
          <p:nvSpPr>
            <p:cNvPr id="23" name="Rectangle 22"/>
            <p:cNvSpPr/>
            <p:nvPr/>
          </p:nvSpPr>
          <p:spPr>
            <a:xfrm>
              <a:off x="3023641" y="4154057"/>
              <a:ext cx="494849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(AD là phân giác của góc A)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4" name="Object 2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39959329"/>
                    </p:ext>
                  </p:extLst>
                </p:nvPr>
              </p:nvGraphicFramePr>
              <p:xfrm>
                <a:off x="823913" y="4670425"/>
                <a:ext cx="2095500" cy="48895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20" imgW="977760" imgH="228600" progId="Equation.DSMT4">
                        <p:embed/>
                      </p:oleObj>
                    </mc:Choice>
                    <mc:Fallback>
                      <p:oleObj name="Equation" r:id="rId20" imgW="977760" imgH="22860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21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823913" y="4670425"/>
                              <a:ext cx="2095500" cy="48895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4" name="Object 2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39959329"/>
                    </p:ext>
                  </p:extLst>
                </p:nvPr>
              </p:nvGraphicFramePr>
              <p:xfrm>
                <a:off x="823913" y="4670425"/>
                <a:ext cx="2095500" cy="48895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5366" name="Equation" r:id="rId22" imgW="977760" imgH="228600" progId="Equation.DSMT4">
                        <p:embed/>
                      </p:oleObj>
                    </mc:Choice>
                    <mc:Fallback>
                      <p:oleObj name="Equation" r:id="rId22" imgW="977760" imgH="22860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2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823913" y="4670425"/>
                              <a:ext cx="2095500" cy="48895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/>
                <p:cNvSpPr/>
                <p:nvPr/>
              </p:nvSpPr>
              <p:spPr>
                <a:xfrm>
                  <a:off x="532934" y="5183814"/>
                  <a:ext cx="3886666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28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=&gt; </a:t>
                  </a:r>
                  <a14:m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∆</m:t>
                      </m:r>
                    </m:oMath>
                  </a14:m>
                  <a:r>
                    <a:rPr lang="en-US" sz="28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BAE cân tại A.</a:t>
                  </a:r>
                  <a:endParaRPr lang="vi-VN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5" name="Rectangle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934" y="5183814"/>
                  <a:ext cx="3886666" cy="523220"/>
                </a:xfrm>
                <a:prstGeom prst="rect">
                  <a:avLst/>
                </a:prstGeom>
                <a:blipFill rotWithShape="0">
                  <a:blip r:embed="rId24"/>
                  <a:stretch>
                    <a:fillRect l="-3297" t="-11628" b="-313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99610" y="4415949"/>
                <a:ext cx="436190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Xét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BEC có AD//EB nên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10" y="4415949"/>
                <a:ext cx="4361901" cy="523220"/>
              </a:xfrm>
              <a:prstGeom prst="rect">
                <a:avLst/>
              </a:prstGeom>
              <a:blipFill rotWithShape="0">
                <a:blip r:embed="rId25"/>
                <a:stretch>
                  <a:fillRect l="-2937" t="-11628" r="-195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794473"/>
              </p:ext>
            </p:extLst>
          </p:nvPr>
        </p:nvGraphicFramePr>
        <p:xfrm>
          <a:off x="4514506" y="4315828"/>
          <a:ext cx="147002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85800" imgH="393480" progId="Equation.DSMT4">
                  <p:embed/>
                </p:oleObj>
              </mc:Choice>
              <mc:Fallback>
                <p:oleObj name="Equation" r:id="rId26" imgW="685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514506" y="4315828"/>
                        <a:ext cx="1470025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6094758" y="4358771"/>
            <a:ext cx="2624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(định lí Thalès)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086974" y="5106923"/>
                <a:ext cx="556978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 EA = AB (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cân tại A) nên 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974" y="5106923"/>
                <a:ext cx="5569786" cy="523220"/>
              </a:xfrm>
              <a:prstGeom prst="rect">
                <a:avLst/>
              </a:prstGeom>
              <a:blipFill rotWithShape="0">
                <a:blip r:embed="rId28"/>
                <a:stretch>
                  <a:fillRect l="-2188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49865"/>
              </p:ext>
            </p:extLst>
          </p:nvPr>
        </p:nvGraphicFramePr>
        <p:xfrm>
          <a:off x="6340409" y="4946258"/>
          <a:ext cx="231298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79280" imgH="393480" progId="Equation.DSMT4">
                  <p:embed/>
                </p:oleObj>
              </mc:Choice>
              <mc:Fallback>
                <p:oleObj name="Equation" r:id="rId29" imgW="1079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340409" y="4946258"/>
                        <a:ext cx="2312987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2659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929" y="0"/>
            <a:ext cx="11486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ĐƯỜNG PHÂN GIÁC CỦA TAM GIÁC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715" y="523220"/>
            <a:ext cx="1295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Định lí: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7715" y="1092606"/>
            <a:ext cx="11887200" cy="954107"/>
          </a:xfrm>
          <a:prstGeom prst="rect">
            <a:avLst/>
          </a:prstGeom>
          <a:solidFill>
            <a:srgbClr val="FFE4C9"/>
          </a:solidFill>
          <a:ln>
            <a:solidFill>
              <a:srgbClr val="3333FF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Trong tam giác, đường phân giác của một góc chia cạnh đối diện thành hai đoạn thẳng tỉ lệ với hai cạnh kề hai cạnh kề hai đoạn ấy.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035089"/>
            <a:ext cx="4588248" cy="3849388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1392118" y="2989196"/>
            <a:ext cx="7239000" cy="1798040"/>
            <a:chOff x="1092933" y="3005676"/>
            <a:chExt cx="7239000" cy="17980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/>
                <p:cNvSpPr/>
                <p:nvPr/>
              </p:nvSpPr>
              <p:spPr>
                <a:xfrm>
                  <a:off x="1092933" y="3005676"/>
                  <a:ext cx="7239000" cy="95410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280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GT    AD là đường phân giác của góc A trong</a:t>
                  </a:r>
                </a:p>
                <a:p>
                  <a:pPr algn="just"/>
                  <a:r>
                    <a:rPr lang="en-US" sz="280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          </a:t>
                  </a:r>
                  <a14:m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∆</m:t>
                      </m:r>
                    </m:oMath>
                  </a14:m>
                  <a:r>
                    <a:rPr lang="en-US" sz="280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ABC, D </a:t>
                  </a:r>
                  <a14:m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∈</m:t>
                      </m:r>
                    </m:oMath>
                  </a14:m>
                  <a:r>
                    <a:rPr lang="en-US" sz="280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BC. </a:t>
                  </a:r>
                  <a:endParaRPr lang="vi-VN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2933" y="3005676"/>
                  <a:ext cx="7239000" cy="95410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684" t="-6369" b="-165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ctangle 8"/>
            <p:cNvSpPr/>
            <p:nvPr/>
          </p:nvSpPr>
          <p:spPr>
            <a:xfrm>
              <a:off x="1092933" y="3980619"/>
              <a:ext cx="838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KL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0" name="Object 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498272904"/>
                    </p:ext>
                  </p:extLst>
                </p:nvPr>
              </p:nvGraphicFramePr>
              <p:xfrm>
                <a:off x="1931133" y="3959783"/>
                <a:ext cx="1470074" cy="84393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5" imgW="685800" imgH="393480" progId="Equation.DSMT4">
                        <p:embed/>
                      </p:oleObj>
                    </mc:Choice>
                    <mc:Fallback>
                      <p:oleObj name="Equation" r:id="rId5" imgW="685800" imgH="39348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931133" y="3959783"/>
                              <a:ext cx="1470074" cy="843933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0" name="Object 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498272904"/>
                    </p:ext>
                  </p:extLst>
                </p:nvPr>
              </p:nvGraphicFramePr>
              <p:xfrm>
                <a:off x="1931133" y="3959783"/>
                <a:ext cx="1470074" cy="84393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6437" name="Equation" r:id="rId7" imgW="685800" imgH="393480" progId="Equation.DSMT4">
                        <p:embed/>
                      </p:oleObj>
                    </mc:Choice>
                    <mc:Fallback>
                      <p:oleObj name="Equation" r:id="rId7" imgW="685800" imgH="393480" progId="Equation.DSMT4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8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931133" y="3959783"/>
                              <a:ext cx="1470074" cy="843933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cxnSp>
          <p:nvCxnSpPr>
            <p:cNvPr id="12" name="Straight Connector 11"/>
            <p:cNvCxnSpPr/>
            <p:nvPr/>
          </p:nvCxnSpPr>
          <p:spPr bwMode="auto">
            <a:xfrm>
              <a:off x="1828800" y="3124200"/>
              <a:ext cx="0" cy="16795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1092933" y="3886918"/>
              <a:ext cx="6477000" cy="3443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03431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929" y="0"/>
            <a:ext cx="9124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ĐƯỜNG PHÂN GIÁC CỦA TAM GIÁC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27714" y="523220"/>
                <a:ext cx="11759486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b="1">
                    <a:solidFill>
                      <a:srgbClr val="3333FF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Ví dụ: </a:t>
                </a:r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Cho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có AB = 5 cm, AC = 8 cm. Đường phân giác của góc A cắt BC tại D. Biết DB = 4 cm, tính DC.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14" y="523220"/>
                <a:ext cx="11759486" cy="954107"/>
              </a:xfrm>
              <a:prstGeom prst="rect">
                <a:avLst/>
              </a:prstGeom>
              <a:blipFill rotWithShape="0">
                <a:blip r:embed="rId3"/>
                <a:stretch>
                  <a:fillRect l="-1089" t="-7051" r="-1037" b="-1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514600" y="1477327"/>
            <a:ext cx="99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3333FF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Giải</a:t>
            </a:r>
            <a:endParaRPr lang="vi-VN" sz="28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27714" y="1940476"/>
                <a:ext cx="703014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AD là đường phân giác của góc A.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14" y="1940476"/>
                <a:ext cx="7030143" cy="523220"/>
              </a:xfrm>
              <a:prstGeom prst="rect">
                <a:avLst/>
              </a:prstGeom>
              <a:blipFill rotWithShape="0">
                <a:blip r:embed="rId4"/>
                <a:stretch>
                  <a:fillRect l="-182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1070585"/>
            <a:ext cx="5867401" cy="3436980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841001"/>
              </p:ext>
            </p:extLst>
          </p:nvPr>
        </p:nvGraphicFramePr>
        <p:xfrm>
          <a:off x="448330" y="2467597"/>
          <a:ext cx="2066270" cy="928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393480" progId="Equation.DSMT4">
                  <p:embed/>
                </p:oleObj>
              </mc:Choice>
              <mc:Fallback>
                <p:oleObj name="Equation" r:id="rId6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8330" y="2467597"/>
                        <a:ext cx="2066270" cy="9283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326411"/>
              </p:ext>
            </p:extLst>
          </p:nvPr>
        </p:nvGraphicFramePr>
        <p:xfrm>
          <a:off x="448330" y="3581400"/>
          <a:ext cx="3444875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160" imgH="812520" progId="Equation.DSMT4">
                  <p:embed/>
                </p:oleObj>
              </mc:Choice>
              <mc:Fallback>
                <p:oleObj name="Equation" r:id="rId8" imgW="146016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8330" y="3581400"/>
                        <a:ext cx="3444875" cy="191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582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3824" y="26271"/>
            <a:ext cx="11997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TÍNH CHIA TỈ LỆ CỦA ĐƯỜNG PHÂN GIÁC CỦA TAM GIÁC</a:t>
            </a:r>
          </a:p>
        </p:txBody>
      </p:sp>
      <p:sp>
        <p:nvSpPr>
          <p:cNvPr id="8" name="Rectangle 7"/>
          <p:cNvSpPr/>
          <p:nvPr/>
        </p:nvSpPr>
        <p:spPr>
          <a:xfrm>
            <a:off x="2995680" y="1132487"/>
            <a:ext cx="934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8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0" y="506147"/>
                <a:ext cx="10891618" cy="5371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b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dụ 2: </a:t>
                </a:r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OEF như hình bên. Tính tỉ số hai đoạn thẳng ME và MF.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06147"/>
                <a:ext cx="10891618" cy="537135"/>
              </a:xfrm>
              <a:prstGeom prst="rect">
                <a:avLst/>
              </a:prstGeom>
              <a:blipFill rotWithShape="0">
                <a:blip r:embed="rId3"/>
                <a:stretch>
                  <a:fillRect l="-1119" t="-11364" b="-28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416921"/>
              </p:ext>
            </p:extLst>
          </p:nvPr>
        </p:nvGraphicFramePr>
        <p:xfrm>
          <a:off x="469148" y="2464921"/>
          <a:ext cx="2994026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393480" progId="Equation.DSMT4">
                  <p:embed/>
                </p:oleObj>
              </mc:Choice>
              <mc:Fallback>
                <p:oleObj name="Equation" r:id="rId4" imgW="1269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9148" y="2464921"/>
                        <a:ext cx="2994026" cy="925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-33824" y="1751038"/>
                <a:ext cx="741392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OEF có OM là đường phân giác của góc O.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3824" y="1751038"/>
                <a:ext cx="7413928" cy="523220"/>
              </a:xfrm>
              <a:prstGeom prst="rect">
                <a:avLst/>
              </a:prstGeom>
              <a:blipFill rotWithShape="0">
                <a:blip r:embed="rId6"/>
                <a:stretch>
                  <a:fillRect l="-1643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55735" y="753932"/>
            <a:ext cx="5108556" cy="434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2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3824" y="26271"/>
            <a:ext cx="11997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TÍNH CHIA TỈ LỆ CỦA ĐƯỜNG PHÂN GIÁC CỦA TAM GIÁC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1063118"/>
            <a:ext cx="934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8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06147"/>
            <a:ext cx="10891618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3: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Tính độ dài các đoạn thẳng BZ, UC, UZ trong hình bên.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00169"/>
              </p:ext>
            </p:extLst>
          </p:nvPr>
        </p:nvGraphicFramePr>
        <p:xfrm>
          <a:off x="0" y="2073244"/>
          <a:ext cx="514985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253800" progId="Equation.DSMT4">
                  <p:embed/>
                </p:oleObj>
              </mc:Choice>
              <mc:Fallback>
                <p:oleObj name="Equation" r:id="rId2" imgW="21841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2073244"/>
                        <a:ext cx="5149851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5355" y="1559617"/>
                <a:ext cx="559642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BCZ vuông tại C nên ta có: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5" y="1559617"/>
                <a:ext cx="5596424" cy="523220"/>
              </a:xfrm>
              <a:prstGeom prst="rect">
                <a:avLst/>
              </a:prstGeom>
              <a:blipFill rotWithShape="0">
                <a:blip r:embed="rId5"/>
                <a:stretch>
                  <a:fillRect l="-2179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6833233" y="686968"/>
            <a:ext cx="5266509" cy="3369451"/>
            <a:chOff x="6669182" y="780195"/>
            <a:chExt cx="5266509" cy="3369451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69182" y="780195"/>
              <a:ext cx="5266509" cy="3369451"/>
            </a:xfrm>
            <a:prstGeom prst="rect">
              <a:avLst/>
            </a:prstGeom>
          </p:spPr>
        </p:pic>
        <p:cxnSp>
          <p:nvCxnSpPr>
            <p:cNvPr id="7" name="Straight Arrow Connector 6"/>
            <p:cNvCxnSpPr/>
            <p:nvPr/>
          </p:nvCxnSpPr>
          <p:spPr bwMode="auto">
            <a:xfrm>
              <a:off x="10210800" y="1219200"/>
              <a:ext cx="1600200" cy="20574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10921722" y="1724680"/>
              <a:ext cx="75005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8988" y="2683999"/>
                <a:ext cx="676061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BCZ có BU là đường phân giác của góc B.</a:t>
                </a:r>
                <a:endParaRPr lang="vi-VN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8" y="2683999"/>
                <a:ext cx="6760612" cy="523220"/>
              </a:xfrm>
              <a:prstGeom prst="rect">
                <a:avLst/>
              </a:prstGeom>
              <a:blipFill rotWithShape="0">
                <a:blip r:embed="rId7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546175"/>
              </p:ext>
            </p:extLst>
          </p:nvPr>
        </p:nvGraphicFramePr>
        <p:xfrm>
          <a:off x="-33824" y="3115776"/>
          <a:ext cx="4310063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800" imgH="393480" progId="Equation.DSMT4">
                  <p:embed/>
                </p:oleObj>
              </mc:Choice>
              <mc:Fallback>
                <p:oleObj name="Equation" r:id="rId8" imgW="1828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-33824" y="3115776"/>
                        <a:ext cx="4310063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8988" y="4080975"/>
            <a:ext cx="42172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CZ = 6                  (2).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988" y="4725909"/>
            <a:ext cx="42172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(2), ta có: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731069"/>
              </p:ext>
            </p:extLst>
          </p:nvPr>
        </p:nvGraphicFramePr>
        <p:xfrm>
          <a:off x="3051065" y="4556074"/>
          <a:ext cx="4789487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93480" progId="Equation.DSMT4">
                  <p:embed/>
                </p:oleObj>
              </mc:Choice>
              <mc:Fallback>
                <p:oleObj name="Equation" r:id="rId10" imgW="2031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51065" y="4556074"/>
                        <a:ext cx="4789487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242415" y="5480146"/>
            <a:ext cx="13126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 ra</a:t>
            </a:r>
            <a:endParaRPr 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003919"/>
              </p:ext>
            </p:extLst>
          </p:nvPr>
        </p:nvGraphicFramePr>
        <p:xfrm>
          <a:off x="1304008" y="5358432"/>
          <a:ext cx="431006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28800" imgH="393480" progId="Equation.DSMT4">
                  <p:embed/>
                </p:oleObj>
              </mc:Choice>
              <mc:Fallback>
                <p:oleObj name="Equation" r:id="rId12" imgW="1828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04008" y="5358432"/>
                        <a:ext cx="4310062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139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25" grpId="0"/>
      <p:bldP spid="13" grpId="0"/>
      <p:bldP spid="15" grpId="0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266306" y="596778"/>
            <a:ext cx="934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8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0" y="79487"/>
                <a:ext cx="9372600" cy="5371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b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 hành: </a:t>
                </a:r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 độ dài các cạnh MQ của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MPQ hình bên.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79487"/>
                <a:ext cx="9372600" cy="537135"/>
              </a:xfrm>
              <a:prstGeom prst="rect">
                <a:avLst/>
              </a:prstGeom>
              <a:blipFill rotWithShape="0">
                <a:blip r:embed="rId3"/>
                <a:stretch>
                  <a:fillRect l="-1300" t="-11364" b="-28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950051"/>
              </p:ext>
            </p:extLst>
          </p:nvPr>
        </p:nvGraphicFramePr>
        <p:xfrm>
          <a:off x="242415" y="1690440"/>
          <a:ext cx="383222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400" imgH="419040" progId="Equation.DSMT4">
                  <p:embed/>
                </p:oleObj>
              </mc:Choice>
              <mc:Fallback>
                <p:oleObj name="Equation" r:id="rId4" imgW="16254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2415" y="1690440"/>
                        <a:ext cx="3832225" cy="984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42415" y="2721856"/>
            <a:ext cx="3691285" cy="923925"/>
            <a:chOff x="242415" y="5338531"/>
            <a:chExt cx="3691285" cy="923925"/>
          </a:xfrm>
        </p:grpSpPr>
        <p:sp>
          <p:nvSpPr>
            <p:cNvPr id="18" name="Rectangle 17"/>
            <p:cNvSpPr/>
            <p:nvPr/>
          </p:nvSpPr>
          <p:spPr>
            <a:xfrm>
              <a:off x="242415" y="5480146"/>
              <a:ext cx="131261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Suy ra</a:t>
              </a:r>
              <a:endParaRPr 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0111217"/>
                </p:ext>
              </p:extLst>
            </p:nvPr>
          </p:nvGraphicFramePr>
          <p:xfrm>
            <a:off x="1390525" y="5338531"/>
            <a:ext cx="2543175" cy="923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079280" imgH="393480" progId="Equation.DSMT4">
                    <p:embed/>
                  </p:oleObj>
                </mc:Choice>
                <mc:Fallback>
                  <p:oleObj name="Equation" r:id="rId6" imgW="1079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390525" y="5338531"/>
                          <a:ext cx="2543175" cy="923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7600" y="-199010"/>
            <a:ext cx="4796809" cy="41060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64" y="1100153"/>
            <a:ext cx="906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tam giác MPQ , ta có MN là đường phân giác góc M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50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Trang tiêu đề bài giảng"/>
  <p:tag name="GENSWF_ADVANCE_TIME" val="50.026"/>
  <p:tag name="ISPRING_SLIDE_ID_2" val="{173E77B6-58B7-40C5-8121-503C7006C8D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Trang tiêu đề bài giảng"/>
  <p:tag name="GENSWF_ADVANCE_TIME" val="50.026"/>
  <p:tag name="ISPRING_SLIDE_ID_2" val="{173E77B6-58B7-40C5-8121-503C7006C8DE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7338</TotalTime>
  <Words>1251</Words>
  <Application>Microsoft Office PowerPoint</Application>
  <PresentationFormat>Widescreen</PresentationFormat>
  <Paragraphs>126</Paragraphs>
  <Slides>19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</dc:creator>
  <cp:lastModifiedBy>Admin</cp:lastModifiedBy>
  <cp:revision>1470</cp:revision>
  <cp:lastPrinted>2021-04-05T04:55:25Z</cp:lastPrinted>
  <dcterms:created xsi:type="dcterms:W3CDTF">2008-03-13T02:09:43Z</dcterms:created>
  <dcterms:modified xsi:type="dcterms:W3CDTF">2025-02-24T06:00:20Z</dcterms:modified>
</cp:coreProperties>
</file>