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1" r:id="rId2"/>
    <p:sldId id="279" r:id="rId3"/>
    <p:sldId id="280" r:id="rId4"/>
    <p:sldId id="283" r:id="rId5"/>
    <p:sldId id="285" r:id="rId6"/>
    <p:sldId id="286" r:id="rId7"/>
    <p:sldId id="281" r:id="rId8"/>
    <p:sldId id="284" r:id="rId9"/>
    <p:sldId id="287" r:id="rId10"/>
    <p:sldId id="282" r:id="rId11"/>
    <p:sldId id="270" r:id="rId12"/>
    <p:sldId id="273" r:id="rId13"/>
    <p:sldId id="278" r:id="rId14"/>
    <p:sldId id="289" r:id="rId15"/>
    <p:sldId id="290" r:id="rId16"/>
    <p:sldId id="29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66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-852" y="-500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jpeg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29.wmf"/><Relationship Id="rId4" Type="http://schemas.openxmlformats.org/officeDocument/2006/relationships/image" Target="../media/image45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6" Type="http://schemas.openxmlformats.org/officeDocument/2006/relationships/image" Target="../media/image56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C8E99-C7C7-4BFF-9612-259EAA9FC415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6A626-0ED5-4F32-A314-A2116AAC7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1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555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9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D03F53-266E-1475-6038-C1E0FEE62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2D6899-15FA-EAE6-8ED2-FAEF33D3D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E37A1A-0A27-6605-D1C9-2DEC5417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00B303-1BF2-5D8B-CE1D-733A8097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B9B130-6CF3-8FC9-788A-62F56FF5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9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3EAEA4-9375-F31C-ABDB-1C8F04FA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026348-0855-5BDD-0A83-B0E087DC8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8FC5F0-771D-C726-3746-F31E7563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6AC7F9-7984-A627-5287-F47C1C89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4E2854-C9AA-5F94-5983-D45505E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1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F077441-7EB0-E764-AC88-F648CC48D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B1AF51-51D7-F2AB-7A1A-3D46CF23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4B07F-6367-5768-F7C9-69E09596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40D1E9-228D-3537-3CBB-DAB51C04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F93E86-4992-85BE-427E-1373D153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42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4293E4-CC72-3873-E0E5-CBBF32E1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6D862A-9FCC-2DDD-7DF4-88261DB61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511500-5E7F-2035-02D6-07777B66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25104-0B81-221A-0445-C7FFD235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4B1584-5C03-EC35-7A74-38DBFF84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94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810D30-1E61-A534-4C7C-4A34CBD5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F56B8A-E447-6E56-FAF7-4AB1C7162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2E2184-2095-BBE7-AEE1-C7ED2EB9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3E93C8-702F-3EB5-1F0D-27EC6FD8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FBF077-109E-C602-B4A5-16E47CFB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15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D38DD8-5BC1-8453-D7F7-38FDA2DA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16415F-AE68-62B2-4447-C8BEE3223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6285AD-F670-D56B-626E-3F1D75245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E29ED7-458D-D33A-2B04-1F3ADC96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74D3D9-94BD-EF85-770B-7C231AC4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BA600E-552E-A8FF-369B-A7C14DFF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7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D93BD8-BEF4-A58B-4699-5EA7577F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8CD1A6-2BA5-8479-E040-F778B6847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E98C3D-7CC8-D518-4FAE-9ED67781F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C469A25-E52A-AE0B-7FB2-8103E0966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5C11FAF-AD6B-024B-6167-894338FDF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C88CD4-D714-AD52-7B31-B7E3DE03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580336E-FABC-2C81-E073-F4B72BBF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5447C8-46B1-4E71-BC9C-22008C58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961256-2815-263A-CC00-7A8AEB35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4FF7162-9F28-C0DA-660D-0F555CBE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8975AE-62BB-FE91-626B-B334DD3A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7DFA16-FC7F-CB86-2542-A2F1592C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927188-2DA4-4B61-0F73-D84C3AAA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2E11947-16B2-A45E-3201-1A8EE79F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C3B3EC-3EDB-B09D-6DAF-E313D9DD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67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77F716-E746-6F1D-DDFE-1A70DC6B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306B5D-EECA-F4F2-AFFD-3463EEDA7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2ACC6E-5B6F-A30D-7FAB-9301A3652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4BF7E2-CBC7-88CA-8801-BC75CEC3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C5D483-CBDA-A2DF-2FCA-753022F8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F95621-2FDD-27B3-BFE3-11D1F7AD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06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C366DA-03AB-3B8E-1E41-099FFAB4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E916ACD-A8DE-7B02-E02F-603BDFA07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DD6F63-2E48-B54C-3F9D-3E68703AA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12F831-FD6D-C1AC-0E99-4FACBB22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70D16C-68C9-A0F2-37B0-D6C7C98B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6B4811-BEF9-5D7B-6887-264EC3EF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1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B052BBF-30BE-8E42-55D8-E754BF42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3A633B-F616-EED7-7E9B-2B4825B4A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3126A-A9A2-53FB-ABC2-2D3DB84C9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BA9C-D13F-49D7-B71B-8AF43F8D4168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0CC761-68D7-3C1B-4648-502C6A28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16A5C3-5AA9-DB86-E60C-994630FF4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3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9.png"/><Relationship Id="rId18" Type="http://schemas.openxmlformats.org/officeDocument/2006/relationships/image" Target="../media/image42.jpeg"/><Relationship Id="rId3" Type="http://schemas.openxmlformats.org/officeDocument/2006/relationships/audio" Target="../media/audio1.wav"/><Relationship Id="rId7" Type="http://schemas.openxmlformats.org/officeDocument/2006/relationships/image" Target="../media/image33.gif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0.png"/><Relationship Id="rId20" Type="http://schemas.openxmlformats.org/officeDocument/2006/relationships/audio" Target="../media/audio1.wav"/><Relationship Id="rId1" Type="http://schemas.openxmlformats.org/officeDocument/2006/relationships/audio" Target="file:///C:\Documents%20and%20Settings\Administrator\Desktop\This_Old_Man_instrumental.mp3" TargetMode="External"/><Relationship Id="rId6" Type="http://schemas.openxmlformats.org/officeDocument/2006/relationships/slide" Target="slide14.xml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slide" Target="slide15.xml"/><Relationship Id="rId10" Type="http://schemas.openxmlformats.org/officeDocument/2006/relationships/image" Target="../media/image36.png"/><Relationship Id="rId19" Type="http://schemas.openxmlformats.org/officeDocument/2006/relationships/slide" Target="slide16.xml"/><Relationship Id="rId4" Type="http://schemas.openxmlformats.org/officeDocument/2006/relationships/slide" Target="slide12.xml"/><Relationship Id="rId9" Type="http://schemas.openxmlformats.org/officeDocument/2006/relationships/image" Target="../media/image35.gif"/><Relationship Id="rId1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45.emf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29.wmf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4.e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40.png"/><Relationship Id="rId11" Type="http://schemas.openxmlformats.org/officeDocument/2006/relationships/oleObject" Target="../embeddings/oleObject23.bin"/><Relationship Id="rId5" Type="http://schemas.openxmlformats.org/officeDocument/2006/relationships/slide" Target="slide11.xml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gif"/><Relationship Id="rId14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2.wmf"/><Relationship Id="rId18" Type="http://schemas.openxmlformats.org/officeDocument/2006/relationships/oleObject" Target="../embeddings/oleObject31.bin"/><Relationship Id="rId3" Type="http://schemas.openxmlformats.org/officeDocument/2006/relationships/image" Target="../media/image46.png"/><Relationship Id="rId21" Type="http://schemas.openxmlformats.org/officeDocument/2006/relationships/image" Target="../media/image56.wmf"/><Relationship Id="rId7" Type="http://schemas.openxmlformats.org/officeDocument/2006/relationships/image" Target="../media/image48.png"/><Relationship Id="rId12" Type="http://schemas.openxmlformats.org/officeDocument/2006/relationships/oleObject" Target="../embeddings/oleObject28.bin"/><Relationship Id="rId17" Type="http://schemas.openxmlformats.org/officeDocument/2006/relationships/image" Target="../media/image54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0.bin"/><Relationship Id="rId20" Type="http://schemas.openxmlformats.org/officeDocument/2006/relationships/oleObject" Target="../embeddings/oleObject32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47.png"/><Relationship Id="rId11" Type="http://schemas.openxmlformats.org/officeDocument/2006/relationships/image" Target="../media/image51.wmf"/><Relationship Id="rId5" Type="http://schemas.openxmlformats.org/officeDocument/2006/relationships/image" Target="../media/image40.png"/><Relationship Id="rId15" Type="http://schemas.openxmlformats.org/officeDocument/2006/relationships/image" Target="../media/image53.wmf"/><Relationship Id="rId10" Type="http://schemas.openxmlformats.org/officeDocument/2006/relationships/oleObject" Target="../embeddings/oleObject27.bin"/><Relationship Id="rId19" Type="http://schemas.openxmlformats.org/officeDocument/2006/relationships/image" Target="../media/image55.wmf"/><Relationship Id="rId4" Type="http://schemas.openxmlformats.org/officeDocument/2006/relationships/slide" Target="slide11.xml"/><Relationship Id="rId9" Type="http://schemas.openxmlformats.org/officeDocument/2006/relationships/image" Target="../media/image50.png"/><Relationship Id="rId14" Type="http://schemas.openxmlformats.org/officeDocument/2006/relationships/oleObject" Target="../embeddings/oleObject29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7.png"/><Relationship Id="rId11" Type="http://schemas.openxmlformats.org/officeDocument/2006/relationships/image" Target="../media/image57.wmf"/><Relationship Id="rId5" Type="http://schemas.openxmlformats.org/officeDocument/2006/relationships/image" Target="../media/image40.png"/><Relationship Id="rId10" Type="http://schemas.openxmlformats.org/officeDocument/2006/relationships/oleObject" Target="../embeddings/oleObject33.bin"/><Relationship Id="rId4" Type="http://schemas.openxmlformats.org/officeDocument/2006/relationships/slide" Target="slide11.xml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" Target="slide11.xml"/><Relationship Id="rId7" Type="http://schemas.openxmlformats.org/officeDocument/2006/relationships/image" Target="../media/image49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6.wmf"/><Relationship Id="rId18" Type="http://schemas.openxmlformats.org/officeDocument/2006/relationships/oleObject" Target="../embeddings/oleObject12.bin"/><Relationship Id="rId3" Type="http://schemas.openxmlformats.org/officeDocument/2006/relationships/oleObject" Target="../embeddings/oleObject5.bin"/><Relationship Id="rId7" Type="http://schemas.openxmlformats.org/officeDocument/2006/relationships/image" Target="../media/image20.jpeg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18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11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wmf"/><Relationship Id="rId11" Type="http://schemas.openxmlformats.org/officeDocument/2006/relationships/image" Target="../media/image15.wmf"/><Relationship Id="rId5" Type="http://schemas.openxmlformats.org/officeDocument/2006/relationships/oleObject" Target="../embeddings/oleObject6.bin"/><Relationship Id="rId15" Type="http://schemas.openxmlformats.org/officeDocument/2006/relationships/image" Target="../media/image17.wmf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19.wmf"/><Relationship Id="rId4" Type="http://schemas.openxmlformats.org/officeDocument/2006/relationships/image" Target="../media/image12.wmf"/><Relationship Id="rId9" Type="http://schemas.openxmlformats.org/officeDocument/2006/relationships/image" Target="../media/image14.wmf"/><Relationship Id="rId14" Type="http://schemas.openxmlformats.org/officeDocument/2006/relationships/oleObject" Target="../embeddings/oleObject10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18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5.wmf"/><Relationship Id="rId17" Type="http://schemas.openxmlformats.org/officeDocument/2006/relationships/image" Target="../media/image28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7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24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2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10.jpeg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3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-15805" y="0"/>
            <a:ext cx="12192000" cy="737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8552" y="1189415"/>
            <a:ext cx="119933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 37</a:t>
            </a:r>
          </a:p>
          <a:p>
            <a:pPr algn="ctr"/>
            <a:r>
              <a:rPr lang="nl-NL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nl-NL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TỈ LỆ THỨC – DÃY TỈ SỐ BẰNG NHAU</a:t>
            </a:r>
            <a:endParaRPr lang="vi-VN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690" y="386453"/>
            <a:ext cx="1198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CHƯƠNG 6: CÁC ĐẠI LƯỢNG TỈ LỆ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9080A5-7D59-E9F6-D406-424D02915851}"/>
              </a:ext>
            </a:extLst>
          </p:cNvPr>
          <p:cNvSpPr txBox="1"/>
          <p:nvPr/>
        </p:nvSpPr>
        <p:spPr>
          <a:xfrm>
            <a:off x="2977392" y="2786489"/>
            <a:ext cx="573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1144516" y="2831364"/>
            <a:ext cx="10385852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THỰC HÀNH VÀ VẬN 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88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55591" y="-11480"/>
            <a:ext cx="12192000" cy="6663208"/>
            <a:chOff x="990069" y="467295"/>
            <a:chExt cx="7200000" cy="5184001"/>
          </a:xfrm>
        </p:grpSpPr>
        <p:grpSp>
          <p:nvGrpSpPr>
            <p:cNvPr id="5" name="Group 4"/>
            <p:cNvGrpSpPr/>
            <p:nvPr/>
          </p:nvGrpSpPr>
          <p:grpSpPr>
            <a:xfrm>
              <a:off x="990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96" name="Rectangle 9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3004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88" name="Rectangle 8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556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80" name="Rectangle 7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6108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72" name="Rectangle 7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266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64" name="Rectangle 6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9212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56" name="Rectangle 5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542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48" name="Rectangle 4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6452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40" name="Rectangle 3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2316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32" name="Rectangle 3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8868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24" name="Rectangle 2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576469" y="467297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5" name="Rectangle 134">
            <a:hlinkClick r:id="rId4" action="ppaction://hlinksldjump"/>
          </p:cNvPr>
          <p:cNvSpPr/>
          <p:nvPr/>
        </p:nvSpPr>
        <p:spPr>
          <a:xfrm>
            <a:off x="2260600" y="0"/>
            <a:ext cx="1028699" cy="825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1</a:t>
            </a:r>
          </a:p>
        </p:txBody>
      </p:sp>
      <p:sp>
        <p:nvSpPr>
          <p:cNvPr id="136" name="Rectangle 135">
            <a:hlinkClick r:id="rId6" action="ppaction://hlinksldjump"/>
          </p:cNvPr>
          <p:cNvSpPr/>
          <p:nvPr/>
        </p:nvSpPr>
        <p:spPr>
          <a:xfrm>
            <a:off x="4491318" y="4250578"/>
            <a:ext cx="924981" cy="684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3</a:t>
            </a:r>
          </a:p>
        </p:txBody>
      </p:sp>
      <p:pic>
        <p:nvPicPr>
          <p:cNvPr id="138" name="Picture 2" descr="D:\NHO\SILE PP\tro choi\animpoohhoneydance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4330924"/>
            <a:ext cx="2012881" cy="241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9" descr="C:\Users\HT\Desktop\pooh2012060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337"/>
            <a:ext cx="806824" cy="91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8" descr="C:\Users\HT\Desktop\Bee1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311" y="4817862"/>
            <a:ext cx="877815" cy="87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21" y="5423838"/>
            <a:ext cx="798279" cy="128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8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72297" y="4153032"/>
            <a:ext cx="723738" cy="85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0" descr="Hình ảnh có liên qu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064" y="5422457"/>
            <a:ext cx="504056" cy="124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2" descr="Hình ảnh có liên qu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7" y="3071924"/>
            <a:ext cx="827574" cy="125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 145">
            <a:hlinkClick r:id="rId14" action="ppaction://hlinksldjump"/>
          </p:cNvPr>
          <p:cNvSpPr/>
          <p:nvPr/>
        </p:nvSpPr>
        <p:spPr>
          <a:xfrm>
            <a:off x="3365500" y="2540000"/>
            <a:ext cx="990600" cy="7461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2</a:t>
            </a:r>
          </a:p>
        </p:txBody>
      </p:sp>
      <p:sp>
        <p:nvSpPr>
          <p:cNvPr id="147" name="Rectangle 146">
            <a:hlinkClick r:id="rId15" action="ppaction://hlinksldjump"/>
          </p:cNvPr>
          <p:cNvSpPr/>
          <p:nvPr/>
        </p:nvSpPr>
        <p:spPr>
          <a:xfrm>
            <a:off x="6680200" y="1701800"/>
            <a:ext cx="1028700" cy="7727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4</a:t>
            </a:r>
          </a:p>
        </p:txBody>
      </p:sp>
      <p:pic>
        <p:nvPicPr>
          <p:cNvPr id="110" name="Picture 7" descr="C:\Users\HT\Desktop\Untitled-3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306" y="4915364"/>
            <a:ext cx="1721223" cy="194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This_Old_Man_instrumenta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7" cstate="print"/>
          <a:stretch>
            <a:fillRect/>
          </a:stretch>
        </p:blipFill>
        <p:spPr>
          <a:xfrm>
            <a:off x="-780796" y="2538024"/>
            <a:ext cx="711200" cy="711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42" y="808544"/>
            <a:ext cx="1023324" cy="909621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71" y="5047617"/>
            <a:ext cx="1023324" cy="909621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47" y="1665805"/>
            <a:ext cx="1023324" cy="909621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789" y="2540000"/>
            <a:ext cx="1023324" cy="909621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260" y="4035625"/>
            <a:ext cx="1023324" cy="909621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304" y="844360"/>
            <a:ext cx="1023324" cy="909621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47" y="3317371"/>
            <a:ext cx="1023324" cy="909621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59" y="3243411"/>
            <a:ext cx="1023324" cy="909621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07" y="1554179"/>
            <a:ext cx="1023324" cy="909621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76" y="3227743"/>
            <a:ext cx="1023324" cy="909621"/>
          </a:xfrm>
          <a:prstGeom prst="rect">
            <a:avLst/>
          </a:prstGeom>
        </p:spPr>
      </p:pic>
      <p:sp>
        <p:nvSpPr>
          <p:cNvPr id="3" name="Action Button: Go Home 2">
            <a:hlinkClick r:id="rId19" action="ppaction://hlinksldjump" highlightClick="1"/>
            <a:extLst>
              <a:ext uri="{FF2B5EF4-FFF2-40B4-BE49-F238E27FC236}">
                <a16:creationId xmlns:a16="http://schemas.microsoft.com/office/drawing/2014/main" xmlns="" id="{DA5C82C9-DC93-F5A7-9C26-7E162BD1C0C8}"/>
              </a:ext>
            </a:extLst>
          </p:cNvPr>
          <p:cNvSpPr/>
          <p:nvPr/>
        </p:nvSpPr>
        <p:spPr>
          <a:xfrm>
            <a:off x="11220450" y="5830303"/>
            <a:ext cx="769663" cy="8214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shreg.wav"/>
          </p:stSnd>
        </p:sndAc>
      </p:transition>
    </mc:Choice>
    <mc:Fallback xmlns="">
      <p:transition spd="slow">
        <p:sndAc>
          <p:stSnd>
            <p:snd r:embed="rId20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12 0.00116 C -0.09072 -0.07291 -0.05701 -0.13726 -0.01158 -0.14166 C 0.03189 -0.14699 0.0725 -0.09722 0.07523 -0.02546 C 0.07875 0.04144 0.05024 0.10324 0.0095 0.10764 C -0.02772 0.11135 -0.06313 0.06991 -0.06573 0.00787 C -0.06846 -0.04838 -0.04477 -0.10185 -0.01028 -0.10625 C 0.02161 -0.10949 0.05154 -0.07523 0.05349 -0.02314 C 0.05558 0.02315 0.0367 0.06899 0.00807 0.07084 C -0.0177 0.07431 -0.04204 0.04769 -0.04412 0.00533 C -0.04543 -0.03217 -0.03124 -0.06875 -0.00885 -0.07106 C 0.0108 -0.07291 0.03046 -0.05324 0.03189 -0.02083 C 0.03319 0.00695 0.02304 0.03334 0.00664 0.03542 C -0.00677 0.03797 -0.02109 0.0257 -0.02174 0.00371 C -0.02317 -0.01412 -0.0177 -0.0331 -0.00755 -0.03541 C 0.00065 -0.03541 0.00872 -0.03101 0.01015 -0.01875 C 0.0108 -0.01088 0.0095 -0.00324 0.00534 -4.07407E-6 C 0.00325 0.00116 0.00195 0.00116 2.55109E-7 -4.07407E-6 " pathEditMode="relative" rAng="0" ptsTypes="AAAAAAAAAAAAAAAAA">
                                      <p:cBhvr>
                                        <p:cTn id="11" dur="1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" y="-19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723E-6 1.11111E-6 L 0.14304 -0.0018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7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5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1 -0.00185 C 0.20911 -0.02269 0.27526 -0.04282 0.30052 -0.00486 C 0.32604 0.0331 0.31041 0.13079 0.29505 0.22847 " pathEditMode="relative" rAng="0" ptsTypes="AAA">
                                      <p:cBhvr>
                                        <p:cTn id="32" dur="3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102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07 0.22847 C 0.2909 0.375 0.28739 0.52268 0.29051 0.58356 C 0.29454 0.64537 0.30743 0.61412 0.3211 0.58542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208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1 0.58541 C 0.39021 0.59583 0.45933 0.60671 0.48939 0.58842 C 0.51985 0.57106 0.48614 0.4993 0.50202 0.48148 C 0.51738 0.46412 0.56801 0.50601 0.58285 0.48333 C 0.59833 0.46018 0.59443 0.40139 0.59144 0.34351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404 0.2294 C 0.67344 0.19491 0.74245 0.15926 0.76511 0.23611 C 0.78854 0.3125 0.76602 0.49977 0.74362 0.68796 " pathEditMode="relative" rAng="5760000" ptsTypes="AAA">
                                      <p:cBhvr>
                                        <p:cTn id="7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2004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audio>
              <p:cMediaNode numSld="10">
                <p:cTn id="8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"/>
                </p:tgtEl>
              </p:cMediaNode>
            </p:audio>
          </p:childTnLst>
        </p:cTn>
      </p:par>
    </p:tnLst>
    <p:bldLst>
      <p:bldP spid="135" grpId="0" uiExpand="1" build="allAtOnce" animBg="1"/>
      <p:bldP spid="135" grpId="1" build="allAtOnce" animBg="1"/>
      <p:bldP spid="136" grpId="0" build="allAtOnce" animBg="1"/>
      <p:bldP spid="146" grpId="0" build="allAtOnce" animBg="1"/>
      <p:bldP spid="147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495" y="-2408945"/>
            <a:ext cx="8431306" cy="42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0200" y="346779"/>
            <a:ext cx="6287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C:\Users\HT\Desktop\Untitled-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648" y="4524375"/>
            <a:ext cx="2183340" cy="25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15066" y="5765822"/>
            <a:ext cx="886625" cy="7638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1355" y="5765822"/>
            <a:ext cx="7039430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18799" y="3159651"/>
            <a:ext cx="886625" cy="8085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2429" y="3147590"/>
            <a:ext cx="4813219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ad =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Oval 11"/>
          <p:cNvSpPr/>
          <p:nvPr/>
        </p:nvSpPr>
        <p:spPr>
          <a:xfrm>
            <a:off x="315066" y="4223724"/>
            <a:ext cx="886625" cy="76389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91355" y="4005844"/>
            <a:ext cx="8542996" cy="15579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thì ta có các tỉ lệ thức:</a:t>
            </a:r>
          </a:p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7" name="WordArt 8"/>
          <p:cNvSpPr>
            <a:spLocks noChangeArrowheads="1" noChangeShapeType="1" noTextEdit="1"/>
          </p:cNvSpPr>
          <p:nvPr/>
        </p:nvSpPr>
        <p:spPr bwMode="auto">
          <a:xfrm>
            <a:off x="5638437" y="2187397"/>
            <a:ext cx="93473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5623021" y="2190572"/>
            <a:ext cx="54357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97574" y="241566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60569" y="180431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64918" y="425735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10404986" y="468550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00890" y="4163923"/>
            <a:ext cx="593496" cy="518264"/>
          </a:xfrm>
          <a:prstGeom prst="rect">
            <a:avLst/>
          </a:prstGeom>
          <a:noFill/>
        </p:spPr>
      </p:pic>
      <p:sp>
        <p:nvSpPr>
          <p:cNvPr id="161" name="Rectangle 160"/>
          <p:cNvSpPr/>
          <p:nvPr/>
        </p:nvSpPr>
        <p:spPr>
          <a:xfrm>
            <a:off x="1528153" y="2158303"/>
            <a:ext cx="7479346" cy="7261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2" name="Oval 161"/>
          <p:cNvSpPr/>
          <p:nvPr/>
        </p:nvSpPr>
        <p:spPr>
          <a:xfrm>
            <a:off x="303617" y="2137667"/>
            <a:ext cx="890359" cy="8076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7AB86340-59B2-4C2F-A4BF-97EE7295DB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270847"/>
              </p:ext>
            </p:extLst>
          </p:nvPr>
        </p:nvGraphicFramePr>
        <p:xfrm>
          <a:off x="7529858" y="2023808"/>
          <a:ext cx="1188154" cy="1125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11" imgW="418918" imgH="393529" progId="Equation.DSMT4">
                  <p:embed/>
                </p:oleObj>
              </mc:Choice>
              <mc:Fallback>
                <p:oleObj name="Equation" r:id="rId11" imgW="418918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9858" y="2023808"/>
                        <a:ext cx="1188154" cy="11251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29404EBC-726F-6E1F-6FC3-6EDC98FCEA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717239"/>
              </p:ext>
            </p:extLst>
          </p:nvPr>
        </p:nvGraphicFramePr>
        <p:xfrm>
          <a:off x="2372269" y="3005518"/>
          <a:ext cx="1158174" cy="1096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13" imgW="1336781" imgH="1265051" progId="Equation.DSMT4">
                  <p:embed/>
                </p:oleObj>
              </mc:Choice>
              <mc:Fallback>
                <p:oleObj name="Equation" r:id="rId13" imgW="1336781" imgH="126505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372269" y="3005518"/>
                        <a:ext cx="1158174" cy="1096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5607C05D-756D-1F8A-D9E0-531A681A92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779794"/>
              </p:ext>
            </p:extLst>
          </p:nvPr>
        </p:nvGraphicFramePr>
        <p:xfrm>
          <a:off x="2556799" y="4303817"/>
          <a:ext cx="3525785" cy="576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15" imgW="1371666" imgH="209433" progId="Equation.DSMT4">
                  <p:embed/>
                </p:oleObj>
              </mc:Choice>
              <mc:Fallback>
                <p:oleObj name="Equation" r:id="rId15" imgW="1371666" imgH="20943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556799" y="4303817"/>
                        <a:ext cx="3525785" cy="576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94D43884-BF70-B70F-F127-B47DB00A4E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736769"/>
              </p:ext>
            </p:extLst>
          </p:nvPr>
        </p:nvGraphicFramePr>
        <p:xfrm>
          <a:off x="3229417" y="4693610"/>
          <a:ext cx="5041713" cy="1120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17" imgW="2190863" imgH="399874" progId="Equation.DSMT4">
                  <p:embed/>
                </p:oleObj>
              </mc:Choice>
              <mc:Fallback>
                <p:oleObj name="Equation" r:id="rId17" imgW="2190863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229417" y="4693610"/>
                        <a:ext cx="5041713" cy="11200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0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89" y="-2408945"/>
            <a:ext cx="9486960" cy="453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02109" y="888721"/>
            <a:ext cx="718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So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pic>
        <p:nvPicPr>
          <p:cNvPr id="6" name="Picture 7" descr="C:\Users\HT\Desktop\Untitled-3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0654" y="3235187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9690" y="2924286"/>
            <a:ext cx="2608729" cy="12643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3948" y="4583037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31760" y="4330467"/>
            <a:ext cx="2608729" cy="12160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988517" y="3458670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94346" y="2916674"/>
            <a:ext cx="2608728" cy="12912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45833" y="2670435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87460" y="2065317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13177" y="4512126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10453245" y="4940281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49149" y="4418697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5006446" y="4601670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94346" y="4337678"/>
            <a:ext cx="2631752" cy="12589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285D245E-D2A1-84C5-3394-F6B4D82B33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15018"/>
              </p:ext>
            </p:extLst>
          </p:nvPr>
        </p:nvGraphicFramePr>
        <p:xfrm>
          <a:off x="7399973" y="687161"/>
          <a:ext cx="684212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10" imgW="215640" imgH="393480" progId="Equation.DSMT4">
                  <p:embed/>
                </p:oleObj>
              </mc:Choice>
              <mc:Fallback>
                <p:oleObj name="Equation" r:id="rId10" imgW="2156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99973" y="687161"/>
                        <a:ext cx="684212" cy="125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9D6972B4-A611-E626-31A0-9E0B0E4052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022860"/>
              </p:ext>
            </p:extLst>
          </p:nvPr>
        </p:nvGraphicFramePr>
        <p:xfrm>
          <a:off x="8835729" y="687161"/>
          <a:ext cx="855767" cy="1386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12" imgW="330120" imgH="419040" progId="Equation.DSMT4">
                  <p:embed/>
                </p:oleObj>
              </mc:Choice>
              <mc:Fallback>
                <p:oleObj name="Equation" r:id="rId12" imgW="3301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835729" y="687161"/>
                        <a:ext cx="855767" cy="1386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984A6188-7FAE-971D-93C0-8851C9F180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767720"/>
              </p:ext>
            </p:extLst>
          </p:nvPr>
        </p:nvGraphicFramePr>
        <p:xfrm>
          <a:off x="1823993" y="2894867"/>
          <a:ext cx="2024261" cy="1309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14" imgW="647640" imgH="419040" progId="Equation.DSMT4">
                  <p:embed/>
                </p:oleObj>
              </mc:Choice>
              <mc:Fallback>
                <p:oleObj name="Equation" r:id="rId14" imgW="647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23993" y="2894867"/>
                        <a:ext cx="2024261" cy="1309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F0B9E63F-C0D8-A75A-DD45-EFFABC98D6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628247"/>
              </p:ext>
            </p:extLst>
          </p:nvPr>
        </p:nvGraphicFramePr>
        <p:xfrm>
          <a:off x="1802930" y="4275615"/>
          <a:ext cx="2141141" cy="1385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Equation" r:id="rId16" imgW="647640" imgH="419040" progId="Equation.DSMT4">
                  <p:embed/>
                </p:oleObj>
              </mc:Choice>
              <mc:Fallback>
                <p:oleObj name="Equation" r:id="rId16" imgW="647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802930" y="4275615"/>
                        <a:ext cx="2141141" cy="1385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991D66E4-428D-8B67-EDCD-D0628F3F94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089682"/>
              </p:ext>
            </p:extLst>
          </p:nvPr>
        </p:nvGraphicFramePr>
        <p:xfrm>
          <a:off x="6734367" y="2876379"/>
          <a:ext cx="2141141" cy="1385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18" imgW="647640" imgH="419040" progId="Equation.DSMT4">
                  <p:embed/>
                </p:oleObj>
              </mc:Choice>
              <mc:Fallback>
                <p:oleObj name="Equation" r:id="rId18" imgW="647640" imgH="419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F0B9E63F-C0D8-A75A-DD45-EFFABC98D6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734367" y="2876379"/>
                        <a:ext cx="2141141" cy="1385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A21A5581-B052-F7E0-F7CE-9D2C534C3F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75800"/>
              </p:ext>
            </p:extLst>
          </p:nvPr>
        </p:nvGraphicFramePr>
        <p:xfrm>
          <a:off x="6716671" y="4274434"/>
          <a:ext cx="2141141" cy="1385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Equation" r:id="rId20" imgW="647640" imgH="419040" progId="Equation.DSMT4">
                  <p:embed/>
                </p:oleObj>
              </mc:Choice>
              <mc:Fallback>
                <p:oleObj name="Equation" r:id="rId20" imgW="647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716671" y="4274434"/>
                        <a:ext cx="2141141" cy="1385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48" y="-2523478"/>
            <a:ext cx="10941424" cy="442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HT\Desktop\Untitled-3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620616" y="3180250"/>
            <a:ext cx="1020123" cy="10256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98695" y="3348811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15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45905" y="5617851"/>
            <a:ext cx="1020123" cy="10256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67435" y="4367503"/>
            <a:ext cx="954742" cy="1025624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28317" y="346934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69944" y="286422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31633" y="5217603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645905" y="2029784"/>
            <a:ext cx="1020123" cy="10256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71803" y="2114523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933F4E2-C7F1-16C3-064C-E73025E81433}"/>
              </a:ext>
            </a:extLst>
          </p:cNvPr>
          <p:cNvSpPr txBox="1"/>
          <p:nvPr/>
        </p:nvSpPr>
        <p:spPr>
          <a:xfrm>
            <a:off x="1300591" y="436805"/>
            <a:ext cx="8237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7F3F21A1-75D0-D32B-5BF6-7A13BD99E8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103176"/>
              </p:ext>
            </p:extLst>
          </p:nvPr>
        </p:nvGraphicFramePr>
        <p:xfrm>
          <a:off x="8628317" y="180471"/>
          <a:ext cx="1454150" cy="145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10" imgW="393480" imgH="393480" progId="Equation.DSMT4">
                  <p:embed/>
                </p:oleObj>
              </mc:Choice>
              <mc:Fallback>
                <p:oleObj name="Equation" r:id="rId10" imgW="393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628317" y="180471"/>
                        <a:ext cx="1454150" cy="1455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B096F9A-E9CC-448B-693F-91EE6B6D78A2}"/>
              </a:ext>
            </a:extLst>
          </p:cNvPr>
          <p:cNvSpPr/>
          <p:nvPr/>
        </p:nvSpPr>
        <p:spPr>
          <a:xfrm>
            <a:off x="2998694" y="4562829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3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60F9AF1-8EBB-DDCF-9A3A-DB32E37404D6}"/>
              </a:ext>
            </a:extLst>
          </p:cNvPr>
          <p:cNvSpPr/>
          <p:nvPr/>
        </p:nvSpPr>
        <p:spPr>
          <a:xfrm>
            <a:off x="3036500" y="5697383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45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126" y="-2584355"/>
            <a:ext cx="10380233" cy="4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5680" y="543314"/>
            <a:ext cx="8795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nl-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đẳng thức 2. 30 = 6. 10, ta có thể lập được bao nhiêu tỉ lệ thức?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C:\Users\HT\Desktop\Untitled-3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98306" y="5780668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855694" y="2526291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92824" y="2541492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32163" y="3581511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28317" y="346934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9944" y="286422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31633" y="5217603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791774" y="4744579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F5D18AE-A47F-A2F2-6DFA-399E302245D2}"/>
              </a:ext>
            </a:extLst>
          </p:cNvPr>
          <p:cNvSpPr/>
          <p:nvPr/>
        </p:nvSpPr>
        <p:spPr>
          <a:xfrm>
            <a:off x="3092824" y="3609800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740669D-60DA-F168-6EA0-C9AFAFA70431}"/>
              </a:ext>
            </a:extLst>
          </p:cNvPr>
          <p:cNvSpPr/>
          <p:nvPr/>
        </p:nvSpPr>
        <p:spPr>
          <a:xfrm>
            <a:off x="3077584" y="4635062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61F3268-2795-0EA9-8B85-E625206A391F}"/>
              </a:ext>
            </a:extLst>
          </p:cNvPr>
          <p:cNvSpPr/>
          <p:nvPr/>
        </p:nvSpPr>
        <p:spPr>
          <a:xfrm>
            <a:off x="3092824" y="5784117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8CC4AB3-66D5-6617-B1FE-A0639F2EDAD8}"/>
              </a:ext>
            </a:extLst>
          </p:cNvPr>
          <p:cNvSpPr/>
          <p:nvPr/>
        </p:nvSpPr>
        <p:spPr>
          <a:xfrm>
            <a:off x="3394979" y="833735"/>
            <a:ext cx="4868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Giao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việc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về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nhà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746A64-60E0-A81F-3FE0-62CD43AA8269}"/>
              </a:ext>
            </a:extLst>
          </p:cNvPr>
          <p:cNvSpPr txBox="1"/>
          <p:nvPr/>
        </p:nvSpPr>
        <p:spPr>
          <a:xfrm>
            <a:off x="1971675" y="2140773"/>
            <a:ext cx="97250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 2/SGK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10.</a:t>
            </a: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31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0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8D9DCC77-18E6-4882-B91C-69804E885730}"/>
              </a:ext>
            </a:extLst>
          </p:cNvPr>
          <p:cNvSpPr txBox="1"/>
          <p:nvPr/>
        </p:nvSpPr>
        <p:spPr>
          <a:xfrm>
            <a:off x="4204751" y="1045398"/>
            <a:ext cx="4146132" cy="923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spc="-151" dirty="0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5400" b="1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3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37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87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xmlns="" id="{60F51493-FDC9-5B66-4605-40394BA6E9C6}"/>
              </a:ext>
            </a:extLst>
          </p:cNvPr>
          <p:cNvSpPr/>
          <p:nvPr/>
        </p:nvSpPr>
        <p:spPr>
          <a:xfrm>
            <a:off x="0" y="430531"/>
            <a:ext cx="3491619" cy="111252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MỞ ĐẦU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05C1DF-F9A1-7385-E67F-84F5482B5A8D}"/>
              </a:ext>
            </a:extLst>
          </p:cNvPr>
          <p:cNvSpPr txBox="1"/>
          <p:nvPr/>
        </p:nvSpPr>
        <p:spPr>
          <a:xfrm>
            <a:off x="3588773" y="31218"/>
            <a:ext cx="8506071" cy="2092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300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400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500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240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chia,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</a:p>
        </p:txBody>
      </p:sp>
      <p:pic>
        <p:nvPicPr>
          <p:cNvPr id="1026" name="Picture 1" descr="Investors - Cartoon - Free Transparent PNG Clipart Images Download">
            <a:extLst>
              <a:ext uri="{FF2B5EF4-FFF2-40B4-BE49-F238E27FC236}">
                <a16:creationId xmlns:a16="http://schemas.microsoft.com/office/drawing/2014/main" xmlns="" id="{B4FCC63A-15DE-B3D2-99F8-48F423503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601" y="3152060"/>
            <a:ext cx="4316817" cy="400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530514-520F-5767-6539-9848C3BE7CFE}"/>
              </a:ext>
            </a:extLst>
          </p:cNvPr>
          <p:cNvSpPr txBox="1"/>
          <p:nvPr/>
        </p:nvSpPr>
        <p:spPr>
          <a:xfrm>
            <a:off x="171480" y="2087141"/>
            <a:ext cx="1184903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3; 4; 5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+ 4 + 5 = 12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240 : 12 = 20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20. 3 = 60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20. 4 = 80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20. 5 = 100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600" dirty="0"/>
          </a:p>
        </p:txBody>
      </p:sp>
      <p:sp>
        <p:nvSpPr>
          <p:cNvPr id="6" name="Star: 12 Points 5">
            <a:extLst>
              <a:ext uri="{FF2B5EF4-FFF2-40B4-BE49-F238E27FC236}">
                <a16:creationId xmlns:a16="http://schemas.microsoft.com/office/drawing/2014/main" xmlns="" id="{8B394C78-07F6-D8CE-29F5-DE3AF4A53FC9}"/>
              </a:ext>
            </a:extLst>
          </p:cNvPr>
          <p:cNvSpPr/>
          <p:nvPr/>
        </p:nvSpPr>
        <p:spPr>
          <a:xfrm>
            <a:off x="97154" y="1543051"/>
            <a:ext cx="1979296" cy="581048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7633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644092" y="2780974"/>
            <a:ext cx="10903815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HÌNH THÀNH KIẾN THỨC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7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xmlns="" id="{33CF89C0-2A4F-526F-5621-AAD9FC2D62E3}"/>
              </a:ext>
            </a:extLst>
          </p:cNvPr>
          <p:cNvSpPr/>
          <p:nvPr/>
        </p:nvSpPr>
        <p:spPr>
          <a:xfrm>
            <a:off x="1933889" y="5306830"/>
            <a:ext cx="2057086" cy="96996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8194303-5CFE-4542-3710-F86ABB1FBEDD}"/>
              </a:ext>
            </a:extLst>
          </p:cNvPr>
          <p:cNvSpPr/>
          <p:nvPr/>
        </p:nvSpPr>
        <p:spPr>
          <a:xfrm>
            <a:off x="1933889" y="3711433"/>
            <a:ext cx="2057086" cy="96996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A9F1BA84-4C61-9674-E06C-88014775A9F5}"/>
              </a:ext>
            </a:extLst>
          </p:cNvPr>
          <p:cNvSpPr/>
          <p:nvPr/>
        </p:nvSpPr>
        <p:spPr>
          <a:xfrm flipH="1">
            <a:off x="0" y="101089"/>
            <a:ext cx="2819400" cy="765686"/>
          </a:xfrm>
          <a:prstGeom prst="homePlate">
            <a:avLst/>
          </a:prstGeom>
          <a:solidFill>
            <a:srgbClr val="008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VẤN ĐỀ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0AA014-C361-1E2C-2CA4-8705F54EA343}"/>
              </a:ext>
            </a:extLst>
          </p:cNvPr>
          <p:cNvSpPr txBox="1"/>
          <p:nvPr/>
        </p:nvSpPr>
        <p:spPr>
          <a:xfrm>
            <a:off x="276225" y="976610"/>
            <a:ext cx="11639550" cy="12926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(laptop)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mm)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227,6 x 324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170,7 x 243.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  <a:endParaRPr lang="en-US" sz="2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1" descr="5 mẫu laptop 2-trong-1 đáng mua nhất dành cho những ai ưa sử dụng những  thiết bị gọn nhẹ">
            <a:extLst>
              <a:ext uri="{FF2B5EF4-FFF2-40B4-BE49-F238E27FC236}">
                <a16:creationId xmlns:a16="http://schemas.microsoft.com/office/drawing/2014/main" xmlns="" id="{8EC52A24-2290-0DE0-7E26-72E66A5B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989" y="2873395"/>
            <a:ext cx="389058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05B83D-C709-D8D1-2230-3216ED3C5061}"/>
              </a:ext>
            </a:extLst>
          </p:cNvPr>
          <p:cNvSpPr txBox="1"/>
          <p:nvPr/>
        </p:nvSpPr>
        <p:spPr>
          <a:xfrm>
            <a:off x="167640" y="2502971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193D9D-752C-6CF7-5BF5-5B23052B6ABC}"/>
              </a:ext>
            </a:extLst>
          </p:cNvPr>
          <p:cNvSpPr txBox="1"/>
          <p:nvPr/>
        </p:nvSpPr>
        <p:spPr>
          <a:xfrm>
            <a:off x="167640" y="3229113"/>
            <a:ext cx="46939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D4C4FC0-3D6B-F258-4FD4-6775817615BD}"/>
              </a:ext>
            </a:extLst>
          </p:cNvPr>
          <p:cNvSpPr txBox="1"/>
          <p:nvPr/>
        </p:nvSpPr>
        <p:spPr>
          <a:xfrm>
            <a:off x="224170" y="4684393"/>
            <a:ext cx="46939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rộng: </a:t>
            </a:r>
            <a:endParaRPr lang="en-US" sz="2600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E39B6107-6F71-8971-6155-7E591BF397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1397646"/>
              </p:ext>
            </p:extLst>
          </p:nvPr>
        </p:nvGraphicFramePr>
        <p:xfrm>
          <a:off x="2312669" y="3765760"/>
          <a:ext cx="1445001" cy="883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685800" imgH="419100" progId="Equation.DSMT4">
                  <p:embed/>
                </p:oleObj>
              </mc:Choice>
              <mc:Fallback>
                <p:oleObj name="Equation" r:id="rId4" imgW="685800" imgH="4191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2669" y="3765760"/>
                        <a:ext cx="1445001" cy="8830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3BB81872-C643-ED94-D2DD-F960B2661B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12385"/>
              </p:ext>
            </p:extLst>
          </p:nvPr>
        </p:nvGraphicFramePr>
        <p:xfrm>
          <a:off x="2312669" y="5328790"/>
          <a:ext cx="1193291" cy="862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6" imgW="545863" imgH="393529" progId="Equation.DSMT4">
                  <p:embed/>
                </p:oleObj>
              </mc:Choice>
              <mc:Fallback>
                <p:oleObj name="Equation" r:id="rId6" imgW="545863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2669" y="5328790"/>
                        <a:ext cx="1193291" cy="8622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rrow: Up 8">
            <a:extLst>
              <a:ext uri="{FF2B5EF4-FFF2-40B4-BE49-F238E27FC236}">
                <a16:creationId xmlns:a16="http://schemas.microsoft.com/office/drawing/2014/main" xmlns="" id="{9413DE53-940B-8CC4-F942-9279BDEAEB07}"/>
              </a:ext>
            </a:extLst>
          </p:cNvPr>
          <p:cNvSpPr/>
          <p:nvPr/>
        </p:nvSpPr>
        <p:spPr>
          <a:xfrm rot="4143158">
            <a:off x="4403637" y="4844287"/>
            <a:ext cx="148091" cy="137239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xmlns="" id="{EC554C78-11C6-E6E2-260B-BD0CFEF7368C}"/>
              </a:ext>
            </a:extLst>
          </p:cNvPr>
          <p:cNvSpPr/>
          <p:nvPr/>
        </p:nvSpPr>
        <p:spPr>
          <a:xfrm rot="6875380">
            <a:off x="4396535" y="3850594"/>
            <a:ext cx="162296" cy="12775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8FB125-697B-DC67-AF75-536A9C69B5AA}"/>
              </a:ext>
            </a:extLst>
          </p:cNvPr>
          <p:cNvSpPr txBox="1"/>
          <p:nvPr/>
        </p:nvSpPr>
        <p:spPr>
          <a:xfrm>
            <a:off x="5019080" y="4725070"/>
            <a:ext cx="1958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4474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>
        <p15:prstTrans prst="fractur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4" grpId="0" animBg="1"/>
      <p:bldP spid="6" grpId="0" animBg="1"/>
      <p:bldP spid="8" grpId="0"/>
      <p:bldP spid="10" grpId="0"/>
      <p:bldP spid="11" grpId="0"/>
      <p:bldP spid="9" grpId="0" animBg="1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44C042-61D0-F6D8-A433-06991947BE97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9BADA7C-3FAC-07D1-2D54-F5C1FB7D2A73}"/>
              </a:ext>
            </a:extLst>
          </p:cNvPr>
          <p:cNvSpPr txBox="1"/>
          <p:nvPr/>
        </p:nvSpPr>
        <p:spPr>
          <a:xfrm>
            <a:off x="407670" y="894486"/>
            <a:ext cx="980313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07C7DDB-B7A4-D1DD-A2B9-31DE9A5DB201}"/>
              </a:ext>
            </a:extLst>
          </p:cNvPr>
          <p:cNvSpPr txBox="1"/>
          <p:nvPr/>
        </p:nvSpPr>
        <p:spPr>
          <a:xfrm>
            <a:off x="407670" y="2141150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: b = c : d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338DFE08-4989-F676-21F0-3B86F1AFF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416" y="3020431"/>
            <a:ext cx="210982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2554D1E9-53F0-03F5-4F1A-07D11A00A5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083419"/>
              </p:ext>
            </p:extLst>
          </p:nvPr>
        </p:nvGraphicFramePr>
        <p:xfrm>
          <a:off x="1647513" y="2867026"/>
          <a:ext cx="2749715" cy="928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3" imgW="1244600" imgH="419100" progId="Equation.DSMT4">
                  <p:embed/>
                </p:oleObj>
              </mc:Choice>
              <mc:Fallback>
                <p:oleObj name="Equation" r:id="rId3" imgW="1244600" imgH="4191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7513" y="2867026"/>
                        <a:ext cx="2749715" cy="9282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781E3D4B-183F-4DC8-08D6-3B68B9535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605" y="3096632"/>
            <a:ext cx="474440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những tỉ lệ thức.</a:t>
            </a:r>
            <a:endParaRPr kumimoji="0" lang="nl-NL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098792D6-C716-5F17-E9A5-ED3946B50D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655809"/>
              </p:ext>
            </p:extLst>
          </p:nvPr>
        </p:nvGraphicFramePr>
        <p:xfrm>
          <a:off x="7534274" y="1071542"/>
          <a:ext cx="2573662" cy="977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5" imgW="1040948" imgH="393529" progId="Equation.DSMT4">
                  <p:embed/>
                </p:oleObj>
              </mc:Choice>
              <mc:Fallback>
                <p:oleObj name="Equation" r:id="rId5" imgW="1040948" imgH="393529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4274" y="1071542"/>
                        <a:ext cx="2573662" cy="977835"/>
                      </a:xfrm>
                      <a:prstGeom prst="rect">
                        <a:avLst/>
                      </a:prstGeom>
                      <a:blipFill>
                        <a:blip r:embed="rId7"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23103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CB68CE22-CAAC-9AD0-712C-9B281EC29EC8}"/>
              </a:ext>
            </a:extLst>
          </p:cNvPr>
          <p:cNvSpPr/>
          <p:nvPr/>
        </p:nvSpPr>
        <p:spPr>
          <a:xfrm>
            <a:off x="4360412" y="5163476"/>
            <a:ext cx="1845679" cy="99436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30822127-5437-91FD-B88D-B2C6CCE897DA}"/>
              </a:ext>
            </a:extLst>
          </p:cNvPr>
          <p:cNvSpPr/>
          <p:nvPr/>
        </p:nvSpPr>
        <p:spPr>
          <a:xfrm>
            <a:off x="955675" y="5133941"/>
            <a:ext cx="1013824" cy="99436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16446" y="-19043"/>
            <a:ext cx="5379720" cy="120396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772078" y="1499515"/>
            <a:ext cx="10868025" cy="20028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1167E1A6-13CA-8700-02C7-7AB9BF933E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027324"/>
              </p:ext>
            </p:extLst>
          </p:nvPr>
        </p:nvGraphicFramePr>
        <p:xfrm>
          <a:off x="3080588" y="1424853"/>
          <a:ext cx="998570" cy="827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3" imgW="533169" imgH="393529" progId="Equation.DSMT4">
                  <p:embed/>
                </p:oleObj>
              </mc:Choice>
              <mc:Fallback>
                <p:oleObj name="Equation" r:id="rId3" imgW="533169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0588" y="1424853"/>
                        <a:ext cx="998570" cy="8274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B9FD6F15-5998-1C7A-5E6C-FE4246D01C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667076"/>
              </p:ext>
            </p:extLst>
          </p:nvPr>
        </p:nvGraphicFramePr>
        <p:xfrm>
          <a:off x="3080588" y="2349331"/>
          <a:ext cx="1078230" cy="906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5" imgW="418918" imgH="393529" progId="Equation.DSMT4">
                  <p:embed/>
                </p:oleObj>
              </mc:Choice>
              <mc:Fallback>
                <p:oleObj name="Equation" r:id="rId5" imgW="418918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0588" y="2349331"/>
                        <a:ext cx="1078230" cy="9062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D2333892-409C-BEF7-FFD6-32468328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078" y="1516436"/>
            <a:ext cx="461702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05685B6C-75DA-CBF3-EFDA-7772DFBD1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158" y="1514859"/>
            <a:ext cx="66819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nhân cả hai vế với 64.12 thì có kết quả gì?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AA66EFD6-78E0-8CFC-BEB3-EF6A4D9BD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158" y="2473989"/>
            <a:ext cx="66819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nhân cả hai vế với </a:t>
            </a:r>
            <a:r>
              <a:rPr kumimoji="0" lang="nl-NL" altLang="en-US" sz="2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kumimoji="0" lang="nl-NL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thì có kết quả gì?</a:t>
            </a:r>
            <a:endParaRPr kumimoji="0" lang="nl-NL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18FD720-F209-2710-3EBD-A227C983650E}"/>
              </a:ext>
            </a:extLst>
          </p:cNvPr>
          <p:cNvSpPr txBox="1"/>
          <p:nvPr/>
        </p:nvSpPr>
        <p:spPr>
          <a:xfrm>
            <a:off x="803161" y="2524182"/>
            <a:ext cx="2580671" cy="492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609600" y="3524051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 descr="7 kỹ năng làm việc nhóm hiệu quả giúp bạn tiến bộ hơn">
            <a:extLst>
              <a:ext uri="{FF2B5EF4-FFF2-40B4-BE49-F238E27FC236}">
                <a16:creationId xmlns:a16="http://schemas.microsoft.com/office/drawing/2014/main" xmlns="" id="{4F097D4B-341E-71E3-1B57-D6B747350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982" y="3871957"/>
            <a:ext cx="3218833" cy="232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F177009F-BC69-47C4-F4B9-9643B485B8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997951"/>
              </p:ext>
            </p:extLst>
          </p:nvPr>
        </p:nvGraphicFramePr>
        <p:xfrm>
          <a:off x="609600" y="4059842"/>
          <a:ext cx="1498453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8" imgW="685800" imgH="393480" progId="Equation.DSMT4">
                  <p:embed/>
                </p:oleObj>
              </mc:Choice>
              <mc:Fallback>
                <p:oleObj name="Equation" r:id="rId8" imgW="685800" imgH="3934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59842"/>
                        <a:ext cx="1498453" cy="865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C47E0398-98B2-FB45-1C5D-8E5676FE2A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081147"/>
              </p:ext>
            </p:extLst>
          </p:nvPr>
        </p:nvGraphicFramePr>
        <p:xfrm>
          <a:off x="622300" y="5157633"/>
          <a:ext cx="1347199" cy="935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10" imgW="571320" imgH="393480" progId="Equation.DSMT4">
                  <p:embed/>
                </p:oleObj>
              </mc:Choice>
              <mc:Fallback>
                <p:oleObj name="Equation" r:id="rId10" imgW="571320" imgH="39348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" y="5157633"/>
                        <a:ext cx="1347199" cy="9353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5825BFC0-6E7E-6A14-830A-473DAA508B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6577823"/>
              </p:ext>
            </p:extLst>
          </p:nvPr>
        </p:nvGraphicFramePr>
        <p:xfrm>
          <a:off x="2129601" y="4080440"/>
          <a:ext cx="3064615" cy="855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12" imgW="1409400" imgH="393480" progId="Equation.DSMT4">
                  <p:embed/>
                </p:oleObj>
              </mc:Choice>
              <mc:Fallback>
                <p:oleObj name="Equation" r:id="rId12" imgW="1409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29601" y="4080440"/>
                        <a:ext cx="3064615" cy="855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24CB8A6E-BB7E-8AE1-926C-5245E1112E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205394"/>
              </p:ext>
            </p:extLst>
          </p:nvPr>
        </p:nvGraphicFramePr>
        <p:xfrm>
          <a:off x="5252002" y="4346473"/>
          <a:ext cx="2087562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14" imgW="990360" imgH="177480" progId="Equation.DSMT4">
                  <p:embed/>
                </p:oleObj>
              </mc:Choice>
              <mc:Fallback>
                <p:oleObj name="Equation" r:id="rId14" imgW="99036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F177009F-BC69-47C4-F4B9-9643B485B8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2002" y="4346473"/>
                        <a:ext cx="2087562" cy="376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DC7BBDF1-B3C0-0FC9-EB5A-80DC9C965B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686691"/>
              </p:ext>
            </p:extLst>
          </p:nvPr>
        </p:nvGraphicFramePr>
        <p:xfrm>
          <a:off x="1986656" y="5193008"/>
          <a:ext cx="2271713" cy="935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16" imgW="965160" imgH="393480" progId="Equation.DSMT4">
                  <p:embed/>
                </p:oleObj>
              </mc:Choice>
              <mc:Fallback>
                <p:oleObj name="Equation" r:id="rId16" imgW="965160" imgH="3934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xmlns="" id="{C47E0398-98B2-FB45-1C5D-8E5676FE2A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6656" y="5193008"/>
                        <a:ext cx="2271713" cy="9353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9ACE5BAF-B694-3D18-F536-73184CD467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497137"/>
              </p:ext>
            </p:extLst>
          </p:nvPr>
        </p:nvGraphicFramePr>
        <p:xfrm>
          <a:off x="4384643" y="5395746"/>
          <a:ext cx="1619146" cy="411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18" imgW="698400" imgH="177480" progId="Equation.DSMT4">
                  <p:embed/>
                </p:oleObj>
              </mc:Choice>
              <mc:Fallback>
                <p:oleObj name="Equation" r:id="rId18" imgW="6984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384643" y="5395746"/>
                        <a:ext cx="1619146" cy="411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6219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  <p:bldP spid="2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3B139FDD-2323-817A-FC97-F52F558E3662}"/>
              </a:ext>
            </a:extLst>
          </p:cNvPr>
          <p:cNvSpPr/>
          <p:nvPr/>
        </p:nvSpPr>
        <p:spPr>
          <a:xfrm>
            <a:off x="514699" y="4171552"/>
            <a:ext cx="1175896" cy="59181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56A83C5F-95CC-2891-8047-7FAC8B817590}"/>
              </a:ext>
            </a:extLst>
          </p:cNvPr>
          <p:cNvSpPr/>
          <p:nvPr/>
        </p:nvSpPr>
        <p:spPr>
          <a:xfrm>
            <a:off x="10910026" y="3291695"/>
            <a:ext cx="1286537" cy="18899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90BD030E-CF7D-C7F9-4AE0-1E12179EA901}"/>
              </a:ext>
            </a:extLst>
          </p:cNvPr>
          <p:cNvSpPr/>
          <p:nvPr/>
        </p:nvSpPr>
        <p:spPr>
          <a:xfrm>
            <a:off x="4841260" y="4631941"/>
            <a:ext cx="1372097" cy="195735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0" y="-149135"/>
            <a:ext cx="5379720" cy="1203960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339090" y="1086131"/>
            <a:ext cx="11670030" cy="167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48. 12 = 64. 9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64. 12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 = </a:t>
            </a:r>
            <a:r>
              <a:rPr lang="en-US" sz="26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bd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cd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188523" y="2823529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F177009F-BC69-47C4-F4B9-9643B485B8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482960"/>
              </p:ext>
            </p:extLst>
          </p:nvPr>
        </p:nvGraphicFramePr>
        <p:xfrm>
          <a:off x="2536436" y="3291695"/>
          <a:ext cx="1485153" cy="826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3" imgW="711000" imgH="393480" progId="Equation.DSMT4">
                  <p:embed/>
                </p:oleObj>
              </mc:Choice>
              <mc:Fallback>
                <p:oleObj name="Equation" r:id="rId3" imgW="711000" imgH="393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F177009F-BC69-47C4-F4B9-9643B485B8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6436" y="3291695"/>
                        <a:ext cx="1485153" cy="8267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C47E0398-98B2-FB45-1C5D-8E5676FE2A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648038"/>
              </p:ext>
            </p:extLst>
          </p:nvPr>
        </p:nvGraphicFramePr>
        <p:xfrm>
          <a:off x="3514674" y="4631940"/>
          <a:ext cx="2659431" cy="902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5" imgW="1168200" imgH="393480" progId="Equation.DSMT4">
                  <p:embed/>
                </p:oleObj>
              </mc:Choice>
              <mc:Fallback>
                <p:oleObj name="Equation" r:id="rId5" imgW="1168200" imgH="3934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xmlns="" id="{C47E0398-98B2-FB45-1C5D-8E5676FE2A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674" y="4631940"/>
                        <a:ext cx="2659431" cy="9023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5825BFC0-6E7E-6A14-830A-473DAA508B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494564"/>
              </p:ext>
            </p:extLst>
          </p:nvPr>
        </p:nvGraphicFramePr>
        <p:xfrm>
          <a:off x="188524" y="3308638"/>
          <a:ext cx="2243660" cy="817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7" imgW="1079280" imgH="393480" progId="Equation.DSMT4">
                  <p:embed/>
                </p:oleObj>
              </mc:Choice>
              <mc:Fallback>
                <p:oleObj name="Equation" r:id="rId7" imgW="1079280" imgH="3934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xmlns="" id="{5825BFC0-6E7E-6A14-830A-473DAA508B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8524" y="3308638"/>
                        <a:ext cx="2243660" cy="8176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9ACE5BAF-B694-3D18-F536-73184CD467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5863231"/>
              </p:ext>
            </p:extLst>
          </p:nvPr>
        </p:nvGraphicFramePr>
        <p:xfrm>
          <a:off x="188524" y="4264558"/>
          <a:ext cx="1406270" cy="449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9" imgW="634680" imgH="203040" progId="Equation.DSMT4">
                  <p:embed/>
                </p:oleObj>
              </mc:Choice>
              <mc:Fallback>
                <p:oleObj name="Equation" r:id="rId9" imgW="634680" imgH="20304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xmlns="" id="{9ACE5BAF-B694-3D18-F536-73184CD467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8524" y="4264558"/>
                        <a:ext cx="1406270" cy="449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2F3D590-9666-11E4-2764-74AD084D1C91}"/>
              </a:ext>
            </a:extLst>
          </p:cNvPr>
          <p:cNvSpPr txBox="1"/>
          <p:nvPr/>
        </p:nvSpPr>
        <p:spPr>
          <a:xfrm>
            <a:off x="97494" y="4813146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bd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AD1E883-B69A-515A-A5F6-C2B5CAA8A9F3}"/>
              </a:ext>
            </a:extLst>
          </p:cNvPr>
          <p:cNvSpPr txBox="1"/>
          <p:nvPr/>
        </p:nvSpPr>
        <p:spPr>
          <a:xfrm>
            <a:off x="129396" y="5861443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cd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662B3E0-3A90-1F0E-79B6-E0EA2EE2C01C}"/>
              </a:ext>
            </a:extLst>
          </p:cNvPr>
          <p:cNvSpPr txBox="1"/>
          <p:nvPr/>
        </p:nvSpPr>
        <p:spPr>
          <a:xfrm>
            <a:off x="6319113" y="3447073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D1459A2F-A8BF-4452-AEDC-B542F18E50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985386"/>
              </p:ext>
            </p:extLst>
          </p:nvPr>
        </p:nvGraphicFramePr>
        <p:xfrm>
          <a:off x="3514674" y="5705283"/>
          <a:ext cx="2581326" cy="884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11" imgW="1155700" imgH="393700" progId="Equation.DSMT4">
                  <p:embed/>
                </p:oleObj>
              </mc:Choice>
              <mc:Fallback>
                <p:oleObj name="Equation" r:id="rId11" imgW="1155700" imgH="393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674" y="5705283"/>
                        <a:ext cx="2581326" cy="8840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B47D7B8-46CD-D2A3-52D3-8560559C3D4F}"/>
              </a:ext>
            </a:extLst>
          </p:cNvPr>
          <p:cNvCxnSpPr>
            <a:cxnSpLocks/>
          </p:cNvCxnSpPr>
          <p:nvPr/>
        </p:nvCxnSpPr>
        <p:spPr>
          <a:xfrm>
            <a:off x="6291463" y="3425917"/>
            <a:ext cx="0" cy="3429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A4BDDF7-237F-350D-C827-1C434DC41A6A}"/>
              </a:ext>
            </a:extLst>
          </p:cNvPr>
          <p:cNvSpPr txBox="1"/>
          <p:nvPr/>
        </p:nvSpPr>
        <p:spPr>
          <a:xfrm>
            <a:off x="6318567" y="4343499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xmlns="" id="{FCB4E01E-9875-657D-7A9D-309B760BC1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752797"/>
              </p:ext>
            </p:extLst>
          </p:nvPr>
        </p:nvGraphicFramePr>
        <p:xfrm>
          <a:off x="9702875" y="3344410"/>
          <a:ext cx="2439831" cy="835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13" imgW="1155700" imgH="393700" progId="Equation.DSMT4">
                  <p:embed/>
                </p:oleObj>
              </mc:Choice>
              <mc:Fallback>
                <p:oleObj name="Equation" r:id="rId13" imgW="1155700" imgH="3937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02875" y="3344410"/>
                        <a:ext cx="2439831" cy="8355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xmlns="" id="{0A9D25D4-07FB-F982-A0F5-782D0E3689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242869"/>
              </p:ext>
            </p:extLst>
          </p:nvPr>
        </p:nvGraphicFramePr>
        <p:xfrm>
          <a:off x="9751623" y="4264558"/>
          <a:ext cx="2342336" cy="802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15" imgW="1155700" imgH="393700" progId="Equation.DSMT4">
                  <p:embed/>
                </p:oleObj>
              </mc:Choice>
              <mc:Fallback>
                <p:oleObj name="Equation" r:id="rId15" imgW="1155700" imgH="393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1623" y="4264558"/>
                        <a:ext cx="2342336" cy="8021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0" name="Picture 8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xmlns="" id="{A576F0EA-D085-0E02-B181-A7621027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125" y="5239925"/>
            <a:ext cx="29527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4293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3000">
        <p15:prstTrans prst="peelOff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0" grpId="0" animBg="1"/>
      <p:bldP spid="39" grpId="0" animBg="1"/>
      <p:bldP spid="2" grpId="0" animBg="1"/>
      <p:bldP spid="12" grpId="0" animBg="1"/>
      <p:bldP spid="10" grpId="0"/>
      <p:bldP spid="30" grpId="0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1AD2CD7-0AE0-A2F4-6568-D9ECD3D8853B}"/>
              </a:ext>
            </a:extLst>
          </p:cNvPr>
          <p:cNvSpPr/>
          <p:nvPr/>
        </p:nvSpPr>
        <p:spPr>
          <a:xfrm>
            <a:off x="2681002" y="4352184"/>
            <a:ext cx="7343775" cy="164447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67864F9-D516-C86E-4231-85DA887E95B0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370342D-A061-3CF0-4037-01AAFF9E4070}"/>
              </a:ext>
            </a:extLst>
          </p:cNvPr>
          <p:cNvSpPr txBox="1"/>
          <p:nvPr/>
        </p:nvSpPr>
        <p:spPr>
          <a:xfrm>
            <a:off x="472440" y="879455"/>
            <a:ext cx="60960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6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4BEEEA4-2EF7-67AC-1F0E-814321978529}"/>
              </a:ext>
            </a:extLst>
          </p:cNvPr>
          <p:cNvGrpSpPr/>
          <p:nvPr/>
        </p:nvGrpSpPr>
        <p:grpSpPr>
          <a:xfrm>
            <a:off x="4315255" y="2200098"/>
            <a:ext cx="4038170" cy="1075908"/>
            <a:chOff x="4315255" y="2200098"/>
            <a:chExt cx="4038170" cy="107590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BC80E82-B17E-DF9B-719B-EEFDE237AD24}"/>
                </a:ext>
              </a:extLst>
            </p:cNvPr>
            <p:cNvSpPr/>
            <p:nvPr/>
          </p:nvSpPr>
          <p:spPr>
            <a:xfrm>
              <a:off x="4315255" y="2200098"/>
              <a:ext cx="3895725" cy="1075908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xmlns="" id="{D74A9D25-E7B4-12F3-BDBF-0407DF553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4" y="2415692"/>
              <a:ext cx="1608767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kumimoji="0" lang="en-US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xmlns="" id="{A1BA9BBD-928E-3FCB-B165-7BA240F77D5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9915229"/>
                </p:ext>
              </p:extLst>
            </p:nvPr>
          </p:nvGraphicFramePr>
          <p:xfrm>
            <a:off x="5404957" y="2255701"/>
            <a:ext cx="947933" cy="8976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" name="Equation" r:id="rId4" imgW="418918" imgH="393529" progId="Equation.DSMT4">
                    <p:embed/>
                  </p:oleObj>
                </mc:Choice>
                <mc:Fallback>
                  <p:oleObj name="Equation" r:id="rId4" imgW="418918" imgH="393529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04957" y="2255701"/>
                          <a:ext cx="947933" cy="89766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xmlns="" id="{0A8FB987-2AA6-B2E1-2697-0FD068EB8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2890" y="2458311"/>
              <a:ext cx="2000535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thì </a:t>
              </a:r>
              <a:r>
                <a:rPr kumimoji="0" lang="nl-NL" altLang="en-US" sz="26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ad = bc</a:t>
              </a:r>
              <a:endParaRPr kumimoji="0" lang="nl-NL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FD8057B-246B-05FB-9529-2C70F9D86525}"/>
              </a:ext>
            </a:extLst>
          </p:cNvPr>
          <p:cNvSpPr txBox="1"/>
          <p:nvPr/>
        </p:nvSpPr>
        <p:spPr>
          <a:xfrm>
            <a:off x="539115" y="3716628"/>
            <a:ext cx="195643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C2BA22D-DDA9-CBE4-92A5-281E5BE74D49}"/>
              </a:ext>
            </a:extLst>
          </p:cNvPr>
          <p:cNvGrpSpPr/>
          <p:nvPr/>
        </p:nvGrpSpPr>
        <p:grpSpPr>
          <a:xfrm>
            <a:off x="2862499" y="4451826"/>
            <a:ext cx="6980782" cy="1526719"/>
            <a:chOff x="853440" y="4334069"/>
            <a:chExt cx="6980782" cy="1526719"/>
          </a:xfrm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xmlns="" id="{2C875B31-E323-9B1C-E498-1ACFD2DF0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440" y="4343497"/>
              <a:ext cx="822661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kumimoji="0" lang="nl-NL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nl-NL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xmlns="" id="{6E63CBF3-2D38-89FD-4ED9-BE7F7AA2094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3143952"/>
                </p:ext>
              </p:extLst>
            </p:nvPr>
          </p:nvGraphicFramePr>
          <p:xfrm>
            <a:off x="1581088" y="4364439"/>
            <a:ext cx="3142207" cy="4727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" name="Equation" r:id="rId6" imgW="1371600" imgH="203200" progId="Equation.DSMT4">
                    <p:embed/>
                  </p:oleObj>
                </mc:Choice>
                <mc:Fallback>
                  <p:oleObj name="Equation" r:id="rId6" imgW="1371600" imgH="203200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1088" y="4364439"/>
                          <a:ext cx="3142207" cy="47278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xmlns="" id="{F1EC2B93-FF43-1C39-8534-83EC77A3E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015" y="4334069"/>
              <a:ext cx="3142207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thì ta có các tỉ lệ thức:</a:t>
              </a:r>
              <a:endParaRPr kumimoji="0" lang="nl-NL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xmlns="" id="{08CB266C-8940-1F37-0A6D-0E90ED1E733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2050993"/>
                </p:ext>
              </p:extLst>
            </p:nvPr>
          </p:nvGraphicFramePr>
          <p:xfrm>
            <a:off x="1552574" y="4970366"/>
            <a:ext cx="4908006" cy="8904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" name="Equation" r:id="rId8" imgW="2184400" imgH="393700" progId="Equation.DSMT4">
                    <p:embed/>
                  </p:oleObj>
                </mc:Choice>
                <mc:Fallback>
                  <p:oleObj name="Equation" r:id="rId8" imgW="2184400" imgH="3937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2574" y="4970366"/>
                          <a:ext cx="4908006" cy="89042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5436964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3000">
        <p15:prstTrans prst="fallOve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736</Words>
  <Application>Microsoft Office PowerPoint</Application>
  <PresentationFormat>Custom</PresentationFormat>
  <Paragraphs>107</Paragraphs>
  <Slides>16</Slides>
  <Notes>3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Hoa, Duong Khanh</dc:creator>
  <cp:lastModifiedBy>HP</cp:lastModifiedBy>
  <cp:revision>22</cp:revision>
  <dcterms:created xsi:type="dcterms:W3CDTF">2022-07-14T11:55:04Z</dcterms:created>
  <dcterms:modified xsi:type="dcterms:W3CDTF">2025-02-21T09:02:10Z</dcterms:modified>
</cp:coreProperties>
</file>