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57" r:id="rId3"/>
    <p:sldId id="272" r:id="rId4"/>
    <p:sldId id="258" r:id="rId5"/>
    <p:sldId id="259" r:id="rId6"/>
    <p:sldId id="260" r:id="rId7"/>
    <p:sldId id="261" r:id="rId8"/>
    <p:sldId id="273" r:id="rId9"/>
    <p:sldId id="274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9" r:id="rId27"/>
    <p:sldId id="271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A4CF-9585-4D86-9871-C81E9E69BCD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8A905-AFFA-407D-AC4B-646CD1E0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3BE6-F924-44E7-BCAF-93C9D358106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8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FF9081D0-3A91-4769-A9DA-DF6117BA463C}" type="slidenum">
              <a:rPr lang="en-US" altLang="en-US" sz="1200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2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F67D-1EFC-4B3C-92AB-DA611FDBD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D0D-6034-4174-80F0-E1111802EED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microsoft.com/office/2007/relationships/hdphoto" Target="../media/hdphoto19.wdp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microsoft.com/office/2007/relationships/hdphoto" Target="../media/hdphoto2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28.wdp"/><Relationship Id="rId18" Type="http://schemas.openxmlformats.org/officeDocument/2006/relationships/image" Target="../media/image49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46.png"/><Relationship Id="rId17" Type="http://schemas.microsoft.com/office/2007/relationships/hdphoto" Target="../media/hdphoto30.wdp"/><Relationship Id="rId2" Type="http://schemas.openxmlformats.org/officeDocument/2006/relationships/image" Target="../media/image4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microsoft.com/office/2007/relationships/hdphoto" Target="../media/hdphoto29.wdp"/><Relationship Id="rId10" Type="http://schemas.openxmlformats.org/officeDocument/2006/relationships/image" Target="../media/image45.png"/><Relationship Id="rId19" Type="http://schemas.microsoft.com/office/2007/relationships/hdphoto" Target="../media/hdphoto31.wdp"/><Relationship Id="rId4" Type="http://schemas.openxmlformats.org/officeDocument/2006/relationships/image" Target="../media/image42.png"/><Relationship Id="rId9" Type="http://schemas.microsoft.com/office/2007/relationships/hdphoto" Target="../media/hdphoto26.wdp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microsoft.com/office/2007/relationships/hdphoto" Target="../media/hdphoto32.wdp"/><Relationship Id="rId7" Type="http://schemas.openxmlformats.org/officeDocument/2006/relationships/image" Target="../media/image52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microsoft.com/office/2007/relationships/hdphoto" Target="../media/hdphoto2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5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17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4.w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microsoft.com/office/2007/relationships/hdphoto" Target="../media/hdphoto16.wdp"/><Relationship Id="rId5" Type="http://schemas.openxmlformats.org/officeDocument/2006/relationships/image" Target="../media/image25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DA7FE7A2-2941-4BF6-A985-6C2A9BBA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52" y="1887055"/>
            <a:ext cx="1064149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Tuần 10; Tiết 26; 27: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625D59-AD8D-42D6-A9E2-E33B1FF6D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" y="-5012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533B82-8265-47D8-BC86-77396CEBE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292864"/>
            <a:ext cx="579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Thu Hiền </a:t>
            </a:r>
          </a:p>
        </p:txBody>
      </p:sp>
    </p:spTree>
    <p:extLst>
      <p:ext uri="{BB962C8B-B14F-4D97-AF65-F5344CB8AC3E}">
        <p14:creationId xmlns:p14="http://schemas.microsoft.com/office/powerpoint/2010/main" val="245180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" y="2481110"/>
            <a:ext cx="10904561" cy="18315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033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12880"/>
              </p:ext>
            </p:extLst>
          </p:nvPr>
        </p:nvGraphicFramePr>
        <p:xfrm>
          <a:off x="1364775" y="2210937"/>
          <a:ext cx="4540319" cy="11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44500" progId="Equation.DSMT4">
                  <p:embed/>
                </p:oleObj>
              </mc:Choice>
              <mc:Fallback>
                <p:oleObj name="Equation" r:id="rId2" imgW="18415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75" y="2210937"/>
                        <a:ext cx="4540319" cy="1105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endParaRPr lang="en-US" sz="320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3" y="3607255"/>
            <a:ext cx="5994282" cy="114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35" y="5067584"/>
            <a:ext cx="9335282" cy="119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" y="1690251"/>
            <a:ext cx="11094093" cy="25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8" y="4973910"/>
            <a:ext cx="2025294" cy="98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12" y="4936379"/>
            <a:ext cx="4207587" cy="105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0" y="4973911"/>
            <a:ext cx="3415263" cy="99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7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575176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00744" y="2283699"/>
            <a:ext cx="10472642" cy="1637828"/>
            <a:chOff x="900744" y="2283699"/>
            <a:chExt cx="10472642" cy="163782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00744" y="2407115"/>
              <a:ext cx="1042688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482725" indent="-1482725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Muốn chia phân thức     cho phân thức     , ta nhân phân thức   </a:t>
              </a:r>
            </a:p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với phân thức 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154602"/>
                </p:ext>
              </p:extLst>
            </p:nvPr>
          </p:nvGraphicFramePr>
          <p:xfrm>
            <a:off x="4503752" y="2283699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393359" progId="Equation.DSMT4">
                    <p:embed/>
                  </p:oleObj>
                </mc:Choice>
                <mc:Fallback>
                  <p:oleObj name="Equation" r:id="rId3" imgW="177646" imgH="39335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752" y="2283699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904752"/>
                </p:ext>
              </p:extLst>
            </p:nvPr>
          </p:nvGraphicFramePr>
          <p:xfrm>
            <a:off x="7315194" y="2299423"/>
            <a:ext cx="447646" cy="91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417" imgH="393529" progId="Equation.DSMT4">
                    <p:embed/>
                  </p:oleObj>
                </mc:Choice>
                <mc:Fallback>
                  <p:oleObj name="Equation" r:id="rId5" imgW="190417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194" y="2299423"/>
                          <a:ext cx="447646" cy="9176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212513"/>
                </p:ext>
              </p:extLst>
            </p:nvPr>
          </p:nvGraphicFramePr>
          <p:xfrm>
            <a:off x="10948122" y="2283704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646" imgH="393359" progId="Equation.DSMT4">
                    <p:embed/>
                  </p:oleObj>
                </mc:Choice>
                <mc:Fallback>
                  <p:oleObj name="Equation" r:id="rId7" imgW="177646" imgH="39335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48122" y="2283704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892113"/>
                </p:ext>
              </p:extLst>
            </p:nvPr>
          </p:nvGraphicFramePr>
          <p:xfrm>
            <a:off x="3316408" y="3003852"/>
            <a:ext cx="559558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195" imgH="393529" progId="Equation.DSMT4">
                    <p:embed/>
                  </p:oleObj>
                </mc:Choice>
                <mc:Fallback>
                  <p:oleObj name="Equation" r:id="rId8" imgW="241195" imgH="39352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408" y="3003852"/>
                          <a:ext cx="559558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19610"/>
              </p:ext>
            </p:extLst>
          </p:nvPr>
        </p:nvGraphicFramePr>
        <p:xfrm>
          <a:off x="4135291" y="3794064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876190" imgH="771429" progId="Paint.Picture">
                  <p:embed/>
                </p:oleObj>
              </mc:Choice>
              <mc:Fallback>
                <p:oleObj name="Bitmap Image" r:id="rId10" imgW="1876190" imgH="77142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2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3794064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279260"/>
            <a:ext cx="110601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tính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41870"/>
            <a:ext cx="83677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3391935"/>
            <a:ext cx="2628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5" y="3487176"/>
            <a:ext cx="3378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42" y="3436290"/>
            <a:ext cx="3048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46" y="3385585"/>
            <a:ext cx="1549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6" y="4767902"/>
            <a:ext cx="2273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53602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98" y="4711700"/>
            <a:ext cx="1625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6" y="4708194"/>
            <a:ext cx="93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1269" y="271206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785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70108" y="1559395"/>
            <a:ext cx="69729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Thực hiện các phép tính sau 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808024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61167" y="1231843"/>
            <a:ext cx="235991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63960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60349"/>
              </p:ext>
            </p:extLst>
          </p:nvPr>
        </p:nvGraphicFramePr>
        <p:xfrm>
          <a:off x="1316256" y="3018816"/>
          <a:ext cx="7925660" cy="97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9880" imgH="469800" progId="Equation.DSMT4">
                  <p:embed/>
                </p:oleObj>
              </mc:Choice>
              <mc:Fallback>
                <p:oleObj name="Equation" r:id="rId4" imgW="380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256" y="3018816"/>
                        <a:ext cx="7925660" cy="97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06669"/>
              </p:ext>
            </p:extLst>
          </p:nvPr>
        </p:nvGraphicFramePr>
        <p:xfrm>
          <a:off x="1342783" y="4109999"/>
          <a:ext cx="5600798" cy="92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444240" progId="Equation.DSMT4">
                  <p:embed/>
                </p:oleObj>
              </mc:Choice>
              <mc:Fallback>
                <p:oleObj name="Equation" r:id="rId6" imgW="2692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2783" y="4109999"/>
                        <a:ext cx="5600798" cy="92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97257"/>
              </p:ext>
            </p:extLst>
          </p:nvPr>
        </p:nvGraphicFramePr>
        <p:xfrm>
          <a:off x="1372984" y="5296960"/>
          <a:ext cx="8771058" cy="87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6320" imgH="419040" progId="Equation.DSMT4">
                  <p:embed/>
                </p:oleObj>
              </mc:Choice>
              <mc:Fallback>
                <p:oleObj name="Equation" r:id="rId8" imgW="4216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2984" y="5296960"/>
                        <a:ext cx="8771058" cy="87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5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28900"/>
            <a:ext cx="111998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  <a:endParaRPr lang="en-US" sz="3200">
              <a:solidFill>
                <a:schemeClr val="accent5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08974"/>
              </p:ext>
            </p:extLst>
          </p:nvPr>
        </p:nvGraphicFramePr>
        <p:xfrm>
          <a:off x="780823" y="2079009"/>
          <a:ext cx="5216199" cy="105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82400" progId="Equation.DSMT4">
                  <p:embed/>
                </p:oleObj>
              </mc:Choice>
              <mc:Fallback>
                <p:oleObj name="Equation" r:id="rId2" imgW="2374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0823" y="2079009"/>
                        <a:ext cx="5216199" cy="105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4" y="3649731"/>
            <a:ext cx="71612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5117720"/>
            <a:ext cx="10793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71792" y="2079024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Tìm phân thức nghịch đảo của các phân thức sau  </a:t>
            </a:r>
          </a:p>
        </p:txBody>
      </p:sp>
      <p:graphicFrame>
        <p:nvGraphicFramePr>
          <p:cNvPr id="2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88645"/>
              </p:ext>
            </p:extLst>
          </p:nvPr>
        </p:nvGraphicFramePr>
        <p:xfrm>
          <a:off x="1781342" y="2612424"/>
          <a:ext cx="8610600" cy="3016250"/>
        </p:xfrm>
        <a:graphic>
          <a:graphicData uri="http://schemas.openxmlformats.org/drawingml/2006/table">
            <a:tbl>
              <a:tblPr/>
              <a:tblGrid>
                <a:gridCol w="172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phân thức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thức nghịch đảo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36920"/>
              </p:ext>
            </p:extLst>
          </p:nvPr>
        </p:nvGraphicFramePr>
        <p:xfrm>
          <a:off x="4162592" y="2841024"/>
          <a:ext cx="765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761669" progId="Equation.DSMT4">
                  <p:embed/>
                </p:oleObj>
              </mc:Choice>
              <mc:Fallback>
                <p:oleObj name="Equation" r:id="rId3" imgW="761669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592" y="2841024"/>
                        <a:ext cx="765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772049"/>
              </p:ext>
            </p:extLst>
          </p:nvPr>
        </p:nvGraphicFramePr>
        <p:xfrm>
          <a:off x="5508792" y="2917224"/>
          <a:ext cx="1300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762000" progId="Equation.DSMT4">
                  <p:embed/>
                </p:oleObj>
              </mc:Choice>
              <mc:Fallback>
                <p:oleObj name="Equation" r:id="rId5" imgW="1295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792" y="2917224"/>
                        <a:ext cx="13001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90115"/>
              </p:ext>
            </p:extLst>
          </p:nvPr>
        </p:nvGraphicFramePr>
        <p:xfrm>
          <a:off x="7413792" y="2917224"/>
          <a:ext cx="7000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723586" progId="Equation.DSMT4">
                  <p:embed/>
                </p:oleObj>
              </mc:Choice>
              <mc:Fallback>
                <p:oleObj name="Equation" r:id="rId7" imgW="698197" imgH="7235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792" y="2917224"/>
                        <a:ext cx="7000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38338"/>
              </p:ext>
            </p:extLst>
          </p:nvPr>
        </p:nvGraphicFramePr>
        <p:xfrm>
          <a:off x="3946692" y="4288824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2000" imgH="787400" progId="Equation.DSMT4">
                  <p:embed/>
                </p:oleObj>
              </mc:Choice>
              <mc:Fallback>
                <p:oleObj name="Equation" r:id="rId9" imgW="7620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692" y="4288824"/>
                        <a:ext cx="7667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6699"/>
              </p:ext>
            </p:extLst>
          </p:nvPr>
        </p:nvGraphicFramePr>
        <p:xfrm>
          <a:off x="5457992" y="4212624"/>
          <a:ext cx="13001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400" imgH="736600" progId="Equation.DSMT4">
                  <p:embed/>
                </p:oleObj>
              </mc:Choice>
              <mc:Fallback>
                <p:oleObj name="Equation" r:id="rId11" imgW="12954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992" y="4212624"/>
                        <a:ext cx="13001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18201"/>
              </p:ext>
            </p:extLst>
          </p:nvPr>
        </p:nvGraphicFramePr>
        <p:xfrm>
          <a:off x="8963192" y="4136424"/>
          <a:ext cx="877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300" imgH="736600" progId="Equation.DSMT4">
                  <p:embed/>
                </p:oleObj>
              </mc:Choice>
              <mc:Fallback>
                <p:oleObj name="Equation" r:id="rId13" imgW="876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192" y="4136424"/>
                        <a:ext cx="877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1419392" y="41507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8886992" y="2993424"/>
            <a:ext cx="122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3x + 2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7362992" y="4212624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6600FF"/>
                </a:solidFill>
              </a:rPr>
              <a:t>x – 2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085745" y="1269162"/>
            <a:ext cx="62083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77928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8932"/>
            <a:ext cx="105394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4080"/>
              </p:ext>
            </p:extLst>
          </p:nvPr>
        </p:nvGraphicFramePr>
        <p:xfrm>
          <a:off x="5024438" y="2388050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388050"/>
                        <a:ext cx="2362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23833" y="3936280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46741"/>
              </p:ext>
            </p:extLst>
          </p:nvPr>
        </p:nvGraphicFramePr>
        <p:xfrm>
          <a:off x="4135291" y="4858608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876190" imgH="771429" progId="Paint.Picture">
                  <p:embed/>
                </p:oleObj>
              </mc:Choice>
              <mc:Fallback>
                <p:oleObj name="Bitmap Image" r:id="rId5" imgW="1876190" imgH="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4858608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877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89991"/>
              </p:ext>
            </p:extLst>
          </p:nvPr>
        </p:nvGraphicFramePr>
        <p:xfrm>
          <a:off x="1162534" y="1488376"/>
          <a:ext cx="9422158" cy="10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60640" imgH="419040" progId="Equation.DSMT4">
                  <p:embed/>
                </p:oleObj>
              </mc:Choice>
              <mc:Fallback>
                <p:oleObj name="Equation" r:id="rId3" imgW="386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534" y="1488376"/>
                        <a:ext cx="9422158" cy="10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02256"/>
              </p:ext>
            </p:extLst>
          </p:nvPr>
        </p:nvGraphicFramePr>
        <p:xfrm>
          <a:off x="668594" y="3196473"/>
          <a:ext cx="106632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68600" imgH="533160" progId="Equation.DSMT4">
                  <p:embed/>
                </p:oleObj>
              </mc:Choice>
              <mc:Fallback>
                <p:oleObj name="Equation" r:id="rId5" imgW="436860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94" y="3196473"/>
                        <a:ext cx="106632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5482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99795"/>
              </p:ext>
            </p:extLst>
          </p:nvPr>
        </p:nvGraphicFramePr>
        <p:xfrm>
          <a:off x="726503" y="4559165"/>
          <a:ext cx="852487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914400" progId="Equation.DSMT4">
                  <p:embed/>
                </p:oleObj>
              </mc:Choice>
              <mc:Fallback>
                <p:oleObj name="Equation" r:id="rId7" imgW="349236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03" y="4559165"/>
                        <a:ext cx="852487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547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18400"/>
              </p:ext>
            </p:extLst>
          </p:nvPr>
        </p:nvGraphicFramePr>
        <p:xfrm>
          <a:off x="773964" y="1548767"/>
          <a:ext cx="10414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080" imgH="444240" progId="Equation.DSMT4">
                  <p:embed/>
                </p:oleObj>
              </mc:Choice>
              <mc:Fallback>
                <p:oleObj name="Equation" r:id="rId3" imgW="4267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964" y="1548767"/>
                        <a:ext cx="104140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8894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229" y="1033905"/>
            <a:ext cx="1567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Tính:</a:t>
            </a:r>
          </a:p>
        </p:txBody>
      </p:sp>
    </p:spTree>
    <p:extLst>
      <p:ext uri="{BB962C8B-B14F-4D97-AF65-F5344CB8AC3E}">
        <p14:creationId xmlns:p14="http://schemas.microsoft.com/office/powerpoint/2010/main" val="824777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3229" y="376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00304"/>
              </p:ext>
            </p:extLst>
          </p:nvPr>
        </p:nvGraphicFramePr>
        <p:xfrm>
          <a:off x="687463" y="581149"/>
          <a:ext cx="951547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98800" imgH="863280" progId="Equation.DSMT4">
                  <p:embed/>
                </p:oleObj>
              </mc:Choice>
              <mc:Fallback>
                <p:oleObj name="Equation" r:id="rId3" imgW="3898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463" y="581149"/>
                        <a:ext cx="9515475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6985"/>
              </p:ext>
            </p:extLst>
          </p:nvPr>
        </p:nvGraphicFramePr>
        <p:xfrm>
          <a:off x="696829" y="3036888"/>
          <a:ext cx="8647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43120" imgH="444240" progId="Equation.DSMT4">
                  <p:embed/>
                </p:oleObj>
              </mc:Choice>
              <mc:Fallback>
                <p:oleObj name="Equation" r:id="rId5" imgW="3543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829" y="3036888"/>
                        <a:ext cx="8647113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479015"/>
              </p:ext>
            </p:extLst>
          </p:nvPr>
        </p:nvGraphicFramePr>
        <p:xfrm>
          <a:off x="682111" y="4304548"/>
          <a:ext cx="647858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280" imgH="838080" progId="Equation.DSMT4">
                  <p:embed/>
                </p:oleObj>
              </mc:Choice>
              <mc:Fallback>
                <p:oleObj name="Equation" r:id="rId7" imgW="26542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11" y="4304548"/>
                        <a:ext cx="6478588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033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" y="2447924"/>
            <a:ext cx="12166031" cy="24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920" y="1401076"/>
            <a:ext cx="940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85986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64" y="1668935"/>
            <a:ext cx="9417169" cy="4472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80531" y="1879977"/>
            <a:ext cx="9983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học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6451" y="2755702"/>
            <a:ext cx="99833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phép nhân, chia hai phân thức đại số.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tính chất giao hoán, kết hợp, phân phối của phép nhân đối với phép cộng </a:t>
            </a:r>
            <a:r>
              <a:rPr lang="en-US" altLang="en-US" sz="2800" b="1" i="1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toán với phân thức đại số.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889" y="70285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4001" y="2924183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s-E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tập: 1, 2, 3, 4, 5 SGK/39.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4002" y="3653524"/>
            <a:ext cx="7956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nl-NL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/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000" y="2194842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quy tắc nhân, chia phân thức đại số.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362200" y="55626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fani Heavy" pitchFamily="34" charset="0"/>
              </a:rPr>
              <a:t>Xin ch©n thµnh c¶m ¬n!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0" y="-228600"/>
            <a:ext cx="4419600" cy="2235200"/>
            <a:chOff x="1344" y="-144"/>
            <a:chExt cx="2784" cy="1408"/>
          </a:xfrm>
        </p:grpSpPr>
        <p:pic>
          <p:nvPicPr>
            <p:cNvPr id="15369" name="Picture 5" descr="4th_worxx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576"/>
              <a:ext cx="96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6" descr="4th_worxx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-144"/>
              <a:ext cx="225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7" descr="4th_worxx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812800"/>
            <a:ext cx="17367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lin-floral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373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guestbk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10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768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36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41" presetID="4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52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200"/>
                            </p:stCondLst>
                            <p:childTnLst>
                              <p:par>
                                <p:cTn id="55" presetID="19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7200"/>
                            </p:stCondLst>
                            <p:childTnLst>
                              <p:par>
                                <p:cTn id="60" presetID="45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6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600"/>
                            </p:stCondLst>
                            <p:childTnLst>
                              <p:par>
                                <p:cTn id="71" presetID="8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4" grpId="2"/>
      <p:bldP spid="23554" grpId="3"/>
      <p:bldP spid="23554" grpId="4"/>
      <p:bldP spid="23554" grpId="5"/>
      <p:bldP spid="23554" grpId="6"/>
      <p:bldP spid="23554" grpId="7"/>
      <p:bldP spid="23554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16605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2428" y="1666899"/>
            <a:ext cx="11075831" cy="858837"/>
            <a:chOff x="592428" y="1550988"/>
            <a:chExt cx="11075831" cy="858837"/>
          </a:xfrm>
        </p:grpSpPr>
        <p:sp>
          <p:nvSpPr>
            <p:cNvPr id="2" name="TextBox 1"/>
            <p:cNvSpPr txBox="1"/>
            <p:nvPr/>
          </p:nvSpPr>
          <p:spPr>
            <a:xfrm>
              <a:off x="592428" y="1687132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a) Để đi được 1 km, ô tô A cần     lít xăng, ô tô B cần    lít xăng.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229738"/>
                </p:ext>
              </p:extLst>
            </p:nvPr>
          </p:nvGraphicFramePr>
          <p:xfrm>
            <a:off x="5728235" y="1576577"/>
            <a:ext cx="311955" cy="80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728235" y="1576577"/>
                          <a:ext cx="311955" cy="805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30875"/>
                </p:ext>
              </p:extLst>
            </p:nvPr>
          </p:nvGraphicFramePr>
          <p:xfrm>
            <a:off x="9309100" y="1550988"/>
            <a:ext cx="338138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419040" progId="Equation.DSMT4">
                    <p:embed/>
                  </p:oleObj>
                </mc:Choice>
                <mc:Fallback>
                  <p:oleObj name="Equation" r:id="rId4" imgW="1648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09100" y="1550988"/>
                          <a:ext cx="338138" cy="858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03159" y="2643211"/>
            <a:ext cx="11075831" cy="1187948"/>
            <a:chOff x="603159" y="2527300"/>
            <a:chExt cx="11075831" cy="1187948"/>
          </a:xfrm>
        </p:grpSpPr>
        <p:sp>
          <p:nvSpPr>
            <p:cNvPr id="9" name="TextBox 8"/>
            <p:cNvSpPr txBox="1"/>
            <p:nvPr/>
          </p:nvSpPr>
          <p:spPr>
            <a:xfrm>
              <a:off x="603159" y="2638030"/>
              <a:ext cx="11075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   Để đi được 100 km, ô tô A cần         lít xăng, ô tô B cần            lít xăng.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507704"/>
                </p:ext>
              </p:extLst>
            </p:nvPr>
          </p:nvGraphicFramePr>
          <p:xfrm>
            <a:off x="6162100" y="2527300"/>
            <a:ext cx="755650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280" imgH="393480" progId="Equation.DSMT4">
                    <p:embed/>
                  </p:oleObj>
                </mc:Choice>
                <mc:Fallback>
                  <p:oleObj name="Equation" r:id="rId6" imgW="368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62100" y="2527300"/>
                          <a:ext cx="755650" cy="806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738420"/>
                </p:ext>
              </p:extLst>
            </p:nvPr>
          </p:nvGraphicFramePr>
          <p:xfrm>
            <a:off x="10167806" y="2527658"/>
            <a:ext cx="728662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419040" progId="Equation.DSMT4">
                    <p:embed/>
                  </p:oleObj>
                </mc:Choice>
                <mc:Fallback>
                  <p:oleObj name="Equation" r:id="rId8" imgW="355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167806" y="2527658"/>
                          <a:ext cx="728662" cy="85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75253" y="4122761"/>
            <a:ext cx="11075831" cy="858838"/>
            <a:chOff x="575253" y="4006850"/>
            <a:chExt cx="11075831" cy="858838"/>
          </a:xfrm>
        </p:grpSpPr>
        <p:sp>
          <p:nvSpPr>
            <p:cNvPr id="13" name="TextBox 12"/>
            <p:cNvSpPr txBox="1"/>
            <p:nvPr/>
          </p:nvSpPr>
          <p:spPr>
            <a:xfrm>
              <a:off x="575253" y="4116967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b) Ô tô A tốn lượng xăng gấp                                         lần ô tô B.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031968"/>
                </p:ext>
              </p:extLst>
            </p:nvPr>
          </p:nvGraphicFramePr>
          <p:xfrm>
            <a:off x="5460387" y="4006850"/>
            <a:ext cx="4013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55520" imgH="419040" progId="Equation.DSMT4">
                    <p:embed/>
                  </p:oleObj>
                </mc:Choice>
                <mc:Fallback>
                  <p:oleObj name="Equation" r:id="rId10" imgW="1955520" imgH="419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0387" y="4006850"/>
                          <a:ext cx="4013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4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" y="1682459"/>
            <a:ext cx="11663066" cy="32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8" y="4923111"/>
            <a:ext cx="9577636" cy="134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2" y="2407115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Muốn nhân hai phân thức, ta nhân các tử thức với nhau, các mẫu thức với nhau.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7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84023"/>
              </p:ext>
            </p:extLst>
          </p:nvPr>
        </p:nvGraphicFramePr>
        <p:xfrm>
          <a:off x="5024505" y="3753131"/>
          <a:ext cx="2362726" cy="106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05" y="3753131"/>
                        <a:ext cx="2362726" cy="106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7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2209800" y="46270"/>
            <a:ext cx="901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5468" y="1015043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	Cũng tương tự phép nhân các phân số, phép nhân các phân thức có các tính chất sau: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90" y="2034452"/>
            <a:ext cx="6184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76" y="3427496"/>
            <a:ext cx="77962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94" y="4912570"/>
            <a:ext cx="82661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3313948"/>
            <a:ext cx="21463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2" y="3327596"/>
            <a:ext cx="2222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44" y="3321246"/>
            <a:ext cx="2895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0" y="3293002"/>
            <a:ext cx="965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4636828"/>
            <a:ext cx="266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46" y="4640240"/>
            <a:ext cx="2908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01" y="4675876"/>
            <a:ext cx="152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nhân phân thức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00926"/>
            <a:ext cx="88122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1269" y="261652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6521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Tính: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5850"/>
            <a:ext cx="88376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99394"/>
              </p:ext>
            </p:extLst>
          </p:nvPr>
        </p:nvGraphicFramePr>
        <p:xfrm>
          <a:off x="637293" y="2265526"/>
          <a:ext cx="455121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419100" progId="Equation.DSMT4">
                  <p:embed/>
                </p:oleObj>
              </mc:Choice>
              <mc:Fallback>
                <p:oleObj name="Equation" r:id="rId2" imgW="20828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93" y="2265526"/>
                        <a:ext cx="4551219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37492"/>
              </p:ext>
            </p:extLst>
          </p:nvPr>
        </p:nvGraphicFramePr>
        <p:xfrm>
          <a:off x="5929169" y="2197287"/>
          <a:ext cx="5842307" cy="114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300" imgH="495300" progId="Equation.DSMT4">
                  <p:embed/>
                </p:oleObj>
              </mc:Choice>
              <mc:Fallback>
                <p:oleObj name="Equation" r:id="rId4" imgW="25273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169" y="2197287"/>
                        <a:ext cx="5842307" cy="1146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59520"/>
              </p:ext>
            </p:extLst>
          </p:nvPr>
        </p:nvGraphicFramePr>
        <p:xfrm>
          <a:off x="2715891" y="3684889"/>
          <a:ext cx="7178254" cy="11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811061" imgH="762106" progId="Paint.Picture">
                  <p:embed/>
                </p:oleObj>
              </mc:Choice>
              <mc:Fallback>
                <p:oleObj name="Bitmap Image" r:id="rId6" imgW="5811061" imgH="76210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91" y="3684889"/>
                        <a:ext cx="7178254" cy="1142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50534"/>
              </p:ext>
            </p:extLst>
          </p:nvPr>
        </p:nvGraphicFramePr>
        <p:xfrm>
          <a:off x="2715879" y="5172500"/>
          <a:ext cx="8120413" cy="116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6897063" imgH="828791" progId="Paint.Picture">
                  <p:embed/>
                </p:oleObj>
              </mc:Choice>
              <mc:Fallback>
                <p:oleObj name="Bitmap Image" r:id="rId9" imgW="6897063" imgH="82879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1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79" y="5172500"/>
                        <a:ext cx="8120413" cy="1160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568</Words>
  <Application>Microsoft Office PowerPoint</Application>
  <PresentationFormat>Widescreen</PresentationFormat>
  <Paragraphs>79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.VnTifani Heavy</vt:lpstr>
      <vt:lpstr>Arial</vt:lpstr>
      <vt:lpstr>Calibri</vt:lpstr>
      <vt:lpstr>Calibri Light</vt:lpstr>
      <vt:lpstr>Times New Roman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DELL-3670</cp:lastModifiedBy>
  <cp:revision>2</cp:revision>
  <dcterms:created xsi:type="dcterms:W3CDTF">2021-09-10T04:21:26Z</dcterms:created>
  <dcterms:modified xsi:type="dcterms:W3CDTF">2025-02-23T15:18:57Z</dcterms:modified>
</cp:coreProperties>
</file>