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  <p:sldMasterId id="2147483661" r:id="rId2"/>
    <p:sldMasterId id="2147483674" r:id="rId3"/>
  </p:sldMasterIdLst>
  <p:notesMasterIdLst>
    <p:notesMasterId r:id="rId29"/>
  </p:notesMasterIdLst>
  <p:sldIdLst>
    <p:sldId id="355" r:id="rId4"/>
    <p:sldId id="356" r:id="rId5"/>
    <p:sldId id="359" r:id="rId6"/>
    <p:sldId id="382" r:id="rId7"/>
    <p:sldId id="362" r:id="rId8"/>
    <p:sldId id="360" r:id="rId9"/>
    <p:sldId id="358" r:id="rId10"/>
    <p:sldId id="338" r:id="rId11"/>
    <p:sldId id="366" r:id="rId12"/>
    <p:sldId id="374" r:id="rId13"/>
    <p:sldId id="377" r:id="rId14"/>
    <p:sldId id="375" r:id="rId15"/>
    <p:sldId id="373" r:id="rId16"/>
    <p:sldId id="368" r:id="rId17"/>
    <p:sldId id="341" r:id="rId18"/>
    <p:sldId id="378" r:id="rId19"/>
    <p:sldId id="339" r:id="rId20"/>
    <p:sldId id="340" r:id="rId21"/>
    <p:sldId id="372" r:id="rId22"/>
    <p:sldId id="379" r:id="rId23"/>
    <p:sldId id="315" r:id="rId24"/>
    <p:sldId id="349" r:id="rId25"/>
    <p:sldId id="351" r:id="rId26"/>
    <p:sldId id="306" r:id="rId27"/>
    <p:sldId id="281" r:id="rId28"/>
  </p:sldIdLst>
  <p:sldSz cx="12192000" cy="6858000"/>
  <p:notesSz cx="6858000" cy="9144000"/>
  <p:custDataLst>
    <p:tags r:id="rId30"/>
  </p:custData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08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3333FF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08" autoAdjust="0"/>
    <p:restoredTop sz="94660"/>
  </p:normalViewPr>
  <p:slideViewPr>
    <p:cSldViewPr snapToGrid="0" showGuides="1">
      <p:cViewPr>
        <p:scale>
          <a:sx n="60" d="100"/>
          <a:sy n="60" d="100"/>
        </p:scale>
        <p:origin x="-900" y="-500"/>
      </p:cViewPr>
      <p:guideLst>
        <p:guide orient="horz" pos="208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commentAuthors" Target="comment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tags" Target="tags/tag1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emf"/><Relationship Id="rId1" Type="http://schemas.openxmlformats.org/officeDocument/2006/relationships/image" Target="../media/image6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emf"/><Relationship Id="rId4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7.wmf"/><Relationship Id="rId1" Type="http://schemas.openxmlformats.org/officeDocument/2006/relationships/image" Target="../media/image4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80DB59-9AD9-407D-A1D4-87A49B2044C8}" type="datetimeFigureOut">
              <a:rPr lang="vi-VN" smtClean="0"/>
              <a:t>21/02/2025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43E6F3-5B6D-4231-B7E2-DB77E8FCA0F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20732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43E6F3-5B6D-4231-B7E2-DB77E8FCA0F8}" type="slidenum">
              <a:rPr lang="vi-VN" smtClean="0"/>
              <a:t>21</a:t>
            </a:fld>
            <a:endParaRPr lang="vi-V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43E6F3-5B6D-4231-B7E2-DB77E8FCA0F8}" type="slidenum">
              <a:rPr lang="vi-VN" smtClean="0"/>
              <a:t>24</a:t>
            </a:fld>
            <a:endParaRPr lang="vi-V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vi-VN" altLang="vi-VN">
              <a:latin typeface="Calibri" panose="020F0502020204030204" charset="0"/>
            </a:endParaRPr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2894C64-9D97-4BB2-AE04-EBC6C183D5F5}" type="slidenum">
              <a:rPr lang="en-US" altLang="vi-VN" smtClean="0">
                <a:cs typeface="Arial" panose="020B0604020202020204" pitchFamily="34" charset="0"/>
              </a:rPr>
              <a:t>25</a:t>
            </a:fld>
            <a:endParaRPr lang="en-US" altLang="vi-VN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059A1-B439-488D-AFED-8C0B1C9C321F}" type="datetimeFigureOut">
              <a:rPr lang="vi-VN" smtClean="0"/>
              <a:t>21/02/2025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C7CFE-0532-454C-83C1-A7C787048EA5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059A1-B439-488D-AFED-8C0B1C9C321F}" type="datetimeFigureOut">
              <a:rPr lang="vi-VN" smtClean="0"/>
              <a:t>21/02/2025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C7CFE-0532-454C-83C1-A7C787048EA5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059A1-B439-488D-AFED-8C0B1C9C321F}" type="datetimeFigureOut">
              <a:rPr lang="vi-VN" smtClean="0"/>
              <a:t>21/02/2025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C7CFE-0532-454C-83C1-A7C787048EA5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059A1-B439-488D-AFED-8C0B1C9C321F}" type="datetimeFigureOut">
              <a:rPr lang="vi-VN" smtClean="0"/>
              <a:t>21/02/2025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C7CFE-0532-454C-83C1-A7C787048EA5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059A1-B439-488D-AFED-8C0B1C9C321F}" type="datetimeFigureOut">
              <a:rPr lang="vi-VN" smtClean="0"/>
              <a:t>21/02/2025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C7CFE-0532-454C-83C1-A7C787048EA5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059A1-B439-488D-AFED-8C0B1C9C321F}" type="datetimeFigureOut">
              <a:rPr lang="vi-VN" smtClean="0"/>
              <a:t>21/02/2025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C7CFE-0532-454C-83C1-A7C787048EA5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059A1-B439-488D-AFED-8C0B1C9C321F}" type="datetimeFigureOut">
              <a:rPr lang="vi-VN" smtClean="0"/>
              <a:t>21/02/2025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C7CFE-0532-454C-83C1-A7C787048EA5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059A1-B439-488D-AFED-8C0B1C9C321F}" type="datetimeFigureOut">
              <a:rPr lang="vi-VN" smtClean="0"/>
              <a:t>21/02/2025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C7CFE-0532-454C-83C1-A7C787048EA5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059A1-B439-488D-AFED-8C0B1C9C321F}" type="datetimeFigureOut">
              <a:rPr lang="vi-VN" smtClean="0"/>
              <a:t>21/02/2025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C7CFE-0532-454C-83C1-A7C787048EA5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059A1-B439-488D-AFED-8C0B1C9C321F}" type="datetimeFigureOut">
              <a:rPr lang="vi-VN" smtClean="0"/>
              <a:t>21/02/2025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C7CFE-0532-454C-83C1-A7C787048EA5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059A1-B439-488D-AFED-8C0B1C9C321F}" type="datetimeFigureOut">
              <a:rPr lang="vi-VN" smtClean="0"/>
              <a:t>21/02/2025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C7CFE-0532-454C-83C1-A7C787048EA5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059A1-B439-488D-AFED-8C0B1C9C321F}" type="datetimeFigureOut">
              <a:rPr lang="vi-VN" smtClean="0"/>
              <a:t>21/02/2025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C7CFE-0532-454C-83C1-A7C787048EA5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059A1-B439-488D-AFED-8C0B1C9C321F}" type="datetimeFigureOut">
              <a:rPr lang="vi-VN" smtClean="0"/>
              <a:t>21/02/2025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C7CFE-0532-454C-83C1-A7C787048EA5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059A1-B439-488D-AFED-8C0B1C9C321F}" type="datetimeFigureOut">
              <a:rPr lang="vi-VN" smtClean="0"/>
              <a:t>21/02/2025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C7CFE-0532-454C-83C1-A7C787048EA5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059A1-B439-488D-AFED-8C0B1C9C321F}" type="datetimeFigureOut">
              <a:rPr lang="vi-VN" smtClean="0"/>
              <a:t>21/02/2025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C7CFE-0532-454C-83C1-A7C787048EA5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059A1-B439-488D-AFED-8C0B1C9C321F}" type="datetimeFigureOut">
              <a:rPr lang="vi-VN" smtClean="0"/>
              <a:t>21/02/2025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C7CFE-0532-454C-83C1-A7C787048EA5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059A1-B439-488D-AFED-8C0B1C9C321F}" type="datetimeFigureOut">
              <a:rPr lang="vi-VN" smtClean="0"/>
              <a:t>21/02/2025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C7CFE-0532-454C-83C1-A7C787048EA5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9531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7950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8050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4472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220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059A1-B439-488D-AFED-8C0B1C9C321F}" type="datetimeFigureOut">
              <a:rPr lang="vi-VN" smtClean="0"/>
              <a:t>21/02/2025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C7CFE-0532-454C-83C1-A7C787048EA5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2740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39438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55954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976941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14217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8981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059A1-B439-488D-AFED-8C0B1C9C321F}" type="datetimeFigureOut">
              <a:rPr lang="vi-VN" smtClean="0"/>
              <a:t>21/02/2025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C7CFE-0532-454C-83C1-A7C787048EA5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059A1-B439-488D-AFED-8C0B1C9C321F}" type="datetimeFigureOut">
              <a:rPr lang="vi-VN" smtClean="0"/>
              <a:t>21/02/2025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C7CFE-0532-454C-83C1-A7C787048EA5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059A1-B439-488D-AFED-8C0B1C9C321F}" type="datetimeFigureOut">
              <a:rPr lang="vi-VN" smtClean="0"/>
              <a:t>21/02/2025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C7CFE-0532-454C-83C1-A7C787048EA5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059A1-B439-488D-AFED-8C0B1C9C321F}" type="datetimeFigureOut">
              <a:rPr lang="vi-VN" smtClean="0"/>
              <a:t>21/02/2025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C7CFE-0532-454C-83C1-A7C787048EA5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059A1-B439-488D-AFED-8C0B1C9C321F}" type="datetimeFigureOut">
              <a:rPr lang="vi-VN" smtClean="0"/>
              <a:t>21/02/2025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C7CFE-0532-454C-83C1-A7C787048EA5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059A1-B439-488D-AFED-8C0B1C9C321F}" type="datetimeFigureOut">
              <a:rPr lang="vi-VN" smtClean="0"/>
              <a:t>21/02/2025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C7CFE-0532-454C-83C1-A7C787048EA5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1059A1-B439-488D-AFED-8C0B1C9C321F}" type="datetimeFigureOut">
              <a:rPr lang="vi-VN" smtClean="0"/>
              <a:t>21/02/2025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C7CFE-0532-454C-83C1-A7C787048EA5}" type="slidenum">
              <a:rPr lang="vi-VN" smtClean="0"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1059A1-B439-488D-AFED-8C0B1C9C321F}" type="datetimeFigureOut">
              <a:rPr lang="vi-VN" smtClean="0"/>
              <a:t>21/02/2025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C7CFE-0532-454C-83C1-A7C787048EA5}" type="slidenum">
              <a:rPr lang="vi-VN" smtClean="0"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506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4.png"/><Relationship Id="rId7" Type="http://schemas.openxmlformats.org/officeDocument/2006/relationships/image" Target="../media/image3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5.jpe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5.jpe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7.pn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7" Type="http://schemas.openxmlformats.org/officeDocument/2006/relationships/image" Target="../media/image25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4.png"/><Relationship Id="rId5" Type="http://schemas.openxmlformats.org/officeDocument/2006/relationships/image" Target="../media/image22.jpeg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5.jpeg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7" Type="http://schemas.openxmlformats.org/officeDocument/2006/relationships/image" Target="../media/image25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4.png"/><Relationship Id="rId5" Type="http://schemas.openxmlformats.org/officeDocument/2006/relationships/image" Target="../media/image22.jpe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4.png"/><Relationship Id="rId7" Type="http://schemas.openxmlformats.org/officeDocument/2006/relationships/image" Target="../media/image44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3.pn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wmf"/><Relationship Id="rId3" Type="http://schemas.openxmlformats.org/officeDocument/2006/relationships/slideLayout" Target="../slideLayouts/slideLayout19.xml"/><Relationship Id="rId7" Type="http://schemas.openxmlformats.org/officeDocument/2006/relationships/oleObject" Target="../embeddings/oleObject11.bin"/><Relationship Id="rId2" Type="http://schemas.openxmlformats.org/officeDocument/2006/relationships/tags" Target="../tags/tag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6.wmf"/><Relationship Id="rId5" Type="http://schemas.openxmlformats.org/officeDocument/2006/relationships/oleObject" Target="../embeddings/oleObject10.bin"/><Relationship Id="rId4" Type="http://schemas.openxmlformats.org/officeDocument/2006/relationships/notesSlide" Target="../notesSlides/notesSlide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46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48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Relationship Id="rId4" Type="http://schemas.openxmlformats.org/officeDocument/2006/relationships/image" Target="../media/image4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5" Type="http://schemas.openxmlformats.org/officeDocument/2006/relationships/image" Target="../media/image51.png"/><Relationship Id="rId4" Type="http://schemas.openxmlformats.org/officeDocument/2006/relationships/image" Target="../media/image5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13" Type="http://schemas.openxmlformats.org/officeDocument/2006/relationships/image" Target="../media/image13.png"/><Relationship Id="rId18" Type="http://schemas.openxmlformats.org/officeDocument/2006/relationships/image" Target="../media/image16.png"/><Relationship Id="rId3" Type="http://schemas.openxmlformats.org/officeDocument/2006/relationships/oleObject" Target="../embeddings/oleObject1.bin"/><Relationship Id="rId21" Type="http://schemas.openxmlformats.org/officeDocument/2006/relationships/image" Target="../media/image19.png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2.png"/><Relationship Id="rId17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emf"/><Relationship Id="rId11" Type="http://schemas.openxmlformats.org/officeDocument/2006/relationships/image" Target="../media/image11.png"/><Relationship Id="rId5" Type="http://schemas.openxmlformats.org/officeDocument/2006/relationships/oleObject" Target="../embeddings/oleObject2.bin"/><Relationship Id="rId15" Type="http://schemas.openxmlformats.org/officeDocument/2006/relationships/image" Target="../media/image10.wmf"/><Relationship Id="rId10" Type="http://schemas.openxmlformats.org/officeDocument/2006/relationships/image" Target="../media/image9.wmf"/><Relationship Id="rId19" Type="http://schemas.openxmlformats.org/officeDocument/2006/relationships/image" Target="../media/image17.png"/><Relationship Id="rId4" Type="http://schemas.openxmlformats.org/officeDocument/2006/relationships/image" Target="../media/image6.wmf"/><Relationship Id="rId9" Type="http://schemas.openxmlformats.org/officeDocument/2006/relationships/oleObject" Target="../embeddings/oleObject4.bin"/><Relationship Id="rId14" Type="http://schemas.openxmlformats.org/officeDocument/2006/relationships/oleObject" Target="../embeddings/oleObject5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13" Type="http://schemas.openxmlformats.org/officeDocument/2006/relationships/image" Target="../media/image10.wmf"/><Relationship Id="rId18" Type="http://schemas.openxmlformats.org/officeDocument/2006/relationships/image" Target="../media/image18.png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12" Type="http://schemas.openxmlformats.org/officeDocument/2006/relationships/oleObject" Target="../embeddings/oleObject9.bin"/><Relationship Id="rId17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6.png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wmf"/><Relationship Id="rId11" Type="http://schemas.openxmlformats.org/officeDocument/2006/relationships/image" Target="../media/image13.png"/><Relationship Id="rId5" Type="http://schemas.openxmlformats.org/officeDocument/2006/relationships/oleObject" Target="../embeddings/oleObject7.bin"/><Relationship Id="rId15" Type="http://schemas.openxmlformats.org/officeDocument/2006/relationships/image" Target="../media/image15.png"/><Relationship Id="rId10" Type="http://schemas.openxmlformats.org/officeDocument/2006/relationships/image" Target="../media/image12.png"/><Relationship Id="rId19" Type="http://schemas.openxmlformats.org/officeDocument/2006/relationships/image" Target="../media/image19.png"/><Relationship Id="rId4" Type="http://schemas.openxmlformats.org/officeDocument/2006/relationships/image" Target="../media/image7.emf"/><Relationship Id="rId9" Type="http://schemas.openxmlformats.org/officeDocument/2006/relationships/image" Target="../media/image11.png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4.png"/><Relationship Id="rId7" Type="http://schemas.openxmlformats.org/officeDocument/2006/relationships/image" Target="../media/image29.em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8.emf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557" y="-44146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8">
            <a:extLst>
              <a:ext uri="{FF2B5EF4-FFF2-40B4-BE49-F238E27FC236}">
                <a16:creationId xmlns:a16="http://schemas.microsoft.com/office/drawing/2014/main" xmlns="" id="{E9791373-F536-4597-B6BA-DC8A93BED8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44960" y="1583554"/>
            <a:ext cx="5185332" cy="5185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2" descr="Hình ảnh có liên quan">
            <a:extLst>
              <a:ext uri="{FF2B5EF4-FFF2-40B4-BE49-F238E27FC236}">
                <a16:creationId xmlns:a16="http://schemas.microsoft.com/office/drawing/2014/main" xmlns="" id="{EE0E7BF0-ED7F-4816-88C4-37F5059FE9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70"/>
          <a:stretch>
            <a:fillRect/>
          </a:stretch>
        </p:blipFill>
        <p:spPr bwMode="auto">
          <a:xfrm>
            <a:off x="4939705" y="3133569"/>
            <a:ext cx="6919435" cy="3289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52DDA935-7106-414F-AA24-550C243EFAAA}"/>
              </a:ext>
            </a:extLst>
          </p:cNvPr>
          <p:cNvSpPr/>
          <p:nvPr/>
        </p:nvSpPr>
        <p:spPr>
          <a:xfrm>
            <a:off x="2166471" y="757932"/>
            <a:ext cx="10394303" cy="2462206"/>
          </a:xfrm>
          <a:prstGeom prst="rect">
            <a:avLst/>
          </a:prstGeom>
          <a:noFill/>
        </p:spPr>
        <p:txBody>
          <a:bodyPr wrap="square" lIns="121914" tIns="60957" rIns="121914" bIns="60957">
            <a:spAutoFit/>
          </a:bodyPr>
          <a:lstStyle/>
          <a:p>
            <a:pPr algn="ctr" eaLnBrk="0" hangingPunct="0">
              <a:defRPr/>
            </a:pPr>
            <a:r>
              <a:rPr lang="vi-VN" sz="3600" b="1" dirty="0">
                <a:ln w="12700">
                  <a:solidFill>
                    <a:srgbClr val="9C007F">
                      <a:lumMod val="50000"/>
                    </a:srgbClr>
                  </a:solidFill>
                  <a:prstDash val="solid"/>
                </a:ln>
                <a:solidFill>
                  <a:srgbClr val="757DA4"/>
                </a:solidFill>
                <a:effectLst>
                  <a:innerShdw blurRad="177800">
                    <a:srgbClr val="9C007F">
                      <a:lumMod val="5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000" b="1" dirty="0" err="1" smtClean="0">
                <a:ln w="12700">
                  <a:solidFill>
                    <a:srgbClr val="9C007F">
                      <a:lumMod val="5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rgbClr val="9C007F">
                      <a:lumMod val="5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Tuần</a:t>
            </a:r>
            <a:r>
              <a:rPr lang="en-US" sz="4000" b="1" dirty="0" smtClean="0">
                <a:ln w="12700">
                  <a:solidFill>
                    <a:srgbClr val="9C007F">
                      <a:lumMod val="5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rgbClr val="9C007F">
                      <a:lumMod val="5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n w="12700">
                  <a:solidFill>
                    <a:srgbClr val="9C007F">
                      <a:lumMod val="5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rgbClr val="9C007F">
                      <a:lumMod val="5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en-US" sz="4000" b="1" dirty="0" smtClean="0">
                <a:ln w="12700">
                  <a:solidFill>
                    <a:srgbClr val="9C007F">
                      <a:lumMod val="5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rgbClr val="9C007F">
                      <a:lumMod val="5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4000" b="1" dirty="0" err="1" smtClean="0">
                <a:ln w="12700">
                  <a:solidFill>
                    <a:srgbClr val="9C007F">
                      <a:lumMod val="5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rgbClr val="9C007F">
                      <a:lumMod val="5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000" b="1" dirty="0" smtClean="0">
                <a:ln w="12700">
                  <a:solidFill>
                    <a:srgbClr val="9C007F">
                      <a:lumMod val="5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rgbClr val="9C007F">
                      <a:lumMod val="5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19+20.</a:t>
            </a:r>
          </a:p>
          <a:p>
            <a:pPr algn="ctr" eaLnBrk="0" hangingPunct="0">
              <a:defRPr/>
            </a:pPr>
            <a:r>
              <a:rPr lang="en-US" sz="4000" b="1" u="sng" dirty="0" err="1" smtClean="0">
                <a:ln w="12700">
                  <a:solidFill>
                    <a:srgbClr val="9C007F">
                      <a:lumMod val="50000"/>
                    </a:srgbClr>
                  </a:solidFill>
                  <a:prstDash val="solid"/>
                </a:ln>
                <a:solidFill>
                  <a:srgbClr val="000099"/>
                </a:solidFill>
                <a:effectLst>
                  <a:innerShdw blurRad="177800">
                    <a:srgbClr val="9C007F">
                      <a:lumMod val="5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u="sng" dirty="0" smtClean="0">
                <a:ln w="12700">
                  <a:solidFill>
                    <a:srgbClr val="9C007F">
                      <a:lumMod val="50000"/>
                    </a:srgbClr>
                  </a:solidFill>
                  <a:prstDash val="solid"/>
                </a:ln>
                <a:solidFill>
                  <a:srgbClr val="000099"/>
                </a:solidFill>
                <a:effectLst>
                  <a:innerShdw blurRad="177800">
                    <a:srgbClr val="9C007F">
                      <a:lumMod val="5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3.</a:t>
            </a:r>
            <a:r>
              <a:rPr lang="en-US" sz="4000" b="1" dirty="0" smtClean="0">
                <a:ln w="12700">
                  <a:solidFill>
                    <a:srgbClr val="9C007F">
                      <a:lumMod val="5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rgbClr val="9C007F">
                      <a:lumMod val="5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eaLnBrk="0" hangingPunct="0">
              <a:defRPr/>
            </a:pPr>
            <a:r>
              <a:rPr lang="en-US" sz="3600" b="1" dirty="0" smtClean="0">
                <a:ln w="12700">
                  <a:solidFill>
                    <a:srgbClr val="9C007F">
                      <a:lumMod val="50000"/>
                    </a:srgbClr>
                  </a:solidFill>
                  <a:prstDash val="solid"/>
                </a:ln>
                <a:solidFill>
                  <a:srgbClr val="0000CC"/>
                </a:solidFill>
                <a:effectLst>
                  <a:innerShdw blurRad="177800">
                    <a:srgbClr val="9C007F">
                      <a:lumMod val="5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 HÌNH LĂNG TRỤ ĐỨNG TAM GIÁC,</a:t>
            </a:r>
          </a:p>
          <a:p>
            <a:pPr algn="ctr" eaLnBrk="0" hangingPunct="0">
              <a:defRPr/>
            </a:pPr>
            <a:r>
              <a:rPr lang="en-US" sz="3600" b="1" dirty="0" smtClean="0">
                <a:ln w="12700">
                  <a:solidFill>
                    <a:srgbClr val="9C007F">
                      <a:lumMod val="50000"/>
                    </a:srgbClr>
                  </a:solidFill>
                  <a:prstDash val="solid"/>
                </a:ln>
                <a:solidFill>
                  <a:srgbClr val="0000CC"/>
                </a:solidFill>
                <a:effectLst>
                  <a:innerShdw blurRad="177800">
                    <a:srgbClr val="9C007F">
                      <a:lumMod val="5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   HÌNH LĂNG TRỤ ĐỨNG TỨ GIÁC.</a:t>
            </a:r>
            <a:endParaRPr lang="en-US" sz="3600" b="1" dirty="0">
              <a:ln w="12700">
                <a:solidFill>
                  <a:srgbClr val="9C007F">
                    <a:lumMod val="50000"/>
                  </a:srgbClr>
                </a:solidFill>
                <a:prstDash val="solid"/>
              </a:ln>
              <a:solidFill>
                <a:srgbClr val="0000CC"/>
              </a:solidFill>
              <a:effectLst>
                <a:innerShdw blurRad="177800">
                  <a:srgbClr val="9C007F">
                    <a:lumMod val="5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24" name="Picture 2" descr="008">
            <a:extLst>
              <a:ext uri="{FF2B5EF4-FFF2-40B4-BE49-F238E27FC236}">
                <a16:creationId xmlns:a16="http://schemas.microsoft.com/office/drawing/2014/main" xmlns="" id="{48B2B62B-71FA-4D47-A107-7157DF1989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3100" y="5470340"/>
            <a:ext cx="1906763" cy="90933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5" name="TextBox 39">
            <a:extLst>
              <a:ext uri="{FF2B5EF4-FFF2-40B4-BE49-F238E27FC236}">
                <a16:creationId xmlns:a16="http://schemas.microsoft.com/office/drawing/2014/main" xmlns="" id="{4BC840F9-8F62-4A8D-8D6A-97108892C4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7422" y="5725668"/>
            <a:ext cx="1524000" cy="353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4" tIns="60957" rIns="121914" bIns="60957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r>
              <a:rPr lang="vi-VN" altLang="en-US" sz="15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HÌNH HỌC 7</a:t>
            </a:r>
            <a:endParaRPr lang="en-US" altLang="en-US" sz="1500" b="1" dirty="0">
              <a:solidFill>
                <a:srgbClr val="FF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00104" y="6203334"/>
            <a:ext cx="27958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Gv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Lê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264506" y="117249"/>
            <a:ext cx="1273953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n-US" sz="3000" b="1" dirty="0" smtClean="0">
                <a:ln w="12700">
                  <a:solidFill>
                    <a:srgbClr val="9C007F">
                      <a:lumMod val="50000"/>
                    </a:srgb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77800">
                    <a:srgbClr val="9C007F">
                      <a:lumMod val="5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NHIỆT LIỆT CHÀO MỪNG QUÝ THẦY CÔ VỀ DỰ GIỜ THĂM LỚP!</a:t>
            </a:r>
            <a:endParaRPr lang="en-US" sz="3000" b="1" dirty="0">
              <a:ln w="12700">
                <a:solidFill>
                  <a:srgbClr val="9C007F">
                    <a:lumMod val="50000"/>
                  </a:srgbClr>
                </a:solidFill>
                <a:prstDash val="solid"/>
              </a:ln>
              <a:solidFill>
                <a:srgbClr val="00B050"/>
              </a:solidFill>
              <a:effectLst>
                <a:innerShdw blurRad="177800">
                  <a:srgbClr val="9C007F">
                    <a:lumMod val="5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39">
            <a:extLst>
              <a:ext uri="{FF2B5EF4-FFF2-40B4-BE49-F238E27FC236}">
                <a16:creationId xmlns:a16="http://schemas.microsoft.com/office/drawing/2014/main" xmlns="" id="{4BC840F9-8F62-4A8D-8D6A-97108892C4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52556" y="3138636"/>
            <a:ext cx="2206584" cy="492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4" tIns="60957" rIns="121914" bIns="60957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r>
              <a:rPr lang="en-US" altLang="en-US" sz="2400" b="1" dirty="0" smtClean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LỚP 7/9</a:t>
            </a:r>
            <a:endParaRPr lang="en-US" altLang="en-US" sz="2400" b="1" dirty="0">
              <a:solidFill>
                <a:srgbClr val="FF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145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4"/>
          <p:cNvSpPr/>
          <p:nvPr/>
        </p:nvSpPr>
        <p:spPr>
          <a:xfrm>
            <a:off x="66561" y="693525"/>
            <a:ext cx="11769505" cy="8510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lăng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trụ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endParaRPr lang="en-US" sz="32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52DDA935-7106-414F-AA24-550C243EFAAA}"/>
              </a:ext>
            </a:extLst>
          </p:cNvPr>
          <p:cNvSpPr/>
          <p:nvPr/>
        </p:nvSpPr>
        <p:spPr>
          <a:xfrm>
            <a:off x="3405673" y="20155"/>
            <a:ext cx="4917235" cy="67710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lIns="121914" tIns="60957" rIns="121914" bIns="60957">
            <a:spAutoFit/>
          </a:bodyPr>
          <a:lstStyle/>
          <a:p>
            <a:pPr algn="ctr" eaLnBrk="0" hangingPunct="0">
              <a:defRPr/>
            </a:pPr>
            <a:r>
              <a:rPr lang="en-US" sz="3600" b="1" dirty="0" smtClean="0">
                <a:ln w="12700">
                  <a:solidFill>
                    <a:srgbClr val="9C007F">
                      <a:lumMod val="50000"/>
                    </a:srgbClr>
                  </a:solidFill>
                  <a:prstDash val="solid"/>
                </a:ln>
                <a:solidFill>
                  <a:srgbClr val="0000CC"/>
                </a:solidFill>
                <a:effectLst>
                  <a:innerShdw blurRad="177800">
                    <a:srgbClr val="9C007F">
                      <a:lumMod val="5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CUỘC ĐUA KỲ THÚ</a:t>
            </a:r>
            <a:endParaRPr lang="en-US" sz="3600" b="1" dirty="0">
              <a:ln w="12700">
                <a:solidFill>
                  <a:srgbClr val="9C007F">
                    <a:lumMod val="50000"/>
                  </a:srgbClr>
                </a:solidFill>
                <a:prstDash val="solid"/>
              </a:ln>
              <a:solidFill>
                <a:srgbClr val="0000CC"/>
              </a:solidFill>
              <a:effectLst>
                <a:innerShdw blurRad="177800">
                  <a:srgbClr val="9C007F">
                    <a:lumMod val="5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8213" y="5773196"/>
            <a:ext cx="1107980" cy="1016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85041" y="5060116"/>
            <a:ext cx="55286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Rubik.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384909" y="5112095"/>
            <a:ext cx="48749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85041" y="5696870"/>
            <a:ext cx="46568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Rubik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lều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 descr="33"/>
          <p:cNvPicPr/>
          <p:nvPr/>
        </p:nvPicPr>
        <p:blipFill>
          <a:blip r:embed="rId4"/>
          <a:stretch>
            <a:fillRect/>
          </a:stretch>
        </p:blipFill>
        <p:spPr>
          <a:xfrm>
            <a:off x="5784113" y="1544551"/>
            <a:ext cx="3161128" cy="2569476"/>
          </a:xfrm>
          <a:prstGeom prst="rect">
            <a:avLst/>
          </a:prstGeom>
        </p:spPr>
      </p:pic>
      <p:pic>
        <p:nvPicPr>
          <p:cNvPr id="15" name="Picture 14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71" r="31505"/>
          <a:stretch/>
        </p:blipFill>
        <p:spPr>
          <a:xfrm>
            <a:off x="3266342" y="1760127"/>
            <a:ext cx="2364032" cy="2353900"/>
          </a:xfrm>
          <a:prstGeom prst="rect">
            <a:avLst/>
          </a:prstGeom>
        </p:spPr>
      </p:pic>
      <p:pic>
        <p:nvPicPr>
          <p:cNvPr id="16" name="Picture 15" descr="Mẫu in menu để bàn giá rẻ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7496" y="1760127"/>
            <a:ext cx="3063891" cy="2132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457" y="1657242"/>
            <a:ext cx="1946239" cy="2602036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6419192" y="5696870"/>
            <a:ext cx="42027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lều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50514" y="4259278"/>
            <a:ext cx="17221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657663" y="4265519"/>
            <a:ext cx="21264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Rubik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419193" y="4167209"/>
            <a:ext cx="17221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lều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208340" y="4167208"/>
            <a:ext cx="26277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ộp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Picture 2" descr="C:\Users\HP\Desktop\HỘI GIẢNG\CUỘC ĐUA KỲ THÚ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245" y="20155"/>
            <a:ext cx="2227062" cy="67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021009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4"/>
          <p:cNvSpPr/>
          <p:nvPr/>
        </p:nvSpPr>
        <p:spPr>
          <a:xfrm>
            <a:off x="633743" y="887240"/>
            <a:ext cx="8410669" cy="8510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4.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lăng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trụ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en-US" sz="32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lăng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trụ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52DDA935-7106-414F-AA24-550C243EFAAA}"/>
              </a:ext>
            </a:extLst>
          </p:cNvPr>
          <p:cNvSpPr/>
          <p:nvPr/>
        </p:nvSpPr>
        <p:spPr>
          <a:xfrm>
            <a:off x="3405673" y="20155"/>
            <a:ext cx="4917235" cy="67710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lIns="121914" tIns="60957" rIns="121914" bIns="60957">
            <a:spAutoFit/>
          </a:bodyPr>
          <a:lstStyle/>
          <a:p>
            <a:pPr algn="ctr" eaLnBrk="0" hangingPunct="0">
              <a:defRPr/>
            </a:pPr>
            <a:r>
              <a:rPr lang="en-US" sz="3600" b="1" dirty="0" smtClean="0">
                <a:ln w="12700">
                  <a:solidFill>
                    <a:srgbClr val="9C007F">
                      <a:lumMod val="50000"/>
                    </a:srgbClr>
                  </a:solidFill>
                  <a:prstDash val="solid"/>
                </a:ln>
                <a:solidFill>
                  <a:srgbClr val="0000CC"/>
                </a:solidFill>
                <a:effectLst>
                  <a:innerShdw blurRad="177800">
                    <a:srgbClr val="9C007F">
                      <a:lumMod val="5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CUỘC ĐUA KỲ THÚ</a:t>
            </a:r>
            <a:endParaRPr lang="en-US" sz="3600" b="1" dirty="0">
              <a:ln w="12700">
                <a:solidFill>
                  <a:srgbClr val="9C007F">
                    <a:lumMod val="50000"/>
                  </a:srgbClr>
                </a:solidFill>
                <a:prstDash val="solid"/>
              </a:ln>
              <a:solidFill>
                <a:srgbClr val="0000CC"/>
              </a:solidFill>
              <a:effectLst>
                <a:innerShdw blurRad="177800">
                  <a:srgbClr val="9C007F">
                    <a:lumMod val="5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4927" y="3879505"/>
            <a:ext cx="1107980" cy="1016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692271" y="2046312"/>
            <a:ext cx="2915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ADFC.</a:t>
            </a:r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692271" y="2986445"/>
            <a:ext cx="2915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ABED.</a:t>
            </a:r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692271" y="5112464"/>
            <a:ext cx="2915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BEF.</a:t>
            </a:r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692271" y="4057448"/>
            <a:ext cx="2915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ABC.</a:t>
            </a:r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6"/>
          <a:stretch/>
        </p:blipFill>
        <p:spPr bwMode="auto">
          <a:xfrm>
            <a:off x="1004933" y="2295788"/>
            <a:ext cx="4028793" cy="3401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 descr="C:\Users\HP\Desktop\HỘI GIẢNG\CUỘC ĐUA KỲ THÚ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245" y="20155"/>
            <a:ext cx="2227062" cy="67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997592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4"/>
          <p:cNvSpPr/>
          <p:nvPr/>
        </p:nvSpPr>
        <p:spPr>
          <a:xfrm>
            <a:off x="724278" y="1023042"/>
            <a:ext cx="11175857" cy="8510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5.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lăng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trụ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ABC.A’B’C’.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khẳng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52DDA935-7106-414F-AA24-550C243EFAAA}"/>
              </a:ext>
            </a:extLst>
          </p:cNvPr>
          <p:cNvSpPr/>
          <p:nvPr/>
        </p:nvSpPr>
        <p:spPr>
          <a:xfrm>
            <a:off x="3405673" y="20155"/>
            <a:ext cx="4917235" cy="67710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lIns="121914" tIns="60957" rIns="121914" bIns="60957">
            <a:spAutoFit/>
          </a:bodyPr>
          <a:lstStyle/>
          <a:p>
            <a:pPr algn="ctr" eaLnBrk="0" hangingPunct="0">
              <a:defRPr/>
            </a:pPr>
            <a:r>
              <a:rPr lang="en-US" sz="3600" b="1" dirty="0" smtClean="0">
                <a:ln w="12700">
                  <a:solidFill>
                    <a:srgbClr val="9C007F">
                      <a:lumMod val="50000"/>
                    </a:srgbClr>
                  </a:solidFill>
                  <a:prstDash val="solid"/>
                </a:ln>
                <a:solidFill>
                  <a:srgbClr val="0000CC"/>
                </a:solidFill>
                <a:effectLst>
                  <a:innerShdw blurRad="177800">
                    <a:srgbClr val="9C007F">
                      <a:lumMod val="5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CUỘC ĐUA KỲ THÚ</a:t>
            </a:r>
            <a:endParaRPr lang="en-US" sz="3600" b="1" dirty="0">
              <a:ln w="12700">
                <a:solidFill>
                  <a:srgbClr val="9C007F">
                    <a:lumMod val="50000"/>
                  </a:srgbClr>
                </a:solidFill>
                <a:prstDash val="solid"/>
              </a:ln>
              <a:solidFill>
                <a:srgbClr val="0000CC"/>
              </a:solidFill>
              <a:effectLst>
                <a:innerShdw blurRad="177800">
                  <a:srgbClr val="9C007F">
                    <a:lumMod val="5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2907" y="4896402"/>
            <a:ext cx="1107980" cy="1016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692271" y="2046312"/>
            <a:ext cx="2915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BC = 8cm.</a:t>
            </a:r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692271" y="2986443"/>
            <a:ext cx="2915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AA’ = 3cm.</a:t>
            </a:r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692271" y="5112462"/>
            <a:ext cx="2915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A’B’ = 5cm.</a:t>
            </a:r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692271" y="4057448"/>
            <a:ext cx="2915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AA’ = 5cm.</a:t>
            </a:r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 descr="Chart, diagram&#10;&#10;Description automatically generated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451" y="2108362"/>
            <a:ext cx="2969535" cy="3984620"/>
          </a:xfrm>
          <a:prstGeom prst="rect">
            <a:avLst/>
          </a:prstGeom>
        </p:spPr>
      </p:pic>
      <p:pic>
        <p:nvPicPr>
          <p:cNvPr id="16" name="Picture 2" descr="C:\Users\HP\Desktop\HỘI GIẢNG\CUỘC ĐUA KỲ THÚ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245" y="20155"/>
            <a:ext cx="2227062" cy="67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021009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4"/>
          <p:cNvSpPr/>
          <p:nvPr/>
        </p:nvSpPr>
        <p:spPr>
          <a:xfrm>
            <a:off x="2009873" y="1023042"/>
            <a:ext cx="6509441" cy="131275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khẳng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lăng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trụ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52DDA935-7106-414F-AA24-550C243EFAAA}"/>
              </a:ext>
            </a:extLst>
          </p:cNvPr>
          <p:cNvSpPr/>
          <p:nvPr/>
        </p:nvSpPr>
        <p:spPr>
          <a:xfrm>
            <a:off x="3405673" y="20155"/>
            <a:ext cx="4917235" cy="67710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lIns="121914" tIns="60957" rIns="121914" bIns="60957">
            <a:spAutoFit/>
          </a:bodyPr>
          <a:lstStyle/>
          <a:p>
            <a:pPr algn="ctr" eaLnBrk="0" hangingPunct="0">
              <a:defRPr/>
            </a:pPr>
            <a:r>
              <a:rPr lang="en-US" sz="3600" b="1" dirty="0" smtClean="0">
                <a:ln w="12700">
                  <a:solidFill>
                    <a:srgbClr val="9C007F">
                      <a:lumMod val="50000"/>
                    </a:srgbClr>
                  </a:solidFill>
                  <a:prstDash val="solid"/>
                </a:ln>
                <a:solidFill>
                  <a:srgbClr val="0000CC"/>
                </a:solidFill>
                <a:effectLst>
                  <a:innerShdw blurRad="177800">
                    <a:srgbClr val="9C007F">
                      <a:lumMod val="5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CUỘC ĐUA KỲ THÚ</a:t>
            </a:r>
            <a:endParaRPr lang="en-US" sz="3600" b="1" dirty="0">
              <a:ln w="12700">
                <a:solidFill>
                  <a:srgbClr val="9C007F">
                    <a:lumMod val="50000"/>
                  </a:srgbClr>
                </a:solidFill>
                <a:prstDash val="solid"/>
              </a:ln>
              <a:solidFill>
                <a:srgbClr val="0000CC"/>
              </a:solidFill>
              <a:effectLst>
                <a:innerShdw blurRad="177800">
                  <a:srgbClr val="9C007F">
                    <a:lumMod val="5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311" y="2403341"/>
            <a:ext cx="1107980" cy="1016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299582" y="2619402"/>
            <a:ext cx="5540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6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9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81482" y="3613774"/>
            <a:ext cx="5540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6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9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99582" y="4564388"/>
            <a:ext cx="5540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6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3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334292" y="5406360"/>
            <a:ext cx="5540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6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12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2" descr="C:\Users\HP\Desktop\HỘI GIẢNG\CUỘC ĐUA KỲ THÚ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245" y="20155"/>
            <a:ext cx="2227062" cy="67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021009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55" r="58129" b="12337"/>
          <a:stretch/>
        </p:blipFill>
        <p:spPr bwMode="auto">
          <a:xfrm>
            <a:off x="389958" y="1983532"/>
            <a:ext cx="5576275" cy="4447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: Rounded Corners 14"/>
          <p:cNvSpPr/>
          <p:nvPr/>
        </p:nvSpPr>
        <p:spPr>
          <a:xfrm>
            <a:off x="389959" y="660867"/>
            <a:ext cx="10410825" cy="105897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mốc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ngã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–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Lào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Campuchia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52DDA935-7106-414F-AA24-550C243EFAAA}"/>
              </a:ext>
            </a:extLst>
          </p:cNvPr>
          <p:cNvSpPr/>
          <p:nvPr/>
        </p:nvSpPr>
        <p:spPr>
          <a:xfrm>
            <a:off x="3405673" y="20155"/>
            <a:ext cx="4917235" cy="67710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lIns="121914" tIns="60957" rIns="121914" bIns="60957">
            <a:spAutoFit/>
          </a:bodyPr>
          <a:lstStyle/>
          <a:p>
            <a:pPr algn="ctr" eaLnBrk="0" hangingPunct="0">
              <a:defRPr/>
            </a:pPr>
            <a:r>
              <a:rPr lang="en-US" sz="3600" b="1" dirty="0" smtClean="0">
                <a:ln w="12700">
                  <a:solidFill>
                    <a:srgbClr val="9C007F">
                      <a:lumMod val="50000"/>
                    </a:srgbClr>
                  </a:solidFill>
                  <a:prstDash val="solid"/>
                </a:ln>
                <a:solidFill>
                  <a:srgbClr val="0000CC"/>
                </a:solidFill>
                <a:effectLst>
                  <a:innerShdw blurRad="177800">
                    <a:srgbClr val="9C007F">
                      <a:lumMod val="5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CUỘC ĐUA KỲ THÚ</a:t>
            </a:r>
            <a:endParaRPr lang="en-US" sz="3600" b="1" dirty="0">
              <a:ln w="12700">
                <a:solidFill>
                  <a:srgbClr val="9C007F">
                    <a:lumMod val="50000"/>
                  </a:srgbClr>
                </a:solidFill>
                <a:prstDash val="solid"/>
              </a:ln>
              <a:solidFill>
                <a:srgbClr val="0000CC"/>
              </a:solidFill>
              <a:effectLst>
                <a:innerShdw blurRad="177800">
                  <a:srgbClr val="9C007F">
                    <a:lumMod val="5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75" t="14982"/>
          <a:stretch/>
        </p:blipFill>
        <p:spPr bwMode="auto">
          <a:xfrm>
            <a:off x="6306055" y="1148819"/>
            <a:ext cx="4771176" cy="412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 descr="C:\Users\HP\Desktop\HỘI GIẢNG\CUỘC ĐUA KỲ THÚ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245" y="20155"/>
            <a:ext cx="2227062" cy="67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949" y="4888951"/>
            <a:ext cx="832471" cy="764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470709" y="5054844"/>
            <a:ext cx="5540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lăng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trụ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70710" y="5639619"/>
            <a:ext cx="5540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lăng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trụ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552624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Đáp án sai 1"/>
          <p:cNvSpPr/>
          <p:nvPr/>
        </p:nvSpPr>
        <p:spPr>
          <a:xfrm>
            <a:off x="2332601" y="2914681"/>
            <a:ext cx="4535171" cy="183451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</a:p>
        </p:txBody>
      </p:sp>
      <p:sp>
        <p:nvSpPr>
          <p:cNvPr id="2" name="AutoShape 2"/>
          <p:cNvSpPr/>
          <p:nvPr/>
        </p:nvSpPr>
        <p:spPr>
          <a:xfrm>
            <a:off x="-136048" y="6075337"/>
            <a:ext cx="12464096" cy="782667"/>
          </a:xfrm>
          <a:prstGeom prst="rect">
            <a:avLst/>
          </a:prstGeom>
          <a:solidFill>
            <a:srgbClr val="FFD68B">
              <a:alpha val="52157"/>
            </a:srgbClr>
          </a:solidFill>
        </p:spPr>
        <p:txBody>
          <a:bodyPr/>
          <a:lstStyle/>
          <a:p>
            <a:pPr defTabSz="1371600"/>
            <a:endParaRPr lang="en-US" dirty="0">
              <a:solidFill>
                <a:prstClr val="black"/>
              </a:solidFill>
              <a:latin typeface="Calibri" panose="020F050202020403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32" name="Picture 19"/>
          <p:cNvPicPr>
            <a:picLocks noChangeAspect="1"/>
          </p:cNvPicPr>
          <p:nvPr/>
        </p:nvPicPr>
        <p:blipFill>
          <a:blip r:embed="rId2" cstate="email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30631" y="5379828"/>
            <a:ext cx="830549" cy="1391010"/>
          </a:xfrm>
          <a:prstGeom prst="rect">
            <a:avLst/>
          </a:prstGeom>
        </p:spPr>
      </p:pic>
      <p:sp>
        <p:nvSpPr>
          <p:cNvPr id="8" name="Đáp án đúng"/>
          <p:cNvSpPr/>
          <p:nvPr/>
        </p:nvSpPr>
        <p:spPr>
          <a:xfrm>
            <a:off x="5810853" y="3168269"/>
            <a:ext cx="4535055" cy="133003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AD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Đáp án sai 2"/>
          <p:cNvSpPr/>
          <p:nvPr/>
        </p:nvSpPr>
        <p:spPr>
          <a:xfrm>
            <a:off x="7073267" y="1953262"/>
            <a:ext cx="4675505" cy="133032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B. </a:t>
            </a:r>
            <a:r>
              <a:rPr lang="en-US" sz="3200" dirty="0">
                <a:solidFill>
                  <a:schemeClr val="tx1"/>
                </a:solidFill>
                <a:sym typeface="+mn-ea"/>
              </a:rPr>
              <a:t>AC </a:t>
            </a:r>
            <a:endParaRPr lang="en-US" sz="3200" dirty="0">
              <a:solidFill>
                <a:schemeClr val="tx1"/>
              </a:solidFill>
            </a:endParaRPr>
          </a:p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1" name="Đáp án sai 3"/>
          <p:cNvSpPr/>
          <p:nvPr/>
        </p:nvSpPr>
        <p:spPr>
          <a:xfrm>
            <a:off x="3951799" y="1512095"/>
            <a:ext cx="2973799" cy="177609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3200" dirty="0">
                <a:solidFill>
                  <a:schemeClr val="tx1"/>
                </a:solidFill>
              </a:rPr>
              <a:t>A. BC </a:t>
            </a:r>
          </a:p>
        </p:txBody>
      </p:sp>
      <p:sp>
        <p:nvSpPr>
          <p:cNvPr id="12" name="Rectangle: Rounded Corners 14"/>
          <p:cNvSpPr/>
          <p:nvPr/>
        </p:nvSpPr>
        <p:spPr>
          <a:xfrm>
            <a:off x="2198985" y="409029"/>
            <a:ext cx="9021659" cy="171904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 bằng </a:t>
            </a:r>
            <a:r>
              <a:rPr lang="en-US" sz="32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endParaRPr lang="en-US" sz="32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Đáp án sai 2"/>
          <p:cNvSpPr/>
          <p:nvPr/>
        </p:nvSpPr>
        <p:spPr>
          <a:xfrm>
            <a:off x="5691150" y="2033320"/>
            <a:ext cx="4675505" cy="133032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AC 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Đáp án sai 3"/>
          <p:cNvSpPr/>
          <p:nvPr/>
        </p:nvSpPr>
        <p:spPr>
          <a:xfrm>
            <a:off x="3893973" y="1558781"/>
            <a:ext cx="2973799" cy="177609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BC </a:t>
            </a:r>
          </a:p>
        </p:txBody>
      </p:sp>
      <p:pic>
        <p:nvPicPr>
          <p:cNvPr id="100" name="Picture 99"/>
          <p:cNvPicPr/>
          <p:nvPr/>
        </p:nvPicPr>
        <p:blipFill>
          <a:blip r:embed="rId4"/>
          <a:stretch>
            <a:fillRect/>
          </a:stretch>
        </p:blipFill>
        <p:spPr>
          <a:xfrm>
            <a:off x="877079" y="1655839"/>
            <a:ext cx="2621903" cy="366020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52DDA935-7106-414F-AA24-550C243EFAAA}"/>
              </a:ext>
            </a:extLst>
          </p:cNvPr>
          <p:cNvSpPr/>
          <p:nvPr/>
        </p:nvSpPr>
        <p:spPr>
          <a:xfrm>
            <a:off x="3405673" y="20155"/>
            <a:ext cx="4917235" cy="677102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 lIns="121914" tIns="60957" rIns="121914" bIns="60957">
            <a:spAutoFit/>
          </a:bodyPr>
          <a:lstStyle/>
          <a:p>
            <a:pPr algn="ctr" eaLnBrk="0" hangingPunct="0">
              <a:defRPr/>
            </a:pPr>
            <a:r>
              <a:rPr lang="en-US" sz="3600" b="1" dirty="0" smtClean="0">
                <a:ln w="12700">
                  <a:solidFill>
                    <a:srgbClr val="9C007F">
                      <a:lumMod val="50000"/>
                    </a:srgbClr>
                  </a:solidFill>
                  <a:prstDash val="solid"/>
                </a:ln>
                <a:solidFill>
                  <a:srgbClr val="0000CC"/>
                </a:solidFill>
                <a:effectLst>
                  <a:innerShdw blurRad="177800">
                    <a:srgbClr val="9C007F">
                      <a:lumMod val="5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CUỘC ĐUA KỲ THÚ</a:t>
            </a:r>
            <a:endParaRPr lang="en-US" sz="3600" b="1" dirty="0">
              <a:ln w="12700">
                <a:solidFill>
                  <a:srgbClr val="9C007F">
                    <a:lumMod val="50000"/>
                  </a:srgbClr>
                </a:solidFill>
                <a:prstDash val="solid"/>
              </a:ln>
              <a:solidFill>
                <a:srgbClr val="0000CC"/>
              </a:solidFill>
              <a:effectLst>
                <a:innerShdw blurRad="177800">
                  <a:srgbClr val="9C007F">
                    <a:lumMod val="5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935" y="3175975"/>
            <a:ext cx="1107980" cy="1016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 descr="C:\Users\HP\Desktop\HỘI GIẢNG\CUỘC ĐUA KỲ THÚ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245" y="20155"/>
            <a:ext cx="2227062" cy="67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4"/>
          <p:cNvSpPr/>
          <p:nvPr/>
        </p:nvSpPr>
        <p:spPr>
          <a:xfrm>
            <a:off x="724278" y="1023042"/>
            <a:ext cx="11175857" cy="8510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10.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lăng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trụ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ABC.A’B’C’.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khẳng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52DDA935-7106-414F-AA24-550C243EFAAA}"/>
              </a:ext>
            </a:extLst>
          </p:cNvPr>
          <p:cNvSpPr/>
          <p:nvPr/>
        </p:nvSpPr>
        <p:spPr>
          <a:xfrm>
            <a:off x="3405673" y="20155"/>
            <a:ext cx="4917235" cy="67710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lIns="121914" tIns="60957" rIns="121914" bIns="60957">
            <a:spAutoFit/>
          </a:bodyPr>
          <a:lstStyle/>
          <a:p>
            <a:pPr algn="ctr" eaLnBrk="0" hangingPunct="0">
              <a:defRPr/>
            </a:pPr>
            <a:r>
              <a:rPr lang="en-US" sz="3600" b="1" dirty="0" smtClean="0">
                <a:ln w="12700">
                  <a:solidFill>
                    <a:srgbClr val="9C007F">
                      <a:lumMod val="50000"/>
                    </a:srgbClr>
                  </a:solidFill>
                  <a:prstDash val="solid"/>
                </a:ln>
                <a:solidFill>
                  <a:srgbClr val="0000CC"/>
                </a:solidFill>
                <a:effectLst>
                  <a:innerShdw blurRad="177800">
                    <a:srgbClr val="9C007F">
                      <a:lumMod val="5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CUỘC ĐUA KỲ THÚ</a:t>
            </a:r>
            <a:endParaRPr lang="en-US" sz="3600" b="1" dirty="0">
              <a:ln w="12700">
                <a:solidFill>
                  <a:srgbClr val="9C007F">
                    <a:lumMod val="50000"/>
                  </a:srgbClr>
                </a:solidFill>
                <a:prstDash val="solid"/>
              </a:ln>
              <a:solidFill>
                <a:srgbClr val="0000CC"/>
              </a:solidFill>
              <a:effectLst>
                <a:innerShdw blurRad="177800">
                  <a:srgbClr val="9C007F">
                    <a:lumMod val="5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9166" y="3879504"/>
            <a:ext cx="1107980" cy="1016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692271" y="2046312"/>
            <a:ext cx="2915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CC’ = 5.</a:t>
            </a:r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692271" y="2986445"/>
            <a:ext cx="2915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 = 6.</a:t>
            </a:r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692271" y="5112464"/>
            <a:ext cx="2915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BC = 7.</a:t>
            </a:r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692271" y="4057448"/>
            <a:ext cx="2915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BB’ = 7.</a:t>
            </a:r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image30.png" descr="Chart, radar chart&#10;&#10;Description automatically generated"/>
          <p:cNvPicPr/>
          <p:nvPr/>
        </p:nvPicPr>
        <p:blipFill>
          <a:blip r:embed="rId4"/>
          <a:srcRect l="34959" t="26662" r="44026" b="29856"/>
          <a:stretch>
            <a:fillRect/>
          </a:stretch>
        </p:blipFill>
        <p:spPr>
          <a:xfrm>
            <a:off x="1281427" y="2338700"/>
            <a:ext cx="2982756" cy="3914569"/>
          </a:xfrm>
          <a:prstGeom prst="rect">
            <a:avLst/>
          </a:prstGeom>
          <a:ln/>
        </p:spPr>
      </p:pic>
      <p:pic>
        <p:nvPicPr>
          <p:cNvPr id="11" name="Picture 2" descr="C:\Users\HP\Desktop\HỘI GIẢNG\CUỘC ĐUA KỲ THÚ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245" y="20155"/>
            <a:ext cx="2227062" cy="67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7692690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4"/>
          <p:cNvSpPr/>
          <p:nvPr/>
        </p:nvSpPr>
        <p:spPr>
          <a:xfrm>
            <a:off x="152219" y="798080"/>
            <a:ext cx="11905863" cy="163206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 </a:t>
            </a:r>
            <a:r>
              <a:rPr lang="en-US" sz="32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hình lăng </a:t>
            </a:r>
            <a:r>
              <a:rPr lang="en-US" sz="32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trụ</a:t>
            </a:r>
            <a:r>
              <a:rPr lang="en-US" sz="32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 mặt bên là hình gì?</a:t>
            </a:r>
            <a:endParaRPr lang="en-US" sz="32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Đáp án đúng"/>
          <p:cNvSpPr/>
          <p:nvPr/>
        </p:nvSpPr>
        <p:spPr>
          <a:xfrm>
            <a:off x="6714078" y="4224295"/>
            <a:ext cx="4535055" cy="133003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thoi</a:t>
            </a:r>
          </a:p>
        </p:txBody>
      </p:sp>
      <p:sp>
        <p:nvSpPr>
          <p:cNvPr id="9" name="Đáp án sai 1"/>
          <p:cNvSpPr/>
          <p:nvPr/>
        </p:nvSpPr>
        <p:spPr>
          <a:xfrm>
            <a:off x="3409217" y="3993889"/>
            <a:ext cx="4535171" cy="183451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bình hành</a:t>
            </a:r>
          </a:p>
        </p:txBody>
      </p:sp>
      <p:sp>
        <p:nvSpPr>
          <p:cNvPr id="10" name="Đáp án sai 2"/>
          <p:cNvSpPr/>
          <p:nvPr/>
        </p:nvSpPr>
        <p:spPr>
          <a:xfrm>
            <a:off x="6973475" y="2749698"/>
            <a:ext cx="4675505" cy="133032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chữ nhật</a:t>
            </a:r>
          </a:p>
        </p:txBody>
      </p:sp>
      <p:sp>
        <p:nvSpPr>
          <p:cNvPr id="11" name="Đáp án sai 3"/>
          <p:cNvSpPr/>
          <p:nvPr/>
        </p:nvSpPr>
        <p:spPr>
          <a:xfrm>
            <a:off x="4040373" y="2430147"/>
            <a:ext cx="3602072" cy="197294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thang</a:t>
            </a:r>
          </a:p>
        </p:txBody>
      </p:sp>
      <p:pic>
        <p:nvPicPr>
          <p:cNvPr id="100" name="Picture 99"/>
          <p:cNvPicPr/>
          <p:nvPr/>
        </p:nvPicPr>
        <p:blipFill>
          <a:blip r:embed="rId2"/>
          <a:stretch>
            <a:fillRect/>
          </a:stretch>
        </p:blipFill>
        <p:spPr>
          <a:xfrm>
            <a:off x="350875" y="2269618"/>
            <a:ext cx="3827720" cy="398232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52DDA935-7106-414F-AA24-550C243EFAAA}"/>
              </a:ext>
            </a:extLst>
          </p:cNvPr>
          <p:cNvSpPr/>
          <p:nvPr/>
        </p:nvSpPr>
        <p:spPr>
          <a:xfrm>
            <a:off x="3405673" y="20155"/>
            <a:ext cx="4917235" cy="67710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lIns="121914" tIns="60957" rIns="121914" bIns="60957">
            <a:spAutoFit/>
          </a:bodyPr>
          <a:lstStyle/>
          <a:p>
            <a:pPr algn="ctr" eaLnBrk="0" hangingPunct="0">
              <a:defRPr/>
            </a:pPr>
            <a:r>
              <a:rPr lang="en-US" sz="3600" b="1" dirty="0" smtClean="0">
                <a:ln w="12700">
                  <a:solidFill>
                    <a:srgbClr val="9C007F">
                      <a:lumMod val="50000"/>
                    </a:srgbClr>
                  </a:solidFill>
                  <a:prstDash val="solid"/>
                </a:ln>
                <a:solidFill>
                  <a:srgbClr val="0000CC"/>
                </a:solidFill>
                <a:effectLst>
                  <a:innerShdw blurRad="177800">
                    <a:srgbClr val="9C007F">
                      <a:lumMod val="5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CUỘC ĐUA KỲ THÚ</a:t>
            </a:r>
            <a:endParaRPr lang="en-US" sz="3600" b="1" dirty="0">
              <a:ln w="12700">
                <a:solidFill>
                  <a:srgbClr val="9C007F">
                    <a:lumMod val="50000"/>
                  </a:srgbClr>
                </a:solidFill>
                <a:prstDash val="solid"/>
              </a:ln>
              <a:solidFill>
                <a:srgbClr val="0000CC"/>
              </a:solidFill>
              <a:effectLst>
                <a:innerShdw blurRad="177800">
                  <a:srgbClr val="9C007F">
                    <a:lumMod val="5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2735" y="2846192"/>
            <a:ext cx="1107980" cy="1016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 descr="C:\Users\HP\Desktop\HỘI GIẢNG\CUỘC ĐUA KỲ THÚ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245" y="20155"/>
            <a:ext cx="2227062" cy="67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36048" y="6075336"/>
            <a:ext cx="12328048" cy="782667"/>
          </a:xfrm>
          <a:prstGeom prst="rect">
            <a:avLst/>
          </a:prstGeom>
          <a:solidFill>
            <a:srgbClr val="FFD68B">
              <a:alpha val="52157"/>
            </a:srgbClr>
          </a:solidFill>
        </p:spPr>
        <p:txBody>
          <a:bodyPr/>
          <a:lstStyle/>
          <a:p>
            <a:pPr defTabSz="1371600"/>
            <a:endParaRPr lang="en-US" dirty="0">
              <a:solidFill>
                <a:prstClr val="black"/>
              </a:solidFill>
              <a:latin typeface="Calibri" panose="020F050202020403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32" name="Picture 19"/>
          <p:cNvPicPr>
            <a:picLocks noChangeAspect="1"/>
          </p:cNvPicPr>
          <p:nvPr/>
        </p:nvPicPr>
        <p:blipFill>
          <a:blip r:embed="rId2" cstate="email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05003" y="5651801"/>
            <a:ext cx="617386" cy="1034002"/>
          </a:xfrm>
          <a:prstGeom prst="rect">
            <a:avLst/>
          </a:prstGeom>
        </p:spPr>
      </p:pic>
      <p:sp>
        <p:nvSpPr>
          <p:cNvPr id="8" name="Đáp án đúng"/>
          <p:cNvSpPr/>
          <p:nvPr/>
        </p:nvSpPr>
        <p:spPr>
          <a:xfrm>
            <a:off x="6912275" y="3404828"/>
            <a:ext cx="4535055" cy="133003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ACFD.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Đáp án sai 1"/>
          <p:cNvSpPr/>
          <p:nvPr/>
        </p:nvSpPr>
        <p:spPr>
          <a:xfrm>
            <a:off x="2766060" y="3166923"/>
            <a:ext cx="4535171" cy="183451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BCA.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Đáp án sai 2"/>
          <p:cNvSpPr/>
          <p:nvPr/>
        </p:nvSpPr>
        <p:spPr>
          <a:xfrm>
            <a:off x="6715844" y="2299927"/>
            <a:ext cx="4849067" cy="133032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ABED. 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Đáp án sai 3"/>
          <p:cNvSpPr/>
          <p:nvPr/>
        </p:nvSpPr>
        <p:spPr>
          <a:xfrm>
            <a:off x="3994385" y="1603217"/>
            <a:ext cx="4328523" cy="212625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BCE. 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0" name="Picture 99"/>
          <p:cNvPicPr/>
          <p:nvPr/>
        </p:nvPicPr>
        <p:blipFill>
          <a:blip r:embed="rId4"/>
          <a:stretch>
            <a:fillRect/>
          </a:stretch>
        </p:blipFill>
        <p:spPr>
          <a:xfrm>
            <a:off x="805135" y="1508695"/>
            <a:ext cx="2854564" cy="456664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Rectangle: Rounded Corners 14"/>
          <p:cNvSpPr/>
          <p:nvPr/>
        </p:nvSpPr>
        <p:spPr>
          <a:xfrm>
            <a:off x="1224233" y="853453"/>
            <a:ext cx="10340678" cy="62732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 </a:t>
            </a:r>
            <a:r>
              <a:rPr lang="en-US" sz="32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 đáy của </a:t>
            </a:r>
            <a:r>
              <a:rPr lang="en-US" sz="32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lăng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trụ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endParaRPr lang="en-US" sz="32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52DDA935-7106-414F-AA24-550C243EFAAA}"/>
              </a:ext>
            </a:extLst>
          </p:cNvPr>
          <p:cNvSpPr/>
          <p:nvPr/>
        </p:nvSpPr>
        <p:spPr>
          <a:xfrm>
            <a:off x="3405673" y="20155"/>
            <a:ext cx="4917235" cy="677102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 lIns="121914" tIns="60957" rIns="121914" bIns="60957">
            <a:spAutoFit/>
          </a:bodyPr>
          <a:lstStyle/>
          <a:p>
            <a:pPr algn="ctr" eaLnBrk="0" hangingPunct="0">
              <a:defRPr/>
            </a:pPr>
            <a:r>
              <a:rPr lang="en-US" sz="3600" b="1" dirty="0" smtClean="0">
                <a:ln w="12700">
                  <a:solidFill>
                    <a:srgbClr val="9C007F">
                      <a:lumMod val="50000"/>
                    </a:srgbClr>
                  </a:solidFill>
                  <a:prstDash val="solid"/>
                </a:ln>
                <a:solidFill>
                  <a:srgbClr val="0000CC"/>
                </a:solidFill>
                <a:effectLst>
                  <a:innerShdw blurRad="177800">
                    <a:srgbClr val="9C007F">
                      <a:lumMod val="5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CUỘC ĐUA KỲ THÚ</a:t>
            </a:r>
            <a:endParaRPr lang="en-US" sz="3600" b="1" dirty="0">
              <a:ln w="12700">
                <a:solidFill>
                  <a:srgbClr val="9C007F">
                    <a:lumMod val="50000"/>
                  </a:srgbClr>
                </a:solidFill>
                <a:prstDash val="solid"/>
              </a:ln>
              <a:solidFill>
                <a:srgbClr val="0000CC"/>
              </a:solidFill>
              <a:effectLst>
                <a:innerShdw blurRad="177800">
                  <a:srgbClr val="9C007F">
                    <a:lumMod val="5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2" descr="Hình Mặt cười Ngộ nghĩnh Vui nhộn Đẹp nhấ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4295" y="3561033"/>
            <a:ext cx="1107980" cy="1016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 descr="C:\Users\HP\Desktop\HỘI GIẢNG\CUỘC ĐUA KỲ THÚ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245" y="20155"/>
            <a:ext cx="2227062" cy="67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9" grpId="0" bldLvl="0" animBg="1"/>
      <p:bldP spid="9" grpId="1" bldLvl="0" animBg="1"/>
      <p:bldP spid="11" grpId="0" bldLvl="0" animBg="1"/>
      <p:bldP spid="11" grpId="1" bldLvl="0" animBg="1"/>
      <p:bldP spid="15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4"/>
          <p:cNvSpPr/>
          <p:nvPr/>
        </p:nvSpPr>
        <p:spPr>
          <a:xfrm>
            <a:off x="320751" y="841751"/>
            <a:ext cx="11769505" cy="8510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13. </a:t>
            </a:r>
            <a:r>
              <a:rPr lang="en-US" sz="30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0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0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0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0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lăng</a:t>
            </a:r>
            <a:r>
              <a:rPr lang="en-US" sz="30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trụ</a:t>
            </a:r>
            <a:r>
              <a:rPr lang="en-US" sz="30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30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30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endParaRPr lang="en-US" sz="30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52DDA935-7106-414F-AA24-550C243EFAAA}"/>
              </a:ext>
            </a:extLst>
          </p:cNvPr>
          <p:cNvSpPr/>
          <p:nvPr/>
        </p:nvSpPr>
        <p:spPr>
          <a:xfrm>
            <a:off x="3405673" y="20155"/>
            <a:ext cx="4917235" cy="67710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lIns="121914" tIns="60957" rIns="121914" bIns="60957">
            <a:spAutoFit/>
          </a:bodyPr>
          <a:lstStyle/>
          <a:p>
            <a:pPr algn="ctr" eaLnBrk="0" hangingPunct="0">
              <a:defRPr/>
            </a:pPr>
            <a:r>
              <a:rPr lang="en-US" sz="3600" b="1" dirty="0" smtClean="0">
                <a:ln w="12700">
                  <a:solidFill>
                    <a:srgbClr val="9C007F">
                      <a:lumMod val="50000"/>
                    </a:srgbClr>
                  </a:solidFill>
                  <a:prstDash val="solid"/>
                </a:ln>
                <a:solidFill>
                  <a:srgbClr val="0000CC"/>
                </a:solidFill>
                <a:effectLst>
                  <a:innerShdw blurRad="177800">
                    <a:srgbClr val="9C007F">
                      <a:lumMod val="5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CUỘC ĐUA KỲ THÚ</a:t>
            </a:r>
            <a:endParaRPr lang="en-US" sz="3600" b="1" dirty="0">
              <a:ln w="12700">
                <a:solidFill>
                  <a:srgbClr val="9C007F">
                    <a:lumMod val="50000"/>
                  </a:srgbClr>
                </a:solidFill>
                <a:prstDash val="solid"/>
              </a:ln>
              <a:solidFill>
                <a:srgbClr val="0000CC"/>
              </a:solidFill>
              <a:effectLst>
                <a:innerShdw blurRad="177800">
                  <a:srgbClr val="9C007F">
                    <a:lumMod val="5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199" y="4660332"/>
            <a:ext cx="1107980" cy="1016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35013" y="4584006"/>
            <a:ext cx="2915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90288" y="4548269"/>
            <a:ext cx="2915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104191" y="4548268"/>
            <a:ext cx="2915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015381" y="4477071"/>
            <a:ext cx="2915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4" descr="Vted.vn] - Thể tích khối chóp cụt và ứng dụng | Học toán online chất lượng  cao 2022 | Vted">
            <a:extLst>
              <a:ext uri="{FF2B5EF4-FFF2-40B4-BE49-F238E27FC236}">
                <a16:creationId xmlns="" xmlns:a16="http://schemas.microsoft.com/office/drawing/2014/main" id="{B6B12719-CC45-66F2-196B-2BBB4966A0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0545" y="1843408"/>
            <a:ext cx="2622363" cy="2517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Lăng trụ tam giác - uMatrix">
            <a:extLst>
              <a:ext uri="{FF2B5EF4-FFF2-40B4-BE49-F238E27FC236}">
                <a16:creationId xmlns="" xmlns:a16="http://schemas.microsoft.com/office/drawing/2014/main" id="{BFAB4C31-1D3D-2877-1F95-4C399D924D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6208" y="2001844"/>
            <a:ext cx="2062621" cy="2446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Tóm tắt lý thuyết và bài tập về khối đa diện - Ôn Thi HSG">
            <a:extLst>
              <a:ext uri="{FF2B5EF4-FFF2-40B4-BE49-F238E27FC236}">
                <a16:creationId xmlns="" xmlns:a16="http://schemas.microsoft.com/office/drawing/2014/main" id="{324D0E11-1993-4E95-7C37-4D60F499E8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848" y="1995397"/>
            <a:ext cx="2066499" cy="2440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elp Me Cho Hình Chóp Sabcd Có Đáy Là Hình Vuông Cạnh A, Cho Hình Chóp (S">
            <a:extLst>
              <a:ext uri="{FF2B5EF4-FFF2-40B4-BE49-F238E27FC236}">
                <a16:creationId xmlns="" xmlns:a16="http://schemas.microsoft.com/office/drawing/2014/main" id="{157EE8C6-6746-296C-50A3-84385E60EE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2909" y="1674671"/>
            <a:ext cx="3592839" cy="246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HP\Desktop\HỘI GIẢNG\CUỘC ĐUA KỲ THÚ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245" y="20155"/>
            <a:ext cx="2227062" cy="67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5552624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3" t="23537" r="27831" b="11565"/>
          <a:stretch/>
        </p:blipFill>
        <p:spPr bwMode="auto">
          <a:xfrm>
            <a:off x="1275907" y="796035"/>
            <a:ext cx="10034965" cy="5902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2DDA935-7106-414F-AA24-550C243EFAAA}"/>
              </a:ext>
            </a:extLst>
          </p:cNvPr>
          <p:cNvSpPr/>
          <p:nvPr/>
        </p:nvSpPr>
        <p:spPr>
          <a:xfrm>
            <a:off x="116958" y="242043"/>
            <a:ext cx="7123814" cy="553992"/>
          </a:xfrm>
          <a:prstGeom prst="rect">
            <a:avLst/>
          </a:prstGeom>
          <a:noFill/>
        </p:spPr>
        <p:txBody>
          <a:bodyPr wrap="square" lIns="121914" tIns="60957" rIns="121914" bIns="60957">
            <a:spAutoFit/>
          </a:bodyPr>
          <a:lstStyle/>
          <a:p>
            <a:pPr algn="ctr" eaLnBrk="0" hangingPunct="0">
              <a:defRPr/>
            </a:pPr>
            <a:r>
              <a:rPr lang="en-US" sz="2800" b="1" dirty="0" smtClean="0">
                <a:ln w="12700">
                  <a:solidFill>
                    <a:srgbClr val="9C007F">
                      <a:lumMod val="50000"/>
                    </a:srgbClr>
                  </a:solidFill>
                  <a:prstDash val="solid"/>
                </a:ln>
                <a:solidFill>
                  <a:srgbClr val="0000CC"/>
                </a:solidFill>
                <a:effectLst>
                  <a:innerShdw blurRad="177800">
                    <a:srgbClr val="9C007F">
                      <a:lumMod val="5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1. HÌNH LĂNG TRỤ ĐỨNG TAM GIÁC.</a:t>
            </a:r>
            <a:endParaRPr lang="en-US" sz="2800" b="1" dirty="0">
              <a:ln w="12700">
                <a:solidFill>
                  <a:srgbClr val="9C007F">
                    <a:lumMod val="50000"/>
                  </a:srgbClr>
                </a:solidFill>
                <a:prstDash val="solid"/>
              </a:ln>
              <a:solidFill>
                <a:srgbClr val="0000CC"/>
              </a:solidFill>
              <a:effectLst>
                <a:innerShdw blurRad="177800">
                  <a:srgbClr val="9C007F">
                    <a:lumMod val="5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397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0012" y="918732"/>
            <a:ext cx="11176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7: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Hộp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kẹo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sôcôla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4a)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4b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lăng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trụ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rõ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đáy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lăng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trụ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049" y="2568431"/>
            <a:ext cx="6385049" cy="3596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2DDA935-7106-414F-AA24-550C243EFAAA}"/>
              </a:ext>
            </a:extLst>
          </p:cNvPr>
          <p:cNvSpPr/>
          <p:nvPr/>
        </p:nvSpPr>
        <p:spPr>
          <a:xfrm>
            <a:off x="3405673" y="20155"/>
            <a:ext cx="4917235" cy="67710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lIns="121914" tIns="60957" rIns="121914" bIns="60957">
            <a:spAutoFit/>
          </a:bodyPr>
          <a:lstStyle/>
          <a:p>
            <a:pPr algn="ctr" eaLnBrk="0" hangingPunct="0">
              <a:defRPr/>
            </a:pPr>
            <a:r>
              <a:rPr lang="en-US" sz="3600" b="1" dirty="0" smtClean="0">
                <a:ln w="12700">
                  <a:solidFill>
                    <a:srgbClr val="9C007F">
                      <a:lumMod val="50000"/>
                    </a:srgbClr>
                  </a:solidFill>
                  <a:prstDash val="solid"/>
                </a:ln>
                <a:solidFill>
                  <a:srgbClr val="0000CC"/>
                </a:solidFill>
                <a:effectLst>
                  <a:innerShdw blurRad="177800">
                    <a:srgbClr val="9C007F">
                      <a:lumMod val="5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CUỘC ĐUA KỲ THÚ</a:t>
            </a:r>
            <a:endParaRPr lang="en-US" sz="3600" b="1" dirty="0">
              <a:ln w="12700">
                <a:solidFill>
                  <a:srgbClr val="9C007F">
                    <a:lumMod val="50000"/>
                  </a:srgbClr>
                </a:solidFill>
                <a:prstDash val="solid"/>
              </a:ln>
              <a:solidFill>
                <a:srgbClr val="0000CC"/>
              </a:solidFill>
              <a:effectLst>
                <a:innerShdw blurRad="177800">
                  <a:srgbClr val="9C007F">
                    <a:lumMod val="5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215612" y="3232149"/>
            <a:ext cx="452046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ABC, MNP</a:t>
            </a:r>
          </a:p>
          <a:p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ABNM, ACPM, BCPN.</a:t>
            </a:r>
          </a:p>
          <a:p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AM, BN, CP.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HP\Desktop\HỘI GIẢNG\CUỘC ĐUA KỲ THÚ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245" y="20155"/>
            <a:ext cx="2227062" cy="67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5843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12"/>
          <p:cNvSpPr>
            <a:spLocks noChangeArrowheads="1"/>
          </p:cNvSpPr>
          <p:nvPr/>
        </p:nvSpPr>
        <p:spPr bwMode="auto">
          <a:xfrm>
            <a:off x="3408220" y="1147194"/>
            <a:ext cx="8418021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endParaRPr lang="en-US" altLang="vi-VN" sz="2800" dirty="0">
              <a:solidFill>
                <a:srgbClr val="3333FF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TextBox 26"/>
          <p:cNvSpPr txBox="1"/>
          <p:nvPr/>
        </p:nvSpPr>
        <p:spPr>
          <a:xfrm>
            <a:off x="426526" y="786426"/>
            <a:ext cx="1149540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2800" b="1" dirty="0" smtClean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Tạo </a:t>
            </a:r>
            <a:r>
              <a:rPr lang="vi-VN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lập hình lăng trụ đứng tam giác có kích thước ba cạnh là </a:t>
            </a:r>
            <a:r>
              <a:rPr lang="en-US" altLang="vi-VN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5</a:t>
            </a:r>
            <a:r>
              <a:rPr lang="vi-VN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cm</a:t>
            </a:r>
            <a:r>
              <a:rPr lang="vi-VN" sz="2800" b="1" dirty="0" smtClean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smtClean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6 </a:t>
            </a:r>
            <a:r>
              <a:rPr lang="vi-VN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cm, 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smtClean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8 </a:t>
            </a:r>
            <a:r>
              <a:rPr lang="vi-VN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cm và chiều cao </a:t>
            </a:r>
            <a:r>
              <a:rPr lang="en-US" altLang="vi-VN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10 c</a:t>
            </a:r>
            <a:r>
              <a:rPr lang="vi-VN" sz="2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</a:t>
            </a:r>
            <a:r>
              <a:rPr lang="en-US" altLang="vi-VN" sz="2800" b="1" dirty="0">
                <a:solidFill>
                  <a:srgbClr val="3333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3" name="Object 2"/>
          <p:cNvGraphicFramePr/>
          <p:nvPr>
            <p:extLst>
              <p:ext uri="{D42A27DB-BD31-4B8C-83A1-F6EECF244321}">
                <p14:modId xmlns:p14="http://schemas.microsoft.com/office/powerpoint/2010/main" val="1634990694"/>
              </p:ext>
            </p:extLst>
          </p:nvPr>
        </p:nvGraphicFramePr>
        <p:xfrm>
          <a:off x="839435" y="2126518"/>
          <a:ext cx="5413375" cy="42335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3" name="Bitmap Image" r:id="rId5" imgW="4962525" imgH="2971800" progId="Paint.Picture">
                  <p:embed/>
                </p:oleObj>
              </mc:Choice>
              <mc:Fallback>
                <p:oleObj name="Bitmap Image" r:id="rId5" imgW="4962525" imgH="2971800" progId="Paint.Picture">
                  <p:embed/>
                  <p:pic>
                    <p:nvPicPr>
                      <p:cNvPr id="0" name="Picture 3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39435" y="2126518"/>
                        <a:ext cx="5413375" cy="42335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/>
          <p:nvPr>
            <p:extLst>
              <p:ext uri="{D42A27DB-BD31-4B8C-83A1-F6EECF244321}">
                <p14:modId xmlns:p14="http://schemas.microsoft.com/office/powerpoint/2010/main" val="3972187014"/>
              </p:ext>
            </p:extLst>
          </p:nvPr>
        </p:nvGraphicFramePr>
        <p:xfrm>
          <a:off x="7114269" y="2130167"/>
          <a:ext cx="4169411" cy="40932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4" name="Bitmap Image" r:id="rId7" imgW="3771900" imgH="3476625" progId="Paint.Picture">
                  <p:embed/>
                </p:oleObj>
              </mc:Choice>
              <mc:Fallback>
                <p:oleObj name="Bitmap Image" r:id="rId7" imgW="3771900" imgH="3476625" progId="Paint.Picture">
                  <p:embed/>
                  <p:pic>
                    <p:nvPicPr>
                      <p:cNvPr id="0" name="Picture 5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114269" y="2130167"/>
                        <a:ext cx="4169411" cy="40932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2DDA935-7106-414F-AA24-550C243EFAAA}"/>
              </a:ext>
            </a:extLst>
          </p:cNvPr>
          <p:cNvSpPr/>
          <p:nvPr/>
        </p:nvSpPr>
        <p:spPr>
          <a:xfrm>
            <a:off x="136380" y="194388"/>
            <a:ext cx="11394157" cy="677102"/>
          </a:xfrm>
          <a:prstGeom prst="rect">
            <a:avLst/>
          </a:prstGeom>
          <a:noFill/>
        </p:spPr>
        <p:txBody>
          <a:bodyPr wrap="square" lIns="121914" tIns="60957" rIns="121914" bIns="60957">
            <a:spAutoFit/>
          </a:bodyPr>
          <a:lstStyle/>
          <a:p>
            <a:pPr algn="ctr" eaLnBrk="0" hangingPunct="0">
              <a:defRPr/>
            </a:pPr>
            <a:r>
              <a:rPr lang="en-US" sz="3600" b="1" dirty="0" smtClean="0">
                <a:ln w="12700">
                  <a:solidFill>
                    <a:srgbClr val="9C007F">
                      <a:lumMod val="50000"/>
                    </a:srgbClr>
                  </a:solidFill>
                  <a:prstDash val="solid"/>
                </a:ln>
                <a:solidFill>
                  <a:srgbClr val="0000CC"/>
                </a:solidFill>
                <a:effectLst>
                  <a:innerShdw blurRad="177800">
                    <a:srgbClr val="9C007F">
                      <a:lumMod val="5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2. TẠO LẬP HÌNH LĂNG TRỤ ĐỨNG TAM GIÁC.</a:t>
            </a:r>
            <a:endParaRPr lang="en-US" sz="3600" b="1" dirty="0">
              <a:ln w="12700">
                <a:solidFill>
                  <a:srgbClr val="9C007F">
                    <a:lumMod val="50000"/>
                  </a:srgbClr>
                </a:solidFill>
                <a:prstDash val="solid"/>
              </a:ln>
              <a:solidFill>
                <a:srgbClr val="0000CC"/>
              </a:solidFill>
              <a:effectLst>
                <a:innerShdw blurRad="177800">
                  <a:srgbClr val="9C007F">
                    <a:lumMod val="5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25447" y="284482"/>
            <a:ext cx="1138965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l-NL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1: </a:t>
            </a:r>
            <a:r>
              <a:rPr lang="nl-NL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Vẽ hình khai triển theo mẫu và cắt theo viền</a:t>
            </a:r>
            <a:r>
              <a:rPr lang="en-US" altLang="nl-NL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nl-NL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Object 2"/>
          <p:cNvGraphicFramePr/>
          <p:nvPr>
            <p:extLst>
              <p:ext uri="{D42A27DB-BD31-4B8C-83A1-F6EECF244321}">
                <p14:modId xmlns:p14="http://schemas.microsoft.com/office/powerpoint/2010/main" val="1401586078"/>
              </p:ext>
            </p:extLst>
          </p:nvPr>
        </p:nvGraphicFramePr>
        <p:xfrm>
          <a:off x="2399897" y="1391111"/>
          <a:ext cx="8129283" cy="44845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7" r:id="rId3" imgW="4962525" imgH="2971800" progId="Paint.Picture">
                  <p:embed/>
                </p:oleObj>
              </mc:Choice>
              <mc:Fallback>
                <p:oleObj r:id="rId3" imgW="4962525" imgH="2971800" progId="Paint.Picture">
                  <p:embed/>
                  <p:pic>
                    <p:nvPicPr>
                      <p:cNvPr id="0" name="Picture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99897" y="1391111"/>
                        <a:ext cx="8129283" cy="44845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ình ảnh Vẽ Tay Tình Nguyện Hoạt Hình Làm Từ Thiện PNG Miễn Phí Tải Về -  Lovepik"/>
          <p:cNvSpPr>
            <a:spLocks noChangeAspect="1" noChangeArrowheads="1"/>
          </p:cNvSpPr>
          <p:nvPr/>
        </p:nvSpPr>
        <p:spPr bwMode="auto">
          <a:xfrm>
            <a:off x="103717" y="47261"/>
            <a:ext cx="203200" cy="20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0960" tIns="30480" rIns="60960" bIns="30480" numCol="1" anchor="t" anchorCtr="0" compatLnSpc="1"/>
          <a:lstStyle/>
          <a:p>
            <a:endParaRPr lang="en-US" sz="1200"/>
          </a:p>
        </p:txBody>
      </p:sp>
      <p:sp>
        <p:nvSpPr>
          <p:cNvPr id="2" name="Rectangle 1"/>
          <p:cNvSpPr/>
          <p:nvPr/>
        </p:nvSpPr>
        <p:spPr>
          <a:xfrm>
            <a:off x="136161" y="386083"/>
            <a:ext cx="1143588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2: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Gấp theo nét màu cam. Ta được hình lăng trụ </a:t>
            </a:r>
          </a:p>
        </p:txBody>
      </p:sp>
      <p:graphicFrame>
        <p:nvGraphicFramePr>
          <p:cNvPr id="5" name="Object 4"/>
          <p:cNvGraphicFramePr/>
          <p:nvPr>
            <p:extLst>
              <p:ext uri="{D42A27DB-BD31-4B8C-83A1-F6EECF244321}">
                <p14:modId xmlns:p14="http://schemas.microsoft.com/office/powerpoint/2010/main" val="2145614201"/>
              </p:ext>
            </p:extLst>
          </p:nvPr>
        </p:nvGraphicFramePr>
        <p:xfrm>
          <a:off x="2199994" y="1646558"/>
          <a:ext cx="7565673" cy="38036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1" name="Bitmap Image" r:id="rId3" imgW="7334250" imgH="3562350" progId="Paint.Picture">
                  <p:embed/>
                </p:oleObj>
              </mc:Choice>
              <mc:Fallback>
                <p:oleObj name="Bitmap Image" r:id="rId3" imgW="7334250" imgH="3562350" progId="Paint.Picture">
                  <p:embed/>
                  <p:pic>
                    <p:nvPicPr>
                      <p:cNvPr id="0" name="Picture 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99994" y="1646558"/>
                        <a:ext cx="7565673" cy="38036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099" name="Rectangle 12"/>
          <p:cNvSpPr>
            <a:spLocks noChangeArrowheads="1"/>
          </p:cNvSpPr>
          <p:nvPr/>
        </p:nvSpPr>
        <p:spPr bwMode="auto">
          <a:xfrm>
            <a:off x="3408220" y="1107824"/>
            <a:ext cx="841802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endParaRPr lang="en-US" altLang="vi-VN" sz="2800" dirty="0">
              <a:solidFill>
                <a:srgbClr val="3333FF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AutoShape 77"/>
          <p:cNvSpPr>
            <a:spLocks noChangeArrowheads="1"/>
          </p:cNvSpPr>
          <p:nvPr/>
        </p:nvSpPr>
        <p:spPr bwMode="auto">
          <a:xfrm>
            <a:off x="2380304" y="162790"/>
            <a:ext cx="7619967" cy="632014"/>
          </a:xfrm>
          <a:prstGeom prst="roundRect">
            <a:avLst>
              <a:gd name="adj" fmla="val 16667"/>
            </a:avLst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chemeClr val="bg1"/>
            </a:solidFill>
            <a:round/>
          </a:ln>
          <a:effectLst>
            <a:outerShdw dist="99190" dir="238833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vi-VN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 VIỆC VỀ NHÀ</a:t>
            </a:r>
            <a:endParaRPr lang="vi-VN" altLang="vi-VN" sz="3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32487" y="1344168"/>
            <a:ext cx="10515600" cy="4087368"/>
          </a:xfrm>
        </p:spPr>
        <p:txBody>
          <a:bodyPr>
            <a:noAutofit/>
          </a:bodyPr>
          <a:lstStyle/>
          <a:p>
            <a:r>
              <a:rPr lang="nl-NL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Tìm </a:t>
            </a:r>
            <a:r>
              <a:rPr lang="nl-NL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</a:t>
            </a:r>
            <a:r>
              <a:rPr lang="nl-NL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 thực tế về hình lăng trụ đứng tam </a:t>
            </a:r>
            <a:r>
              <a:rPr lang="nl-NL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 trong </a:t>
            </a:r>
            <a:r>
              <a:rPr lang="nl-NL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tế.</a:t>
            </a:r>
            <a:r>
              <a:rPr lang="vi-VN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vi-VN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vi-VN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Làm bài </a:t>
            </a:r>
            <a:r>
              <a:rPr lang="nl-NL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 </a:t>
            </a:r>
            <a:r>
              <a:rPr lang="nl-NL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1,2,4/sgk/57</a:t>
            </a:r>
            <a:r>
              <a:rPr lang="nl-NL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9698" name="TextBox 4"/>
          <p:cNvSpPr txBox="1">
            <a:spLocks noChangeArrowheads="1"/>
          </p:cNvSpPr>
          <p:nvPr/>
        </p:nvSpPr>
        <p:spPr bwMode="auto">
          <a:xfrm>
            <a:off x="2286000" y="533401"/>
            <a:ext cx="7620000" cy="187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altLang="vi-VN" sz="5400" dirty="0" err="1">
                <a:solidFill>
                  <a:srgbClr val="0000FF"/>
                </a:solidFill>
                <a:latin typeface="Bookman Old Style" panose="020506040505050202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Chúc</a:t>
            </a:r>
            <a:r>
              <a:rPr lang="en-US" altLang="vi-VN" sz="5400" dirty="0">
                <a:solidFill>
                  <a:srgbClr val="0000FF"/>
                </a:solidFill>
                <a:latin typeface="Bookman Old Style" panose="020506040505050202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5400" dirty="0" err="1">
                <a:solidFill>
                  <a:srgbClr val="0000FF"/>
                </a:solidFill>
                <a:latin typeface="Bookman Old Style" panose="020506040505050202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Thầy</a:t>
            </a:r>
            <a:r>
              <a:rPr lang="en-US" altLang="vi-VN" sz="5400" dirty="0">
                <a:solidFill>
                  <a:srgbClr val="0000FF"/>
                </a:solidFill>
                <a:latin typeface="Bookman Old Style" panose="020506040505050202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5400" dirty="0" err="1">
                <a:solidFill>
                  <a:srgbClr val="0000FF"/>
                </a:solidFill>
                <a:latin typeface="Bookman Old Style" panose="020506040505050202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Cô</a:t>
            </a:r>
            <a:r>
              <a:rPr lang="en-US" altLang="vi-VN" sz="5400" dirty="0">
                <a:solidFill>
                  <a:srgbClr val="0000FF"/>
                </a:solidFill>
                <a:latin typeface="Bookman Old Style" panose="020506040505050202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5400" dirty="0" err="1">
                <a:solidFill>
                  <a:srgbClr val="0000FF"/>
                </a:solidFill>
                <a:latin typeface="Bookman Old Style" panose="020506040505050202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và</a:t>
            </a:r>
            <a:r>
              <a:rPr lang="en-US" altLang="vi-VN" sz="5400" dirty="0">
                <a:solidFill>
                  <a:srgbClr val="0000FF"/>
                </a:solidFill>
                <a:latin typeface="Bookman Old Style" panose="020506040505050202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5400" dirty="0" err="1">
                <a:solidFill>
                  <a:srgbClr val="0000FF"/>
                </a:solidFill>
                <a:latin typeface="Bookman Old Style" panose="020506040505050202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các</a:t>
            </a:r>
            <a:r>
              <a:rPr lang="en-US" altLang="vi-VN" sz="5400" dirty="0">
                <a:solidFill>
                  <a:srgbClr val="0000FF"/>
                </a:solidFill>
                <a:latin typeface="Bookman Old Style" panose="020506040505050202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5400" dirty="0" err="1">
                <a:solidFill>
                  <a:srgbClr val="0000FF"/>
                </a:solidFill>
                <a:latin typeface="Bookman Old Style" panose="020506040505050202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em</a:t>
            </a:r>
            <a:r>
              <a:rPr lang="en-US" altLang="vi-VN" sz="5400" dirty="0">
                <a:solidFill>
                  <a:srgbClr val="0000FF"/>
                </a:solidFill>
                <a:latin typeface="Bookman Old Style" panose="020506040505050202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5400" dirty="0" err="1" smtClean="0">
                <a:solidFill>
                  <a:srgbClr val="0000FF"/>
                </a:solidFill>
                <a:latin typeface="Bookman Old Style" panose="020506040505050202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nhiều</a:t>
            </a:r>
            <a:r>
              <a:rPr lang="en-US" altLang="vi-VN" sz="5400" dirty="0" smtClean="0">
                <a:solidFill>
                  <a:srgbClr val="0000FF"/>
                </a:solidFill>
                <a:latin typeface="Bookman Old Style" panose="020506040505050202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5400" dirty="0" err="1" smtClean="0">
                <a:solidFill>
                  <a:srgbClr val="0000FF"/>
                </a:solidFill>
                <a:latin typeface="Bookman Old Style" panose="020506040505050202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sức</a:t>
            </a:r>
            <a:r>
              <a:rPr lang="en-US" altLang="vi-VN" sz="5400" dirty="0" smtClean="0">
                <a:solidFill>
                  <a:srgbClr val="0000FF"/>
                </a:solidFill>
                <a:latin typeface="Bookman Old Style" panose="020506040505050202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5400" dirty="0" err="1" smtClean="0">
                <a:solidFill>
                  <a:srgbClr val="0000FF"/>
                </a:solidFill>
                <a:latin typeface="Bookman Old Style" panose="020506040505050202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khoẻ</a:t>
            </a:r>
            <a:r>
              <a:rPr lang="en-US" altLang="vi-VN" sz="5400" dirty="0" smtClean="0">
                <a:solidFill>
                  <a:srgbClr val="0000FF"/>
                </a:solidFill>
                <a:latin typeface="Bookman Old Style" panose="020506040505050202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!</a:t>
            </a:r>
            <a:endParaRPr lang="vi-VN" altLang="vi-VN" sz="2800" dirty="0">
              <a:solidFill>
                <a:srgbClr val="0000FF"/>
              </a:solidFill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9699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3" y="2565400"/>
            <a:ext cx="4900613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sosceles Triangle 8"/>
          <p:cNvSpPr/>
          <p:nvPr/>
        </p:nvSpPr>
        <p:spPr>
          <a:xfrm>
            <a:off x="5450190" y="75447"/>
            <a:ext cx="2679825" cy="2133599"/>
          </a:xfrm>
          <a:prstGeom prst="triangl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Isosceles Triangle 12"/>
          <p:cNvSpPr/>
          <p:nvPr/>
        </p:nvSpPr>
        <p:spPr>
          <a:xfrm>
            <a:off x="3917852" y="2323705"/>
            <a:ext cx="2840549" cy="2180030"/>
          </a:xfrm>
          <a:prstGeom prst="triangl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/>
          <p:cNvSpPr/>
          <p:nvPr/>
        </p:nvSpPr>
        <p:spPr>
          <a:xfrm>
            <a:off x="6826316" y="2302605"/>
            <a:ext cx="2679825" cy="2133599"/>
          </a:xfrm>
          <a:prstGeom prst="triangl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4"/>
          <p:cNvSpPr/>
          <p:nvPr/>
        </p:nvSpPr>
        <p:spPr>
          <a:xfrm rot="10800000">
            <a:off x="5415494" y="2278466"/>
            <a:ext cx="2679825" cy="2133599"/>
          </a:xfrm>
          <a:prstGeom prst="triangl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Isosceles Triangle 15"/>
          <p:cNvSpPr/>
          <p:nvPr/>
        </p:nvSpPr>
        <p:spPr>
          <a:xfrm>
            <a:off x="5450189" y="4573514"/>
            <a:ext cx="2679825" cy="2133599"/>
          </a:xfrm>
          <a:prstGeom prst="triangl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Isosceles Triangle 16"/>
          <p:cNvSpPr/>
          <p:nvPr/>
        </p:nvSpPr>
        <p:spPr>
          <a:xfrm>
            <a:off x="8249220" y="4544846"/>
            <a:ext cx="2679825" cy="2133599"/>
          </a:xfrm>
          <a:prstGeom prst="triangl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Isosceles Triangle 18"/>
          <p:cNvSpPr/>
          <p:nvPr/>
        </p:nvSpPr>
        <p:spPr>
          <a:xfrm>
            <a:off x="2633054" y="4555409"/>
            <a:ext cx="2679825" cy="2133599"/>
          </a:xfrm>
          <a:prstGeom prst="triangl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/>
          <p:cNvSpPr/>
          <p:nvPr/>
        </p:nvSpPr>
        <p:spPr>
          <a:xfrm rot="10800000">
            <a:off x="4057474" y="4537301"/>
            <a:ext cx="2679825" cy="2133599"/>
          </a:xfrm>
          <a:prstGeom prst="triangl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/>
          <p:cNvSpPr/>
          <p:nvPr/>
        </p:nvSpPr>
        <p:spPr>
          <a:xfrm rot="10800000">
            <a:off x="6835368" y="4522208"/>
            <a:ext cx="2679825" cy="2133599"/>
          </a:xfrm>
          <a:prstGeom prst="triangl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5813979" y="1310776"/>
            <a:ext cx="19522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Hai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kề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45091" y="2279590"/>
            <a:ext cx="25998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5" name="TextBox 24"/>
          <p:cNvSpPr txBox="1"/>
          <p:nvPr/>
        </p:nvSpPr>
        <p:spPr>
          <a:xfrm rot="3480187">
            <a:off x="4535911" y="3200127"/>
            <a:ext cx="25998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 rot="3571983">
            <a:off x="4994480" y="3175986"/>
            <a:ext cx="25998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Hai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 rot="18075501">
            <a:off x="6785702" y="3074888"/>
            <a:ext cx="20986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180</a:t>
            </a:r>
            <a:r>
              <a:rPr lang="en-US" sz="16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 rot="18046952">
            <a:off x="6212351" y="3145853"/>
            <a:ext cx="21191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Hai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bù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681252" y="3845522"/>
            <a:ext cx="30887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255237" y="3651636"/>
            <a:ext cx="22842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Cho                  . </a:t>
            </a:r>
          </a:p>
          <a:p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Oa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tia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 rot="3492189">
            <a:off x="3828178" y="5233079"/>
            <a:ext cx="23506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Cho </a:t>
            </a:r>
          </a:p>
          <a:p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kề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bù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 rot="18083090">
            <a:off x="7666216" y="4970106"/>
            <a:ext cx="21129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Tia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Oa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tia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 rot="18100905">
            <a:off x="5689613" y="5516906"/>
            <a:ext cx="12779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 rot="18141685">
            <a:off x="8066727" y="5371283"/>
            <a:ext cx="2296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tia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Oa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tia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Ox, Oy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 rot="3482053">
            <a:off x="6632568" y="5275589"/>
            <a:ext cx="19262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Hai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kề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bù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 rot="3464102">
            <a:off x="6256840" y="5534981"/>
            <a:ext cx="20091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kề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bù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 rot="18207796">
            <a:off x="4950907" y="5068477"/>
            <a:ext cx="1840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Hai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Cho 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0" y="0"/>
          <a:ext cx="64135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2" name="Equation" r:id="rId3" imgW="647419" imgH="253890" progId="Equation.DSMT4">
                  <p:embed/>
                </p:oleObj>
              </mc:Choice>
              <mc:Fallback>
                <p:oleObj name="Equation" r:id="rId3" imgW="647419" imgH="25389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641350" cy="25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2540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1546870"/>
              </p:ext>
            </p:extLst>
          </p:nvPr>
        </p:nvGraphicFramePr>
        <p:xfrm>
          <a:off x="4885768" y="3588696"/>
          <a:ext cx="1023236" cy="4052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3" name="Equation" r:id="rId5" imgW="648996" imgH="256977" progId="Equation.DSMT4">
                  <p:embed/>
                </p:oleObj>
              </mc:Choice>
              <mc:Fallback>
                <p:oleObj name="Equation" r:id="rId5" imgW="648996" imgH="256977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885768" y="3588696"/>
                        <a:ext cx="1023236" cy="4052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2000040"/>
              </p:ext>
            </p:extLst>
          </p:nvPr>
        </p:nvGraphicFramePr>
        <p:xfrm>
          <a:off x="4769840" y="4136515"/>
          <a:ext cx="543039" cy="398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4" name="Equation" r:id="rId7" imgW="304560" imgH="253800" progId="Equation.DSMT4">
                  <p:embed/>
                </p:oleObj>
              </mc:Choice>
              <mc:Fallback>
                <p:oleObj name="Equation" r:id="rId7" imgW="304560" imgH="2538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9840" y="4136515"/>
                        <a:ext cx="543039" cy="398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" name="Object 4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5437660"/>
              </p:ext>
            </p:extLst>
          </p:nvPr>
        </p:nvGraphicFramePr>
        <p:xfrm>
          <a:off x="5003481" y="4511991"/>
          <a:ext cx="1039812" cy="36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5" name="Equation" r:id="rId9" imgW="660240" imgH="228600" progId="Equation.DSMT4">
                  <p:embed/>
                </p:oleObj>
              </mc:Choice>
              <mc:Fallback>
                <p:oleObj name="Equation" r:id="rId9" imgW="660240" imgH="2286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3481" y="4511991"/>
                        <a:ext cx="1039812" cy="360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15" name="Picture 1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280" y="4110132"/>
            <a:ext cx="855058" cy="372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7" name="Picture 2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6224" y="3844396"/>
            <a:ext cx="279218" cy="38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9" name="Picture 2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8149" y="3846501"/>
            <a:ext cx="283081" cy="366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9" name="Object 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651524"/>
              </p:ext>
            </p:extLst>
          </p:nvPr>
        </p:nvGraphicFramePr>
        <p:xfrm>
          <a:off x="7772620" y="4537301"/>
          <a:ext cx="976313" cy="420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6" name="Equation" r:id="rId14" imgW="622080" imgH="266400" progId="Equation.DSMT4">
                  <p:embed/>
                </p:oleObj>
              </mc:Choice>
              <mc:Fallback>
                <p:oleObj name="Equation" r:id="rId14" imgW="622080" imgH="266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2620" y="4537301"/>
                        <a:ext cx="976313" cy="420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35" name="Picture 39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121276">
            <a:off x="8674841" y="5155887"/>
            <a:ext cx="337994" cy="283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37" name="Picture 41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865810">
            <a:off x="9094735" y="5612437"/>
            <a:ext cx="988791" cy="343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39" name="Picture 4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61247">
            <a:off x="4370206" y="4901315"/>
            <a:ext cx="416614" cy="304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47" name="Picture 5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33928">
            <a:off x="4893618" y="5727498"/>
            <a:ext cx="384542" cy="310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49" name="Picture 53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20499">
            <a:off x="4717536" y="5247106"/>
            <a:ext cx="863036" cy="326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51" name="Picture 55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27880">
            <a:off x="3855703" y="5504830"/>
            <a:ext cx="1003195" cy="317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9608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sosceles Triangle 8"/>
          <p:cNvSpPr/>
          <p:nvPr/>
        </p:nvSpPr>
        <p:spPr>
          <a:xfrm>
            <a:off x="315158" y="322794"/>
            <a:ext cx="2679825" cy="2133599"/>
          </a:xfrm>
          <a:prstGeom prst="triangl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Isosceles Triangle 12"/>
          <p:cNvSpPr/>
          <p:nvPr/>
        </p:nvSpPr>
        <p:spPr>
          <a:xfrm>
            <a:off x="5888897" y="279691"/>
            <a:ext cx="2840549" cy="2180030"/>
          </a:xfrm>
          <a:prstGeom prst="triangl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/>
          <p:cNvSpPr/>
          <p:nvPr/>
        </p:nvSpPr>
        <p:spPr>
          <a:xfrm>
            <a:off x="9071953" y="250630"/>
            <a:ext cx="2679825" cy="2133599"/>
          </a:xfrm>
          <a:prstGeom prst="triangl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4"/>
          <p:cNvSpPr/>
          <p:nvPr/>
        </p:nvSpPr>
        <p:spPr>
          <a:xfrm rot="10800000">
            <a:off x="3155159" y="313750"/>
            <a:ext cx="2679825" cy="2133599"/>
          </a:xfrm>
          <a:prstGeom prst="triangl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Isosceles Triangle 15"/>
          <p:cNvSpPr/>
          <p:nvPr/>
        </p:nvSpPr>
        <p:spPr>
          <a:xfrm>
            <a:off x="4988656" y="2945690"/>
            <a:ext cx="2679825" cy="2133599"/>
          </a:xfrm>
          <a:prstGeom prst="triangl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Isosceles Triangle 16"/>
          <p:cNvSpPr/>
          <p:nvPr/>
        </p:nvSpPr>
        <p:spPr>
          <a:xfrm>
            <a:off x="9131356" y="2846255"/>
            <a:ext cx="2679825" cy="2133599"/>
          </a:xfrm>
          <a:prstGeom prst="triangl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Isosceles Triangle 18"/>
          <p:cNvSpPr/>
          <p:nvPr/>
        </p:nvSpPr>
        <p:spPr>
          <a:xfrm>
            <a:off x="490555" y="3022565"/>
            <a:ext cx="2679825" cy="2133599"/>
          </a:xfrm>
          <a:prstGeom prst="triangl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/>
          <p:cNvSpPr/>
          <p:nvPr/>
        </p:nvSpPr>
        <p:spPr>
          <a:xfrm rot="10800000">
            <a:off x="2739205" y="3164245"/>
            <a:ext cx="2679825" cy="2133599"/>
          </a:xfrm>
          <a:prstGeom prst="triangl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/>
          <p:cNvSpPr/>
          <p:nvPr/>
        </p:nvSpPr>
        <p:spPr>
          <a:xfrm rot="10800000">
            <a:off x="7170666" y="2970527"/>
            <a:ext cx="2679825" cy="2133599"/>
          </a:xfrm>
          <a:prstGeom prst="triangl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626144" y="1625396"/>
            <a:ext cx="19522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Hai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kề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184756" y="314874"/>
            <a:ext cx="25998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5" name="TextBox 24"/>
          <p:cNvSpPr txBox="1"/>
          <p:nvPr/>
        </p:nvSpPr>
        <p:spPr>
          <a:xfrm rot="3480187">
            <a:off x="6506956" y="1156113"/>
            <a:ext cx="25998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 rot="3571983">
            <a:off x="2734145" y="1211270"/>
            <a:ext cx="25998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Hai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 rot="18075501">
            <a:off x="9031339" y="1022913"/>
            <a:ext cx="20986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180</a:t>
            </a:r>
            <a:r>
              <a:rPr lang="en-US" sz="16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 rot="18046952">
            <a:off x="3952016" y="1181137"/>
            <a:ext cx="21191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Hai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bù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926889" y="1793547"/>
            <a:ext cx="30887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226282" y="1607622"/>
            <a:ext cx="22842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Cho                  . </a:t>
            </a:r>
          </a:p>
          <a:p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Oa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tia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 rot="3492189">
            <a:off x="2509909" y="3860023"/>
            <a:ext cx="23506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Cho </a:t>
            </a:r>
          </a:p>
          <a:p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kề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bù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 rot="18083090">
            <a:off x="8001514" y="3418425"/>
            <a:ext cx="21129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Tia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Oa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tia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 rot="18100905">
            <a:off x="5228080" y="3889082"/>
            <a:ext cx="12779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 rot="18141685">
            <a:off x="8948863" y="3672692"/>
            <a:ext cx="2296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tia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Oa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tia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Ox, Oy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 rot="3482053">
            <a:off x="6967866" y="3723908"/>
            <a:ext cx="19262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Hai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kề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bù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 rot="3464102">
            <a:off x="5795307" y="3907157"/>
            <a:ext cx="20091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kề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bù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 rot="18207796">
            <a:off x="3632638" y="3695421"/>
            <a:ext cx="1840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Hai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Cho 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2540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8651951"/>
              </p:ext>
            </p:extLst>
          </p:nvPr>
        </p:nvGraphicFramePr>
        <p:xfrm>
          <a:off x="6856813" y="1544682"/>
          <a:ext cx="1023236" cy="4052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4" name="Equation" r:id="rId3" imgW="648996" imgH="256977" progId="Equation.DSMT4">
                  <p:embed/>
                </p:oleObj>
              </mc:Choice>
              <mc:Fallback>
                <p:oleObj name="Equation" r:id="rId3" imgW="648996" imgH="256977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56813" y="1544682"/>
                        <a:ext cx="1023236" cy="4052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0551848"/>
              </p:ext>
            </p:extLst>
          </p:nvPr>
        </p:nvGraphicFramePr>
        <p:xfrm>
          <a:off x="6740885" y="2092501"/>
          <a:ext cx="543039" cy="398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5" name="Equation" r:id="rId5" imgW="304560" imgH="253800" progId="Equation.DSMT4">
                  <p:embed/>
                </p:oleObj>
              </mc:Choice>
              <mc:Fallback>
                <p:oleObj name="Equation" r:id="rId5" imgW="30456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40885" y="2092501"/>
                        <a:ext cx="543039" cy="398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" name="Object 4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7005829"/>
              </p:ext>
            </p:extLst>
          </p:nvPr>
        </p:nvGraphicFramePr>
        <p:xfrm>
          <a:off x="3612014" y="3142110"/>
          <a:ext cx="1039812" cy="36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6" name="Equation" r:id="rId7" imgW="660240" imgH="228600" progId="Equation.DSMT4">
                  <p:embed/>
                </p:oleObj>
              </mc:Choice>
              <mc:Fallback>
                <p:oleObj name="Equation" r:id="rId7" imgW="66024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2014" y="3142110"/>
                        <a:ext cx="1039812" cy="360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15" name="Picture 1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0917" y="2058157"/>
            <a:ext cx="855058" cy="372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7" name="Picture 2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1861" y="1792421"/>
            <a:ext cx="279218" cy="38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9" name="Picture 2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3786" y="1794526"/>
            <a:ext cx="283081" cy="366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9" name="Object 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0806459"/>
              </p:ext>
            </p:extLst>
          </p:nvPr>
        </p:nvGraphicFramePr>
        <p:xfrm>
          <a:off x="8107918" y="2985620"/>
          <a:ext cx="976313" cy="420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7" name="Equation" r:id="rId12" imgW="622080" imgH="266400" progId="Equation.DSMT4">
                  <p:embed/>
                </p:oleObj>
              </mc:Choice>
              <mc:Fallback>
                <p:oleObj name="Equation" r:id="rId12" imgW="622080" imgH="266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07918" y="2985620"/>
                        <a:ext cx="976313" cy="420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35" name="Picture 39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121276">
            <a:off x="9010139" y="3604206"/>
            <a:ext cx="337994" cy="283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37" name="Picture 4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865810">
            <a:off x="9976871" y="3913846"/>
            <a:ext cx="988791" cy="343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39" name="Picture 43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61247">
            <a:off x="3051937" y="3528259"/>
            <a:ext cx="416614" cy="304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47" name="Picture 51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33928">
            <a:off x="3575349" y="4354442"/>
            <a:ext cx="384542" cy="310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49" name="Picture 5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20499">
            <a:off x="3399267" y="3874050"/>
            <a:ext cx="863036" cy="326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51" name="Picture 5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27880">
            <a:off x="1713204" y="3971986"/>
            <a:ext cx="1003195" cy="317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7251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sosceles Triangle 8"/>
          <p:cNvSpPr/>
          <p:nvPr/>
        </p:nvSpPr>
        <p:spPr>
          <a:xfrm>
            <a:off x="5450190" y="75447"/>
            <a:ext cx="2679825" cy="2133599"/>
          </a:xfrm>
          <a:prstGeom prst="triangl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Isosceles Triangle 12"/>
          <p:cNvSpPr/>
          <p:nvPr/>
        </p:nvSpPr>
        <p:spPr>
          <a:xfrm>
            <a:off x="4009180" y="2334291"/>
            <a:ext cx="2679825" cy="2133599"/>
          </a:xfrm>
          <a:prstGeom prst="triangl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Isosceles Triangle 13"/>
          <p:cNvSpPr/>
          <p:nvPr/>
        </p:nvSpPr>
        <p:spPr>
          <a:xfrm>
            <a:off x="6826316" y="2302605"/>
            <a:ext cx="2679825" cy="2133599"/>
          </a:xfrm>
          <a:prstGeom prst="triangl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Isosceles Triangle 14"/>
          <p:cNvSpPr/>
          <p:nvPr/>
        </p:nvSpPr>
        <p:spPr>
          <a:xfrm rot="10800000">
            <a:off x="5415494" y="2278466"/>
            <a:ext cx="2679825" cy="2133599"/>
          </a:xfrm>
          <a:prstGeom prst="triangl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Isosceles Triangle 15"/>
          <p:cNvSpPr/>
          <p:nvPr/>
        </p:nvSpPr>
        <p:spPr>
          <a:xfrm>
            <a:off x="5450189" y="4573514"/>
            <a:ext cx="2679825" cy="2133599"/>
          </a:xfrm>
          <a:prstGeom prst="triangl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Isosceles Triangle 16"/>
          <p:cNvSpPr/>
          <p:nvPr/>
        </p:nvSpPr>
        <p:spPr>
          <a:xfrm>
            <a:off x="8249220" y="4544846"/>
            <a:ext cx="2679825" cy="2133599"/>
          </a:xfrm>
          <a:prstGeom prst="triangl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Isosceles Triangle 18"/>
          <p:cNvSpPr/>
          <p:nvPr/>
        </p:nvSpPr>
        <p:spPr>
          <a:xfrm>
            <a:off x="2633054" y="4555409"/>
            <a:ext cx="2679825" cy="2133599"/>
          </a:xfrm>
          <a:prstGeom prst="triangl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Isosceles Triangle 20"/>
          <p:cNvSpPr/>
          <p:nvPr/>
        </p:nvSpPr>
        <p:spPr>
          <a:xfrm rot="10800000">
            <a:off x="4057474" y="4537301"/>
            <a:ext cx="2679825" cy="2133599"/>
          </a:xfrm>
          <a:prstGeom prst="triangl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Isosceles Triangle 21"/>
          <p:cNvSpPr/>
          <p:nvPr/>
        </p:nvSpPr>
        <p:spPr>
          <a:xfrm rot="10800000">
            <a:off x="6835368" y="4522208"/>
            <a:ext cx="2679825" cy="2133599"/>
          </a:xfrm>
          <a:prstGeom prst="triangl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54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sosceles Triangle 8"/>
          <p:cNvSpPr/>
          <p:nvPr/>
        </p:nvSpPr>
        <p:spPr>
          <a:xfrm>
            <a:off x="5450190" y="75447"/>
            <a:ext cx="2679825" cy="2133599"/>
          </a:xfrm>
          <a:prstGeom prst="triangl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Isosceles Triangle 12"/>
          <p:cNvSpPr/>
          <p:nvPr/>
        </p:nvSpPr>
        <p:spPr>
          <a:xfrm>
            <a:off x="4085847" y="2232940"/>
            <a:ext cx="2679825" cy="2133599"/>
          </a:xfrm>
          <a:prstGeom prst="triangl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/>
          <p:cNvSpPr/>
          <p:nvPr/>
        </p:nvSpPr>
        <p:spPr>
          <a:xfrm>
            <a:off x="6802925" y="2232940"/>
            <a:ext cx="2679825" cy="2133599"/>
          </a:xfrm>
          <a:prstGeom prst="triangl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4"/>
          <p:cNvSpPr/>
          <p:nvPr/>
        </p:nvSpPr>
        <p:spPr>
          <a:xfrm rot="10800000">
            <a:off x="5438186" y="2231433"/>
            <a:ext cx="2679825" cy="2133599"/>
          </a:xfrm>
          <a:prstGeom prst="triangl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Isosceles Triangle 15"/>
          <p:cNvSpPr/>
          <p:nvPr/>
        </p:nvSpPr>
        <p:spPr>
          <a:xfrm>
            <a:off x="5441136" y="4383401"/>
            <a:ext cx="2679825" cy="2133599"/>
          </a:xfrm>
          <a:prstGeom prst="triangl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Isosceles Triangle 16"/>
          <p:cNvSpPr/>
          <p:nvPr/>
        </p:nvSpPr>
        <p:spPr>
          <a:xfrm>
            <a:off x="8179956" y="4405891"/>
            <a:ext cx="2679825" cy="2133599"/>
          </a:xfrm>
          <a:prstGeom prst="triangl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Isosceles Triangle 18"/>
          <p:cNvSpPr/>
          <p:nvPr/>
        </p:nvSpPr>
        <p:spPr>
          <a:xfrm>
            <a:off x="2725097" y="4373420"/>
            <a:ext cx="2679825" cy="2133599"/>
          </a:xfrm>
          <a:prstGeom prst="triangl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/>
          <p:cNvSpPr/>
          <p:nvPr/>
        </p:nvSpPr>
        <p:spPr>
          <a:xfrm rot="10800000">
            <a:off x="4068426" y="4386857"/>
            <a:ext cx="2679825" cy="2133599"/>
          </a:xfrm>
          <a:prstGeom prst="triangl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/>
          <p:cNvSpPr/>
          <p:nvPr/>
        </p:nvSpPr>
        <p:spPr>
          <a:xfrm rot="10800000">
            <a:off x="6808209" y="4386413"/>
            <a:ext cx="2679825" cy="2133599"/>
          </a:xfrm>
          <a:prstGeom prst="triangl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5748944" y="1845147"/>
            <a:ext cx="2599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ABC.DEF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93939" y="2239232"/>
            <a:ext cx="2599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lăng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trụ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 rot="3480187">
            <a:off x="4611961" y="3236752"/>
            <a:ext cx="2599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ABED, ACFD, BCFE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 rot="3424861">
            <a:off x="5022949" y="3146105"/>
            <a:ext cx="2599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 rot="18075501">
            <a:off x="6469815" y="2945698"/>
            <a:ext cx="2599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 rot="18176994">
            <a:off x="6142884" y="3106098"/>
            <a:ext cx="2119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519848" y="4012502"/>
            <a:ext cx="2270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Hai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590172" y="4010996"/>
            <a:ext cx="1374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607502" y="4400433"/>
            <a:ext cx="15768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ABC, DEF.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195990" y="4329505"/>
            <a:ext cx="2599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AD, BE, CF song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song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 rot="3492189">
            <a:off x="3930046" y="5569153"/>
            <a:ext cx="2350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AD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 rot="18083090">
            <a:off x="7905416" y="5211222"/>
            <a:ext cx="1488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 rot="3416270">
            <a:off x="6377229" y="5441168"/>
            <a:ext cx="2097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 rot="18141685">
            <a:off x="8397052" y="5239112"/>
            <a:ext cx="15532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AB, AC, BC, 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DE, DF, EF.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 rot="18075898">
            <a:off x="5096699" y="5162720"/>
            <a:ext cx="16738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 rot="18118303">
            <a:off x="5311411" y="5257998"/>
            <a:ext cx="1980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A, B, C, D, E, F.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 rot="3467606">
            <a:off x="7028558" y="5243941"/>
            <a:ext cx="1413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 rot="3457400">
            <a:off x="3407437" y="5239557"/>
            <a:ext cx="1954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lăng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trụ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4" name="Picture 4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21"/>
          <a:stretch/>
        </p:blipFill>
        <p:spPr bwMode="auto">
          <a:xfrm>
            <a:off x="587037" y="1013044"/>
            <a:ext cx="2808819" cy="4234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xmlns="" id="{52DDA935-7106-414F-AA24-550C243EFAAA}"/>
              </a:ext>
            </a:extLst>
          </p:cNvPr>
          <p:cNvSpPr/>
          <p:nvPr/>
        </p:nvSpPr>
        <p:spPr>
          <a:xfrm>
            <a:off x="169568" y="222192"/>
            <a:ext cx="6016397" cy="492436"/>
          </a:xfrm>
          <a:prstGeom prst="rect">
            <a:avLst/>
          </a:prstGeom>
          <a:noFill/>
        </p:spPr>
        <p:txBody>
          <a:bodyPr wrap="square" lIns="121914" tIns="60957" rIns="121914" bIns="60957">
            <a:spAutoFit/>
          </a:bodyPr>
          <a:lstStyle/>
          <a:p>
            <a:pPr algn="ctr" eaLnBrk="0" hangingPunct="0">
              <a:defRPr/>
            </a:pPr>
            <a:r>
              <a:rPr lang="en-US" sz="2400" b="1" dirty="0" smtClean="0">
                <a:ln w="12700">
                  <a:solidFill>
                    <a:srgbClr val="9C007F">
                      <a:lumMod val="50000"/>
                    </a:srgbClr>
                  </a:solidFill>
                  <a:prstDash val="solid"/>
                </a:ln>
                <a:solidFill>
                  <a:srgbClr val="0000CC"/>
                </a:solidFill>
                <a:effectLst>
                  <a:innerShdw blurRad="177800">
                    <a:srgbClr val="9C007F">
                      <a:lumMod val="5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1. HÌNH LĂNG TRỤ ĐỨNG TAM GIÁC.</a:t>
            </a:r>
            <a:endParaRPr lang="en-US" sz="2400" b="1" dirty="0">
              <a:ln w="12700">
                <a:solidFill>
                  <a:srgbClr val="9C007F">
                    <a:lumMod val="50000"/>
                  </a:srgbClr>
                </a:solidFill>
                <a:prstDash val="solid"/>
              </a:ln>
              <a:solidFill>
                <a:srgbClr val="0000CC"/>
              </a:solidFill>
              <a:effectLst>
                <a:innerShdw blurRad="177800">
                  <a:srgbClr val="9C007F">
                    <a:lumMod val="5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0491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03852" y="1219896"/>
            <a:ext cx="1126205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Chia </a:t>
            </a:r>
            <a:r>
              <a:rPr lang="en-US" sz="2800" b="1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2800" b="1" dirty="0" smtClean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hỏi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ra.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 cùng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và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ghi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 vở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 HÌNH TRẢ LỜI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Đội nào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đúng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gieo xúc xắc và được đi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số trên xúc </a:t>
            </a:r>
            <a:r>
              <a:rPr 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xắc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gieo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</a:t>
            </a:r>
            <a:r>
              <a:rPr lang="vi-VN" sz="2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 bắt đầu từ ô xuất phát (START). </a:t>
            </a:r>
            <a:endParaRPr lang="en-US" sz="2800" b="1" dirty="0" smtClean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 </a:t>
            </a:r>
            <a:r>
              <a:rPr lang="vi-VN" sz="2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 về đích trước thì đội đó thắng (</a:t>
            </a:r>
            <a:r>
              <a:rPr lang="vi-VN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FINISH</a:t>
            </a:r>
            <a:r>
              <a:rPr lang="en-US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pic>
        <p:nvPicPr>
          <p:cNvPr id="9218" name="Picture 2" descr="C:\Users\HP\Desktop\HỘI GIẢNG\CUỘC ĐUA KỲ TH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8485" y="10633"/>
            <a:ext cx="4643770" cy="1705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52DDA935-7106-414F-AA24-550C243EFAAA}"/>
              </a:ext>
            </a:extLst>
          </p:cNvPr>
          <p:cNvSpPr/>
          <p:nvPr/>
        </p:nvSpPr>
        <p:spPr>
          <a:xfrm>
            <a:off x="765543" y="10633"/>
            <a:ext cx="6772941" cy="67710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lIns="121914" tIns="60957" rIns="121914" bIns="60957">
            <a:spAutoFit/>
          </a:bodyPr>
          <a:lstStyle/>
          <a:p>
            <a:pPr algn="ctr" eaLnBrk="0" hangingPunct="0">
              <a:defRPr/>
            </a:pPr>
            <a:r>
              <a:rPr lang="en-US" sz="3600" b="1" dirty="0" smtClean="0">
                <a:ln w="12700">
                  <a:solidFill>
                    <a:srgbClr val="9C007F">
                      <a:lumMod val="50000"/>
                    </a:srgbClr>
                  </a:solidFill>
                  <a:prstDash val="solid"/>
                </a:ln>
                <a:solidFill>
                  <a:srgbClr val="0000CC"/>
                </a:solidFill>
                <a:effectLst>
                  <a:innerShdw blurRad="177800">
                    <a:srgbClr val="9C007F">
                      <a:lumMod val="5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CUỘC ĐUA KỲ THÚ</a:t>
            </a:r>
            <a:endParaRPr lang="en-US" sz="3600" b="1" dirty="0">
              <a:ln w="12700">
                <a:solidFill>
                  <a:srgbClr val="9C007F">
                    <a:lumMod val="50000"/>
                  </a:srgbClr>
                </a:solidFill>
                <a:prstDash val="solid"/>
              </a:ln>
              <a:solidFill>
                <a:srgbClr val="0000CC"/>
              </a:solidFill>
              <a:effectLst>
                <a:innerShdw blurRad="177800">
                  <a:srgbClr val="9C007F">
                    <a:lumMod val="5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854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36048" y="6075337"/>
            <a:ext cx="12464096" cy="782667"/>
          </a:xfrm>
          <a:prstGeom prst="rect">
            <a:avLst/>
          </a:prstGeom>
          <a:solidFill>
            <a:srgbClr val="FFD68B">
              <a:alpha val="52157"/>
            </a:srgbClr>
          </a:solidFill>
        </p:spPr>
        <p:txBody>
          <a:bodyPr/>
          <a:lstStyle/>
          <a:p>
            <a:pPr defTabSz="1371600"/>
            <a:endParaRPr lang="en-US" dirty="0">
              <a:solidFill>
                <a:prstClr val="black"/>
              </a:solidFill>
              <a:latin typeface="Calibri" panose="020F050202020403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" name="Rectangle: Rounded Corners 14"/>
          <p:cNvSpPr/>
          <p:nvPr/>
        </p:nvSpPr>
        <p:spPr>
          <a:xfrm>
            <a:off x="847696" y="369047"/>
            <a:ext cx="10496607" cy="163206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1. </a:t>
            </a:r>
            <a:r>
              <a:rPr lang="en-US" sz="32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nào dưới đây là hình lăng trụ đứng tam giác?</a:t>
            </a:r>
          </a:p>
        </p:txBody>
      </p:sp>
      <p:sp>
        <p:nvSpPr>
          <p:cNvPr id="8" name="Đáp án đúng"/>
          <p:cNvSpPr/>
          <p:nvPr/>
        </p:nvSpPr>
        <p:spPr>
          <a:xfrm>
            <a:off x="6002251" y="4914765"/>
            <a:ext cx="4535055" cy="133003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Hình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</a:t>
            </a:r>
          </a:p>
        </p:txBody>
      </p:sp>
      <p:sp>
        <p:nvSpPr>
          <p:cNvPr id="9" name="Đáp án sai 1"/>
          <p:cNvSpPr/>
          <p:nvPr/>
        </p:nvSpPr>
        <p:spPr>
          <a:xfrm>
            <a:off x="772163" y="4914588"/>
            <a:ext cx="4752975" cy="133032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Hình c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Đáp án sai 2"/>
          <p:cNvSpPr/>
          <p:nvPr/>
        </p:nvSpPr>
        <p:spPr>
          <a:xfrm>
            <a:off x="5696585" y="3889697"/>
            <a:ext cx="5227320" cy="133032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Hình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</a:p>
        </p:txBody>
      </p:sp>
      <p:sp>
        <p:nvSpPr>
          <p:cNvPr id="11" name="Đáp án sai 3"/>
          <p:cNvSpPr/>
          <p:nvPr/>
        </p:nvSpPr>
        <p:spPr>
          <a:xfrm>
            <a:off x="701043" y="3817939"/>
            <a:ext cx="5103495" cy="133032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Hình 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6582" y="1693078"/>
            <a:ext cx="9275908" cy="245023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52DDA935-7106-414F-AA24-550C243EFAAA}"/>
              </a:ext>
            </a:extLst>
          </p:cNvPr>
          <p:cNvSpPr/>
          <p:nvPr/>
        </p:nvSpPr>
        <p:spPr>
          <a:xfrm>
            <a:off x="3405673" y="20155"/>
            <a:ext cx="4917235" cy="67710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lIns="121914" tIns="60957" rIns="121914" bIns="60957">
            <a:spAutoFit/>
          </a:bodyPr>
          <a:lstStyle/>
          <a:p>
            <a:pPr algn="ctr" eaLnBrk="0" hangingPunct="0">
              <a:defRPr/>
            </a:pPr>
            <a:r>
              <a:rPr lang="en-US" sz="3600" b="1" dirty="0" smtClean="0">
                <a:ln w="12700">
                  <a:solidFill>
                    <a:srgbClr val="9C007F">
                      <a:lumMod val="50000"/>
                    </a:srgbClr>
                  </a:solidFill>
                  <a:prstDash val="solid"/>
                </a:ln>
                <a:solidFill>
                  <a:srgbClr val="0000CC"/>
                </a:solidFill>
                <a:effectLst>
                  <a:innerShdw blurRad="177800">
                    <a:srgbClr val="9C007F">
                      <a:lumMod val="5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CUỘC ĐUA KỲ THÚ</a:t>
            </a:r>
            <a:endParaRPr lang="en-US" sz="3600" b="1" dirty="0">
              <a:ln w="12700">
                <a:solidFill>
                  <a:srgbClr val="9C007F">
                    <a:lumMod val="50000"/>
                  </a:srgbClr>
                </a:solidFill>
                <a:prstDash val="solid"/>
              </a:ln>
              <a:solidFill>
                <a:srgbClr val="0000CC"/>
              </a:solidFill>
              <a:effectLst>
                <a:innerShdw blurRad="177800">
                  <a:srgbClr val="9C007F">
                    <a:lumMod val="5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627" y="5071333"/>
            <a:ext cx="1107980" cy="1016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 descr="C:\Users\HP\Desktop\HỘI GIẢNG\CUỘC ĐUA KỲ THÚ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245" y="20155"/>
            <a:ext cx="2227062" cy="67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4"/>
          <p:cNvSpPr/>
          <p:nvPr/>
        </p:nvSpPr>
        <p:spPr>
          <a:xfrm>
            <a:off x="175045" y="852921"/>
            <a:ext cx="11937321" cy="8510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lăng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trụ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32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2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52DDA935-7106-414F-AA24-550C243EFAAA}"/>
              </a:ext>
            </a:extLst>
          </p:cNvPr>
          <p:cNvSpPr/>
          <p:nvPr/>
        </p:nvSpPr>
        <p:spPr>
          <a:xfrm>
            <a:off x="3405673" y="20155"/>
            <a:ext cx="4917235" cy="67710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lIns="121914" tIns="60957" rIns="121914" bIns="60957">
            <a:spAutoFit/>
          </a:bodyPr>
          <a:lstStyle/>
          <a:p>
            <a:pPr algn="ctr" eaLnBrk="0" hangingPunct="0">
              <a:defRPr/>
            </a:pPr>
            <a:r>
              <a:rPr lang="en-US" sz="3600" b="1" dirty="0" smtClean="0">
                <a:ln w="12700">
                  <a:solidFill>
                    <a:srgbClr val="9C007F">
                      <a:lumMod val="50000"/>
                    </a:srgbClr>
                  </a:solidFill>
                  <a:prstDash val="solid"/>
                </a:ln>
                <a:solidFill>
                  <a:srgbClr val="0000CC"/>
                </a:solidFill>
                <a:effectLst>
                  <a:innerShdw blurRad="177800">
                    <a:srgbClr val="9C007F">
                      <a:lumMod val="5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CUỘC ĐUA KỲ THÚ</a:t>
            </a:r>
            <a:endParaRPr lang="en-US" sz="3600" b="1" dirty="0">
              <a:ln w="12700">
                <a:solidFill>
                  <a:srgbClr val="9C007F">
                    <a:lumMod val="50000"/>
                  </a:srgbClr>
                </a:solidFill>
                <a:prstDash val="solid"/>
              </a:ln>
              <a:solidFill>
                <a:srgbClr val="0000CC"/>
              </a:solidFill>
              <a:effectLst>
                <a:innerShdw blurRad="177800">
                  <a:srgbClr val="9C007F">
                    <a:lumMod val="5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763" y="4259282"/>
            <a:ext cx="1107980" cy="1016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376" y="1874068"/>
            <a:ext cx="2273427" cy="2451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69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608" y="1974478"/>
            <a:ext cx="2341768" cy="1950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8135" y="1965232"/>
            <a:ext cx="2266156" cy="2118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1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4311" y="1872148"/>
            <a:ext cx="2421831" cy="2453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690639" y="4561746"/>
            <a:ext cx="2915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274712" y="4480267"/>
            <a:ext cx="2915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sữa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306671" y="5276179"/>
            <a:ext cx="2915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quà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690639" y="5355982"/>
            <a:ext cx="2915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Nón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Picture 2" descr="C:\Users\HP\Desktop\HỘI GIẢNG\CUỘC ĐUA KỲ THÚ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245" y="20155"/>
            <a:ext cx="2227062" cy="67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1422717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1DB40B00-609C-4557-BDCE-F01AE2181DDA}"/>
  <p:tag name="ISPRING_RESOURCE_FOLDER" val="D:\THCS\L6\GIÁO ÁN-NHÓM\TỔNG HOP PPT_HK1_TOÁN 6\Chương 4-Bài 3-Biểu đồ tranh\"/>
  <p:tag name="ISPRING_PRESENTATION_PATH" val="D:\THCS\L6\GIÁO ÁN-NHÓM\TỔNG HOP PPT_HK1_TOÁN 6\Chương 4-Bài 3-Biểu đồ tranh.pptx"/>
  <p:tag name="ISPRING_PROJECT_VERSION" val="9.3"/>
  <p:tag name="ISPRING_PROJECT_FOLDER_UPDATED" val="1"/>
  <p:tag name="ISPRING_SCREEN_RECS_UPDATED" val="D:\THCS\L6\GIÁO ÁN-NHÓM\TỔNG HOP PPT_HK1_TOÁN 6\Chương 4-Bài 3-Biểu đồ tranh\"/>
  <p:tag name="ISPRING_PRESENTATION_INFO_2" val="&lt;?xml version=&quot;1.0&quot; encoding=&quot;UTF-8&quot; standalone=&quot;no&quot; ?&gt;&#10;&lt;presentation2&gt;&#10;&#10;  &lt;slides&gt;&#10;    &lt;slide id=&quot;{056584D0-673D-45E3-ACDE-EACFA8D43484}&quot; pptId=&quot;282&quot;/&gt;&#10;    &lt;slide id=&quot;{336EDDB4-5E16-4630-8367-5540478E5495}&quot; pptId=&quot;285&quot;/&gt;&#10;    &lt;slide id=&quot;{F47CD519-4ACA-4AAA-B284-DC01E044C15E}&quot; pptId=&quot;257&quot;/&gt;&#10;    &lt;slide id=&quot;{75AFAD0C-1225-4EA0-A933-B79E166BA8B0}&quot; pptId=&quot;256&quot;/&gt;&#10;    &lt;slide id=&quot;{95D558B0-0F88-4319-93C0-5AFDC0098629}&quot; pptId=&quot;286&quot;/&gt;&#10;    &lt;slide id=&quot;{4FB09D27-C299-4C00-A596-040238B3D04E}&quot; pptId=&quot;287&quot;/&gt;&#10;    &lt;slide id=&quot;{0C2C2796-537E-4B71-8674-6CDEDE8DB050}&quot; pptId=&quot;293&quot;/&gt;&#10;    &lt;slide id=&quot;{E7FF6BF1-D6E3-4DE9-8E2F-D4F4D4334F22}&quot; pptId=&quot;296&quot;/&gt;&#10;    &lt;slide id=&quot;{67C81618-0A2A-42D7-9B9C-A474316C9FAB}&quot; pptId=&quot;295&quot;/&gt;&#10;    &lt;slide id=&quot;{87BFEF76-16AF-4833-AF0D-52381065CA2B}&quot; pptId=&quot;298&quot;/&gt;&#10;    &lt;slide id=&quot;{AB447A8F-DEEF-496F-9642-52ACC47C4879}&quot; pptId=&quot;307&quot;/&gt;&#10;    &lt;slide id=&quot;{5E24CD17-43D2-4178-BD8D-FC55F741E946}&quot; pptId=&quot;299&quot;/&gt;&#10;    &lt;slide id=&quot;{B365E73C-3E16-45CE-B603-DCB33D5F7CFC}&quot; pptId=&quot;294&quot;/&gt;&#10;    &lt;slide id=&quot;{63A64033-D84E-4A10-988D-B35F05596B2A}&quot; pptId=&quot;300&quot;/&gt;&#10;    &lt;slide id=&quot;{35345078-0FF7-4AAB-A3B8-5352E73695AB}&quot; pptId=&quot;283&quot;/&gt;&#10;    &lt;slide id=&quot;{D569813D-C5D5-4DBE-B3FA-BDA839F5AD11}&quot; pptId=&quot;284&quot;/&gt;&#10;    &lt;slide id=&quot;{7D776D57-5268-444B-B9C5-7837ED931D5B}&quot; pptId=&quot;301&quot;/&gt;&#10;    &lt;slide id=&quot;{1E847CED-CE09-491A-A2BB-4C3CFCA550E6}&quot; pptId=&quot;302&quot;/&gt;&#10;    &lt;slide id=&quot;{BEEC5C1F-72C8-4029-A7CD-E2910278AA9C}&quot; pptId=&quot;303&quot;/&gt;&#10;    &lt;slide id=&quot;{49AFCEAB-C380-48F3-8601-A02B13D983DC}&quot; pptId=&quot;304&quot;/&gt;&#10;    &lt;slide id=&quot;{25E3B787-50AE-46D8-8C78-5F9BA423C777}&quot; pptId=&quot;305&quot;/&gt;&#10;    &lt;slide id=&quot;{266DFB53-2DD0-4284-A639-B174C40E8D6B}&quot; pptId=&quot;306&quot;/&gt;&#10;    &lt;slide id=&quot;{D21245F8-5764-4C5B-A772-98001BA445A8}&quot; pptId=&quot;281&quot;/&gt;&#10;  &lt;/slides&gt;&#10;&#10;  &lt;narration&gt;&#10;    &lt;audioTracks/&gt;&#10;    &lt;videoTracks&gt;&#10;      &lt;videoTrack muted=&quot;false&quot; name=&quot;Video 1&quot; resource=&quot;d586a795&quot; slideId=&quot;{336EDDB4-5E16-4630-8367-5540478E5495}&quot; startTime=&quot;0&quot; stepIndex=&quot;0&quot; volume=&quot;1&quot;&gt;&#10;        &lt;video format=&quot;yuv420p&quot; frameRate=&quot;30&quot; height=&quot;720&quot; pixelAspectRatio=&quot;1&quot; width=&quot;1280&quot;/&gt;&#10;        &lt;audio channels=&quot;1&quot; format=&quot;s16&quot; sampleRate=&quot;44100&quot;/&gt;&#10;      &lt;/videoTrack&gt;&#10;    &lt;/videoTracks&gt;&#10;  &lt;/narration&gt;&#10;&#10;&lt;/presentation2&gt;&#10;"/>
  <p:tag name="ISPRING_PRESENTATION_TITLE" val="Chương 4-Bài 3-Biểu đồ tranh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95D558B0-0F88-4319-93C0-5AFDC0098629}"/>
  <p:tag name="GENSWF_ADVANCE_TIME" val="5.000"/>
  <p:tag name="TIMING" val="|0.001|0.001|0.5|0.5"/>
  <p:tag name="ISPRING_CUSTOM_TIMING_USED" val="1"/>
  <p:tag name="GENSWF_SLIDE_UID" val="{675817F1-2EBD-4253-9E7E-2A4567D0F5E3}:28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266DFB53-2DD0-4284-A639-B174C40E8D6B}"/>
  <p:tag name="GENSWF_ADVANCE_TIME" val="5.000"/>
  <p:tag name="TIMING" val="|0.001"/>
  <p:tag name="ISPRING_CUSTOM_TIMING_USED" val="1"/>
  <p:tag name="GENSWF_SLIDE_UID" val="{BD526E3B-9A8E-4523-B1EC-918754B25915}:30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D21245F8-5764-4C5B-A772-98001BA445A8}"/>
  <p:tag name="GENSWF_ADVANCE_TIME" val="5.000"/>
  <p:tag name="ISPRING_CUSTOM_TIMING_USED" val="1"/>
  <p:tag name="GENSWF_SLIDE_UID" val="{337AE2EE-460B-4226-89FF-8D89D4EAF1F2}:28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1186</Words>
  <Application>Microsoft Office PowerPoint</Application>
  <PresentationFormat>Custom</PresentationFormat>
  <Paragraphs>181</Paragraphs>
  <Slides>25</Slides>
  <Notes>3</Notes>
  <HiddenSlides>3</HiddenSlides>
  <MMClips>0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Office Theme</vt:lpstr>
      <vt:lpstr>1_Office Theme</vt:lpstr>
      <vt:lpstr>2_Office Theme</vt:lpstr>
      <vt:lpstr>Equation</vt:lpstr>
      <vt:lpstr>Bitmap Image</vt:lpstr>
      <vt:lpstr>Paintbrush Picture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- Tìm hình ảnh thực tế về hình lăng trụ đứng tam giác trong thực tế.  - Làm bài tập 1,2,4/sgk/57.</vt:lpstr>
      <vt:lpstr>PowerPoint Presentation</vt:lpstr>
    </vt:vector>
  </TitlesOfParts>
  <Manager/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thuvienhoclieu.com</dc:title>
  <dc:creator/>
  <cp:keywords>thuvienhoclieu.com</cp:keywords>
  <dc:description>thuvienhoclieu.com</dc:description>
  <cp:lastModifiedBy/>
  <cp:revision>10</cp:revision>
  <dcterms:created xsi:type="dcterms:W3CDTF">2022-08-30T02:38:00Z</dcterms:created>
  <dcterms:modified xsi:type="dcterms:W3CDTF">2025-02-21T08:55:09Z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2E17BEDB97ED4F1E992D751022DAE953_12</vt:lpwstr>
  </property>
  <property fmtid="{D5CDD505-2E9C-101B-9397-08002B2CF9AE}" pid="3" name="KSOProductBuildVer">
    <vt:lpwstr>1033-12.2.0.13201</vt:lpwstr>
  </property>
</Properties>
</file>