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459" r:id="rId2"/>
    <p:sldId id="401" r:id="rId3"/>
    <p:sldId id="429" r:id="rId4"/>
    <p:sldId id="378" r:id="rId5"/>
    <p:sldId id="430" r:id="rId6"/>
    <p:sldId id="431" r:id="rId7"/>
    <p:sldId id="414" r:id="rId8"/>
    <p:sldId id="412" r:id="rId9"/>
    <p:sldId id="380" r:id="rId10"/>
    <p:sldId id="432" r:id="rId11"/>
    <p:sldId id="433" r:id="rId12"/>
    <p:sldId id="434" r:id="rId13"/>
    <p:sldId id="435" r:id="rId14"/>
    <p:sldId id="436" r:id="rId15"/>
    <p:sldId id="437" r:id="rId16"/>
    <p:sldId id="438" r:id="rId17"/>
    <p:sldId id="439" r:id="rId18"/>
    <p:sldId id="440" r:id="rId19"/>
    <p:sldId id="441" r:id="rId20"/>
    <p:sldId id="442" r:id="rId21"/>
    <p:sldId id="443" r:id="rId22"/>
    <p:sldId id="444" r:id="rId23"/>
    <p:sldId id="445" r:id="rId24"/>
    <p:sldId id="446" r:id="rId25"/>
    <p:sldId id="447" r:id="rId26"/>
    <p:sldId id="448" r:id="rId27"/>
    <p:sldId id="458" r:id="rId28"/>
    <p:sldId id="449" r:id="rId29"/>
    <p:sldId id="450" r:id="rId30"/>
    <p:sldId id="452" r:id="rId31"/>
    <p:sldId id="453" r:id="rId32"/>
    <p:sldId id="454" r:id="rId33"/>
    <p:sldId id="455" r:id="rId34"/>
    <p:sldId id="456" r:id="rId35"/>
    <p:sldId id="457" r:id="rId36"/>
  </p:sldIdLst>
  <p:sldSz cx="12192000" cy="6858000"/>
  <p:notesSz cx="6742113" cy="9875838"/>
  <p:defaultTextStyle>
    <a:defPPr>
      <a:defRPr lang="en-US"/>
    </a:defPPr>
    <a:lvl1pPr algn="ctr"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3333FF"/>
    <a:srgbClr val="FDC5F5"/>
    <a:srgbClr val="FFCC99"/>
    <a:srgbClr val="FFE4C9"/>
    <a:srgbClr val="FF0000"/>
    <a:srgbClr val="66FFFF"/>
    <a:srgbClr val="FFFFFF"/>
    <a:srgbClr val="0099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71" autoAdjust="0"/>
  </p:normalViewPr>
  <p:slideViewPr>
    <p:cSldViewPr>
      <p:cViewPr varScale="1">
        <p:scale>
          <a:sx n="66" d="100"/>
          <a:sy n="66" d="100"/>
        </p:scale>
        <p:origin x="476" y="64"/>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000" cy="493713"/>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idx="1"/>
          </p:nvPr>
        </p:nvSpPr>
        <p:spPr>
          <a:xfrm>
            <a:off x="3819525" y="0"/>
            <a:ext cx="2921000" cy="493713"/>
          </a:xfrm>
          <a:prstGeom prst="rect">
            <a:avLst/>
          </a:prstGeom>
        </p:spPr>
        <p:txBody>
          <a:bodyPr vert="horz" lIns="91440" tIns="45720" rIns="91440" bIns="45720" rtlCol="0"/>
          <a:lstStyle>
            <a:lvl1pPr algn="r">
              <a:defRPr sz="1200">
                <a:latin typeface="Arial" charset="0"/>
              </a:defRPr>
            </a:lvl1pPr>
          </a:lstStyle>
          <a:p>
            <a:pPr>
              <a:defRPr/>
            </a:pPr>
            <a:fld id="{2205C1DC-DB84-45C4-B3BA-04C311AA556C}" type="datetimeFigureOut">
              <a:rPr lang="en-US"/>
              <a:pPr>
                <a:defRPr/>
              </a:pPr>
              <a:t>2/24/2025</a:t>
            </a:fld>
            <a:endParaRPr lang="en-US"/>
          </a:p>
        </p:txBody>
      </p:sp>
      <p:sp>
        <p:nvSpPr>
          <p:cNvPr id="4" name="Slide Image Placeholder 3"/>
          <p:cNvSpPr>
            <a:spLocks noGrp="1" noRot="1" noChangeAspect="1"/>
          </p:cNvSpPr>
          <p:nvPr>
            <p:ph type="sldImg" idx="2"/>
          </p:nvPr>
        </p:nvSpPr>
        <p:spPr>
          <a:xfrm>
            <a:off x="80963" y="741363"/>
            <a:ext cx="6580187" cy="37020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4688" y="4691063"/>
            <a:ext cx="5392737" cy="4443412"/>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380538"/>
            <a:ext cx="2921000" cy="493712"/>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19525" y="9380538"/>
            <a:ext cx="2921000" cy="493712"/>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9032245C-4B6E-44A0-95A7-E5CE8340BD73}" type="slidenum">
              <a:rPr lang="en-US"/>
              <a:pPr/>
              <a:t>‹#›</a:t>
            </a:fld>
            <a:endParaRPr lang="en-US"/>
          </a:p>
        </p:txBody>
      </p:sp>
    </p:spTree>
    <p:extLst>
      <p:ext uri="{BB962C8B-B14F-4D97-AF65-F5344CB8AC3E}">
        <p14:creationId xmlns:p14="http://schemas.microsoft.com/office/powerpoint/2010/main" val="17035214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82F5FE-2D07-4D21-93FF-35C11BF2F92A}" type="slidenum">
              <a:rPr lang="en-US" smtClean="0"/>
              <a:t>2</a:t>
            </a:fld>
            <a:endParaRPr lang="en-US"/>
          </a:p>
        </p:txBody>
      </p:sp>
    </p:spTree>
    <p:extLst>
      <p:ext uri="{BB962C8B-B14F-4D97-AF65-F5344CB8AC3E}">
        <p14:creationId xmlns:p14="http://schemas.microsoft.com/office/powerpoint/2010/main" val="198373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82F5FE-2D07-4D21-93FF-35C11BF2F92A}" type="slidenum">
              <a:rPr lang="en-US" smtClean="0"/>
              <a:t>8</a:t>
            </a:fld>
            <a:endParaRPr lang="en-US"/>
          </a:p>
        </p:txBody>
      </p:sp>
    </p:spTree>
    <p:extLst>
      <p:ext uri="{BB962C8B-B14F-4D97-AF65-F5344CB8AC3E}">
        <p14:creationId xmlns:p14="http://schemas.microsoft.com/office/powerpoint/2010/main" val="871250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80275814-0196-41B5-A84A-38D22086A232}" type="slidenum">
              <a:rPr lang="en-US"/>
              <a:pPr/>
              <a:t>‹#›</a:t>
            </a:fld>
            <a:endParaRPr lang="en-US"/>
          </a:p>
        </p:txBody>
      </p:sp>
    </p:spTree>
    <p:extLst>
      <p:ext uri="{BB962C8B-B14F-4D97-AF65-F5344CB8AC3E}">
        <p14:creationId xmlns:p14="http://schemas.microsoft.com/office/powerpoint/2010/main" val="1467604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7C5B3DA-BFF3-490E-AA3E-65F48C10602A}" type="slidenum">
              <a:rPr lang="en-US"/>
              <a:pPr/>
              <a:t>‹#›</a:t>
            </a:fld>
            <a:endParaRPr lang="en-US"/>
          </a:p>
        </p:txBody>
      </p:sp>
    </p:spTree>
    <p:extLst>
      <p:ext uri="{BB962C8B-B14F-4D97-AF65-F5344CB8AC3E}">
        <p14:creationId xmlns:p14="http://schemas.microsoft.com/office/powerpoint/2010/main" val="2969504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4251065-7323-4EA5-BDB6-A93C3EC3B1CC}" type="slidenum">
              <a:rPr lang="en-US"/>
              <a:pPr/>
              <a:t>‹#›</a:t>
            </a:fld>
            <a:endParaRPr lang="en-US"/>
          </a:p>
        </p:txBody>
      </p:sp>
    </p:spTree>
    <p:extLst>
      <p:ext uri="{BB962C8B-B14F-4D97-AF65-F5344CB8AC3E}">
        <p14:creationId xmlns:p14="http://schemas.microsoft.com/office/powerpoint/2010/main" val="152635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fld id="{4BA79793-73B4-4E7B-AFF0-7EEFFA40056C}" type="slidenum">
              <a:rPr lang="en-US"/>
              <a:pPr/>
              <a:t>‹#›</a:t>
            </a:fld>
            <a:endParaRPr lang="en-US"/>
          </a:p>
        </p:txBody>
      </p:sp>
    </p:spTree>
    <p:extLst>
      <p:ext uri="{BB962C8B-B14F-4D97-AF65-F5344CB8AC3E}">
        <p14:creationId xmlns:p14="http://schemas.microsoft.com/office/powerpoint/2010/main" val="1276703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6415BB96-979A-481F-BB1D-C7ECA506DEAD}" type="slidenum">
              <a:rPr lang="en-US"/>
              <a:pPr/>
              <a:t>‹#›</a:t>
            </a:fld>
            <a:endParaRPr lang="en-US"/>
          </a:p>
        </p:txBody>
      </p:sp>
    </p:spTree>
    <p:extLst>
      <p:ext uri="{BB962C8B-B14F-4D97-AF65-F5344CB8AC3E}">
        <p14:creationId xmlns:p14="http://schemas.microsoft.com/office/powerpoint/2010/main" val="16635965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49052C58-5D6C-48E1-98B7-41011FA4B41A}" type="slidenum">
              <a:rPr lang="en-US"/>
              <a:pPr/>
              <a:t>‹#›</a:t>
            </a:fld>
            <a:endParaRPr lang="en-US"/>
          </a:p>
        </p:txBody>
      </p:sp>
    </p:spTree>
    <p:extLst>
      <p:ext uri="{BB962C8B-B14F-4D97-AF65-F5344CB8AC3E}">
        <p14:creationId xmlns:p14="http://schemas.microsoft.com/office/powerpoint/2010/main" val="42868186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40990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7758479"/>
      </p:ext>
    </p:extLst>
  </p:cSld>
  <p:clrMapOvr>
    <a:masterClrMapping/>
  </p:clrMapOvr>
  <p:transition spd="slow" advClick="0" advTm="4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0115EF5-B6A1-46E9-8257-6897F1505686}" type="slidenum">
              <a:rPr lang="en-US"/>
              <a:pPr/>
              <a:t>‹#›</a:t>
            </a:fld>
            <a:endParaRPr lang="en-US"/>
          </a:p>
        </p:txBody>
      </p:sp>
    </p:spTree>
    <p:extLst>
      <p:ext uri="{BB962C8B-B14F-4D97-AF65-F5344CB8AC3E}">
        <p14:creationId xmlns:p14="http://schemas.microsoft.com/office/powerpoint/2010/main" val="6042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AF2C766-CC7B-4A93-B685-FE2FA571B9AB}" type="slidenum">
              <a:rPr lang="en-US"/>
              <a:pPr/>
              <a:t>‹#›</a:t>
            </a:fld>
            <a:endParaRPr lang="en-US"/>
          </a:p>
        </p:txBody>
      </p:sp>
    </p:spTree>
    <p:extLst>
      <p:ext uri="{BB962C8B-B14F-4D97-AF65-F5344CB8AC3E}">
        <p14:creationId xmlns:p14="http://schemas.microsoft.com/office/powerpoint/2010/main" val="3766933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4CDEB8A-00FC-42F8-99E1-63F3BCF55BD0}" type="slidenum">
              <a:rPr lang="en-US"/>
              <a:pPr/>
              <a:t>‹#›</a:t>
            </a:fld>
            <a:endParaRPr lang="en-US"/>
          </a:p>
        </p:txBody>
      </p:sp>
    </p:spTree>
    <p:extLst>
      <p:ext uri="{BB962C8B-B14F-4D97-AF65-F5344CB8AC3E}">
        <p14:creationId xmlns:p14="http://schemas.microsoft.com/office/powerpoint/2010/main" val="1336687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E7CBC017-85E2-494F-94E6-B6E254FDA8F1}" type="slidenum">
              <a:rPr lang="en-US"/>
              <a:pPr/>
              <a:t>‹#›</a:t>
            </a:fld>
            <a:endParaRPr lang="en-US"/>
          </a:p>
        </p:txBody>
      </p:sp>
    </p:spTree>
    <p:extLst>
      <p:ext uri="{BB962C8B-B14F-4D97-AF65-F5344CB8AC3E}">
        <p14:creationId xmlns:p14="http://schemas.microsoft.com/office/powerpoint/2010/main" val="1704903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0AB5E9AF-ED04-4BDC-94A6-14FDA0026886}" type="slidenum">
              <a:rPr lang="en-US"/>
              <a:pPr/>
              <a:t>‹#›</a:t>
            </a:fld>
            <a:endParaRPr lang="en-US"/>
          </a:p>
        </p:txBody>
      </p:sp>
    </p:spTree>
    <p:extLst>
      <p:ext uri="{BB962C8B-B14F-4D97-AF65-F5344CB8AC3E}">
        <p14:creationId xmlns:p14="http://schemas.microsoft.com/office/powerpoint/2010/main" val="1224306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3F04BBAF-F5C1-4066-9D77-90383CFA5A40}" type="slidenum">
              <a:rPr lang="en-US"/>
              <a:pPr/>
              <a:t>‹#›</a:t>
            </a:fld>
            <a:endParaRPr lang="en-US"/>
          </a:p>
        </p:txBody>
      </p:sp>
    </p:spTree>
    <p:extLst>
      <p:ext uri="{BB962C8B-B14F-4D97-AF65-F5344CB8AC3E}">
        <p14:creationId xmlns:p14="http://schemas.microsoft.com/office/powerpoint/2010/main" val="1996999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C596532-1E9F-4094-B19C-4BB99E425CFD}" type="slidenum">
              <a:rPr lang="en-US"/>
              <a:pPr/>
              <a:t>‹#›</a:t>
            </a:fld>
            <a:endParaRPr lang="en-US"/>
          </a:p>
        </p:txBody>
      </p:sp>
    </p:spTree>
    <p:extLst>
      <p:ext uri="{BB962C8B-B14F-4D97-AF65-F5344CB8AC3E}">
        <p14:creationId xmlns:p14="http://schemas.microsoft.com/office/powerpoint/2010/main" val="1826732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68A56FF4-0894-4C0A-A854-52093287AF0C}" type="slidenum">
              <a:rPr lang="en-US"/>
              <a:pPr/>
              <a:t>‹#›</a:t>
            </a:fld>
            <a:endParaRPr lang="en-US"/>
          </a:p>
        </p:txBody>
      </p:sp>
    </p:spTree>
    <p:extLst>
      <p:ext uri="{BB962C8B-B14F-4D97-AF65-F5344CB8AC3E}">
        <p14:creationId xmlns:p14="http://schemas.microsoft.com/office/powerpoint/2010/main" val="159918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6A90ED4-4DF3-4319-BB0F-F7D2177173B4}"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1.wmf"/><Relationship Id="rId5" Type="http://schemas.openxmlformats.org/officeDocument/2006/relationships/oleObject" Target="../embeddings/oleObject5.bin"/><Relationship Id="rId4" Type="http://schemas.openxmlformats.org/officeDocument/2006/relationships/image" Target="../media/image20.wmf"/></Relationships>
</file>

<file path=ppt/slides/_rels/slide11.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1.wmf"/><Relationship Id="rId5" Type="http://schemas.openxmlformats.org/officeDocument/2006/relationships/oleObject" Target="../embeddings/oleObject5.bin"/><Relationship Id="rId4" Type="http://schemas.openxmlformats.org/officeDocument/2006/relationships/image" Target="../media/image20.wmf"/></Relationships>
</file>

<file path=ppt/slides/_rels/slide12.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oleObject" Target="../embeddings/oleObject4.bin"/><Relationship Id="rId1" Type="http://schemas.openxmlformats.org/officeDocument/2006/relationships/slideLayout" Target="../slideLayouts/slideLayout2.xml"/><Relationship Id="rId5" Type="http://schemas.openxmlformats.org/officeDocument/2006/relationships/image" Target="../media/image21.wmf"/><Relationship Id="rId4" Type="http://schemas.openxmlformats.org/officeDocument/2006/relationships/oleObject" Target="../embeddings/oleObject5.bin"/></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image" Target="../media/image23.wmf"/><Relationship Id="rId7" Type="http://schemas.openxmlformats.org/officeDocument/2006/relationships/image" Target="../media/image25.wmf"/><Relationship Id="rId2" Type="http://schemas.openxmlformats.org/officeDocument/2006/relationships/oleObject" Target="../embeddings/oleObject7.bin"/><Relationship Id="rId1" Type="http://schemas.openxmlformats.org/officeDocument/2006/relationships/slideLayout" Target="../slideLayouts/slideLayout2.xml"/><Relationship Id="rId6" Type="http://schemas.openxmlformats.org/officeDocument/2006/relationships/oleObject" Target="../embeddings/oleObject9.bin"/><Relationship Id="rId5" Type="http://schemas.openxmlformats.org/officeDocument/2006/relationships/image" Target="../media/image24.wmf"/><Relationship Id="rId4" Type="http://schemas.openxmlformats.org/officeDocument/2006/relationships/oleObject" Target="../embeddings/oleObject8.bin"/><Relationship Id="rId9" Type="http://schemas.openxmlformats.org/officeDocument/2006/relationships/image" Target="../media/image26.wmf"/></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image" Target="../media/image27.wmf"/><Relationship Id="rId7" Type="http://schemas.openxmlformats.org/officeDocument/2006/relationships/image" Target="../media/image29.wmf"/><Relationship Id="rId2" Type="http://schemas.openxmlformats.org/officeDocument/2006/relationships/oleObject" Target="../embeddings/oleObject11.bin"/><Relationship Id="rId1" Type="http://schemas.openxmlformats.org/officeDocument/2006/relationships/slideLayout" Target="../slideLayouts/slideLayout2.xml"/><Relationship Id="rId6" Type="http://schemas.openxmlformats.org/officeDocument/2006/relationships/oleObject" Target="../embeddings/oleObject13.bin"/><Relationship Id="rId5" Type="http://schemas.openxmlformats.org/officeDocument/2006/relationships/image" Target="../media/image28.wmf"/><Relationship Id="rId4" Type="http://schemas.openxmlformats.org/officeDocument/2006/relationships/oleObject" Target="../embeddings/oleObject12.bin"/><Relationship Id="rId9" Type="http://schemas.openxmlformats.org/officeDocument/2006/relationships/image" Target="../media/image30.wmf"/></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image" Target="../media/image31.wmf"/><Relationship Id="rId7" Type="http://schemas.openxmlformats.org/officeDocument/2006/relationships/image" Target="../media/image33.wmf"/><Relationship Id="rId2" Type="http://schemas.openxmlformats.org/officeDocument/2006/relationships/oleObject" Target="../embeddings/oleObject15.bin"/><Relationship Id="rId1" Type="http://schemas.openxmlformats.org/officeDocument/2006/relationships/slideLayout" Target="../slideLayouts/slideLayout2.xml"/><Relationship Id="rId6" Type="http://schemas.openxmlformats.org/officeDocument/2006/relationships/oleObject" Target="../embeddings/oleObject17.bin"/><Relationship Id="rId11" Type="http://schemas.openxmlformats.org/officeDocument/2006/relationships/image" Target="../media/image35.wmf"/><Relationship Id="rId5" Type="http://schemas.openxmlformats.org/officeDocument/2006/relationships/image" Target="../media/image32.wmf"/><Relationship Id="rId10" Type="http://schemas.openxmlformats.org/officeDocument/2006/relationships/oleObject" Target="../embeddings/oleObject19.bin"/><Relationship Id="rId4" Type="http://schemas.openxmlformats.org/officeDocument/2006/relationships/oleObject" Target="../embeddings/oleObject16.bin"/><Relationship Id="rId9" Type="http://schemas.openxmlformats.org/officeDocument/2006/relationships/image" Target="../media/image34.wmf"/></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21.bin"/><Relationship Id="rId13" Type="http://schemas.openxmlformats.org/officeDocument/2006/relationships/image" Target="../media/image40.wmf"/><Relationship Id="rId3" Type="http://schemas.openxmlformats.org/officeDocument/2006/relationships/image" Target="../media/image42.png"/><Relationship Id="rId7" Type="http://schemas.openxmlformats.org/officeDocument/2006/relationships/image" Target="../media/image44.png"/><Relationship Id="rId12" Type="http://schemas.openxmlformats.org/officeDocument/2006/relationships/oleObject" Target="../embeddings/oleObject23.bin"/><Relationship Id="rId17" Type="http://schemas.openxmlformats.org/officeDocument/2006/relationships/image" Target="../media/image42.wmf"/><Relationship Id="rId16" Type="http://schemas.openxmlformats.org/officeDocument/2006/relationships/oleObject" Target="../embeddings/oleObject25.bin"/><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39.wmf"/><Relationship Id="rId5" Type="http://schemas.openxmlformats.org/officeDocument/2006/relationships/image" Target="../media/image36.wmf"/><Relationship Id="rId15" Type="http://schemas.openxmlformats.org/officeDocument/2006/relationships/image" Target="../media/image41.wmf"/><Relationship Id="rId10" Type="http://schemas.openxmlformats.org/officeDocument/2006/relationships/oleObject" Target="../embeddings/oleObject22.bin"/><Relationship Id="rId4" Type="http://schemas.openxmlformats.org/officeDocument/2006/relationships/oleObject" Target="../embeddings/oleObject20.bin"/><Relationship Id="rId9" Type="http://schemas.openxmlformats.org/officeDocument/2006/relationships/image" Target="../media/image38.wmf"/><Relationship Id="rId14" Type="http://schemas.openxmlformats.org/officeDocument/2006/relationships/oleObject" Target="../embeddings/oleObject24.bin"/></Relationships>
</file>

<file path=ppt/slides/_rels/slide17.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gif"/></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29.bin"/><Relationship Id="rId13" Type="http://schemas.openxmlformats.org/officeDocument/2006/relationships/image" Target="../media/image51.wmf"/><Relationship Id="rId18" Type="http://schemas.openxmlformats.org/officeDocument/2006/relationships/oleObject" Target="../embeddings/oleObject34.bin"/><Relationship Id="rId26" Type="http://schemas.openxmlformats.org/officeDocument/2006/relationships/oleObject" Target="../embeddings/oleObject38.bin"/><Relationship Id="rId3" Type="http://schemas.openxmlformats.org/officeDocument/2006/relationships/image" Target="../media/image46.wmf"/><Relationship Id="rId21" Type="http://schemas.openxmlformats.org/officeDocument/2006/relationships/image" Target="../media/image55.wmf"/><Relationship Id="rId7" Type="http://schemas.openxmlformats.org/officeDocument/2006/relationships/image" Target="../media/image48.wmf"/><Relationship Id="rId12" Type="http://schemas.openxmlformats.org/officeDocument/2006/relationships/oleObject" Target="../embeddings/oleObject31.bin"/><Relationship Id="rId17" Type="http://schemas.openxmlformats.org/officeDocument/2006/relationships/image" Target="../media/image53.wmf"/><Relationship Id="rId25" Type="http://schemas.openxmlformats.org/officeDocument/2006/relationships/image" Target="../media/image57.wmf"/><Relationship Id="rId2" Type="http://schemas.openxmlformats.org/officeDocument/2006/relationships/oleObject" Target="../embeddings/oleObject26.bin"/><Relationship Id="rId16" Type="http://schemas.openxmlformats.org/officeDocument/2006/relationships/oleObject" Target="../embeddings/oleObject33.bin"/><Relationship Id="rId20" Type="http://schemas.openxmlformats.org/officeDocument/2006/relationships/oleObject" Target="../embeddings/oleObject35.bin"/><Relationship Id="rId1" Type="http://schemas.openxmlformats.org/officeDocument/2006/relationships/slideLayout" Target="../slideLayouts/slideLayout2.xml"/><Relationship Id="rId6" Type="http://schemas.openxmlformats.org/officeDocument/2006/relationships/oleObject" Target="../embeddings/oleObject28.bin"/><Relationship Id="rId11" Type="http://schemas.openxmlformats.org/officeDocument/2006/relationships/image" Target="../media/image50.wmf"/><Relationship Id="rId24" Type="http://schemas.openxmlformats.org/officeDocument/2006/relationships/oleObject" Target="../embeddings/oleObject37.bin"/><Relationship Id="rId5" Type="http://schemas.openxmlformats.org/officeDocument/2006/relationships/image" Target="../media/image47.wmf"/><Relationship Id="rId15" Type="http://schemas.openxmlformats.org/officeDocument/2006/relationships/image" Target="../media/image52.wmf"/><Relationship Id="rId23" Type="http://schemas.openxmlformats.org/officeDocument/2006/relationships/image" Target="../media/image56.wmf"/><Relationship Id="rId10" Type="http://schemas.openxmlformats.org/officeDocument/2006/relationships/oleObject" Target="../embeddings/oleObject30.bin"/><Relationship Id="rId19" Type="http://schemas.openxmlformats.org/officeDocument/2006/relationships/image" Target="../media/image54.wmf"/><Relationship Id="rId4" Type="http://schemas.openxmlformats.org/officeDocument/2006/relationships/oleObject" Target="../embeddings/oleObject27.bin"/><Relationship Id="rId9" Type="http://schemas.openxmlformats.org/officeDocument/2006/relationships/image" Target="../media/image49.wmf"/><Relationship Id="rId14" Type="http://schemas.openxmlformats.org/officeDocument/2006/relationships/oleObject" Target="../embeddings/oleObject32.bin"/><Relationship Id="rId22" Type="http://schemas.openxmlformats.org/officeDocument/2006/relationships/oleObject" Target="../embeddings/oleObject36.bin"/><Relationship Id="rId27" Type="http://schemas.openxmlformats.org/officeDocument/2006/relationships/image" Target="../media/image58.wmf"/></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42.bin"/><Relationship Id="rId3" Type="http://schemas.openxmlformats.org/officeDocument/2006/relationships/image" Target="../media/image59.wmf"/><Relationship Id="rId7" Type="http://schemas.openxmlformats.org/officeDocument/2006/relationships/image" Target="../media/image61.wmf"/><Relationship Id="rId2" Type="http://schemas.openxmlformats.org/officeDocument/2006/relationships/oleObject" Target="../embeddings/oleObject39.bin"/><Relationship Id="rId1" Type="http://schemas.openxmlformats.org/officeDocument/2006/relationships/slideLayout" Target="../slideLayouts/slideLayout2.xml"/><Relationship Id="rId6" Type="http://schemas.openxmlformats.org/officeDocument/2006/relationships/oleObject" Target="../embeddings/oleObject41.bin"/><Relationship Id="rId11" Type="http://schemas.openxmlformats.org/officeDocument/2006/relationships/image" Target="../media/image63.wmf"/><Relationship Id="rId5" Type="http://schemas.openxmlformats.org/officeDocument/2006/relationships/image" Target="../media/image60.wmf"/><Relationship Id="rId10" Type="http://schemas.openxmlformats.org/officeDocument/2006/relationships/oleObject" Target="../embeddings/oleObject43.bin"/><Relationship Id="rId4" Type="http://schemas.openxmlformats.org/officeDocument/2006/relationships/oleObject" Target="../embeddings/oleObject40.bin"/><Relationship Id="rId9" Type="http://schemas.openxmlformats.org/officeDocument/2006/relationships/image" Target="../media/image62.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4.gif"/><Relationship Id="rId2" Type="http://schemas.openxmlformats.org/officeDocument/2006/relationships/slideLayout" Target="../slideLayouts/slideLayout15.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67.wmf"/><Relationship Id="rId13" Type="http://schemas.openxmlformats.org/officeDocument/2006/relationships/oleObject" Target="../embeddings/oleObject49.bin"/><Relationship Id="rId3" Type="http://schemas.openxmlformats.org/officeDocument/2006/relationships/oleObject" Target="../embeddings/oleObject44.bin"/><Relationship Id="rId7" Type="http://schemas.openxmlformats.org/officeDocument/2006/relationships/oleObject" Target="../embeddings/oleObject46.bin"/><Relationship Id="rId12" Type="http://schemas.openxmlformats.org/officeDocument/2006/relationships/image" Target="../media/image69.wmf"/><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66.wmf"/><Relationship Id="rId11" Type="http://schemas.openxmlformats.org/officeDocument/2006/relationships/oleObject" Target="../embeddings/oleObject48.bin"/><Relationship Id="rId5" Type="http://schemas.openxmlformats.org/officeDocument/2006/relationships/oleObject" Target="../embeddings/oleObject45.bin"/><Relationship Id="rId15" Type="http://schemas.openxmlformats.org/officeDocument/2006/relationships/image" Target="../media/image71.jpg"/><Relationship Id="rId10" Type="http://schemas.openxmlformats.org/officeDocument/2006/relationships/image" Target="../media/image68.wmf"/><Relationship Id="rId4" Type="http://schemas.openxmlformats.org/officeDocument/2006/relationships/image" Target="../media/image65.wmf"/><Relationship Id="rId9" Type="http://schemas.openxmlformats.org/officeDocument/2006/relationships/oleObject" Target="../embeddings/oleObject47.bin"/><Relationship Id="rId14" Type="http://schemas.openxmlformats.org/officeDocument/2006/relationships/image" Target="../media/image70.w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2.wmf"/><Relationship Id="rId7" Type="http://schemas.openxmlformats.org/officeDocument/2006/relationships/image" Target="../media/image74.wmf"/><Relationship Id="rId2" Type="http://schemas.openxmlformats.org/officeDocument/2006/relationships/oleObject" Target="../embeddings/oleObject50.bin"/><Relationship Id="rId1" Type="http://schemas.openxmlformats.org/officeDocument/2006/relationships/slideLayout" Target="../slideLayouts/slideLayout2.xml"/><Relationship Id="rId6" Type="http://schemas.openxmlformats.org/officeDocument/2006/relationships/oleObject" Target="../embeddings/oleObject52.bin"/><Relationship Id="rId5" Type="http://schemas.openxmlformats.org/officeDocument/2006/relationships/image" Target="../media/image73.wmf"/><Relationship Id="rId4" Type="http://schemas.openxmlformats.org/officeDocument/2006/relationships/oleObject" Target="../embeddings/oleObject51.bin"/></Relationships>
</file>

<file path=ppt/slides/_rels/slide26.xml.rels><?xml version="1.0" encoding="UTF-8" standalone="yes"?>
<Relationships xmlns="http://schemas.openxmlformats.org/package/2006/relationships"><Relationship Id="rId3" Type="http://schemas.openxmlformats.org/officeDocument/2006/relationships/image" Target="../media/image75.wmf"/><Relationship Id="rId7" Type="http://schemas.openxmlformats.org/officeDocument/2006/relationships/image" Target="../media/image77.wmf"/><Relationship Id="rId2" Type="http://schemas.openxmlformats.org/officeDocument/2006/relationships/oleObject" Target="../embeddings/oleObject53.bin"/><Relationship Id="rId1" Type="http://schemas.openxmlformats.org/officeDocument/2006/relationships/slideLayout" Target="../slideLayouts/slideLayout2.xml"/><Relationship Id="rId6" Type="http://schemas.openxmlformats.org/officeDocument/2006/relationships/oleObject" Target="../embeddings/oleObject55.bin"/><Relationship Id="rId5" Type="http://schemas.openxmlformats.org/officeDocument/2006/relationships/image" Target="../media/image76.wmf"/><Relationship Id="rId4" Type="http://schemas.openxmlformats.org/officeDocument/2006/relationships/oleObject" Target="../embeddings/oleObject54.bin"/></Relationships>
</file>

<file path=ppt/slides/_rels/slide27.xml.rels><?xml version="1.0" encoding="UTF-8" standalone="yes"?>
<Relationships xmlns="http://schemas.openxmlformats.org/package/2006/relationships"><Relationship Id="rId3" Type="http://schemas.openxmlformats.org/officeDocument/2006/relationships/image" Target="../media/image78.wmf"/><Relationship Id="rId7" Type="http://schemas.openxmlformats.org/officeDocument/2006/relationships/image" Target="../media/image80.wmf"/><Relationship Id="rId2" Type="http://schemas.openxmlformats.org/officeDocument/2006/relationships/oleObject" Target="../embeddings/oleObject56.bin"/><Relationship Id="rId1" Type="http://schemas.openxmlformats.org/officeDocument/2006/relationships/slideLayout" Target="../slideLayouts/slideLayout2.xml"/><Relationship Id="rId6" Type="http://schemas.openxmlformats.org/officeDocument/2006/relationships/oleObject" Target="../embeddings/oleObject58.bin"/><Relationship Id="rId5" Type="http://schemas.openxmlformats.org/officeDocument/2006/relationships/image" Target="../media/image79.wmf"/><Relationship Id="rId4" Type="http://schemas.openxmlformats.org/officeDocument/2006/relationships/oleObject" Target="../embeddings/oleObject57.bin"/></Relationships>
</file>

<file path=ppt/slides/_rels/slide28.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8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62.bin"/><Relationship Id="rId3" Type="http://schemas.openxmlformats.org/officeDocument/2006/relationships/image" Target="../media/image83.wmf"/><Relationship Id="rId7" Type="http://schemas.openxmlformats.org/officeDocument/2006/relationships/image" Target="../media/image85.wmf"/><Relationship Id="rId2" Type="http://schemas.openxmlformats.org/officeDocument/2006/relationships/oleObject" Target="../embeddings/oleObject59.bin"/><Relationship Id="rId1" Type="http://schemas.openxmlformats.org/officeDocument/2006/relationships/slideLayout" Target="../slideLayouts/slideLayout2.xml"/><Relationship Id="rId6" Type="http://schemas.openxmlformats.org/officeDocument/2006/relationships/oleObject" Target="../embeddings/oleObject61.bin"/><Relationship Id="rId5" Type="http://schemas.openxmlformats.org/officeDocument/2006/relationships/image" Target="../media/image84.wmf"/><Relationship Id="rId4" Type="http://schemas.openxmlformats.org/officeDocument/2006/relationships/oleObject" Target="../embeddings/oleObject60.bin"/><Relationship Id="rId9" Type="http://schemas.openxmlformats.org/officeDocument/2006/relationships/image" Target="../media/image86.wmf"/></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66.bin"/><Relationship Id="rId13" Type="http://schemas.openxmlformats.org/officeDocument/2006/relationships/image" Target="../media/image92.wmf"/><Relationship Id="rId3" Type="http://schemas.openxmlformats.org/officeDocument/2006/relationships/image" Target="../media/image87.wmf"/><Relationship Id="rId7" Type="http://schemas.openxmlformats.org/officeDocument/2006/relationships/image" Target="../media/image89.wmf"/><Relationship Id="rId12" Type="http://schemas.openxmlformats.org/officeDocument/2006/relationships/oleObject" Target="../embeddings/oleObject68.bin"/><Relationship Id="rId2" Type="http://schemas.openxmlformats.org/officeDocument/2006/relationships/oleObject" Target="../embeddings/oleObject63.bin"/><Relationship Id="rId1" Type="http://schemas.openxmlformats.org/officeDocument/2006/relationships/slideLayout" Target="../slideLayouts/slideLayout2.xml"/><Relationship Id="rId6" Type="http://schemas.openxmlformats.org/officeDocument/2006/relationships/oleObject" Target="../embeddings/oleObject65.bin"/><Relationship Id="rId11" Type="http://schemas.openxmlformats.org/officeDocument/2006/relationships/image" Target="../media/image91.wmf"/><Relationship Id="rId5" Type="http://schemas.openxmlformats.org/officeDocument/2006/relationships/image" Target="../media/image88.wmf"/><Relationship Id="rId10" Type="http://schemas.openxmlformats.org/officeDocument/2006/relationships/oleObject" Target="../embeddings/oleObject67.bin"/><Relationship Id="rId4" Type="http://schemas.openxmlformats.org/officeDocument/2006/relationships/oleObject" Target="../embeddings/oleObject64.bin"/><Relationship Id="rId9" Type="http://schemas.openxmlformats.org/officeDocument/2006/relationships/image" Target="../media/image90.w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72.bin"/><Relationship Id="rId3" Type="http://schemas.openxmlformats.org/officeDocument/2006/relationships/image" Target="../media/image93.wmf"/><Relationship Id="rId7" Type="http://schemas.openxmlformats.org/officeDocument/2006/relationships/image" Target="../media/image95.wmf"/><Relationship Id="rId2" Type="http://schemas.openxmlformats.org/officeDocument/2006/relationships/oleObject" Target="../embeddings/oleObject69.bin"/><Relationship Id="rId1" Type="http://schemas.openxmlformats.org/officeDocument/2006/relationships/slideLayout" Target="../slideLayouts/slideLayout2.xml"/><Relationship Id="rId6" Type="http://schemas.openxmlformats.org/officeDocument/2006/relationships/oleObject" Target="../embeddings/oleObject71.bin"/><Relationship Id="rId5" Type="http://schemas.openxmlformats.org/officeDocument/2006/relationships/image" Target="../media/image94.wmf"/><Relationship Id="rId4" Type="http://schemas.openxmlformats.org/officeDocument/2006/relationships/oleObject" Target="../embeddings/oleObject70.bin"/><Relationship Id="rId9" Type="http://schemas.openxmlformats.org/officeDocument/2006/relationships/image" Target="../media/image96.wmf"/></Relationships>
</file>

<file path=ppt/slides/_rels/slide34.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9.gif"/><Relationship Id="rId2" Type="http://schemas.openxmlformats.org/officeDocument/2006/relationships/image" Target="../media/image98.jp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gif"/><Relationship Id="rId1" Type="http://schemas.openxmlformats.org/officeDocument/2006/relationships/slideLayout" Target="../slideLayouts/slideLayout16.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gif"/><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8.wmf"/><Relationship Id="rId5" Type="http://schemas.openxmlformats.org/officeDocument/2006/relationships/oleObject" Target="../embeddings/oleObject2.bin"/><Relationship Id="rId4" Type="http://schemas.openxmlformats.org/officeDocument/2006/relationships/image" Target="../media/image17.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0830B4-1987-5589-7EDC-2671B6E28EAE}"/>
              </a:ext>
            </a:extLst>
          </p:cNvPr>
          <p:cNvSpPr txBox="1"/>
          <p:nvPr/>
        </p:nvSpPr>
        <p:spPr>
          <a:xfrm>
            <a:off x="1295400" y="68029"/>
            <a:ext cx="8305800" cy="954107"/>
          </a:xfrm>
          <a:prstGeom prst="rect">
            <a:avLst/>
          </a:prstGeom>
          <a:noFill/>
        </p:spPr>
        <p:txBody>
          <a:bodyPr wrap="square" rtlCol="0">
            <a:spAutoFit/>
          </a:bodyPr>
          <a:lstStyle/>
          <a:p>
            <a:pPr algn="l"/>
            <a:r>
              <a:rPr lang="en-US" sz="2800" b="1" dirty="0"/>
              <a:t>TUẦN 1+2 </a:t>
            </a:r>
          </a:p>
          <a:p>
            <a:pPr algn="l"/>
            <a:r>
              <a:rPr lang="en-US" sz="2800" b="1" dirty="0"/>
              <a:t>TIẾT 1-&gt;4</a:t>
            </a:r>
          </a:p>
        </p:txBody>
      </p:sp>
      <p:sp>
        <p:nvSpPr>
          <p:cNvPr id="16" name="Rectangle 15">
            <a:extLst>
              <a:ext uri="{FF2B5EF4-FFF2-40B4-BE49-F238E27FC236}">
                <a16:creationId xmlns:a16="http://schemas.microsoft.com/office/drawing/2014/main" id="{E325AB37-AC65-1D1A-97DA-DFE725BB32E9}"/>
              </a:ext>
            </a:extLst>
          </p:cNvPr>
          <p:cNvSpPr/>
          <p:nvPr/>
        </p:nvSpPr>
        <p:spPr>
          <a:xfrm>
            <a:off x="830020" y="1335128"/>
            <a:ext cx="10363200" cy="3008272"/>
          </a:xfrm>
          <a:prstGeom prst="rect">
            <a:avLst/>
          </a:prstGeom>
          <a:noFill/>
          <a:ln w="762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rgbClr val="0000FF"/>
              </a:solidFill>
            </a:endParaRPr>
          </a:p>
        </p:txBody>
      </p:sp>
      <p:sp>
        <p:nvSpPr>
          <p:cNvPr id="17" name="TextBox 16">
            <a:extLst>
              <a:ext uri="{FF2B5EF4-FFF2-40B4-BE49-F238E27FC236}">
                <a16:creationId xmlns:a16="http://schemas.microsoft.com/office/drawing/2014/main" id="{CE8330B0-5BBC-57BB-3017-70405FDCF1AB}"/>
              </a:ext>
            </a:extLst>
          </p:cNvPr>
          <p:cNvSpPr txBox="1"/>
          <p:nvPr/>
        </p:nvSpPr>
        <p:spPr>
          <a:xfrm>
            <a:off x="254000" y="285067"/>
            <a:ext cx="1320800" cy="1733680"/>
          </a:xfrm>
          <a:prstGeom prst="rect">
            <a:avLst/>
          </a:prstGeom>
          <a:noFill/>
        </p:spPr>
        <p:txBody>
          <a:bodyPr wrap="square" rtlCol="0">
            <a:spAutoFit/>
          </a:bodyPr>
          <a:lstStyle/>
          <a:p>
            <a:r>
              <a:rPr lang="en-US" sz="10666" dirty="0">
                <a:solidFill>
                  <a:srgbClr val="FFCC00"/>
                </a:solidFill>
                <a:sym typeface="Wingdings" panose="05000000000000000000" pitchFamily="2" charset="2"/>
              </a:rPr>
              <a:t></a:t>
            </a:r>
            <a:endParaRPr lang="en-US" sz="10666" dirty="0">
              <a:solidFill>
                <a:srgbClr val="FFCC00"/>
              </a:solidFill>
            </a:endParaRPr>
          </a:p>
        </p:txBody>
      </p:sp>
      <p:sp>
        <p:nvSpPr>
          <p:cNvPr id="18" name="TextBox 17">
            <a:extLst>
              <a:ext uri="{FF2B5EF4-FFF2-40B4-BE49-F238E27FC236}">
                <a16:creationId xmlns:a16="http://schemas.microsoft.com/office/drawing/2014/main" id="{82E687E4-6082-167A-6DBF-5272300709FE}"/>
              </a:ext>
            </a:extLst>
          </p:cNvPr>
          <p:cNvSpPr txBox="1"/>
          <p:nvPr/>
        </p:nvSpPr>
        <p:spPr>
          <a:xfrm>
            <a:off x="914400" y="1511757"/>
            <a:ext cx="4174491" cy="923330"/>
          </a:xfrm>
          <a:prstGeom prst="rect">
            <a:avLst/>
          </a:prstGeom>
          <a:noFill/>
        </p:spPr>
        <p:txBody>
          <a:bodyPr wrap="square" rtlCol="0">
            <a:spAutoFit/>
          </a:bodyPr>
          <a:lstStyle/>
          <a:p>
            <a:r>
              <a:rPr lang="en-US" sz="54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Bài</a:t>
            </a:r>
            <a:r>
              <a:rPr lang="en-US" sz="5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1.</a:t>
            </a:r>
            <a:endParaRPr lang="en-US" sz="5400" b="1" dirty="0">
              <a:solidFill>
                <a:srgbClr val="FF0000"/>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6CEF8D02-1715-4E35-2AFB-5D189C10069F}"/>
              </a:ext>
            </a:extLst>
          </p:cNvPr>
          <p:cNvSpPr txBox="1"/>
          <p:nvPr/>
        </p:nvSpPr>
        <p:spPr>
          <a:xfrm>
            <a:off x="10532820" y="3113285"/>
            <a:ext cx="1320800" cy="1733680"/>
          </a:xfrm>
          <a:prstGeom prst="rect">
            <a:avLst/>
          </a:prstGeom>
          <a:noFill/>
        </p:spPr>
        <p:txBody>
          <a:bodyPr wrap="square" rtlCol="0">
            <a:spAutoFit/>
          </a:bodyPr>
          <a:lstStyle/>
          <a:p>
            <a:r>
              <a:rPr lang="en-US" sz="10666" dirty="0">
                <a:solidFill>
                  <a:srgbClr val="FFCC00"/>
                </a:solidFill>
                <a:sym typeface="Wingdings" panose="05000000000000000000" pitchFamily="2" charset="2"/>
              </a:rPr>
              <a:t></a:t>
            </a:r>
            <a:endParaRPr lang="en-US" sz="10666" dirty="0">
              <a:solidFill>
                <a:srgbClr val="FFCC00"/>
              </a:solidFill>
            </a:endParaRPr>
          </a:p>
        </p:txBody>
      </p:sp>
      <p:sp>
        <p:nvSpPr>
          <p:cNvPr id="20" name="TextBox 19">
            <a:extLst>
              <a:ext uri="{FF2B5EF4-FFF2-40B4-BE49-F238E27FC236}">
                <a16:creationId xmlns:a16="http://schemas.microsoft.com/office/drawing/2014/main" id="{B74DD3D1-45BF-1454-FA6D-A762948420DA}"/>
              </a:ext>
            </a:extLst>
          </p:cNvPr>
          <p:cNvSpPr txBox="1"/>
          <p:nvPr/>
        </p:nvSpPr>
        <p:spPr>
          <a:xfrm>
            <a:off x="990600" y="2505670"/>
            <a:ext cx="10363200" cy="923330"/>
          </a:xfrm>
          <a:prstGeom prst="rect">
            <a:avLst/>
          </a:prstGeom>
          <a:noFill/>
        </p:spPr>
        <p:txBody>
          <a:bodyPr wrap="square" rtlCol="0">
            <a:spAutoFit/>
          </a:bodyPr>
          <a:lstStyle/>
          <a:p>
            <a:r>
              <a:rPr lang="en-US" sz="5400" b="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Đơn thức và đa thức nhiều biến</a:t>
            </a:r>
            <a:endParaRPr lang="en-US" sz="5400" b="1" dirty="0">
              <a:solidFill>
                <a:srgbClr val="0000FF"/>
              </a:solidFill>
              <a:latin typeface="Times New Roman" panose="02020603050405020304" pitchFamily="18" charset="0"/>
              <a:cs typeface="Times New Roman" panose="02020603050405020304" pitchFamily="18" charset="0"/>
            </a:endParaRPr>
          </a:p>
        </p:txBody>
      </p:sp>
      <p:cxnSp>
        <p:nvCxnSpPr>
          <p:cNvPr id="21" name="Straight Connector 20">
            <a:extLst>
              <a:ext uri="{FF2B5EF4-FFF2-40B4-BE49-F238E27FC236}">
                <a16:creationId xmlns:a16="http://schemas.microsoft.com/office/drawing/2014/main" id="{E225D976-E419-2D92-1BB4-26D571FF5F0A}"/>
              </a:ext>
            </a:extLst>
          </p:cNvPr>
          <p:cNvCxnSpPr/>
          <p:nvPr/>
        </p:nvCxnSpPr>
        <p:spPr>
          <a:xfrm>
            <a:off x="1748510" y="3429000"/>
            <a:ext cx="8847380" cy="0"/>
          </a:xfrm>
          <a:prstGeom prst="line">
            <a:avLst/>
          </a:prstGeom>
          <a:ln w="76200">
            <a:solidFill>
              <a:srgbClr val="FFC000"/>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02B6622-665F-D0A3-AC7F-4965E9410BE3}"/>
              </a:ext>
            </a:extLst>
          </p:cNvPr>
          <p:cNvSpPr txBox="1"/>
          <p:nvPr/>
        </p:nvSpPr>
        <p:spPr>
          <a:xfrm>
            <a:off x="8001000" y="6096000"/>
            <a:ext cx="3581400" cy="369332"/>
          </a:xfrm>
          <a:prstGeom prst="rect">
            <a:avLst/>
          </a:prstGeom>
          <a:noFill/>
        </p:spPr>
        <p:txBody>
          <a:bodyPr wrap="square" rtlCol="0">
            <a:spAutoFit/>
          </a:bodyPr>
          <a:lstStyle/>
          <a:p>
            <a:r>
              <a:rPr lang="en-US" sz="1800" b="1"/>
              <a:t>TRỊNH THỊ NGỌC HƯƠNG</a:t>
            </a:r>
            <a:endParaRPr lang="en-US" dirty="0"/>
          </a:p>
        </p:txBody>
      </p:sp>
    </p:spTree>
    <p:extLst>
      <p:ext uri="{BB962C8B-B14F-4D97-AF65-F5344CB8AC3E}">
        <p14:creationId xmlns:p14="http://schemas.microsoft.com/office/powerpoint/2010/main" val="4246212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barn(inVertical)">
                                      <p:cBhvr>
                                        <p:cTn id="11" dur="500"/>
                                        <p:tgtEl>
                                          <p:spTgt spid="21"/>
                                        </p:tgtEl>
                                      </p:cBhvr>
                                    </p:animEffect>
                                  </p:childTnLst>
                                </p:cTn>
                              </p:par>
                            </p:childTnLst>
                          </p:cTn>
                        </p:par>
                        <p:par>
                          <p:cTn id="12" fill="hold">
                            <p:stCondLst>
                              <p:cond delay="1000"/>
                            </p:stCondLst>
                            <p:childTnLst>
                              <p:par>
                                <p:cTn id="13" presetID="37"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000"/>
                                        <p:tgtEl>
                                          <p:spTgt spid="20"/>
                                        </p:tgtEl>
                                      </p:cBhvr>
                                    </p:animEffect>
                                    <p:anim calcmode="lin" valueType="num">
                                      <p:cBhvr>
                                        <p:cTn id="16" dur="1000" fill="hold"/>
                                        <p:tgtEl>
                                          <p:spTgt spid="20"/>
                                        </p:tgtEl>
                                        <p:attrNameLst>
                                          <p:attrName>ppt_x</p:attrName>
                                        </p:attrNameLst>
                                      </p:cBhvr>
                                      <p:tavLst>
                                        <p:tav tm="0">
                                          <p:val>
                                            <p:strVal val="#ppt_x"/>
                                          </p:val>
                                        </p:tav>
                                        <p:tav tm="100000">
                                          <p:val>
                                            <p:strVal val="#ppt_x"/>
                                          </p:val>
                                        </p:tav>
                                      </p:tavLst>
                                    </p:anim>
                                    <p:anim calcmode="lin" valueType="num">
                                      <p:cBhvr>
                                        <p:cTn id="17" dur="900" decel="100000" fill="hold"/>
                                        <p:tgtEl>
                                          <p:spTgt spid="2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6380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1. Đơn thức và đa thức</a:t>
            </a:r>
          </a:p>
        </p:txBody>
      </p:sp>
      <p:sp>
        <p:nvSpPr>
          <p:cNvPr id="5" name="TextBox 4"/>
          <p:cNvSpPr txBox="1"/>
          <p:nvPr/>
        </p:nvSpPr>
        <p:spPr>
          <a:xfrm>
            <a:off x="367278" y="1625361"/>
            <a:ext cx="3952875" cy="954107"/>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Chỉ chứa phép tính nhân và lũy thừa đối với biến</a:t>
            </a:r>
            <a:endParaRPr lang="en-US" sz="2800">
              <a:latin typeface="Times New Roman" panose="02020603050405020304" pitchFamily="18" charset="0"/>
              <a:cs typeface="Times New Roman" panose="02020603050405020304" pitchFamily="18" charset="0"/>
            </a:endParaRPr>
          </a:p>
        </p:txBody>
      </p:sp>
      <p:pic>
        <p:nvPicPr>
          <p:cNvPr id="7" name="Picture 1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9" y="595954"/>
            <a:ext cx="867895" cy="867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8" name="Table 7"/>
          <p:cNvGraphicFramePr>
            <a:graphicFrameLocks noGrp="1"/>
          </p:cNvGraphicFramePr>
          <p:nvPr>
            <p:extLst>
              <p:ext uri="{D42A27DB-BD31-4B8C-83A1-F6EECF244321}">
                <p14:modId xmlns:p14="http://schemas.microsoft.com/office/powerpoint/2010/main" val="2144835403"/>
              </p:ext>
            </p:extLst>
          </p:nvPr>
        </p:nvGraphicFramePr>
        <p:xfrm>
          <a:off x="152400" y="3048000"/>
          <a:ext cx="11515860" cy="1798320"/>
        </p:xfrm>
        <a:graphic>
          <a:graphicData uri="http://schemas.openxmlformats.org/drawingml/2006/table">
            <a:tbl>
              <a:tblPr firstRow="1" bandRow="1">
                <a:tableStyleId>{5C22544A-7EE6-4342-B048-85BDC9FD1C3A}</a:tableStyleId>
              </a:tblPr>
              <a:tblGrid>
                <a:gridCol w="3838620">
                  <a:extLst>
                    <a:ext uri="{9D8B030D-6E8A-4147-A177-3AD203B41FA5}">
                      <a16:colId xmlns:a16="http://schemas.microsoft.com/office/drawing/2014/main" val="20000"/>
                    </a:ext>
                  </a:extLst>
                </a:gridCol>
                <a:gridCol w="3838620">
                  <a:extLst>
                    <a:ext uri="{9D8B030D-6E8A-4147-A177-3AD203B41FA5}">
                      <a16:colId xmlns:a16="http://schemas.microsoft.com/office/drawing/2014/main" val="20001"/>
                    </a:ext>
                  </a:extLst>
                </a:gridCol>
                <a:gridCol w="3838620">
                  <a:extLst>
                    <a:ext uri="{9D8B030D-6E8A-4147-A177-3AD203B41FA5}">
                      <a16:colId xmlns:a16="http://schemas.microsoft.com/office/drawing/2014/main" val="20002"/>
                    </a:ext>
                  </a:extLst>
                </a:gridCol>
              </a:tblGrid>
              <a:tr h="370840">
                <a:tc>
                  <a:txBody>
                    <a:bodyPr/>
                    <a:lstStyle/>
                    <a:p>
                      <a:pPr algn="ctr"/>
                      <a:r>
                        <a:rPr lang="en-US" sz="2800" b="0">
                          <a:solidFill>
                            <a:schemeClr val="tx1"/>
                          </a:solidFill>
                          <a:latin typeface="Times New Roman" panose="02020603050405020304" pitchFamily="18" charset="0"/>
                          <a:cs typeface="Times New Roman" panose="02020603050405020304" pitchFamily="18" charset="0"/>
                        </a:rPr>
                        <a:t>Nhóm</a:t>
                      </a:r>
                      <a:r>
                        <a:rPr lang="en-US" sz="2800" b="0" baseline="0">
                          <a:solidFill>
                            <a:schemeClr val="tx1"/>
                          </a:solidFill>
                          <a:latin typeface="Times New Roman" panose="02020603050405020304" pitchFamily="18" charset="0"/>
                          <a:cs typeface="Times New Roman" panose="02020603050405020304" pitchFamily="18" charset="0"/>
                        </a:rPr>
                        <a:t> A</a:t>
                      </a:r>
                    </a:p>
                    <a:p>
                      <a:pPr algn="ctr"/>
                      <a:endParaRPr lang="en-US" sz="2800" b="0" baseline="0">
                        <a:solidFill>
                          <a:schemeClr val="tx1"/>
                        </a:solidFill>
                        <a:latin typeface="Times New Roman" panose="02020603050405020304" pitchFamily="18" charset="0"/>
                        <a:cs typeface="Times New Roman" panose="02020603050405020304" pitchFamily="18" charset="0"/>
                      </a:endParaRPr>
                    </a:p>
                    <a:p>
                      <a:pPr algn="ctr"/>
                      <a:endParaRPr lang="en-US" sz="2800" b="0" baseline="0">
                        <a:solidFill>
                          <a:schemeClr val="tx1"/>
                        </a:solidFill>
                        <a:latin typeface="Times New Roman" panose="02020603050405020304" pitchFamily="18" charset="0"/>
                        <a:cs typeface="Times New Roman" panose="02020603050405020304" pitchFamily="18" charset="0"/>
                      </a:endParaRPr>
                    </a:p>
                    <a:p>
                      <a:pPr algn="ctr"/>
                      <a:endParaRPr lang="en-US" sz="2800" b="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0">
                          <a:solidFill>
                            <a:schemeClr val="tx1"/>
                          </a:solidFill>
                          <a:latin typeface="Times New Roman" panose="02020603050405020304" pitchFamily="18" charset="0"/>
                          <a:cs typeface="Times New Roman" panose="02020603050405020304" pitchFamily="18" charset="0"/>
                        </a:rPr>
                        <a:t>Nhóm</a:t>
                      </a:r>
                      <a:r>
                        <a:rPr lang="en-US" sz="2800" b="0" baseline="0">
                          <a:solidFill>
                            <a:schemeClr val="tx1"/>
                          </a:solidFill>
                          <a:latin typeface="Times New Roman" panose="02020603050405020304" pitchFamily="18" charset="0"/>
                          <a:cs typeface="Times New Roman" panose="02020603050405020304" pitchFamily="18" charset="0"/>
                        </a:rPr>
                        <a:t> B</a:t>
                      </a:r>
                      <a:endParaRPr lang="en-US" sz="2800" b="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0">
                          <a:solidFill>
                            <a:schemeClr val="tx1"/>
                          </a:solidFill>
                          <a:latin typeface="Times New Roman" panose="02020603050405020304" pitchFamily="18" charset="0"/>
                          <a:cs typeface="Times New Roman" panose="02020603050405020304" pitchFamily="18" charset="0"/>
                        </a:rPr>
                        <a:t>Nhóm</a:t>
                      </a:r>
                      <a:r>
                        <a:rPr lang="en-US" sz="2800" b="0" baseline="0">
                          <a:solidFill>
                            <a:schemeClr val="tx1"/>
                          </a:solidFill>
                          <a:latin typeface="Times New Roman" panose="02020603050405020304" pitchFamily="18" charset="0"/>
                          <a:cs typeface="Times New Roman" panose="02020603050405020304" pitchFamily="18" charset="0"/>
                        </a:rPr>
                        <a:t> C</a:t>
                      </a:r>
                    </a:p>
                    <a:p>
                      <a:pPr algn="ctr"/>
                      <a:endParaRPr lang="en-US" sz="2800" b="0" baseline="0">
                        <a:solidFill>
                          <a:schemeClr val="tx1"/>
                        </a:solidFill>
                        <a:latin typeface="Times New Roman" panose="02020603050405020304" pitchFamily="18" charset="0"/>
                        <a:cs typeface="Times New Roman" panose="02020603050405020304" pitchFamily="18" charset="0"/>
                      </a:endParaRPr>
                    </a:p>
                    <a:p>
                      <a:pPr algn="ctr"/>
                      <a:endParaRPr lang="en-US" sz="2800" b="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189766017"/>
              </p:ext>
            </p:extLst>
          </p:nvPr>
        </p:nvGraphicFramePr>
        <p:xfrm>
          <a:off x="390525" y="3618116"/>
          <a:ext cx="3442287" cy="1123275"/>
        </p:xfrm>
        <a:graphic>
          <a:graphicData uri="http://schemas.openxmlformats.org/presentationml/2006/ole">
            <mc:AlternateContent xmlns:mc="http://schemas.openxmlformats.org/markup-compatibility/2006">
              <mc:Choice xmlns:v="urn:schemas-microsoft-com:vml" Requires="v">
                <p:oleObj name="Equation" r:id="rId3" imgW="1206360" imgH="393480" progId="Equation.DSMT4">
                  <p:embed/>
                </p:oleObj>
              </mc:Choice>
              <mc:Fallback>
                <p:oleObj name="Equation" r:id="rId3" imgW="1206360" imgH="393480" progId="Equation.DSMT4">
                  <p:embed/>
                  <p:pic>
                    <p:nvPicPr>
                      <p:cNvPr id="0" name=""/>
                      <p:cNvPicPr/>
                      <p:nvPr/>
                    </p:nvPicPr>
                    <p:blipFill>
                      <a:blip r:embed="rId4"/>
                      <a:stretch>
                        <a:fillRect/>
                      </a:stretch>
                    </p:blipFill>
                    <p:spPr>
                      <a:xfrm>
                        <a:off x="390525" y="3618116"/>
                        <a:ext cx="3442287" cy="1123275"/>
                      </a:xfrm>
                      <a:prstGeom prst="rect">
                        <a:avLst/>
                      </a:prstGeom>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1564002451"/>
              </p:ext>
            </p:extLst>
          </p:nvPr>
        </p:nvGraphicFramePr>
        <p:xfrm>
          <a:off x="4053022" y="3619704"/>
          <a:ext cx="3586162" cy="1123950"/>
        </p:xfrm>
        <a:graphic>
          <a:graphicData uri="http://schemas.openxmlformats.org/presentationml/2006/ole">
            <mc:AlternateContent xmlns:mc="http://schemas.openxmlformats.org/markup-compatibility/2006">
              <mc:Choice xmlns:v="urn:schemas-microsoft-com:vml" Requires="v">
                <p:oleObj name="Equation" r:id="rId5" imgW="1257120" imgH="393480" progId="Equation.DSMT4">
                  <p:embed/>
                </p:oleObj>
              </mc:Choice>
              <mc:Fallback>
                <p:oleObj name="Equation" r:id="rId5" imgW="1257120" imgH="393480" progId="Equation.DSMT4">
                  <p:embed/>
                  <p:pic>
                    <p:nvPicPr>
                      <p:cNvPr id="0" name=""/>
                      <p:cNvPicPr/>
                      <p:nvPr/>
                    </p:nvPicPr>
                    <p:blipFill>
                      <a:blip r:embed="rId6"/>
                      <a:stretch>
                        <a:fillRect/>
                      </a:stretch>
                    </p:blipFill>
                    <p:spPr>
                      <a:xfrm>
                        <a:off x="4053022" y="3619704"/>
                        <a:ext cx="3586162" cy="1123950"/>
                      </a:xfrm>
                      <a:prstGeom prst="rect">
                        <a:avLst/>
                      </a:prstGeom>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1061812353"/>
              </p:ext>
            </p:extLst>
          </p:nvPr>
        </p:nvGraphicFramePr>
        <p:xfrm>
          <a:off x="8848859" y="3613950"/>
          <a:ext cx="1811337" cy="1195388"/>
        </p:xfrm>
        <a:graphic>
          <a:graphicData uri="http://schemas.openxmlformats.org/presentationml/2006/ole">
            <mc:AlternateContent xmlns:mc="http://schemas.openxmlformats.org/markup-compatibility/2006">
              <mc:Choice xmlns:v="urn:schemas-microsoft-com:vml" Requires="v">
                <p:oleObj name="Equation" r:id="rId7" imgW="634680" imgH="419040" progId="Equation.DSMT4">
                  <p:embed/>
                </p:oleObj>
              </mc:Choice>
              <mc:Fallback>
                <p:oleObj name="Equation" r:id="rId7" imgW="634680" imgH="419040" progId="Equation.DSMT4">
                  <p:embed/>
                  <p:pic>
                    <p:nvPicPr>
                      <p:cNvPr id="0" name=""/>
                      <p:cNvPicPr/>
                      <p:nvPr/>
                    </p:nvPicPr>
                    <p:blipFill>
                      <a:blip r:embed="rId8"/>
                      <a:stretch>
                        <a:fillRect/>
                      </a:stretch>
                    </p:blipFill>
                    <p:spPr>
                      <a:xfrm>
                        <a:off x="8848859" y="3613950"/>
                        <a:ext cx="1811337" cy="1195388"/>
                      </a:xfrm>
                      <a:prstGeom prst="rect">
                        <a:avLst/>
                      </a:prstGeom>
                    </p:spPr>
                  </p:pic>
                </p:oleObj>
              </mc:Fallback>
            </mc:AlternateContent>
          </a:graphicData>
        </a:graphic>
      </p:graphicFrame>
      <p:sp>
        <p:nvSpPr>
          <p:cNvPr id="10" name="TextBox 9"/>
          <p:cNvSpPr txBox="1"/>
          <p:nvPr/>
        </p:nvSpPr>
        <p:spPr>
          <a:xfrm>
            <a:off x="482323" y="5178485"/>
            <a:ext cx="7141398" cy="954107"/>
          </a:xfrm>
          <a:prstGeom prst="rect">
            <a:avLst/>
          </a:prstGeom>
          <a:noFill/>
        </p:spPr>
        <p:txBody>
          <a:bodyPr wrap="square" rtlCol="0">
            <a:spAutoFit/>
          </a:bodyPr>
          <a:lstStyle/>
          <a:p>
            <a:pPr algn="just"/>
            <a:r>
              <a:rPr lang="en-US" sz="2800">
                <a:solidFill>
                  <a:srgbClr val="3333FF"/>
                </a:solidFill>
                <a:latin typeface="Times New Roman" panose="02020603050405020304" pitchFamily="18" charset="0"/>
                <a:cs typeface="Times New Roman" panose="02020603050405020304" pitchFamily="18" charset="0"/>
              </a:rPr>
              <a:t>Không chứa phép tính nào khác ngoài các phép toán cộng, trừ, nhân và lũy thừa (đối với biến)</a:t>
            </a:r>
            <a:endParaRPr lang="en-US" sz="2800">
              <a:latin typeface="Times New Roman" panose="02020603050405020304" pitchFamily="18" charset="0"/>
              <a:cs typeface="Times New Roman" panose="02020603050405020304" pitchFamily="18" charset="0"/>
            </a:endParaRPr>
          </a:p>
        </p:txBody>
      </p:sp>
      <p:sp>
        <p:nvSpPr>
          <p:cNvPr id="11" name="TextBox 10"/>
          <p:cNvSpPr txBox="1"/>
          <p:nvPr/>
        </p:nvSpPr>
        <p:spPr>
          <a:xfrm>
            <a:off x="7778087" y="788043"/>
            <a:ext cx="3952875" cy="1815882"/>
          </a:xfrm>
          <a:prstGeom prst="rect">
            <a:avLst/>
          </a:prstGeom>
          <a:noFill/>
        </p:spPr>
        <p:txBody>
          <a:bodyPr wrap="square" rtlCol="0">
            <a:spAutoFit/>
          </a:bodyPr>
          <a:lstStyle/>
          <a:p>
            <a:pPr algn="just"/>
            <a:r>
              <a:rPr lang="en-US" sz="2800">
                <a:solidFill>
                  <a:srgbClr val="3333FF"/>
                </a:solidFill>
                <a:latin typeface="Times New Roman" panose="02020603050405020304" pitchFamily="18" charset="0"/>
                <a:cs typeface="Times New Roman" panose="02020603050405020304" pitchFamily="18" charset="0"/>
              </a:rPr>
              <a:t>Có chứa phép toán chia giữa hai biến x và y, và chứa  phép toán lấy căn bậc hai số học của biến x</a:t>
            </a:r>
            <a:endParaRPr lang="en-US" sz="2800">
              <a:latin typeface="Times New Roman" panose="02020603050405020304" pitchFamily="18" charset="0"/>
              <a:cs typeface="Times New Roman" panose="02020603050405020304" pitchFamily="18" charset="0"/>
            </a:endParaRPr>
          </a:p>
        </p:txBody>
      </p:sp>
      <p:sp>
        <p:nvSpPr>
          <p:cNvPr id="2" name="Left Brace 1"/>
          <p:cNvSpPr/>
          <p:nvPr/>
        </p:nvSpPr>
        <p:spPr bwMode="auto">
          <a:xfrm rot="5400000">
            <a:off x="1935180" y="944700"/>
            <a:ext cx="352976" cy="3640430"/>
          </a:xfrm>
          <a:prstGeom prst="leftBrace">
            <a:avLst/>
          </a:prstGeom>
          <a:noFill/>
          <a:ln w="9525" cap="flat" cmpd="sng" algn="ctr">
            <a:solidFill>
              <a:schemeClr val="tx2"/>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Left Brace 14"/>
          <p:cNvSpPr/>
          <p:nvPr/>
        </p:nvSpPr>
        <p:spPr bwMode="auto">
          <a:xfrm rot="16200000">
            <a:off x="3786101" y="1554156"/>
            <a:ext cx="369685" cy="7248659"/>
          </a:xfrm>
          <a:prstGeom prst="leftBrace">
            <a:avLst/>
          </a:prstGeom>
          <a:noFill/>
          <a:ln w="9525" cap="flat" cmpd="sng" algn="ctr">
            <a:solidFill>
              <a:schemeClr val="tx2"/>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Left Brace 15"/>
          <p:cNvSpPr/>
          <p:nvPr/>
        </p:nvSpPr>
        <p:spPr bwMode="auto">
          <a:xfrm rot="5400000">
            <a:off x="9578037" y="944701"/>
            <a:ext cx="352976" cy="3640430"/>
          </a:xfrm>
          <a:prstGeom prst="leftBrace">
            <a:avLst/>
          </a:prstGeom>
          <a:noFill/>
          <a:ln w="9525" cap="flat" cmpd="sng" algn="ctr">
            <a:solidFill>
              <a:schemeClr val="tx2"/>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455455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barn(inVertical)">
                                      <p:cBhvr>
                                        <p:cTn id="25" dur="500"/>
                                        <p:tgtEl>
                                          <p:spTgt spid="16"/>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P spid="2" grpId="0" animBg="1"/>
      <p:bldP spid="15"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6380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1. Đơn thức và đa thức</a:t>
            </a:r>
          </a:p>
        </p:txBody>
      </p:sp>
      <p:sp>
        <p:nvSpPr>
          <p:cNvPr id="5" name="TextBox 4"/>
          <p:cNvSpPr txBox="1"/>
          <p:nvPr/>
        </p:nvSpPr>
        <p:spPr>
          <a:xfrm>
            <a:off x="1342807" y="1570854"/>
            <a:ext cx="1705194" cy="523220"/>
          </a:xfrm>
          <a:prstGeom prst="rect">
            <a:avLst/>
          </a:prstGeom>
          <a:solidFill>
            <a:schemeClr val="accent5"/>
          </a:solidFill>
        </p:spPr>
        <p:txBody>
          <a:bodyPr wrap="square" rtlCol="0">
            <a:spAutoFit/>
          </a:bodyPr>
          <a:lstStyle/>
          <a:p>
            <a:pPr algn="l"/>
            <a:r>
              <a:rPr lang="en-US" sz="2800" b="1">
                <a:latin typeface="Times New Roman" panose="02020603050405020304" pitchFamily="18" charset="0"/>
                <a:cs typeface="Times New Roman" panose="02020603050405020304" pitchFamily="18" charset="0"/>
              </a:rPr>
              <a:t>Đơn thức</a:t>
            </a:r>
          </a:p>
        </p:txBody>
      </p:sp>
      <p:pic>
        <p:nvPicPr>
          <p:cNvPr id="7" name="Picture 1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9" y="595954"/>
            <a:ext cx="867895" cy="867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8" name="Table 7"/>
          <p:cNvGraphicFramePr>
            <a:graphicFrameLocks noGrp="1"/>
          </p:cNvGraphicFramePr>
          <p:nvPr/>
        </p:nvGraphicFramePr>
        <p:xfrm>
          <a:off x="152400" y="3048000"/>
          <a:ext cx="11515860" cy="1798320"/>
        </p:xfrm>
        <a:graphic>
          <a:graphicData uri="http://schemas.openxmlformats.org/drawingml/2006/table">
            <a:tbl>
              <a:tblPr firstRow="1" bandRow="1">
                <a:tableStyleId>{5C22544A-7EE6-4342-B048-85BDC9FD1C3A}</a:tableStyleId>
              </a:tblPr>
              <a:tblGrid>
                <a:gridCol w="3838620">
                  <a:extLst>
                    <a:ext uri="{9D8B030D-6E8A-4147-A177-3AD203B41FA5}">
                      <a16:colId xmlns:a16="http://schemas.microsoft.com/office/drawing/2014/main" val="20000"/>
                    </a:ext>
                  </a:extLst>
                </a:gridCol>
                <a:gridCol w="3838620">
                  <a:extLst>
                    <a:ext uri="{9D8B030D-6E8A-4147-A177-3AD203B41FA5}">
                      <a16:colId xmlns:a16="http://schemas.microsoft.com/office/drawing/2014/main" val="20001"/>
                    </a:ext>
                  </a:extLst>
                </a:gridCol>
                <a:gridCol w="3838620">
                  <a:extLst>
                    <a:ext uri="{9D8B030D-6E8A-4147-A177-3AD203B41FA5}">
                      <a16:colId xmlns:a16="http://schemas.microsoft.com/office/drawing/2014/main" val="20002"/>
                    </a:ext>
                  </a:extLst>
                </a:gridCol>
              </a:tblGrid>
              <a:tr h="370840">
                <a:tc>
                  <a:txBody>
                    <a:bodyPr/>
                    <a:lstStyle/>
                    <a:p>
                      <a:pPr algn="ctr"/>
                      <a:r>
                        <a:rPr lang="en-US" sz="2800" b="0">
                          <a:solidFill>
                            <a:schemeClr val="tx1"/>
                          </a:solidFill>
                          <a:latin typeface="Times New Roman" panose="02020603050405020304" pitchFamily="18" charset="0"/>
                          <a:cs typeface="Times New Roman" panose="02020603050405020304" pitchFamily="18" charset="0"/>
                        </a:rPr>
                        <a:t>Nhóm</a:t>
                      </a:r>
                      <a:r>
                        <a:rPr lang="en-US" sz="2800" b="0" baseline="0">
                          <a:solidFill>
                            <a:schemeClr val="tx1"/>
                          </a:solidFill>
                          <a:latin typeface="Times New Roman" panose="02020603050405020304" pitchFamily="18" charset="0"/>
                          <a:cs typeface="Times New Roman" panose="02020603050405020304" pitchFamily="18" charset="0"/>
                        </a:rPr>
                        <a:t> A</a:t>
                      </a:r>
                    </a:p>
                    <a:p>
                      <a:pPr algn="ctr"/>
                      <a:endParaRPr lang="en-US" sz="2800" b="0" baseline="0">
                        <a:solidFill>
                          <a:schemeClr val="tx1"/>
                        </a:solidFill>
                        <a:latin typeface="Times New Roman" panose="02020603050405020304" pitchFamily="18" charset="0"/>
                        <a:cs typeface="Times New Roman" panose="02020603050405020304" pitchFamily="18" charset="0"/>
                      </a:endParaRPr>
                    </a:p>
                    <a:p>
                      <a:pPr algn="ctr"/>
                      <a:endParaRPr lang="en-US" sz="2800" b="0" baseline="0">
                        <a:solidFill>
                          <a:schemeClr val="tx1"/>
                        </a:solidFill>
                        <a:latin typeface="Times New Roman" panose="02020603050405020304" pitchFamily="18" charset="0"/>
                        <a:cs typeface="Times New Roman" panose="02020603050405020304" pitchFamily="18" charset="0"/>
                      </a:endParaRPr>
                    </a:p>
                    <a:p>
                      <a:pPr algn="ctr"/>
                      <a:endParaRPr lang="en-US" sz="2800" b="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0">
                          <a:solidFill>
                            <a:schemeClr val="tx1"/>
                          </a:solidFill>
                          <a:latin typeface="Times New Roman" panose="02020603050405020304" pitchFamily="18" charset="0"/>
                          <a:cs typeface="Times New Roman" panose="02020603050405020304" pitchFamily="18" charset="0"/>
                        </a:rPr>
                        <a:t>Nhóm</a:t>
                      </a:r>
                      <a:r>
                        <a:rPr lang="en-US" sz="2800" b="0" baseline="0">
                          <a:solidFill>
                            <a:schemeClr val="tx1"/>
                          </a:solidFill>
                          <a:latin typeface="Times New Roman" panose="02020603050405020304" pitchFamily="18" charset="0"/>
                          <a:cs typeface="Times New Roman" panose="02020603050405020304" pitchFamily="18" charset="0"/>
                        </a:rPr>
                        <a:t> B</a:t>
                      </a:r>
                      <a:endParaRPr lang="en-US" sz="2800" b="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0">
                          <a:solidFill>
                            <a:schemeClr val="tx1"/>
                          </a:solidFill>
                          <a:latin typeface="Times New Roman" panose="02020603050405020304" pitchFamily="18" charset="0"/>
                          <a:cs typeface="Times New Roman" panose="02020603050405020304" pitchFamily="18" charset="0"/>
                        </a:rPr>
                        <a:t>Nhóm</a:t>
                      </a:r>
                      <a:r>
                        <a:rPr lang="en-US" sz="2800" b="0" baseline="0">
                          <a:solidFill>
                            <a:schemeClr val="tx1"/>
                          </a:solidFill>
                          <a:latin typeface="Times New Roman" panose="02020603050405020304" pitchFamily="18" charset="0"/>
                          <a:cs typeface="Times New Roman" panose="02020603050405020304" pitchFamily="18" charset="0"/>
                        </a:rPr>
                        <a:t> C</a:t>
                      </a:r>
                    </a:p>
                    <a:p>
                      <a:pPr algn="ctr"/>
                      <a:endParaRPr lang="en-US" sz="2800" b="0" baseline="0">
                        <a:solidFill>
                          <a:schemeClr val="tx1"/>
                        </a:solidFill>
                        <a:latin typeface="Times New Roman" panose="02020603050405020304" pitchFamily="18" charset="0"/>
                        <a:cs typeface="Times New Roman" panose="02020603050405020304" pitchFamily="18" charset="0"/>
                      </a:endParaRPr>
                    </a:p>
                    <a:p>
                      <a:pPr algn="ctr"/>
                      <a:endParaRPr lang="en-US" sz="2800" b="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graphicFrame>
        <p:nvGraphicFramePr>
          <p:cNvPr id="9" name="Object 8"/>
          <p:cNvGraphicFramePr>
            <a:graphicFrameLocks noChangeAspect="1"/>
          </p:cNvGraphicFramePr>
          <p:nvPr/>
        </p:nvGraphicFramePr>
        <p:xfrm>
          <a:off x="390525" y="3618116"/>
          <a:ext cx="3442287" cy="1123275"/>
        </p:xfrm>
        <a:graphic>
          <a:graphicData uri="http://schemas.openxmlformats.org/presentationml/2006/ole">
            <mc:AlternateContent xmlns:mc="http://schemas.openxmlformats.org/markup-compatibility/2006">
              <mc:Choice xmlns:v="urn:schemas-microsoft-com:vml" Requires="v">
                <p:oleObj name="Equation" r:id="rId3" imgW="1206360" imgH="393480" progId="Equation.DSMT4">
                  <p:embed/>
                </p:oleObj>
              </mc:Choice>
              <mc:Fallback>
                <p:oleObj name="Equation" r:id="rId3" imgW="1206360" imgH="393480" progId="Equation.DSMT4">
                  <p:embed/>
                  <p:pic>
                    <p:nvPicPr>
                      <p:cNvPr id="0" name=""/>
                      <p:cNvPicPr/>
                      <p:nvPr/>
                    </p:nvPicPr>
                    <p:blipFill>
                      <a:blip r:embed="rId4"/>
                      <a:stretch>
                        <a:fillRect/>
                      </a:stretch>
                    </p:blipFill>
                    <p:spPr>
                      <a:xfrm>
                        <a:off x="390525" y="3618116"/>
                        <a:ext cx="3442287" cy="1123275"/>
                      </a:xfrm>
                      <a:prstGeom prst="rect">
                        <a:avLst/>
                      </a:prstGeom>
                    </p:spPr>
                  </p:pic>
                </p:oleObj>
              </mc:Fallback>
            </mc:AlternateContent>
          </a:graphicData>
        </a:graphic>
      </p:graphicFrame>
      <p:graphicFrame>
        <p:nvGraphicFramePr>
          <p:cNvPr id="12" name="Object 11"/>
          <p:cNvGraphicFramePr>
            <a:graphicFrameLocks noChangeAspect="1"/>
          </p:cNvGraphicFramePr>
          <p:nvPr/>
        </p:nvGraphicFramePr>
        <p:xfrm>
          <a:off x="4053022" y="3619704"/>
          <a:ext cx="3586162" cy="1123950"/>
        </p:xfrm>
        <a:graphic>
          <a:graphicData uri="http://schemas.openxmlformats.org/presentationml/2006/ole">
            <mc:AlternateContent xmlns:mc="http://schemas.openxmlformats.org/markup-compatibility/2006">
              <mc:Choice xmlns:v="urn:schemas-microsoft-com:vml" Requires="v">
                <p:oleObj name="Equation" r:id="rId5" imgW="1257120" imgH="393480" progId="Equation.DSMT4">
                  <p:embed/>
                </p:oleObj>
              </mc:Choice>
              <mc:Fallback>
                <p:oleObj name="Equation" r:id="rId5" imgW="1257120" imgH="393480" progId="Equation.DSMT4">
                  <p:embed/>
                  <p:pic>
                    <p:nvPicPr>
                      <p:cNvPr id="0" name=""/>
                      <p:cNvPicPr/>
                      <p:nvPr/>
                    </p:nvPicPr>
                    <p:blipFill>
                      <a:blip r:embed="rId6"/>
                      <a:stretch>
                        <a:fillRect/>
                      </a:stretch>
                    </p:blipFill>
                    <p:spPr>
                      <a:xfrm>
                        <a:off x="4053022" y="3619704"/>
                        <a:ext cx="3586162" cy="1123950"/>
                      </a:xfrm>
                      <a:prstGeom prst="rect">
                        <a:avLst/>
                      </a:prstGeom>
                    </p:spPr>
                  </p:pic>
                </p:oleObj>
              </mc:Fallback>
            </mc:AlternateContent>
          </a:graphicData>
        </a:graphic>
      </p:graphicFrame>
      <p:graphicFrame>
        <p:nvGraphicFramePr>
          <p:cNvPr id="13" name="Object 12"/>
          <p:cNvGraphicFramePr>
            <a:graphicFrameLocks noChangeAspect="1"/>
          </p:cNvGraphicFramePr>
          <p:nvPr/>
        </p:nvGraphicFramePr>
        <p:xfrm>
          <a:off x="8848859" y="3613950"/>
          <a:ext cx="1811337" cy="1195388"/>
        </p:xfrm>
        <a:graphic>
          <a:graphicData uri="http://schemas.openxmlformats.org/presentationml/2006/ole">
            <mc:AlternateContent xmlns:mc="http://schemas.openxmlformats.org/markup-compatibility/2006">
              <mc:Choice xmlns:v="urn:schemas-microsoft-com:vml" Requires="v">
                <p:oleObj name="Equation" r:id="rId7" imgW="634680" imgH="419040" progId="Equation.DSMT4">
                  <p:embed/>
                </p:oleObj>
              </mc:Choice>
              <mc:Fallback>
                <p:oleObj name="Equation" r:id="rId7" imgW="634680" imgH="419040" progId="Equation.DSMT4">
                  <p:embed/>
                  <p:pic>
                    <p:nvPicPr>
                      <p:cNvPr id="0" name=""/>
                      <p:cNvPicPr/>
                      <p:nvPr/>
                    </p:nvPicPr>
                    <p:blipFill>
                      <a:blip r:embed="rId8"/>
                      <a:stretch>
                        <a:fillRect/>
                      </a:stretch>
                    </p:blipFill>
                    <p:spPr>
                      <a:xfrm>
                        <a:off x="8848859" y="3613950"/>
                        <a:ext cx="1811337" cy="1195388"/>
                      </a:xfrm>
                      <a:prstGeom prst="rect">
                        <a:avLst/>
                      </a:prstGeom>
                    </p:spPr>
                  </p:pic>
                </p:oleObj>
              </mc:Fallback>
            </mc:AlternateContent>
          </a:graphicData>
        </a:graphic>
      </p:graphicFrame>
      <p:sp>
        <p:nvSpPr>
          <p:cNvPr id="2" name="Left Brace 1"/>
          <p:cNvSpPr/>
          <p:nvPr/>
        </p:nvSpPr>
        <p:spPr bwMode="auto">
          <a:xfrm rot="5400000">
            <a:off x="1935180" y="944700"/>
            <a:ext cx="352976" cy="3640430"/>
          </a:xfrm>
          <a:prstGeom prst="leftBrace">
            <a:avLst/>
          </a:prstGeom>
          <a:noFill/>
          <a:ln w="9525" cap="flat" cmpd="sng" algn="ctr">
            <a:solidFill>
              <a:schemeClr val="tx2"/>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Left Brace 14"/>
          <p:cNvSpPr/>
          <p:nvPr/>
        </p:nvSpPr>
        <p:spPr bwMode="auto">
          <a:xfrm rot="16200000">
            <a:off x="3786101" y="1554156"/>
            <a:ext cx="369685" cy="7248659"/>
          </a:xfrm>
          <a:prstGeom prst="leftBrace">
            <a:avLst/>
          </a:prstGeom>
          <a:noFill/>
          <a:ln w="9525" cap="flat" cmpd="sng" algn="ctr">
            <a:solidFill>
              <a:schemeClr val="tx2"/>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 name="Up Arrow 2"/>
          <p:cNvSpPr/>
          <p:nvPr/>
        </p:nvSpPr>
        <p:spPr bwMode="auto">
          <a:xfrm>
            <a:off x="1921168" y="2128846"/>
            <a:ext cx="381000" cy="387735"/>
          </a:xfrm>
          <a:prstGeom prst="up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TextBox 16"/>
          <p:cNvSpPr txBox="1"/>
          <p:nvPr/>
        </p:nvSpPr>
        <p:spPr>
          <a:xfrm>
            <a:off x="3318605" y="5853222"/>
            <a:ext cx="1468833" cy="523220"/>
          </a:xfrm>
          <a:prstGeom prst="rect">
            <a:avLst/>
          </a:prstGeom>
          <a:solidFill>
            <a:schemeClr val="accent5"/>
          </a:solidFill>
        </p:spPr>
        <p:txBody>
          <a:bodyPr wrap="square" rtlCol="0">
            <a:spAutoFit/>
          </a:bodyPr>
          <a:lstStyle/>
          <a:p>
            <a:pPr algn="l"/>
            <a:r>
              <a:rPr lang="en-US" sz="2800" b="1">
                <a:latin typeface="Times New Roman" panose="02020603050405020304" pitchFamily="18" charset="0"/>
                <a:cs typeface="Times New Roman" panose="02020603050405020304" pitchFamily="18" charset="0"/>
              </a:rPr>
              <a:t>Đa thức</a:t>
            </a:r>
          </a:p>
        </p:txBody>
      </p:sp>
      <p:sp>
        <p:nvSpPr>
          <p:cNvPr id="18" name="Up Arrow 17"/>
          <p:cNvSpPr/>
          <p:nvPr/>
        </p:nvSpPr>
        <p:spPr bwMode="auto">
          <a:xfrm rot="10800000">
            <a:off x="3780444" y="5414407"/>
            <a:ext cx="381000" cy="387735"/>
          </a:xfrm>
          <a:prstGeom prst="up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830680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down)">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animBg="1"/>
      <p:bldP spid="3" grpId="0" animBg="1"/>
      <p:bldP spid="17" grpId="0" animBg="1"/>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6380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1. Đơn thức và đa thức</a:t>
            </a:r>
          </a:p>
        </p:txBody>
      </p:sp>
      <p:graphicFrame>
        <p:nvGraphicFramePr>
          <p:cNvPr id="9" name="Object 8"/>
          <p:cNvGraphicFramePr>
            <a:graphicFrameLocks noChangeAspect="1"/>
          </p:cNvGraphicFramePr>
          <p:nvPr>
            <p:extLst>
              <p:ext uri="{D42A27DB-BD31-4B8C-83A1-F6EECF244321}">
                <p14:modId xmlns:p14="http://schemas.microsoft.com/office/powerpoint/2010/main" val="2584012242"/>
              </p:ext>
            </p:extLst>
          </p:nvPr>
        </p:nvGraphicFramePr>
        <p:xfrm>
          <a:off x="2514600" y="1578521"/>
          <a:ext cx="3442287" cy="1123275"/>
        </p:xfrm>
        <a:graphic>
          <a:graphicData uri="http://schemas.openxmlformats.org/presentationml/2006/ole">
            <mc:AlternateContent xmlns:mc="http://schemas.openxmlformats.org/markup-compatibility/2006">
              <mc:Choice xmlns:v="urn:schemas-microsoft-com:vml" Requires="v">
                <p:oleObj name="Equation" r:id="rId2" imgW="1206360" imgH="393480" progId="Equation.DSMT4">
                  <p:embed/>
                </p:oleObj>
              </mc:Choice>
              <mc:Fallback>
                <p:oleObj name="Equation" r:id="rId2" imgW="1206360" imgH="393480" progId="Equation.DSMT4">
                  <p:embed/>
                  <p:pic>
                    <p:nvPicPr>
                      <p:cNvPr id="0" name=""/>
                      <p:cNvPicPr/>
                      <p:nvPr/>
                    </p:nvPicPr>
                    <p:blipFill>
                      <a:blip r:embed="rId3"/>
                      <a:stretch>
                        <a:fillRect/>
                      </a:stretch>
                    </p:blipFill>
                    <p:spPr>
                      <a:xfrm>
                        <a:off x="2514600" y="1578521"/>
                        <a:ext cx="3442287" cy="1123275"/>
                      </a:xfrm>
                      <a:prstGeom prst="rect">
                        <a:avLst/>
                      </a:prstGeom>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632762916"/>
              </p:ext>
            </p:extLst>
          </p:nvPr>
        </p:nvGraphicFramePr>
        <p:xfrm>
          <a:off x="2849462" y="3581270"/>
          <a:ext cx="3586162" cy="1123950"/>
        </p:xfrm>
        <a:graphic>
          <a:graphicData uri="http://schemas.openxmlformats.org/presentationml/2006/ole">
            <mc:AlternateContent xmlns:mc="http://schemas.openxmlformats.org/markup-compatibility/2006">
              <mc:Choice xmlns:v="urn:schemas-microsoft-com:vml" Requires="v">
                <p:oleObj name="Equation" r:id="rId4" imgW="1257120" imgH="393480" progId="Equation.DSMT4">
                  <p:embed/>
                </p:oleObj>
              </mc:Choice>
              <mc:Fallback>
                <p:oleObj name="Equation" r:id="rId4" imgW="1257120" imgH="393480" progId="Equation.DSMT4">
                  <p:embed/>
                  <p:pic>
                    <p:nvPicPr>
                      <p:cNvPr id="0" name=""/>
                      <p:cNvPicPr/>
                      <p:nvPr/>
                    </p:nvPicPr>
                    <p:blipFill>
                      <a:blip r:embed="rId5"/>
                      <a:stretch>
                        <a:fillRect/>
                      </a:stretch>
                    </p:blipFill>
                    <p:spPr>
                      <a:xfrm>
                        <a:off x="2849462" y="3581270"/>
                        <a:ext cx="3586162" cy="1123950"/>
                      </a:xfrm>
                      <a:prstGeom prst="rect">
                        <a:avLst/>
                      </a:prstGeom>
                    </p:spPr>
                  </p:pic>
                </p:oleObj>
              </mc:Fallback>
            </mc:AlternateContent>
          </a:graphicData>
        </a:graphic>
      </p:graphicFrame>
      <p:sp>
        <p:nvSpPr>
          <p:cNvPr id="6" name="TextBox 5"/>
          <p:cNvSpPr txBox="1"/>
          <p:nvPr/>
        </p:nvSpPr>
        <p:spPr>
          <a:xfrm>
            <a:off x="148519" y="707310"/>
            <a:ext cx="11616736" cy="954107"/>
          </a:xfrm>
          <a:prstGeom prst="rect">
            <a:avLst/>
          </a:prstGeom>
          <a:solidFill>
            <a:srgbClr val="FFE4C9"/>
          </a:solidFill>
        </p:spPr>
        <p:txBody>
          <a:bodyPr wrap="square" rtlCol="0">
            <a:spAutoFit/>
          </a:bodyPr>
          <a:lstStyle/>
          <a:p>
            <a:pPr algn="l"/>
            <a:r>
              <a:rPr lang="en-US" sz="2800">
                <a:latin typeface="Times New Roman" panose="02020603050405020304" pitchFamily="18" charset="0"/>
                <a:cs typeface="Times New Roman" panose="02020603050405020304" pitchFamily="18" charset="0"/>
              </a:rPr>
              <a:t>Đơn thức là biểu thức đại số chỉ gồm một số, hoặc một biến, hoặc một tích giữa các số và các biến.</a:t>
            </a:r>
          </a:p>
        </p:txBody>
      </p:sp>
      <p:sp>
        <p:nvSpPr>
          <p:cNvPr id="16" name="TextBox 15"/>
          <p:cNvSpPr txBox="1"/>
          <p:nvPr/>
        </p:nvSpPr>
        <p:spPr>
          <a:xfrm>
            <a:off x="148519" y="2701796"/>
            <a:ext cx="11616736" cy="954107"/>
          </a:xfrm>
          <a:prstGeom prst="rect">
            <a:avLst/>
          </a:prstGeom>
          <a:solidFill>
            <a:srgbClr val="FFE4C9"/>
          </a:solidFill>
        </p:spPr>
        <p:txBody>
          <a:bodyPr wrap="square" rtlCol="0">
            <a:spAutoFit/>
          </a:bodyPr>
          <a:lstStyle/>
          <a:p>
            <a:pPr algn="l"/>
            <a:r>
              <a:rPr lang="en-US" sz="2800">
                <a:latin typeface="Times New Roman" panose="02020603050405020304" pitchFamily="18" charset="0"/>
                <a:cs typeface="Times New Roman" panose="02020603050405020304" pitchFamily="18" charset="0"/>
              </a:rPr>
              <a:t>Đa thức là một tổng của những đơn thức. Mỗi đơn thức trong tổng gọi là một hạng tử của đa thức đó.</a:t>
            </a:r>
          </a:p>
        </p:txBody>
      </p:sp>
      <p:sp>
        <p:nvSpPr>
          <p:cNvPr id="19" name="TextBox 18"/>
          <p:cNvSpPr txBox="1"/>
          <p:nvPr/>
        </p:nvSpPr>
        <p:spPr>
          <a:xfrm>
            <a:off x="39247" y="4443610"/>
            <a:ext cx="1295400" cy="523220"/>
          </a:xfrm>
          <a:prstGeom prst="rect">
            <a:avLst/>
          </a:prstGeom>
          <a:noFill/>
        </p:spPr>
        <p:txBody>
          <a:bodyPr wrap="square" rtlCol="0">
            <a:spAutoFit/>
          </a:bodyPr>
          <a:lstStyle/>
          <a:p>
            <a:pPr algn="l"/>
            <a:r>
              <a:rPr lang="en-US" sz="2800" b="1">
                <a:solidFill>
                  <a:srgbClr val="3333FF"/>
                </a:solidFill>
                <a:latin typeface="Times New Roman" panose="02020603050405020304" pitchFamily="18" charset="0"/>
                <a:cs typeface="Times New Roman" panose="02020603050405020304" pitchFamily="18" charset="0"/>
              </a:rPr>
              <a:t>Chú ý:</a:t>
            </a:r>
          </a:p>
        </p:txBody>
      </p:sp>
      <p:sp>
        <p:nvSpPr>
          <p:cNvPr id="20" name="TextBox 19"/>
          <p:cNvSpPr txBox="1"/>
          <p:nvPr/>
        </p:nvSpPr>
        <p:spPr>
          <a:xfrm>
            <a:off x="148519" y="4969707"/>
            <a:ext cx="10515600"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 Mỗi đơn thức cũng được coi là một đa thức (chỉ chứa một hạng tử)</a:t>
            </a:r>
          </a:p>
        </p:txBody>
      </p:sp>
      <p:sp>
        <p:nvSpPr>
          <p:cNvPr id="21" name="TextBox 20"/>
          <p:cNvSpPr txBox="1"/>
          <p:nvPr/>
        </p:nvSpPr>
        <p:spPr>
          <a:xfrm>
            <a:off x="117395" y="5619263"/>
            <a:ext cx="10515600"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 Số 0 được gọi là </a:t>
            </a:r>
            <a:r>
              <a:rPr lang="en-US" sz="2800" i="1" u="sng">
                <a:solidFill>
                  <a:srgbClr val="3333FF"/>
                </a:solidFill>
                <a:latin typeface="Times New Roman" panose="02020603050405020304" pitchFamily="18" charset="0"/>
                <a:cs typeface="Times New Roman" panose="02020603050405020304" pitchFamily="18" charset="0"/>
              </a:rPr>
              <a:t>đơn thức không</a:t>
            </a:r>
            <a:r>
              <a:rPr lang="en-US" sz="2800">
                <a:solidFill>
                  <a:srgbClr val="3333FF"/>
                </a:solidFill>
                <a:latin typeface="Times New Roman" panose="02020603050405020304" pitchFamily="18" charset="0"/>
                <a:cs typeface="Times New Roman" panose="02020603050405020304" pitchFamily="18" charset="0"/>
              </a:rPr>
              <a:t>, cũng được gọi là </a:t>
            </a:r>
            <a:r>
              <a:rPr lang="en-US" sz="2800" i="1" u="sng">
                <a:solidFill>
                  <a:srgbClr val="3333FF"/>
                </a:solidFill>
                <a:latin typeface="Times New Roman" panose="02020603050405020304" pitchFamily="18" charset="0"/>
                <a:cs typeface="Times New Roman" panose="02020603050405020304" pitchFamily="18" charset="0"/>
              </a:rPr>
              <a:t>đa thức không</a:t>
            </a:r>
            <a:r>
              <a:rPr lang="en-US" sz="2800">
                <a:solidFill>
                  <a:srgbClr val="3333FF"/>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5910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barn(inVertical)">
                                      <p:cBhvr>
                                        <p:cTn id="31" dur="500"/>
                                        <p:tgtEl>
                                          <p:spTgt spid="19"/>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barn(inVertical)">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barn(inVertical)">
                                      <p:cBhvr>
                                        <p:cTn id="3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animBg="1"/>
      <p:bldP spid="19" grpId="0"/>
      <p:bldP spid="20"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6380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1. Đơn thức và đa thức</a:t>
            </a:r>
          </a:p>
        </p:txBody>
      </p:sp>
      <p:graphicFrame>
        <p:nvGraphicFramePr>
          <p:cNvPr id="9" name="Object 8"/>
          <p:cNvGraphicFramePr>
            <a:graphicFrameLocks noChangeAspect="1"/>
          </p:cNvGraphicFramePr>
          <p:nvPr>
            <p:extLst>
              <p:ext uri="{D42A27DB-BD31-4B8C-83A1-F6EECF244321}">
                <p14:modId xmlns:p14="http://schemas.microsoft.com/office/powerpoint/2010/main" val="569554956"/>
              </p:ext>
            </p:extLst>
          </p:nvPr>
        </p:nvGraphicFramePr>
        <p:xfrm>
          <a:off x="353344" y="1146215"/>
          <a:ext cx="11207086" cy="1161728"/>
        </p:xfrm>
        <a:graphic>
          <a:graphicData uri="http://schemas.openxmlformats.org/presentationml/2006/ole">
            <mc:AlternateContent xmlns:mc="http://schemas.openxmlformats.org/markup-compatibility/2006">
              <mc:Choice xmlns:v="urn:schemas-microsoft-com:vml" Requires="v">
                <p:oleObj name="Equation" r:id="rId2" imgW="4165560" imgH="431640" progId="Equation.DSMT4">
                  <p:embed/>
                </p:oleObj>
              </mc:Choice>
              <mc:Fallback>
                <p:oleObj name="Equation" r:id="rId2" imgW="4165560" imgH="431640" progId="Equation.DSMT4">
                  <p:embed/>
                  <p:pic>
                    <p:nvPicPr>
                      <p:cNvPr id="0" name=""/>
                      <p:cNvPicPr/>
                      <p:nvPr/>
                    </p:nvPicPr>
                    <p:blipFill>
                      <a:blip r:embed="rId3"/>
                      <a:stretch>
                        <a:fillRect/>
                      </a:stretch>
                    </p:blipFill>
                    <p:spPr>
                      <a:xfrm>
                        <a:off x="353344" y="1146215"/>
                        <a:ext cx="11207086" cy="1161728"/>
                      </a:xfrm>
                      <a:prstGeom prst="rect">
                        <a:avLst/>
                      </a:prstGeom>
                    </p:spPr>
                  </p:pic>
                </p:oleObj>
              </mc:Fallback>
            </mc:AlternateContent>
          </a:graphicData>
        </a:graphic>
      </p:graphicFrame>
      <p:sp>
        <p:nvSpPr>
          <p:cNvPr id="6" name="TextBox 5"/>
          <p:cNvSpPr txBox="1"/>
          <p:nvPr/>
        </p:nvSpPr>
        <p:spPr>
          <a:xfrm>
            <a:off x="148519" y="707310"/>
            <a:ext cx="5871281" cy="523220"/>
          </a:xfrm>
          <a:prstGeom prst="rect">
            <a:avLst/>
          </a:prstGeom>
          <a:noFill/>
        </p:spPr>
        <p:txBody>
          <a:bodyPr wrap="square" rtlCol="0">
            <a:spAutoFit/>
          </a:bodyPr>
          <a:lstStyle/>
          <a:p>
            <a:pPr algn="l"/>
            <a:r>
              <a:rPr lang="en-US" sz="2800" b="1" u="sng">
                <a:solidFill>
                  <a:srgbClr val="3333FF"/>
                </a:solidFill>
                <a:latin typeface="Times New Roman" panose="02020603050405020304" pitchFamily="18" charset="0"/>
                <a:cs typeface="Times New Roman" panose="02020603050405020304" pitchFamily="18" charset="0"/>
              </a:rPr>
              <a:t>*Ví dụ 1: </a:t>
            </a:r>
            <a:r>
              <a:rPr lang="en-US" sz="2800" b="1">
                <a:latin typeface="Times New Roman" panose="02020603050405020304" pitchFamily="18" charset="0"/>
                <a:cs typeface="Times New Roman" panose="02020603050405020304" pitchFamily="18" charset="0"/>
              </a:rPr>
              <a:t>Cho các biểu thức sau: </a:t>
            </a:r>
          </a:p>
        </p:txBody>
      </p:sp>
      <p:sp>
        <p:nvSpPr>
          <p:cNvPr id="10" name="TextBox 9"/>
          <p:cNvSpPr txBox="1"/>
          <p:nvPr/>
        </p:nvSpPr>
        <p:spPr>
          <a:xfrm>
            <a:off x="123834" y="1965770"/>
            <a:ext cx="11616736" cy="1384995"/>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Hãy chỉ ra:</a:t>
            </a:r>
          </a:p>
          <a:p>
            <a:pPr algn="l"/>
            <a:r>
              <a:rPr lang="en-US" sz="2800">
                <a:latin typeface="Times New Roman" panose="02020603050405020304" pitchFamily="18" charset="0"/>
                <a:cs typeface="Times New Roman" panose="02020603050405020304" pitchFamily="18" charset="0"/>
              </a:rPr>
              <a:t>a) Các đơn thức</a:t>
            </a:r>
          </a:p>
          <a:p>
            <a:pPr algn="l"/>
            <a:r>
              <a:rPr lang="en-US" sz="2800">
                <a:latin typeface="Times New Roman" panose="02020603050405020304" pitchFamily="18" charset="0"/>
                <a:cs typeface="Times New Roman" panose="02020603050405020304" pitchFamily="18" charset="0"/>
              </a:rPr>
              <a:t>b) Các đa thức và số hạng tử của chúng.</a:t>
            </a:r>
          </a:p>
        </p:txBody>
      </p:sp>
      <p:sp>
        <p:nvSpPr>
          <p:cNvPr id="11" name="TextBox 10"/>
          <p:cNvSpPr txBox="1"/>
          <p:nvPr/>
        </p:nvSpPr>
        <p:spPr>
          <a:xfrm>
            <a:off x="4814552" y="3290986"/>
            <a:ext cx="942056" cy="523220"/>
          </a:xfrm>
          <a:prstGeom prst="rect">
            <a:avLst/>
          </a:prstGeom>
          <a:noFill/>
        </p:spPr>
        <p:txBody>
          <a:bodyPr wrap="square" rtlCol="0">
            <a:spAutoFit/>
          </a:bodyPr>
          <a:lstStyle/>
          <a:p>
            <a:pPr algn="l"/>
            <a:r>
              <a:rPr lang="en-US" sz="2800" b="1">
                <a:solidFill>
                  <a:srgbClr val="FF0000"/>
                </a:solidFill>
                <a:latin typeface="Times New Roman" panose="02020603050405020304" pitchFamily="18" charset="0"/>
                <a:cs typeface="Times New Roman" panose="02020603050405020304" pitchFamily="18" charset="0"/>
              </a:rPr>
              <a:t>Giải </a:t>
            </a:r>
          </a:p>
        </p:txBody>
      </p:sp>
      <p:sp>
        <p:nvSpPr>
          <p:cNvPr id="13" name="TextBox 12"/>
          <p:cNvSpPr txBox="1"/>
          <p:nvPr/>
        </p:nvSpPr>
        <p:spPr>
          <a:xfrm>
            <a:off x="22075" y="3976067"/>
            <a:ext cx="4267200"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a) Các đơn thức gồm: </a:t>
            </a:r>
          </a:p>
        </p:txBody>
      </p:sp>
      <p:graphicFrame>
        <p:nvGraphicFramePr>
          <p:cNvPr id="14" name="Object 13"/>
          <p:cNvGraphicFramePr>
            <a:graphicFrameLocks noChangeAspect="1"/>
          </p:cNvGraphicFramePr>
          <p:nvPr>
            <p:extLst>
              <p:ext uri="{D42A27DB-BD31-4B8C-83A1-F6EECF244321}">
                <p14:modId xmlns:p14="http://schemas.microsoft.com/office/powerpoint/2010/main" val="2318452021"/>
              </p:ext>
            </p:extLst>
          </p:nvPr>
        </p:nvGraphicFramePr>
        <p:xfrm>
          <a:off x="3356308" y="3766929"/>
          <a:ext cx="4800600" cy="1007755"/>
        </p:xfrm>
        <a:graphic>
          <a:graphicData uri="http://schemas.openxmlformats.org/presentationml/2006/ole">
            <mc:AlternateContent xmlns:mc="http://schemas.openxmlformats.org/markup-compatibility/2006">
              <mc:Choice xmlns:v="urn:schemas-microsoft-com:vml" Requires="v">
                <p:oleObj name="Equation" r:id="rId4" imgW="2057400" imgH="431640" progId="Equation.DSMT4">
                  <p:embed/>
                </p:oleObj>
              </mc:Choice>
              <mc:Fallback>
                <p:oleObj name="Equation" r:id="rId4" imgW="2057400" imgH="431640" progId="Equation.DSMT4">
                  <p:embed/>
                  <p:pic>
                    <p:nvPicPr>
                      <p:cNvPr id="0" name=""/>
                      <p:cNvPicPr/>
                      <p:nvPr/>
                    </p:nvPicPr>
                    <p:blipFill>
                      <a:blip r:embed="rId5"/>
                      <a:stretch>
                        <a:fillRect/>
                      </a:stretch>
                    </p:blipFill>
                    <p:spPr>
                      <a:xfrm>
                        <a:off x="3356308" y="3766929"/>
                        <a:ext cx="4800600" cy="1007755"/>
                      </a:xfrm>
                      <a:prstGeom prst="rect">
                        <a:avLst/>
                      </a:prstGeom>
                    </p:spPr>
                  </p:pic>
                </p:oleObj>
              </mc:Fallback>
            </mc:AlternateContent>
          </a:graphicData>
        </a:graphic>
      </p:graphicFrame>
      <p:sp>
        <p:nvSpPr>
          <p:cNvPr id="15" name="TextBox 14"/>
          <p:cNvSpPr txBox="1"/>
          <p:nvPr/>
        </p:nvSpPr>
        <p:spPr>
          <a:xfrm>
            <a:off x="19929" y="4844777"/>
            <a:ext cx="4267200"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b) Các đa thức gồm: </a:t>
            </a:r>
          </a:p>
        </p:txBody>
      </p:sp>
      <p:graphicFrame>
        <p:nvGraphicFramePr>
          <p:cNvPr id="17" name="Object 16"/>
          <p:cNvGraphicFramePr>
            <a:graphicFrameLocks noChangeAspect="1"/>
          </p:cNvGraphicFramePr>
          <p:nvPr>
            <p:extLst>
              <p:ext uri="{D42A27DB-BD31-4B8C-83A1-F6EECF244321}">
                <p14:modId xmlns:p14="http://schemas.microsoft.com/office/powerpoint/2010/main" val="3201314737"/>
              </p:ext>
            </p:extLst>
          </p:nvPr>
        </p:nvGraphicFramePr>
        <p:xfrm>
          <a:off x="3173213" y="4703681"/>
          <a:ext cx="4380444" cy="919555"/>
        </p:xfrm>
        <a:graphic>
          <a:graphicData uri="http://schemas.openxmlformats.org/presentationml/2006/ole">
            <mc:AlternateContent xmlns:mc="http://schemas.openxmlformats.org/markup-compatibility/2006">
              <mc:Choice xmlns:v="urn:schemas-microsoft-com:vml" Requires="v">
                <p:oleObj name="Equation" r:id="rId6" imgW="2057400" imgH="431640" progId="Equation.DSMT4">
                  <p:embed/>
                </p:oleObj>
              </mc:Choice>
              <mc:Fallback>
                <p:oleObj name="Equation" r:id="rId6" imgW="2057400" imgH="431640" progId="Equation.DSMT4">
                  <p:embed/>
                  <p:pic>
                    <p:nvPicPr>
                      <p:cNvPr id="0" name=""/>
                      <p:cNvPicPr/>
                      <p:nvPr/>
                    </p:nvPicPr>
                    <p:blipFill>
                      <a:blip r:embed="rId7"/>
                      <a:stretch>
                        <a:fillRect/>
                      </a:stretch>
                    </p:blipFill>
                    <p:spPr>
                      <a:xfrm>
                        <a:off x="3173213" y="4703681"/>
                        <a:ext cx="4380444" cy="919555"/>
                      </a:xfrm>
                      <a:prstGeom prst="rect">
                        <a:avLst/>
                      </a:prstGeom>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1390349936"/>
              </p:ext>
            </p:extLst>
          </p:nvPr>
        </p:nvGraphicFramePr>
        <p:xfrm>
          <a:off x="3210364" y="5588259"/>
          <a:ext cx="1720850" cy="1269741"/>
        </p:xfrm>
        <a:graphic>
          <a:graphicData uri="http://schemas.openxmlformats.org/presentationml/2006/ole">
            <mc:AlternateContent xmlns:mc="http://schemas.openxmlformats.org/markup-compatibility/2006">
              <mc:Choice xmlns:v="urn:schemas-microsoft-com:vml" Requires="v">
                <p:oleObj name="Equation" r:id="rId8" imgW="825480" imgH="609480" progId="Equation.DSMT4">
                  <p:embed/>
                </p:oleObj>
              </mc:Choice>
              <mc:Fallback>
                <p:oleObj name="Equation" r:id="rId8" imgW="825480" imgH="609480" progId="Equation.DSMT4">
                  <p:embed/>
                  <p:pic>
                    <p:nvPicPr>
                      <p:cNvPr id="0" name=""/>
                      <p:cNvPicPr/>
                      <p:nvPr/>
                    </p:nvPicPr>
                    <p:blipFill>
                      <a:blip r:embed="rId9"/>
                      <a:stretch>
                        <a:fillRect/>
                      </a:stretch>
                    </p:blipFill>
                    <p:spPr>
                      <a:xfrm>
                        <a:off x="3210364" y="5588259"/>
                        <a:ext cx="1720850" cy="1269741"/>
                      </a:xfrm>
                      <a:prstGeom prst="rect">
                        <a:avLst/>
                      </a:prstGeom>
                    </p:spPr>
                  </p:pic>
                </p:oleObj>
              </mc:Fallback>
            </mc:AlternateContent>
          </a:graphicData>
        </a:graphic>
      </p:graphicFrame>
      <p:sp>
        <p:nvSpPr>
          <p:cNvPr id="22" name="TextBox 21"/>
          <p:cNvSpPr txBox="1"/>
          <p:nvPr/>
        </p:nvSpPr>
        <p:spPr>
          <a:xfrm>
            <a:off x="7568682" y="4847098"/>
            <a:ext cx="4267200"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có một hạng tử.</a:t>
            </a:r>
          </a:p>
        </p:txBody>
      </p:sp>
      <p:sp>
        <p:nvSpPr>
          <p:cNvPr id="23" name="TextBox 22"/>
          <p:cNvSpPr txBox="1"/>
          <p:nvPr/>
        </p:nvSpPr>
        <p:spPr>
          <a:xfrm>
            <a:off x="5000562" y="5511429"/>
            <a:ext cx="4267200"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có ba hạng tử.</a:t>
            </a:r>
          </a:p>
        </p:txBody>
      </p:sp>
      <p:sp>
        <p:nvSpPr>
          <p:cNvPr id="24" name="TextBox 23"/>
          <p:cNvSpPr txBox="1"/>
          <p:nvPr/>
        </p:nvSpPr>
        <p:spPr>
          <a:xfrm>
            <a:off x="4918335" y="6186526"/>
            <a:ext cx="4267200"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có hai hạng tử.</a:t>
            </a:r>
          </a:p>
        </p:txBody>
      </p:sp>
    </p:spTree>
    <p:extLst>
      <p:ext uri="{BB962C8B-B14F-4D97-AF65-F5344CB8AC3E}">
        <p14:creationId xmlns:p14="http://schemas.microsoft.com/office/powerpoint/2010/main" val="1056161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par>
                                <p:cTn id="30" presetID="16" presetClass="entr" presetSubtype="21"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arn(inVertical)">
                                      <p:cBhvr>
                                        <p:cTn id="35" dur="500"/>
                                        <p:tgtEl>
                                          <p:spTgt spid="15"/>
                                        </p:tgtEl>
                                      </p:cBhvr>
                                    </p:animEffect>
                                  </p:childTnLst>
                                </p:cTn>
                              </p:par>
                              <p:par>
                                <p:cTn id="36" presetID="16" presetClass="entr" presetSubtype="21"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barn(inVertical)">
                                      <p:cBhvr>
                                        <p:cTn id="38" dur="500"/>
                                        <p:tgtEl>
                                          <p:spTgt spid="17"/>
                                        </p:tgtEl>
                                      </p:cBhvr>
                                    </p:animEffect>
                                  </p:childTnLst>
                                </p:cTn>
                              </p:par>
                              <p:par>
                                <p:cTn id="39" presetID="16" presetClass="entr" presetSubtype="21"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barn(inVertical)">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barn(inVertical)">
                                      <p:cBhvr>
                                        <p:cTn id="46" dur="500"/>
                                        <p:tgtEl>
                                          <p:spTgt spid="22"/>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barn(inVertical)">
                                      <p:cBhvr>
                                        <p:cTn id="49" dur="500"/>
                                        <p:tgtEl>
                                          <p:spTgt spid="23"/>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barn(inVertical)">
                                      <p:cBhvr>
                                        <p:cTn id="5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3" grpId="0"/>
      <p:bldP spid="15" grpId="0"/>
      <p:bldP spid="22" grpId="0"/>
      <p:bldP spid="23"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6380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1. Đơn thức và đa thức</a:t>
            </a:r>
          </a:p>
        </p:txBody>
      </p:sp>
      <p:graphicFrame>
        <p:nvGraphicFramePr>
          <p:cNvPr id="9" name="Object 8"/>
          <p:cNvGraphicFramePr>
            <a:graphicFrameLocks noChangeAspect="1"/>
          </p:cNvGraphicFramePr>
          <p:nvPr>
            <p:extLst>
              <p:ext uri="{D42A27DB-BD31-4B8C-83A1-F6EECF244321}">
                <p14:modId xmlns:p14="http://schemas.microsoft.com/office/powerpoint/2010/main" val="4058039904"/>
              </p:ext>
            </p:extLst>
          </p:nvPr>
        </p:nvGraphicFramePr>
        <p:xfrm>
          <a:off x="1691020" y="1097446"/>
          <a:ext cx="8131175" cy="1196975"/>
        </p:xfrm>
        <a:graphic>
          <a:graphicData uri="http://schemas.openxmlformats.org/presentationml/2006/ole">
            <mc:AlternateContent xmlns:mc="http://schemas.openxmlformats.org/markup-compatibility/2006">
              <mc:Choice xmlns:v="urn:schemas-microsoft-com:vml" Requires="v">
                <p:oleObj name="Equation" r:id="rId2" imgW="3022560" imgH="444240" progId="Equation.DSMT4">
                  <p:embed/>
                </p:oleObj>
              </mc:Choice>
              <mc:Fallback>
                <p:oleObj name="Equation" r:id="rId2" imgW="3022560" imgH="444240" progId="Equation.DSMT4">
                  <p:embed/>
                  <p:pic>
                    <p:nvPicPr>
                      <p:cNvPr id="0" name=""/>
                      <p:cNvPicPr/>
                      <p:nvPr/>
                    </p:nvPicPr>
                    <p:blipFill>
                      <a:blip r:embed="rId3"/>
                      <a:stretch>
                        <a:fillRect/>
                      </a:stretch>
                    </p:blipFill>
                    <p:spPr>
                      <a:xfrm>
                        <a:off x="1691020" y="1097446"/>
                        <a:ext cx="8131175" cy="1196975"/>
                      </a:xfrm>
                      <a:prstGeom prst="rect">
                        <a:avLst/>
                      </a:prstGeom>
                    </p:spPr>
                  </p:pic>
                </p:oleObj>
              </mc:Fallback>
            </mc:AlternateContent>
          </a:graphicData>
        </a:graphic>
      </p:graphicFrame>
      <p:sp>
        <p:nvSpPr>
          <p:cNvPr id="6" name="TextBox 5"/>
          <p:cNvSpPr txBox="1"/>
          <p:nvPr/>
        </p:nvSpPr>
        <p:spPr>
          <a:xfrm>
            <a:off x="148519" y="707310"/>
            <a:ext cx="5871281" cy="523220"/>
          </a:xfrm>
          <a:prstGeom prst="rect">
            <a:avLst/>
          </a:prstGeom>
          <a:noFill/>
        </p:spPr>
        <p:txBody>
          <a:bodyPr wrap="square" rtlCol="0">
            <a:spAutoFit/>
          </a:bodyPr>
          <a:lstStyle/>
          <a:p>
            <a:pPr algn="l"/>
            <a:r>
              <a:rPr lang="en-US" sz="2800" b="1" u="sng">
                <a:solidFill>
                  <a:srgbClr val="3333FF"/>
                </a:solidFill>
                <a:latin typeface="Times New Roman" panose="02020603050405020304" pitchFamily="18" charset="0"/>
                <a:cs typeface="Times New Roman" panose="02020603050405020304" pitchFamily="18" charset="0"/>
              </a:rPr>
              <a:t>*Ví dụ 2: </a:t>
            </a:r>
            <a:r>
              <a:rPr lang="en-US" sz="2800" b="1">
                <a:latin typeface="Times New Roman" panose="02020603050405020304" pitchFamily="18" charset="0"/>
                <a:cs typeface="Times New Roman" panose="02020603050405020304" pitchFamily="18" charset="0"/>
              </a:rPr>
              <a:t>Cho các biểu thức sau: </a:t>
            </a:r>
          </a:p>
        </p:txBody>
      </p:sp>
      <p:sp>
        <p:nvSpPr>
          <p:cNvPr id="10" name="TextBox 9"/>
          <p:cNvSpPr txBox="1"/>
          <p:nvPr/>
        </p:nvSpPr>
        <p:spPr>
          <a:xfrm>
            <a:off x="123834" y="1965770"/>
            <a:ext cx="11616736" cy="1384995"/>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Hãy chỉ ra:</a:t>
            </a:r>
          </a:p>
          <a:p>
            <a:pPr algn="l"/>
            <a:r>
              <a:rPr lang="en-US" sz="2800">
                <a:latin typeface="Times New Roman" panose="02020603050405020304" pitchFamily="18" charset="0"/>
                <a:cs typeface="Times New Roman" panose="02020603050405020304" pitchFamily="18" charset="0"/>
              </a:rPr>
              <a:t>a) Các đơn thức</a:t>
            </a:r>
          </a:p>
          <a:p>
            <a:pPr algn="l"/>
            <a:r>
              <a:rPr lang="en-US" sz="2800">
                <a:latin typeface="Times New Roman" panose="02020603050405020304" pitchFamily="18" charset="0"/>
                <a:cs typeface="Times New Roman" panose="02020603050405020304" pitchFamily="18" charset="0"/>
              </a:rPr>
              <a:t>b) Các đa thức và số hạng tử của chúng.</a:t>
            </a:r>
          </a:p>
        </p:txBody>
      </p:sp>
      <p:sp>
        <p:nvSpPr>
          <p:cNvPr id="11" name="TextBox 10"/>
          <p:cNvSpPr txBox="1"/>
          <p:nvPr/>
        </p:nvSpPr>
        <p:spPr>
          <a:xfrm>
            <a:off x="4814552" y="3290986"/>
            <a:ext cx="942056" cy="523220"/>
          </a:xfrm>
          <a:prstGeom prst="rect">
            <a:avLst/>
          </a:prstGeom>
          <a:noFill/>
        </p:spPr>
        <p:txBody>
          <a:bodyPr wrap="square" rtlCol="0">
            <a:spAutoFit/>
          </a:bodyPr>
          <a:lstStyle/>
          <a:p>
            <a:pPr algn="l"/>
            <a:r>
              <a:rPr lang="en-US" sz="2800" b="1">
                <a:solidFill>
                  <a:srgbClr val="FF0000"/>
                </a:solidFill>
                <a:latin typeface="Times New Roman" panose="02020603050405020304" pitchFamily="18" charset="0"/>
                <a:cs typeface="Times New Roman" panose="02020603050405020304" pitchFamily="18" charset="0"/>
              </a:rPr>
              <a:t>Giải </a:t>
            </a:r>
          </a:p>
        </p:txBody>
      </p:sp>
      <p:sp>
        <p:nvSpPr>
          <p:cNvPr id="13" name="TextBox 12"/>
          <p:cNvSpPr txBox="1"/>
          <p:nvPr/>
        </p:nvSpPr>
        <p:spPr>
          <a:xfrm>
            <a:off x="22075" y="3976067"/>
            <a:ext cx="4267200"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a) Các đơn thức gồm: </a:t>
            </a:r>
          </a:p>
        </p:txBody>
      </p:sp>
      <p:sp>
        <p:nvSpPr>
          <p:cNvPr id="15" name="TextBox 14"/>
          <p:cNvSpPr txBox="1"/>
          <p:nvPr/>
        </p:nvSpPr>
        <p:spPr>
          <a:xfrm>
            <a:off x="19929" y="4844777"/>
            <a:ext cx="4267200"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b) Các đa thức gồm: </a:t>
            </a:r>
          </a:p>
        </p:txBody>
      </p:sp>
      <p:sp>
        <p:nvSpPr>
          <p:cNvPr id="22" name="TextBox 21"/>
          <p:cNvSpPr txBox="1"/>
          <p:nvPr/>
        </p:nvSpPr>
        <p:spPr>
          <a:xfrm>
            <a:off x="6400800" y="4896148"/>
            <a:ext cx="4267200"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có một hạng tử.</a:t>
            </a:r>
          </a:p>
        </p:txBody>
      </p:sp>
      <p:sp>
        <p:nvSpPr>
          <p:cNvPr id="23" name="TextBox 22"/>
          <p:cNvSpPr txBox="1"/>
          <p:nvPr/>
        </p:nvSpPr>
        <p:spPr>
          <a:xfrm>
            <a:off x="4902095" y="6266463"/>
            <a:ext cx="2568120"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có ba hạng tử.</a:t>
            </a:r>
          </a:p>
        </p:txBody>
      </p:sp>
      <p:sp>
        <p:nvSpPr>
          <p:cNvPr id="24" name="TextBox 23"/>
          <p:cNvSpPr txBox="1"/>
          <p:nvPr/>
        </p:nvSpPr>
        <p:spPr>
          <a:xfrm>
            <a:off x="4832633" y="5590426"/>
            <a:ext cx="4267200"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có hai hạng tử.</a:t>
            </a:r>
          </a:p>
        </p:txBody>
      </p:sp>
      <p:graphicFrame>
        <p:nvGraphicFramePr>
          <p:cNvPr id="16" name="Object 15"/>
          <p:cNvGraphicFramePr>
            <a:graphicFrameLocks noChangeAspect="1"/>
          </p:cNvGraphicFramePr>
          <p:nvPr>
            <p:extLst>
              <p:ext uri="{D42A27DB-BD31-4B8C-83A1-F6EECF244321}">
                <p14:modId xmlns:p14="http://schemas.microsoft.com/office/powerpoint/2010/main" val="1079485397"/>
              </p:ext>
            </p:extLst>
          </p:nvPr>
        </p:nvGraphicFramePr>
        <p:xfrm>
          <a:off x="3210364" y="3741548"/>
          <a:ext cx="3324225" cy="1087437"/>
        </p:xfrm>
        <a:graphic>
          <a:graphicData uri="http://schemas.openxmlformats.org/presentationml/2006/ole">
            <mc:AlternateContent xmlns:mc="http://schemas.openxmlformats.org/markup-compatibility/2006">
              <mc:Choice xmlns:v="urn:schemas-microsoft-com:vml" Requires="v">
                <p:oleObj name="Equation" r:id="rId4" imgW="1358640" imgH="444240" progId="Equation.DSMT4">
                  <p:embed/>
                </p:oleObj>
              </mc:Choice>
              <mc:Fallback>
                <p:oleObj name="Equation" r:id="rId4" imgW="1358640" imgH="444240" progId="Equation.DSMT4">
                  <p:embed/>
                  <p:pic>
                    <p:nvPicPr>
                      <p:cNvPr id="0" name=""/>
                      <p:cNvPicPr/>
                      <p:nvPr/>
                    </p:nvPicPr>
                    <p:blipFill>
                      <a:blip r:embed="rId5"/>
                      <a:stretch>
                        <a:fillRect/>
                      </a:stretch>
                    </p:blipFill>
                    <p:spPr>
                      <a:xfrm>
                        <a:off x="3210364" y="3741548"/>
                        <a:ext cx="3324225" cy="1087437"/>
                      </a:xfrm>
                      <a:prstGeom prst="rect">
                        <a:avLst/>
                      </a:prstGeom>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1496727543"/>
              </p:ext>
            </p:extLst>
          </p:nvPr>
        </p:nvGraphicFramePr>
        <p:xfrm>
          <a:off x="3121613" y="5643187"/>
          <a:ext cx="1844675" cy="1231900"/>
        </p:xfrm>
        <a:graphic>
          <a:graphicData uri="http://schemas.openxmlformats.org/presentationml/2006/ole">
            <mc:AlternateContent xmlns:mc="http://schemas.openxmlformats.org/markup-compatibility/2006">
              <mc:Choice xmlns:v="urn:schemas-microsoft-com:vml" Requires="v">
                <p:oleObj name="Equation" r:id="rId6" imgW="685800" imgH="457200" progId="Equation.DSMT4">
                  <p:embed/>
                </p:oleObj>
              </mc:Choice>
              <mc:Fallback>
                <p:oleObj name="Equation" r:id="rId6" imgW="685800" imgH="457200" progId="Equation.DSMT4">
                  <p:embed/>
                  <p:pic>
                    <p:nvPicPr>
                      <p:cNvPr id="0" name=""/>
                      <p:cNvPicPr/>
                      <p:nvPr/>
                    </p:nvPicPr>
                    <p:blipFill>
                      <a:blip r:embed="rId7"/>
                      <a:stretch>
                        <a:fillRect/>
                      </a:stretch>
                    </p:blipFill>
                    <p:spPr>
                      <a:xfrm>
                        <a:off x="3121613" y="5643187"/>
                        <a:ext cx="1844675" cy="1231900"/>
                      </a:xfrm>
                      <a:prstGeom prst="rect">
                        <a:avLst/>
                      </a:prstGeom>
                    </p:spPr>
                  </p:pic>
                </p:oleObj>
              </mc:Fallback>
            </mc:AlternateContent>
          </a:graphicData>
        </a:graphic>
      </p:graphicFrame>
      <p:graphicFrame>
        <p:nvGraphicFramePr>
          <p:cNvPr id="21" name="Object 20"/>
          <p:cNvGraphicFramePr>
            <a:graphicFrameLocks noChangeAspect="1"/>
          </p:cNvGraphicFramePr>
          <p:nvPr>
            <p:extLst>
              <p:ext uri="{D42A27DB-BD31-4B8C-83A1-F6EECF244321}">
                <p14:modId xmlns:p14="http://schemas.microsoft.com/office/powerpoint/2010/main" val="239979738"/>
              </p:ext>
            </p:extLst>
          </p:nvPr>
        </p:nvGraphicFramePr>
        <p:xfrm>
          <a:off x="2843594" y="4652104"/>
          <a:ext cx="3324225" cy="1087437"/>
        </p:xfrm>
        <a:graphic>
          <a:graphicData uri="http://schemas.openxmlformats.org/presentationml/2006/ole">
            <mc:AlternateContent xmlns:mc="http://schemas.openxmlformats.org/markup-compatibility/2006">
              <mc:Choice xmlns:v="urn:schemas-microsoft-com:vml" Requires="v">
                <p:oleObj name="Equation" r:id="rId8" imgW="1358640" imgH="444240" progId="Equation.DSMT4">
                  <p:embed/>
                </p:oleObj>
              </mc:Choice>
              <mc:Fallback>
                <p:oleObj name="Equation" r:id="rId8" imgW="1358640" imgH="444240" progId="Equation.DSMT4">
                  <p:embed/>
                  <p:pic>
                    <p:nvPicPr>
                      <p:cNvPr id="0" name=""/>
                      <p:cNvPicPr/>
                      <p:nvPr/>
                    </p:nvPicPr>
                    <p:blipFill>
                      <a:blip r:embed="rId9"/>
                      <a:stretch>
                        <a:fillRect/>
                      </a:stretch>
                    </p:blipFill>
                    <p:spPr>
                      <a:xfrm>
                        <a:off x="2843594" y="4652104"/>
                        <a:ext cx="3324225" cy="1087437"/>
                      </a:xfrm>
                      <a:prstGeom prst="rect">
                        <a:avLst/>
                      </a:prstGeom>
                    </p:spPr>
                  </p:pic>
                </p:oleObj>
              </mc:Fallback>
            </mc:AlternateContent>
          </a:graphicData>
        </a:graphic>
      </p:graphicFrame>
    </p:spTree>
    <p:extLst>
      <p:ext uri="{BB962C8B-B14F-4D97-AF65-F5344CB8AC3E}">
        <p14:creationId xmlns:p14="http://schemas.microsoft.com/office/powerpoint/2010/main" val="1248661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par>
                                <p:cTn id="11" presetID="16" presetClass="entr" presetSubtype="21"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arn(inVertical)">
                                      <p:cBhvr>
                                        <p:cTn id="16" dur="500"/>
                                        <p:tgtEl>
                                          <p:spTgt spid="15"/>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cTn>
                              </p:par>
                              <p:par>
                                <p:cTn id="20" presetID="16" presetClass="entr" presetSubtype="21"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barn(inVertical)">
                                      <p:cBhvr>
                                        <p:cTn id="25" dur="500"/>
                                        <p:tgtEl>
                                          <p:spTgt spid="24"/>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barn(inVertical)">
                                      <p:cBhvr>
                                        <p:cTn id="28" dur="500"/>
                                        <p:tgtEl>
                                          <p:spTgt spid="23"/>
                                        </p:tgtEl>
                                      </p:cBhvr>
                                    </p:animEffect>
                                  </p:childTnLst>
                                </p:cTn>
                              </p:par>
                              <p:par>
                                <p:cTn id="29" presetID="16" presetClass="entr" presetSubtype="21"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barn(inVertical)">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22" grpId="0"/>
      <p:bldP spid="23" grpId="0"/>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6380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1. Đơn thức và đa thức</a:t>
            </a:r>
          </a:p>
        </p:txBody>
      </p:sp>
      <p:sp>
        <p:nvSpPr>
          <p:cNvPr id="11" name="TextBox 10"/>
          <p:cNvSpPr txBox="1"/>
          <p:nvPr/>
        </p:nvSpPr>
        <p:spPr>
          <a:xfrm>
            <a:off x="4832633" y="1295824"/>
            <a:ext cx="942056" cy="523220"/>
          </a:xfrm>
          <a:prstGeom prst="rect">
            <a:avLst/>
          </a:prstGeom>
          <a:noFill/>
        </p:spPr>
        <p:txBody>
          <a:bodyPr wrap="square" rtlCol="0">
            <a:spAutoFit/>
          </a:bodyPr>
          <a:lstStyle/>
          <a:p>
            <a:pPr algn="l"/>
            <a:r>
              <a:rPr lang="en-US" sz="2800" b="1">
                <a:solidFill>
                  <a:srgbClr val="FF0000"/>
                </a:solidFill>
                <a:latin typeface="Times New Roman" panose="02020603050405020304" pitchFamily="18" charset="0"/>
                <a:cs typeface="Times New Roman" panose="02020603050405020304" pitchFamily="18" charset="0"/>
              </a:rPr>
              <a:t>Giải </a:t>
            </a:r>
          </a:p>
        </p:txBody>
      </p:sp>
      <p:sp>
        <p:nvSpPr>
          <p:cNvPr id="13" name="TextBox 12"/>
          <p:cNvSpPr txBox="1"/>
          <p:nvPr/>
        </p:nvSpPr>
        <p:spPr>
          <a:xfrm>
            <a:off x="157061" y="1928269"/>
            <a:ext cx="8538281" cy="523220"/>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Thay                          vào đa thức A ta được:</a:t>
            </a:r>
          </a:p>
        </p:txBody>
      </p:sp>
      <p:grpSp>
        <p:nvGrpSpPr>
          <p:cNvPr id="2" name="Group 1"/>
          <p:cNvGrpSpPr/>
          <p:nvPr/>
        </p:nvGrpSpPr>
        <p:grpSpPr>
          <a:xfrm>
            <a:off x="148519" y="482600"/>
            <a:ext cx="11206869" cy="1062038"/>
            <a:chOff x="148519" y="482600"/>
            <a:chExt cx="11206869" cy="1062038"/>
          </a:xfrm>
        </p:grpSpPr>
        <p:graphicFrame>
          <p:nvGraphicFramePr>
            <p:cNvPr id="9" name="Object 8"/>
            <p:cNvGraphicFramePr>
              <a:graphicFrameLocks noChangeAspect="1"/>
            </p:cNvGraphicFramePr>
            <p:nvPr>
              <p:extLst>
                <p:ext uri="{D42A27DB-BD31-4B8C-83A1-F6EECF244321}">
                  <p14:modId xmlns:p14="http://schemas.microsoft.com/office/powerpoint/2010/main" val="3660777851"/>
                </p:ext>
              </p:extLst>
            </p:nvPr>
          </p:nvGraphicFramePr>
          <p:xfrm>
            <a:off x="5223080" y="661233"/>
            <a:ext cx="3109913" cy="615950"/>
          </p:xfrm>
          <a:graphic>
            <a:graphicData uri="http://schemas.openxmlformats.org/presentationml/2006/ole">
              <mc:AlternateContent xmlns:mc="http://schemas.openxmlformats.org/markup-compatibility/2006">
                <mc:Choice xmlns:v="urn:schemas-microsoft-com:vml" Requires="v">
                  <p:oleObj name="Equation" r:id="rId2" imgW="1155600" imgH="228600" progId="Equation.DSMT4">
                    <p:embed/>
                  </p:oleObj>
                </mc:Choice>
                <mc:Fallback>
                  <p:oleObj name="Equation" r:id="rId2" imgW="1155600" imgH="228600" progId="Equation.DSMT4">
                    <p:embed/>
                    <p:pic>
                      <p:nvPicPr>
                        <p:cNvPr id="0" name=""/>
                        <p:cNvPicPr/>
                        <p:nvPr/>
                      </p:nvPicPr>
                      <p:blipFill>
                        <a:blip r:embed="rId3"/>
                        <a:stretch>
                          <a:fillRect/>
                        </a:stretch>
                      </p:blipFill>
                      <p:spPr>
                        <a:xfrm>
                          <a:off x="5223080" y="661233"/>
                          <a:ext cx="3109913" cy="615950"/>
                        </a:xfrm>
                        <a:prstGeom prst="rect">
                          <a:avLst/>
                        </a:prstGeom>
                      </p:spPr>
                    </p:pic>
                  </p:oleObj>
                </mc:Fallback>
              </mc:AlternateContent>
            </a:graphicData>
          </a:graphic>
        </p:graphicFrame>
        <p:sp>
          <p:nvSpPr>
            <p:cNvPr id="6" name="TextBox 5"/>
            <p:cNvSpPr txBox="1"/>
            <p:nvPr/>
          </p:nvSpPr>
          <p:spPr>
            <a:xfrm>
              <a:off x="148519" y="707310"/>
              <a:ext cx="5871281" cy="523220"/>
            </a:xfrm>
            <a:prstGeom prst="rect">
              <a:avLst/>
            </a:prstGeom>
            <a:noFill/>
          </p:spPr>
          <p:txBody>
            <a:bodyPr wrap="square" rtlCol="0">
              <a:spAutoFit/>
            </a:bodyPr>
            <a:lstStyle/>
            <a:p>
              <a:pPr algn="l"/>
              <a:r>
                <a:rPr lang="en-US" sz="2800" b="1" u="sng">
                  <a:solidFill>
                    <a:srgbClr val="3333FF"/>
                  </a:solidFill>
                  <a:latin typeface="Times New Roman" panose="02020603050405020304" pitchFamily="18" charset="0"/>
                  <a:cs typeface="Times New Roman" panose="02020603050405020304" pitchFamily="18" charset="0"/>
                </a:rPr>
                <a:t>*Ví dụ 3: </a:t>
              </a:r>
              <a:r>
                <a:rPr lang="en-US" sz="2800">
                  <a:latin typeface="Times New Roman" panose="02020603050405020304" pitchFamily="18" charset="0"/>
                  <a:cs typeface="Times New Roman" panose="02020603050405020304" pitchFamily="18" charset="0"/>
                </a:rPr>
                <a:t>Tính giá trị của đa thức: </a:t>
              </a:r>
            </a:p>
          </p:txBody>
        </p:sp>
        <p:sp>
          <p:nvSpPr>
            <p:cNvPr id="10" name="TextBox 9"/>
            <p:cNvSpPr txBox="1"/>
            <p:nvPr/>
          </p:nvSpPr>
          <p:spPr>
            <a:xfrm>
              <a:off x="8338159" y="751380"/>
              <a:ext cx="714366" cy="523220"/>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tại </a:t>
              </a:r>
            </a:p>
          </p:txBody>
        </p:sp>
        <p:graphicFrame>
          <p:nvGraphicFramePr>
            <p:cNvPr id="17" name="Object 16"/>
            <p:cNvGraphicFramePr>
              <a:graphicFrameLocks noChangeAspect="1"/>
            </p:cNvGraphicFramePr>
            <p:nvPr>
              <p:extLst>
                <p:ext uri="{D42A27DB-BD31-4B8C-83A1-F6EECF244321}">
                  <p14:modId xmlns:p14="http://schemas.microsoft.com/office/powerpoint/2010/main" val="3792786192"/>
                </p:ext>
              </p:extLst>
            </p:nvPr>
          </p:nvGraphicFramePr>
          <p:xfrm>
            <a:off x="9099550" y="482600"/>
            <a:ext cx="2255838" cy="1062038"/>
          </p:xfrm>
          <a:graphic>
            <a:graphicData uri="http://schemas.openxmlformats.org/presentationml/2006/ole">
              <mc:AlternateContent xmlns:mc="http://schemas.openxmlformats.org/markup-compatibility/2006">
                <mc:Choice xmlns:v="urn:schemas-microsoft-com:vml" Requires="v">
                  <p:oleObj name="Equation" r:id="rId4" imgW="838080" imgH="393480" progId="Equation.DSMT4">
                    <p:embed/>
                  </p:oleObj>
                </mc:Choice>
                <mc:Fallback>
                  <p:oleObj name="Equation" r:id="rId4" imgW="838080" imgH="393480" progId="Equation.DSMT4">
                    <p:embed/>
                    <p:pic>
                      <p:nvPicPr>
                        <p:cNvPr id="0" name=""/>
                        <p:cNvPicPr/>
                        <p:nvPr/>
                      </p:nvPicPr>
                      <p:blipFill>
                        <a:blip r:embed="rId5"/>
                        <a:stretch>
                          <a:fillRect/>
                        </a:stretch>
                      </p:blipFill>
                      <p:spPr>
                        <a:xfrm>
                          <a:off x="9099550" y="482600"/>
                          <a:ext cx="2255838" cy="1062038"/>
                        </a:xfrm>
                        <a:prstGeom prst="rect">
                          <a:avLst/>
                        </a:prstGeom>
                      </p:spPr>
                    </p:pic>
                  </p:oleObj>
                </mc:Fallback>
              </mc:AlternateContent>
            </a:graphicData>
          </a:graphic>
        </p:graphicFrame>
      </p:grpSp>
      <p:graphicFrame>
        <p:nvGraphicFramePr>
          <p:cNvPr id="18" name="Object 17"/>
          <p:cNvGraphicFramePr>
            <a:graphicFrameLocks noChangeAspect="1"/>
          </p:cNvGraphicFramePr>
          <p:nvPr>
            <p:extLst>
              <p:ext uri="{D42A27DB-BD31-4B8C-83A1-F6EECF244321}">
                <p14:modId xmlns:p14="http://schemas.microsoft.com/office/powerpoint/2010/main" val="1765385972"/>
              </p:ext>
            </p:extLst>
          </p:nvPr>
        </p:nvGraphicFramePr>
        <p:xfrm>
          <a:off x="1082298" y="1728999"/>
          <a:ext cx="2143564" cy="912242"/>
        </p:xfrm>
        <a:graphic>
          <a:graphicData uri="http://schemas.openxmlformats.org/presentationml/2006/ole">
            <mc:AlternateContent xmlns:mc="http://schemas.openxmlformats.org/markup-compatibility/2006">
              <mc:Choice xmlns:v="urn:schemas-microsoft-com:vml" Requires="v">
                <p:oleObj name="Equation" r:id="rId6" imgW="927000" imgH="393480" progId="Equation.DSMT4">
                  <p:embed/>
                </p:oleObj>
              </mc:Choice>
              <mc:Fallback>
                <p:oleObj name="Equation" r:id="rId6" imgW="927000" imgH="393480" progId="Equation.DSMT4">
                  <p:embed/>
                  <p:pic>
                    <p:nvPicPr>
                      <p:cNvPr id="0" name=""/>
                      <p:cNvPicPr/>
                      <p:nvPr/>
                    </p:nvPicPr>
                    <p:blipFill>
                      <a:blip r:embed="rId7"/>
                      <a:stretch>
                        <a:fillRect/>
                      </a:stretch>
                    </p:blipFill>
                    <p:spPr>
                      <a:xfrm>
                        <a:off x="1082298" y="1728999"/>
                        <a:ext cx="2143564" cy="912242"/>
                      </a:xfrm>
                      <a:prstGeom prst="rect">
                        <a:avLst/>
                      </a:prstGeom>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1262098132"/>
              </p:ext>
            </p:extLst>
          </p:nvPr>
        </p:nvGraphicFramePr>
        <p:xfrm>
          <a:off x="4178221" y="2251319"/>
          <a:ext cx="4818063" cy="1265238"/>
        </p:xfrm>
        <a:graphic>
          <a:graphicData uri="http://schemas.openxmlformats.org/presentationml/2006/ole">
            <mc:AlternateContent xmlns:mc="http://schemas.openxmlformats.org/markup-compatibility/2006">
              <mc:Choice xmlns:v="urn:schemas-microsoft-com:vml" Requires="v">
                <p:oleObj name="Equation" r:id="rId8" imgW="1790640" imgH="469800" progId="Equation.DSMT4">
                  <p:embed/>
                </p:oleObj>
              </mc:Choice>
              <mc:Fallback>
                <p:oleObj name="Equation" r:id="rId8" imgW="1790640" imgH="469800" progId="Equation.DSMT4">
                  <p:embed/>
                  <p:pic>
                    <p:nvPicPr>
                      <p:cNvPr id="0" name=""/>
                      <p:cNvPicPr/>
                      <p:nvPr/>
                    </p:nvPicPr>
                    <p:blipFill>
                      <a:blip r:embed="rId9"/>
                      <a:stretch>
                        <a:fillRect/>
                      </a:stretch>
                    </p:blipFill>
                    <p:spPr>
                      <a:xfrm>
                        <a:off x="4178221" y="2251319"/>
                        <a:ext cx="4818063" cy="1265238"/>
                      </a:xfrm>
                      <a:prstGeom prst="rect">
                        <a:avLst/>
                      </a:prstGeom>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3507910107"/>
              </p:ext>
            </p:extLst>
          </p:nvPr>
        </p:nvGraphicFramePr>
        <p:xfrm>
          <a:off x="4430076" y="3361769"/>
          <a:ext cx="2460625" cy="477838"/>
        </p:xfrm>
        <a:graphic>
          <a:graphicData uri="http://schemas.openxmlformats.org/presentationml/2006/ole">
            <mc:AlternateContent xmlns:mc="http://schemas.openxmlformats.org/markup-compatibility/2006">
              <mc:Choice xmlns:v="urn:schemas-microsoft-com:vml" Requires="v">
                <p:oleObj name="Equation" r:id="rId10" imgW="914400" imgH="177480" progId="Equation.DSMT4">
                  <p:embed/>
                </p:oleObj>
              </mc:Choice>
              <mc:Fallback>
                <p:oleObj name="Equation" r:id="rId10" imgW="914400" imgH="177480" progId="Equation.DSMT4">
                  <p:embed/>
                  <p:pic>
                    <p:nvPicPr>
                      <p:cNvPr id="0" name=""/>
                      <p:cNvPicPr/>
                      <p:nvPr/>
                    </p:nvPicPr>
                    <p:blipFill>
                      <a:blip r:embed="rId11"/>
                      <a:stretch>
                        <a:fillRect/>
                      </a:stretch>
                    </p:blipFill>
                    <p:spPr>
                      <a:xfrm>
                        <a:off x="4430076" y="3361769"/>
                        <a:ext cx="2460625" cy="477838"/>
                      </a:xfrm>
                      <a:prstGeom prst="rect">
                        <a:avLst/>
                      </a:prstGeom>
                    </p:spPr>
                  </p:pic>
                </p:oleObj>
              </mc:Fallback>
            </mc:AlternateContent>
          </a:graphicData>
        </a:graphic>
      </p:graphicFrame>
    </p:spTree>
    <p:extLst>
      <p:ext uri="{BB962C8B-B14F-4D97-AF65-F5344CB8AC3E}">
        <p14:creationId xmlns:p14="http://schemas.microsoft.com/office/powerpoint/2010/main" val="24408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par>
                                <p:cTn id="16" presetID="16" presetClass="entr" presetSubtype="21"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arn(inVertical)">
                                      <p:cBhvr>
                                        <p:cTn id="21" dur="500"/>
                                        <p:tgtEl>
                                          <p:spTgt spid="13"/>
                                        </p:tgtEl>
                                      </p:cBhvr>
                                    </p:animEffect>
                                  </p:childTnLst>
                                </p:cTn>
                              </p:par>
                              <p:par>
                                <p:cTn id="22" presetID="16" presetClass="entr" presetSubtype="21"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barn(inVertical)">
                                      <p:cBhvr>
                                        <p:cTn id="2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6380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1. Đơn thức và đa thức</a:t>
            </a:r>
          </a:p>
        </p:txBody>
      </p:sp>
      <p:sp>
        <p:nvSpPr>
          <p:cNvPr id="11" name="TextBox 10"/>
          <p:cNvSpPr txBox="1"/>
          <p:nvPr/>
        </p:nvSpPr>
        <p:spPr>
          <a:xfrm>
            <a:off x="4114800" y="3106922"/>
            <a:ext cx="942056" cy="523220"/>
          </a:xfrm>
          <a:prstGeom prst="rect">
            <a:avLst/>
          </a:prstGeom>
          <a:noFill/>
        </p:spPr>
        <p:txBody>
          <a:bodyPr wrap="square" rtlCol="0">
            <a:spAutoFit/>
          </a:bodyPr>
          <a:lstStyle/>
          <a:p>
            <a:pPr algn="l"/>
            <a:r>
              <a:rPr lang="en-US" sz="2800" b="1">
                <a:solidFill>
                  <a:srgbClr val="FF0000"/>
                </a:solidFill>
                <a:latin typeface="Times New Roman" panose="02020603050405020304" pitchFamily="18" charset="0"/>
                <a:cs typeface="Times New Roman" panose="02020603050405020304" pitchFamily="18" charset="0"/>
              </a:rPr>
              <a:t>Giải </a:t>
            </a:r>
          </a:p>
        </p:txBody>
      </p:sp>
      <mc:AlternateContent xmlns:mc="http://schemas.openxmlformats.org/markup-compatibility/2006" xmlns:a14="http://schemas.microsoft.com/office/drawing/2010/main">
        <mc:Choice Requires="a14">
          <p:sp>
            <p:nvSpPr>
              <p:cNvPr id="6" name="TextBox 5"/>
              <p:cNvSpPr txBox="1"/>
              <p:nvPr/>
            </p:nvSpPr>
            <p:spPr>
              <a:xfrm>
                <a:off x="-19050" y="558993"/>
                <a:ext cx="6990471" cy="2677656"/>
              </a:xfrm>
              <a:prstGeom prst="rect">
                <a:avLst/>
              </a:prstGeom>
              <a:noFill/>
            </p:spPr>
            <p:txBody>
              <a:bodyPr wrap="square" rtlCol="0">
                <a:spAutoFit/>
              </a:bodyPr>
              <a:lstStyle/>
              <a:p>
                <a:pPr algn="just"/>
                <a:r>
                  <a:rPr lang="en-US" sz="2400" b="1">
                    <a:solidFill>
                      <a:srgbClr val="3333FF"/>
                    </a:solidFill>
                    <a:latin typeface="Times New Roman" panose="02020603050405020304" pitchFamily="18" charset="0"/>
                    <a:cs typeface="Times New Roman" panose="02020603050405020304" pitchFamily="18" charset="0"/>
                  </a:rPr>
                  <a:t>Vận dụng 1. </a:t>
                </a:r>
                <a:r>
                  <a:rPr lang="en-US" sz="2400">
                    <a:latin typeface="Times New Roman" panose="02020603050405020304" pitchFamily="18" charset="0"/>
                    <a:cs typeface="Times New Roman" panose="02020603050405020304" pitchFamily="18" charset="0"/>
                  </a:rPr>
                  <a:t>Một bức tường hình thang có cửa sổ hình tròn với các kích thước như Hình 1 (tính bằng m)</a:t>
                </a:r>
              </a:p>
              <a:p>
                <a:pPr algn="just"/>
                <a:r>
                  <a:rPr lang="en-US" sz="2400">
                    <a:latin typeface="Times New Roman" panose="02020603050405020304" pitchFamily="18" charset="0"/>
                    <a:cs typeface="Times New Roman" panose="02020603050405020304" pitchFamily="18" charset="0"/>
                  </a:rPr>
                  <a:t>a) Viết biểu thức biểu thị diện tích bức tường (không tính phần cửa sổ).</a:t>
                </a:r>
              </a:p>
              <a:p>
                <a:pPr algn="just"/>
                <a:r>
                  <a:rPr lang="en-US" sz="2400">
                    <a:latin typeface="Times New Roman" panose="02020603050405020304" pitchFamily="18" charset="0"/>
                    <a:cs typeface="Times New Roman" panose="02020603050405020304" pitchFamily="18" charset="0"/>
                  </a:rPr>
                  <a:t>b) Tính giá trị diện tích trên khi a = 2m; h = 3m; r = 0,5m (lấy </a:t>
                </a:r>
                <a14:m>
                  <m:oMath xmlns:m="http://schemas.openxmlformats.org/officeDocument/2006/math">
                    <m:r>
                      <a:rPr lang="en-US" sz="2400" i="1" smtClean="0">
                        <a:latin typeface="Cambria Math" panose="02040503050406030204" pitchFamily="18" charset="0"/>
                        <a:ea typeface="Cambria Math" panose="02040503050406030204" pitchFamily="18" charset="0"/>
                        <a:cs typeface="Times New Roman" panose="02020603050405020304" pitchFamily="18" charset="0"/>
                      </a:rPr>
                      <m:t>𝜋</m:t>
                    </m:r>
                  </m:oMath>
                </a14:m>
                <a:r>
                  <a:rPr lang="en-US" sz="2400">
                    <a:latin typeface="Times New Roman" panose="02020603050405020304" pitchFamily="18" charset="0"/>
                    <a:cs typeface="Times New Roman" panose="02020603050405020304" pitchFamily="18" charset="0"/>
                  </a:rPr>
                  <a:t>=3,14; làm tròn kết quả đến hàng phần trăm).</a:t>
                </a:r>
              </a:p>
            </p:txBody>
          </p:sp>
        </mc:Choice>
        <mc:Fallback xmlns="">
          <p:sp>
            <p:nvSpPr>
              <p:cNvPr id="6" name="TextBox 5"/>
              <p:cNvSpPr txBox="1">
                <a:spLocks noRot="1" noChangeAspect="1" noMove="1" noResize="1" noEditPoints="1" noAdjustHandles="1" noChangeArrowheads="1" noChangeShapeType="1" noTextEdit="1"/>
              </p:cNvSpPr>
              <p:nvPr/>
            </p:nvSpPr>
            <p:spPr>
              <a:xfrm>
                <a:off x="-19050" y="558993"/>
                <a:ext cx="6990471" cy="2677656"/>
              </a:xfrm>
              <a:prstGeom prst="rect">
                <a:avLst/>
              </a:prstGeom>
              <a:blipFill rotWithShape="0">
                <a:blip r:embed="rId3"/>
                <a:stretch>
                  <a:fillRect l="-1395" t="-1822" r="-1308" b="-4328"/>
                </a:stretch>
              </a:blipFill>
            </p:spPr>
            <p:txBody>
              <a:bodyPr/>
              <a:lstStyle/>
              <a:p>
                <a:r>
                  <a:rPr lang="en-US">
                    <a:noFill/>
                  </a:rPr>
                  <a:t> </a:t>
                </a:r>
              </a:p>
            </p:txBody>
          </p:sp>
        </mc:Fallback>
      </mc:AlternateContent>
      <p:graphicFrame>
        <p:nvGraphicFramePr>
          <p:cNvPr id="19" name="Object 18"/>
          <p:cNvGraphicFramePr>
            <a:graphicFrameLocks noChangeAspect="1"/>
          </p:cNvGraphicFramePr>
          <p:nvPr>
            <p:extLst>
              <p:ext uri="{D42A27DB-BD31-4B8C-83A1-F6EECF244321}">
                <p14:modId xmlns:p14="http://schemas.microsoft.com/office/powerpoint/2010/main" val="1236808648"/>
              </p:ext>
            </p:extLst>
          </p:nvPr>
        </p:nvGraphicFramePr>
        <p:xfrm>
          <a:off x="2300288" y="3849688"/>
          <a:ext cx="2690812" cy="879475"/>
        </p:xfrm>
        <a:graphic>
          <a:graphicData uri="http://schemas.openxmlformats.org/presentationml/2006/ole">
            <mc:AlternateContent xmlns:mc="http://schemas.openxmlformats.org/markup-compatibility/2006">
              <mc:Choice xmlns:v="urn:schemas-microsoft-com:vml" Requires="v">
                <p:oleObj name="Equation" r:id="rId4" imgW="1282680" imgH="419040" progId="Equation.DSMT4">
                  <p:embed/>
                </p:oleObj>
              </mc:Choice>
              <mc:Fallback>
                <p:oleObj name="Equation" r:id="rId4" imgW="1282680" imgH="419040" progId="Equation.DSMT4">
                  <p:embed/>
                  <p:pic>
                    <p:nvPicPr>
                      <p:cNvPr id="0" name=""/>
                      <p:cNvPicPr/>
                      <p:nvPr/>
                    </p:nvPicPr>
                    <p:blipFill>
                      <a:blip r:embed="rId5"/>
                      <a:stretch>
                        <a:fillRect/>
                      </a:stretch>
                    </p:blipFill>
                    <p:spPr>
                      <a:xfrm>
                        <a:off x="2300288" y="3849688"/>
                        <a:ext cx="2690812" cy="879475"/>
                      </a:xfrm>
                      <a:prstGeom prst="rect">
                        <a:avLst/>
                      </a:prstGeom>
                    </p:spPr>
                  </p:pic>
                </p:oleObj>
              </mc:Fallback>
            </mc:AlternateContent>
          </a:graphicData>
        </a:graphic>
      </p:graphicFrame>
      <p:grpSp>
        <p:nvGrpSpPr>
          <p:cNvPr id="7" name="Group 6"/>
          <p:cNvGrpSpPr/>
          <p:nvPr/>
        </p:nvGrpSpPr>
        <p:grpSpPr>
          <a:xfrm>
            <a:off x="6940297" y="152400"/>
            <a:ext cx="5215212" cy="3787742"/>
            <a:chOff x="6987520" y="455935"/>
            <a:chExt cx="5215212" cy="3787742"/>
          </a:xfrm>
        </p:grpSpPr>
        <p:pic>
          <p:nvPicPr>
            <p:cNvPr id="5" name="Picture 4"/>
            <p:cNvPicPr>
              <a:picLocks noChangeAspect="1"/>
            </p:cNvPicPr>
            <p:nvPr/>
          </p:nvPicPr>
          <p:blipFill>
            <a:blip r:embed="rId6"/>
            <a:stretch>
              <a:fillRect/>
            </a:stretch>
          </p:blipFill>
          <p:spPr>
            <a:xfrm>
              <a:off x="7227424" y="717545"/>
              <a:ext cx="4975308" cy="2787469"/>
            </a:xfrm>
            <a:prstGeom prst="rect">
              <a:avLst/>
            </a:prstGeom>
          </p:spPr>
        </p:pic>
        <p:sp>
          <p:nvSpPr>
            <p:cNvPr id="13" name="TextBox 12"/>
            <p:cNvSpPr txBox="1"/>
            <p:nvPr/>
          </p:nvSpPr>
          <p:spPr>
            <a:xfrm>
              <a:off x="6987520" y="1752600"/>
              <a:ext cx="762000"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h</a:t>
              </a:r>
            </a:p>
          </p:txBody>
        </p:sp>
        <p:sp>
          <p:nvSpPr>
            <p:cNvPr id="15" name="TextBox 14"/>
            <p:cNvSpPr txBox="1"/>
            <p:nvPr/>
          </p:nvSpPr>
          <p:spPr>
            <a:xfrm>
              <a:off x="8255626" y="455935"/>
              <a:ext cx="762000"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a</a:t>
              </a:r>
            </a:p>
          </p:txBody>
        </p:sp>
        <p:sp>
          <p:nvSpPr>
            <p:cNvPr id="16" name="TextBox 15"/>
            <p:cNvSpPr txBox="1"/>
            <p:nvPr/>
          </p:nvSpPr>
          <p:spPr>
            <a:xfrm>
              <a:off x="8636626" y="3289570"/>
              <a:ext cx="1295400" cy="954107"/>
            </a:xfrm>
            <a:prstGeom prst="rect">
              <a:avLst/>
            </a:prstGeom>
            <a:noFill/>
          </p:spPr>
          <p:txBody>
            <a:bodyPr wrap="square" rtlCol="0">
              <a:spAutoFit/>
            </a:bodyPr>
            <a:lstStyle/>
            <a:p>
              <a:r>
                <a:rPr lang="en-US" sz="2800">
                  <a:solidFill>
                    <a:srgbClr val="3333FF"/>
                  </a:solidFill>
                  <a:latin typeface="Times New Roman" panose="02020603050405020304" pitchFamily="18" charset="0"/>
                  <a:cs typeface="Times New Roman" panose="02020603050405020304" pitchFamily="18" charset="0"/>
                </a:rPr>
                <a:t>2a</a:t>
              </a:r>
            </a:p>
            <a:p>
              <a:r>
                <a:rPr lang="en-US" sz="2800">
                  <a:solidFill>
                    <a:srgbClr val="3333FF"/>
                  </a:solidFill>
                  <a:latin typeface="Times New Roman" panose="02020603050405020304" pitchFamily="18" charset="0"/>
                  <a:cs typeface="Times New Roman" panose="02020603050405020304" pitchFamily="18" charset="0"/>
                </a:rPr>
                <a:t>Hình 1</a:t>
              </a:r>
            </a:p>
          </p:txBody>
        </p:sp>
        <p:sp>
          <p:nvSpPr>
            <p:cNvPr id="20" name="TextBox 19"/>
            <p:cNvSpPr txBox="1"/>
            <p:nvPr/>
          </p:nvSpPr>
          <p:spPr>
            <a:xfrm>
              <a:off x="8663517" y="1423955"/>
              <a:ext cx="762000"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r</a:t>
              </a:r>
            </a:p>
          </p:txBody>
        </p:sp>
      </p:grpSp>
      <p:sp>
        <p:nvSpPr>
          <p:cNvPr id="21" name="TextBox 20"/>
          <p:cNvSpPr txBox="1"/>
          <p:nvPr/>
        </p:nvSpPr>
        <p:spPr>
          <a:xfrm>
            <a:off x="0" y="3456336"/>
            <a:ext cx="6990471" cy="461665"/>
          </a:xfrm>
          <a:prstGeom prst="rect">
            <a:avLst/>
          </a:prstGeom>
          <a:noFill/>
        </p:spPr>
        <p:txBody>
          <a:bodyPr wrap="square" rtlCol="0">
            <a:spAutoFit/>
          </a:bodyPr>
          <a:lstStyle/>
          <a:p>
            <a:pPr algn="just"/>
            <a:r>
              <a:rPr lang="en-US" sz="2400">
                <a:latin typeface="Times New Roman" panose="02020603050405020304" pitchFamily="18" charset="0"/>
                <a:cs typeface="Times New Roman" panose="02020603050405020304" pitchFamily="18" charset="0"/>
              </a:rPr>
              <a:t>a) Diện tích bức tường (không tính phần cửa sổ)</a:t>
            </a:r>
          </a:p>
        </p:txBody>
      </p:sp>
      <p:sp>
        <p:nvSpPr>
          <p:cNvPr id="22" name="TextBox 21"/>
          <p:cNvSpPr txBox="1"/>
          <p:nvPr/>
        </p:nvSpPr>
        <p:spPr>
          <a:xfrm>
            <a:off x="6999954" y="4085478"/>
            <a:ext cx="1170656" cy="461665"/>
          </a:xfrm>
          <a:prstGeom prst="rect">
            <a:avLst/>
          </a:prstGeom>
          <a:noFill/>
        </p:spPr>
        <p:txBody>
          <a:bodyPr wrap="square" rtlCol="0">
            <a:spAutoFit/>
          </a:bodyPr>
          <a:lstStyle/>
          <a:p>
            <a:pPr algn="just"/>
            <a:r>
              <a:rPr lang="en-US" sz="2400">
                <a:latin typeface="Times New Roman" panose="02020603050405020304" pitchFamily="18" charset="0"/>
                <a:cs typeface="Times New Roman" panose="02020603050405020304" pitchFamily="18" charset="0"/>
              </a:rPr>
              <a:t>(m</a:t>
            </a:r>
            <a:r>
              <a:rPr lang="en-US" sz="2400" baseline="30000">
                <a:latin typeface="Times New Roman" panose="02020603050405020304" pitchFamily="18" charset="0"/>
                <a:cs typeface="Times New Roman" panose="02020603050405020304" pitchFamily="18" charset="0"/>
              </a:rPr>
              <a:t>2</a:t>
            </a:r>
            <a:r>
              <a:rPr lang="en-US" sz="2400">
                <a:latin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24" name="TextBox 23"/>
              <p:cNvSpPr txBox="1"/>
              <p:nvPr/>
            </p:nvSpPr>
            <p:spPr>
              <a:xfrm>
                <a:off x="-19050" y="4799620"/>
                <a:ext cx="9864874" cy="461665"/>
              </a:xfrm>
              <a:prstGeom prst="rect">
                <a:avLst/>
              </a:prstGeom>
              <a:noFill/>
            </p:spPr>
            <p:txBody>
              <a:bodyPr wrap="square" rtlCol="0">
                <a:spAutoFit/>
              </a:bodyPr>
              <a:lstStyle/>
              <a:p>
                <a:pPr algn="just"/>
                <a:r>
                  <a:rPr lang="en-US" sz="2400">
                    <a:latin typeface="Times New Roman" panose="02020603050405020304" pitchFamily="18" charset="0"/>
                    <a:cs typeface="Times New Roman" panose="02020603050405020304" pitchFamily="18" charset="0"/>
                  </a:rPr>
                  <a:t>b) Thay a = 2; h = 3; r = 0,5; </a:t>
                </a:r>
                <a14:m>
                  <m:oMath xmlns:m="http://schemas.openxmlformats.org/officeDocument/2006/math">
                    <m:r>
                      <a:rPr lang="en-US" sz="2400" i="1" smtClean="0">
                        <a:latin typeface="Cambria Math" panose="02040503050406030204" pitchFamily="18" charset="0"/>
                        <a:ea typeface="Cambria Math" panose="02040503050406030204" pitchFamily="18" charset="0"/>
                        <a:cs typeface="Times New Roman" panose="02020603050405020304" pitchFamily="18" charset="0"/>
                      </a:rPr>
                      <m:t>𝜋</m:t>
                    </m:r>
                  </m:oMath>
                </a14:m>
                <a:r>
                  <a:rPr lang="en-US" sz="2400">
                    <a:latin typeface="Times New Roman" panose="02020603050405020304" pitchFamily="18" charset="0"/>
                    <a:cs typeface="Times New Roman" panose="02020603050405020304" pitchFamily="18" charset="0"/>
                  </a:rPr>
                  <a:t>=3,14 vào đa thức S ta được:</a:t>
                </a:r>
              </a:p>
            </p:txBody>
          </p:sp>
        </mc:Choice>
        <mc:Fallback xmlns="">
          <p:sp>
            <p:nvSpPr>
              <p:cNvPr id="24" name="TextBox 23"/>
              <p:cNvSpPr txBox="1">
                <a:spLocks noRot="1" noChangeAspect="1" noMove="1" noResize="1" noEditPoints="1" noAdjustHandles="1" noChangeArrowheads="1" noChangeShapeType="1" noTextEdit="1"/>
              </p:cNvSpPr>
              <p:nvPr/>
            </p:nvSpPr>
            <p:spPr>
              <a:xfrm>
                <a:off x="-19050" y="4799620"/>
                <a:ext cx="9864874" cy="461665"/>
              </a:xfrm>
              <a:prstGeom prst="rect">
                <a:avLst/>
              </a:prstGeom>
              <a:blipFill rotWithShape="0">
                <a:blip r:embed="rId7"/>
                <a:stretch>
                  <a:fillRect l="-989" t="-10526" b="-28947"/>
                </a:stretch>
              </a:blipFill>
            </p:spPr>
            <p:txBody>
              <a:bodyPr/>
              <a:lstStyle/>
              <a:p>
                <a:r>
                  <a:rPr lang="en-US">
                    <a:noFill/>
                  </a:rPr>
                  <a:t> </a:t>
                </a:r>
              </a:p>
            </p:txBody>
          </p:sp>
        </mc:Fallback>
      </mc:AlternateContent>
      <p:graphicFrame>
        <p:nvGraphicFramePr>
          <p:cNvPr id="26" name="Object 25"/>
          <p:cNvGraphicFramePr>
            <a:graphicFrameLocks noChangeAspect="1"/>
          </p:cNvGraphicFramePr>
          <p:nvPr>
            <p:extLst>
              <p:ext uri="{D42A27DB-BD31-4B8C-83A1-F6EECF244321}">
                <p14:modId xmlns:p14="http://schemas.microsoft.com/office/powerpoint/2010/main" val="1593532649"/>
              </p:ext>
            </p:extLst>
          </p:nvPr>
        </p:nvGraphicFramePr>
        <p:xfrm>
          <a:off x="4991100" y="3920963"/>
          <a:ext cx="1652587" cy="827087"/>
        </p:xfrm>
        <a:graphic>
          <a:graphicData uri="http://schemas.openxmlformats.org/presentationml/2006/ole">
            <mc:AlternateContent xmlns:mc="http://schemas.openxmlformats.org/markup-compatibility/2006">
              <mc:Choice xmlns:v="urn:schemas-microsoft-com:vml" Requires="v">
                <p:oleObj name="Equation" r:id="rId8" imgW="787320" imgH="393480" progId="Equation.DSMT4">
                  <p:embed/>
                </p:oleObj>
              </mc:Choice>
              <mc:Fallback>
                <p:oleObj name="Equation" r:id="rId8" imgW="787320" imgH="393480" progId="Equation.DSMT4">
                  <p:embed/>
                  <p:pic>
                    <p:nvPicPr>
                      <p:cNvPr id="0" name=""/>
                      <p:cNvPicPr/>
                      <p:nvPr/>
                    </p:nvPicPr>
                    <p:blipFill>
                      <a:blip r:embed="rId9"/>
                      <a:stretch>
                        <a:fillRect/>
                      </a:stretch>
                    </p:blipFill>
                    <p:spPr>
                      <a:xfrm>
                        <a:off x="4991100" y="3920963"/>
                        <a:ext cx="1652587" cy="827087"/>
                      </a:xfrm>
                      <a:prstGeom prst="rect">
                        <a:avLst/>
                      </a:prstGeom>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2985007675"/>
              </p:ext>
            </p:extLst>
          </p:nvPr>
        </p:nvGraphicFramePr>
        <p:xfrm>
          <a:off x="6366807" y="5236897"/>
          <a:ext cx="3011487" cy="827087"/>
        </p:xfrm>
        <a:graphic>
          <a:graphicData uri="http://schemas.openxmlformats.org/presentationml/2006/ole">
            <mc:AlternateContent xmlns:mc="http://schemas.openxmlformats.org/markup-compatibility/2006">
              <mc:Choice xmlns:v="urn:schemas-microsoft-com:vml" Requires="v">
                <p:oleObj name="Equation" r:id="rId10" imgW="1434960" imgH="393480" progId="Equation.DSMT4">
                  <p:embed/>
                </p:oleObj>
              </mc:Choice>
              <mc:Fallback>
                <p:oleObj name="Equation" r:id="rId10" imgW="1434960" imgH="393480" progId="Equation.DSMT4">
                  <p:embed/>
                  <p:pic>
                    <p:nvPicPr>
                      <p:cNvPr id="0" name=""/>
                      <p:cNvPicPr/>
                      <p:nvPr/>
                    </p:nvPicPr>
                    <p:blipFill>
                      <a:blip r:embed="rId11"/>
                      <a:stretch>
                        <a:fillRect/>
                      </a:stretch>
                    </p:blipFill>
                    <p:spPr>
                      <a:xfrm>
                        <a:off x="6366807" y="5236897"/>
                        <a:ext cx="3011487" cy="827087"/>
                      </a:xfrm>
                      <a:prstGeom prst="rect">
                        <a:avLst/>
                      </a:prstGeom>
                    </p:spPr>
                  </p:pic>
                </p:oleObj>
              </mc:Fallback>
            </mc:AlternateContent>
          </a:graphicData>
        </a:graphic>
      </p:graphicFrame>
      <p:graphicFrame>
        <p:nvGraphicFramePr>
          <p:cNvPr id="28" name="Object 27"/>
          <p:cNvGraphicFramePr>
            <a:graphicFrameLocks noChangeAspect="1"/>
          </p:cNvGraphicFramePr>
          <p:nvPr>
            <p:extLst>
              <p:ext uri="{D42A27DB-BD31-4B8C-83A1-F6EECF244321}">
                <p14:modId xmlns:p14="http://schemas.microsoft.com/office/powerpoint/2010/main" val="319862806"/>
              </p:ext>
            </p:extLst>
          </p:nvPr>
        </p:nvGraphicFramePr>
        <p:xfrm>
          <a:off x="6315713" y="6063984"/>
          <a:ext cx="1784350" cy="427038"/>
        </p:xfrm>
        <a:graphic>
          <a:graphicData uri="http://schemas.openxmlformats.org/presentationml/2006/ole">
            <mc:AlternateContent xmlns:mc="http://schemas.openxmlformats.org/markup-compatibility/2006">
              <mc:Choice xmlns:v="urn:schemas-microsoft-com:vml" Requires="v">
                <p:oleObj name="Equation" r:id="rId12" imgW="850680" imgH="203040" progId="Equation.DSMT4">
                  <p:embed/>
                </p:oleObj>
              </mc:Choice>
              <mc:Fallback>
                <p:oleObj name="Equation" r:id="rId12" imgW="850680" imgH="203040" progId="Equation.DSMT4">
                  <p:embed/>
                  <p:pic>
                    <p:nvPicPr>
                      <p:cNvPr id="0" name=""/>
                      <p:cNvPicPr/>
                      <p:nvPr/>
                    </p:nvPicPr>
                    <p:blipFill>
                      <a:blip r:embed="rId13"/>
                      <a:stretch>
                        <a:fillRect/>
                      </a:stretch>
                    </p:blipFill>
                    <p:spPr>
                      <a:xfrm>
                        <a:off x="6315713" y="6063984"/>
                        <a:ext cx="1784350" cy="427038"/>
                      </a:xfrm>
                      <a:prstGeom prst="rect">
                        <a:avLst/>
                      </a:prstGeom>
                    </p:spPr>
                  </p:pic>
                </p:oleObj>
              </mc:Fallback>
            </mc:AlternateContent>
          </a:graphicData>
        </a:graphic>
      </p:graphicFrame>
      <p:graphicFrame>
        <p:nvGraphicFramePr>
          <p:cNvPr id="29" name="Object 28"/>
          <p:cNvGraphicFramePr>
            <a:graphicFrameLocks noChangeAspect="1"/>
          </p:cNvGraphicFramePr>
          <p:nvPr>
            <p:extLst>
              <p:ext uri="{D42A27DB-BD31-4B8C-83A1-F6EECF244321}">
                <p14:modId xmlns:p14="http://schemas.microsoft.com/office/powerpoint/2010/main" val="2359483303"/>
              </p:ext>
            </p:extLst>
          </p:nvPr>
        </p:nvGraphicFramePr>
        <p:xfrm>
          <a:off x="8151157" y="6061775"/>
          <a:ext cx="1065212" cy="427038"/>
        </p:xfrm>
        <a:graphic>
          <a:graphicData uri="http://schemas.openxmlformats.org/presentationml/2006/ole">
            <mc:AlternateContent xmlns:mc="http://schemas.openxmlformats.org/markup-compatibility/2006">
              <mc:Choice xmlns:v="urn:schemas-microsoft-com:vml" Requires="v">
                <p:oleObj name="Equation" r:id="rId14" imgW="507960" imgH="203040" progId="Equation.DSMT4">
                  <p:embed/>
                </p:oleObj>
              </mc:Choice>
              <mc:Fallback>
                <p:oleObj name="Equation" r:id="rId14" imgW="507960" imgH="203040" progId="Equation.DSMT4">
                  <p:embed/>
                  <p:pic>
                    <p:nvPicPr>
                      <p:cNvPr id="0" name=""/>
                      <p:cNvPicPr/>
                      <p:nvPr/>
                    </p:nvPicPr>
                    <p:blipFill>
                      <a:blip r:embed="rId15"/>
                      <a:stretch>
                        <a:fillRect/>
                      </a:stretch>
                    </p:blipFill>
                    <p:spPr>
                      <a:xfrm>
                        <a:off x="8151157" y="6061775"/>
                        <a:ext cx="1065212" cy="427038"/>
                      </a:xfrm>
                      <a:prstGeom prst="rect">
                        <a:avLst/>
                      </a:prstGeom>
                    </p:spPr>
                  </p:pic>
                </p:oleObj>
              </mc:Fallback>
            </mc:AlternateContent>
          </a:graphicData>
        </a:graphic>
      </p:graphicFrame>
      <p:graphicFrame>
        <p:nvGraphicFramePr>
          <p:cNvPr id="30" name="Object 29"/>
          <p:cNvGraphicFramePr>
            <a:graphicFrameLocks noChangeAspect="1"/>
          </p:cNvGraphicFramePr>
          <p:nvPr>
            <p:extLst>
              <p:ext uri="{D42A27DB-BD31-4B8C-83A1-F6EECF244321}">
                <p14:modId xmlns:p14="http://schemas.microsoft.com/office/powerpoint/2010/main" val="1250904742"/>
              </p:ext>
            </p:extLst>
          </p:nvPr>
        </p:nvGraphicFramePr>
        <p:xfrm>
          <a:off x="9317038" y="6061075"/>
          <a:ext cx="906462" cy="427038"/>
        </p:xfrm>
        <a:graphic>
          <a:graphicData uri="http://schemas.openxmlformats.org/presentationml/2006/ole">
            <mc:AlternateContent xmlns:mc="http://schemas.openxmlformats.org/markup-compatibility/2006">
              <mc:Choice xmlns:v="urn:schemas-microsoft-com:vml" Requires="v">
                <p:oleObj name="Equation" r:id="rId16" imgW="431640" imgH="203040" progId="Equation.DSMT4">
                  <p:embed/>
                </p:oleObj>
              </mc:Choice>
              <mc:Fallback>
                <p:oleObj name="Equation" r:id="rId16" imgW="431640" imgH="203040" progId="Equation.DSMT4">
                  <p:embed/>
                  <p:pic>
                    <p:nvPicPr>
                      <p:cNvPr id="0" name=""/>
                      <p:cNvPicPr/>
                      <p:nvPr/>
                    </p:nvPicPr>
                    <p:blipFill>
                      <a:blip r:embed="rId17"/>
                      <a:stretch>
                        <a:fillRect/>
                      </a:stretch>
                    </p:blipFill>
                    <p:spPr>
                      <a:xfrm>
                        <a:off x="9317038" y="6061075"/>
                        <a:ext cx="906462" cy="427038"/>
                      </a:xfrm>
                      <a:prstGeom prst="rect">
                        <a:avLst/>
                      </a:prstGeom>
                    </p:spPr>
                  </p:pic>
                </p:oleObj>
              </mc:Fallback>
            </mc:AlternateContent>
          </a:graphicData>
        </a:graphic>
      </p:graphicFrame>
      <p:sp>
        <p:nvSpPr>
          <p:cNvPr id="31" name="TextBox 30"/>
          <p:cNvSpPr txBox="1"/>
          <p:nvPr/>
        </p:nvSpPr>
        <p:spPr>
          <a:xfrm>
            <a:off x="10464966" y="6026448"/>
            <a:ext cx="1170656" cy="461665"/>
          </a:xfrm>
          <a:prstGeom prst="rect">
            <a:avLst/>
          </a:prstGeom>
          <a:noFill/>
        </p:spPr>
        <p:txBody>
          <a:bodyPr wrap="square" rtlCol="0">
            <a:spAutoFit/>
          </a:bodyPr>
          <a:lstStyle/>
          <a:p>
            <a:pPr algn="just"/>
            <a:r>
              <a:rPr lang="en-US" sz="2400">
                <a:latin typeface="Times New Roman" panose="02020603050405020304" pitchFamily="18" charset="0"/>
                <a:cs typeface="Times New Roman" panose="02020603050405020304" pitchFamily="18" charset="0"/>
              </a:rPr>
              <a:t>(m</a:t>
            </a:r>
            <a:r>
              <a:rPr lang="en-US" sz="2400" baseline="30000">
                <a:latin typeface="Times New Roman" panose="02020603050405020304" pitchFamily="18" charset="0"/>
                <a:cs typeface="Times New Roman" panose="02020603050405020304" pitchFamily="18" charset="0"/>
              </a:rPr>
              <a:t>2</a:t>
            </a:r>
            <a:r>
              <a:rPr lang="en-US" sz="240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00900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par>
                                <p:cTn id="16" presetID="16" presetClass="entr" presetSubtype="21"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barn(inVertical)">
                                      <p:cBhvr>
                                        <p:cTn id="23" dur="500"/>
                                        <p:tgtEl>
                                          <p:spTgt spid="26"/>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barn(inVertical)">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barn(inVertical)">
                                      <p:cBhvr>
                                        <p:cTn id="31" dur="500"/>
                                        <p:tgtEl>
                                          <p:spTgt spid="24"/>
                                        </p:tgtEl>
                                      </p:cBhvr>
                                    </p:animEffect>
                                  </p:childTnLst>
                                </p:cTn>
                              </p:par>
                              <p:par>
                                <p:cTn id="32" presetID="16" presetClass="entr" presetSubtype="21" fill="hold"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barn(inVertical)">
                                      <p:cBhvr>
                                        <p:cTn id="34" dur="5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barn(inVertical)">
                                      <p:cBhvr>
                                        <p:cTn id="39" dur="500"/>
                                        <p:tgtEl>
                                          <p:spTgt spid="28"/>
                                        </p:tgtEl>
                                      </p:cBhvr>
                                    </p:animEffect>
                                  </p:childTnLst>
                                </p:cTn>
                              </p:par>
                              <p:par>
                                <p:cTn id="40" presetID="16" presetClass="entr" presetSubtype="21" fill="hold" nodeType="with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barn(inVertical)">
                                      <p:cBhvr>
                                        <p:cTn id="42" dur="500"/>
                                        <p:tgtEl>
                                          <p:spTgt spid="2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barn(inVertical)">
                                      <p:cBhvr>
                                        <p:cTn id="47" dur="500"/>
                                        <p:tgtEl>
                                          <p:spTgt spid="30"/>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barn(inVertical)">
                                      <p:cBhvr>
                                        <p:cTn id="5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1" grpId="0"/>
      <p:bldP spid="22" grpId="0"/>
      <p:bldP spid="24" grpId="0"/>
      <p:bldP spid="3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6380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2. Đơn thức thu gọn</a:t>
            </a:r>
          </a:p>
        </p:txBody>
      </p:sp>
      <p:sp>
        <p:nvSpPr>
          <p:cNvPr id="5" name="TextBox 4"/>
          <p:cNvSpPr txBox="1"/>
          <p:nvPr/>
        </p:nvSpPr>
        <p:spPr>
          <a:xfrm>
            <a:off x="314765" y="1559643"/>
            <a:ext cx="4800600" cy="707886"/>
          </a:xfrm>
          <a:prstGeom prst="rect">
            <a:avLst/>
          </a:prstGeom>
          <a:noFill/>
        </p:spPr>
        <p:txBody>
          <a:bodyPr wrap="square" rtlCol="0">
            <a:spAutoFit/>
          </a:bodyPr>
          <a:lstStyle/>
          <a:p>
            <a:pPr algn="l"/>
            <a:r>
              <a:rPr lang="en-US" sz="4000">
                <a:solidFill>
                  <a:srgbClr val="3333FF"/>
                </a:solidFill>
                <a:latin typeface="Times New Roman" panose="02020603050405020304" pitchFamily="18" charset="0"/>
                <a:cs typeface="Times New Roman" panose="02020603050405020304" pitchFamily="18" charset="0"/>
              </a:rPr>
              <a:t>An:    </a:t>
            </a:r>
            <a:r>
              <a:rPr lang="en-US" sz="4000" b="1">
                <a:latin typeface="Times New Roman" panose="02020603050405020304" pitchFamily="18" charset="0"/>
                <a:cs typeface="Times New Roman" panose="02020603050405020304" pitchFamily="18" charset="0"/>
              </a:rPr>
              <a:t>V = 3xy . 2x</a:t>
            </a:r>
          </a:p>
        </p:txBody>
      </p:sp>
      <p:grpSp>
        <p:nvGrpSpPr>
          <p:cNvPr id="14" name="Group 13"/>
          <p:cNvGrpSpPr/>
          <p:nvPr/>
        </p:nvGrpSpPr>
        <p:grpSpPr>
          <a:xfrm>
            <a:off x="19929" y="664562"/>
            <a:ext cx="974822" cy="673265"/>
            <a:chOff x="425396" y="672476"/>
            <a:chExt cx="1213550" cy="907756"/>
          </a:xfrm>
        </p:grpSpPr>
        <p:pic>
          <p:nvPicPr>
            <p:cNvPr id="6" name="Picture 5"/>
            <p:cNvPicPr>
              <a:picLocks noChangeAspect="1"/>
            </p:cNvPicPr>
            <p:nvPr/>
          </p:nvPicPr>
          <p:blipFill>
            <a:blip r:embed="rId2"/>
            <a:stretch>
              <a:fillRect/>
            </a:stretch>
          </p:blipFill>
          <p:spPr>
            <a:xfrm>
              <a:off x="425396" y="672476"/>
              <a:ext cx="857250" cy="819150"/>
            </a:xfrm>
            <a:prstGeom prst="rect">
              <a:avLst/>
            </a:prstGeom>
          </p:spPr>
        </p:pic>
        <p:sp>
          <p:nvSpPr>
            <p:cNvPr id="17" name="TextBox 16"/>
            <p:cNvSpPr txBox="1"/>
            <p:nvPr/>
          </p:nvSpPr>
          <p:spPr>
            <a:xfrm>
              <a:off x="950154" y="1118567"/>
              <a:ext cx="688792" cy="461665"/>
            </a:xfrm>
            <a:prstGeom prst="rect">
              <a:avLst/>
            </a:prstGeom>
            <a:noFill/>
          </p:spPr>
          <p:txBody>
            <a:bodyPr wrap="square" rtlCol="0">
              <a:spAutoFit/>
            </a:bodyPr>
            <a:lstStyle/>
            <a:p>
              <a:pPr algn="l"/>
              <a:r>
                <a:rPr lang="en-US" sz="2400" b="1">
                  <a:solidFill>
                    <a:srgbClr val="FF0000"/>
                  </a:solidFill>
                  <a:latin typeface="Times New Roman" panose="02020603050405020304" pitchFamily="18" charset="0"/>
                  <a:cs typeface="Times New Roman" panose="02020603050405020304" pitchFamily="18" charset="0"/>
                </a:rPr>
                <a:t>2</a:t>
              </a:r>
            </a:p>
          </p:txBody>
        </p:sp>
      </p:grpSp>
      <p:pic>
        <p:nvPicPr>
          <p:cNvPr id="20" name="Picture 19"/>
          <p:cNvPicPr>
            <a:picLocks noChangeAspect="1"/>
          </p:cNvPicPr>
          <p:nvPr/>
        </p:nvPicPr>
        <p:blipFill>
          <a:blip r:embed="rId3"/>
          <a:stretch>
            <a:fillRect/>
          </a:stretch>
        </p:blipFill>
        <p:spPr>
          <a:xfrm>
            <a:off x="5410200" y="273967"/>
            <a:ext cx="4658065" cy="3344149"/>
          </a:xfrm>
          <a:prstGeom prst="rect">
            <a:avLst/>
          </a:prstGeom>
        </p:spPr>
      </p:pic>
      <p:sp>
        <p:nvSpPr>
          <p:cNvPr id="21" name="TextBox 20"/>
          <p:cNvSpPr txBox="1"/>
          <p:nvPr/>
        </p:nvSpPr>
        <p:spPr>
          <a:xfrm>
            <a:off x="19929" y="2558128"/>
            <a:ext cx="3952875" cy="707886"/>
          </a:xfrm>
          <a:prstGeom prst="rect">
            <a:avLst/>
          </a:prstGeom>
          <a:noFill/>
        </p:spPr>
        <p:txBody>
          <a:bodyPr wrap="square" rtlCol="0">
            <a:spAutoFit/>
          </a:bodyPr>
          <a:lstStyle/>
          <a:p>
            <a:pPr algn="l"/>
            <a:r>
              <a:rPr lang="en-US" sz="4000">
                <a:solidFill>
                  <a:srgbClr val="3333FF"/>
                </a:solidFill>
                <a:latin typeface="Times New Roman" panose="02020603050405020304" pitchFamily="18" charset="0"/>
                <a:cs typeface="Times New Roman" panose="02020603050405020304" pitchFamily="18" charset="0"/>
              </a:rPr>
              <a:t>Tâm:    </a:t>
            </a:r>
            <a:r>
              <a:rPr lang="en-US" sz="4000" b="1">
                <a:latin typeface="Times New Roman" panose="02020603050405020304" pitchFamily="18" charset="0"/>
                <a:cs typeface="Times New Roman" panose="02020603050405020304" pitchFamily="18" charset="0"/>
              </a:rPr>
              <a:t>V = 6x</a:t>
            </a:r>
            <a:r>
              <a:rPr lang="en-US" sz="4000" b="1" baseline="30000">
                <a:latin typeface="Times New Roman" panose="02020603050405020304" pitchFamily="18" charset="0"/>
                <a:cs typeface="Times New Roman" panose="02020603050405020304" pitchFamily="18" charset="0"/>
              </a:rPr>
              <a:t>2</a:t>
            </a:r>
            <a:r>
              <a:rPr lang="en-US" sz="4000" b="1">
                <a:latin typeface="Times New Roman" panose="02020603050405020304" pitchFamily="18" charset="0"/>
                <a:cs typeface="Times New Roman" panose="02020603050405020304" pitchFamily="18" charset="0"/>
              </a:rPr>
              <a:t>y</a:t>
            </a:r>
          </a:p>
        </p:txBody>
      </p:sp>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7750" y="3810000"/>
            <a:ext cx="3524250" cy="2857500"/>
          </a:xfrm>
          <a:prstGeom prst="rect">
            <a:avLst/>
          </a:prstGeom>
        </p:spPr>
      </p:pic>
      <p:sp>
        <p:nvSpPr>
          <p:cNvPr id="24" name="TextBox 23"/>
          <p:cNvSpPr txBox="1"/>
          <p:nvPr/>
        </p:nvSpPr>
        <p:spPr>
          <a:xfrm>
            <a:off x="1533965" y="1847176"/>
            <a:ext cx="2362200" cy="707886"/>
          </a:xfrm>
          <a:prstGeom prst="rect">
            <a:avLst/>
          </a:prstGeom>
          <a:noFill/>
        </p:spPr>
        <p:txBody>
          <a:bodyPr wrap="square" rtlCol="0">
            <a:spAutoFit/>
          </a:bodyPr>
          <a:lstStyle/>
          <a:p>
            <a:pPr algn="l"/>
            <a:r>
              <a:rPr lang="en-US" sz="4000" b="1">
                <a:latin typeface="Times New Roman" panose="02020603050405020304" pitchFamily="18" charset="0"/>
                <a:cs typeface="Times New Roman" panose="02020603050405020304" pitchFamily="18" charset="0"/>
              </a:rPr>
              <a:t>3xy . 2x</a:t>
            </a:r>
          </a:p>
        </p:txBody>
      </p:sp>
      <p:sp>
        <p:nvSpPr>
          <p:cNvPr id="25" name="TextBox 24"/>
          <p:cNvSpPr txBox="1"/>
          <p:nvPr/>
        </p:nvSpPr>
        <p:spPr>
          <a:xfrm>
            <a:off x="1783900" y="3568363"/>
            <a:ext cx="1275471" cy="707886"/>
          </a:xfrm>
          <a:prstGeom prst="rect">
            <a:avLst/>
          </a:prstGeom>
          <a:noFill/>
        </p:spPr>
        <p:txBody>
          <a:bodyPr wrap="square" rtlCol="0">
            <a:spAutoFit/>
          </a:bodyPr>
          <a:lstStyle/>
          <a:p>
            <a:pPr algn="l"/>
            <a:r>
              <a:rPr lang="en-US" sz="4000" b="1">
                <a:latin typeface="Times New Roman" panose="02020603050405020304" pitchFamily="18" charset="0"/>
                <a:cs typeface="Times New Roman" panose="02020603050405020304" pitchFamily="18" charset="0"/>
              </a:rPr>
              <a:t>6x</a:t>
            </a:r>
            <a:r>
              <a:rPr lang="en-US" sz="4000" b="1" baseline="30000">
                <a:latin typeface="Times New Roman" panose="02020603050405020304" pitchFamily="18" charset="0"/>
                <a:cs typeface="Times New Roman" panose="02020603050405020304" pitchFamily="18" charset="0"/>
              </a:rPr>
              <a:t>2</a:t>
            </a:r>
            <a:r>
              <a:rPr lang="en-US" sz="4000" b="1">
                <a:latin typeface="Times New Roman" panose="02020603050405020304" pitchFamily="18" charset="0"/>
                <a:cs typeface="Times New Roman" panose="02020603050405020304" pitchFamily="18" charset="0"/>
              </a:rPr>
              <a:t>y</a:t>
            </a:r>
          </a:p>
        </p:txBody>
      </p:sp>
      <p:sp>
        <p:nvSpPr>
          <p:cNvPr id="26" name="TextBox 25"/>
          <p:cNvSpPr txBox="1"/>
          <p:nvPr/>
        </p:nvSpPr>
        <p:spPr>
          <a:xfrm>
            <a:off x="2839328" y="3611208"/>
            <a:ext cx="3952875" cy="707886"/>
          </a:xfrm>
          <a:prstGeom prst="rect">
            <a:avLst/>
          </a:prstGeom>
          <a:noFill/>
        </p:spPr>
        <p:txBody>
          <a:bodyPr wrap="square" rtlCol="0">
            <a:spAutoFit/>
          </a:bodyPr>
          <a:lstStyle/>
          <a:p>
            <a:pPr algn="l"/>
            <a:r>
              <a:rPr lang="en-US" sz="4000">
                <a:solidFill>
                  <a:srgbClr val="3333FF"/>
                </a:solidFill>
                <a:latin typeface="Times New Roman" panose="02020603050405020304" pitchFamily="18" charset="0"/>
                <a:cs typeface="Times New Roman" panose="02020603050405020304" pitchFamily="18" charset="0"/>
              </a:rPr>
              <a:t>Đơn thức thu gọn.</a:t>
            </a:r>
            <a:endParaRPr lang="en-US" sz="4000" b="1">
              <a:latin typeface="Times New Roman" panose="02020603050405020304" pitchFamily="18" charset="0"/>
              <a:cs typeface="Times New Roman" panose="02020603050405020304" pitchFamily="18" charset="0"/>
            </a:endParaRPr>
          </a:p>
        </p:txBody>
      </p:sp>
      <p:sp>
        <p:nvSpPr>
          <p:cNvPr id="27" name="Down Arrow 26"/>
          <p:cNvSpPr/>
          <p:nvPr/>
        </p:nvSpPr>
        <p:spPr bwMode="auto">
          <a:xfrm>
            <a:off x="2212964" y="2555062"/>
            <a:ext cx="208671" cy="930996"/>
          </a:xfrm>
          <a:prstGeom prst="downArrow">
            <a:avLst/>
          </a:prstGeom>
          <a:solidFill>
            <a:srgbClr val="7030A0"/>
          </a:solidFill>
          <a:ln w="9525" cap="flat" cmpd="sng" algn="ctr">
            <a:solidFill>
              <a:schemeClr val="bg1">
                <a:lumMod val="95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TextBox 27"/>
          <p:cNvSpPr txBox="1"/>
          <p:nvPr/>
        </p:nvSpPr>
        <p:spPr>
          <a:xfrm>
            <a:off x="19929" y="4609345"/>
            <a:ext cx="11719302" cy="954107"/>
          </a:xfrm>
          <a:prstGeom prst="rect">
            <a:avLst/>
          </a:prstGeom>
          <a:solidFill>
            <a:srgbClr val="FFCC99"/>
          </a:solid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Đơn thức thu gọn là đơn thức chỉ gồm tích của một số với các biến mà mỗi biến chỉ xuất hiện một lần dưới dạng nâng lên lũy thừa với số mũ nguyên dương.</a:t>
            </a:r>
          </a:p>
        </p:txBody>
      </p:sp>
      <p:sp>
        <p:nvSpPr>
          <p:cNvPr id="30" name="Rounded Rectangular Callout 29"/>
          <p:cNvSpPr/>
          <p:nvPr/>
        </p:nvSpPr>
        <p:spPr bwMode="auto">
          <a:xfrm>
            <a:off x="3210129" y="2777110"/>
            <a:ext cx="1368436" cy="609600"/>
          </a:xfrm>
          <a:prstGeom prst="wedgeRoundRectCallout">
            <a:avLst>
              <a:gd name="adj1" fmla="val 55719"/>
              <a:gd name="adj2" fmla="val -199364"/>
              <a:gd name="adj3" fmla="val 16667"/>
            </a:avLst>
          </a:prstGeom>
          <a:solidFill>
            <a:schemeClr val="accent5">
              <a:lumMod val="90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Hệ số</a:t>
            </a:r>
          </a:p>
        </p:txBody>
      </p:sp>
      <p:sp>
        <p:nvSpPr>
          <p:cNvPr id="31" name="Rounded Rectangular Callout 30"/>
          <p:cNvSpPr/>
          <p:nvPr/>
        </p:nvSpPr>
        <p:spPr bwMode="auto">
          <a:xfrm>
            <a:off x="5317866" y="2750198"/>
            <a:ext cx="2011533" cy="769551"/>
          </a:xfrm>
          <a:prstGeom prst="wedgeRoundRectCallout">
            <a:avLst>
              <a:gd name="adj1" fmla="val -58311"/>
              <a:gd name="adj2" fmla="val -138939"/>
              <a:gd name="adj3" fmla="val 16667"/>
            </a:avLst>
          </a:prstGeom>
          <a:solidFill>
            <a:schemeClr val="accent5">
              <a:lumMod val="90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Phần biến</a:t>
            </a:r>
          </a:p>
        </p:txBody>
      </p:sp>
      <p:sp>
        <p:nvSpPr>
          <p:cNvPr id="32" name="Left Brace 31"/>
          <p:cNvSpPr/>
          <p:nvPr/>
        </p:nvSpPr>
        <p:spPr bwMode="auto">
          <a:xfrm rot="16200000">
            <a:off x="4984440" y="1711713"/>
            <a:ext cx="257087" cy="594434"/>
          </a:xfrm>
          <a:prstGeom prst="leftBrace">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TextBox 17"/>
          <p:cNvSpPr txBox="1"/>
          <p:nvPr/>
        </p:nvSpPr>
        <p:spPr>
          <a:xfrm>
            <a:off x="5625962" y="1381029"/>
            <a:ext cx="3952875" cy="646331"/>
          </a:xfrm>
          <a:prstGeom prst="rect">
            <a:avLst/>
          </a:prstGeom>
          <a:noFill/>
        </p:spPr>
        <p:txBody>
          <a:bodyPr wrap="square" rtlCol="0">
            <a:spAutoFit/>
          </a:bodyPr>
          <a:lstStyle/>
          <a:p>
            <a:pPr algn="l"/>
            <a:r>
              <a:rPr lang="en-US" sz="3600">
                <a:solidFill>
                  <a:srgbClr val="3333FF"/>
                </a:solidFill>
                <a:latin typeface="Times New Roman" panose="02020603050405020304" pitchFamily="18" charset="0"/>
                <a:cs typeface="Times New Roman" panose="02020603050405020304" pitchFamily="18" charset="0"/>
              </a:rPr>
              <a:t>Bậc là 3</a:t>
            </a:r>
            <a:endParaRPr lang="en-US" sz="36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162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par>
                                <p:cTn id="15" presetID="16" presetClass="entr" presetSubtype="21"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barn(inVertical)">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barn(inVertical)">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5"/>
                                        </p:tgtEl>
                                      </p:cBhvr>
                                    </p:animEffect>
                                    <p:set>
                                      <p:cBhvr>
                                        <p:cTn id="35" dur="1" fill="hold">
                                          <p:stCondLst>
                                            <p:cond delay="499"/>
                                          </p:stCondLst>
                                        </p:cTn>
                                        <p:tgtEl>
                                          <p:spTgt spid="5"/>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500"/>
                                        <p:tgtEl>
                                          <p:spTgt spid="21"/>
                                        </p:tgtEl>
                                      </p:cBhvr>
                                    </p:animEffect>
                                    <p:set>
                                      <p:cBhvr>
                                        <p:cTn id="38" dur="1" fill="hold">
                                          <p:stCondLst>
                                            <p:cond delay="499"/>
                                          </p:stCondLst>
                                        </p:cTn>
                                        <p:tgtEl>
                                          <p:spTgt spid="21"/>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500"/>
                                        <p:tgtEl>
                                          <p:spTgt spid="23"/>
                                        </p:tgtEl>
                                      </p:cBhvr>
                                    </p:animEffect>
                                    <p:set>
                                      <p:cBhvr>
                                        <p:cTn id="41" dur="1" fill="hold">
                                          <p:stCondLst>
                                            <p:cond delay="499"/>
                                          </p:stCondLst>
                                        </p:cTn>
                                        <p:tgtEl>
                                          <p:spTgt spid="23"/>
                                        </p:tgtEl>
                                        <p:attrNameLst>
                                          <p:attrName>style.visibility</p:attrName>
                                        </p:attrNameLst>
                                      </p:cBhvr>
                                      <p:to>
                                        <p:strVal val="hidden"/>
                                      </p:to>
                                    </p:set>
                                  </p:childTnLst>
                                </p:cTn>
                              </p:par>
                              <p:par>
                                <p:cTn id="42" presetID="16" presetClass="entr" presetSubtype="21"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barn(inVertical)">
                                      <p:cBhvr>
                                        <p:cTn id="44" dur="500"/>
                                        <p:tgtEl>
                                          <p:spTgt spid="24"/>
                                        </p:tgtEl>
                                      </p:cBhvr>
                                    </p:animEffect>
                                  </p:childTnLst>
                                </p:cTn>
                              </p:par>
                            </p:childTnLst>
                          </p:cTn>
                        </p:par>
                        <p:par>
                          <p:cTn id="45" fill="hold">
                            <p:stCondLst>
                              <p:cond delay="500"/>
                            </p:stCondLst>
                            <p:childTnLst>
                              <p:par>
                                <p:cTn id="46" presetID="16" presetClass="entr" presetSubtype="21" fill="hold" grpId="0" nodeType="after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barn(inVertical)">
                                      <p:cBhvr>
                                        <p:cTn id="48" dur="500"/>
                                        <p:tgtEl>
                                          <p:spTgt spid="27"/>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barn(inVertical)">
                                      <p:cBhvr>
                                        <p:cTn id="51" dur="500"/>
                                        <p:tgtEl>
                                          <p:spTgt spid="25"/>
                                        </p:tgtEl>
                                      </p:cBhvr>
                                    </p:animEffect>
                                  </p:childTnLst>
                                </p:cTn>
                              </p:par>
                            </p:childTnLst>
                          </p:cTn>
                        </p:par>
                        <p:par>
                          <p:cTn id="52" fill="hold">
                            <p:stCondLst>
                              <p:cond delay="1000"/>
                            </p:stCondLst>
                            <p:childTnLst>
                              <p:par>
                                <p:cTn id="53" presetID="2" presetClass="entr" presetSubtype="4" fill="hold" grpId="0" nodeType="after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fill="hold"/>
                                        <p:tgtEl>
                                          <p:spTgt spid="26"/>
                                        </p:tgtEl>
                                        <p:attrNameLst>
                                          <p:attrName>ppt_x</p:attrName>
                                        </p:attrNameLst>
                                      </p:cBhvr>
                                      <p:tavLst>
                                        <p:tav tm="0">
                                          <p:val>
                                            <p:strVal val="#ppt_x"/>
                                          </p:val>
                                        </p:tav>
                                        <p:tav tm="100000">
                                          <p:val>
                                            <p:strVal val="#ppt_x"/>
                                          </p:val>
                                        </p:tav>
                                      </p:tavLst>
                                    </p:anim>
                                    <p:anim calcmode="lin" valueType="num">
                                      <p:cBhvr additive="base">
                                        <p:cTn id="5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additive="base">
                                        <p:cTn id="61" dur="500" fill="hold"/>
                                        <p:tgtEl>
                                          <p:spTgt spid="28"/>
                                        </p:tgtEl>
                                        <p:attrNameLst>
                                          <p:attrName>ppt_x</p:attrName>
                                        </p:attrNameLst>
                                      </p:cBhvr>
                                      <p:tavLst>
                                        <p:tav tm="0">
                                          <p:val>
                                            <p:strVal val="#ppt_x"/>
                                          </p:val>
                                        </p:tav>
                                        <p:tav tm="100000">
                                          <p:val>
                                            <p:strVal val="#ppt_x"/>
                                          </p:val>
                                        </p:tav>
                                      </p:tavLst>
                                    </p:anim>
                                    <p:anim calcmode="lin" valueType="num">
                                      <p:cBhvr additive="base">
                                        <p:cTn id="6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55" presetClass="exit" presetSubtype="0" fill="hold" nodeType="clickEffect">
                                  <p:stCondLst>
                                    <p:cond delay="0"/>
                                  </p:stCondLst>
                                  <p:childTnLst>
                                    <p:anim calcmode="lin" valueType="num">
                                      <p:cBhvr>
                                        <p:cTn id="66" dur="1000"/>
                                        <p:tgtEl>
                                          <p:spTgt spid="20"/>
                                        </p:tgtEl>
                                        <p:attrNameLst>
                                          <p:attrName>ppt_w</p:attrName>
                                        </p:attrNameLst>
                                      </p:cBhvr>
                                      <p:tavLst>
                                        <p:tav tm="0">
                                          <p:val>
                                            <p:strVal val="ppt_w"/>
                                          </p:val>
                                        </p:tav>
                                        <p:tav tm="100000">
                                          <p:val>
                                            <p:strVal val="ppt_w*0.70"/>
                                          </p:val>
                                        </p:tav>
                                      </p:tavLst>
                                    </p:anim>
                                    <p:anim calcmode="lin" valueType="num">
                                      <p:cBhvr>
                                        <p:cTn id="67" dur="1000"/>
                                        <p:tgtEl>
                                          <p:spTgt spid="20"/>
                                        </p:tgtEl>
                                        <p:attrNameLst>
                                          <p:attrName>ppt_h</p:attrName>
                                        </p:attrNameLst>
                                      </p:cBhvr>
                                      <p:tavLst>
                                        <p:tav tm="0">
                                          <p:val>
                                            <p:strVal val="ppt_h"/>
                                          </p:val>
                                        </p:tav>
                                        <p:tav tm="100000">
                                          <p:val>
                                            <p:strVal val="ppt_h"/>
                                          </p:val>
                                        </p:tav>
                                      </p:tavLst>
                                    </p:anim>
                                    <p:animEffect transition="out" filter="fade">
                                      <p:cBhvr>
                                        <p:cTn id="68" dur="1000"/>
                                        <p:tgtEl>
                                          <p:spTgt spid="20"/>
                                        </p:tgtEl>
                                      </p:cBhvr>
                                    </p:animEffect>
                                    <p:set>
                                      <p:cBhvr>
                                        <p:cTn id="69" dur="1" fill="hold">
                                          <p:stCondLst>
                                            <p:cond delay="999"/>
                                          </p:stCondLst>
                                        </p:cTn>
                                        <p:tgtEl>
                                          <p:spTgt spid="20"/>
                                        </p:tgtEl>
                                        <p:attrNameLst>
                                          <p:attrName>style.visibility</p:attrName>
                                        </p:attrNameLst>
                                      </p:cBhvr>
                                      <p:to>
                                        <p:strVal val="hidden"/>
                                      </p:to>
                                    </p:set>
                                  </p:childTnLst>
                                </p:cTn>
                              </p:par>
                              <p:par>
                                <p:cTn id="70" presetID="55" presetClass="exit" presetSubtype="0" fill="hold" grpId="1" nodeType="withEffect">
                                  <p:stCondLst>
                                    <p:cond delay="0"/>
                                  </p:stCondLst>
                                  <p:childTnLst>
                                    <p:anim calcmode="lin" valueType="num">
                                      <p:cBhvr>
                                        <p:cTn id="71" dur="1000"/>
                                        <p:tgtEl>
                                          <p:spTgt spid="24"/>
                                        </p:tgtEl>
                                        <p:attrNameLst>
                                          <p:attrName>ppt_w</p:attrName>
                                        </p:attrNameLst>
                                      </p:cBhvr>
                                      <p:tavLst>
                                        <p:tav tm="0">
                                          <p:val>
                                            <p:strVal val="ppt_w"/>
                                          </p:val>
                                        </p:tav>
                                        <p:tav tm="100000">
                                          <p:val>
                                            <p:strVal val="ppt_w*0.70"/>
                                          </p:val>
                                        </p:tav>
                                      </p:tavLst>
                                    </p:anim>
                                    <p:anim calcmode="lin" valueType="num">
                                      <p:cBhvr>
                                        <p:cTn id="72" dur="1000"/>
                                        <p:tgtEl>
                                          <p:spTgt spid="24"/>
                                        </p:tgtEl>
                                        <p:attrNameLst>
                                          <p:attrName>ppt_h</p:attrName>
                                        </p:attrNameLst>
                                      </p:cBhvr>
                                      <p:tavLst>
                                        <p:tav tm="0">
                                          <p:val>
                                            <p:strVal val="ppt_h"/>
                                          </p:val>
                                        </p:tav>
                                        <p:tav tm="100000">
                                          <p:val>
                                            <p:strVal val="ppt_h"/>
                                          </p:val>
                                        </p:tav>
                                      </p:tavLst>
                                    </p:anim>
                                    <p:animEffect transition="out" filter="fade">
                                      <p:cBhvr>
                                        <p:cTn id="73" dur="1000"/>
                                        <p:tgtEl>
                                          <p:spTgt spid="24"/>
                                        </p:tgtEl>
                                      </p:cBhvr>
                                    </p:animEffect>
                                    <p:set>
                                      <p:cBhvr>
                                        <p:cTn id="74" dur="1" fill="hold">
                                          <p:stCondLst>
                                            <p:cond delay="999"/>
                                          </p:stCondLst>
                                        </p:cTn>
                                        <p:tgtEl>
                                          <p:spTgt spid="24"/>
                                        </p:tgtEl>
                                        <p:attrNameLst>
                                          <p:attrName>style.visibility</p:attrName>
                                        </p:attrNameLst>
                                      </p:cBhvr>
                                      <p:to>
                                        <p:strVal val="hidden"/>
                                      </p:to>
                                    </p:set>
                                  </p:childTnLst>
                                </p:cTn>
                              </p:par>
                              <p:par>
                                <p:cTn id="75" presetID="55" presetClass="exit" presetSubtype="0" fill="hold" grpId="1" nodeType="withEffect">
                                  <p:stCondLst>
                                    <p:cond delay="0"/>
                                  </p:stCondLst>
                                  <p:childTnLst>
                                    <p:anim calcmode="lin" valueType="num">
                                      <p:cBhvr>
                                        <p:cTn id="76" dur="1000"/>
                                        <p:tgtEl>
                                          <p:spTgt spid="27"/>
                                        </p:tgtEl>
                                        <p:attrNameLst>
                                          <p:attrName>ppt_w</p:attrName>
                                        </p:attrNameLst>
                                      </p:cBhvr>
                                      <p:tavLst>
                                        <p:tav tm="0">
                                          <p:val>
                                            <p:strVal val="ppt_w"/>
                                          </p:val>
                                        </p:tav>
                                        <p:tav tm="100000">
                                          <p:val>
                                            <p:strVal val="ppt_w*0.70"/>
                                          </p:val>
                                        </p:tav>
                                      </p:tavLst>
                                    </p:anim>
                                    <p:anim calcmode="lin" valueType="num">
                                      <p:cBhvr>
                                        <p:cTn id="77" dur="1000"/>
                                        <p:tgtEl>
                                          <p:spTgt spid="27"/>
                                        </p:tgtEl>
                                        <p:attrNameLst>
                                          <p:attrName>ppt_h</p:attrName>
                                        </p:attrNameLst>
                                      </p:cBhvr>
                                      <p:tavLst>
                                        <p:tav tm="0">
                                          <p:val>
                                            <p:strVal val="ppt_h"/>
                                          </p:val>
                                        </p:tav>
                                        <p:tav tm="100000">
                                          <p:val>
                                            <p:strVal val="ppt_h"/>
                                          </p:val>
                                        </p:tav>
                                      </p:tavLst>
                                    </p:anim>
                                    <p:animEffect transition="out" filter="fade">
                                      <p:cBhvr>
                                        <p:cTn id="78" dur="1000"/>
                                        <p:tgtEl>
                                          <p:spTgt spid="27"/>
                                        </p:tgtEl>
                                      </p:cBhvr>
                                    </p:animEffect>
                                    <p:set>
                                      <p:cBhvr>
                                        <p:cTn id="79" dur="1" fill="hold">
                                          <p:stCondLst>
                                            <p:cond delay="999"/>
                                          </p:stCondLst>
                                        </p:cTn>
                                        <p:tgtEl>
                                          <p:spTgt spid="27"/>
                                        </p:tgtEl>
                                        <p:attrNameLst>
                                          <p:attrName>style.visibility</p:attrName>
                                        </p:attrNameLst>
                                      </p:cBhvr>
                                      <p:to>
                                        <p:strVal val="hidden"/>
                                      </p:to>
                                    </p:set>
                                  </p:childTnLst>
                                </p:cTn>
                              </p:par>
                              <p:par>
                                <p:cTn id="80" presetID="55" presetClass="exit" presetSubtype="0" fill="hold" grpId="1" nodeType="withEffect">
                                  <p:stCondLst>
                                    <p:cond delay="0"/>
                                  </p:stCondLst>
                                  <p:childTnLst>
                                    <p:anim calcmode="lin" valueType="num">
                                      <p:cBhvr>
                                        <p:cTn id="81" dur="1000"/>
                                        <p:tgtEl>
                                          <p:spTgt spid="26"/>
                                        </p:tgtEl>
                                        <p:attrNameLst>
                                          <p:attrName>ppt_w</p:attrName>
                                        </p:attrNameLst>
                                      </p:cBhvr>
                                      <p:tavLst>
                                        <p:tav tm="0">
                                          <p:val>
                                            <p:strVal val="ppt_w"/>
                                          </p:val>
                                        </p:tav>
                                        <p:tav tm="100000">
                                          <p:val>
                                            <p:strVal val="ppt_w*0.70"/>
                                          </p:val>
                                        </p:tav>
                                      </p:tavLst>
                                    </p:anim>
                                    <p:anim calcmode="lin" valueType="num">
                                      <p:cBhvr>
                                        <p:cTn id="82" dur="1000"/>
                                        <p:tgtEl>
                                          <p:spTgt spid="26"/>
                                        </p:tgtEl>
                                        <p:attrNameLst>
                                          <p:attrName>ppt_h</p:attrName>
                                        </p:attrNameLst>
                                      </p:cBhvr>
                                      <p:tavLst>
                                        <p:tav tm="0">
                                          <p:val>
                                            <p:strVal val="ppt_h"/>
                                          </p:val>
                                        </p:tav>
                                        <p:tav tm="100000">
                                          <p:val>
                                            <p:strVal val="ppt_h"/>
                                          </p:val>
                                        </p:tav>
                                      </p:tavLst>
                                    </p:anim>
                                    <p:animEffect transition="out" filter="fade">
                                      <p:cBhvr>
                                        <p:cTn id="83" dur="1000"/>
                                        <p:tgtEl>
                                          <p:spTgt spid="26"/>
                                        </p:tgtEl>
                                      </p:cBhvr>
                                    </p:animEffect>
                                    <p:set>
                                      <p:cBhvr>
                                        <p:cTn id="84" dur="1" fill="hold">
                                          <p:stCondLst>
                                            <p:cond delay="999"/>
                                          </p:stCondLst>
                                        </p:cTn>
                                        <p:tgtEl>
                                          <p:spTgt spid="26"/>
                                        </p:tgtEl>
                                        <p:attrNameLst>
                                          <p:attrName>style.visibility</p:attrName>
                                        </p:attrNameLst>
                                      </p:cBhvr>
                                      <p:to>
                                        <p:strVal val="hidden"/>
                                      </p:to>
                                    </p:set>
                                  </p:childTnLst>
                                </p:cTn>
                              </p:par>
                              <p:par>
                                <p:cTn id="85" presetID="64" presetClass="path" presetSubtype="0" accel="50000" decel="50000" fill="hold" grpId="1" nodeType="withEffect">
                                  <p:stCondLst>
                                    <p:cond delay="0"/>
                                  </p:stCondLst>
                                  <p:childTnLst>
                                    <p:animMotion origin="layout" path="M 2.29167E-6 -7.40741E-7 L 0.22096 -0.32847 " pathEditMode="relative" rAng="0" ptsTypes="AA">
                                      <p:cBhvr>
                                        <p:cTn id="86" dur="2000" fill="hold"/>
                                        <p:tgtEl>
                                          <p:spTgt spid="25"/>
                                        </p:tgtEl>
                                        <p:attrNameLst>
                                          <p:attrName>ppt_x</p:attrName>
                                          <p:attrName>ppt_y</p:attrName>
                                        </p:attrNameLst>
                                      </p:cBhvr>
                                      <p:rCtr x="11042" y="-16435"/>
                                    </p:animMotion>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grpId="0" nodeType="clickEffect">
                                  <p:stCondLst>
                                    <p:cond delay="0"/>
                                  </p:stCondLst>
                                  <p:childTnLst>
                                    <p:set>
                                      <p:cBhvr>
                                        <p:cTn id="90" dur="1" fill="hold">
                                          <p:stCondLst>
                                            <p:cond delay="0"/>
                                          </p:stCondLst>
                                        </p:cTn>
                                        <p:tgtEl>
                                          <p:spTgt spid="30"/>
                                        </p:tgtEl>
                                        <p:attrNameLst>
                                          <p:attrName>style.visibility</p:attrName>
                                        </p:attrNameLst>
                                      </p:cBhvr>
                                      <p:to>
                                        <p:strVal val="visible"/>
                                      </p:to>
                                    </p:set>
                                    <p:animEffect transition="in" filter="barn(inVertical)">
                                      <p:cBhvr>
                                        <p:cTn id="91" dur="500"/>
                                        <p:tgtEl>
                                          <p:spTgt spid="30"/>
                                        </p:tgtEl>
                                      </p:cBhvr>
                                    </p:animEffect>
                                  </p:childTnLst>
                                </p:cTn>
                              </p:par>
                            </p:childTnLst>
                          </p:cTn>
                        </p:par>
                      </p:childTnLst>
                    </p:cTn>
                  </p:par>
                  <p:par>
                    <p:cTn id="92" fill="hold">
                      <p:stCondLst>
                        <p:cond delay="indefinite"/>
                      </p:stCondLst>
                      <p:childTnLst>
                        <p:par>
                          <p:cTn id="93" fill="hold">
                            <p:stCondLst>
                              <p:cond delay="0"/>
                            </p:stCondLst>
                            <p:childTnLst>
                              <p:par>
                                <p:cTn id="94" presetID="16" presetClass="entr" presetSubtype="21" fill="hold" grpId="0" nodeType="clickEffect">
                                  <p:stCondLst>
                                    <p:cond delay="0"/>
                                  </p:stCondLst>
                                  <p:childTnLst>
                                    <p:set>
                                      <p:cBhvr>
                                        <p:cTn id="95" dur="1" fill="hold">
                                          <p:stCondLst>
                                            <p:cond delay="0"/>
                                          </p:stCondLst>
                                        </p:cTn>
                                        <p:tgtEl>
                                          <p:spTgt spid="32"/>
                                        </p:tgtEl>
                                        <p:attrNameLst>
                                          <p:attrName>style.visibility</p:attrName>
                                        </p:attrNameLst>
                                      </p:cBhvr>
                                      <p:to>
                                        <p:strVal val="visible"/>
                                      </p:to>
                                    </p:set>
                                    <p:animEffect transition="in" filter="barn(inVertical)">
                                      <p:cBhvr>
                                        <p:cTn id="96" dur="500"/>
                                        <p:tgtEl>
                                          <p:spTgt spid="32"/>
                                        </p:tgtEl>
                                      </p:cBhvr>
                                    </p:animEffect>
                                  </p:childTnLst>
                                </p:cTn>
                              </p:par>
                              <p:par>
                                <p:cTn id="97" presetID="16" presetClass="entr" presetSubtype="21" fill="hold" grpId="0" nodeType="withEffect">
                                  <p:stCondLst>
                                    <p:cond delay="0"/>
                                  </p:stCondLst>
                                  <p:childTnLst>
                                    <p:set>
                                      <p:cBhvr>
                                        <p:cTn id="98" dur="1" fill="hold">
                                          <p:stCondLst>
                                            <p:cond delay="0"/>
                                          </p:stCondLst>
                                        </p:cTn>
                                        <p:tgtEl>
                                          <p:spTgt spid="31"/>
                                        </p:tgtEl>
                                        <p:attrNameLst>
                                          <p:attrName>style.visibility</p:attrName>
                                        </p:attrNameLst>
                                      </p:cBhvr>
                                      <p:to>
                                        <p:strVal val="visible"/>
                                      </p:to>
                                    </p:set>
                                    <p:animEffect transition="in" filter="barn(inVertical)">
                                      <p:cBhvr>
                                        <p:cTn id="99" dur="500"/>
                                        <p:tgtEl>
                                          <p:spTgt spid="31"/>
                                        </p:tgtEl>
                                      </p:cBhvr>
                                    </p:animEffect>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18"/>
                                        </p:tgtEl>
                                        <p:attrNameLst>
                                          <p:attrName>style.visibility</p:attrName>
                                        </p:attrNameLst>
                                      </p:cBhvr>
                                      <p:to>
                                        <p:strVal val="visible"/>
                                      </p:to>
                                    </p:set>
                                    <p:anim calcmode="lin" valueType="num">
                                      <p:cBhvr additive="base">
                                        <p:cTn id="104" dur="500" fill="hold"/>
                                        <p:tgtEl>
                                          <p:spTgt spid="18"/>
                                        </p:tgtEl>
                                        <p:attrNameLst>
                                          <p:attrName>ppt_x</p:attrName>
                                        </p:attrNameLst>
                                      </p:cBhvr>
                                      <p:tavLst>
                                        <p:tav tm="0">
                                          <p:val>
                                            <p:strVal val="#ppt_x"/>
                                          </p:val>
                                        </p:tav>
                                        <p:tav tm="100000">
                                          <p:val>
                                            <p:strVal val="#ppt_x"/>
                                          </p:val>
                                        </p:tav>
                                      </p:tavLst>
                                    </p:anim>
                                    <p:anim calcmode="lin" valueType="num">
                                      <p:cBhvr additive="base">
                                        <p:cTn id="10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5" grpId="1"/>
      <p:bldP spid="21" grpId="0"/>
      <p:bldP spid="21" grpId="1"/>
      <p:bldP spid="24" grpId="0"/>
      <p:bldP spid="24" grpId="1"/>
      <p:bldP spid="25" grpId="0"/>
      <p:bldP spid="25" grpId="1"/>
      <p:bldP spid="26" grpId="0"/>
      <p:bldP spid="26" grpId="1"/>
      <p:bldP spid="27" grpId="0" animBg="1"/>
      <p:bldP spid="27" grpId="1" animBg="1"/>
      <p:bldP spid="28" grpId="0" animBg="1"/>
      <p:bldP spid="30" grpId="0" animBg="1"/>
      <p:bldP spid="31" grpId="0" animBg="1"/>
      <p:bldP spid="32" grpId="0" animBg="1"/>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6380871" cy="646331"/>
          </a:xfrm>
          <a:prstGeom prst="rect">
            <a:avLst/>
          </a:prstGeom>
          <a:noFill/>
        </p:spPr>
        <p:txBody>
          <a:bodyPr wrap="square" rtlCol="0">
            <a:spAutoFit/>
          </a:bodyPr>
          <a:lstStyle/>
          <a:p>
            <a:pPr algn="l"/>
            <a:r>
              <a:rPr lang="en-US" sz="3600" b="1">
                <a:solidFill>
                  <a:srgbClr val="FF0000"/>
                </a:solidFill>
                <a:latin typeface="Times New Roman" panose="02020603050405020304" pitchFamily="18" charset="0"/>
                <a:cs typeface="Times New Roman" panose="02020603050405020304" pitchFamily="18" charset="0"/>
              </a:rPr>
              <a:t>2. Đơn thức thu gọn</a:t>
            </a:r>
          </a:p>
        </p:txBody>
      </p:sp>
      <p:sp>
        <p:nvSpPr>
          <p:cNvPr id="5" name="TextBox 4"/>
          <p:cNvSpPr txBox="1"/>
          <p:nvPr/>
        </p:nvSpPr>
        <p:spPr>
          <a:xfrm>
            <a:off x="25095" y="646331"/>
            <a:ext cx="11572435" cy="1077218"/>
          </a:xfrm>
          <a:prstGeom prst="rect">
            <a:avLst/>
          </a:prstGeom>
          <a:noFill/>
        </p:spPr>
        <p:txBody>
          <a:bodyPr wrap="square" rtlCol="0">
            <a:spAutoFit/>
          </a:bodyPr>
          <a:lstStyle/>
          <a:p>
            <a:pPr algn="l"/>
            <a:r>
              <a:rPr lang="en-US" sz="3200" b="1">
                <a:solidFill>
                  <a:srgbClr val="3333FF"/>
                </a:solidFill>
                <a:latin typeface="Times New Roman" panose="02020603050405020304" pitchFamily="18" charset="0"/>
                <a:cs typeface="Times New Roman" panose="02020603050405020304" pitchFamily="18" charset="0"/>
              </a:rPr>
              <a:t>Ví dụ 1: </a:t>
            </a:r>
            <a:r>
              <a:rPr lang="en-US" sz="3200">
                <a:latin typeface="Times New Roman" panose="02020603050405020304" pitchFamily="18" charset="0"/>
                <a:cs typeface="Times New Roman" panose="02020603050405020304" pitchFamily="18" charset="0"/>
              </a:rPr>
              <a:t>Đơn thức nào sau đây  là đơn thức thu gọn? Chỉ ra hệ số và bậc của mỗi đơn thức đó</a:t>
            </a:r>
            <a:endParaRPr lang="en-US" sz="3200" b="1">
              <a:latin typeface="Times New Roman" panose="02020603050405020304" pitchFamily="18" charset="0"/>
              <a:cs typeface="Times New Roman" panose="02020603050405020304"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524769049"/>
              </p:ext>
            </p:extLst>
          </p:nvPr>
        </p:nvGraphicFramePr>
        <p:xfrm>
          <a:off x="285086" y="1744588"/>
          <a:ext cx="1227138" cy="701675"/>
        </p:xfrm>
        <a:graphic>
          <a:graphicData uri="http://schemas.openxmlformats.org/presentationml/2006/ole">
            <mc:AlternateContent xmlns:mc="http://schemas.openxmlformats.org/markup-compatibility/2006">
              <mc:Choice xmlns:v="urn:schemas-microsoft-com:vml" Requires="v">
                <p:oleObj name="Equation" r:id="rId2" imgW="355320" imgH="203040" progId="Equation.DSMT4">
                  <p:embed/>
                </p:oleObj>
              </mc:Choice>
              <mc:Fallback>
                <p:oleObj name="Equation" r:id="rId2" imgW="355320" imgH="203040" progId="Equation.DSMT4">
                  <p:embed/>
                  <p:pic>
                    <p:nvPicPr>
                      <p:cNvPr id="0" name=""/>
                      <p:cNvPicPr/>
                      <p:nvPr/>
                    </p:nvPicPr>
                    <p:blipFill>
                      <a:blip r:embed="rId3"/>
                      <a:stretch>
                        <a:fillRect/>
                      </a:stretch>
                    </p:blipFill>
                    <p:spPr>
                      <a:xfrm>
                        <a:off x="285086" y="1744588"/>
                        <a:ext cx="1227138" cy="701675"/>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624812873"/>
              </p:ext>
            </p:extLst>
          </p:nvPr>
        </p:nvGraphicFramePr>
        <p:xfrm>
          <a:off x="7242175" y="1455718"/>
          <a:ext cx="1798638" cy="1358900"/>
        </p:xfrm>
        <a:graphic>
          <a:graphicData uri="http://schemas.openxmlformats.org/presentationml/2006/ole">
            <mc:AlternateContent xmlns:mc="http://schemas.openxmlformats.org/markup-compatibility/2006">
              <mc:Choice xmlns:v="urn:schemas-microsoft-com:vml" Requires="v">
                <p:oleObj name="Equation" r:id="rId4" imgW="520560" imgH="393480" progId="Equation.DSMT4">
                  <p:embed/>
                </p:oleObj>
              </mc:Choice>
              <mc:Fallback>
                <p:oleObj name="Equation" r:id="rId4" imgW="520560" imgH="393480" progId="Equation.DSMT4">
                  <p:embed/>
                  <p:pic>
                    <p:nvPicPr>
                      <p:cNvPr id="0" name=""/>
                      <p:cNvPicPr/>
                      <p:nvPr/>
                    </p:nvPicPr>
                    <p:blipFill>
                      <a:blip r:embed="rId5"/>
                      <a:stretch>
                        <a:fillRect/>
                      </a:stretch>
                    </p:blipFill>
                    <p:spPr>
                      <a:xfrm>
                        <a:off x="7242175" y="1455718"/>
                        <a:ext cx="1798638" cy="1358900"/>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581777893"/>
              </p:ext>
            </p:extLst>
          </p:nvPr>
        </p:nvGraphicFramePr>
        <p:xfrm>
          <a:off x="1585913" y="1734256"/>
          <a:ext cx="1797050" cy="788987"/>
        </p:xfrm>
        <a:graphic>
          <a:graphicData uri="http://schemas.openxmlformats.org/presentationml/2006/ole">
            <mc:AlternateContent xmlns:mc="http://schemas.openxmlformats.org/markup-compatibility/2006">
              <mc:Choice xmlns:v="urn:schemas-microsoft-com:vml" Requires="v">
                <p:oleObj name="Equation" r:id="rId6" imgW="520560" imgH="228600" progId="Equation.DSMT4">
                  <p:embed/>
                </p:oleObj>
              </mc:Choice>
              <mc:Fallback>
                <p:oleObj name="Equation" r:id="rId6" imgW="520560" imgH="228600" progId="Equation.DSMT4">
                  <p:embed/>
                  <p:pic>
                    <p:nvPicPr>
                      <p:cNvPr id="0" name=""/>
                      <p:cNvPicPr/>
                      <p:nvPr/>
                    </p:nvPicPr>
                    <p:blipFill>
                      <a:blip r:embed="rId7"/>
                      <a:stretch>
                        <a:fillRect/>
                      </a:stretch>
                    </p:blipFill>
                    <p:spPr>
                      <a:xfrm>
                        <a:off x="1585913" y="1734256"/>
                        <a:ext cx="1797050" cy="788987"/>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308338632"/>
              </p:ext>
            </p:extLst>
          </p:nvPr>
        </p:nvGraphicFramePr>
        <p:xfrm>
          <a:off x="3456652" y="1734256"/>
          <a:ext cx="1271588" cy="831850"/>
        </p:xfrm>
        <a:graphic>
          <a:graphicData uri="http://schemas.openxmlformats.org/presentationml/2006/ole">
            <mc:AlternateContent xmlns:mc="http://schemas.openxmlformats.org/markup-compatibility/2006">
              <mc:Choice xmlns:v="urn:schemas-microsoft-com:vml" Requires="v">
                <p:oleObj name="Equation" r:id="rId8" imgW="368280" imgH="241200" progId="Equation.DSMT4">
                  <p:embed/>
                </p:oleObj>
              </mc:Choice>
              <mc:Fallback>
                <p:oleObj name="Equation" r:id="rId8" imgW="368280" imgH="241200" progId="Equation.DSMT4">
                  <p:embed/>
                  <p:pic>
                    <p:nvPicPr>
                      <p:cNvPr id="0" name=""/>
                      <p:cNvPicPr/>
                      <p:nvPr/>
                    </p:nvPicPr>
                    <p:blipFill>
                      <a:blip r:embed="rId9"/>
                      <a:stretch>
                        <a:fillRect/>
                      </a:stretch>
                    </p:blipFill>
                    <p:spPr>
                      <a:xfrm>
                        <a:off x="3456652" y="1734256"/>
                        <a:ext cx="1271588" cy="831850"/>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3869259112"/>
              </p:ext>
            </p:extLst>
          </p:nvPr>
        </p:nvGraphicFramePr>
        <p:xfrm>
          <a:off x="5194268" y="1700931"/>
          <a:ext cx="2192337" cy="788987"/>
        </p:xfrm>
        <a:graphic>
          <a:graphicData uri="http://schemas.openxmlformats.org/presentationml/2006/ole">
            <mc:AlternateContent xmlns:mc="http://schemas.openxmlformats.org/markup-compatibility/2006">
              <mc:Choice xmlns:v="urn:schemas-microsoft-com:vml" Requires="v">
                <p:oleObj name="Equation" r:id="rId10" imgW="634680" imgH="228600" progId="Equation.DSMT4">
                  <p:embed/>
                </p:oleObj>
              </mc:Choice>
              <mc:Fallback>
                <p:oleObj name="Equation" r:id="rId10" imgW="634680" imgH="228600" progId="Equation.DSMT4">
                  <p:embed/>
                  <p:pic>
                    <p:nvPicPr>
                      <p:cNvPr id="0" name=""/>
                      <p:cNvPicPr/>
                      <p:nvPr/>
                    </p:nvPicPr>
                    <p:blipFill>
                      <a:blip r:embed="rId11"/>
                      <a:stretch>
                        <a:fillRect/>
                      </a:stretch>
                    </p:blipFill>
                    <p:spPr>
                      <a:xfrm>
                        <a:off x="5194268" y="1700931"/>
                        <a:ext cx="2192337" cy="788987"/>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3406302006"/>
              </p:ext>
            </p:extLst>
          </p:nvPr>
        </p:nvGraphicFramePr>
        <p:xfrm>
          <a:off x="285086" y="1744588"/>
          <a:ext cx="1095375" cy="701675"/>
        </p:xfrm>
        <a:graphic>
          <a:graphicData uri="http://schemas.openxmlformats.org/presentationml/2006/ole">
            <mc:AlternateContent xmlns:mc="http://schemas.openxmlformats.org/markup-compatibility/2006">
              <mc:Choice xmlns:v="urn:schemas-microsoft-com:vml" Requires="v">
                <p:oleObj name="Equation" r:id="rId12" imgW="317160" imgH="203040" progId="Equation.DSMT4">
                  <p:embed/>
                </p:oleObj>
              </mc:Choice>
              <mc:Fallback>
                <p:oleObj name="Equation" r:id="rId12" imgW="317160" imgH="203040" progId="Equation.DSMT4">
                  <p:embed/>
                  <p:pic>
                    <p:nvPicPr>
                      <p:cNvPr id="0" name=""/>
                      <p:cNvPicPr/>
                      <p:nvPr/>
                    </p:nvPicPr>
                    <p:blipFill>
                      <a:blip r:embed="rId13"/>
                      <a:stretch>
                        <a:fillRect/>
                      </a:stretch>
                    </p:blipFill>
                    <p:spPr>
                      <a:xfrm>
                        <a:off x="285086" y="1744588"/>
                        <a:ext cx="1095375" cy="701675"/>
                      </a:xfrm>
                      <a:prstGeom prst="rect">
                        <a:avLst/>
                      </a:prstGeom>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3405639085"/>
              </p:ext>
            </p:extLst>
          </p:nvPr>
        </p:nvGraphicFramePr>
        <p:xfrm>
          <a:off x="66011" y="2667393"/>
          <a:ext cx="1665287" cy="788988"/>
        </p:xfrm>
        <a:graphic>
          <a:graphicData uri="http://schemas.openxmlformats.org/presentationml/2006/ole">
            <mc:AlternateContent xmlns:mc="http://schemas.openxmlformats.org/markup-compatibility/2006">
              <mc:Choice xmlns:v="urn:schemas-microsoft-com:vml" Requires="v">
                <p:oleObj name="Equation" r:id="rId14" imgW="482400" imgH="228600" progId="Equation.DSMT4">
                  <p:embed/>
                </p:oleObj>
              </mc:Choice>
              <mc:Fallback>
                <p:oleObj name="Equation" r:id="rId14" imgW="482400" imgH="228600" progId="Equation.DSMT4">
                  <p:embed/>
                  <p:pic>
                    <p:nvPicPr>
                      <p:cNvPr id="0" name=""/>
                      <p:cNvPicPr/>
                      <p:nvPr/>
                    </p:nvPicPr>
                    <p:blipFill>
                      <a:blip r:embed="rId15"/>
                      <a:stretch>
                        <a:fillRect/>
                      </a:stretch>
                    </p:blipFill>
                    <p:spPr>
                      <a:xfrm>
                        <a:off x="66011" y="2667393"/>
                        <a:ext cx="1665287" cy="788988"/>
                      </a:xfrm>
                      <a:prstGeom prst="rect">
                        <a:avLst/>
                      </a:prstGeom>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2113470810"/>
              </p:ext>
            </p:extLst>
          </p:nvPr>
        </p:nvGraphicFramePr>
        <p:xfrm>
          <a:off x="0" y="3778799"/>
          <a:ext cx="1139825" cy="744537"/>
        </p:xfrm>
        <a:graphic>
          <a:graphicData uri="http://schemas.openxmlformats.org/presentationml/2006/ole">
            <mc:AlternateContent xmlns:mc="http://schemas.openxmlformats.org/markup-compatibility/2006">
              <mc:Choice xmlns:v="urn:schemas-microsoft-com:vml" Requires="v">
                <p:oleObj name="Equation" r:id="rId16" imgW="330120" imgH="215640" progId="Equation.DSMT4">
                  <p:embed/>
                </p:oleObj>
              </mc:Choice>
              <mc:Fallback>
                <p:oleObj name="Equation" r:id="rId16" imgW="330120" imgH="215640" progId="Equation.DSMT4">
                  <p:embed/>
                  <p:pic>
                    <p:nvPicPr>
                      <p:cNvPr id="0" name=""/>
                      <p:cNvPicPr/>
                      <p:nvPr/>
                    </p:nvPicPr>
                    <p:blipFill>
                      <a:blip r:embed="rId17"/>
                      <a:stretch>
                        <a:fillRect/>
                      </a:stretch>
                    </p:blipFill>
                    <p:spPr>
                      <a:xfrm>
                        <a:off x="0" y="3778799"/>
                        <a:ext cx="1139825" cy="744537"/>
                      </a:xfrm>
                      <a:prstGeom prst="rect">
                        <a:avLst/>
                      </a:prstGeom>
                    </p:spPr>
                  </p:pic>
                </p:oleObj>
              </mc:Fallback>
            </mc:AlternateContent>
          </a:graphicData>
        </a:graphic>
      </p:graphicFrame>
      <p:sp>
        <p:nvSpPr>
          <p:cNvPr id="14" name="TextBox 13"/>
          <p:cNvSpPr txBox="1"/>
          <p:nvPr/>
        </p:nvSpPr>
        <p:spPr>
          <a:xfrm>
            <a:off x="1615110" y="1813734"/>
            <a:ext cx="3096864"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Hệ số: 3; bậc 3</a:t>
            </a:r>
            <a:endParaRPr lang="en-US" sz="2800" b="1">
              <a:latin typeface="Times New Roman" panose="02020603050405020304" pitchFamily="18" charset="0"/>
              <a:cs typeface="Times New Roman" panose="02020603050405020304" pitchFamily="18" charset="0"/>
            </a:endParaRPr>
          </a:p>
        </p:txBody>
      </p:sp>
      <p:sp>
        <p:nvSpPr>
          <p:cNvPr id="15" name="TextBox 14"/>
          <p:cNvSpPr txBox="1"/>
          <p:nvPr/>
        </p:nvSpPr>
        <p:spPr>
          <a:xfrm>
            <a:off x="1834531" y="2814618"/>
            <a:ext cx="3096864"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Hệ số: –1; bậc 6</a:t>
            </a:r>
            <a:endParaRPr lang="en-US" sz="2800" b="1">
              <a:latin typeface="Times New Roman" panose="02020603050405020304" pitchFamily="18" charset="0"/>
              <a:cs typeface="Times New Roman" panose="02020603050405020304" pitchFamily="18" charset="0"/>
            </a:endParaRPr>
          </a:p>
        </p:txBody>
      </p:sp>
      <p:grpSp>
        <p:nvGrpSpPr>
          <p:cNvPr id="18" name="Group 17"/>
          <p:cNvGrpSpPr/>
          <p:nvPr/>
        </p:nvGrpSpPr>
        <p:grpSpPr>
          <a:xfrm>
            <a:off x="1856768" y="3869267"/>
            <a:ext cx="3096864" cy="533128"/>
            <a:chOff x="5000350" y="4840067"/>
            <a:chExt cx="3096864" cy="533128"/>
          </a:xfrm>
        </p:grpSpPr>
        <p:sp>
          <p:nvSpPr>
            <p:cNvPr id="16" name="TextBox 15"/>
            <p:cNvSpPr txBox="1"/>
            <p:nvPr/>
          </p:nvSpPr>
          <p:spPr>
            <a:xfrm>
              <a:off x="5000350" y="4840067"/>
              <a:ext cx="3096864"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Hệ số:         ; bậc 0</a:t>
              </a:r>
              <a:endParaRPr lang="en-US" sz="2800" b="1">
                <a:latin typeface="Times New Roman" panose="02020603050405020304" pitchFamily="18" charset="0"/>
                <a:cs typeface="Times New Roman" panose="02020603050405020304" pitchFamily="18" charset="0"/>
              </a:endParaRPr>
            </a:p>
          </p:txBody>
        </p:sp>
        <p:graphicFrame>
          <p:nvGraphicFramePr>
            <p:cNvPr id="17" name="Object 16"/>
            <p:cNvGraphicFramePr>
              <a:graphicFrameLocks noChangeAspect="1"/>
            </p:cNvGraphicFramePr>
            <p:nvPr>
              <p:extLst>
                <p:ext uri="{D42A27DB-BD31-4B8C-83A1-F6EECF244321}">
                  <p14:modId xmlns:p14="http://schemas.microsoft.com/office/powerpoint/2010/main" val="3086555433"/>
                </p:ext>
              </p:extLst>
            </p:nvPr>
          </p:nvGraphicFramePr>
          <p:xfrm>
            <a:off x="5998644" y="4847816"/>
            <a:ext cx="804312" cy="525379"/>
          </p:xfrm>
          <a:graphic>
            <a:graphicData uri="http://schemas.openxmlformats.org/presentationml/2006/ole">
              <mc:AlternateContent xmlns:mc="http://schemas.openxmlformats.org/markup-compatibility/2006">
                <mc:Choice xmlns:v="urn:schemas-microsoft-com:vml" Requires="v">
                  <p:oleObj name="Equation" r:id="rId18" imgW="330120" imgH="215640" progId="Equation.DSMT4">
                    <p:embed/>
                  </p:oleObj>
                </mc:Choice>
                <mc:Fallback>
                  <p:oleObj name="Equation" r:id="rId18" imgW="330120" imgH="215640" progId="Equation.DSMT4">
                    <p:embed/>
                    <p:pic>
                      <p:nvPicPr>
                        <p:cNvPr id="0" name=""/>
                        <p:cNvPicPr/>
                        <p:nvPr/>
                      </p:nvPicPr>
                      <p:blipFill>
                        <a:blip r:embed="rId19"/>
                        <a:stretch>
                          <a:fillRect/>
                        </a:stretch>
                      </p:blipFill>
                      <p:spPr>
                        <a:xfrm>
                          <a:off x="5998644" y="4847816"/>
                          <a:ext cx="804312" cy="525379"/>
                        </a:xfrm>
                        <a:prstGeom prst="rect">
                          <a:avLst/>
                        </a:prstGeom>
                      </p:spPr>
                    </p:pic>
                  </p:oleObj>
                </mc:Fallback>
              </mc:AlternateContent>
            </a:graphicData>
          </a:graphic>
        </p:graphicFrame>
      </p:grpSp>
      <p:graphicFrame>
        <p:nvGraphicFramePr>
          <p:cNvPr id="19" name="Object 18"/>
          <p:cNvGraphicFramePr>
            <a:graphicFrameLocks noChangeAspect="1"/>
          </p:cNvGraphicFramePr>
          <p:nvPr>
            <p:extLst>
              <p:ext uri="{D42A27DB-BD31-4B8C-83A1-F6EECF244321}">
                <p14:modId xmlns:p14="http://schemas.microsoft.com/office/powerpoint/2010/main" val="796794135"/>
              </p:ext>
            </p:extLst>
          </p:nvPr>
        </p:nvGraphicFramePr>
        <p:xfrm>
          <a:off x="7283450" y="1679575"/>
          <a:ext cx="2017713" cy="788988"/>
        </p:xfrm>
        <a:graphic>
          <a:graphicData uri="http://schemas.openxmlformats.org/presentationml/2006/ole">
            <mc:AlternateContent xmlns:mc="http://schemas.openxmlformats.org/markup-compatibility/2006">
              <mc:Choice xmlns:v="urn:schemas-microsoft-com:vml" Requires="v">
                <p:oleObj name="Equation" r:id="rId20" imgW="583920" imgH="228600" progId="Equation.DSMT4">
                  <p:embed/>
                </p:oleObj>
              </mc:Choice>
              <mc:Fallback>
                <p:oleObj name="Equation" r:id="rId20" imgW="583920" imgH="228600" progId="Equation.DSMT4">
                  <p:embed/>
                  <p:pic>
                    <p:nvPicPr>
                      <p:cNvPr id="0" name=""/>
                      <p:cNvPicPr/>
                      <p:nvPr/>
                    </p:nvPicPr>
                    <p:blipFill>
                      <a:blip r:embed="rId21"/>
                      <a:stretch>
                        <a:fillRect/>
                      </a:stretch>
                    </p:blipFill>
                    <p:spPr>
                      <a:xfrm>
                        <a:off x="7283450" y="1679575"/>
                        <a:ext cx="2017713" cy="788988"/>
                      </a:xfrm>
                      <a:prstGeom prst="rect">
                        <a:avLst/>
                      </a:prstGeom>
                    </p:spPr>
                  </p:pic>
                </p:oleObj>
              </mc:Fallback>
            </mc:AlternateContent>
          </a:graphicData>
        </a:graphic>
      </p:graphicFrame>
      <p:sp>
        <p:nvSpPr>
          <p:cNvPr id="21" name="TextBox 20"/>
          <p:cNvSpPr txBox="1"/>
          <p:nvPr/>
        </p:nvSpPr>
        <p:spPr>
          <a:xfrm>
            <a:off x="9434512" y="1833814"/>
            <a:ext cx="3096864"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Hệ số: –6; bậc 4</a:t>
            </a:r>
            <a:endParaRPr lang="en-US" sz="2800" b="1">
              <a:latin typeface="Times New Roman" panose="02020603050405020304" pitchFamily="18" charset="0"/>
              <a:cs typeface="Times New Roman" panose="02020603050405020304" pitchFamily="18" charset="0"/>
            </a:endParaRPr>
          </a:p>
        </p:txBody>
      </p:sp>
      <p:graphicFrame>
        <p:nvGraphicFramePr>
          <p:cNvPr id="23" name="Object 22"/>
          <p:cNvGraphicFramePr>
            <a:graphicFrameLocks noChangeAspect="1"/>
          </p:cNvGraphicFramePr>
          <p:nvPr>
            <p:extLst>
              <p:ext uri="{D42A27DB-BD31-4B8C-83A1-F6EECF244321}">
                <p14:modId xmlns:p14="http://schemas.microsoft.com/office/powerpoint/2010/main" val="3832542678"/>
              </p:ext>
            </p:extLst>
          </p:nvPr>
        </p:nvGraphicFramePr>
        <p:xfrm>
          <a:off x="7333457" y="2685286"/>
          <a:ext cx="2062163" cy="1358900"/>
        </p:xfrm>
        <a:graphic>
          <a:graphicData uri="http://schemas.openxmlformats.org/presentationml/2006/ole">
            <mc:AlternateContent xmlns:mc="http://schemas.openxmlformats.org/markup-compatibility/2006">
              <mc:Choice xmlns:v="urn:schemas-microsoft-com:vml" Requires="v">
                <p:oleObj name="Equation" r:id="rId22" imgW="596880" imgH="393480" progId="Equation.DSMT4">
                  <p:embed/>
                </p:oleObj>
              </mc:Choice>
              <mc:Fallback>
                <p:oleObj name="Equation" r:id="rId22" imgW="596880" imgH="393480" progId="Equation.DSMT4">
                  <p:embed/>
                  <p:pic>
                    <p:nvPicPr>
                      <p:cNvPr id="0" name=""/>
                      <p:cNvPicPr/>
                      <p:nvPr/>
                    </p:nvPicPr>
                    <p:blipFill>
                      <a:blip r:embed="rId23"/>
                      <a:stretch>
                        <a:fillRect/>
                      </a:stretch>
                    </p:blipFill>
                    <p:spPr>
                      <a:xfrm>
                        <a:off x="7333457" y="2685286"/>
                        <a:ext cx="2062163" cy="1358900"/>
                      </a:xfrm>
                      <a:prstGeom prst="rect">
                        <a:avLst/>
                      </a:prstGeom>
                    </p:spPr>
                  </p:pic>
                </p:oleObj>
              </mc:Fallback>
            </mc:AlternateContent>
          </a:graphicData>
        </a:graphic>
      </p:graphicFrame>
      <p:grpSp>
        <p:nvGrpSpPr>
          <p:cNvPr id="24" name="Group 23"/>
          <p:cNvGrpSpPr/>
          <p:nvPr/>
        </p:nvGrpSpPr>
        <p:grpSpPr>
          <a:xfrm>
            <a:off x="9471966" y="2859207"/>
            <a:ext cx="3096864" cy="957262"/>
            <a:chOff x="5000350" y="4623046"/>
            <a:chExt cx="3096864" cy="957262"/>
          </a:xfrm>
        </p:grpSpPr>
        <p:sp>
          <p:nvSpPr>
            <p:cNvPr id="25" name="TextBox 24"/>
            <p:cNvSpPr txBox="1"/>
            <p:nvPr/>
          </p:nvSpPr>
          <p:spPr>
            <a:xfrm>
              <a:off x="5000350" y="4840067"/>
              <a:ext cx="3096864"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Hệ số:      ; bậc 4</a:t>
              </a:r>
              <a:endParaRPr lang="en-US" sz="2800" b="1">
                <a:latin typeface="Times New Roman" panose="02020603050405020304" pitchFamily="18" charset="0"/>
                <a:cs typeface="Times New Roman" panose="02020603050405020304" pitchFamily="18" charset="0"/>
              </a:endParaRPr>
            </a:p>
          </p:txBody>
        </p:sp>
        <p:graphicFrame>
          <p:nvGraphicFramePr>
            <p:cNvPr id="26" name="Object 25"/>
            <p:cNvGraphicFramePr>
              <a:graphicFrameLocks noChangeAspect="1"/>
            </p:cNvGraphicFramePr>
            <p:nvPr>
              <p:extLst>
                <p:ext uri="{D42A27DB-BD31-4B8C-83A1-F6EECF244321}">
                  <p14:modId xmlns:p14="http://schemas.microsoft.com/office/powerpoint/2010/main" val="1621542301"/>
                </p:ext>
              </p:extLst>
            </p:nvPr>
          </p:nvGraphicFramePr>
          <p:xfrm>
            <a:off x="5956143" y="4623046"/>
            <a:ext cx="585787" cy="957262"/>
          </p:xfrm>
          <a:graphic>
            <a:graphicData uri="http://schemas.openxmlformats.org/presentationml/2006/ole">
              <mc:AlternateContent xmlns:mc="http://schemas.openxmlformats.org/markup-compatibility/2006">
                <mc:Choice xmlns:v="urn:schemas-microsoft-com:vml" Requires="v">
                  <p:oleObj name="Equation" r:id="rId24" imgW="241200" imgH="393480" progId="Equation.DSMT4">
                    <p:embed/>
                  </p:oleObj>
                </mc:Choice>
                <mc:Fallback>
                  <p:oleObj name="Equation" r:id="rId24" imgW="241200" imgH="393480" progId="Equation.DSMT4">
                    <p:embed/>
                    <p:pic>
                      <p:nvPicPr>
                        <p:cNvPr id="0" name=""/>
                        <p:cNvPicPr/>
                        <p:nvPr/>
                      </p:nvPicPr>
                      <p:blipFill>
                        <a:blip r:embed="rId25"/>
                        <a:stretch>
                          <a:fillRect/>
                        </a:stretch>
                      </p:blipFill>
                      <p:spPr>
                        <a:xfrm>
                          <a:off x="5956143" y="4623046"/>
                          <a:ext cx="585787" cy="957262"/>
                        </a:xfrm>
                        <a:prstGeom prst="rect">
                          <a:avLst/>
                        </a:prstGeom>
                      </p:spPr>
                    </p:pic>
                  </p:oleObj>
                </mc:Fallback>
              </mc:AlternateContent>
            </a:graphicData>
          </a:graphic>
        </p:graphicFrame>
      </p:grpSp>
      <p:graphicFrame>
        <p:nvGraphicFramePr>
          <p:cNvPr id="27" name="Object 26"/>
          <p:cNvGraphicFramePr>
            <a:graphicFrameLocks noChangeAspect="1"/>
          </p:cNvGraphicFramePr>
          <p:nvPr>
            <p:extLst>
              <p:ext uri="{D42A27DB-BD31-4B8C-83A1-F6EECF244321}">
                <p14:modId xmlns:p14="http://schemas.microsoft.com/office/powerpoint/2010/main" val="898394272"/>
              </p:ext>
            </p:extLst>
          </p:nvPr>
        </p:nvGraphicFramePr>
        <p:xfrm>
          <a:off x="5297912" y="1620837"/>
          <a:ext cx="2062163" cy="788988"/>
        </p:xfrm>
        <a:graphic>
          <a:graphicData uri="http://schemas.openxmlformats.org/presentationml/2006/ole">
            <mc:AlternateContent xmlns:mc="http://schemas.openxmlformats.org/markup-compatibility/2006">
              <mc:Choice xmlns:v="urn:schemas-microsoft-com:vml" Requires="v">
                <p:oleObj name="Equation" r:id="rId26" imgW="596880" imgH="228600" progId="Equation.DSMT4">
                  <p:embed/>
                </p:oleObj>
              </mc:Choice>
              <mc:Fallback>
                <p:oleObj name="Equation" r:id="rId26" imgW="596880" imgH="228600" progId="Equation.DSMT4">
                  <p:embed/>
                  <p:pic>
                    <p:nvPicPr>
                      <p:cNvPr id="0" name=""/>
                      <p:cNvPicPr/>
                      <p:nvPr/>
                    </p:nvPicPr>
                    <p:blipFill>
                      <a:blip r:embed="rId27"/>
                      <a:stretch>
                        <a:fillRect/>
                      </a:stretch>
                    </p:blipFill>
                    <p:spPr>
                      <a:xfrm>
                        <a:off x="5297912" y="1620837"/>
                        <a:ext cx="2062163" cy="788988"/>
                      </a:xfrm>
                      <a:prstGeom prst="rect">
                        <a:avLst/>
                      </a:prstGeom>
                    </p:spPr>
                  </p:pic>
                </p:oleObj>
              </mc:Fallback>
            </mc:AlternateContent>
          </a:graphicData>
        </a:graphic>
      </p:graphicFrame>
      <p:sp>
        <p:nvSpPr>
          <p:cNvPr id="28" name="TextBox 27"/>
          <p:cNvSpPr txBox="1"/>
          <p:nvPr/>
        </p:nvSpPr>
        <p:spPr>
          <a:xfrm>
            <a:off x="66011" y="4614281"/>
            <a:ext cx="1549099" cy="523220"/>
          </a:xfrm>
          <a:prstGeom prst="rect">
            <a:avLst/>
          </a:prstGeom>
          <a:noFill/>
        </p:spPr>
        <p:txBody>
          <a:bodyPr wrap="square" rtlCol="0">
            <a:spAutoFit/>
          </a:bodyPr>
          <a:lstStyle/>
          <a:p>
            <a:pPr algn="l"/>
            <a:r>
              <a:rPr lang="en-US" sz="2800" b="1">
                <a:solidFill>
                  <a:srgbClr val="3333FF"/>
                </a:solidFill>
                <a:latin typeface="Times New Roman" panose="02020603050405020304" pitchFamily="18" charset="0"/>
                <a:cs typeface="Times New Roman" panose="02020603050405020304" pitchFamily="18" charset="0"/>
              </a:rPr>
              <a:t>Chú ý:</a:t>
            </a:r>
            <a:endParaRPr lang="en-US" sz="2800" b="1">
              <a:latin typeface="Times New Roman" panose="02020603050405020304" pitchFamily="18" charset="0"/>
              <a:cs typeface="Times New Roman" panose="02020603050405020304" pitchFamily="18" charset="0"/>
            </a:endParaRPr>
          </a:p>
        </p:txBody>
      </p:sp>
      <p:sp>
        <p:nvSpPr>
          <p:cNvPr id="29" name="TextBox 28"/>
          <p:cNvSpPr txBox="1"/>
          <p:nvPr/>
        </p:nvSpPr>
        <p:spPr>
          <a:xfrm>
            <a:off x="66011" y="5135255"/>
            <a:ext cx="11181471" cy="461665"/>
          </a:xfrm>
          <a:prstGeom prst="rect">
            <a:avLst/>
          </a:prstGeom>
          <a:noFill/>
        </p:spPr>
        <p:txBody>
          <a:bodyPr wrap="square" rtlCol="0">
            <a:spAutoFit/>
          </a:bodyPr>
          <a:lstStyle/>
          <a:p>
            <a:pPr algn="l"/>
            <a:r>
              <a:rPr lang="en-US" sz="2400">
                <a:latin typeface="Times New Roman" panose="02020603050405020304" pitchFamily="18" charset="0"/>
                <a:cs typeface="Times New Roman" panose="02020603050405020304" pitchFamily="18" charset="0"/>
              </a:rPr>
              <a:t>- Ta coi một số khác 0 là đơn thức thu gọn, có hệ số bằng chính số đó và có bậc bằng 0.</a:t>
            </a:r>
            <a:endParaRPr lang="en-US" sz="2400" b="1">
              <a:latin typeface="Times New Roman" panose="02020603050405020304" pitchFamily="18" charset="0"/>
              <a:cs typeface="Times New Roman" panose="02020603050405020304" pitchFamily="18" charset="0"/>
            </a:endParaRPr>
          </a:p>
        </p:txBody>
      </p:sp>
      <p:sp>
        <p:nvSpPr>
          <p:cNvPr id="30" name="TextBox 29"/>
          <p:cNvSpPr txBox="1"/>
          <p:nvPr/>
        </p:nvSpPr>
        <p:spPr>
          <a:xfrm>
            <a:off x="29916" y="5563937"/>
            <a:ext cx="11181471" cy="461665"/>
          </a:xfrm>
          <a:prstGeom prst="rect">
            <a:avLst/>
          </a:prstGeom>
          <a:noFill/>
        </p:spPr>
        <p:txBody>
          <a:bodyPr wrap="square" rtlCol="0">
            <a:spAutoFit/>
          </a:bodyPr>
          <a:lstStyle/>
          <a:p>
            <a:pPr algn="l"/>
            <a:r>
              <a:rPr lang="en-US" sz="2400">
                <a:latin typeface="Times New Roman" panose="02020603050405020304" pitchFamily="18" charset="0"/>
                <a:cs typeface="Times New Roman" panose="02020603050405020304" pitchFamily="18" charset="0"/>
              </a:rPr>
              <a:t>- Đơn thức không (số 0) không có bậc.</a:t>
            </a:r>
            <a:endParaRPr lang="en-US" sz="2400" b="1">
              <a:latin typeface="Times New Roman" panose="02020603050405020304" pitchFamily="18" charset="0"/>
              <a:cs typeface="Times New Roman" panose="02020603050405020304" pitchFamily="18" charset="0"/>
            </a:endParaRPr>
          </a:p>
        </p:txBody>
      </p:sp>
      <p:sp>
        <p:nvSpPr>
          <p:cNvPr id="31" name="TextBox 30"/>
          <p:cNvSpPr txBox="1"/>
          <p:nvPr/>
        </p:nvSpPr>
        <p:spPr>
          <a:xfrm>
            <a:off x="66011" y="6012976"/>
            <a:ext cx="12172071" cy="830997"/>
          </a:xfrm>
          <a:prstGeom prst="rect">
            <a:avLst/>
          </a:prstGeom>
          <a:noFill/>
        </p:spPr>
        <p:txBody>
          <a:bodyPr wrap="square" rtlCol="0">
            <a:spAutoFit/>
          </a:bodyPr>
          <a:lstStyle/>
          <a:p>
            <a:pPr algn="l"/>
            <a:r>
              <a:rPr lang="en-US" sz="2400">
                <a:latin typeface="Times New Roman" panose="02020603050405020304" pitchFamily="18" charset="0"/>
                <a:cs typeface="Times New Roman" panose="02020603050405020304" pitchFamily="18" charset="0"/>
              </a:rPr>
              <a:t>- Khi viết một đơn thức thu gọn ta thường viết hệ số trước, phần biến sau và các biến được viết theo thứ tự bảng chữ cái.</a:t>
            </a:r>
            <a:endParaRPr lang="en-US" sz="24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7057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42" presetClass="path" presetSubtype="0" accel="50000" decel="50000" fill="hold" nodeType="withEffect">
                                  <p:stCondLst>
                                    <p:cond delay="0"/>
                                  </p:stCondLst>
                                  <p:childTnLst>
                                    <p:animMotion origin="layout" path="M 3.95833E-6 4.81481E-6 L -0.11628 0.12314 " pathEditMode="relative" rAng="0" ptsTypes="AA">
                                      <p:cBhvr>
                                        <p:cTn id="12" dur="2000" fill="hold"/>
                                        <p:tgtEl>
                                          <p:spTgt spid="8"/>
                                        </p:tgtEl>
                                        <p:attrNameLst>
                                          <p:attrName>ppt_x</p:attrName>
                                          <p:attrName>ppt_y</p:attrName>
                                        </p:attrNameLst>
                                      </p:cBhvr>
                                      <p:rCtr x="-5820" y="6157"/>
                                    </p:animMotion>
                                  </p:childTnLst>
                                </p:cTn>
                              </p:par>
                            </p:childTnLst>
                          </p:cTn>
                        </p:par>
                        <p:par>
                          <p:cTn id="13" fill="hold">
                            <p:stCondLst>
                              <p:cond delay="2000"/>
                            </p:stCondLst>
                            <p:childTnLst>
                              <p:par>
                                <p:cTn id="14" presetID="16" presetClass="entr" presetSubtype="21"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par>
                                <p:cTn id="17" presetID="10" presetClass="exit" presetSubtype="0" fill="hold" nodeType="withEffect">
                                  <p:stCondLst>
                                    <p:cond delay="0"/>
                                  </p:stCondLst>
                                  <p:childTnLst>
                                    <p:animEffect transition="out" filter="fade">
                                      <p:cBhvr>
                                        <p:cTn id="18" dur="500"/>
                                        <p:tgtEl>
                                          <p:spTgt spid="8"/>
                                        </p:tgtEl>
                                      </p:cBhvr>
                                    </p:animEffect>
                                    <p:set>
                                      <p:cBhvr>
                                        <p:cTn id="19" dur="1" fill="hold">
                                          <p:stCondLst>
                                            <p:cond delay="499"/>
                                          </p:stCondLst>
                                        </p:cTn>
                                        <p:tgtEl>
                                          <p:spTgt spid="8"/>
                                        </p:tgtEl>
                                        <p:attrNameLst>
                                          <p:attrName>style.visibility</p:attrName>
                                        </p:attrNameLst>
                                      </p:cBhvr>
                                      <p:to>
                                        <p:strVal val="hidden"/>
                                      </p:to>
                                    </p:set>
                                  </p:childTnLst>
                                </p:cTn>
                              </p:par>
                              <p:par>
                                <p:cTn id="20" presetID="42" presetClass="path" presetSubtype="0" accel="50000" decel="50000" fill="hold" nodeType="withEffect">
                                  <p:stCondLst>
                                    <p:cond delay="0"/>
                                  </p:stCondLst>
                                  <p:childTnLst>
                                    <p:animMotion origin="layout" path="M 3.125E-6 4.07407E-6 L -0.27305 0.29768 " pathEditMode="relative" rAng="0" ptsTypes="AA">
                                      <p:cBhvr>
                                        <p:cTn id="21" dur="2000" fill="hold"/>
                                        <p:tgtEl>
                                          <p:spTgt spid="9"/>
                                        </p:tgtEl>
                                        <p:attrNameLst>
                                          <p:attrName>ppt_x</p:attrName>
                                          <p:attrName>ppt_y</p:attrName>
                                        </p:attrNameLst>
                                      </p:cBhvr>
                                      <p:rCtr x="-13659" y="14884"/>
                                    </p:animMotion>
                                  </p:childTnLst>
                                </p:cTn>
                              </p:par>
                            </p:childTnLst>
                          </p:cTn>
                        </p:par>
                        <p:par>
                          <p:cTn id="22" fill="hold">
                            <p:stCondLst>
                              <p:cond delay="4000"/>
                            </p:stCondLst>
                            <p:childTnLst>
                              <p:par>
                                <p:cTn id="23" presetID="16" presetClass="entr" presetSubtype="21"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arn(inVertical)">
                                      <p:cBhvr>
                                        <p:cTn id="25" dur="500"/>
                                        <p:tgtEl>
                                          <p:spTgt spid="13"/>
                                        </p:tgtEl>
                                      </p:cBhvr>
                                    </p:animEffect>
                                  </p:childTnLst>
                                </p:cTn>
                              </p:par>
                              <p:par>
                                <p:cTn id="26" presetID="10" presetClass="exit" presetSubtype="0" fill="hold" nodeType="withEffect">
                                  <p:stCondLst>
                                    <p:cond delay="0"/>
                                  </p:stCondLst>
                                  <p:childTnLst>
                                    <p:animEffect transition="out" filter="fade">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down)">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down)">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arn(inVertical)">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0"/>
                                        </p:tgtEl>
                                      </p:cBhvr>
                                    </p:animEffect>
                                    <p:set>
                                      <p:cBhvr>
                                        <p:cTn id="48" dur="1" fill="hold">
                                          <p:stCondLst>
                                            <p:cond delay="499"/>
                                          </p:stCondLst>
                                        </p:cTn>
                                        <p:tgtEl>
                                          <p:spTgt spid="10"/>
                                        </p:tgtEl>
                                        <p:attrNameLst>
                                          <p:attrName>style.visibility</p:attrName>
                                        </p:attrNameLst>
                                      </p:cBhvr>
                                      <p:to>
                                        <p:strVal val="hidden"/>
                                      </p:to>
                                    </p:set>
                                  </p:childTnLst>
                                </p:cTn>
                              </p:par>
                              <p:par>
                                <p:cTn id="49" presetID="22" presetClass="entr" presetSubtype="4" fill="hold"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wipe(down)">
                                      <p:cBhvr>
                                        <p:cTn id="51" dur="500"/>
                                        <p:tgtEl>
                                          <p:spTgt spid="27"/>
                                        </p:tgtEl>
                                      </p:cBhvr>
                                    </p:animEffect>
                                  </p:childTnLst>
                                </p:cTn>
                              </p:par>
                            </p:childTnLst>
                          </p:cTn>
                        </p:par>
                        <p:par>
                          <p:cTn id="52" fill="hold">
                            <p:stCondLst>
                              <p:cond delay="500"/>
                            </p:stCondLst>
                            <p:childTnLst>
                              <p:par>
                                <p:cTn id="53" presetID="42" presetClass="path" presetSubtype="0" accel="50000" decel="50000" fill="hold" nodeType="afterEffect">
                                  <p:stCondLst>
                                    <p:cond delay="0"/>
                                  </p:stCondLst>
                                  <p:childTnLst>
                                    <p:animMotion origin="layout" path="M 1.66667E-6 -2.59259E-6 L -0.13438 0.1926 " pathEditMode="relative" rAng="0" ptsTypes="AA">
                                      <p:cBhvr>
                                        <p:cTn id="54" dur="2000" fill="hold"/>
                                        <p:tgtEl>
                                          <p:spTgt spid="7"/>
                                        </p:tgtEl>
                                        <p:attrNameLst>
                                          <p:attrName>ppt_x</p:attrName>
                                          <p:attrName>ppt_y</p:attrName>
                                        </p:attrNameLst>
                                      </p:cBhvr>
                                      <p:rCtr x="-6719" y="9630"/>
                                    </p:animMotion>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wipe(down)">
                                      <p:cBhvr>
                                        <p:cTn id="59" dur="500"/>
                                        <p:tgtEl>
                                          <p:spTgt spid="19"/>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wipe(down)">
                                      <p:cBhvr>
                                        <p:cTn id="64" dur="500"/>
                                        <p:tgtEl>
                                          <p:spTgt spid="21"/>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wipe(down)">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nodeType="clickEffect">
                                  <p:stCondLst>
                                    <p:cond delay="0"/>
                                  </p:stCondLst>
                                  <p:childTnLst>
                                    <p:set>
                                      <p:cBhvr>
                                        <p:cTn id="73" dur="1" fill="hold">
                                          <p:stCondLst>
                                            <p:cond delay="0"/>
                                          </p:stCondLst>
                                        </p:cTn>
                                        <p:tgtEl>
                                          <p:spTgt spid="24"/>
                                        </p:tgtEl>
                                        <p:attrNameLst>
                                          <p:attrName>style.visibility</p:attrName>
                                        </p:attrNameLst>
                                      </p:cBhvr>
                                      <p:to>
                                        <p:strVal val="visible"/>
                                      </p:to>
                                    </p:set>
                                    <p:animEffect transition="in" filter="barn(inVertical)">
                                      <p:cBhvr>
                                        <p:cTn id="74" dur="500"/>
                                        <p:tgtEl>
                                          <p:spTgt spid="24"/>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wipe(down)">
                                      <p:cBhvr>
                                        <p:cTn id="79" dur="500"/>
                                        <p:tgtEl>
                                          <p:spTgt spid="28"/>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grpId="0" nodeType="clickEffect">
                                  <p:stCondLst>
                                    <p:cond delay="0"/>
                                  </p:stCondLst>
                                  <p:childTnLst>
                                    <p:set>
                                      <p:cBhvr>
                                        <p:cTn id="83" dur="1" fill="hold">
                                          <p:stCondLst>
                                            <p:cond delay="0"/>
                                          </p:stCondLst>
                                        </p:cTn>
                                        <p:tgtEl>
                                          <p:spTgt spid="29"/>
                                        </p:tgtEl>
                                        <p:attrNameLst>
                                          <p:attrName>style.visibility</p:attrName>
                                        </p:attrNameLst>
                                      </p:cBhvr>
                                      <p:to>
                                        <p:strVal val="visible"/>
                                      </p:to>
                                    </p:set>
                                    <p:animEffect transition="in" filter="wipe(down)">
                                      <p:cBhvr>
                                        <p:cTn id="84" dur="500"/>
                                        <p:tgtEl>
                                          <p:spTgt spid="29"/>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grpId="0" nodeType="click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wipe(down)">
                                      <p:cBhvr>
                                        <p:cTn id="89" dur="500"/>
                                        <p:tgtEl>
                                          <p:spTgt spid="30"/>
                                        </p:tgtEl>
                                      </p:cBhvr>
                                    </p:animEffect>
                                  </p:childTnLst>
                                </p:cTn>
                              </p:par>
                              <p:par>
                                <p:cTn id="90" presetID="22" presetClass="entr" presetSubtype="4" fill="hold" grpId="0" nodeType="withEffect">
                                  <p:stCondLst>
                                    <p:cond delay="0"/>
                                  </p:stCondLst>
                                  <p:childTnLst>
                                    <p:set>
                                      <p:cBhvr>
                                        <p:cTn id="91" dur="1" fill="hold">
                                          <p:stCondLst>
                                            <p:cond delay="0"/>
                                          </p:stCondLst>
                                        </p:cTn>
                                        <p:tgtEl>
                                          <p:spTgt spid="31"/>
                                        </p:tgtEl>
                                        <p:attrNameLst>
                                          <p:attrName>style.visibility</p:attrName>
                                        </p:attrNameLst>
                                      </p:cBhvr>
                                      <p:to>
                                        <p:strVal val="visible"/>
                                      </p:to>
                                    </p:set>
                                    <p:animEffect transition="in" filter="wipe(down)">
                                      <p:cBhvr>
                                        <p:cTn id="9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1" grpId="0"/>
      <p:bldP spid="28" grpId="0"/>
      <p:bldP spid="29" grpId="0"/>
      <p:bldP spid="30" grpId="0"/>
      <p:bldP spid="3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6380871" cy="646331"/>
          </a:xfrm>
          <a:prstGeom prst="rect">
            <a:avLst/>
          </a:prstGeom>
          <a:noFill/>
        </p:spPr>
        <p:txBody>
          <a:bodyPr wrap="square" rtlCol="0">
            <a:spAutoFit/>
          </a:bodyPr>
          <a:lstStyle/>
          <a:p>
            <a:pPr algn="l"/>
            <a:r>
              <a:rPr lang="en-US" sz="3600" b="1">
                <a:solidFill>
                  <a:srgbClr val="FF0000"/>
                </a:solidFill>
                <a:latin typeface="Times New Roman" panose="02020603050405020304" pitchFamily="18" charset="0"/>
                <a:cs typeface="Times New Roman" panose="02020603050405020304" pitchFamily="18" charset="0"/>
              </a:rPr>
              <a:t>2. Đơn thức thu gọn</a:t>
            </a:r>
          </a:p>
        </p:txBody>
      </p:sp>
      <p:sp>
        <p:nvSpPr>
          <p:cNvPr id="5" name="TextBox 4"/>
          <p:cNvSpPr txBox="1"/>
          <p:nvPr/>
        </p:nvSpPr>
        <p:spPr>
          <a:xfrm>
            <a:off x="25095" y="646331"/>
            <a:ext cx="11862105" cy="584775"/>
          </a:xfrm>
          <a:prstGeom prst="rect">
            <a:avLst/>
          </a:prstGeom>
          <a:noFill/>
        </p:spPr>
        <p:txBody>
          <a:bodyPr wrap="square" rtlCol="0">
            <a:spAutoFit/>
          </a:bodyPr>
          <a:lstStyle/>
          <a:p>
            <a:pPr algn="l"/>
            <a:r>
              <a:rPr lang="en-US" sz="3200" b="1">
                <a:solidFill>
                  <a:srgbClr val="3333FF"/>
                </a:solidFill>
                <a:latin typeface="Times New Roman" panose="02020603050405020304" pitchFamily="18" charset="0"/>
                <a:cs typeface="Times New Roman" panose="02020603050405020304" pitchFamily="18" charset="0"/>
              </a:rPr>
              <a:t>Ví dụ 2: </a:t>
            </a:r>
            <a:r>
              <a:rPr lang="en-US" sz="3200">
                <a:latin typeface="Times New Roman" panose="02020603050405020304" pitchFamily="18" charset="0"/>
                <a:cs typeface="Times New Roman" panose="02020603050405020304" pitchFamily="18" charset="0"/>
              </a:rPr>
              <a:t>Thu gọn các đơn thức sau đây. Chỉ ra hệ số và bậc của chúng</a:t>
            </a:r>
            <a:endParaRPr lang="en-US" sz="3200" b="1">
              <a:latin typeface="Times New Roman" panose="02020603050405020304" pitchFamily="18" charset="0"/>
              <a:cs typeface="Times New Roman" panose="02020603050405020304"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3768873701"/>
              </p:ext>
            </p:extLst>
          </p:nvPr>
        </p:nvGraphicFramePr>
        <p:xfrm>
          <a:off x="381000" y="1283003"/>
          <a:ext cx="10722866" cy="691932"/>
        </p:xfrm>
        <a:graphic>
          <a:graphicData uri="http://schemas.openxmlformats.org/presentationml/2006/ole">
            <mc:AlternateContent xmlns:mc="http://schemas.openxmlformats.org/markup-compatibility/2006">
              <mc:Choice xmlns:v="urn:schemas-microsoft-com:vml" Requires="v">
                <p:oleObj name="Equation" r:id="rId2" imgW="3543120" imgH="228600" progId="Equation.DSMT4">
                  <p:embed/>
                </p:oleObj>
              </mc:Choice>
              <mc:Fallback>
                <p:oleObj name="Equation" r:id="rId2" imgW="3543120" imgH="228600" progId="Equation.DSMT4">
                  <p:embed/>
                  <p:pic>
                    <p:nvPicPr>
                      <p:cNvPr id="0" name=""/>
                      <p:cNvPicPr/>
                      <p:nvPr/>
                    </p:nvPicPr>
                    <p:blipFill>
                      <a:blip r:embed="rId3"/>
                      <a:stretch>
                        <a:fillRect/>
                      </a:stretch>
                    </p:blipFill>
                    <p:spPr>
                      <a:xfrm>
                        <a:off x="381000" y="1283003"/>
                        <a:ext cx="10722866" cy="691932"/>
                      </a:xfrm>
                      <a:prstGeom prst="rect">
                        <a:avLst/>
                      </a:prstGeom>
                    </p:spPr>
                  </p:pic>
                </p:oleObj>
              </mc:Fallback>
            </mc:AlternateContent>
          </a:graphicData>
        </a:graphic>
      </p:graphicFrame>
      <p:sp>
        <p:nvSpPr>
          <p:cNvPr id="15" name="TextBox 14"/>
          <p:cNvSpPr txBox="1"/>
          <p:nvPr/>
        </p:nvSpPr>
        <p:spPr>
          <a:xfrm>
            <a:off x="4407715" y="5228275"/>
            <a:ext cx="3096864"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Hệ số: 5; bậc 10.</a:t>
            </a:r>
            <a:endParaRPr lang="en-US" sz="2800" b="1">
              <a:latin typeface="Times New Roman" panose="02020603050405020304" pitchFamily="18" charset="0"/>
              <a:cs typeface="Times New Roman" panose="02020603050405020304" pitchFamily="18" charset="0"/>
            </a:endParaRPr>
          </a:p>
        </p:txBody>
      </p:sp>
      <p:sp>
        <p:nvSpPr>
          <p:cNvPr id="28" name="TextBox 27"/>
          <p:cNvSpPr txBox="1"/>
          <p:nvPr/>
        </p:nvSpPr>
        <p:spPr>
          <a:xfrm>
            <a:off x="4219234" y="1999749"/>
            <a:ext cx="860668" cy="523220"/>
          </a:xfrm>
          <a:prstGeom prst="rect">
            <a:avLst/>
          </a:prstGeom>
          <a:noFill/>
        </p:spPr>
        <p:txBody>
          <a:bodyPr wrap="square" rtlCol="0">
            <a:spAutoFit/>
          </a:bodyPr>
          <a:lstStyle/>
          <a:p>
            <a:pPr algn="l"/>
            <a:r>
              <a:rPr lang="en-US" sz="2800" b="1">
                <a:solidFill>
                  <a:srgbClr val="FF0000"/>
                </a:solidFill>
                <a:latin typeface="Times New Roman" panose="02020603050405020304" pitchFamily="18" charset="0"/>
                <a:cs typeface="Times New Roman" panose="02020603050405020304" pitchFamily="18" charset="0"/>
              </a:rPr>
              <a:t>Giải</a:t>
            </a:r>
          </a:p>
        </p:txBody>
      </p:sp>
      <p:graphicFrame>
        <p:nvGraphicFramePr>
          <p:cNvPr id="29" name="Object 28"/>
          <p:cNvGraphicFramePr>
            <a:graphicFrameLocks noChangeAspect="1"/>
          </p:cNvGraphicFramePr>
          <p:nvPr>
            <p:extLst>
              <p:ext uri="{D42A27DB-BD31-4B8C-83A1-F6EECF244321}">
                <p14:modId xmlns:p14="http://schemas.microsoft.com/office/powerpoint/2010/main" val="3056437994"/>
              </p:ext>
            </p:extLst>
          </p:nvPr>
        </p:nvGraphicFramePr>
        <p:xfrm>
          <a:off x="232051" y="2463319"/>
          <a:ext cx="3652837" cy="692150"/>
        </p:xfrm>
        <a:graphic>
          <a:graphicData uri="http://schemas.openxmlformats.org/presentationml/2006/ole">
            <mc:AlternateContent xmlns:mc="http://schemas.openxmlformats.org/markup-compatibility/2006">
              <mc:Choice xmlns:v="urn:schemas-microsoft-com:vml" Requires="v">
                <p:oleObj name="Equation" r:id="rId4" imgW="1206360" imgH="228600" progId="Equation.DSMT4">
                  <p:embed/>
                </p:oleObj>
              </mc:Choice>
              <mc:Fallback>
                <p:oleObj name="Equation" r:id="rId4" imgW="1206360" imgH="228600" progId="Equation.DSMT4">
                  <p:embed/>
                  <p:pic>
                    <p:nvPicPr>
                      <p:cNvPr id="0" name=""/>
                      <p:cNvPicPr/>
                      <p:nvPr/>
                    </p:nvPicPr>
                    <p:blipFill>
                      <a:blip r:embed="rId5"/>
                      <a:stretch>
                        <a:fillRect/>
                      </a:stretch>
                    </p:blipFill>
                    <p:spPr>
                      <a:xfrm>
                        <a:off x="232051" y="2463319"/>
                        <a:ext cx="3652837" cy="692150"/>
                      </a:xfrm>
                      <a:prstGeom prst="rect">
                        <a:avLst/>
                      </a:prstGeom>
                    </p:spPr>
                  </p:pic>
                </p:oleObj>
              </mc:Fallback>
            </mc:AlternateContent>
          </a:graphicData>
        </a:graphic>
      </p:graphicFrame>
      <p:sp>
        <p:nvSpPr>
          <p:cNvPr id="30" name="TextBox 29"/>
          <p:cNvSpPr txBox="1"/>
          <p:nvPr/>
        </p:nvSpPr>
        <p:spPr>
          <a:xfrm>
            <a:off x="4032870" y="2547784"/>
            <a:ext cx="3096864"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Hệ số: 12; bậc 5.</a:t>
            </a:r>
            <a:endParaRPr lang="en-US" sz="2800" b="1">
              <a:latin typeface="Times New Roman" panose="02020603050405020304" pitchFamily="18" charset="0"/>
              <a:cs typeface="Times New Roman" panose="02020603050405020304" pitchFamily="18" charset="0"/>
            </a:endParaRPr>
          </a:p>
        </p:txBody>
      </p:sp>
      <p:graphicFrame>
        <p:nvGraphicFramePr>
          <p:cNvPr id="31" name="Object 30"/>
          <p:cNvGraphicFramePr>
            <a:graphicFrameLocks noChangeAspect="1"/>
          </p:cNvGraphicFramePr>
          <p:nvPr>
            <p:extLst>
              <p:ext uri="{D42A27DB-BD31-4B8C-83A1-F6EECF244321}">
                <p14:modId xmlns:p14="http://schemas.microsoft.com/office/powerpoint/2010/main" val="126353736"/>
              </p:ext>
            </p:extLst>
          </p:nvPr>
        </p:nvGraphicFramePr>
        <p:xfrm>
          <a:off x="169478" y="3297778"/>
          <a:ext cx="4035425" cy="692150"/>
        </p:xfrm>
        <a:graphic>
          <a:graphicData uri="http://schemas.openxmlformats.org/presentationml/2006/ole">
            <mc:AlternateContent xmlns:mc="http://schemas.openxmlformats.org/markup-compatibility/2006">
              <mc:Choice xmlns:v="urn:schemas-microsoft-com:vml" Requires="v">
                <p:oleObj name="Equation" r:id="rId6" imgW="1333440" imgH="228600" progId="Equation.DSMT4">
                  <p:embed/>
                </p:oleObj>
              </mc:Choice>
              <mc:Fallback>
                <p:oleObj name="Equation" r:id="rId6" imgW="1333440" imgH="228600" progId="Equation.DSMT4">
                  <p:embed/>
                  <p:pic>
                    <p:nvPicPr>
                      <p:cNvPr id="0" name=""/>
                      <p:cNvPicPr/>
                      <p:nvPr/>
                    </p:nvPicPr>
                    <p:blipFill>
                      <a:blip r:embed="rId7"/>
                      <a:stretch>
                        <a:fillRect/>
                      </a:stretch>
                    </p:blipFill>
                    <p:spPr>
                      <a:xfrm>
                        <a:off x="169478" y="3297778"/>
                        <a:ext cx="4035425" cy="692150"/>
                      </a:xfrm>
                      <a:prstGeom prst="rect">
                        <a:avLst/>
                      </a:prstGeom>
                    </p:spPr>
                  </p:pic>
                </p:oleObj>
              </mc:Fallback>
            </mc:AlternateContent>
          </a:graphicData>
        </a:graphic>
      </p:graphicFrame>
      <p:sp>
        <p:nvSpPr>
          <p:cNvPr id="32" name="TextBox 31"/>
          <p:cNvSpPr txBox="1"/>
          <p:nvPr/>
        </p:nvSpPr>
        <p:spPr>
          <a:xfrm>
            <a:off x="4273089" y="3434531"/>
            <a:ext cx="3096864"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Hệ số: –2; bậc 3.</a:t>
            </a:r>
            <a:endParaRPr lang="en-US" sz="2800" b="1">
              <a:latin typeface="Times New Roman" panose="02020603050405020304" pitchFamily="18" charset="0"/>
              <a:cs typeface="Times New Roman" panose="02020603050405020304" pitchFamily="18" charset="0"/>
            </a:endParaRPr>
          </a:p>
        </p:txBody>
      </p:sp>
      <p:graphicFrame>
        <p:nvGraphicFramePr>
          <p:cNvPr id="33" name="Object 32"/>
          <p:cNvGraphicFramePr>
            <a:graphicFrameLocks noChangeAspect="1"/>
          </p:cNvGraphicFramePr>
          <p:nvPr>
            <p:extLst>
              <p:ext uri="{D42A27DB-BD31-4B8C-83A1-F6EECF244321}">
                <p14:modId xmlns:p14="http://schemas.microsoft.com/office/powerpoint/2010/main" val="4272603015"/>
              </p:ext>
            </p:extLst>
          </p:nvPr>
        </p:nvGraphicFramePr>
        <p:xfrm>
          <a:off x="129383" y="4213247"/>
          <a:ext cx="2651125" cy="692150"/>
        </p:xfrm>
        <a:graphic>
          <a:graphicData uri="http://schemas.openxmlformats.org/presentationml/2006/ole">
            <mc:AlternateContent xmlns:mc="http://schemas.openxmlformats.org/markup-compatibility/2006">
              <mc:Choice xmlns:v="urn:schemas-microsoft-com:vml" Requires="v">
                <p:oleObj name="Equation" r:id="rId8" imgW="876240" imgH="228600" progId="Equation.DSMT4">
                  <p:embed/>
                </p:oleObj>
              </mc:Choice>
              <mc:Fallback>
                <p:oleObj name="Equation" r:id="rId8" imgW="876240" imgH="228600" progId="Equation.DSMT4">
                  <p:embed/>
                  <p:pic>
                    <p:nvPicPr>
                      <p:cNvPr id="0" name=""/>
                      <p:cNvPicPr/>
                      <p:nvPr/>
                    </p:nvPicPr>
                    <p:blipFill>
                      <a:blip r:embed="rId9"/>
                      <a:stretch>
                        <a:fillRect/>
                      </a:stretch>
                    </p:blipFill>
                    <p:spPr>
                      <a:xfrm>
                        <a:off x="129383" y="4213247"/>
                        <a:ext cx="2651125" cy="692150"/>
                      </a:xfrm>
                      <a:prstGeom prst="rect">
                        <a:avLst/>
                      </a:prstGeom>
                    </p:spPr>
                  </p:pic>
                </p:oleObj>
              </mc:Fallback>
            </mc:AlternateContent>
          </a:graphicData>
        </a:graphic>
      </p:graphicFrame>
      <p:sp>
        <p:nvSpPr>
          <p:cNvPr id="34" name="TextBox 33"/>
          <p:cNvSpPr txBox="1"/>
          <p:nvPr/>
        </p:nvSpPr>
        <p:spPr>
          <a:xfrm>
            <a:off x="2971800" y="4321892"/>
            <a:ext cx="3096864" cy="523220"/>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Hệ số: 1; bậc 5.</a:t>
            </a:r>
            <a:endParaRPr lang="en-US" sz="2800" b="1">
              <a:latin typeface="Times New Roman" panose="02020603050405020304" pitchFamily="18" charset="0"/>
              <a:cs typeface="Times New Roman" panose="02020603050405020304" pitchFamily="18" charset="0"/>
            </a:endParaRPr>
          </a:p>
        </p:txBody>
      </p:sp>
      <p:graphicFrame>
        <p:nvGraphicFramePr>
          <p:cNvPr id="35" name="Object 34"/>
          <p:cNvGraphicFramePr>
            <a:graphicFrameLocks noChangeAspect="1"/>
          </p:cNvGraphicFramePr>
          <p:nvPr>
            <p:extLst>
              <p:ext uri="{D42A27DB-BD31-4B8C-83A1-F6EECF244321}">
                <p14:modId xmlns:p14="http://schemas.microsoft.com/office/powerpoint/2010/main" val="2802081810"/>
              </p:ext>
            </p:extLst>
          </p:nvPr>
        </p:nvGraphicFramePr>
        <p:xfrm>
          <a:off x="59532" y="5143810"/>
          <a:ext cx="4227512" cy="692150"/>
        </p:xfrm>
        <a:graphic>
          <a:graphicData uri="http://schemas.openxmlformats.org/presentationml/2006/ole">
            <mc:AlternateContent xmlns:mc="http://schemas.openxmlformats.org/markup-compatibility/2006">
              <mc:Choice xmlns:v="urn:schemas-microsoft-com:vml" Requires="v">
                <p:oleObj name="Equation" r:id="rId10" imgW="1396800" imgH="228600" progId="Equation.DSMT4">
                  <p:embed/>
                </p:oleObj>
              </mc:Choice>
              <mc:Fallback>
                <p:oleObj name="Equation" r:id="rId10" imgW="1396800" imgH="228600" progId="Equation.DSMT4">
                  <p:embed/>
                  <p:pic>
                    <p:nvPicPr>
                      <p:cNvPr id="0" name=""/>
                      <p:cNvPicPr/>
                      <p:nvPr/>
                    </p:nvPicPr>
                    <p:blipFill>
                      <a:blip r:embed="rId11"/>
                      <a:stretch>
                        <a:fillRect/>
                      </a:stretch>
                    </p:blipFill>
                    <p:spPr>
                      <a:xfrm>
                        <a:off x="59532" y="5143810"/>
                        <a:ext cx="4227512" cy="692150"/>
                      </a:xfrm>
                      <a:prstGeom prst="rect">
                        <a:avLst/>
                      </a:prstGeom>
                    </p:spPr>
                  </p:pic>
                </p:oleObj>
              </mc:Fallback>
            </mc:AlternateContent>
          </a:graphicData>
        </a:graphic>
      </p:graphicFrame>
    </p:spTree>
    <p:extLst>
      <p:ext uri="{BB962C8B-B14F-4D97-AF65-F5344CB8AC3E}">
        <p14:creationId xmlns:p14="http://schemas.microsoft.com/office/powerpoint/2010/main" val="3368110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additive="base">
                                        <p:cTn id="14" dur="500" fill="hold"/>
                                        <p:tgtEl>
                                          <p:spTgt spid="28"/>
                                        </p:tgtEl>
                                        <p:attrNameLst>
                                          <p:attrName>ppt_x</p:attrName>
                                        </p:attrNameLst>
                                      </p:cBhvr>
                                      <p:tavLst>
                                        <p:tav tm="0">
                                          <p:val>
                                            <p:strVal val="#ppt_x"/>
                                          </p:val>
                                        </p:tav>
                                        <p:tav tm="100000">
                                          <p:val>
                                            <p:strVal val="#ppt_x"/>
                                          </p:val>
                                        </p:tav>
                                      </p:tavLst>
                                    </p:anim>
                                    <p:anim calcmode="lin" valueType="num">
                                      <p:cBhvr additive="base">
                                        <p:cTn id="15"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wipe(down)">
                                      <p:cBhvr>
                                        <p:cTn id="20" dur="500"/>
                                        <p:tgtEl>
                                          <p:spTgt spid="29"/>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down)">
                                      <p:cBhvr>
                                        <p:cTn id="23" dur="500"/>
                                        <p:tgtEl>
                                          <p:spTgt spid="3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down)">
                                      <p:cBhvr>
                                        <p:cTn id="28" dur="500"/>
                                        <p:tgtEl>
                                          <p:spTgt spid="31"/>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wipe(down)">
                                      <p:cBhvr>
                                        <p:cTn id="31" dur="500"/>
                                        <p:tgtEl>
                                          <p:spTgt spid="3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wipe(down)">
                                      <p:cBhvr>
                                        <p:cTn id="36" dur="500"/>
                                        <p:tgtEl>
                                          <p:spTgt spid="33"/>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wipe(down)">
                                      <p:cBhvr>
                                        <p:cTn id="39" dur="500"/>
                                        <p:tgtEl>
                                          <p:spTgt spid="3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wipe(down)">
                                      <p:cBhvr>
                                        <p:cTn id="44" dur="500"/>
                                        <p:tgtEl>
                                          <p:spTgt spid="35"/>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down)">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8" grpId="0"/>
      <p:bldP spid="30" grpId="0"/>
      <p:bldP spid="32" grpId="0"/>
      <p:bldP spid="3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4"/>
          <a:stretch>
            <a:fillRect/>
          </a:stretch>
        </p:blipFill>
        <p:spPr>
          <a:xfrm rot="2618232">
            <a:off x="5761650" y="1524106"/>
            <a:ext cx="2141227" cy="2980005"/>
          </a:xfrm>
          <a:prstGeom prst="rect">
            <a:avLst/>
          </a:prstGeom>
        </p:spPr>
      </p:pic>
      <p:pic>
        <p:nvPicPr>
          <p:cNvPr id="3" name="Picture 2"/>
          <p:cNvPicPr>
            <a:picLocks noChangeAspect="1"/>
          </p:cNvPicPr>
          <p:nvPr/>
        </p:nvPicPr>
        <p:blipFill>
          <a:blip r:embed="rId5"/>
          <a:stretch>
            <a:fillRect/>
          </a:stretch>
        </p:blipFill>
        <p:spPr>
          <a:xfrm rot="19554710">
            <a:off x="3460105" y="1666220"/>
            <a:ext cx="2246558" cy="3091047"/>
          </a:xfrm>
          <a:prstGeom prst="rect">
            <a:avLst/>
          </a:prstGeom>
        </p:spPr>
      </p:pic>
      <p:sp>
        <p:nvSpPr>
          <p:cNvPr id="4" name="TextBox 3"/>
          <p:cNvSpPr txBox="1"/>
          <p:nvPr/>
        </p:nvSpPr>
        <p:spPr>
          <a:xfrm>
            <a:off x="2746" y="22929"/>
            <a:ext cx="12189255" cy="1200329"/>
          </a:xfrm>
          <a:prstGeom prst="rect">
            <a:avLst/>
          </a:prstGeom>
          <a:solidFill>
            <a:schemeClr val="accent5">
              <a:lumMod val="50000"/>
            </a:schemeClr>
          </a:solidFill>
        </p:spPr>
        <p:txBody>
          <a:bodyPr wrap="square" rtlCol="0">
            <a:spAutoFit/>
          </a:bodyPr>
          <a:lstStyle/>
          <a:p>
            <a:endParaRPr lang="en-US" dirty="0"/>
          </a:p>
          <a:p>
            <a:endParaRPr lang="en-US" dirty="0"/>
          </a:p>
          <a:p>
            <a:endParaRPr lang="en-US" dirty="0"/>
          </a:p>
          <a:p>
            <a:endParaRPr lang="en-US" dirty="0"/>
          </a:p>
        </p:txBody>
      </p:sp>
      <p:sp>
        <p:nvSpPr>
          <p:cNvPr id="7" name="TextBox 6"/>
          <p:cNvSpPr txBox="1"/>
          <p:nvPr/>
        </p:nvSpPr>
        <p:spPr>
          <a:xfrm>
            <a:off x="66965" y="5909877"/>
            <a:ext cx="12192000" cy="923330"/>
          </a:xfrm>
          <a:prstGeom prst="rect">
            <a:avLst/>
          </a:prstGeom>
          <a:solidFill>
            <a:schemeClr val="accent5">
              <a:lumMod val="50000"/>
            </a:schemeClr>
          </a:solidFill>
        </p:spPr>
        <p:txBody>
          <a:bodyPr wrap="square" rtlCol="0">
            <a:spAutoFit/>
          </a:bodyPr>
          <a:lstStyle/>
          <a:p>
            <a:endParaRPr lang="en-US" dirty="0"/>
          </a:p>
          <a:p>
            <a:endParaRPr lang="en-US" dirty="0"/>
          </a:p>
          <a:p>
            <a:endParaRPr lang="en-US" dirty="0"/>
          </a:p>
        </p:txBody>
      </p:sp>
      <p:pic>
        <p:nvPicPr>
          <p:cNvPr id="1026" name="Picture 2" descr="C:\Users\Admin\Videos\Downloads\star.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12305" y="4481113"/>
            <a:ext cx="1138771" cy="113877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5" descr="rose5"/>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6965" y="4557359"/>
            <a:ext cx="990600" cy="124763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5" descr="rose5"/>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1134435" y="1295180"/>
            <a:ext cx="990600" cy="124763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41528" y="109353"/>
            <a:ext cx="12877801" cy="923330"/>
          </a:xfrm>
          <a:prstGeom prst="rect">
            <a:avLst/>
          </a:prstGeom>
          <a:noFill/>
        </p:spPr>
        <p:txBody>
          <a:bodyPr wrap="square" rtlCol="0">
            <a:spAutoFit/>
          </a:bodyPr>
          <a:lstStyle/>
          <a:p>
            <a:r>
              <a:rPr lang="en-US" sz="5400" b="1">
                <a:solidFill>
                  <a:srgbClr val="FFC000"/>
                </a:solidFill>
                <a:latin typeface="Times New Roman" panose="02020603050405020304" pitchFamily="18" charset="0"/>
                <a:cs typeface="Times New Roman" panose="02020603050405020304" pitchFamily="18" charset="0"/>
              </a:rPr>
              <a:t>TOÁN 8 – CHÂN TRỜI SÁNG TẠO</a:t>
            </a:r>
          </a:p>
        </p:txBody>
      </p:sp>
    </p:spTree>
    <p:custDataLst>
      <p:tags r:id="rId1"/>
    </p:custDataLst>
    <p:extLst>
      <p:ext uri="{BB962C8B-B14F-4D97-AF65-F5344CB8AC3E}">
        <p14:creationId xmlns:p14="http://schemas.microsoft.com/office/powerpoint/2010/main" val="1928088079"/>
      </p:ext>
    </p:extLst>
  </p:cSld>
  <p:clrMapOvr>
    <a:masterClrMapping/>
  </p:clrMapOvr>
  <mc:AlternateContent xmlns:mc="http://schemas.openxmlformats.org/markup-compatibility/2006" xmlns:p14="http://schemas.microsoft.com/office/powerpoint/2010/main">
    <mc:Choice Requires="p14">
      <p:transition spd="slow" p14:dur="2000" advTm="50026"/>
    </mc:Choice>
    <mc:Fallback xmlns="">
      <p:transition spd="slow" advTm="50026"/>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7904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3. Cộng, trừ đơn thức đồng dạng</a:t>
            </a:r>
          </a:p>
        </p:txBody>
      </p:sp>
      <p:sp>
        <p:nvSpPr>
          <p:cNvPr id="5" name="TextBox 4"/>
          <p:cNvSpPr txBox="1"/>
          <p:nvPr/>
        </p:nvSpPr>
        <p:spPr>
          <a:xfrm>
            <a:off x="228601" y="1201458"/>
            <a:ext cx="5105400" cy="2677656"/>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Cho hai hình hộp chữ nhật A và B có các kích thước như hình 3.</a:t>
            </a:r>
          </a:p>
          <a:p>
            <a:pPr algn="just"/>
            <a:r>
              <a:rPr lang="en-US" sz="2800">
                <a:latin typeface="Times New Roman" panose="02020603050405020304" pitchFamily="18" charset="0"/>
                <a:cs typeface="Times New Roman" panose="02020603050405020304" pitchFamily="18" charset="0"/>
              </a:rPr>
              <a:t>a) Tính tổng thể tích của hình hộp chữ nhật A và B.</a:t>
            </a:r>
          </a:p>
          <a:p>
            <a:pPr algn="just"/>
            <a:r>
              <a:rPr lang="en-US" sz="2800">
                <a:latin typeface="Times New Roman" panose="02020603050405020304" pitchFamily="18" charset="0"/>
                <a:cs typeface="Times New Roman" panose="02020603050405020304" pitchFamily="18" charset="0"/>
              </a:rPr>
              <a:t>b) Viết biểu thức biểu diễn sự chênh lệch thể tích của A và B</a:t>
            </a:r>
          </a:p>
        </p:txBody>
      </p:sp>
      <p:grpSp>
        <p:nvGrpSpPr>
          <p:cNvPr id="14" name="Group 13"/>
          <p:cNvGrpSpPr/>
          <p:nvPr/>
        </p:nvGrpSpPr>
        <p:grpSpPr>
          <a:xfrm>
            <a:off x="53551" y="593910"/>
            <a:ext cx="974822" cy="792522"/>
            <a:chOff x="425396" y="672476"/>
            <a:chExt cx="1213550" cy="1068549"/>
          </a:xfrm>
        </p:grpSpPr>
        <p:pic>
          <p:nvPicPr>
            <p:cNvPr id="6" name="Picture 5"/>
            <p:cNvPicPr>
              <a:picLocks noChangeAspect="1"/>
            </p:cNvPicPr>
            <p:nvPr/>
          </p:nvPicPr>
          <p:blipFill>
            <a:blip r:embed="rId2"/>
            <a:stretch>
              <a:fillRect/>
            </a:stretch>
          </p:blipFill>
          <p:spPr>
            <a:xfrm>
              <a:off x="425396" y="672476"/>
              <a:ext cx="857250" cy="819150"/>
            </a:xfrm>
            <a:prstGeom prst="rect">
              <a:avLst/>
            </a:prstGeom>
          </p:spPr>
        </p:pic>
        <p:sp>
          <p:nvSpPr>
            <p:cNvPr id="17" name="TextBox 16"/>
            <p:cNvSpPr txBox="1"/>
            <p:nvPr/>
          </p:nvSpPr>
          <p:spPr>
            <a:xfrm>
              <a:off x="950154" y="1118567"/>
              <a:ext cx="688792" cy="622458"/>
            </a:xfrm>
            <a:prstGeom prst="rect">
              <a:avLst/>
            </a:prstGeom>
            <a:noFill/>
          </p:spPr>
          <p:txBody>
            <a:bodyPr wrap="square" rtlCol="0">
              <a:spAutoFit/>
            </a:bodyPr>
            <a:lstStyle/>
            <a:p>
              <a:pPr algn="l"/>
              <a:r>
                <a:rPr lang="en-US" sz="2400" b="1">
                  <a:solidFill>
                    <a:srgbClr val="FF0000"/>
                  </a:solidFill>
                  <a:latin typeface="Times New Roman" panose="02020603050405020304" pitchFamily="18" charset="0"/>
                  <a:cs typeface="Times New Roman" panose="02020603050405020304" pitchFamily="18" charset="0"/>
                </a:rPr>
                <a:t>3</a:t>
              </a:r>
            </a:p>
          </p:txBody>
        </p:sp>
      </p:grpSp>
      <p:pic>
        <p:nvPicPr>
          <p:cNvPr id="3" name="Picture 2"/>
          <p:cNvPicPr>
            <a:picLocks noChangeAspect="1"/>
          </p:cNvPicPr>
          <p:nvPr/>
        </p:nvPicPr>
        <p:blipFill>
          <a:blip r:embed="rId3"/>
          <a:stretch>
            <a:fillRect/>
          </a:stretch>
        </p:blipFill>
        <p:spPr>
          <a:xfrm>
            <a:off x="5334000" y="341911"/>
            <a:ext cx="6997739" cy="2651995"/>
          </a:xfrm>
          <a:prstGeom prst="rect">
            <a:avLst/>
          </a:prstGeom>
        </p:spPr>
      </p:pic>
      <p:sp>
        <p:nvSpPr>
          <p:cNvPr id="22" name="TextBox 21"/>
          <p:cNvSpPr txBox="1"/>
          <p:nvPr/>
        </p:nvSpPr>
        <p:spPr>
          <a:xfrm>
            <a:off x="2781301" y="3821392"/>
            <a:ext cx="1331278" cy="646331"/>
          </a:xfrm>
          <a:prstGeom prst="rect">
            <a:avLst/>
          </a:prstGeom>
          <a:noFill/>
        </p:spPr>
        <p:txBody>
          <a:bodyPr wrap="square" rtlCol="0">
            <a:spAutoFit/>
          </a:bodyPr>
          <a:lstStyle/>
          <a:p>
            <a:pPr algn="just"/>
            <a:r>
              <a:rPr lang="en-US" sz="3600" b="1">
                <a:solidFill>
                  <a:srgbClr val="FF0000"/>
                </a:solidFill>
                <a:latin typeface="Times New Roman" panose="02020603050405020304" pitchFamily="18" charset="0"/>
                <a:cs typeface="Times New Roman" panose="02020603050405020304" pitchFamily="18" charset="0"/>
              </a:rPr>
              <a:t>Giải</a:t>
            </a:r>
          </a:p>
        </p:txBody>
      </p:sp>
      <p:sp>
        <p:nvSpPr>
          <p:cNvPr id="29" name="TextBox 28"/>
          <p:cNvSpPr txBox="1"/>
          <p:nvPr/>
        </p:nvSpPr>
        <p:spPr>
          <a:xfrm>
            <a:off x="114084" y="4372685"/>
            <a:ext cx="3829836" cy="646331"/>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a) 3x . y . x</a:t>
            </a:r>
          </a:p>
        </p:txBody>
      </p:sp>
      <p:sp>
        <p:nvSpPr>
          <p:cNvPr id="33" name="TextBox 32"/>
          <p:cNvSpPr txBox="1"/>
          <p:nvPr/>
        </p:nvSpPr>
        <p:spPr>
          <a:xfrm>
            <a:off x="2362200" y="4372685"/>
            <a:ext cx="3829836" cy="646331"/>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 + x . 2x . y</a:t>
            </a:r>
          </a:p>
        </p:txBody>
      </p:sp>
      <p:sp>
        <p:nvSpPr>
          <p:cNvPr id="34" name="TextBox 33"/>
          <p:cNvSpPr txBox="1"/>
          <p:nvPr/>
        </p:nvSpPr>
        <p:spPr>
          <a:xfrm>
            <a:off x="4581872" y="4396744"/>
            <a:ext cx="3829836" cy="646331"/>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 = 3x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y + 2x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y</a:t>
            </a:r>
          </a:p>
        </p:txBody>
      </p:sp>
      <p:sp>
        <p:nvSpPr>
          <p:cNvPr id="35" name="TextBox 34"/>
          <p:cNvSpPr txBox="1"/>
          <p:nvPr/>
        </p:nvSpPr>
        <p:spPr>
          <a:xfrm>
            <a:off x="7467600" y="4459699"/>
            <a:ext cx="3829836" cy="646331"/>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 = (3 + 2) 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y</a:t>
            </a:r>
          </a:p>
        </p:txBody>
      </p:sp>
      <p:sp>
        <p:nvSpPr>
          <p:cNvPr id="37" name="TextBox 36"/>
          <p:cNvSpPr txBox="1"/>
          <p:nvPr/>
        </p:nvSpPr>
        <p:spPr>
          <a:xfrm>
            <a:off x="9906000" y="4507819"/>
            <a:ext cx="3829836" cy="646331"/>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 = 5x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y</a:t>
            </a:r>
          </a:p>
        </p:txBody>
      </p:sp>
      <p:sp>
        <p:nvSpPr>
          <p:cNvPr id="38" name="TextBox 37"/>
          <p:cNvSpPr txBox="1"/>
          <p:nvPr/>
        </p:nvSpPr>
        <p:spPr>
          <a:xfrm>
            <a:off x="19929" y="5257893"/>
            <a:ext cx="3829836" cy="646331"/>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 b) 3x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y – 2x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y</a:t>
            </a:r>
          </a:p>
        </p:txBody>
      </p:sp>
      <p:sp>
        <p:nvSpPr>
          <p:cNvPr id="39" name="TextBox 38"/>
          <p:cNvSpPr txBox="1"/>
          <p:nvPr/>
        </p:nvSpPr>
        <p:spPr>
          <a:xfrm>
            <a:off x="3124200" y="5290674"/>
            <a:ext cx="3829836" cy="646331"/>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 (3 – 2)x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y</a:t>
            </a:r>
          </a:p>
        </p:txBody>
      </p:sp>
      <p:sp>
        <p:nvSpPr>
          <p:cNvPr id="40" name="TextBox 39"/>
          <p:cNvSpPr txBox="1"/>
          <p:nvPr/>
        </p:nvSpPr>
        <p:spPr>
          <a:xfrm>
            <a:off x="5600592" y="5278215"/>
            <a:ext cx="3829836" cy="646331"/>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 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y</a:t>
            </a:r>
          </a:p>
        </p:txBody>
      </p:sp>
    </p:spTree>
    <p:extLst>
      <p:ext uri="{BB962C8B-B14F-4D97-AF65-F5344CB8AC3E}">
        <p14:creationId xmlns:p14="http://schemas.microsoft.com/office/powerpoint/2010/main" val="35186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par>
                                <p:cTn id="18" presetID="22" presetClass="entr" presetSubtype="4"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barn(inVertical)">
                                      <p:cBhvr>
                                        <p:cTn id="25" dur="5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down)">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down)">
                                      <p:cBhvr>
                                        <p:cTn id="35" dur="500"/>
                                        <p:tgtEl>
                                          <p:spTgt spid="3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down)">
                                      <p:cBhvr>
                                        <p:cTn id="40" dur="500"/>
                                        <p:tgtEl>
                                          <p:spTgt spid="3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wipe(down)">
                                      <p:cBhvr>
                                        <p:cTn id="45" dur="500"/>
                                        <p:tgtEl>
                                          <p:spTgt spid="35"/>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wipe(down)">
                                      <p:cBhvr>
                                        <p:cTn id="48" dur="500"/>
                                        <p:tgtEl>
                                          <p:spTgt spid="37"/>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wipe(down)">
                                      <p:cBhvr>
                                        <p:cTn id="53" dur="500"/>
                                        <p:tgtEl>
                                          <p:spTgt spid="3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down)">
                                      <p:cBhvr>
                                        <p:cTn id="58" dur="50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wipe(down)">
                                      <p:cBhvr>
                                        <p:cTn id="6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2" grpId="0"/>
      <p:bldP spid="29" grpId="0"/>
      <p:bldP spid="33" grpId="0"/>
      <p:bldP spid="34" grpId="0"/>
      <p:bldP spid="35" grpId="0"/>
      <p:bldP spid="37" grpId="0"/>
      <p:bldP spid="38" grpId="0"/>
      <p:bldP spid="39" grpId="0"/>
      <p:bldP spid="4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7904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3. Cộng, trừ đơn thức đồng dạng</a:t>
            </a:r>
          </a:p>
        </p:txBody>
      </p:sp>
      <p:grpSp>
        <p:nvGrpSpPr>
          <p:cNvPr id="14" name="Group 13"/>
          <p:cNvGrpSpPr/>
          <p:nvPr/>
        </p:nvGrpSpPr>
        <p:grpSpPr>
          <a:xfrm>
            <a:off x="53551" y="593910"/>
            <a:ext cx="974822" cy="792522"/>
            <a:chOff x="425396" y="672476"/>
            <a:chExt cx="1213550" cy="1068549"/>
          </a:xfrm>
        </p:grpSpPr>
        <p:pic>
          <p:nvPicPr>
            <p:cNvPr id="6" name="Picture 5"/>
            <p:cNvPicPr>
              <a:picLocks noChangeAspect="1"/>
            </p:cNvPicPr>
            <p:nvPr/>
          </p:nvPicPr>
          <p:blipFill>
            <a:blip r:embed="rId2"/>
            <a:stretch>
              <a:fillRect/>
            </a:stretch>
          </p:blipFill>
          <p:spPr>
            <a:xfrm>
              <a:off x="425396" y="672476"/>
              <a:ext cx="857250" cy="819150"/>
            </a:xfrm>
            <a:prstGeom prst="rect">
              <a:avLst/>
            </a:prstGeom>
          </p:spPr>
        </p:pic>
        <p:sp>
          <p:nvSpPr>
            <p:cNvPr id="17" name="TextBox 16"/>
            <p:cNvSpPr txBox="1"/>
            <p:nvPr/>
          </p:nvSpPr>
          <p:spPr>
            <a:xfrm>
              <a:off x="950154" y="1118567"/>
              <a:ext cx="688792" cy="622458"/>
            </a:xfrm>
            <a:prstGeom prst="rect">
              <a:avLst/>
            </a:prstGeom>
            <a:noFill/>
          </p:spPr>
          <p:txBody>
            <a:bodyPr wrap="square" rtlCol="0">
              <a:spAutoFit/>
            </a:bodyPr>
            <a:lstStyle/>
            <a:p>
              <a:pPr algn="l"/>
              <a:r>
                <a:rPr lang="en-US" sz="2400" b="1">
                  <a:solidFill>
                    <a:srgbClr val="FF0000"/>
                  </a:solidFill>
                  <a:latin typeface="Times New Roman" panose="02020603050405020304" pitchFamily="18" charset="0"/>
                  <a:cs typeface="Times New Roman" panose="02020603050405020304" pitchFamily="18" charset="0"/>
                </a:rPr>
                <a:t>3</a:t>
              </a:r>
            </a:p>
          </p:txBody>
        </p:sp>
      </p:grpSp>
      <p:sp>
        <p:nvSpPr>
          <p:cNvPr id="33" name="TextBox 32"/>
          <p:cNvSpPr txBox="1"/>
          <p:nvPr/>
        </p:nvSpPr>
        <p:spPr>
          <a:xfrm>
            <a:off x="8362164" y="2409021"/>
            <a:ext cx="3829836" cy="646331"/>
          </a:xfrm>
          <a:prstGeom prst="rect">
            <a:avLst/>
          </a:prstGeom>
          <a:noFill/>
        </p:spPr>
        <p:txBody>
          <a:bodyPr wrap="square" rtlCol="0">
            <a:spAutoFit/>
          </a:bodyPr>
          <a:lstStyle/>
          <a:p>
            <a:pPr algn="just"/>
            <a:r>
              <a:rPr lang="en-US" sz="3600">
                <a:solidFill>
                  <a:srgbClr val="FF0000"/>
                </a:solidFill>
                <a:latin typeface="Times New Roman" panose="02020603050405020304" pitchFamily="18" charset="0"/>
                <a:cs typeface="Times New Roman" panose="02020603050405020304" pitchFamily="18" charset="0"/>
              </a:rPr>
              <a:t> hệ số khác 0</a:t>
            </a:r>
          </a:p>
        </p:txBody>
      </p:sp>
      <p:sp>
        <p:nvSpPr>
          <p:cNvPr id="34" name="TextBox 33"/>
          <p:cNvSpPr txBox="1"/>
          <p:nvPr/>
        </p:nvSpPr>
        <p:spPr>
          <a:xfrm>
            <a:off x="2316592" y="1050849"/>
            <a:ext cx="4267200" cy="923330"/>
          </a:xfrm>
          <a:prstGeom prst="rect">
            <a:avLst/>
          </a:prstGeom>
          <a:solidFill>
            <a:schemeClr val="accent5">
              <a:lumMod val="50000"/>
            </a:schemeClr>
          </a:solidFill>
        </p:spPr>
        <p:txBody>
          <a:bodyPr wrap="square" rtlCol="0">
            <a:spAutoFit/>
          </a:bodyPr>
          <a:lstStyle/>
          <a:p>
            <a:r>
              <a:rPr lang="en-US" sz="5400" b="1">
                <a:solidFill>
                  <a:schemeClr val="bg1"/>
                </a:solidFill>
                <a:latin typeface="Times New Roman" panose="02020603050405020304" pitchFamily="18" charset="0"/>
                <a:cs typeface="Times New Roman" panose="02020603050405020304" pitchFamily="18" charset="0"/>
              </a:rPr>
              <a:t>3x</a:t>
            </a:r>
            <a:r>
              <a:rPr lang="en-US" sz="5400" b="1" baseline="30000">
                <a:solidFill>
                  <a:schemeClr val="bg1"/>
                </a:solidFill>
                <a:latin typeface="Times New Roman" panose="02020603050405020304" pitchFamily="18" charset="0"/>
                <a:cs typeface="Times New Roman" panose="02020603050405020304" pitchFamily="18" charset="0"/>
              </a:rPr>
              <a:t>2</a:t>
            </a:r>
            <a:r>
              <a:rPr lang="en-US" sz="5400" b="1">
                <a:solidFill>
                  <a:schemeClr val="bg1"/>
                </a:solidFill>
                <a:latin typeface="Times New Roman" panose="02020603050405020304" pitchFamily="18" charset="0"/>
                <a:cs typeface="Times New Roman" panose="02020603050405020304" pitchFamily="18" charset="0"/>
              </a:rPr>
              <a:t>y và 2x</a:t>
            </a:r>
            <a:r>
              <a:rPr lang="en-US" sz="5400" b="1" baseline="30000">
                <a:solidFill>
                  <a:schemeClr val="bg1"/>
                </a:solidFill>
                <a:latin typeface="Times New Roman" panose="02020603050405020304" pitchFamily="18" charset="0"/>
                <a:cs typeface="Times New Roman" panose="02020603050405020304" pitchFamily="18" charset="0"/>
              </a:rPr>
              <a:t>2</a:t>
            </a:r>
            <a:r>
              <a:rPr lang="en-US" sz="5400" b="1">
                <a:solidFill>
                  <a:schemeClr val="bg1"/>
                </a:solidFill>
                <a:latin typeface="Times New Roman" panose="02020603050405020304" pitchFamily="18" charset="0"/>
                <a:cs typeface="Times New Roman" panose="02020603050405020304" pitchFamily="18" charset="0"/>
              </a:rPr>
              <a:t> y</a:t>
            </a:r>
          </a:p>
        </p:txBody>
      </p:sp>
      <p:sp>
        <p:nvSpPr>
          <p:cNvPr id="18" name="TextBox 17"/>
          <p:cNvSpPr txBox="1"/>
          <p:nvPr/>
        </p:nvSpPr>
        <p:spPr>
          <a:xfrm>
            <a:off x="8362164" y="3132608"/>
            <a:ext cx="3829836" cy="646331"/>
          </a:xfrm>
          <a:prstGeom prst="rect">
            <a:avLst/>
          </a:prstGeom>
          <a:noFill/>
        </p:spPr>
        <p:txBody>
          <a:bodyPr wrap="square" rtlCol="0">
            <a:spAutoFit/>
          </a:bodyPr>
          <a:lstStyle/>
          <a:p>
            <a:pPr algn="just"/>
            <a:r>
              <a:rPr lang="en-US" sz="3600">
                <a:solidFill>
                  <a:srgbClr val="FF0000"/>
                </a:solidFill>
                <a:latin typeface="Times New Roman" panose="02020603050405020304" pitchFamily="18" charset="0"/>
                <a:cs typeface="Times New Roman" panose="02020603050405020304" pitchFamily="18" charset="0"/>
              </a:rPr>
              <a:t> cùng phần biến</a:t>
            </a:r>
          </a:p>
        </p:txBody>
      </p:sp>
      <p:sp>
        <p:nvSpPr>
          <p:cNvPr id="19" name="TextBox 18"/>
          <p:cNvSpPr txBox="1"/>
          <p:nvPr/>
        </p:nvSpPr>
        <p:spPr>
          <a:xfrm>
            <a:off x="1676400" y="2747887"/>
            <a:ext cx="6477000" cy="707886"/>
          </a:xfrm>
          <a:prstGeom prst="rect">
            <a:avLst/>
          </a:prstGeom>
          <a:noFill/>
        </p:spPr>
        <p:txBody>
          <a:bodyPr wrap="square" rtlCol="0">
            <a:spAutoFit/>
          </a:bodyPr>
          <a:lstStyle/>
          <a:p>
            <a:pPr algn="just"/>
            <a:r>
              <a:rPr lang="en-US" sz="4000" b="1">
                <a:latin typeface="Times New Roman" panose="02020603050405020304" pitchFamily="18" charset="0"/>
                <a:cs typeface="Times New Roman" panose="02020603050405020304" pitchFamily="18" charset="0"/>
              </a:rPr>
              <a:t> là hai đơn thức đồng dạng.</a:t>
            </a:r>
          </a:p>
        </p:txBody>
      </p:sp>
      <p:sp>
        <p:nvSpPr>
          <p:cNvPr id="2" name="Cloud 1"/>
          <p:cNvSpPr/>
          <p:nvPr/>
        </p:nvSpPr>
        <p:spPr bwMode="auto">
          <a:xfrm>
            <a:off x="7248918" y="133913"/>
            <a:ext cx="4572000" cy="1920690"/>
          </a:xfrm>
          <a:prstGeom prst="cloud">
            <a:avLst/>
          </a:prstGeom>
          <a:solidFill>
            <a:schemeClr val="accent2">
              <a:lumMod val="20000"/>
              <a:lumOff val="8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en-US" sz="2800" b="1">
                <a:latin typeface="Times New Roman" panose="02020603050405020304" pitchFamily="18" charset="0"/>
                <a:cs typeface="Times New Roman" panose="02020603050405020304" pitchFamily="18" charset="0"/>
              </a:rPr>
              <a:t>Em có nhận xét </a:t>
            </a:r>
          </a:p>
          <a:p>
            <a:r>
              <a:rPr lang="en-US" sz="2800" b="1">
                <a:latin typeface="Times New Roman" panose="02020603050405020304" pitchFamily="18" charset="0"/>
                <a:cs typeface="Times New Roman" panose="02020603050405020304" pitchFamily="18" charset="0"/>
              </a:rPr>
              <a:t>gì về hệ số và phần biến </a:t>
            </a:r>
          </a:p>
          <a:p>
            <a:r>
              <a:rPr lang="en-US" sz="2800" b="1">
                <a:latin typeface="Times New Roman" panose="02020603050405020304" pitchFamily="18" charset="0"/>
                <a:cs typeface="Times New Roman" panose="02020603050405020304" pitchFamily="18" charset="0"/>
              </a:rPr>
              <a:t>của hai đơn thức này</a:t>
            </a:r>
          </a:p>
        </p:txBody>
      </p:sp>
      <p:sp>
        <p:nvSpPr>
          <p:cNvPr id="7" name="Down Arrow 6"/>
          <p:cNvSpPr/>
          <p:nvPr/>
        </p:nvSpPr>
        <p:spPr bwMode="auto">
          <a:xfrm>
            <a:off x="3972364" y="2047228"/>
            <a:ext cx="752036" cy="684958"/>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TextBox 20"/>
          <p:cNvSpPr txBox="1"/>
          <p:nvPr/>
        </p:nvSpPr>
        <p:spPr>
          <a:xfrm>
            <a:off x="53551" y="735206"/>
            <a:ext cx="11601638" cy="1200329"/>
          </a:xfrm>
          <a:prstGeom prst="rect">
            <a:avLst/>
          </a:prstGeom>
          <a:solidFill>
            <a:srgbClr val="FFCC99"/>
          </a:solid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 Hai đơn thức đồng dạng là hai đơn thức có hệ số khác 0 và có cùng phần biến.</a:t>
            </a:r>
          </a:p>
        </p:txBody>
      </p:sp>
      <p:sp>
        <p:nvSpPr>
          <p:cNvPr id="23" name="TextBox 22"/>
          <p:cNvSpPr txBox="1"/>
          <p:nvPr/>
        </p:nvSpPr>
        <p:spPr>
          <a:xfrm>
            <a:off x="1052436" y="2386506"/>
            <a:ext cx="3829836" cy="646331"/>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3x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y + 2x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y</a:t>
            </a:r>
          </a:p>
        </p:txBody>
      </p:sp>
      <p:sp>
        <p:nvSpPr>
          <p:cNvPr id="24" name="TextBox 23"/>
          <p:cNvSpPr txBox="1"/>
          <p:nvPr/>
        </p:nvSpPr>
        <p:spPr>
          <a:xfrm>
            <a:off x="3603758" y="2474742"/>
            <a:ext cx="3829836" cy="646331"/>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 = (3 + 2) 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y</a:t>
            </a:r>
          </a:p>
        </p:txBody>
      </p:sp>
      <p:sp>
        <p:nvSpPr>
          <p:cNvPr id="25" name="TextBox 24"/>
          <p:cNvSpPr txBox="1"/>
          <p:nvPr/>
        </p:nvSpPr>
        <p:spPr>
          <a:xfrm>
            <a:off x="6310592" y="2496661"/>
            <a:ext cx="3829836" cy="646331"/>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 = 5x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y</a:t>
            </a:r>
          </a:p>
        </p:txBody>
      </p:sp>
      <p:sp>
        <p:nvSpPr>
          <p:cNvPr id="26" name="TextBox 25"/>
          <p:cNvSpPr txBox="1"/>
          <p:nvPr/>
        </p:nvSpPr>
        <p:spPr>
          <a:xfrm>
            <a:off x="1028373" y="3191612"/>
            <a:ext cx="3829836" cy="646331"/>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3x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y – 2x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y</a:t>
            </a:r>
          </a:p>
        </p:txBody>
      </p:sp>
      <p:sp>
        <p:nvSpPr>
          <p:cNvPr id="27" name="TextBox 26"/>
          <p:cNvSpPr txBox="1"/>
          <p:nvPr/>
        </p:nvSpPr>
        <p:spPr>
          <a:xfrm>
            <a:off x="3685619" y="3256549"/>
            <a:ext cx="3829836" cy="646331"/>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 (3 – 2)x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y</a:t>
            </a:r>
          </a:p>
        </p:txBody>
      </p:sp>
      <p:sp>
        <p:nvSpPr>
          <p:cNvPr id="28" name="TextBox 27"/>
          <p:cNvSpPr txBox="1"/>
          <p:nvPr/>
        </p:nvSpPr>
        <p:spPr>
          <a:xfrm>
            <a:off x="6222306" y="3283885"/>
            <a:ext cx="2055081" cy="646331"/>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 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y</a:t>
            </a:r>
          </a:p>
        </p:txBody>
      </p:sp>
      <p:sp>
        <p:nvSpPr>
          <p:cNvPr id="30" name="Cloud 29"/>
          <p:cNvSpPr/>
          <p:nvPr/>
        </p:nvSpPr>
        <p:spPr bwMode="auto">
          <a:xfrm>
            <a:off x="6858000" y="4011273"/>
            <a:ext cx="4572000" cy="1920690"/>
          </a:xfrm>
          <a:prstGeom prst="cloud">
            <a:avLst/>
          </a:prstGeom>
          <a:solidFill>
            <a:schemeClr val="accent2">
              <a:lumMod val="20000"/>
              <a:lumOff val="80000"/>
            </a:schemeClr>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en-US" sz="2800" b="1">
                <a:latin typeface="Times New Roman" panose="02020603050405020304" pitchFamily="18" charset="0"/>
                <a:cs typeface="Times New Roman" panose="02020603050405020304" pitchFamily="18" charset="0"/>
              </a:rPr>
              <a:t>Để cộng, trừ </a:t>
            </a:r>
          </a:p>
          <a:p>
            <a:r>
              <a:rPr lang="en-US" sz="2800" b="1">
                <a:latin typeface="Times New Roman" panose="02020603050405020304" pitchFamily="18" charset="0"/>
                <a:cs typeface="Times New Roman" panose="02020603050405020304" pitchFamily="18" charset="0"/>
              </a:rPr>
              <a:t>hai đơn thức  đồng dạng </a:t>
            </a:r>
          </a:p>
          <a:p>
            <a:r>
              <a:rPr lang="en-US" sz="2800" b="1">
                <a:latin typeface="Times New Roman" panose="02020603050405020304" pitchFamily="18" charset="0"/>
                <a:cs typeface="Times New Roman" panose="02020603050405020304" pitchFamily="18" charset="0"/>
              </a:rPr>
              <a:t>ta làm thế nào?</a:t>
            </a:r>
          </a:p>
        </p:txBody>
      </p:sp>
      <p:sp>
        <p:nvSpPr>
          <p:cNvPr id="31" name="TextBox 30"/>
          <p:cNvSpPr txBox="1"/>
          <p:nvPr/>
        </p:nvSpPr>
        <p:spPr>
          <a:xfrm>
            <a:off x="19929" y="3967817"/>
            <a:ext cx="12112080" cy="1200329"/>
          </a:xfrm>
          <a:prstGeom prst="rect">
            <a:avLst/>
          </a:prstGeom>
          <a:solidFill>
            <a:srgbClr val="FFCC99"/>
          </a:solid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Để cộng, trừ (tìm tổng, hiệu) hai đơn thức đồng dạng, ta cộng, trừ hệ số của chúng và giữ nguyên phần biến.</a:t>
            </a:r>
          </a:p>
        </p:txBody>
      </p:sp>
    </p:spTree>
    <p:extLst>
      <p:ext uri="{BB962C8B-B14F-4D97-AF65-F5344CB8AC3E}">
        <p14:creationId xmlns:p14="http://schemas.microsoft.com/office/powerpoint/2010/main" val="3206472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wipe(down)">
                                      <p:cBhvr>
                                        <p:cTn id="19" dur="500"/>
                                        <p:tgtEl>
                                          <p:spTgt spid="33"/>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arn(inVertical)">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xit" presetSubtype="10" fill="hold" grpId="1" nodeType="clickEffect">
                                  <p:stCondLst>
                                    <p:cond delay="0"/>
                                  </p:stCondLst>
                                  <p:childTnLst>
                                    <p:anim calcmode="lin" valueType="num">
                                      <p:cBhvr>
                                        <p:cTn id="34" dur="500"/>
                                        <p:tgtEl>
                                          <p:spTgt spid="34"/>
                                        </p:tgtEl>
                                        <p:attrNameLst>
                                          <p:attrName>ppt_w</p:attrName>
                                        </p:attrNameLst>
                                      </p:cBhvr>
                                      <p:tavLst>
                                        <p:tav tm="0">
                                          <p:val>
                                            <p:strVal val="ppt_w"/>
                                          </p:val>
                                        </p:tav>
                                        <p:tav tm="100000">
                                          <p:val>
                                            <p:fltVal val="0"/>
                                          </p:val>
                                        </p:tav>
                                      </p:tavLst>
                                    </p:anim>
                                    <p:anim calcmode="lin" valueType="num">
                                      <p:cBhvr>
                                        <p:cTn id="35" dur="500"/>
                                        <p:tgtEl>
                                          <p:spTgt spid="34"/>
                                        </p:tgtEl>
                                        <p:attrNameLst>
                                          <p:attrName>ppt_h</p:attrName>
                                        </p:attrNameLst>
                                      </p:cBhvr>
                                      <p:tavLst>
                                        <p:tav tm="0">
                                          <p:val>
                                            <p:strVal val="ppt_h"/>
                                          </p:val>
                                        </p:tav>
                                        <p:tav tm="100000">
                                          <p:val>
                                            <p:strVal val="ppt_h"/>
                                          </p:val>
                                        </p:tav>
                                      </p:tavLst>
                                    </p:anim>
                                    <p:set>
                                      <p:cBhvr>
                                        <p:cTn id="36" dur="1" fill="hold">
                                          <p:stCondLst>
                                            <p:cond delay="499"/>
                                          </p:stCondLst>
                                        </p:cTn>
                                        <p:tgtEl>
                                          <p:spTgt spid="34"/>
                                        </p:tgtEl>
                                        <p:attrNameLst>
                                          <p:attrName>style.visibility</p:attrName>
                                        </p:attrNameLst>
                                      </p:cBhvr>
                                      <p:to>
                                        <p:strVal val="hidden"/>
                                      </p:to>
                                    </p:set>
                                  </p:childTnLst>
                                </p:cTn>
                              </p:par>
                              <p:par>
                                <p:cTn id="37" presetID="17" presetClass="exit" presetSubtype="10" fill="hold" grpId="1" nodeType="withEffect">
                                  <p:stCondLst>
                                    <p:cond delay="0"/>
                                  </p:stCondLst>
                                  <p:childTnLst>
                                    <p:anim calcmode="lin" valueType="num">
                                      <p:cBhvr>
                                        <p:cTn id="38" dur="500"/>
                                        <p:tgtEl>
                                          <p:spTgt spid="2"/>
                                        </p:tgtEl>
                                        <p:attrNameLst>
                                          <p:attrName>ppt_w</p:attrName>
                                        </p:attrNameLst>
                                      </p:cBhvr>
                                      <p:tavLst>
                                        <p:tav tm="0">
                                          <p:val>
                                            <p:strVal val="ppt_w"/>
                                          </p:val>
                                        </p:tav>
                                        <p:tav tm="100000">
                                          <p:val>
                                            <p:fltVal val="0"/>
                                          </p:val>
                                        </p:tav>
                                      </p:tavLst>
                                    </p:anim>
                                    <p:anim calcmode="lin" valueType="num">
                                      <p:cBhvr>
                                        <p:cTn id="39" dur="500"/>
                                        <p:tgtEl>
                                          <p:spTgt spid="2"/>
                                        </p:tgtEl>
                                        <p:attrNameLst>
                                          <p:attrName>ppt_h</p:attrName>
                                        </p:attrNameLst>
                                      </p:cBhvr>
                                      <p:tavLst>
                                        <p:tav tm="0">
                                          <p:val>
                                            <p:strVal val="ppt_h"/>
                                          </p:val>
                                        </p:tav>
                                        <p:tav tm="100000">
                                          <p:val>
                                            <p:strVal val="ppt_h"/>
                                          </p:val>
                                        </p:tav>
                                      </p:tavLst>
                                    </p:anim>
                                    <p:set>
                                      <p:cBhvr>
                                        <p:cTn id="40" dur="1" fill="hold">
                                          <p:stCondLst>
                                            <p:cond delay="499"/>
                                          </p:stCondLst>
                                        </p:cTn>
                                        <p:tgtEl>
                                          <p:spTgt spid="2"/>
                                        </p:tgtEl>
                                        <p:attrNameLst>
                                          <p:attrName>style.visibility</p:attrName>
                                        </p:attrNameLst>
                                      </p:cBhvr>
                                      <p:to>
                                        <p:strVal val="hidden"/>
                                      </p:to>
                                    </p:set>
                                  </p:childTnLst>
                                </p:cTn>
                              </p:par>
                              <p:par>
                                <p:cTn id="41" presetID="17" presetClass="exit" presetSubtype="10" fill="hold" grpId="1" nodeType="withEffect">
                                  <p:stCondLst>
                                    <p:cond delay="0"/>
                                  </p:stCondLst>
                                  <p:childTnLst>
                                    <p:anim calcmode="lin" valueType="num">
                                      <p:cBhvr>
                                        <p:cTn id="42" dur="500"/>
                                        <p:tgtEl>
                                          <p:spTgt spid="33"/>
                                        </p:tgtEl>
                                        <p:attrNameLst>
                                          <p:attrName>ppt_w</p:attrName>
                                        </p:attrNameLst>
                                      </p:cBhvr>
                                      <p:tavLst>
                                        <p:tav tm="0">
                                          <p:val>
                                            <p:strVal val="ppt_w"/>
                                          </p:val>
                                        </p:tav>
                                        <p:tav tm="100000">
                                          <p:val>
                                            <p:fltVal val="0"/>
                                          </p:val>
                                        </p:tav>
                                      </p:tavLst>
                                    </p:anim>
                                    <p:anim calcmode="lin" valueType="num">
                                      <p:cBhvr>
                                        <p:cTn id="43" dur="500"/>
                                        <p:tgtEl>
                                          <p:spTgt spid="33"/>
                                        </p:tgtEl>
                                        <p:attrNameLst>
                                          <p:attrName>ppt_h</p:attrName>
                                        </p:attrNameLst>
                                      </p:cBhvr>
                                      <p:tavLst>
                                        <p:tav tm="0">
                                          <p:val>
                                            <p:strVal val="ppt_h"/>
                                          </p:val>
                                        </p:tav>
                                        <p:tav tm="100000">
                                          <p:val>
                                            <p:strVal val="ppt_h"/>
                                          </p:val>
                                        </p:tav>
                                      </p:tavLst>
                                    </p:anim>
                                    <p:set>
                                      <p:cBhvr>
                                        <p:cTn id="44" dur="1" fill="hold">
                                          <p:stCondLst>
                                            <p:cond delay="499"/>
                                          </p:stCondLst>
                                        </p:cTn>
                                        <p:tgtEl>
                                          <p:spTgt spid="33"/>
                                        </p:tgtEl>
                                        <p:attrNameLst>
                                          <p:attrName>style.visibility</p:attrName>
                                        </p:attrNameLst>
                                      </p:cBhvr>
                                      <p:to>
                                        <p:strVal val="hidden"/>
                                      </p:to>
                                    </p:set>
                                  </p:childTnLst>
                                </p:cTn>
                              </p:par>
                              <p:par>
                                <p:cTn id="45" presetID="17" presetClass="exit" presetSubtype="10" fill="hold" grpId="1" nodeType="withEffect">
                                  <p:stCondLst>
                                    <p:cond delay="0"/>
                                  </p:stCondLst>
                                  <p:childTnLst>
                                    <p:anim calcmode="lin" valueType="num">
                                      <p:cBhvr>
                                        <p:cTn id="46" dur="500"/>
                                        <p:tgtEl>
                                          <p:spTgt spid="18"/>
                                        </p:tgtEl>
                                        <p:attrNameLst>
                                          <p:attrName>ppt_w</p:attrName>
                                        </p:attrNameLst>
                                      </p:cBhvr>
                                      <p:tavLst>
                                        <p:tav tm="0">
                                          <p:val>
                                            <p:strVal val="ppt_w"/>
                                          </p:val>
                                        </p:tav>
                                        <p:tav tm="100000">
                                          <p:val>
                                            <p:fltVal val="0"/>
                                          </p:val>
                                        </p:tav>
                                      </p:tavLst>
                                    </p:anim>
                                    <p:anim calcmode="lin" valueType="num">
                                      <p:cBhvr>
                                        <p:cTn id="47" dur="500"/>
                                        <p:tgtEl>
                                          <p:spTgt spid="18"/>
                                        </p:tgtEl>
                                        <p:attrNameLst>
                                          <p:attrName>ppt_h</p:attrName>
                                        </p:attrNameLst>
                                      </p:cBhvr>
                                      <p:tavLst>
                                        <p:tav tm="0">
                                          <p:val>
                                            <p:strVal val="ppt_h"/>
                                          </p:val>
                                        </p:tav>
                                        <p:tav tm="100000">
                                          <p:val>
                                            <p:strVal val="ppt_h"/>
                                          </p:val>
                                        </p:tav>
                                      </p:tavLst>
                                    </p:anim>
                                    <p:set>
                                      <p:cBhvr>
                                        <p:cTn id="48" dur="1" fill="hold">
                                          <p:stCondLst>
                                            <p:cond delay="499"/>
                                          </p:stCondLst>
                                        </p:cTn>
                                        <p:tgtEl>
                                          <p:spTgt spid="18"/>
                                        </p:tgtEl>
                                        <p:attrNameLst>
                                          <p:attrName>style.visibility</p:attrName>
                                        </p:attrNameLst>
                                      </p:cBhvr>
                                      <p:to>
                                        <p:strVal val="hidden"/>
                                      </p:to>
                                    </p:set>
                                  </p:childTnLst>
                                </p:cTn>
                              </p:par>
                              <p:par>
                                <p:cTn id="49" presetID="17" presetClass="exit" presetSubtype="10" fill="hold" grpId="1" nodeType="withEffect">
                                  <p:stCondLst>
                                    <p:cond delay="0"/>
                                  </p:stCondLst>
                                  <p:childTnLst>
                                    <p:anim calcmode="lin" valueType="num">
                                      <p:cBhvr>
                                        <p:cTn id="50" dur="500"/>
                                        <p:tgtEl>
                                          <p:spTgt spid="7"/>
                                        </p:tgtEl>
                                        <p:attrNameLst>
                                          <p:attrName>ppt_w</p:attrName>
                                        </p:attrNameLst>
                                      </p:cBhvr>
                                      <p:tavLst>
                                        <p:tav tm="0">
                                          <p:val>
                                            <p:strVal val="ppt_w"/>
                                          </p:val>
                                        </p:tav>
                                        <p:tav tm="100000">
                                          <p:val>
                                            <p:fltVal val="0"/>
                                          </p:val>
                                        </p:tav>
                                      </p:tavLst>
                                    </p:anim>
                                    <p:anim calcmode="lin" valueType="num">
                                      <p:cBhvr>
                                        <p:cTn id="51" dur="500"/>
                                        <p:tgtEl>
                                          <p:spTgt spid="7"/>
                                        </p:tgtEl>
                                        <p:attrNameLst>
                                          <p:attrName>ppt_h</p:attrName>
                                        </p:attrNameLst>
                                      </p:cBhvr>
                                      <p:tavLst>
                                        <p:tav tm="0">
                                          <p:val>
                                            <p:strVal val="ppt_h"/>
                                          </p:val>
                                        </p:tav>
                                        <p:tav tm="100000">
                                          <p:val>
                                            <p:strVal val="ppt_h"/>
                                          </p:val>
                                        </p:tav>
                                      </p:tavLst>
                                    </p:anim>
                                    <p:set>
                                      <p:cBhvr>
                                        <p:cTn id="52" dur="1" fill="hold">
                                          <p:stCondLst>
                                            <p:cond delay="499"/>
                                          </p:stCondLst>
                                        </p:cTn>
                                        <p:tgtEl>
                                          <p:spTgt spid="7"/>
                                        </p:tgtEl>
                                        <p:attrNameLst>
                                          <p:attrName>style.visibility</p:attrName>
                                        </p:attrNameLst>
                                      </p:cBhvr>
                                      <p:to>
                                        <p:strVal val="hidden"/>
                                      </p:to>
                                    </p:set>
                                  </p:childTnLst>
                                </p:cTn>
                              </p:par>
                              <p:par>
                                <p:cTn id="53" presetID="17" presetClass="exit" presetSubtype="10" fill="hold" grpId="1" nodeType="withEffect">
                                  <p:stCondLst>
                                    <p:cond delay="0"/>
                                  </p:stCondLst>
                                  <p:childTnLst>
                                    <p:anim calcmode="lin" valueType="num">
                                      <p:cBhvr>
                                        <p:cTn id="54" dur="500"/>
                                        <p:tgtEl>
                                          <p:spTgt spid="19"/>
                                        </p:tgtEl>
                                        <p:attrNameLst>
                                          <p:attrName>ppt_w</p:attrName>
                                        </p:attrNameLst>
                                      </p:cBhvr>
                                      <p:tavLst>
                                        <p:tav tm="0">
                                          <p:val>
                                            <p:strVal val="ppt_w"/>
                                          </p:val>
                                        </p:tav>
                                        <p:tav tm="100000">
                                          <p:val>
                                            <p:fltVal val="0"/>
                                          </p:val>
                                        </p:tav>
                                      </p:tavLst>
                                    </p:anim>
                                    <p:anim calcmode="lin" valueType="num">
                                      <p:cBhvr>
                                        <p:cTn id="55" dur="500"/>
                                        <p:tgtEl>
                                          <p:spTgt spid="19"/>
                                        </p:tgtEl>
                                        <p:attrNameLst>
                                          <p:attrName>ppt_h</p:attrName>
                                        </p:attrNameLst>
                                      </p:cBhvr>
                                      <p:tavLst>
                                        <p:tav tm="0">
                                          <p:val>
                                            <p:strVal val="ppt_h"/>
                                          </p:val>
                                        </p:tav>
                                        <p:tav tm="100000">
                                          <p:val>
                                            <p:strVal val="ppt_h"/>
                                          </p:val>
                                        </p:tav>
                                      </p:tavLst>
                                    </p:anim>
                                    <p:set>
                                      <p:cBhvr>
                                        <p:cTn id="56" dur="1" fill="hold">
                                          <p:stCondLst>
                                            <p:cond delay="499"/>
                                          </p:stCondLst>
                                        </p:cTn>
                                        <p:tgtEl>
                                          <p:spTgt spid="19"/>
                                        </p:tgtEl>
                                        <p:attrNameLst>
                                          <p:attrName>style.visibility</p:attrName>
                                        </p:attrNameLst>
                                      </p:cBhvr>
                                      <p:to>
                                        <p:strVal val="hidden"/>
                                      </p:to>
                                    </p:set>
                                  </p:childTnLst>
                                </p:cTn>
                              </p:par>
                              <p:par>
                                <p:cTn id="57" presetID="17" presetClass="exit" presetSubtype="10" fill="hold" nodeType="withEffect">
                                  <p:stCondLst>
                                    <p:cond delay="0"/>
                                  </p:stCondLst>
                                  <p:childTnLst>
                                    <p:anim calcmode="lin" valueType="num">
                                      <p:cBhvr>
                                        <p:cTn id="58" dur="500"/>
                                        <p:tgtEl>
                                          <p:spTgt spid="14"/>
                                        </p:tgtEl>
                                        <p:attrNameLst>
                                          <p:attrName>ppt_w</p:attrName>
                                        </p:attrNameLst>
                                      </p:cBhvr>
                                      <p:tavLst>
                                        <p:tav tm="0">
                                          <p:val>
                                            <p:strVal val="ppt_w"/>
                                          </p:val>
                                        </p:tav>
                                        <p:tav tm="100000">
                                          <p:val>
                                            <p:fltVal val="0"/>
                                          </p:val>
                                        </p:tav>
                                      </p:tavLst>
                                    </p:anim>
                                    <p:anim calcmode="lin" valueType="num">
                                      <p:cBhvr>
                                        <p:cTn id="59" dur="500"/>
                                        <p:tgtEl>
                                          <p:spTgt spid="14"/>
                                        </p:tgtEl>
                                        <p:attrNameLst>
                                          <p:attrName>ppt_h</p:attrName>
                                        </p:attrNameLst>
                                      </p:cBhvr>
                                      <p:tavLst>
                                        <p:tav tm="0">
                                          <p:val>
                                            <p:strVal val="ppt_h"/>
                                          </p:val>
                                        </p:tav>
                                        <p:tav tm="100000">
                                          <p:val>
                                            <p:strVal val="ppt_h"/>
                                          </p:val>
                                        </p:tav>
                                      </p:tavLst>
                                    </p:anim>
                                    <p:set>
                                      <p:cBhvr>
                                        <p:cTn id="60" dur="1" fill="hold">
                                          <p:stCondLst>
                                            <p:cond delay="499"/>
                                          </p:stCondLst>
                                        </p:cTn>
                                        <p:tgtEl>
                                          <p:spTgt spid="14"/>
                                        </p:tgtEl>
                                        <p:attrNameLst>
                                          <p:attrName>style.visibility</p:attrName>
                                        </p:attrNameLst>
                                      </p:cBhvr>
                                      <p:to>
                                        <p:strVal val="hidden"/>
                                      </p:to>
                                    </p:set>
                                  </p:childTnLst>
                                </p:cTn>
                              </p:par>
                              <p:par>
                                <p:cTn id="61" presetID="53" presetClass="entr" presetSubtype="16"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anim calcmode="lin" valueType="num">
                                      <p:cBhvr>
                                        <p:cTn id="63" dur="500" fill="hold"/>
                                        <p:tgtEl>
                                          <p:spTgt spid="21"/>
                                        </p:tgtEl>
                                        <p:attrNameLst>
                                          <p:attrName>ppt_w</p:attrName>
                                        </p:attrNameLst>
                                      </p:cBhvr>
                                      <p:tavLst>
                                        <p:tav tm="0">
                                          <p:val>
                                            <p:fltVal val="0"/>
                                          </p:val>
                                        </p:tav>
                                        <p:tav tm="100000">
                                          <p:val>
                                            <p:strVal val="#ppt_w"/>
                                          </p:val>
                                        </p:tav>
                                      </p:tavLst>
                                    </p:anim>
                                    <p:anim calcmode="lin" valueType="num">
                                      <p:cBhvr>
                                        <p:cTn id="64" dur="500" fill="hold"/>
                                        <p:tgtEl>
                                          <p:spTgt spid="21"/>
                                        </p:tgtEl>
                                        <p:attrNameLst>
                                          <p:attrName>ppt_h</p:attrName>
                                        </p:attrNameLst>
                                      </p:cBhvr>
                                      <p:tavLst>
                                        <p:tav tm="0">
                                          <p:val>
                                            <p:fltVal val="0"/>
                                          </p:val>
                                        </p:tav>
                                        <p:tav tm="100000">
                                          <p:val>
                                            <p:strVal val="#ppt_h"/>
                                          </p:val>
                                        </p:tav>
                                      </p:tavLst>
                                    </p:anim>
                                    <p:animEffect transition="in" filter="fade">
                                      <p:cBhvr>
                                        <p:cTn id="65" dur="500"/>
                                        <p:tgtEl>
                                          <p:spTgt spid="21"/>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wipe(down)">
                                      <p:cBhvr>
                                        <p:cTn id="70" dur="500"/>
                                        <p:tgtEl>
                                          <p:spTgt spid="23"/>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24"/>
                                        </p:tgtEl>
                                        <p:attrNameLst>
                                          <p:attrName>style.visibility</p:attrName>
                                        </p:attrNameLst>
                                      </p:cBhvr>
                                      <p:to>
                                        <p:strVal val="visible"/>
                                      </p:to>
                                    </p:set>
                                    <p:animEffect transition="in" filter="wipe(down)">
                                      <p:cBhvr>
                                        <p:cTn id="73" dur="500"/>
                                        <p:tgtEl>
                                          <p:spTgt spid="24"/>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wipe(down)">
                                      <p:cBhvr>
                                        <p:cTn id="76" dur="500"/>
                                        <p:tgtEl>
                                          <p:spTgt spid="25"/>
                                        </p:tgtEl>
                                      </p:cBhvr>
                                    </p:animEffect>
                                  </p:childTnLst>
                                </p:cTn>
                              </p:par>
                              <p:par>
                                <p:cTn id="77" presetID="22" presetClass="entr" presetSubtype="4" fill="hold" grpId="0" nodeType="with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wipe(down)">
                                      <p:cBhvr>
                                        <p:cTn id="79" dur="500"/>
                                        <p:tgtEl>
                                          <p:spTgt spid="26"/>
                                        </p:tgtEl>
                                      </p:cBhvr>
                                    </p:animEffect>
                                  </p:childTnLst>
                                </p:cTn>
                              </p:par>
                              <p:par>
                                <p:cTn id="80" presetID="22" presetClass="entr" presetSubtype="4" fill="hold" grpId="0" nodeType="with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wipe(down)">
                                      <p:cBhvr>
                                        <p:cTn id="82" dur="500"/>
                                        <p:tgtEl>
                                          <p:spTgt spid="27"/>
                                        </p:tgtEl>
                                      </p:cBhvr>
                                    </p:animEffect>
                                  </p:childTnLst>
                                </p:cTn>
                              </p:par>
                              <p:par>
                                <p:cTn id="83" presetID="22" presetClass="entr" presetSubtype="4" fill="hold" grpId="0" nodeType="with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wipe(down)">
                                      <p:cBhvr>
                                        <p:cTn id="85" dur="500"/>
                                        <p:tgtEl>
                                          <p:spTgt spid="28"/>
                                        </p:tgtEl>
                                      </p:cBhvr>
                                    </p:animEffect>
                                  </p:childTnLst>
                                </p:cTn>
                              </p:par>
                              <p:par>
                                <p:cTn id="86" presetID="16" presetClass="entr" presetSubtype="21" fill="hold" grpId="0" nodeType="withEffect">
                                  <p:stCondLst>
                                    <p:cond delay="0"/>
                                  </p:stCondLst>
                                  <p:childTnLst>
                                    <p:set>
                                      <p:cBhvr>
                                        <p:cTn id="87" dur="1" fill="hold">
                                          <p:stCondLst>
                                            <p:cond delay="0"/>
                                          </p:stCondLst>
                                        </p:cTn>
                                        <p:tgtEl>
                                          <p:spTgt spid="30"/>
                                        </p:tgtEl>
                                        <p:attrNameLst>
                                          <p:attrName>style.visibility</p:attrName>
                                        </p:attrNameLst>
                                      </p:cBhvr>
                                      <p:to>
                                        <p:strVal val="visible"/>
                                      </p:to>
                                    </p:set>
                                    <p:animEffect transition="in" filter="barn(inVertical)">
                                      <p:cBhvr>
                                        <p:cTn id="88" dur="500"/>
                                        <p:tgtEl>
                                          <p:spTgt spid="30"/>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31"/>
                                        </p:tgtEl>
                                        <p:attrNameLst>
                                          <p:attrName>style.visibility</p:attrName>
                                        </p:attrNameLst>
                                      </p:cBhvr>
                                      <p:to>
                                        <p:strVal val="visible"/>
                                      </p:to>
                                    </p:set>
                                    <p:anim calcmode="lin" valueType="num">
                                      <p:cBhvr>
                                        <p:cTn id="93" dur="500" fill="hold"/>
                                        <p:tgtEl>
                                          <p:spTgt spid="31"/>
                                        </p:tgtEl>
                                        <p:attrNameLst>
                                          <p:attrName>ppt_w</p:attrName>
                                        </p:attrNameLst>
                                      </p:cBhvr>
                                      <p:tavLst>
                                        <p:tav tm="0">
                                          <p:val>
                                            <p:fltVal val="0"/>
                                          </p:val>
                                        </p:tav>
                                        <p:tav tm="100000">
                                          <p:val>
                                            <p:strVal val="#ppt_w"/>
                                          </p:val>
                                        </p:tav>
                                      </p:tavLst>
                                    </p:anim>
                                    <p:anim calcmode="lin" valueType="num">
                                      <p:cBhvr>
                                        <p:cTn id="94" dur="500" fill="hold"/>
                                        <p:tgtEl>
                                          <p:spTgt spid="31"/>
                                        </p:tgtEl>
                                        <p:attrNameLst>
                                          <p:attrName>ppt_h</p:attrName>
                                        </p:attrNameLst>
                                      </p:cBhvr>
                                      <p:tavLst>
                                        <p:tav tm="0">
                                          <p:val>
                                            <p:fltVal val="0"/>
                                          </p:val>
                                        </p:tav>
                                        <p:tav tm="100000">
                                          <p:val>
                                            <p:strVal val="#ppt_h"/>
                                          </p:val>
                                        </p:tav>
                                      </p:tavLst>
                                    </p:anim>
                                    <p:animEffect transition="in" filter="fade">
                                      <p:cBhvr>
                                        <p:cTn id="95" dur="500"/>
                                        <p:tgtEl>
                                          <p:spTgt spid="31"/>
                                        </p:tgtEl>
                                      </p:cBhvr>
                                    </p:animEffect>
                                  </p:childTnLst>
                                </p:cTn>
                              </p:par>
                              <p:par>
                                <p:cTn id="96" presetID="10" presetClass="exit" presetSubtype="0" fill="hold" grpId="1" nodeType="withEffect">
                                  <p:stCondLst>
                                    <p:cond delay="0"/>
                                  </p:stCondLst>
                                  <p:childTnLst>
                                    <p:animEffect transition="out" filter="fade">
                                      <p:cBhvr>
                                        <p:cTn id="97" dur="500"/>
                                        <p:tgtEl>
                                          <p:spTgt spid="30"/>
                                        </p:tgtEl>
                                      </p:cBhvr>
                                    </p:animEffect>
                                    <p:set>
                                      <p:cBhvr>
                                        <p:cTn id="98"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3" grpId="1"/>
      <p:bldP spid="34" grpId="0" animBg="1"/>
      <p:bldP spid="34" grpId="1" animBg="1"/>
      <p:bldP spid="18" grpId="0"/>
      <p:bldP spid="18" grpId="1"/>
      <p:bldP spid="19" grpId="0"/>
      <p:bldP spid="19" grpId="1"/>
      <p:bldP spid="2" grpId="0" animBg="1"/>
      <p:bldP spid="2" grpId="1" animBg="1"/>
      <p:bldP spid="7" grpId="0" animBg="1"/>
      <p:bldP spid="7" grpId="1" animBg="1"/>
      <p:bldP spid="21" grpId="0" animBg="1"/>
      <p:bldP spid="23" grpId="0"/>
      <p:bldP spid="24" grpId="0"/>
      <p:bldP spid="25" grpId="0"/>
      <p:bldP spid="26" grpId="0"/>
      <p:bldP spid="27" grpId="0"/>
      <p:bldP spid="28" grpId="0"/>
      <p:bldP spid="30" grpId="0" animBg="1"/>
      <p:bldP spid="30" grpId="1" animBg="1"/>
      <p:bldP spid="3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095" y="646331"/>
            <a:ext cx="11862105" cy="1077218"/>
          </a:xfrm>
          <a:prstGeom prst="rect">
            <a:avLst/>
          </a:prstGeom>
          <a:noFill/>
        </p:spPr>
        <p:txBody>
          <a:bodyPr wrap="square" rtlCol="0">
            <a:spAutoFit/>
          </a:bodyPr>
          <a:lstStyle/>
          <a:p>
            <a:pPr algn="l"/>
            <a:r>
              <a:rPr lang="en-US" sz="3200" b="1">
                <a:solidFill>
                  <a:srgbClr val="3333FF"/>
                </a:solidFill>
                <a:latin typeface="Times New Roman" panose="02020603050405020304" pitchFamily="18" charset="0"/>
                <a:cs typeface="Times New Roman" panose="02020603050405020304" pitchFamily="18" charset="0"/>
              </a:rPr>
              <a:t>Thực hành 3: </a:t>
            </a:r>
            <a:r>
              <a:rPr lang="en-US" sz="3200">
                <a:latin typeface="Times New Roman" panose="02020603050405020304" pitchFamily="18" charset="0"/>
                <a:cs typeface="Times New Roman" panose="02020603050405020304" pitchFamily="18" charset="0"/>
              </a:rPr>
              <a:t>Mỗi cặp đơn thức sau có đồng dạng không? Nếu có, hãy tìm tổng và hiệu của chúng.</a:t>
            </a:r>
          </a:p>
        </p:txBody>
      </p:sp>
      <p:sp>
        <p:nvSpPr>
          <p:cNvPr id="28" name="TextBox 27"/>
          <p:cNvSpPr txBox="1"/>
          <p:nvPr/>
        </p:nvSpPr>
        <p:spPr>
          <a:xfrm>
            <a:off x="4629874" y="2234625"/>
            <a:ext cx="1447800" cy="584775"/>
          </a:xfrm>
          <a:prstGeom prst="rect">
            <a:avLst/>
          </a:prstGeom>
          <a:noFill/>
        </p:spPr>
        <p:txBody>
          <a:bodyPr wrap="square" rtlCol="0">
            <a:spAutoFit/>
          </a:bodyPr>
          <a:lstStyle/>
          <a:p>
            <a:pPr algn="l"/>
            <a:r>
              <a:rPr lang="en-US" sz="3200" b="1">
                <a:solidFill>
                  <a:srgbClr val="FF0000"/>
                </a:solidFill>
                <a:latin typeface="Times New Roman" panose="02020603050405020304" pitchFamily="18" charset="0"/>
                <a:cs typeface="Times New Roman" panose="02020603050405020304" pitchFamily="18" charset="0"/>
              </a:rPr>
              <a:t>Giải</a:t>
            </a:r>
          </a:p>
        </p:txBody>
      </p:sp>
      <p:sp>
        <p:nvSpPr>
          <p:cNvPr id="14" name="TextBox 13"/>
          <p:cNvSpPr txBox="1"/>
          <p:nvPr/>
        </p:nvSpPr>
        <p:spPr>
          <a:xfrm>
            <a:off x="266798" y="358"/>
            <a:ext cx="7904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3. Cộng, trừ đơn thức đồng dạng</a:t>
            </a:r>
          </a:p>
        </p:txBody>
      </p:sp>
      <p:sp>
        <p:nvSpPr>
          <p:cNvPr id="17" name="TextBox 16"/>
          <p:cNvSpPr txBox="1"/>
          <p:nvPr/>
        </p:nvSpPr>
        <p:spPr>
          <a:xfrm>
            <a:off x="457200" y="1718873"/>
            <a:ext cx="11862105" cy="584775"/>
          </a:xfrm>
          <a:prstGeom prst="rect">
            <a:avLst/>
          </a:prstGeom>
          <a:noFill/>
        </p:spPr>
        <p:txBody>
          <a:bodyPr wrap="square" rtlCol="0">
            <a:spAutoFit/>
          </a:bodyPr>
          <a:lstStyle/>
          <a:p>
            <a:pPr algn="l"/>
            <a:r>
              <a:rPr lang="en-US" sz="3200">
                <a:latin typeface="Times New Roman" panose="02020603050405020304" pitchFamily="18" charset="0"/>
                <a:cs typeface="Times New Roman" panose="02020603050405020304" pitchFamily="18" charset="0"/>
              </a:rPr>
              <a:t>a) xy và – 6xy;               b) 2xy và xy</a:t>
            </a:r>
            <a:r>
              <a:rPr lang="en-US" sz="3200" baseline="30000">
                <a:latin typeface="Times New Roman" panose="02020603050405020304" pitchFamily="18" charset="0"/>
                <a:cs typeface="Times New Roman" panose="02020603050405020304" pitchFamily="18" charset="0"/>
              </a:rPr>
              <a:t>2</a:t>
            </a:r>
            <a:r>
              <a:rPr lang="en-US" sz="3200">
                <a:latin typeface="Times New Roman" panose="02020603050405020304" pitchFamily="18" charset="0"/>
                <a:cs typeface="Times New Roman" panose="02020603050405020304" pitchFamily="18" charset="0"/>
              </a:rPr>
              <a:t>;                  c) – 4yzx</a:t>
            </a:r>
            <a:r>
              <a:rPr lang="en-US" sz="3200" baseline="30000">
                <a:latin typeface="Times New Roman" panose="02020603050405020304" pitchFamily="18" charset="0"/>
                <a:cs typeface="Times New Roman" panose="02020603050405020304" pitchFamily="18" charset="0"/>
              </a:rPr>
              <a:t>2</a:t>
            </a:r>
            <a:r>
              <a:rPr lang="en-US" sz="3200">
                <a:latin typeface="Times New Roman" panose="02020603050405020304" pitchFamily="18" charset="0"/>
                <a:cs typeface="Times New Roman" panose="02020603050405020304" pitchFamily="18" charset="0"/>
              </a:rPr>
              <a:t> và 4x</a:t>
            </a:r>
            <a:r>
              <a:rPr lang="en-US" sz="3200" baseline="30000">
                <a:latin typeface="Times New Roman" panose="02020603050405020304" pitchFamily="18" charset="0"/>
                <a:cs typeface="Times New Roman" panose="02020603050405020304" pitchFamily="18" charset="0"/>
              </a:rPr>
              <a:t>2</a:t>
            </a:r>
            <a:r>
              <a:rPr lang="en-US" sz="3200">
                <a:latin typeface="Times New Roman" panose="02020603050405020304" pitchFamily="18" charset="0"/>
                <a:cs typeface="Times New Roman" panose="02020603050405020304" pitchFamily="18" charset="0"/>
              </a:rPr>
              <a:t>yz.</a:t>
            </a:r>
          </a:p>
        </p:txBody>
      </p:sp>
      <p:sp>
        <p:nvSpPr>
          <p:cNvPr id="18" name="TextBox 17"/>
          <p:cNvSpPr txBox="1"/>
          <p:nvPr/>
        </p:nvSpPr>
        <p:spPr>
          <a:xfrm>
            <a:off x="0" y="2691975"/>
            <a:ext cx="7188770" cy="584775"/>
          </a:xfrm>
          <a:prstGeom prst="rect">
            <a:avLst/>
          </a:prstGeom>
          <a:noFill/>
        </p:spPr>
        <p:txBody>
          <a:bodyPr wrap="square" rtlCol="0">
            <a:spAutoFit/>
          </a:bodyPr>
          <a:lstStyle/>
          <a:p>
            <a:pPr algn="l"/>
            <a:r>
              <a:rPr lang="en-US" sz="3200">
                <a:latin typeface="Times New Roman" panose="02020603050405020304" pitchFamily="18" charset="0"/>
                <a:cs typeface="Times New Roman" panose="02020603050405020304" pitchFamily="18" charset="0"/>
              </a:rPr>
              <a:t>a) xy và – 6xy là hai đơn thức đồng dạng.</a:t>
            </a:r>
          </a:p>
        </p:txBody>
      </p:sp>
      <p:sp>
        <p:nvSpPr>
          <p:cNvPr id="19" name="TextBox 18"/>
          <p:cNvSpPr txBox="1"/>
          <p:nvPr/>
        </p:nvSpPr>
        <p:spPr>
          <a:xfrm>
            <a:off x="2078021" y="3178526"/>
            <a:ext cx="7188770" cy="584775"/>
          </a:xfrm>
          <a:prstGeom prst="rect">
            <a:avLst/>
          </a:prstGeom>
          <a:noFill/>
        </p:spPr>
        <p:txBody>
          <a:bodyPr wrap="square" rtlCol="0">
            <a:spAutoFit/>
          </a:bodyPr>
          <a:lstStyle/>
          <a:p>
            <a:pPr algn="l"/>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xy</a:t>
            </a:r>
            <a:r>
              <a:rPr lang="en-US" sz="3200" dirty="0">
                <a:latin typeface="Times New Roman" panose="02020603050405020304" pitchFamily="18" charset="0"/>
                <a:cs typeface="Times New Roman" panose="02020603050405020304" pitchFamily="18" charset="0"/>
              </a:rPr>
              <a:t> + (–6xy) = (1 – 6)</a:t>
            </a:r>
            <a:r>
              <a:rPr lang="en-US" sz="3200" dirty="0" err="1">
                <a:latin typeface="Times New Roman" panose="02020603050405020304" pitchFamily="18" charset="0"/>
                <a:cs typeface="Times New Roman" panose="02020603050405020304" pitchFamily="18" charset="0"/>
              </a:rPr>
              <a:t>xy</a:t>
            </a:r>
            <a:r>
              <a:rPr lang="en-US" sz="3200" dirty="0">
                <a:latin typeface="Times New Roman" panose="02020603050405020304" pitchFamily="18" charset="0"/>
                <a:cs typeface="Times New Roman" panose="02020603050405020304" pitchFamily="18" charset="0"/>
              </a:rPr>
              <a:t> = –5xy</a:t>
            </a:r>
          </a:p>
        </p:txBody>
      </p:sp>
      <p:sp>
        <p:nvSpPr>
          <p:cNvPr id="20" name="TextBox 19"/>
          <p:cNvSpPr txBox="1"/>
          <p:nvPr/>
        </p:nvSpPr>
        <p:spPr>
          <a:xfrm>
            <a:off x="2069948" y="3787826"/>
            <a:ext cx="7188770" cy="584775"/>
          </a:xfrm>
          <a:prstGeom prst="rect">
            <a:avLst/>
          </a:prstGeom>
          <a:noFill/>
        </p:spPr>
        <p:txBody>
          <a:bodyPr wrap="square" rtlCol="0">
            <a:spAutoFit/>
          </a:bodyPr>
          <a:lstStyle/>
          <a:p>
            <a:pPr algn="l"/>
            <a:r>
              <a:rPr lang="en-US" sz="3200">
                <a:latin typeface="Times New Roman" panose="02020603050405020304" pitchFamily="18" charset="0"/>
                <a:cs typeface="Times New Roman" panose="02020603050405020304" pitchFamily="18" charset="0"/>
              </a:rPr>
              <a:t> xy – (–6xy) = (1 + 6)xy = 7xy</a:t>
            </a:r>
          </a:p>
        </p:txBody>
      </p:sp>
      <p:sp>
        <p:nvSpPr>
          <p:cNvPr id="21" name="TextBox 20"/>
          <p:cNvSpPr txBox="1"/>
          <p:nvPr/>
        </p:nvSpPr>
        <p:spPr>
          <a:xfrm>
            <a:off x="13062" y="4334425"/>
            <a:ext cx="9233623" cy="584775"/>
          </a:xfrm>
          <a:prstGeom prst="rect">
            <a:avLst/>
          </a:prstGeom>
          <a:noFill/>
        </p:spPr>
        <p:txBody>
          <a:bodyPr wrap="square" rtlCol="0">
            <a:spAutoFit/>
          </a:bodyPr>
          <a:lstStyle/>
          <a:p>
            <a:pPr algn="l"/>
            <a:r>
              <a:rPr lang="en-US" sz="3200">
                <a:latin typeface="Times New Roman" panose="02020603050405020304" pitchFamily="18" charset="0"/>
                <a:cs typeface="Times New Roman" panose="02020603050405020304" pitchFamily="18" charset="0"/>
              </a:rPr>
              <a:t>b) 2xy và xy</a:t>
            </a:r>
            <a:r>
              <a:rPr lang="en-US" sz="3200" baseline="30000">
                <a:latin typeface="Times New Roman" panose="02020603050405020304" pitchFamily="18" charset="0"/>
                <a:cs typeface="Times New Roman" panose="02020603050405020304" pitchFamily="18" charset="0"/>
              </a:rPr>
              <a:t>2 </a:t>
            </a:r>
            <a:r>
              <a:rPr lang="en-US" sz="3200">
                <a:latin typeface="Times New Roman" panose="02020603050405020304" pitchFamily="18" charset="0"/>
                <a:cs typeface="Times New Roman" panose="02020603050405020304" pitchFamily="18" charset="0"/>
              </a:rPr>
              <a:t>không phải là hai đơn thức đồng dạng.</a:t>
            </a:r>
          </a:p>
        </p:txBody>
      </p:sp>
      <p:sp>
        <p:nvSpPr>
          <p:cNvPr id="22" name="TextBox 21"/>
          <p:cNvSpPr txBox="1"/>
          <p:nvPr/>
        </p:nvSpPr>
        <p:spPr>
          <a:xfrm>
            <a:off x="-18069" y="4919200"/>
            <a:ext cx="11862105" cy="584775"/>
          </a:xfrm>
          <a:prstGeom prst="rect">
            <a:avLst/>
          </a:prstGeom>
          <a:noFill/>
        </p:spPr>
        <p:txBody>
          <a:bodyPr wrap="square" rtlCol="0">
            <a:spAutoFit/>
          </a:bodyPr>
          <a:lstStyle/>
          <a:p>
            <a:pPr algn="l"/>
            <a:r>
              <a:rPr lang="en-US" sz="3200">
                <a:latin typeface="Times New Roman" panose="02020603050405020304" pitchFamily="18" charset="0"/>
                <a:cs typeface="Times New Roman" panose="02020603050405020304" pitchFamily="18" charset="0"/>
              </a:rPr>
              <a:t>c) Ta thấy – 4yzx</a:t>
            </a:r>
            <a:r>
              <a:rPr lang="en-US" sz="3200" baseline="30000">
                <a:latin typeface="Times New Roman" panose="02020603050405020304" pitchFamily="18" charset="0"/>
                <a:cs typeface="Times New Roman" panose="02020603050405020304" pitchFamily="18" charset="0"/>
              </a:rPr>
              <a:t>2</a:t>
            </a:r>
            <a:r>
              <a:rPr lang="en-US" sz="3200">
                <a:latin typeface="Times New Roman" panose="02020603050405020304" pitchFamily="18" charset="0"/>
                <a:cs typeface="Times New Roman" panose="02020603050405020304" pitchFamily="18" charset="0"/>
              </a:rPr>
              <a:t> = – 4x</a:t>
            </a:r>
            <a:r>
              <a:rPr lang="en-US" sz="3200" baseline="30000">
                <a:latin typeface="Times New Roman" panose="02020603050405020304" pitchFamily="18" charset="0"/>
                <a:cs typeface="Times New Roman" panose="02020603050405020304" pitchFamily="18" charset="0"/>
              </a:rPr>
              <a:t>2</a:t>
            </a:r>
            <a:r>
              <a:rPr lang="en-US" sz="3200">
                <a:latin typeface="Times New Roman" panose="02020603050405020304" pitchFamily="18" charset="0"/>
                <a:cs typeface="Times New Roman" panose="02020603050405020304" pitchFamily="18" charset="0"/>
              </a:rPr>
              <a:t>yz.</a:t>
            </a:r>
          </a:p>
        </p:txBody>
      </p:sp>
      <p:sp>
        <p:nvSpPr>
          <p:cNvPr id="24" name="TextBox 23"/>
          <p:cNvSpPr txBox="1"/>
          <p:nvPr/>
        </p:nvSpPr>
        <p:spPr>
          <a:xfrm>
            <a:off x="4724400" y="4942579"/>
            <a:ext cx="8712202" cy="523220"/>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Nên – 4yzx</a:t>
            </a:r>
            <a:r>
              <a:rPr lang="en-US" sz="2800" baseline="30000">
                <a:latin typeface="Times New Roman" panose="02020603050405020304" pitchFamily="18" charset="0"/>
                <a:cs typeface="Times New Roman" panose="02020603050405020304" pitchFamily="18" charset="0"/>
              </a:rPr>
              <a:t>2</a:t>
            </a:r>
            <a:r>
              <a:rPr lang="en-US" sz="2800">
                <a:latin typeface="Times New Roman" panose="02020603050405020304" pitchFamily="18" charset="0"/>
                <a:cs typeface="Times New Roman" panose="02020603050405020304" pitchFamily="18" charset="0"/>
              </a:rPr>
              <a:t> và 4x</a:t>
            </a:r>
            <a:r>
              <a:rPr lang="en-US" sz="2800" baseline="30000">
                <a:latin typeface="Times New Roman" panose="02020603050405020304" pitchFamily="18" charset="0"/>
                <a:cs typeface="Times New Roman" panose="02020603050405020304" pitchFamily="18" charset="0"/>
              </a:rPr>
              <a:t>2</a:t>
            </a:r>
            <a:r>
              <a:rPr lang="en-US" sz="2800">
                <a:latin typeface="Times New Roman" panose="02020603050405020304" pitchFamily="18" charset="0"/>
                <a:cs typeface="Times New Roman" panose="02020603050405020304" pitchFamily="18" charset="0"/>
              </a:rPr>
              <a:t>yz là hai đơn thức động dạng.</a:t>
            </a:r>
          </a:p>
        </p:txBody>
      </p:sp>
      <p:sp>
        <p:nvSpPr>
          <p:cNvPr id="25" name="TextBox 24"/>
          <p:cNvSpPr txBox="1"/>
          <p:nvPr/>
        </p:nvSpPr>
        <p:spPr>
          <a:xfrm>
            <a:off x="2094063" y="5503537"/>
            <a:ext cx="5232705" cy="584775"/>
          </a:xfrm>
          <a:prstGeom prst="rect">
            <a:avLst/>
          </a:prstGeom>
          <a:noFill/>
        </p:spPr>
        <p:txBody>
          <a:bodyPr wrap="square" rtlCol="0">
            <a:spAutoFit/>
          </a:bodyPr>
          <a:lstStyle/>
          <a:p>
            <a:pPr algn="l"/>
            <a:r>
              <a:rPr lang="en-US" sz="3200">
                <a:latin typeface="Times New Roman" panose="02020603050405020304" pitchFamily="18" charset="0"/>
                <a:cs typeface="Times New Roman" panose="02020603050405020304" pitchFamily="18" charset="0"/>
              </a:rPr>
              <a:t>– 4x</a:t>
            </a:r>
            <a:r>
              <a:rPr lang="en-US" sz="3200" baseline="30000">
                <a:latin typeface="Times New Roman" panose="02020603050405020304" pitchFamily="18" charset="0"/>
                <a:cs typeface="Times New Roman" panose="02020603050405020304" pitchFamily="18" charset="0"/>
              </a:rPr>
              <a:t>2</a:t>
            </a:r>
            <a:r>
              <a:rPr lang="en-US" sz="3200">
                <a:latin typeface="Times New Roman" panose="02020603050405020304" pitchFamily="18" charset="0"/>
                <a:cs typeface="Times New Roman" panose="02020603050405020304" pitchFamily="18" charset="0"/>
              </a:rPr>
              <a:t>yz  + 4x</a:t>
            </a:r>
            <a:r>
              <a:rPr lang="en-US" sz="3200" baseline="30000">
                <a:latin typeface="Times New Roman" panose="02020603050405020304" pitchFamily="18" charset="0"/>
                <a:cs typeface="Times New Roman" panose="02020603050405020304" pitchFamily="18" charset="0"/>
              </a:rPr>
              <a:t>2</a:t>
            </a:r>
            <a:r>
              <a:rPr lang="en-US" sz="3200">
                <a:latin typeface="Times New Roman" panose="02020603050405020304" pitchFamily="18" charset="0"/>
                <a:cs typeface="Times New Roman" panose="02020603050405020304" pitchFamily="18" charset="0"/>
              </a:rPr>
              <a:t>yz = 0</a:t>
            </a:r>
          </a:p>
        </p:txBody>
      </p:sp>
      <p:sp>
        <p:nvSpPr>
          <p:cNvPr id="26" name="TextBox 25"/>
          <p:cNvSpPr txBox="1"/>
          <p:nvPr/>
        </p:nvSpPr>
        <p:spPr>
          <a:xfrm>
            <a:off x="2069948" y="6030355"/>
            <a:ext cx="5232705" cy="584775"/>
          </a:xfrm>
          <a:prstGeom prst="rect">
            <a:avLst/>
          </a:prstGeom>
          <a:noFill/>
        </p:spPr>
        <p:txBody>
          <a:bodyPr wrap="square" rtlCol="0">
            <a:spAutoFit/>
          </a:bodyPr>
          <a:lstStyle/>
          <a:p>
            <a:pPr algn="l"/>
            <a:r>
              <a:rPr lang="en-US" sz="3200">
                <a:latin typeface="Times New Roman" panose="02020603050405020304" pitchFamily="18" charset="0"/>
                <a:cs typeface="Times New Roman" panose="02020603050405020304" pitchFamily="18" charset="0"/>
              </a:rPr>
              <a:t>– 4x</a:t>
            </a:r>
            <a:r>
              <a:rPr lang="en-US" sz="3200" baseline="30000">
                <a:latin typeface="Times New Roman" panose="02020603050405020304" pitchFamily="18" charset="0"/>
                <a:cs typeface="Times New Roman" panose="02020603050405020304" pitchFamily="18" charset="0"/>
              </a:rPr>
              <a:t>2</a:t>
            </a:r>
            <a:r>
              <a:rPr lang="en-US" sz="3200">
                <a:latin typeface="Times New Roman" panose="02020603050405020304" pitchFamily="18" charset="0"/>
                <a:cs typeface="Times New Roman" panose="02020603050405020304" pitchFamily="18" charset="0"/>
              </a:rPr>
              <a:t>yz – 4x</a:t>
            </a:r>
            <a:r>
              <a:rPr lang="en-US" sz="3200" baseline="30000">
                <a:latin typeface="Times New Roman" panose="02020603050405020304" pitchFamily="18" charset="0"/>
                <a:cs typeface="Times New Roman" panose="02020603050405020304" pitchFamily="18" charset="0"/>
              </a:rPr>
              <a:t>2</a:t>
            </a:r>
            <a:r>
              <a:rPr lang="en-US" sz="3200">
                <a:latin typeface="Times New Roman" panose="02020603050405020304" pitchFamily="18" charset="0"/>
                <a:cs typeface="Times New Roman" panose="02020603050405020304" pitchFamily="18" charset="0"/>
              </a:rPr>
              <a:t>yz = –8x</a:t>
            </a:r>
            <a:r>
              <a:rPr lang="en-US" sz="3200" baseline="30000">
                <a:latin typeface="Times New Roman" panose="02020603050405020304" pitchFamily="18" charset="0"/>
                <a:cs typeface="Times New Roman" panose="02020603050405020304" pitchFamily="18" charset="0"/>
              </a:rPr>
              <a:t>2</a:t>
            </a:r>
            <a:r>
              <a:rPr lang="en-US" sz="3200">
                <a:latin typeface="Times New Roman" panose="02020603050405020304" pitchFamily="18" charset="0"/>
                <a:cs typeface="Times New Roman" panose="02020603050405020304" pitchFamily="18" charset="0"/>
              </a:rPr>
              <a:t>yz</a:t>
            </a:r>
          </a:p>
        </p:txBody>
      </p:sp>
    </p:spTree>
    <p:extLst>
      <p:ext uri="{BB962C8B-B14F-4D97-AF65-F5344CB8AC3E}">
        <p14:creationId xmlns:p14="http://schemas.microsoft.com/office/powerpoint/2010/main" val="2455856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additive="base">
                                        <p:cTn id="14" dur="500" fill="hold"/>
                                        <p:tgtEl>
                                          <p:spTgt spid="28"/>
                                        </p:tgtEl>
                                        <p:attrNameLst>
                                          <p:attrName>ppt_x</p:attrName>
                                        </p:attrNameLst>
                                      </p:cBhvr>
                                      <p:tavLst>
                                        <p:tav tm="0">
                                          <p:val>
                                            <p:strVal val="#ppt_x"/>
                                          </p:val>
                                        </p:tav>
                                        <p:tav tm="100000">
                                          <p:val>
                                            <p:strVal val="#ppt_x"/>
                                          </p:val>
                                        </p:tav>
                                      </p:tavLst>
                                    </p:anim>
                                    <p:anim calcmode="lin" valueType="num">
                                      <p:cBhvr additive="base">
                                        <p:cTn id="15"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down)">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down)">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down)">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down)">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wipe(down)">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down)">
                                      <p:cBhvr>
                                        <p:cTn id="50" dur="500"/>
                                        <p:tgtEl>
                                          <p:spTgt spid="25"/>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wipe(down)">
                                      <p:cBhvr>
                                        <p:cTn id="5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7" grpId="0"/>
      <p:bldP spid="18" grpId="0"/>
      <p:bldP spid="19" grpId="0"/>
      <p:bldP spid="20" grpId="0"/>
      <p:bldP spid="21" grpId="0"/>
      <p:bldP spid="22" grpId="0"/>
      <p:bldP spid="24" grpId="0"/>
      <p:bldP spid="25" grpId="0"/>
      <p:bldP spid="2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3537035545"/>
              </p:ext>
            </p:extLst>
          </p:nvPr>
        </p:nvGraphicFramePr>
        <p:xfrm>
          <a:off x="102052" y="3200400"/>
          <a:ext cx="11765096" cy="3296748"/>
        </p:xfrm>
        <a:graphic>
          <a:graphicData uri="http://schemas.openxmlformats.org/drawingml/2006/table">
            <a:tbl>
              <a:tblPr firstRow="1" bandRow="1">
                <a:tableStyleId>{5C22544A-7EE6-4342-B048-85BDC9FD1C3A}</a:tableStyleId>
              </a:tblPr>
              <a:tblGrid>
                <a:gridCol w="5882548">
                  <a:extLst>
                    <a:ext uri="{9D8B030D-6E8A-4147-A177-3AD203B41FA5}">
                      <a16:colId xmlns:a16="http://schemas.microsoft.com/office/drawing/2014/main" val="20000"/>
                    </a:ext>
                  </a:extLst>
                </a:gridCol>
                <a:gridCol w="5882548">
                  <a:extLst>
                    <a:ext uri="{9D8B030D-6E8A-4147-A177-3AD203B41FA5}">
                      <a16:colId xmlns:a16="http://schemas.microsoft.com/office/drawing/2014/main" val="20001"/>
                    </a:ext>
                  </a:extLst>
                </a:gridCol>
              </a:tblGrid>
              <a:tr h="3296748">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4" name="TextBox 3"/>
          <p:cNvSpPr txBox="1"/>
          <p:nvPr/>
        </p:nvSpPr>
        <p:spPr>
          <a:xfrm>
            <a:off x="19929" y="0"/>
            <a:ext cx="7904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4. Đa thức thu gọn</a:t>
            </a:r>
          </a:p>
        </p:txBody>
      </p:sp>
      <p:sp>
        <p:nvSpPr>
          <p:cNvPr id="5" name="TextBox 4"/>
          <p:cNvSpPr txBox="1"/>
          <p:nvPr/>
        </p:nvSpPr>
        <p:spPr>
          <a:xfrm>
            <a:off x="795839" y="720345"/>
            <a:ext cx="11658599" cy="523220"/>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Cho hai đa thức A = 5x</a:t>
            </a:r>
            <a:r>
              <a:rPr lang="en-US" sz="2800" baseline="30000">
                <a:latin typeface="Times New Roman" panose="02020603050405020304" pitchFamily="18" charset="0"/>
                <a:cs typeface="Times New Roman" panose="02020603050405020304" pitchFamily="18" charset="0"/>
              </a:rPr>
              <a:t>2</a:t>
            </a:r>
            <a:r>
              <a:rPr lang="en-US" sz="2800">
                <a:latin typeface="Times New Roman" panose="02020603050405020304" pitchFamily="18" charset="0"/>
                <a:cs typeface="Times New Roman" panose="02020603050405020304" pitchFamily="18" charset="0"/>
              </a:rPr>
              <a:t> – 4xy + 2x – 4x</a:t>
            </a:r>
            <a:r>
              <a:rPr lang="en-US" sz="2800" baseline="30000">
                <a:latin typeface="Times New Roman" panose="02020603050405020304" pitchFamily="18" charset="0"/>
                <a:cs typeface="Times New Roman" panose="02020603050405020304" pitchFamily="18" charset="0"/>
              </a:rPr>
              <a:t>2</a:t>
            </a:r>
            <a:r>
              <a:rPr lang="en-US" sz="2800">
                <a:latin typeface="Times New Roman" panose="02020603050405020304" pitchFamily="18" charset="0"/>
                <a:cs typeface="Times New Roman" panose="02020603050405020304" pitchFamily="18" charset="0"/>
              </a:rPr>
              <a:t> + xy; B = x</a:t>
            </a:r>
            <a:r>
              <a:rPr lang="en-US" sz="2800" baseline="30000">
                <a:latin typeface="Times New Roman" panose="02020603050405020304" pitchFamily="18" charset="0"/>
                <a:cs typeface="Times New Roman" panose="02020603050405020304" pitchFamily="18" charset="0"/>
              </a:rPr>
              <a:t>2</a:t>
            </a:r>
            <a:r>
              <a:rPr lang="en-US" sz="2800">
                <a:latin typeface="Times New Roman" panose="02020603050405020304" pitchFamily="18" charset="0"/>
                <a:cs typeface="Times New Roman" panose="02020603050405020304" pitchFamily="18" charset="0"/>
              </a:rPr>
              <a:t> – 3xy + 2x.</a:t>
            </a:r>
          </a:p>
        </p:txBody>
      </p:sp>
      <p:grpSp>
        <p:nvGrpSpPr>
          <p:cNvPr id="14" name="Group 13"/>
          <p:cNvGrpSpPr/>
          <p:nvPr/>
        </p:nvGrpSpPr>
        <p:grpSpPr>
          <a:xfrm>
            <a:off x="53551" y="593910"/>
            <a:ext cx="974822" cy="792522"/>
            <a:chOff x="425396" y="672476"/>
            <a:chExt cx="1213550" cy="1068549"/>
          </a:xfrm>
        </p:grpSpPr>
        <p:pic>
          <p:nvPicPr>
            <p:cNvPr id="6" name="Picture 5"/>
            <p:cNvPicPr>
              <a:picLocks noChangeAspect="1"/>
            </p:cNvPicPr>
            <p:nvPr/>
          </p:nvPicPr>
          <p:blipFill>
            <a:blip r:embed="rId2"/>
            <a:stretch>
              <a:fillRect/>
            </a:stretch>
          </p:blipFill>
          <p:spPr>
            <a:xfrm>
              <a:off x="425396" y="672476"/>
              <a:ext cx="857250" cy="819150"/>
            </a:xfrm>
            <a:prstGeom prst="rect">
              <a:avLst/>
            </a:prstGeom>
          </p:spPr>
        </p:pic>
        <p:sp>
          <p:nvSpPr>
            <p:cNvPr id="17" name="TextBox 16"/>
            <p:cNvSpPr txBox="1"/>
            <p:nvPr/>
          </p:nvSpPr>
          <p:spPr>
            <a:xfrm>
              <a:off x="950154" y="1118567"/>
              <a:ext cx="688792" cy="622458"/>
            </a:xfrm>
            <a:prstGeom prst="rect">
              <a:avLst/>
            </a:prstGeom>
            <a:noFill/>
          </p:spPr>
          <p:txBody>
            <a:bodyPr wrap="square" rtlCol="0">
              <a:spAutoFit/>
            </a:bodyPr>
            <a:lstStyle/>
            <a:p>
              <a:pPr algn="l"/>
              <a:r>
                <a:rPr lang="en-US" sz="2400" b="1">
                  <a:solidFill>
                    <a:srgbClr val="FF0000"/>
                  </a:solidFill>
                  <a:latin typeface="Times New Roman" panose="02020603050405020304" pitchFamily="18" charset="0"/>
                  <a:cs typeface="Times New Roman" panose="02020603050405020304" pitchFamily="18" charset="0"/>
                </a:rPr>
                <a:t>4</a:t>
              </a:r>
            </a:p>
          </p:txBody>
        </p:sp>
      </p:grpSp>
      <p:sp>
        <p:nvSpPr>
          <p:cNvPr id="22" name="TextBox 21"/>
          <p:cNvSpPr txBox="1"/>
          <p:nvPr/>
        </p:nvSpPr>
        <p:spPr>
          <a:xfrm>
            <a:off x="4735887" y="1946786"/>
            <a:ext cx="1331278" cy="646331"/>
          </a:xfrm>
          <a:prstGeom prst="rect">
            <a:avLst/>
          </a:prstGeom>
          <a:noFill/>
        </p:spPr>
        <p:txBody>
          <a:bodyPr wrap="square" rtlCol="0">
            <a:spAutoFit/>
          </a:bodyPr>
          <a:lstStyle/>
          <a:p>
            <a:pPr algn="just"/>
            <a:r>
              <a:rPr lang="en-US" sz="3600" b="1">
                <a:solidFill>
                  <a:srgbClr val="FF0000"/>
                </a:solidFill>
                <a:latin typeface="Times New Roman" panose="02020603050405020304" pitchFamily="18" charset="0"/>
                <a:cs typeface="Times New Roman" panose="02020603050405020304" pitchFamily="18" charset="0"/>
              </a:rPr>
              <a:t>Giải</a:t>
            </a:r>
          </a:p>
        </p:txBody>
      </p:sp>
      <p:sp>
        <p:nvSpPr>
          <p:cNvPr id="29" name="TextBox 28"/>
          <p:cNvSpPr txBox="1"/>
          <p:nvPr/>
        </p:nvSpPr>
        <p:spPr>
          <a:xfrm>
            <a:off x="53551" y="3600575"/>
            <a:ext cx="6621409" cy="461665"/>
          </a:xfrm>
          <a:prstGeom prst="rect">
            <a:avLst/>
          </a:prstGeom>
          <a:noFill/>
        </p:spPr>
        <p:txBody>
          <a:bodyPr wrap="square" rtlCol="0">
            <a:spAutoFit/>
          </a:bodyPr>
          <a:lstStyle/>
          <a:p>
            <a:pPr algn="just"/>
            <a:r>
              <a:rPr lang="en-US" sz="2400">
                <a:latin typeface="Times New Roman" panose="02020603050405020304" pitchFamily="18" charset="0"/>
                <a:cs typeface="Times New Roman" panose="02020603050405020304" pitchFamily="18" charset="0"/>
              </a:rPr>
              <a:t>Thay                          vào đa thức A ta được:</a:t>
            </a:r>
          </a:p>
        </p:txBody>
      </p:sp>
      <p:grpSp>
        <p:nvGrpSpPr>
          <p:cNvPr id="8" name="Group 7"/>
          <p:cNvGrpSpPr/>
          <p:nvPr/>
        </p:nvGrpSpPr>
        <p:grpSpPr>
          <a:xfrm>
            <a:off x="114084" y="1092733"/>
            <a:ext cx="11658599" cy="1021159"/>
            <a:chOff x="114084" y="1092733"/>
            <a:chExt cx="11658599" cy="1021159"/>
          </a:xfrm>
        </p:grpSpPr>
        <p:sp>
          <p:nvSpPr>
            <p:cNvPr id="18" name="TextBox 17"/>
            <p:cNvSpPr txBox="1"/>
            <p:nvPr/>
          </p:nvSpPr>
          <p:spPr>
            <a:xfrm>
              <a:off x="114084" y="1341703"/>
              <a:ext cx="11658599" cy="523220"/>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Tính giá trị của A và B tại                        . So sánh hai kết quả nhận được. </a:t>
              </a:r>
            </a:p>
          </p:txBody>
        </p:sp>
        <p:graphicFrame>
          <p:nvGraphicFramePr>
            <p:cNvPr id="2" name="Object 1"/>
            <p:cNvGraphicFramePr>
              <a:graphicFrameLocks noChangeAspect="1"/>
            </p:cNvGraphicFramePr>
            <p:nvPr>
              <p:extLst>
                <p:ext uri="{D42A27DB-BD31-4B8C-83A1-F6EECF244321}">
                  <p14:modId xmlns:p14="http://schemas.microsoft.com/office/powerpoint/2010/main" val="801007930"/>
                </p:ext>
              </p:extLst>
            </p:nvPr>
          </p:nvGraphicFramePr>
          <p:xfrm>
            <a:off x="3946080" y="1092733"/>
            <a:ext cx="2141138" cy="1021159"/>
          </p:xfrm>
          <a:graphic>
            <a:graphicData uri="http://schemas.openxmlformats.org/presentationml/2006/ole">
              <mc:AlternateContent xmlns:mc="http://schemas.openxmlformats.org/markup-compatibility/2006">
                <mc:Choice xmlns:v="urn:schemas-microsoft-com:vml" Requires="v">
                  <p:oleObj name="Equation" r:id="rId3" imgW="825480" imgH="393480" progId="Equation.DSMT4">
                    <p:embed/>
                  </p:oleObj>
                </mc:Choice>
                <mc:Fallback>
                  <p:oleObj name="Equation" r:id="rId3" imgW="825480" imgH="393480" progId="Equation.DSMT4">
                    <p:embed/>
                    <p:pic>
                      <p:nvPicPr>
                        <p:cNvPr id="0" name=""/>
                        <p:cNvPicPr/>
                        <p:nvPr/>
                      </p:nvPicPr>
                      <p:blipFill>
                        <a:blip r:embed="rId4"/>
                        <a:stretch>
                          <a:fillRect/>
                        </a:stretch>
                      </p:blipFill>
                      <p:spPr>
                        <a:xfrm>
                          <a:off x="3946080" y="1092733"/>
                          <a:ext cx="2141138" cy="1021159"/>
                        </a:xfrm>
                        <a:prstGeom prst="rect">
                          <a:avLst/>
                        </a:prstGeom>
                      </p:spPr>
                    </p:pic>
                  </p:oleObj>
                </mc:Fallback>
              </mc:AlternateContent>
            </a:graphicData>
          </a:graphic>
        </p:graphicFrame>
      </p:grpSp>
      <p:graphicFrame>
        <p:nvGraphicFramePr>
          <p:cNvPr id="20" name="Object 19"/>
          <p:cNvGraphicFramePr>
            <a:graphicFrameLocks noChangeAspect="1"/>
          </p:cNvGraphicFramePr>
          <p:nvPr>
            <p:extLst>
              <p:ext uri="{D42A27DB-BD31-4B8C-83A1-F6EECF244321}">
                <p14:modId xmlns:p14="http://schemas.microsoft.com/office/powerpoint/2010/main" val="2154775113"/>
              </p:ext>
            </p:extLst>
          </p:nvPr>
        </p:nvGraphicFramePr>
        <p:xfrm>
          <a:off x="795839" y="3367244"/>
          <a:ext cx="1946489" cy="928326"/>
        </p:xfrm>
        <a:graphic>
          <a:graphicData uri="http://schemas.openxmlformats.org/presentationml/2006/ole">
            <mc:AlternateContent xmlns:mc="http://schemas.openxmlformats.org/markup-compatibility/2006">
              <mc:Choice xmlns:v="urn:schemas-microsoft-com:vml" Requires="v">
                <p:oleObj name="Equation" r:id="rId5" imgW="825480" imgH="393480" progId="Equation.DSMT4">
                  <p:embed/>
                </p:oleObj>
              </mc:Choice>
              <mc:Fallback>
                <p:oleObj name="Equation" r:id="rId5" imgW="825480" imgH="393480" progId="Equation.DSMT4">
                  <p:embed/>
                  <p:pic>
                    <p:nvPicPr>
                      <p:cNvPr id="0" name=""/>
                      <p:cNvPicPr/>
                      <p:nvPr/>
                    </p:nvPicPr>
                    <p:blipFill>
                      <a:blip r:embed="rId6"/>
                      <a:stretch>
                        <a:fillRect/>
                      </a:stretch>
                    </p:blipFill>
                    <p:spPr>
                      <a:xfrm>
                        <a:off x="795839" y="3367244"/>
                        <a:ext cx="1946489" cy="928326"/>
                      </a:xfrm>
                      <a:prstGeom prst="rect">
                        <a:avLst/>
                      </a:prstGeom>
                    </p:spPr>
                  </p:pic>
                </p:oleObj>
              </mc:Fallback>
            </mc:AlternateContent>
          </a:graphicData>
        </a:graphic>
      </p:graphicFrame>
      <p:sp>
        <p:nvSpPr>
          <p:cNvPr id="21" name="TextBox 20"/>
          <p:cNvSpPr txBox="1"/>
          <p:nvPr/>
        </p:nvSpPr>
        <p:spPr>
          <a:xfrm>
            <a:off x="6127869" y="3607835"/>
            <a:ext cx="5911732" cy="461665"/>
          </a:xfrm>
          <a:prstGeom prst="rect">
            <a:avLst/>
          </a:prstGeom>
          <a:noFill/>
        </p:spPr>
        <p:txBody>
          <a:bodyPr wrap="square" rtlCol="0">
            <a:spAutoFit/>
          </a:bodyPr>
          <a:lstStyle/>
          <a:p>
            <a:pPr algn="just"/>
            <a:r>
              <a:rPr lang="en-US" sz="2400">
                <a:latin typeface="Times New Roman" panose="02020603050405020304" pitchFamily="18" charset="0"/>
                <a:cs typeface="Times New Roman" panose="02020603050405020304" pitchFamily="18" charset="0"/>
              </a:rPr>
              <a:t>Thay                            vào đa thức B ta được:</a:t>
            </a:r>
          </a:p>
        </p:txBody>
      </p:sp>
      <p:graphicFrame>
        <p:nvGraphicFramePr>
          <p:cNvPr id="23" name="Object 22"/>
          <p:cNvGraphicFramePr>
            <a:graphicFrameLocks noChangeAspect="1"/>
          </p:cNvGraphicFramePr>
          <p:nvPr>
            <p:extLst>
              <p:ext uri="{D42A27DB-BD31-4B8C-83A1-F6EECF244321}">
                <p14:modId xmlns:p14="http://schemas.microsoft.com/office/powerpoint/2010/main" val="287466824"/>
              </p:ext>
            </p:extLst>
          </p:nvPr>
        </p:nvGraphicFramePr>
        <p:xfrm>
          <a:off x="6951555" y="3358726"/>
          <a:ext cx="1946489" cy="928326"/>
        </p:xfrm>
        <a:graphic>
          <a:graphicData uri="http://schemas.openxmlformats.org/presentationml/2006/ole">
            <mc:AlternateContent xmlns:mc="http://schemas.openxmlformats.org/markup-compatibility/2006">
              <mc:Choice xmlns:v="urn:schemas-microsoft-com:vml" Requires="v">
                <p:oleObj name="Equation" r:id="rId5" imgW="825480" imgH="393480" progId="Equation.DSMT4">
                  <p:embed/>
                </p:oleObj>
              </mc:Choice>
              <mc:Fallback>
                <p:oleObj name="Equation" r:id="rId5" imgW="825480" imgH="393480" progId="Equation.DSMT4">
                  <p:embed/>
                  <p:pic>
                    <p:nvPicPr>
                      <p:cNvPr id="0" name=""/>
                      <p:cNvPicPr/>
                      <p:nvPr/>
                    </p:nvPicPr>
                    <p:blipFill>
                      <a:blip r:embed="rId6"/>
                      <a:stretch>
                        <a:fillRect/>
                      </a:stretch>
                    </p:blipFill>
                    <p:spPr>
                      <a:xfrm>
                        <a:off x="6951555" y="3358726"/>
                        <a:ext cx="1946489" cy="928326"/>
                      </a:xfrm>
                      <a:prstGeom prst="rect">
                        <a:avLst/>
                      </a:prstGeom>
                    </p:spPr>
                  </p:pic>
                </p:oleObj>
              </mc:Fallback>
            </mc:AlternateContent>
          </a:graphicData>
        </a:graphic>
      </p:graphicFrame>
      <p:graphicFrame>
        <p:nvGraphicFramePr>
          <p:cNvPr id="24" name="Object 23"/>
          <p:cNvGraphicFramePr>
            <a:graphicFrameLocks noChangeAspect="1"/>
          </p:cNvGraphicFramePr>
          <p:nvPr>
            <p:extLst>
              <p:ext uri="{D42A27DB-BD31-4B8C-83A1-F6EECF244321}">
                <p14:modId xmlns:p14="http://schemas.microsoft.com/office/powerpoint/2010/main" val="967406084"/>
              </p:ext>
            </p:extLst>
          </p:nvPr>
        </p:nvGraphicFramePr>
        <p:xfrm>
          <a:off x="114084" y="4382293"/>
          <a:ext cx="5715000" cy="741631"/>
        </p:xfrm>
        <a:graphic>
          <a:graphicData uri="http://schemas.openxmlformats.org/presentationml/2006/ole">
            <mc:AlternateContent xmlns:mc="http://schemas.openxmlformats.org/markup-compatibility/2006">
              <mc:Choice xmlns:v="urn:schemas-microsoft-com:vml" Requires="v">
                <p:oleObj name="Equation" r:id="rId7" imgW="3035160" imgH="393480" progId="Equation.DSMT4">
                  <p:embed/>
                </p:oleObj>
              </mc:Choice>
              <mc:Fallback>
                <p:oleObj name="Equation" r:id="rId7" imgW="3035160" imgH="393480" progId="Equation.DSMT4">
                  <p:embed/>
                  <p:pic>
                    <p:nvPicPr>
                      <p:cNvPr id="0" name=""/>
                      <p:cNvPicPr/>
                      <p:nvPr/>
                    </p:nvPicPr>
                    <p:blipFill>
                      <a:blip r:embed="rId8"/>
                      <a:stretch>
                        <a:fillRect/>
                      </a:stretch>
                    </p:blipFill>
                    <p:spPr>
                      <a:xfrm>
                        <a:off x="114084" y="4382293"/>
                        <a:ext cx="5715000" cy="741631"/>
                      </a:xfrm>
                      <a:prstGeom prst="rect">
                        <a:avLst/>
                      </a:prstGeom>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2412700038"/>
              </p:ext>
            </p:extLst>
          </p:nvPr>
        </p:nvGraphicFramePr>
        <p:xfrm>
          <a:off x="461153" y="5086719"/>
          <a:ext cx="2366963" cy="1103313"/>
        </p:xfrm>
        <a:graphic>
          <a:graphicData uri="http://schemas.openxmlformats.org/presentationml/2006/ole">
            <mc:AlternateContent xmlns:mc="http://schemas.openxmlformats.org/markup-compatibility/2006">
              <mc:Choice xmlns:v="urn:schemas-microsoft-com:vml" Requires="v">
                <p:oleObj name="Equation" r:id="rId9" imgW="1257120" imgH="583920" progId="Equation.DSMT4">
                  <p:embed/>
                </p:oleObj>
              </mc:Choice>
              <mc:Fallback>
                <p:oleObj name="Equation" r:id="rId9" imgW="1257120" imgH="583920" progId="Equation.DSMT4">
                  <p:embed/>
                  <p:pic>
                    <p:nvPicPr>
                      <p:cNvPr id="0" name=""/>
                      <p:cNvPicPr/>
                      <p:nvPr/>
                    </p:nvPicPr>
                    <p:blipFill>
                      <a:blip r:embed="rId10"/>
                      <a:stretch>
                        <a:fillRect/>
                      </a:stretch>
                    </p:blipFill>
                    <p:spPr>
                      <a:xfrm>
                        <a:off x="461153" y="5086719"/>
                        <a:ext cx="2366963" cy="1103313"/>
                      </a:xfrm>
                      <a:prstGeom prst="rect">
                        <a:avLst/>
                      </a:prstGeom>
                    </p:spPr>
                  </p:pic>
                </p:oleObj>
              </mc:Fallback>
            </mc:AlternateContent>
          </a:graphicData>
        </a:graphic>
      </p:graphicFrame>
      <p:graphicFrame>
        <p:nvGraphicFramePr>
          <p:cNvPr id="26" name="Object 25"/>
          <p:cNvGraphicFramePr>
            <a:graphicFrameLocks noChangeAspect="1"/>
          </p:cNvGraphicFramePr>
          <p:nvPr>
            <p:extLst>
              <p:ext uri="{D42A27DB-BD31-4B8C-83A1-F6EECF244321}">
                <p14:modId xmlns:p14="http://schemas.microsoft.com/office/powerpoint/2010/main" val="677761317"/>
              </p:ext>
            </p:extLst>
          </p:nvPr>
        </p:nvGraphicFramePr>
        <p:xfrm>
          <a:off x="6400800" y="4257980"/>
          <a:ext cx="3371850" cy="741362"/>
        </p:xfrm>
        <a:graphic>
          <a:graphicData uri="http://schemas.openxmlformats.org/presentationml/2006/ole">
            <mc:AlternateContent xmlns:mc="http://schemas.openxmlformats.org/markup-compatibility/2006">
              <mc:Choice xmlns:v="urn:schemas-microsoft-com:vml" Requires="v">
                <p:oleObj name="Equation" r:id="rId11" imgW="1790640" imgH="393480" progId="Equation.DSMT4">
                  <p:embed/>
                </p:oleObj>
              </mc:Choice>
              <mc:Fallback>
                <p:oleObj name="Equation" r:id="rId11" imgW="1790640" imgH="393480" progId="Equation.DSMT4">
                  <p:embed/>
                  <p:pic>
                    <p:nvPicPr>
                      <p:cNvPr id="0" name=""/>
                      <p:cNvPicPr/>
                      <p:nvPr/>
                    </p:nvPicPr>
                    <p:blipFill>
                      <a:blip r:embed="rId12"/>
                      <a:stretch>
                        <a:fillRect/>
                      </a:stretch>
                    </p:blipFill>
                    <p:spPr>
                      <a:xfrm>
                        <a:off x="6400800" y="4257980"/>
                        <a:ext cx="3371850" cy="741362"/>
                      </a:xfrm>
                      <a:prstGeom prst="rect">
                        <a:avLst/>
                      </a:prstGeom>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2081950142"/>
              </p:ext>
            </p:extLst>
          </p:nvPr>
        </p:nvGraphicFramePr>
        <p:xfrm>
          <a:off x="6708061" y="4904885"/>
          <a:ext cx="1243013" cy="765175"/>
        </p:xfrm>
        <a:graphic>
          <a:graphicData uri="http://schemas.openxmlformats.org/presentationml/2006/ole">
            <mc:AlternateContent xmlns:mc="http://schemas.openxmlformats.org/markup-compatibility/2006">
              <mc:Choice xmlns:v="urn:schemas-microsoft-com:vml" Requires="v">
                <p:oleObj name="Equation" r:id="rId13" imgW="660240" imgH="406080" progId="Equation.DSMT4">
                  <p:embed/>
                </p:oleObj>
              </mc:Choice>
              <mc:Fallback>
                <p:oleObj name="Equation" r:id="rId13" imgW="660240" imgH="406080" progId="Equation.DSMT4">
                  <p:embed/>
                  <p:pic>
                    <p:nvPicPr>
                      <p:cNvPr id="0" name=""/>
                      <p:cNvPicPr/>
                      <p:nvPr/>
                    </p:nvPicPr>
                    <p:blipFill>
                      <a:blip r:embed="rId14"/>
                      <a:stretch>
                        <a:fillRect/>
                      </a:stretch>
                    </p:blipFill>
                    <p:spPr>
                      <a:xfrm>
                        <a:off x="6708061" y="4904885"/>
                        <a:ext cx="1243013" cy="765175"/>
                      </a:xfrm>
                      <a:prstGeom prst="rect">
                        <a:avLst/>
                      </a:prstGeom>
                    </p:spPr>
                  </p:pic>
                </p:oleObj>
              </mc:Fallback>
            </mc:AlternateContent>
          </a:graphicData>
        </a:graphic>
      </p:graphicFrame>
      <p:sp>
        <p:nvSpPr>
          <p:cNvPr id="30" name="Cloud 29"/>
          <p:cNvSpPr/>
          <p:nvPr/>
        </p:nvSpPr>
        <p:spPr bwMode="auto">
          <a:xfrm>
            <a:off x="7127378" y="5019650"/>
            <a:ext cx="5064622" cy="1721341"/>
          </a:xfrm>
          <a:prstGeom prst="cloud">
            <a:avLst/>
          </a:prstGeom>
          <a:solidFill>
            <a:srgbClr val="FDC5F5"/>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r>
              <a:rPr lang="en-US" sz="2800" b="1">
                <a:latin typeface="Times New Roman" panose="02020603050405020304" pitchFamily="18" charset="0"/>
                <a:cs typeface="Times New Roman" panose="02020603050405020304" pitchFamily="18" charset="0"/>
              </a:rPr>
              <a:t>Có thể biến đa thức A </a:t>
            </a:r>
          </a:p>
          <a:p>
            <a:r>
              <a:rPr lang="en-US" sz="2800" b="1">
                <a:latin typeface="Times New Roman" panose="02020603050405020304" pitchFamily="18" charset="0"/>
                <a:cs typeface="Times New Roman" panose="02020603050405020304" pitchFamily="18" charset="0"/>
              </a:rPr>
              <a:t>thành đa thức B được không</a:t>
            </a:r>
          </a:p>
        </p:txBody>
      </p:sp>
      <p:sp>
        <p:nvSpPr>
          <p:cNvPr id="31" name="TextBox 30"/>
          <p:cNvSpPr txBox="1"/>
          <p:nvPr/>
        </p:nvSpPr>
        <p:spPr>
          <a:xfrm>
            <a:off x="237865" y="2598130"/>
            <a:ext cx="11658599" cy="523220"/>
          </a:xfrm>
          <a:prstGeom prst="rect">
            <a:avLst/>
          </a:prstGeom>
          <a:noFill/>
        </p:spPr>
        <p:txBody>
          <a:bodyPr wrap="square" rtlCol="0">
            <a:spAutoFit/>
          </a:bodyPr>
          <a:lstStyle/>
          <a:p>
            <a:pPr algn="just"/>
            <a:r>
              <a:rPr lang="en-US" sz="2800" b="1">
                <a:solidFill>
                  <a:srgbClr val="FF0000"/>
                </a:solidFill>
                <a:latin typeface="Times New Roman" panose="02020603050405020304" pitchFamily="18" charset="0"/>
                <a:cs typeface="Times New Roman" panose="02020603050405020304" pitchFamily="18" charset="0"/>
              </a:rPr>
              <a:t>     A = 5x</a:t>
            </a:r>
            <a:r>
              <a:rPr lang="en-US" sz="2800" b="1" baseline="30000">
                <a:solidFill>
                  <a:srgbClr val="FF0000"/>
                </a:solidFill>
                <a:latin typeface="Times New Roman" panose="02020603050405020304" pitchFamily="18" charset="0"/>
                <a:cs typeface="Times New Roman" panose="02020603050405020304" pitchFamily="18" charset="0"/>
              </a:rPr>
              <a:t>2</a:t>
            </a:r>
            <a:r>
              <a:rPr lang="en-US" sz="2800" b="1">
                <a:solidFill>
                  <a:srgbClr val="FF0000"/>
                </a:solidFill>
                <a:latin typeface="Times New Roman" panose="02020603050405020304" pitchFamily="18" charset="0"/>
                <a:cs typeface="Times New Roman" panose="02020603050405020304" pitchFamily="18" charset="0"/>
              </a:rPr>
              <a:t> – 4xy + 2x – 4x</a:t>
            </a:r>
            <a:r>
              <a:rPr lang="en-US" sz="2800" b="1" baseline="30000">
                <a:solidFill>
                  <a:srgbClr val="FF0000"/>
                </a:solidFill>
                <a:latin typeface="Times New Roman" panose="02020603050405020304" pitchFamily="18" charset="0"/>
                <a:cs typeface="Times New Roman" panose="02020603050405020304" pitchFamily="18" charset="0"/>
              </a:rPr>
              <a:t>2</a:t>
            </a:r>
            <a:r>
              <a:rPr lang="en-US" sz="2800" b="1">
                <a:solidFill>
                  <a:srgbClr val="FF0000"/>
                </a:solidFill>
                <a:latin typeface="Times New Roman" panose="02020603050405020304" pitchFamily="18" charset="0"/>
                <a:cs typeface="Times New Roman" panose="02020603050405020304" pitchFamily="18" charset="0"/>
              </a:rPr>
              <a:t> + xy;                           B = x</a:t>
            </a:r>
            <a:r>
              <a:rPr lang="en-US" sz="2800" b="1" baseline="30000">
                <a:solidFill>
                  <a:srgbClr val="FF0000"/>
                </a:solidFill>
                <a:latin typeface="Times New Roman" panose="02020603050405020304" pitchFamily="18" charset="0"/>
                <a:cs typeface="Times New Roman" panose="02020603050405020304" pitchFamily="18" charset="0"/>
              </a:rPr>
              <a:t>2</a:t>
            </a:r>
            <a:r>
              <a:rPr lang="en-US" sz="2800" b="1">
                <a:solidFill>
                  <a:srgbClr val="FF0000"/>
                </a:solidFill>
                <a:latin typeface="Times New Roman" panose="02020603050405020304" pitchFamily="18" charset="0"/>
                <a:cs typeface="Times New Roman" panose="02020603050405020304" pitchFamily="18" charset="0"/>
              </a:rPr>
              <a:t> – 3xy + 2x.</a:t>
            </a:r>
          </a:p>
        </p:txBody>
      </p:sp>
      <p:sp>
        <p:nvSpPr>
          <p:cNvPr id="32" name="TextBox 31"/>
          <p:cNvSpPr txBox="1"/>
          <p:nvPr/>
        </p:nvSpPr>
        <p:spPr>
          <a:xfrm>
            <a:off x="249244" y="2594826"/>
            <a:ext cx="11658599" cy="523220"/>
          </a:xfrm>
          <a:prstGeom prst="rect">
            <a:avLst/>
          </a:prstGeom>
          <a:noFill/>
        </p:spPr>
        <p:txBody>
          <a:bodyPr wrap="square" rtlCol="0">
            <a:spAutoFit/>
          </a:bodyPr>
          <a:lstStyle/>
          <a:p>
            <a:pPr algn="just"/>
            <a:r>
              <a:rPr lang="en-US" sz="2800" b="1">
                <a:solidFill>
                  <a:srgbClr val="FF0000"/>
                </a:solidFill>
                <a:latin typeface="Times New Roman" panose="02020603050405020304" pitchFamily="18" charset="0"/>
                <a:cs typeface="Times New Roman" panose="02020603050405020304" pitchFamily="18" charset="0"/>
              </a:rPr>
              <a:t>     A = </a:t>
            </a:r>
            <a:r>
              <a:rPr lang="en-US" sz="2800" b="1">
                <a:solidFill>
                  <a:srgbClr val="3333FF"/>
                </a:solidFill>
                <a:latin typeface="Times New Roman" panose="02020603050405020304" pitchFamily="18" charset="0"/>
                <a:cs typeface="Times New Roman" panose="02020603050405020304" pitchFamily="18" charset="0"/>
              </a:rPr>
              <a:t>5x</a:t>
            </a:r>
            <a:r>
              <a:rPr lang="en-US" sz="2800" b="1" baseline="30000">
                <a:solidFill>
                  <a:srgbClr val="3333FF"/>
                </a:solidFill>
                <a:latin typeface="Times New Roman" panose="02020603050405020304" pitchFamily="18" charset="0"/>
                <a:cs typeface="Times New Roman" panose="02020603050405020304" pitchFamily="18" charset="0"/>
              </a:rPr>
              <a:t>2</a:t>
            </a:r>
            <a:r>
              <a:rPr lang="en-US" sz="2800" b="1">
                <a:solidFill>
                  <a:srgbClr val="FF0000"/>
                </a:solidFill>
                <a:latin typeface="Times New Roman" panose="02020603050405020304" pitchFamily="18" charset="0"/>
                <a:cs typeface="Times New Roman" panose="02020603050405020304" pitchFamily="18" charset="0"/>
              </a:rPr>
              <a:t> </a:t>
            </a:r>
            <a:r>
              <a:rPr lang="en-US" sz="2800" b="1">
                <a:latin typeface="Times New Roman" panose="02020603050405020304" pitchFamily="18" charset="0"/>
                <a:cs typeface="Times New Roman" panose="02020603050405020304" pitchFamily="18" charset="0"/>
              </a:rPr>
              <a:t>– 4xy </a:t>
            </a:r>
            <a:r>
              <a:rPr lang="en-US" sz="2800" b="1">
                <a:solidFill>
                  <a:srgbClr val="FF0000"/>
                </a:solidFill>
                <a:latin typeface="Times New Roman" panose="02020603050405020304" pitchFamily="18" charset="0"/>
                <a:cs typeface="Times New Roman" panose="02020603050405020304" pitchFamily="18" charset="0"/>
              </a:rPr>
              <a:t>+ 2x </a:t>
            </a:r>
            <a:r>
              <a:rPr lang="en-US" sz="2800" b="1">
                <a:solidFill>
                  <a:srgbClr val="3333FF"/>
                </a:solidFill>
                <a:latin typeface="Times New Roman" panose="02020603050405020304" pitchFamily="18" charset="0"/>
                <a:cs typeface="Times New Roman" panose="02020603050405020304" pitchFamily="18" charset="0"/>
              </a:rPr>
              <a:t>–</a:t>
            </a:r>
            <a:r>
              <a:rPr lang="en-US" sz="2800" b="1">
                <a:solidFill>
                  <a:srgbClr val="FF0000"/>
                </a:solidFill>
                <a:latin typeface="Times New Roman" panose="02020603050405020304" pitchFamily="18" charset="0"/>
                <a:cs typeface="Times New Roman" panose="02020603050405020304" pitchFamily="18" charset="0"/>
              </a:rPr>
              <a:t> </a:t>
            </a:r>
            <a:r>
              <a:rPr lang="en-US" sz="2800" b="1">
                <a:solidFill>
                  <a:srgbClr val="3333FF"/>
                </a:solidFill>
                <a:latin typeface="Times New Roman" panose="02020603050405020304" pitchFamily="18" charset="0"/>
                <a:cs typeface="Times New Roman" panose="02020603050405020304" pitchFamily="18" charset="0"/>
              </a:rPr>
              <a:t>4x</a:t>
            </a:r>
            <a:r>
              <a:rPr lang="en-US" sz="2800" b="1" baseline="30000">
                <a:solidFill>
                  <a:srgbClr val="3333FF"/>
                </a:solidFill>
                <a:latin typeface="Times New Roman" panose="02020603050405020304" pitchFamily="18" charset="0"/>
                <a:cs typeface="Times New Roman" panose="02020603050405020304" pitchFamily="18" charset="0"/>
              </a:rPr>
              <a:t>2</a:t>
            </a:r>
            <a:r>
              <a:rPr lang="en-US" sz="2800" b="1">
                <a:solidFill>
                  <a:srgbClr val="FF0000"/>
                </a:solidFill>
                <a:latin typeface="Times New Roman" panose="02020603050405020304" pitchFamily="18" charset="0"/>
                <a:cs typeface="Times New Roman" panose="02020603050405020304" pitchFamily="18" charset="0"/>
              </a:rPr>
              <a:t> </a:t>
            </a:r>
            <a:r>
              <a:rPr lang="en-US" sz="2800" b="1">
                <a:latin typeface="Times New Roman" panose="02020603050405020304" pitchFamily="18" charset="0"/>
                <a:cs typeface="Times New Roman" panose="02020603050405020304" pitchFamily="18" charset="0"/>
              </a:rPr>
              <a:t>+ xy</a:t>
            </a:r>
            <a:r>
              <a:rPr lang="en-US" sz="2800" b="1">
                <a:solidFill>
                  <a:srgbClr val="FF0000"/>
                </a:solidFill>
                <a:latin typeface="Times New Roman" panose="02020603050405020304" pitchFamily="18" charset="0"/>
                <a:cs typeface="Times New Roman" panose="02020603050405020304" pitchFamily="18" charset="0"/>
              </a:rPr>
              <a:t>;                           B = x</a:t>
            </a:r>
            <a:r>
              <a:rPr lang="en-US" sz="2800" b="1" baseline="30000">
                <a:solidFill>
                  <a:srgbClr val="FF0000"/>
                </a:solidFill>
                <a:latin typeface="Times New Roman" panose="02020603050405020304" pitchFamily="18" charset="0"/>
                <a:cs typeface="Times New Roman" panose="02020603050405020304" pitchFamily="18" charset="0"/>
              </a:rPr>
              <a:t>2</a:t>
            </a:r>
            <a:r>
              <a:rPr lang="en-US" sz="2800" b="1">
                <a:solidFill>
                  <a:srgbClr val="FF0000"/>
                </a:solidFill>
                <a:latin typeface="Times New Roman" panose="02020603050405020304" pitchFamily="18" charset="0"/>
                <a:cs typeface="Times New Roman" panose="02020603050405020304" pitchFamily="18" charset="0"/>
              </a:rPr>
              <a:t> – 3xy + 2x.</a:t>
            </a:r>
          </a:p>
        </p:txBody>
      </p:sp>
      <p:sp>
        <p:nvSpPr>
          <p:cNvPr id="36" name="TextBox 35"/>
          <p:cNvSpPr txBox="1"/>
          <p:nvPr/>
        </p:nvSpPr>
        <p:spPr>
          <a:xfrm>
            <a:off x="-568467" y="2429079"/>
            <a:ext cx="12528822" cy="769441"/>
          </a:xfrm>
          <a:prstGeom prst="rect">
            <a:avLst/>
          </a:prstGeom>
          <a:noFill/>
        </p:spPr>
        <p:txBody>
          <a:bodyPr wrap="square" rtlCol="0">
            <a:spAutoFit/>
          </a:bodyPr>
          <a:lstStyle/>
          <a:p>
            <a:pPr algn="just"/>
            <a:r>
              <a:rPr lang="en-US" sz="4400" b="1">
                <a:solidFill>
                  <a:srgbClr val="FF0000"/>
                </a:solidFill>
                <a:latin typeface="Times New Roman" panose="02020603050405020304" pitchFamily="18" charset="0"/>
                <a:cs typeface="Times New Roman" panose="02020603050405020304" pitchFamily="18" charset="0"/>
              </a:rPr>
              <a:t>     A = </a:t>
            </a:r>
            <a:r>
              <a:rPr lang="en-US" sz="4400" b="1">
                <a:solidFill>
                  <a:srgbClr val="3333FF"/>
                </a:solidFill>
                <a:latin typeface="Times New Roman" panose="02020603050405020304" pitchFamily="18" charset="0"/>
                <a:cs typeface="Times New Roman" panose="02020603050405020304" pitchFamily="18" charset="0"/>
              </a:rPr>
              <a:t>5x</a:t>
            </a:r>
            <a:r>
              <a:rPr lang="en-US" sz="4400" b="1" baseline="30000">
                <a:solidFill>
                  <a:srgbClr val="3333FF"/>
                </a:solidFill>
                <a:latin typeface="Times New Roman" panose="02020603050405020304" pitchFamily="18" charset="0"/>
                <a:cs typeface="Times New Roman" panose="02020603050405020304" pitchFamily="18" charset="0"/>
              </a:rPr>
              <a:t>2</a:t>
            </a:r>
            <a:r>
              <a:rPr lang="en-US" sz="4400" b="1">
                <a:solidFill>
                  <a:srgbClr val="FF0000"/>
                </a:solidFill>
                <a:latin typeface="Times New Roman" panose="02020603050405020304" pitchFamily="18" charset="0"/>
                <a:cs typeface="Times New Roman" panose="02020603050405020304" pitchFamily="18" charset="0"/>
              </a:rPr>
              <a:t> </a:t>
            </a:r>
            <a:r>
              <a:rPr lang="en-US" sz="4400" b="1">
                <a:solidFill>
                  <a:srgbClr val="3333FF"/>
                </a:solidFill>
                <a:latin typeface="Times New Roman" panose="02020603050405020304" pitchFamily="18" charset="0"/>
                <a:cs typeface="Times New Roman" panose="02020603050405020304" pitchFamily="18" charset="0"/>
              </a:rPr>
              <a:t>– 4xy</a:t>
            </a:r>
            <a:r>
              <a:rPr lang="en-US" sz="4400" b="1">
                <a:solidFill>
                  <a:srgbClr val="FF0000"/>
                </a:solidFill>
                <a:latin typeface="Times New Roman" panose="02020603050405020304" pitchFamily="18" charset="0"/>
                <a:cs typeface="Times New Roman" panose="02020603050405020304" pitchFamily="18" charset="0"/>
              </a:rPr>
              <a:t> + 2x </a:t>
            </a:r>
            <a:r>
              <a:rPr lang="en-US" sz="4400" b="1">
                <a:solidFill>
                  <a:srgbClr val="3333FF"/>
                </a:solidFill>
                <a:latin typeface="Times New Roman" panose="02020603050405020304" pitchFamily="18" charset="0"/>
                <a:cs typeface="Times New Roman" panose="02020603050405020304" pitchFamily="18" charset="0"/>
              </a:rPr>
              <a:t>– 4x</a:t>
            </a:r>
            <a:r>
              <a:rPr lang="en-US" sz="4400" b="1" baseline="30000">
                <a:solidFill>
                  <a:srgbClr val="3333FF"/>
                </a:solidFill>
                <a:latin typeface="Times New Roman" panose="02020603050405020304" pitchFamily="18" charset="0"/>
                <a:cs typeface="Times New Roman" panose="02020603050405020304" pitchFamily="18" charset="0"/>
              </a:rPr>
              <a:t>2</a:t>
            </a:r>
            <a:r>
              <a:rPr lang="en-US" sz="4400" b="1">
                <a:solidFill>
                  <a:srgbClr val="3333FF"/>
                </a:solidFill>
                <a:latin typeface="Times New Roman" panose="02020603050405020304" pitchFamily="18" charset="0"/>
                <a:cs typeface="Times New Roman" panose="02020603050405020304" pitchFamily="18" charset="0"/>
              </a:rPr>
              <a:t> + xy </a:t>
            </a:r>
            <a:r>
              <a:rPr lang="en-US" sz="4400" b="1">
                <a:solidFill>
                  <a:srgbClr val="FF0000"/>
                </a:solidFill>
                <a:latin typeface="Times New Roman" panose="02020603050405020304" pitchFamily="18" charset="0"/>
                <a:cs typeface="Times New Roman" panose="02020603050405020304" pitchFamily="18" charset="0"/>
              </a:rPr>
              <a:t>= </a:t>
            </a:r>
            <a:r>
              <a:rPr lang="en-US" sz="4400" b="1">
                <a:solidFill>
                  <a:srgbClr val="3333FF"/>
                </a:solidFill>
                <a:latin typeface="Times New Roman" panose="02020603050405020304" pitchFamily="18" charset="0"/>
                <a:cs typeface="Times New Roman" panose="02020603050405020304" pitchFamily="18" charset="0"/>
              </a:rPr>
              <a:t>x</a:t>
            </a:r>
            <a:r>
              <a:rPr lang="en-US" sz="4400" b="1" baseline="30000">
                <a:solidFill>
                  <a:srgbClr val="3333FF"/>
                </a:solidFill>
                <a:latin typeface="Times New Roman" panose="02020603050405020304" pitchFamily="18" charset="0"/>
                <a:cs typeface="Times New Roman" panose="02020603050405020304" pitchFamily="18" charset="0"/>
              </a:rPr>
              <a:t>2</a:t>
            </a:r>
            <a:r>
              <a:rPr lang="en-US" sz="4400" b="1">
                <a:solidFill>
                  <a:srgbClr val="3333FF"/>
                </a:solidFill>
                <a:latin typeface="Times New Roman" panose="02020603050405020304" pitchFamily="18" charset="0"/>
                <a:cs typeface="Times New Roman" panose="02020603050405020304" pitchFamily="18" charset="0"/>
              </a:rPr>
              <a:t> – 3xy </a:t>
            </a:r>
            <a:r>
              <a:rPr lang="en-US" sz="4400" b="1">
                <a:solidFill>
                  <a:srgbClr val="FF0000"/>
                </a:solidFill>
                <a:latin typeface="Times New Roman" panose="02020603050405020304" pitchFamily="18" charset="0"/>
                <a:cs typeface="Times New Roman" panose="02020603050405020304" pitchFamily="18" charset="0"/>
              </a:rPr>
              <a:t>+ 2x = B.</a:t>
            </a:r>
          </a:p>
        </p:txBody>
      </p:sp>
      <p:pic>
        <p:nvPicPr>
          <p:cNvPr id="12" name="Picture 1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332191" y="-328983"/>
            <a:ext cx="1837582" cy="1845785"/>
          </a:xfrm>
          <a:prstGeom prst="rect">
            <a:avLst/>
          </a:prstGeom>
        </p:spPr>
      </p:pic>
      <p:sp>
        <p:nvSpPr>
          <p:cNvPr id="41" name="Rounded Rectangular Callout 40"/>
          <p:cNvSpPr/>
          <p:nvPr/>
        </p:nvSpPr>
        <p:spPr bwMode="auto">
          <a:xfrm>
            <a:off x="6076286" y="5004124"/>
            <a:ext cx="3385541" cy="769551"/>
          </a:xfrm>
          <a:prstGeom prst="wedgeRoundRectCallout">
            <a:avLst>
              <a:gd name="adj1" fmla="val 26507"/>
              <a:gd name="adj2" fmla="val -291115"/>
              <a:gd name="adj3" fmla="val 16667"/>
            </a:avLst>
          </a:prstGeom>
          <a:solidFill>
            <a:schemeClr val="accent5">
              <a:lumMod val="90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3600" b="1">
                <a:latin typeface="Times New Roman" panose="02020603050405020304" pitchFamily="18" charset="0"/>
                <a:cs typeface="Times New Roman" panose="02020603050405020304" pitchFamily="18" charset="0"/>
              </a:rPr>
              <a:t>Đa thức thu gọn</a:t>
            </a:r>
            <a:endParaRPr kumimoji="0" lang="en-US" sz="36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13" name="Oval 12"/>
          <p:cNvSpPr/>
          <p:nvPr/>
        </p:nvSpPr>
        <p:spPr bwMode="auto">
          <a:xfrm>
            <a:off x="7325930" y="2370323"/>
            <a:ext cx="3283694" cy="928596"/>
          </a:xfrm>
          <a:prstGeom prst="ellipse">
            <a:avLst/>
          </a:prstGeom>
          <a:noFill/>
          <a:ln w="285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801965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par>
                                <p:cTn id="18" presetID="22" presetClass="entr" presetSubtype="4"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barn(inVertical)">
                                      <p:cBhvr>
                                        <p:cTn id="25" dur="500"/>
                                        <p:tgtEl>
                                          <p:spTgt spid="22"/>
                                        </p:tgtEl>
                                      </p:cBhvr>
                                    </p:animEffect>
                                  </p:childTnLst>
                                </p:cTn>
                              </p:par>
                              <p:par>
                                <p:cTn id="26" presetID="22" presetClass="entr" presetSubtype="4"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wipe(down)">
                                      <p:cBhvr>
                                        <p:cTn id="33" dur="500"/>
                                        <p:tgtEl>
                                          <p:spTgt spid="31"/>
                                        </p:tgtEl>
                                      </p:cBhvr>
                                    </p:animEffect>
                                  </p:childTnLst>
                                </p:cTn>
                              </p:par>
                              <p:par>
                                <p:cTn id="34" presetID="22" presetClass="entr" presetSubtype="4"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down)">
                                      <p:cBhvr>
                                        <p:cTn id="36" dur="500"/>
                                        <p:tgtEl>
                                          <p:spTgt spid="10"/>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wipe(down)">
                                      <p:cBhvr>
                                        <p:cTn id="39" dur="500"/>
                                        <p:tgtEl>
                                          <p:spTgt spid="29"/>
                                        </p:tgtEl>
                                      </p:cBhvr>
                                    </p:animEffect>
                                  </p:childTnLst>
                                </p:cTn>
                              </p:par>
                              <p:par>
                                <p:cTn id="40" presetID="22" presetClass="entr" presetSubtype="4" fill="hold"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down)">
                                      <p:cBhvr>
                                        <p:cTn id="42" dur="500"/>
                                        <p:tgtEl>
                                          <p:spTgt spid="24"/>
                                        </p:tgtEl>
                                      </p:cBhvr>
                                    </p:animEffect>
                                  </p:childTnLst>
                                </p:cTn>
                              </p:par>
                              <p:par>
                                <p:cTn id="43" presetID="22" presetClass="entr" presetSubtype="4" fill="hold"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down)">
                                      <p:cBhvr>
                                        <p:cTn id="45" dur="500"/>
                                        <p:tgtEl>
                                          <p:spTgt spid="20"/>
                                        </p:tgtEl>
                                      </p:cBhvr>
                                    </p:animEffect>
                                  </p:childTnLst>
                                </p:cTn>
                              </p:par>
                              <p:par>
                                <p:cTn id="46" presetID="22" presetClass="entr" presetSubtype="4" fill="hold"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wipe(down)">
                                      <p:cBhvr>
                                        <p:cTn id="48" dur="500"/>
                                        <p:tgtEl>
                                          <p:spTgt spid="25"/>
                                        </p:tgtEl>
                                      </p:cBhvr>
                                    </p:animEffect>
                                  </p:childTnLst>
                                </p:cTn>
                              </p:par>
                              <p:par>
                                <p:cTn id="49" presetID="22" presetClass="entr" presetSubtype="4"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ipe(down)">
                                      <p:cBhvr>
                                        <p:cTn id="51" dur="500"/>
                                        <p:tgtEl>
                                          <p:spTgt spid="23"/>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down)">
                                      <p:cBhvr>
                                        <p:cTn id="54" dur="500"/>
                                        <p:tgtEl>
                                          <p:spTgt spid="21"/>
                                        </p:tgtEl>
                                      </p:cBhvr>
                                    </p:animEffect>
                                  </p:childTnLst>
                                </p:cTn>
                              </p:par>
                              <p:par>
                                <p:cTn id="55" presetID="22" presetClass="entr" presetSubtype="4" fill="hold" nodeType="with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down)">
                                      <p:cBhvr>
                                        <p:cTn id="57" dur="500"/>
                                        <p:tgtEl>
                                          <p:spTgt spid="26"/>
                                        </p:tgtEl>
                                      </p:cBhvr>
                                    </p:animEffect>
                                  </p:childTnLst>
                                </p:cTn>
                              </p:par>
                              <p:par>
                                <p:cTn id="58" presetID="22" presetClass="entr" presetSubtype="4" fill="hold" nodeType="with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wipe(down)">
                                      <p:cBhvr>
                                        <p:cTn id="60" dur="500"/>
                                        <p:tgtEl>
                                          <p:spTgt spid="27"/>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1" nodeType="click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wipe(down)">
                                      <p:cBhvr>
                                        <p:cTn id="65" dur="500"/>
                                        <p:tgtEl>
                                          <p:spTgt spid="30"/>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grpId="1" nodeType="clickEffect">
                                  <p:stCondLst>
                                    <p:cond delay="0"/>
                                  </p:stCondLst>
                                  <p:childTnLst>
                                    <p:animEffect transition="out" filter="fade">
                                      <p:cBhvr>
                                        <p:cTn id="69" dur="500"/>
                                        <p:tgtEl>
                                          <p:spTgt spid="31"/>
                                        </p:tgtEl>
                                      </p:cBhvr>
                                    </p:animEffect>
                                    <p:set>
                                      <p:cBhvr>
                                        <p:cTn id="70" dur="1" fill="hold">
                                          <p:stCondLst>
                                            <p:cond delay="499"/>
                                          </p:stCondLst>
                                        </p:cTn>
                                        <p:tgtEl>
                                          <p:spTgt spid="31"/>
                                        </p:tgtEl>
                                        <p:attrNameLst>
                                          <p:attrName>style.visibility</p:attrName>
                                        </p:attrNameLst>
                                      </p:cBhvr>
                                      <p:to>
                                        <p:strVal val="hidden"/>
                                      </p:to>
                                    </p:set>
                                  </p:childTnLst>
                                </p:cTn>
                              </p:par>
                              <p:par>
                                <p:cTn id="71" presetID="22" presetClass="entr" presetSubtype="4"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wipe(down)">
                                      <p:cBhvr>
                                        <p:cTn id="73" dur="500"/>
                                        <p:tgtEl>
                                          <p:spTgt spid="32"/>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1" nodeType="clickEffect">
                                  <p:stCondLst>
                                    <p:cond delay="0"/>
                                  </p:stCondLst>
                                  <p:childTnLst>
                                    <p:animEffect transition="out" filter="fade">
                                      <p:cBhvr>
                                        <p:cTn id="77" dur="500"/>
                                        <p:tgtEl>
                                          <p:spTgt spid="32"/>
                                        </p:tgtEl>
                                      </p:cBhvr>
                                    </p:animEffect>
                                    <p:set>
                                      <p:cBhvr>
                                        <p:cTn id="78" dur="1" fill="hold">
                                          <p:stCondLst>
                                            <p:cond delay="499"/>
                                          </p:stCondLst>
                                        </p:cTn>
                                        <p:tgtEl>
                                          <p:spTgt spid="32"/>
                                        </p:tgtEl>
                                        <p:attrNameLst>
                                          <p:attrName>style.visibility</p:attrName>
                                        </p:attrNameLst>
                                      </p:cBhvr>
                                      <p:to>
                                        <p:strVal val="hidden"/>
                                      </p:to>
                                    </p:set>
                                  </p:childTnLst>
                                </p:cTn>
                              </p:par>
                              <p:par>
                                <p:cTn id="79" presetID="22" presetClass="entr" presetSubtype="4" fill="hold" grpId="0" nodeType="withEffect">
                                  <p:stCondLst>
                                    <p:cond delay="0"/>
                                  </p:stCondLst>
                                  <p:childTnLst>
                                    <p:set>
                                      <p:cBhvr>
                                        <p:cTn id="80" dur="1" fill="hold">
                                          <p:stCondLst>
                                            <p:cond delay="0"/>
                                          </p:stCondLst>
                                        </p:cTn>
                                        <p:tgtEl>
                                          <p:spTgt spid="36"/>
                                        </p:tgtEl>
                                        <p:attrNameLst>
                                          <p:attrName>style.visibility</p:attrName>
                                        </p:attrNameLst>
                                      </p:cBhvr>
                                      <p:to>
                                        <p:strVal val="visible"/>
                                      </p:to>
                                    </p:set>
                                    <p:animEffect transition="in" filter="wipe(down)">
                                      <p:cBhvr>
                                        <p:cTn id="81" dur="500"/>
                                        <p:tgtEl>
                                          <p:spTgt spid="36"/>
                                        </p:tgtEl>
                                      </p:cBhvr>
                                    </p:animEffect>
                                  </p:childTnLst>
                                </p:cTn>
                              </p:par>
                              <p:par>
                                <p:cTn id="82" presetID="10" presetClass="exit" presetSubtype="0" fill="hold" nodeType="withEffect">
                                  <p:stCondLst>
                                    <p:cond delay="0"/>
                                  </p:stCondLst>
                                  <p:childTnLst>
                                    <p:animEffect transition="out" filter="fade">
                                      <p:cBhvr>
                                        <p:cTn id="83" dur="500"/>
                                        <p:tgtEl>
                                          <p:spTgt spid="10"/>
                                        </p:tgtEl>
                                      </p:cBhvr>
                                    </p:animEffect>
                                    <p:set>
                                      <p:cBhvr>
                                        <p:cTn id="84" dur="1" fill="hold">
                                          <p:stCondLst>
                                            <p:cond delay="499"/>
                                          </p:stCondLst>
                                        </p:cTn>
                                        <p:tgtEl>
                                          <p:spTgt spid="10"/>
                                        </p:tgtEl>
                                        <p:attrNameLst>
                                          <p:attrName>style.visibility</p:attrName>
                                        </p:attrNameLst>
                                      </p:cBhvr>
                                      <p:to>
                                        <p:strVal val="hidden"/>
                                      </p:to>
                                    </p:set>
                                  </p:childTnLst>
                                </p:cTn>
                              </p:par>
                              <p:par>
                                <p:cTn id="85" presetID="10" presetClass="exit" presetSubtype="0" fill="hold" grpId="1" nodeType="withEffect">
                                  <p:stCondLst>
                                    <p:cond delay="0"/>
                                  </p:stCondLst>
                                  <p:childTnLst>
                                    <p:animEffect transition="out" filter="fade">
                                      <p:cBhvr>
                                        <p:cTn id="86" dur="500"/>
                                        <p:tgtEl>
                                          <p:spTgt spid="29"/>
                                        </p:tgtEl>
                                      </p:cBhvr>
                                    </p:animEffect>
                                    <p:set>
                                      <p:cBhvr>
                                        <p:cTn id="87" dur="1" fill="hold">
                                          <p:stCondLst>
                                            <p:cond delay="499"/>
                                          </p:stCondLst>
                                        </p:cTn>
                                        <p:tgtEl>
                                          <p:spTgt spid="29"/>
                                        </p:tgtEl>
                                        <p:attrNameLst>
                                          <p:attrName>style.visibility</p:attrName>
                                        </p:attrNameLst>
                                      </p:cBhvr>
                                      <p:to>
                                        <p:strVal val="hidden"/>
                                      </p:to>
                                    </p:set>
                                  </p:childTnLst>
                                </p:cTn>
                              </p:par>
                              <p:par>
                                <p:cTn id="88" presetID="10" presetClass="exit" presetSubtype="0" fill="hold" nodeType="withEffect">
                                  <p:stCondLst>
                                    <p:cond delay="0"/>
                                  </p:stCondLst>
                                  <p:childTnLst>
                                    <p:animEffect transition="out" filter="fade">
                                      <p:cBhvr>
                                        <p:cTn id="89" dur="500"/>
                                        <p:tgtEl>
                                          <p:spTgt spid="24"/>
                                        </p:tgtEl>
                                      </p:cBhvr>
                                    </p:animEffect>
                                    <p:set>
                                      <p:cBhvr>
                                        <p:cTn id="90" dur="1" fill="hold">
                                          <p:stCondLst>
                                            <p:cond delay="499"/>
                                          </p:stCondLst>
                                        </p:cTn>
                                        <p:tgtEl>
                                          <p:spTgt spid="24"/>
                                        </p:tgtEl>
                                        <p:attrNameLst>
                                          <p:attrName>style.visibility</p:attrName>
                                        </p:attrNameLst>
                                      </p:cBhvr>
                                      <p:to>
                                        <p:strVal val="hidden"/>
                                      </p:to>
                                    </p:set>
                                  </p:childTnLst>
                                </p:cTn>
                              </p:par>
                              <p:par>
                                <p:cTn id="91" presetID="10" presetClass="exit" presetSubtype="0" fill="hold" nodeType="withEffect">
                                  <p:stCondLst>
                                    <p:cond delay="0"/>
                                  </p:stCondLst>
                                  <p:childTnLst>
                                    <p:animEffect transition="out" filter="fade">
                                      <p:cBhvr>
                                        <p:cTn id="92" dur="500"/>
                                        <p:tgtEl>
                                          <p:spTgt spid="20"/>
                                        </p:tgtEl>
                                      </p:cBhvr>
                                    </p:animEffect>
                                    <p:set>
                                      <p:cBhvr>
                                        <p:cTn id="93" dur="1" fill="hold">
                                          <p:stCondLst>
                                            <p:cond delay="499"/>
                                          </p:stCondLst>
                                        </p:cTn>
                                        <p:tgtEl>
                                          <p:spTgt spid="20"/>
                                        </p:tgtEl>
                                        <p:attrNameLst>
                                          <p:attrName>style.visibility</p:attrName>
                                        </p:attrNameLst>
                                      </p:cBhvr>
                                      <p:to>
                                        <p:strVal val="hidden"/>
                                      </p:to>
                                    </p:set>
                                  </p:childTnLst>
                                </p:cTn>
                              </p:par>
                              <p:par>
                                <p:cTn id="94" presetID="10" presetClass="exit" presetSubtype="0" fill="hold" nodeType="withEffect">
                                  <p:stCondLst>
                                    <p:cond delay="0"/>
                                  </p:stCondLst>
                                  <p:childTnLst>
                                    <p:animEffect transition="out" filter="fade">
                                      <p:cBhvr>
                                        <p:cTn id="95" dur="500"/>
                                        <p:tgtEl>
                                          <p:spTgt spid="25"/>
                                        </p:tgtEl>
                                      </p:cBhvr>
                                    </p:animEffect>
                                    <p:set>
                                      <p:cBhvr>
                                        <p:cTn id="96" dur="1" fill="hold">
                                          <p:stCondLst>
                                            <p:cond delay="499"/>
                                          </p:stCondLst>
                                        </p:cTn>
                                        <p:tgtEl>
                                          <p:spTgt spid="25"/>
                                        </p:tgtEl>
                                        <p:attrNameLst>
                                          <p:attrName>style.visibility</p:attrName>
                                        </p:attrNameLst>
                                      </p:cBhvr>
                                      <p:to>
                                        <p:strVal val="hidden"/>
                                      </p:to>
                                    </p:set>
                                  </p:childTnLst>
                                </p:cTn>
                              </p:par>
                              <p:par>
                                <p:cTn id="97" presetID="10" presetClass="exit" presetSubtype="0" fill="hold" nodeType="withEffect">
                                  <p:stCondLst>
                                    <p:cond delay="0"/>
                                  </p:stCondLst>
                                  <p:childTnLst>
                                    <p:animEffect transition="out" filter="fade">
                                      <p:cBhvr>
                                        <p:cTn id="98" dur="500"/>
                                        <p:tgtEl>
                                          <p:spTgt spid="23"/>
                                        </p:tgtEl>
                                      </p:cBhvr>
                                    </p:animEffect>
                                    <p:set>
                                      <p:cBhvr>
                                        <p:cTn id="99" dur="1" fill="hold">
                                          <p:stCondLst>
                                            <p:cond delay="499"/>
                                          </p:stCondLst>
                                        </p:cTn>
                                        <p:tgtEl>
                                          <p:spTgt spid="23"/>
                                        </p:tgtEl>
                                        <p:attrNameLst>
                                          <p:attrName>style.visibility</p:attrName>
                                        </p:attrNameLst>
                                      </p:cBhvr>
                                      <p:to>
                                        <p:strVal val="hidden"/>
                                      </p:to>
                                    </p:set>
                                  </p:childTnLst>
                                </p:cTn>
                              </p:par>
                              <p:par>
                                <p:cTn id="100" presetID="10" presetClass="exit" presetSubtype="0" fill="hold" grpId="1" nodeType="withEffect">
                                  <p:stCondLst>
                                    <p:cond delay="0"/>
                                  </p:stCondLst>
                                  <p:childTnLst>
                                    <p:animEffect transition="out" filter="fade">
                                      <p:cBhvr>
                                        <p:cTn id="101" dur="500"/>
                                        <p:tgtEl>
                                          <p:spTgt spid="21"/>
                                        </p:tgtEl>
                                      </p:cBhvr>
                                    </p:animEffect>
                                    <p:set>
                                      <p:cBhvr>
                                        <p:cTn id="102" dur="1" fill="hold">
                                          <p:stCondLst>
                                            <p:cond delay="499"/>
                                          </p:stCondLst>
                                        </p:cTn>
                                        <p:tgtEl>
                                          <p:spTgt spid="21"/>
                                        </p:tgtEl>
                                        <p:attrNameLst>
                                          <p:attrName>style.visibility</p:attrName>
                                        </p:attrNameLst>
                                      </p:cBhvr>
                                      <p:to>
                                        <p:strVal val="hidden"/>
                                      </p:to>
                                    </p:set>
                                  </p:childTnLst>
                                </p:cTn>
                              </p:par>
                              <p:par>
                                <p:cTn id="103" presetID="10" presetClass="exit" presetSubtype="0" fill="hold" nodeType="withEffect">
                                  <p:stCondLst>
                                    <p:cond delay="0"/>
                                  </p:stCondLst>
                                  <p:childTnLst>
                                    <p:animEffect transition="out" filter="fade">
                                      <p:cBhvr>
                                        <p:cTn id="104" dur="500"/>
                                        <p:tgtEl>
                                          <p:spTgt spid="26"/>
                                        </p:tgtEl>
                                      </p:cBhvr>
                                    </p:animEffect>
                                    <p:set>
                                      <p:cBhvr>
                                        <p:cTn id="105" dur="1" fill="hold">
                                          <p:stCondLst>
                                            <p:cond delay="499"/>
                                          </p:stCondLst>
                                        </p:cTn>
                                        <p:tgtEl>
                                          <p:spTgt spid="26"/>
                                        </p:tgtEl>
                                        <p:attrNameLst>
                                          <p:attrName>style.visibility</p:attrName>
                                        </p:attrNameLst>
                                      </p:cBhvr>
                                      <p:to>
                                        <p:strVal val="hidden"/>
                                      </p:to>
                                    </p:set>
                                  </p:childTnLst>
                                </p:cTn>
                              </p:par>
                              <p:par>
                                <p:cTn id="106" presetID="10" presetClass="exit" presetSubtype="0" fill="hold" nodeType="withEffect">
                                  <p:stCondLst>
                                    <p:cond delay="0"/>
                                  </p:stCondLst>
                                  <p:childTnLst>
                                    <p:animEffect transition="out" filter="fade">
                                      <p:cBhvr>
                                        <p:cTn id="107" dur="500"/>
                                        <p:tgtEl>
                                          <p:spTgt spid="27"/>
                                        </p:tgtEl>
                                      </p:cBhvr>
                                    </p:animEffect>
                                    <p:set>
                                      <p:cBhvr>
                                        <p:cTn id="108" dur="1" fill="hold">
                                          <p:stCondLst>
                                            <p:cond delay="499"/>
                                          </p:stCondLst>
                                        </p:cTn>
                                        <p:tgtEl>
                                          <p:spTgt spid="27"/>
                                        </p:tgtEl>
                                        <p:attrNameLst>
                                          <p:attrName>style.visibility</p:attrName>
                                        </p:attrNameLst>
                                      </p:cBhvr>
                                      <p:to>
                                        <p:strVal val="hidden"/>
                                      </p:to>
                                    </p:set>
                                  </p:childTnLst>
                                </p:cTn>
                              </p:par>
                              <p:par>
                                <p:cTn id="109" presetID="10" presetClass="exit" presetSubtype="0" fill="hold" grpId="0" nodeType="withEffect">
                                  <p:stCondLst>
                                    <p:cond delay="0"/>
                                  </p:stCondLst>
                                  <p:childTnLst>
                                    <p:animEffect transition="out" filter="fade">
                                      <p:cBhvr>
                                        <p:cTn id="110" dur="500"/>
                                        <p:tgtEl>
                                          <p:spTgt spid="30"/>
                                        </p:tgtEl>
                                      </p:cBhvr>
                                    </p:animEffect>
                                    <p:set>
                                      <p:cBhvr>
                                        <p:cTn id="111" dur="1" fill="hold">
                                          <p:stCondLst>
                                            <p:cond delay="499"/>
                                          </p:stCondLst>
                                        </p:cTn>
                                        <p:tgtEl>
                                          <p:spTgt spid="30"/>
                                        </p:tgtEl>
                                        <p:attrNameLst>
                                          <p:attrName>style.visibility</p:attrName>
                                        </p:attrNameLst>
                                      </p:cBhvr>
                                      <p:to>
                                        <p:strVal val="hidden"/>
                                      </p:to>
                                    </p:set>
                                  </p:childTnLst>
                                </p:cTn>
                              </p:par>
                            </p:childTnLst>
                          </p:cTn>
                        </p:par>
                      </p:childTnLst>
                    </p:cTn>
                  </p:par>
                  <p:par>
                    <p:cTn id="112" fill="hold">
                      <p:stCondLst>
                        <p:cond delay="indefinite"/>
                      </p:stCondLst>
                      <p:childTnLst>
                        <p:par>
                          <p:cTn id="113" fill="hold">
                            <p:stCondLst>
                              <p:cond delay="0"/>
                            </p:stCondLst>
                            <p:childTnLst>
                              <p:par>
                                <p:cTn id="114" presetID="22" presetClass="entr" presetSubtype="4" fill="hold" grpId="0" nodeType="clickEffect">
                                  <p:stCondLst>
                                    <p:cond delay="0"/>
                                  </p:stCondLst>
                                  <p:childTnLst>
                                    <p:set>
                                      <p:cBhvr>
                                        <p:cTn id="115" dur="1" fill="hold">
                                          <p:stCondLst>
                                            <p:cond delay="0"/>
                                          </p:stCondLst>
                                        </p:cTn>
                                        <p:tgtEl>
                                          <p:spTgt spid="13"/>
                                        </p:tgtEl>
                                        <p:attrNameLst>
                                          <p:attrName>style.visibility</p:attrName>
                                        </p:attrNameLst>
                                      </p:cBhvr>
                                      <p:to>
                                        <p:strVal val="visible"/>
                                      </p:to>
                                    </p:set>
                                    <p:animEffect transition="in" filter="wipe(down)">
                                      <p:cBhvr>
                                        <p:cTn id="116" dur="500"/>
                                        <p:tgtEl>
                                          <p:spTgt spid="13"/>
                                        </p:tgtEl>
                                      </p:cBhvr>
                                    </p:animEffect>
                                  </p:childTnLst>
                                </p:cTn>
                              </p:par>
                              <p:par>
                                <p:cTn id="117" presetID="16" presetClass="entr" presetSubtype="21" fill="hold" grpId="0" nodeType="withEffect">
                                  <p:stCondLst>
                                    <p:cond delay="0"/>
                                  </p:stCondLst>
                                  <p:childTnLst>
                                    <p:set>
                                      <p:cBhvr>
                                        <p:cTn id="118" dur="1" fill="hold">
                                          <p:stCondLst>
                                            <p:cond delay="0"/>
                                          </p:stCondLst>
                                        </p:cTn>
                                        <p:tgtEl>
                                          <p:spTgt spid="41"/>
                                        </p:tgtEl>
                                        <p:attrNameLst>
                                          <p:attrName>style.visibility</p:attrName>
                                        </p:attrNameLst>
                                      </p:cBhvr>
                                      <p:to>
                                        <p:strVal val="visible"/>
                                      </p:to>
                                    </p:set>
                                    <p:animEffect transition="in" filter="barn(inVertical)">
                                      <p:cBhvr>
                                        <p:cTn id="11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2" grpId="0"/>
      <p:bldP spid="29" grpId="0"/>
      <p:bldP spid="29" grpId="1"/>
      <p:bldP spid="21" grpId="0"/>
      <p:bldP spid="21" grpId="1"/>
      <p:bldP spid="30" grpId="0" animBg="1"/>
      <p:bldP spid="30" grpId="1" animBg="1"/>
      <p:bldP spid="31" grpId="0"/>
      <p:bldP spid="31" grpId="1"/>
      <p:bldP spid="32" grpId="0"/>
      <p:bldP spid="32" grpId="1"/>
      <p:bldP spid="36" grpId="0"/>
      <p:bldP spid="41" grpId="0"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7904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4. Đa thức thu gọn</a:t>
            </a:r>
          </a:p>
        </p:txBody>
      </p:sp>
      <p:sp>
        <p:nvSpPr>
          <p:cNvPr id="36" name="TextBox 35"/>
          <p:cNvSpPr txBox="1"/>
          <p:nvPr/>
        </p:nvSpPr>
        <p:spPr>
          <a:xfrm>
            <a:off x="2819400" y="707886"/>
            <a:ext cx="5278327" cy="769441"/>
          </a:xfrm>
          <a:prstGeom prst="rect">
            <a:avLst/>
          </a:prstGeom>
          <a:noFill/>
        </p:spPr>
        <p:txBody>
          <a:bodyPr wrap="square" rtlCol="0">
            <a:spAutoFit/>
          </a:bodyPr>
          <a:lstStyle/>
          <a:p>
            <a:pPr algn="just"/>
            <a:r>
              <a:rPr lang="en-US" sz="4400" b="1">
                <a:solidFill>
                  <a:srgbClr val="3333FF"/>
                </a:solidFill>
                <a:latin typeface="Times New Roman" panose="02020603050405020304" pitchFamily="18" charset="0"/>
                <a:cs typeface="Times New Roman" panose="02020603050405020304" pitchFamily="18" charset="0"/>
              </a:rPr>
              <a:t>B = x</a:t>
            </a:r>
            <a:r>
              <a:rPr lang="en-US" sz="4400" b="1" baseline="30000">
                <a:solidFill>
                  <a:srgbClr val="3333FF"/>
                </a:solidFill>
                <a:latin typeface="Times New Roman" panose="02020603050405020304" pitchFamily="18" charset="0"/>
                <a:cs typeface="Times New Roman" panose="02020603050405020304" pitchFamily="18" charset="0"/>
              </a:rPr>
              <a:t>2</a:t>
            </a:r>
            <a:r>
              <a:rPr lang="en-US" sz="4400" b="1">
                <a:solidFill>
                  <a:srgbClr val="3333FF"/>
                </a:solidFill>
                <a:latin typeface="Times New Roman" panose="02020603050405020304" pitchFamily="18" charset="0"/>
                <a:cs typeface="Times New Roman" panose="02020603050405020304" pitchFamily="18" charset="0"/>
              </a:rPr>
              <a:t> – 3xy + 2x</a:t>
            </a:r>
          </a:p>
        </p:txBody>
      </p:sp>
      <p:sp>
        <p:nvSpPr>
          <p:cNvPr id="41" name="Rounded Rectangular Callout 40"/>
          <p:cNvSpPr/>
          <p:nvPr/>
        </p:nvSpPr>
        <p:spPr bwMode="auto">
          <a:xfrm>
            <a:off x="7841787" y="1815695"/>
            <a:ext cx="3385541" cy="769551"/>
          </a:xfrm>
          <a:prstGeom prst="wedgeRoundRectCallout">
            <a:avLst>
              <a:gd name="adj1" fmla="val -128913"/>
              <a:gd name="adj2" fmla="val -93077"/>
              <a:gd name="adj3" fmla="val 16667"/>
            </a:avLst>
          </a:prstGeom>
          <a:solidFill>
            <a:schemeClr val="accent5">
              <a:lumMod val="90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3600" b="1">
                <a:latin typeface="Times New Roman" panose="02020603050405020304" pitchFamily="18" charset="0"/>
                <a:cs typeface="Times New Roman" panose="02020603050405020304" pitchFamily="18" charset="0"/>
              </a:rPr>
              <a:t>Đa thức thu gọn</a:t>
            </a:r>
            <a:endParaRPr kumimoji="0" lang="en-US" sz="36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28" name="TextBox 27"/>
          <p:cNvSpPr txBox="1"/>
          <p:nvPr/>
        </p:nvSpPr>
        <p:spPr>
          <a:xfrm>
            <a:off x="56024" y="2743200"/>
            <a:ext cx="12019671" cy="1200329"/>
          </a:xfrm>
          <a:prstGeom prst="rect">
            <a:avLst/>
          </a:prstGeom>
          <a:solidFill>
            <a:srgbClr val="FFCC99"/>
          </a:solid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Đa thức thu gọn là đa thức không chứa hai hạng tử nào đồng dạng.</a:t>
            </a:r>
          </a:p>
        </p:txBody>
      </p:sp>
      <p:sp>
        <p:nvSpPr>
          <p:cNvPr id="33" name="TextBox 32"/>
          <p:cNvSpPr txBox="1"/>
          <p:nvPr/>
        </p:nvSpPr>
        <p:spPr>
          <a:xfrm>
            <a:off x="172329" y="4085441"/>
            <a:ext cx="11714871" cy="1754326"/>
          </a:xfrm>
          <a:prstGeom prst="rect">
            <a:avLst/>
          </a:prstGeom>
          <a:noFill/>
        </p:spPr>
        <p:txBody>
          <a:bodyPr wrap="square" rtlCol="0">
            <a:spAutoFit/>
          </a:bodyPr>
          <a:lstStyle/>
          <a:p>
            <a:pPr algn="just"/>
            <a:r>
              <a:rPr lang="en-US" sz="3600" b="1">
                <a:solidFill>
                  <a:srgbClr val="3333FF"/>
                </a:solidFill>
                <a:latin typeface="Times New Roman" panose="02020603050405020304" pitchFamily="18" charset="0"/>
                <a:cs typeface="Times New Roman" panose="02020603050405020304" pitchFamily="18" charset="0"/>
              </a:rPr>
              <a:t>Chú ý:</a:t>
            </a:r>
          </a:p>
          <a:p>
            <a:pPr algn="just"/>
            <a:r>
              <a:rPr lang="en-US" sz="3600" i="1">
                <a:latin typeface="Times New Roman" panose="02020603050405020304" pitchFamily="18" charset="0"/>
                <a:cs typeface="Times New Roman" panose="02020603050405020304" pitchFamily="18" charset="0"/>
              </a:rPr>
              <a:t>Bậc của hạng tử có bậc cao nhất trong dạng thu gọn của đa thức gọi là bậc của đa thức.</a:t>
            </a:r>
          </a:p>
        </p:txBody>
      </p:sp>
      <p:sp>
        <p:nvSpPr>
          <p:cNvPr id="34" name="TextBox 33"/>
          <p:cNvSpPr txBox="1"/>
          <p:nvPr/>
        </p:nvSpPr>
        <p:spPr>
          <a:xfrm>
            <a:off x="7211401" y="803317"/>
            <a:ext cx="3713871" cy="646331"/>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Đa thức B bậc 2</a:t>
            </a:r>
            <a:endParaRPr lang="en-US" sz="3600"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658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 calcmode="lin" valueType="num">
                                      <p:cBhvr>
                                        <p:cTn id="14" dur="500" fill="hold"/>
                                        <p:tgtEl>
                                          <p:spTgt spid="33"/>
                                        </p:tgtEl>
                                        <p:attrNameLst>
                                          <p:attrName>ppt_w</p:attrName>
                                        </p:attrNameLst>
                                      </p:cBhvr>
                                      <p:tavLst>
                                        <p:tav tm="0">
                                          <p:val>
                                            <p:fltVal val="0"/>
                                          </p:val>
                                        </p:tav>
                                        <p:tav tm="100000">
                                          <p:val>
                                            <p:strVal val="#ppt_w"/>
                                          </p:val>
                                        </p:tav>
                                      </p:tavLst>
                                    </p:anim>
                                    <p:anim calcmode="lin" valueType="num">
                                      <p:cBhvr>
                                        <p:cTn id="15" dur="500" fill="hold"/>
                                        <p:tgtEl>
                                          <p:spTgt spid="33"/>
                                        </p:tgtEl>
                                        <p:attrNameLst>
                                          <p:attrName>ppt_h</p:attrName>
                                        </p:attrNameLst>
                                      </p:cBhvr>
                                      <p:tavLst>
                                        <p:tav tm="0">
                                          <p:val>
                                            <p:fltVal val="0"/>
                                          </p:val>
                                        </p:tav>
                                        <p:tav tm="100000">
                                          <p:val>
                                            <p:strVal val="#ppt_h"/>
                                          </p:val>
                                        </p:tav>
                                      </p:tavLst>
                                    </p:anim>
                                    <p:animEffect transition="in" filter="fade">
                                      <p:cBhvr>
                                        <p:cTn id="16" dur="500"/>
                                        <p:tgtEl>
                                          <p:spTgt spid="3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anim calcmode="lin" valueType="num">
                                      <p:cBhvr>
                                        <p:cTn id="21" dur="500" fill="hold"/>
                                        <p:tgtEl>
                                          <p:spTgt spid="34"/>
                                        </p:tgtEl>
                                        <p:attrNameLst>
                                          <p:attrName>ppt_w</p:attrName>
                                        </p:attrNameLst>
                                      </p:cBhvr>
                                      <p:tavLst>
                                        <p:tav tm="0">
                                          <p:val>
                                            <p:fltVal val="0"/>
                                          </p:val>
                                        </p:tav>
                                        <p:tav tm="100000">
                                          <p:val>
                                            <p:strVal val="#ppt_w"/>
                                          </p:val>
                                        </p:tav>
                                      </p:tavLst>
                                    </p:anim>
                                    <p:anim calcmode="lin" valueType="num">
                                      <p:cBhvr>
                                        <p:cTn id="22" dur="500" fill="hold"/>
                                        <p:tgtEl>
                                          <p:spTgt spid="34"/>
                                        </p:tgtEl>
                                        <p:attrNameLst>
                                          <p:attrName>ppt_h</p:attrName>
                                        </p:attrNameLst>
                                      </p:cBhvr>
                                      <p:tavLst>
                                        <p:tav tm="0">
                                          <p:val>
                                            <p:fltVal val="0"/>
                                          </p:val>
                                        </p:tav>
                                        <p:tav tm="100000">
                                          <p:val>
                                            <p:strVal val="#ppt_h"/>
                                          </p:val>
                                        </p:tav>
                                      </p:tavLst>
                                    </p:anim>
                                    <p:animEffect transition="in" filter="fade">
                                      <p:cBhvr>
                                        <p:cTn id="2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3" grpId="0"/>
      <p:bldP spid="3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7904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4. Đa thức thu gọn</a:t>
            </a:r>
          </a:p>
        </p:txBody>
      </p:sp>
      <p:sp>
        <p:nvSpPr>
          <p:cNvPr id="8" name="TextBox 7"/>
          <p:cNvSpPr txBox="1"/>
          <p:nvPr/>
        </p:nvSpPr>
        <p:spPr>
          <a:xfrm>
            <a:off x="25095" y="646331"/>
            <a:ext cx="11862105" cy="584775"/>
          </a:xfrm>
          <a:prstGeom prst="rect">
            <a:avLst/>
          </a:prstGeom>
          <a:noFill/>
        </p:spPr>
        <p:txBody>
          <a:bodyPr wrap="square" rtlCol="0">
            <a:spAutoFit/>
          </a:bodyPr>
          <a:lstStyle/>
          <a:p>
            <a:pPr algn="l"/>
            <a:r>
              <a:rPr lang="en-US" sz="3200" b="1">
                <a:solidFill>
                  <a:srgbClr val="3333FF"/>
                </a:solidFill>
                <a:latin typeface="Times New Roman" panose="02020603050405020304" pitchFamily="18" charset="0"/>
                <a:cs typeface="Times New Roman" panose="02020603050405020304" pitchFamily="18" charset="0"/>
              </a:rPr>
              <a:t>Thực hành 4: </a:t>
            </a:r>
            <a:r>
              <a:rPr lang="en-US" sz="3200">
                <a:latin typeface="Times New Roman" panose="02020603050405020304" pitchFamily="18" charset="0"/>
                <a:cs typeface="Times New Roman" panose="02020603050405020304" pitchFamily="18" charset="0"/>
              </a:rPr>
              <a:t>Thu gọn và tìm bậc của mỗi đa thức sau:</a:t>
            </a:r>
          </a:p>
        </p:txBody>
      </p:sp>
      <p:graphicFrame>
        <p:nvGraphicFramePr>
          <p:cNvPr id="2" name="Object 1"/>
          <p:cNvGraphicFramePr>
            <a:graphicFrameLocks noChangeAspect="1"/>
          </p:cNvGraphicFramePr>
          <p:nvPr>
            <p:extLst>
              <p:ext uri="{D42A27DB-BD31-4B8C-83A1-F6EECF244321}">
                <p14:modId xmlns:p14="http://schemas.microsoft.com/office/powerpoint/2010/main" val="2577468305"/>
              </p:ext>
            </p:extLst>
          </p:nvPr>
        </p:nvGraphicFramePr>
        <p:xfrm>
          <a:off x="217488" y="1354138"/>
          <a:ext cx="6059487" cy="1185862"/>
        </p:xfrm>
        <a:graphic>
          <a:graphicData uri="http://schemas.openxmlformats.org/presentationml/2006/ole">
            <mc:AlternateContent xmlns:mc="http://schemas.openxmlformats.org/markup-compatibility/2006">
              <mc:Choice xmlns:v="urn:schemas-microsoft-com:vml" Requires="v">
                <p:oleObj name="Equation" r:id="rId2" imgW="2336760" imgH="457200" progId="Equation.DSMT4">
                  <p:embed/>
                </p:oleObj>
              </mc:Choice>
              <mc:Fallback>
                <p:oleObj name="Equation" r:id="rId2" imgW="2336760" imgH="457200" progId="Equation.DSMT4">
                  <p:embed/>
                  <p:pic>
                    <p:nvPicPr>
                      <p:cNvPr id="0" name=""/>
                      <p:cNvPicPr/>
                      <p:nvPr/>
                    </p:nvPicPr>
                    <p:blipFill>
                      <a:blip r:embed="rId3"/>
                      <a:stretch>
                        <a:fillRect/>
                      </a:stretch>
                    </p:blipFill>
                    <p:spPr>
                      <a:xfrm>
                        <a:off x="217488" y="1354138"/>
                        <a:ext cx="6059487" cy="1185862"/>
                      </a:xfrm>
                      <a:prstGeom prst="rect">
                        <a:avLst/>
                      </a:prstGeom>
                    </p:spPr>
                  </p:pic>
                </p:oleObj>
              </mc:Fallback>
            </mc:AlternateContent>
          </a:graphicData>
        </a:graphic>
      </p:graphicFrame>
      <p:sp>
        <p:nvSpPr>
          <p:cNvPr id="11" name="TextBox 10"/>
          <p:cNvSpPr txBox="1"/>
          <p:nvPr/>
        </p:nvSpPr>
        <p:spPr>
          <a:xfrm>
            <a:off x="3972364" y="2540000"/>
            <a:ext cx="1371600" cy="584775"/>
          </a:xfrm>
          <a:prstGeom prst="rect">
            <a:avLst/>
          </a:prstGeom>
          <a:noFill/>
        </p:spPr>
        <p:txBody>
          <a:bodyPr wrap="square" rtlCol="0">
            <a:spAutoFit/>
          </a:bodyPr>
          <a:lstStyle/>
          <a:p>
            <a:pPr algn="l"/>
            <a:r>
              <a:rPr lang="en-US" sz="3200" b="1">
                <a:solidFill>
                  <a:srgbClr val="3333FF"/>
                </a:solidFill>
                <a:latin typeface="Times New Roman" panose="02020603050405020304" pitchFamily="18" charset="0"/>
                <a:cs typeface="Times New Roman" panose="02020603050405020304" pitchFamily="18" charset="0"/>
              </a:rPr>
              <a:t>Giải</a:t>
            </a:r>
            <a:endParaRPr lang="en-US" sz="3200">
              <a:latin typeface="Times New Roman" panose="02020603050405020304" pitchFamily="18" charset="0"/>
              <a:cs typeface="Times New Roman" panose="02020603050405020304" pitchFamily="18" charset="0"/>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717467329"/>
              </p:ext>
            </p:extLst>
          </p:nvPr>
        </p:nvGraphicFramePr>
        <p:xfrm>
          <a:off x="91992" y="3124775"/>
          <a:ext cx="7739063" cy="1120775"/>
        </p:xfrm>
        <a:graphic>
          <a:graphicData uri="http://schemas.openxmlformats.org/presentationml/2006/ole">
            <mc:AlternateContent xmlns:mc="http://schemas.openxmlformats.org/markup-compatibility/2006">
              <mc:Choice xmlns:v="urn:schemas-microsoft-com:vml" Requires="v">
                <p:oleObj name="Equation" r:id="rId4" imgW="2984400" imgH="431640" progId="Equation.DSMT4">
                  <p:embed/>
                </p:oleObj>
              </mc:Choice>
              <mc:Fallback>
                <p:oleObj name="Equation" r:id="rId4" imgW="2984400" imgH="431640" progId="Equation.DSMT4">
                  <p:embed/>
                  <p:pic>
                    <p:nvPicPr>
                      <p:cNvPr id="0" name=""/>
                      <p:cNvPicPr/>
                      <p:nvPr/>
                    </p:nvPicPr>
                    <p:blipFill>
                      <a:blip r:embed="rId5"/>
                      <a:stretch>
                        <a:fillRect/>
                      </a:stretch>
                    </p:blipFill>
                    <p:spPr>
                      <a:xfrm>
                        <a:off x="91992" y="3124775"/>
                        <a:ext cx="7739063" cy="1120775"/>
                      </a:xfrm>
                      <a:prstGeom prst="rect">
                        <a:avLst/>
                      </a:prstGeom>
                    </p:spPr>
                  </p:pic>
                </p:oleObj>
              </mc:Fallback>
            </mc:AlternateContent>
          </a:graphicData>
        </a:graphic>
      </p:graphicFrame>
      <p:sp>
        <p:nvSpPr>
          <p:cNvPr id="13" name="TextBox 12"/>
          <p:cNvSpPr txBox="1"/>
          <p:nvPr/>
        </p:nvSpPr>
        <p:spPr>
          <a:xfrm>
            <a:off x="7756025" y="3660775"/>
            <a:ext cx="4464049" cy="584775"/>
          </a:xfrm>
          <a:prstGeom prst="rect">
            <a:avLst/>
          </a:prstGeom>
          <a:noFill/>
        </p:spPr>
        <p:txBody>
          <a:bodyPr wrap="square" rtlCol="0">
            <a:spAutoFit/>
          </a:bodyPr>
          <a:lstStyle/>
          <a:p>
            <a:pPr algn="l"/>
            <a:r>
              <a:rPr lang="en-US" sz="3200">
                <a:solidFill>
                  <a:srgbClr val="3333FF"/>
                </a:solidFill>
                <a:latin typeface="Times New Roman" panose="02020603050405020304" pitchFamily="18" charset="0"/>
                <a:cs typeface="Times New Roman" panose="02020603050405020304" pitchFamily="18" charset="0"/>
              </a:rPr>
              <a:t>Bậc của đa thức A bằng 1.</a:t>
            </a:r>
          </a:p>
        </p:txBody>
      </p:sp>
      <p:graphicFrame>
        <p:nvGraphicFramePr>
          <p:cNvPr id="14" name="Object 13"/>
          <p:cNvGraphicFramePr>
            <a:graphicFrameLocks noChangeAspect="1"/>
          </p:cNvGraphicFramePr>
          <p:nvPr>
            <p:extLst>
              <p:ext uri="{D42A27DB-BD31-4B8C-83A1-F6EECF244321}">
                <p14:modId xmlns:p14="http://schemas.microsoft.com/office/powerpoint/2010/main" val="3672424385"/>
              </p:ext>
            </p:extLst>
          </p:nvPr>
        </p:nvGraphicFramePr>
        <p:xfrm>
          <a:off x="217488" y="4474693"/>
          <a:ext cx="6554788" cy="2009775"/>
        </p:xfrm>
        <a:graphic>
          <a:graphicData uri="http://schemas.openxmlformats.org/presentationml/2006/ole">
            <mc:AlternateContent xmlns:mc="http://schemas.openxmlformats.org/markup-compatibility/2006">
              <mc:Choice xmlns:v="urn:schemas-microsoft-com:vml" Requires="v">
                <p:oleObj name="Equation" r:id="rId6" imgW="2527200" imgH="774360" progId="Equation.DSMT4">
                  <p:embed/>
                </p:oleObj>
              </mc:Choice>
              <mc:Fallback>
                <p:oleObj name="Equation" r:id="rId6" imgW="2527200" imgH="774360" progId="Equation.DSMT4">
                  <p:embed/>
                  <p:pic>
                    <p:nvPicPr>
                      <p:cNvPr id="0" name=""/>
                      <p:cNvPicPr/>
                      <p:nvPr/>
                    </p:nvPicPr>
                    <p:blipFill>
                      <a:blip r:embed="rId7"/>
                      <a:stretch>
                        <a:fillRect/>
                      </a:stretch>
                    </p:blipFill>
                    <p:spPr>
                      <a:xfrm>
                        <a:off x="217488" y="4474693"/>
                        <a:ext cx="6554788" cy="2009775"/>
                      </a:xfrm>
                      <a:prstGeom prst="rect">
                        <a:avLst/>
                      </a:prstGeom>
                    </p:spPr>
                  </p:pic>
                </p:oleObj>
              </mc:Fallback>
            </mc:AlternateContent>
          </a:graphicData>
        </a:graphic>
      </p:graphicFrame>
      <p:sp>
        <p:nvSpPr>
          <p:cNvPr id="15" name="TextBox 14"/>
          <p:cNvSpPr txBox="1"/>
          <p:nvPr/>
        </p:nvSpPr>
        <p:spPr>
          <a:xfrm>
            <a:off x="4943309" y="5899693"/>
            <a:ext cx="5076824" cy="584775"/>
          </a:xfrm>
          <a:prstGeom prst="rect">
            <a:avLst/>
          </a:prstGeom>
          <a:noFill/>
        </p:spPr>
        <p:txBody>
          <a:bodyPr wrap="square" rtlCol="0">
            <a:spAutoFit/>
          </a:bodyPr>
          <a:lstStyle/>
          <a:p>
            <a:pPr algn="l"/>
            <a:r>
              <a:rPr lang="en-US" sz="3200">
                <a:solidFill>
                  <a:srgbClr val="3333FF"/>
                </a:solidFill>
                <a:latin typeface="Times New Roman" panose="02020603050405020304" pitchFamily="18" charset="0"/>
                <a:cs typeface="Times New Roman" panose="02020603050405020304" pitchFamily="18" charset="0"/>
              </a:rPr>
              <a:t>Bậc của đa thức B bằng 3.</a:t>
            </a:r>
          </a:p>
        </p:txBody>
      </p:sp>
    </p:spTree>
    <p:extLst>
      <p:ext uri="{BB962C8B-B14F-4D97-AF65-F5344CB8AC3E}">
        <p14:creationId xmlns:p14="http://schemas.microsoft.com/office/powerpoint/2010/main" val="3253447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par>
                                <p:cTn id="23" presetID="22" presetClass="entr" presetSubtype="4"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7904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4. Đa thức thu gọn</a:t>
            </a:r>
          </a:p>
        </p:txBody>
      </p:sp>
      <p:sp>
        <p:nvSpPr>
          <p:cNvPr id="8" name="TextBox 7"/>
          <p:cNvSpPr txBox="1"/>
          <p:nvPr/>
        </p:nvSpPr>
        <p:spPr>
          <a:xfrm>
            <a:off x="25095" y="646331"/>
            <a:ext cx="11862105" cy="584775"/>
          </a:xfrm>
          <a:prstGeom prst="rect">
            <a:avLst/>
          </a:prstGeom>
          <a:noFill/>
        </p:spPr>
        <p:txBody>
          <a:bodyPr wrap="square" rtlCol="0">
            <a:spAutoFit/>
          </a:bodyPr>
          <a:lstStyle/>
          <a:p>
            <a:pPr algn="l"/>
            <a:r>
              <a:rPr lang="en-US" sz="3200" b="1">
                <a:solidFill>
                  <a:srgbClr val="3333FF"/>
                </a:solidFill>
                <a:latin typeface="Times New Roman" panose="02020603050405020304" pitchFamily="18" charset="0"/>
                <a:cs typeface="Times New Roman" panose="02020603050405020304" pitchFamily="18" charset="0"/>
              </a:rPr>
              <a:t>Thực hành 4: </a:t>
            </a:r>
            <a:r>
              <a:rPr lang="en-US" sz="3200">
                <a:latin typeface="Times New Roman" panose="02020603050405020304" pitchFamily="18" charset="0"/>
                <a:cs typeface="Times New Roman" panose="02020603050405020304" pitchFamily="18" charset="0"/>
              </a:rPr>
              <a:t>Thu gọn và tìm bậc của mỗi đa thức sau:</a:t>
            </a:r>
          </a:p>
        </p:txBody>
      </p:sp>
      <p:graphicFrame>
        <p:nvGraphicFramePr>
          <p:cNvPr id="10" name="Object 9"/>
          <p:cNvGraphicFramePr>
            <a:graphicFrameLocks noChangeAspect="1"/>
          </p:cNvGraphicFramePr>
          <p:nvPr>
            <p:extLst>
              <p:ext uri="{D42A27DB-BD31-4B8C-83A1-F6EECF244321}">
                <p14:modId xmlns:p14="http://schemas.microsoft.com/office/powerpoint/2010/main" val="2173936849"/>
              </p:ext>
            </p:extLst>
          </p:nvPr>
        </p:nvGraphicFramePr>
        <p:xfrm>
          <a:off x="323696" y="1231106"/>
          <a:ext cx="5632450" cy="1646237"/>
        </p:xfrm>
        <a:graphic>
          <a:graphicData uri="http://schemas.openxmlformats.org/presentationml/2006/ole">
            <mc:AlternateContent xmlns:mc="http://schemas.openxmlformats.org/markup-compatibility/2006">
              <mc:Choice xmlns:v="urn:schemas-microsoft-com:vml" Requires="v">
                <p:oleObj name="Equation" r:id="rId2" imgW="2171520" imgH="634680" progId="Equation.DSMT4">
                  <p:embed/>
                </p:oleObj>
              </mc:Choice>
              <mc:Fallback>
                <p:oleObj name="Equation" r:id="rId2" imgW="2171520" imgH="634680" progId="Equation.DSMT4">
                  <p:embed/>
                  <p:pic>
                    <p:nvPicPr>
                      <p:cNvPr id="0" name=""/>
                      <p:cNvPicPr/>
                      <p:nvPr/>
                    </p:nvPicPr>
                    <p:blipFill>
                      <a:blip r:embed="rId3"/>
                      <a:stretch>
                        <a:fillRect/>
                      </a:stretch>
                    </p:blipFill>
                    <p:spPr>
                      <a:xfrm>
                        <a:off x="323696" y="1231106"/>
                        <a:ext cx="5632450" cy="1646237"/>
                      </a:xfrm>
                      <a:prstGeom prst="rect">
                        <a:avLst/>
                      </a:prstGeom>
                    </p:spPr>
                  </p:pic>
                </p:oleObj>
              </mc:Fallback>
            </mc:AlternateContent>
          </a:graphicData>
        </a:graphic>
      </p:graphicFrame>
      <p:sp>
        <p:nvSpPr>
          <p:cNvPr id="11" name="TextBox 10"/>
          <p:cNvSpPr txBox="1"/>
          <p:nvPr/>
        </p:nvSpPr>
        <p:spPr>
          <a:xfrm>
            <a:off x="4419600" y="2815788"/>
            <a:ext cx="1371600" cy="584775"/>
          </a:xfrm>
          <a:prstGeom prst="rect">
            <a:avLst/>
          </a:prstGeom>
          <a:noFill/>
        </p:spPr>
        <p:txBody>
          <a:bodyPr wrap="square" rtlCol="0">
            <a:spAutoFit/>
          </a:bodyPr>
          <a:lstStyle/>
          <a:p>
            <a:pPr algn="l"/>
            <a:r>
              <a:rPr lang="en-US" sz="3200" b="1">
                <a:solidFill>
                  <a:srgbClr val="FF0000"/>
                </a:solidFill>
                <a:latin typeface="Times New Roman" panose="02020603050405020304" pitchFamily="18" charset="0"/>
                <a:cs typeface="Times New Roman" panose="02020603050405020304" pitchFamily="18" charset="0"/>
              </a:rPr>
              <a:t>Giải</a:t>
            </a:r>
            <a:endParaRPr lang="en-US" sz="3200">
              <a:solidFill>
                <a:srgbClr val="FF0000"/>
              </a:solidFill>
              <a:latin typeface="Times New Roman" panose="02020603050405020304" pitchFamily="18" charset="0"/>
              <a:cs typeface="Times New Roman" panose="02020603050405020304" pitchFamily="18" charset="0"/>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582047604"/>
              </p:ext>
            </p:extLst>
          </p:nvPr>
        </p:nvGraphicFramePr>
        <p:xfrm>
          <a:off x="25095" y="3358044"/>
          <a:ext cx="4710112" cy="1941513"/>
        </p:xfrm>
        <a:graphic>
          <a:graphicData uri="http://schemas.openxmlformats.org/presentationml/2006/ole">
            <mc:AlternateContent xmlns:mc="http://schemas.openxmlformats.org/markup-compatibility/2006">
              <mc:Choice xmlns:v="urn:schemas-microsoft-com:vml" Requires="v">
                <p:oleObj name="Equation" r:id="rId4" imgW="1815840" imgH="749160" progId="Equation.DSMT4">
                  <p:embed/>
                </p:oleObj>
              </mc:Choice>
              <mc:Fallback>
                <p:oleObj name="Equation" r:id="rId4" imgW="1815840" imgH="749160" progId="Equation.DSMT4">
                  <p:embed/>
                  <p:pic>
                    <p:nvPicPr>
                      <p:cNvPr id="0" name=""/>
                      <p:cNvPicPr/>
                      <p:nvPr/>
                    </p:nvPicPr>
                    <p:blipFill>
                      <a:blip r:embed="rId5"/>
                      <a:stretch>
                        <a:fillRect/>
                      </a:stretch>
                    </p:blipFill>
                    <p:spPr>
                      <a:xfrm>
                        <a:off x="25095" y="3358044"/>
                        <a:ext cx="4710112" cy="1941513"/>
                      </a:xfrm>
                      <a:prstGeom prst="rect">
                        <a:avLst/>
                      </a:prstGeom>
                    </p:spPr>
                  </p:pic>
                </p:oleObj>
              </mc:Fallback>
            </mc:AlternateContent>
          </a:graphicData>
        </a:graphic>
      </p:graphicFrame>
      <p:sp>
        <p:nvSpPr>
          <p:cNvPr id="13" name="TextBox 12"/>
          <p:cNvSpPr txBox="1"/>
          <p:nvPr/>
        </p:nvSpPr>
        <p:spPr>
          <a:xfrm>
            <a:off x="0" y="6043174"/>
            <a:ext cx="5076824" cy="584775"/>
          </a:xfrm>
          <a:prstGeom prst="rect">
            <a:avLst/>
          </a:prstGeom>
          <a:noFill/>
        </p:spPr>
        <p:txBody>
          <a:bodyPr wrap="square" rtlCol="0">
            <a:spAutoFit/>
          </a:bodyPr>
          <a:lstStyle/>
          <a:p>
            <a:pPr algn="l"/>
            <a:r>
              <a:rPr lang="en-US" sz="3200">
                <a:solidFill>
                  <a:srgbClr val="3333FF"/>
                </a:solidFill>
                <a:latin typeface="Times New Roman" panose="02020603050405020304" pitchFamily="18" charset="0"/>
                <a:cs typeface="Times New Roman" panose="02020603050405020304" pitchFamily="18" charset="0"/>
              </a:rPr>
              <a:t>Bậc của đa thức C bằng 2.</a:t>
            </a:r>
          </a:p>
        </p:txBody>
      </p:sp>
      <p:graphicFrame>
        <p:nvGraphicFramePr>
          <p:cNvPr id="14" name="Object 13"/>
          <p:cNvGraphicFramePr>
            <a:graphicFrameLocks noChangeAspect="1"/>
          </p:cNvGraphicFramePr>
          <p:nvPr>
            <p:extLst>
              <p:ext uri="{D42A27DB-BD31-4B8C-83A1-F6EECF244321}">
                <p14:modId xmlns:p14="http://schemas.microsoft.com/office/powerpoint/2010/main" val="1180431508"/>
              </p:ext>
            </p:extLst>
          </p:nvPr>
        </p:nvGraphicFramePr>
        <p:xfrm>
          <a:off x="5472741" y="3108175"/>
          <a:ext cx="6357937" cy="3227387"/>
        </p:xfrm>
        <a:graphic>
          <a:graphicData uri="http://schemas.openxmlformats.org/presentationml/2006/ole">
            <mc:AlternateContent xmlns:mc="http://schemas.openxmlformats.org/markup-compatibility/2006">
              <mc:Choice xmlns:v="urn:schemas-microsoft-com:vml" Requires="v">
                <p:oleObj name="Equation" r:id="rId6" imgW="2450880" imgH="1244520" progId="Equation.DSMT4">
                  <p:embed/>
                </p:oleObj>
              </mc:Choice>
              <mc:Fallback>
                <p:oleObj name="Equation" r:id="rId6" imgW="2450880" imgH="1244520" progId="Equation.DSMT4">
                  <p:embed/>
                  <p:pic>
                    <p:nvPicPr>
                      <p:cNvPr id="0" name=""/>
                      <p:cNvPicPr/>
                      <p:nvPr/>
                    </p:nvPicPr>
                    <p:blipFill>
                      <a:blip r:embed="rId7"/>
                      <a:stretch>
                        <a:fillRect/>
                      </a:stretch>
                    </p:blipFill>
                    <p:spPr>
                      <a:xfrm>
                        <a:off x="5472741" y="3108175"/>
                        <a:ext cx="6357937" cy="3227387"/>
                      </a:xfrm>
                      <a:prstGeom prst="rect">
                        <a:avLst/>
                      </a:prstGeom>
                    </p:spPr>
                  </p:pic>
                </p:oleObj>
              </mc:Fallback>
            </mc:AlternateContent>
          </a:graphicData>
        </a:graphic>
      </p:graphicFrame>
      <p:sp>
        <p:nvSpPr>
          <p:cNvPr id="15" name="TextBox 14"/>
          <p:cNvSpPr txBox="1"/>
          <p:nvPr/>
        </p:nvSpPr>
        <p:spPr>
          <a:xfrm>
            <a:off x="6113297" y="6289267"/>
            <a:ext cx="5076824" cy="584775"/>
          </a:xfrm>
          <a:prstGeom prst="rect">
            <a:avLst/>
          </a:prstGeom>
          <a:noFill/>
        </p:spPr>
        <p:txBody>
          <a:bodyPr wrap="square" rtlCol="0">
            <a:spAutoFit/>
          </a:bodyPr>
          <a:lstStyle/>
          <a:p>
            <a:pPr algn="l"/>
            <a:r>
              <a:rPr lang="en-US" sz="3200">
                <a:solidFill>
                  <a:srgbClr val="3333FF"/>
                </a:solidFill>
                <a:latin typeface="Times New Roman" panose="02020603050405020304" pitchFamily="18" charset="0"/>
                <a:cs typeface="Times New Roman" panose="02020603050405020304" pitchFamily="18" charset="0"/>
              </a:rPr>
              <a:t>Bậc của đa thức D bằng 3.</a:t>
            </a:r>
          </a:p>
        </p:txBody>
      </p:sp>
    </p:spTree>
    <p:extLst>
      <p:ext uri="{BB962C8B-B14F-4D97-AF65-F5344CB8AC3E}">
        <p14:creationId xmlns:p14="http://schemas.microsoft.com/office/powerpoint/2010/main" val="51201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7904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4. Đa thức thu gọn</a:t>
            </a:r>
          </a:p>
        </p:txBody>
      </p:sp>
      <p:sp>
        <p:nvSpPr>
          <p:cNvPr id="8" name="TextBox 7"/>
          <p:cNvSpPr txBox="1"/>
          <p:nvPr/>
        </p:nvSpPr>
        <p:spPr>
          <a:xfrm>
            <a:off x="25095" y="646331"/>
            <a:ext cx="11862105" cy="584775"/>
          </a:xfrm>
          <a:prstGeom prst="rect">
            <a:avLst/>
          </a:prstGeom>
          <a:noFill/>
        </p:spPr>
        <p:txBody>
          <a:bodyPr wrap="square" rtlCol="0">
            <a:spAutoFit/>
          </a:bodyPr>
          <a:lstStyle/>
          <a:p>
            <a:pPr algn="l"/>
            <a:r>
              <a:rPr lang="en-US" sz="3200" b="1">
                <a:solidFill>
                  <a:srgbClr val="3333FF"/>
                </a:solidFill>
                <a:latin typeface="Times New Roman" panose="02020603050405020304" pitchFamily="18" charset="0"/>
                <a:cs typeface="Times New Roman" panose="02020603050405020304" pitchFamily="18" charset="0"/>
              </a:rPr>
              <a:t>Thực hành 5: </a:t>
            </a:r>
            <a:r>
              <a:rPr lang="en-US" sz="3200">
                <a:latin typeface="Times New Roman" panose="02020603050405020304" pitchFamily="18" charset="0"/>
                <a:cs typeface="Times New Roman" panose="02020603050405020304" pitchFamily="18" charset="0"/>
              </a:rPr>
              <a:t>Tính giá trị của đa thức A = 3x</a:t>
            </a:r>
            <a:r>
              <a:rPr lang="en-US" sz="3200" baseline="30000">
                <a:latin typeface="Times New Roman" panose="02020603050405020304" pitchFamily="18" charset="0"/>
                <a:cs typeface="Times New Roman" panose="02020603050405020304" pitchFamily="18" charset="0"/>
              </a:rPr>
              <a:t>2</a:t>
            </a:r>
            <a:r>
              <a:rPr lang="en-US" sz="3200">
                <a:latin typeface="Times New Roman" panose="02020603050405020304" pitchFamily="18" charset="0"/>
                <a:cs typeface="Times New Roman" panose="02020603050405020304" pitchFamily="18" charset="0"/>
              </a:rPr>
              <a:t>y – 5xy – 2x</a:t>
            </a:r>
            <a:r>
              <a:rPr lang="en-US" sz="3200" baseline="30000">
                <a:latin typeface="Times New Roman" panose="02020603050405020304" pitchFamily="18" charset="0"/>
                <a:cs typeface="Times New Roman" panose="02020603050405020304" pitchFamily="18" charset="0"/>
              </a:rPr>
              <a:t>2</a:t>
            </a:r>
            <a:r>
              <a:rPr lang="en-US" sz="3200">
                <a:latin typeface="Times New Roman" panose="02020603050405020304" pitchFamily="18" charset="0"/>
                <a:cs typeface="Times New Roman" panose="02020603050405020304" pitchFamily="18" charset="0"/>
              </a:rPr>
              <a:t>y – 3xy tại</a:t>
            </a:r>
          </a:p>
        </p:txBody>
      </p:sp>
      <p:graphicFrame>
        <p:nvGraphicFramePr>
          <p:cNvPr id="10" name="Object 9"/>
          <p:cNvGraphicFramePr>
            <a:graphicFrameLocks noChangeAspect="1"/>
          </p:cNvGraphicFramePr>
          <p:nvPr>
            <p:extLst>
              <p:ext uri="{D42A27DB-BD31-4B8C-83A1-F6EECF244321}">
                <p14:modId xmlns:p14="http://schemas.microsoft.com/office/powerpoint/2010/main" val="1660971000"/>
              </p:ext>
            </p:extLst>
          </p:nvPr>
        </p:nvGraphicFramePr>
        <p:xfrm>
          <a:off x="2743200" y="1130642"/>
          <a:ext cx="2206625" cy="1019175"/>
        </p:xfrm>
        <a:graphic>
          <a:graphicData uri="http://schemas.openxmlformats.org/presentationml/2006/ole">
            <mc:AlternateContent xmlns:mc="http://schemas.openxmlformats.org/markup-compatibility/2006">
              <mc:Choice xmlns:v="urn:schemas-microsoft-com:vml" Requires="v">
                <p:oleObj name="Equation" r:id="rId2" imgW="850680" imgH="393480" progId="Equation.DSMT4">
                  <p:embed/>
                </p:oleObj>
              </mc:Choice>
              <mc:Fallback>
                <p:oleObj name="Equation" r:id="rId2" imgW="850680" imgH="393480" progId="Equation.DSMT4">
                  <p:embed/>
                  <p:pic>
                    <p:nvPicPr>
                      <p:cNvPr id="0" name=""/>
                      <p:cNvPicPr/>
                      <p:nvPr/>
                    </p:nvPicPr>
                    <p:blipFill>
                      <a:blip r:embed="rId3"/>
                      <a:stretch>
                        <a:fillRect/>
                      </a:stretch>
                    </p:blipFill>
                    <p:spPr>
                      <a:xfrm>
                        <a:off x="2743200" y="1130642"/>
                        <a:ext cx="2206625" cy="1019175"/>
                      </a:xfrm>
                      <a:prstGeom prst="rect">
                        <a:avLst/>
                      </a:prstGeom>
                    </p:spPr>
                  </p:pic>
                </p:oleObj>
              </mc:Fallback>
            </mc:AlternateContent>
          </a:graphicData>
        </a:graphic>
      </p:graphicFrame>
      <p:sp>
        <p:nvSpPr>
          <p:cNvPr id="11" name="TextBox 10"/>
          <p:cNvSpPr txBox="1"/>
          <p:nvPr/>
        </p:nvSpPr>
        <p:spPr>
          <a:xfrm>
            <a:off x="4332757" y="2102103"/>
            <a:ext cx="1371600" cy="584775"/>
          </a:xfrm>
          <a:prstGeom prst="rect">
            <a:avLst/>
          </a:prstGeom>
          <a:noFill/>
        </p:spPr>
        <p:txBody>
          <a:bodyPr wrap="square" rtlCol="0">
            <a:spAutoFit/>
          </a:bodyPr>
          <a:lstStyle/>
          <a:p>
            <a:pPr algn="l"/>
            <a:r>
              <a:rPr lang="en-US" sz="3200" b="1">
                <a:solidFill>
                  <a:srgbClr val="FF0000"/>
                </a:solidFill>
                <a:latin typeface="Times New Roman" panose="02020603050405020304" pitchFamily="18" charset="0"/>
                <a:cs typeface="Times New Roman" panose="02020603050405020304" pitchFamily="18" charset="0"/>
              </a:rPr>
              <a:t>Giải</a:t>
            </a:r>
            <a:endParaRPr lang="en-US" sz="3200">
              <a:solidFill>
                <a:srgbClr val="FF0000"/>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256206" y="3151233"/>
            <a:ext cx="10564194" cy="584775"/>
          </a:xfrm>
          <a:prstGeom prst="rect">
            <a:avLst/>
          </a:prstGeom>
          <a:noFill/>
        </p:spPr>
        <p:txBody>
          <a:bodyPr wrap="square" rtlCol="0">
            <a:spAutoFit/>
          </a:bodyPr>
          <a:lstStyle/>
          <a:p>
            <a:pPr algn="l"/>
            <a:r>
              <a:rPr lang="en-US" sz="3200">
                <a:latin typeface="Times New Roman" panose="02020603050405020304" pitchFamily="18" charset="0"/>
                <a:cs typeface="Times New Roman" panose="02020603050405020304" pitchFamily="18" charset="0"/>
              </a:rPr>
              <a:t>Thay                       vào đa thức A = x</a:t>
            </a:r>
            <a:r>
              <a:rPr lang="en-US" sz="3200" baseline="30000">
                <a:latin typeface="Times New Roman" panose="02020603050405020304" pitchFamily="18" charset="0"/>
                <a:cs typeface="Times New Roman" panose="02020603050405020304" pitchFamily="18" charset="0"/>
              </a:rPr>
              <a:t>2</a:t>
            </a:r>
            <a:r>
              <a:rPr lang="en-US" sz="3200">
                <a:latin typeface="Times New Roman" panose="02020603050405020304" pitchFamily="18" charset="0"/>
                <a:cs typeface="Times New Roman" panose="02020603050405020304" pitchFamily="18" charset="0"/>
              </a:rPr>
              <a:t>y – 8xy ta được:</a:t>
            </a:r>
          </a:p>
        </p:txBody>
      </p:sp>
      <p:sp>
        <p:nvSpPr>
          <p:cNvPr id="16" name="TextBox 15"/>
          <p:cNvSpPr txBox="1"/>
          <p:nvPr/>
        </p:nvSpPr>
        <p:spPr>
          <a:xfrm>
            <a:off x="211070" y="2431230"/>
            <a:ext cx="3784905" cy="584775"/>
          </a:xfrm>
          <a:prstGeom prst="rect">
            <a:avLst/>
          </a:prstGeom>
          <a:noFill/>
        </p:spPr>
        <p:txBody>
          <a:bodyPr wrap="square" rtlCol="0">
            <a:spAutoFit/>
          </a:bodyPr>
          <a:lstStyle/>
          <a:p>
            <a:pPr algn="l"/>
            <a:r>
              <a:rPr lang="en-US" sz="3200">
                <a:latin typeface="Times New Roman" panose="02020603050405020304" pitchFamily="18" charset="0"/>
                <a:cs typeface="Times New Roman" panose="02020603050405020304" pitchFamily="18" charset="0"/>
              </a:rPr>
              <a:t>Ta có A = x</a:t>
            </a:r>
            <a:r>
              <a:rPr lang="en-US" sz="3200" baseline="30000">
                <a:latin typeface="Times New Roman" panose="02020603050405020304" pitchFamily="18" charset="0"/>
                <a:cs typeface="Times New Roman" panose="02020603050405020304" pitchFamily="18" charset="0"/>
              </a:rPr>
              <a:t>2</a:t>
            </a:r>
            <a:r>
              <a:rPr lang="en-US" sz="3200">
                <a:latin typeface="Times New Roman" panose="02020603050405020304" pitchFamily="18" charset="0"/>
                <a:cs typeface="Times New Roman" panose="02020603050405020304" pitchFamily="18" charset="0"/>
              </a:rPr>
              <a:t>y – 8xy</a:t>
            </a:r>
          </a:p>
        </p:txBody>
      </p:sp>
      <p:graphicFrame>
        <p:nvGraphicFramePr>
          <p:cNvPr id="17" name="Object 16"/>
          <p:cNvGraphicFramePr>
            <a:graphicFrameLocks noChangeAspect="1"/>
          </p:cNvGraphicFramePr>
          <p:nvPr>
            <p:extLst>
              <p:ext uri="{D42A27DB-BD31-4B8C-83A1-F6EECF244321}">
                <p14:modId xmlns:p14="http://schemas.microsoft.com/office/powerpoint/2010/main" val="1415788819"/>
              </p:ext>
            </p:extLst>
          </p:nvPr>
        </p:nvGraphicFramePr>
        <p:xfrm>
          <a:off x="1219200" y="2934032"/>
          <a:ext cx="2206625" cy="1019175"/>
        </p:xfrm>
        <a:graphic>
          <a:graphicData uri="http://schemas.openxmlformats.org/presentationml/2006/ole">
            <mc:AlternateContent xmlns:mc="http://schemas.openxmlformats.org/markup-compatibility/2006">
              <mc:Choice xmlns:v="urn:schemas-microsoft-com:vml" Requires="v">
                <p:oleObj name="Equation" r:id="rId4" imgW="850680" imgH="393480" progId="Equation.DSMT4">
                  <p:embed/>
                </p:oleObj>
              </mc:Choice>
              <mc:Fallback>
                <p:oleObj name="Equation" r:id="rId4" imgW="850680" imgH="393480" progId="Equation.DSMT4">
                  <p:embed/>
                  <p:pic>
                    <p:nvPicPr>
                      <p:cNvPr id="0" name=""/>
                      <p:cNvPicPr/>
                      <p:nvPr/>
                    </p:nvPicPr>
                    <p:blipFill>
                      <a:blip r:embed="rId5"/>
                      <a:stretch>
                        <a:fillRect/>
                      </a:stretch>
                    </p:blipFill>
                    <p:spPr>
                      <a:xfrm>
                        <a:off x="1219200" y="2934032"/>
                        <a:ext cx="2206625" cy="1019175"/>
                      </a:xfrm>
                      <a:prstGeom prst="rect">
                        <a:avLst/>
                      </a:prstGeom>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120673212"/>
              </p:ext>
            </p:extLst>
          </p:nvPr>
        </p:nvGraphicFramePr>
        <p:xfrm>
          <a:off x="3796374" y="3698626"/>
          <a:ext cx="4872734" cy="2652738"/>
        </p:xfrm>
        <a:graphic>
          <a:graphicData uri="http://schemas.openxmlformats.org/presentationml/2006/ole">
            <mc:AlternateContent xmlns:mc="http://schemas.openxmlformats.org/markup-compatibility/2006">
              <mc:Choice xmlns:v="urn:schemas-microsoft-com:vml" Requires="v">
                <p:oleObj name="Equation" r:id="rId6" imgW="1536480" imgH="838080" progId="Equation.DSMT4">
                  <p:embed/>
                </p:oleObj>
              </mc:Choice>
              <mc:Fallback>
                <p:oleObj name="Equation" r:id="rId6" imgW="1536480" imgH="838080" progId="Equation.DSMT4">
                  <p:embed/>
                  <p:pic>
                    <p:nvPicPr>
                      <p:cNvPr id="0" name=""/>
                      <p:cNvPicPr/>
                      <p:nvPr/>
                    </p:nvPicPr>
                    <p:blipFill>
                      <a:blip r:embed="rId7"/>
                      <a:stretch>
                        <a:fillRect/>
                      </a:stretch>
                    </p:blipFill>
                    <p:spPr>
                      <a:xfrm>
                        <a:off x="3796374" y="3698626"/>
                        <a:ext cx="4872734" cy="2652738"/>
                      </a:xfrm>
                      <a:prstGeom prst="rect">
                        <a:avLst/>
                      </a:prstGeom>
                    </p:spPr>
                  </p:pic>
                </p:oleObj>
              </mc:Fallback>
            </mc:AlternateContent>
          </a:graphicData>
        </a:graphic>
      </p:graphicFrame>
    </p:spTree>
    <p:extLst>
      <p:ext uri="{BB962C8B-B14F-4D97-AF65-F5344CB8AC3E}">
        <p14:creationId xmlns:p14="http://schemas.microsoft.com/office/powerpoint/2010/main" val="719680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par>
                                <p:cTn id="11" presetID="2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500"/>
                                        <p:tgtEl>
                                          <p:spTgt spid="1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22" presetClass="entr" presetSubtype="4"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7904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4. Đa thức thu gọn</a:t>
            </a:r>
          </a:p>
        </p:txBody>
      </p:sp>
      <p:sp>
        <p:nvSpPr>
          <p:cNvPr id="8" name="TextBox 7"/>
          <p:cNvSpPr txBox="1"/>
          <p:nvPr/>
        </p:nvSpPr>
        <p:spPr>
          <a:xfrm>
            <a:off x="56024" y="590746"/>
            <a:ext cx="8915400" cy="2246769"/>
          </a:xfrm>
          <a:prstGeom prst="rect">
            <a:avLst/>
          </a:prstGeom>
          <a:noFill/>
        </p:spPr>
        <p:txBody>
          <a:bodyPr wrap="square" rtlCol="0">
            <a:spAutoFit/>
          </a:bodyPr>
          <a:lstStyle/>
          <a:p>
            <a:pPr algn="l"/>
            <a:r>
              <a:rPr lang="en-US" sz="2800" b="1">
                <a:solidFill>
                  <a:srgbClr val="3333FF"/>
                </a:solidFill>
                <a:latin typeface="Times New Roman" panose="02020603050405020304" pitchFamily="18" charset="0"/>
                <a:cs typeface="Times New Roman" panose="02020603050405020304" pitchFamily="18" charset="0"/>
              </a:rPr>
              <a:t>Vận dụng 2: </a:t>
            </a:r>
            <a:r>
              <a:rPr lang="en-US" sz="2800">
                <a:latin typeface="Times New Roman" panose="02020603050405020304" pitchFamily="18" charset="0"/>
                <a:cs typeface="Times New Roman" panose="02020603050405020304" pitchFamily="18" charset="0"/>
              </a:rPr>
              <a:t>Cho hình hộp chữ nhật với các kích thước như Hình 4 (tính theo cm).</a:t>
            </a:r>
          </a:p>
          <a:p>
            <a:pPr algn="l"/>
            <a:r>
              <a:rPr lang="en-US" sz="2800">
                <a:latin typeface="Times New Roman" panose="02020603050405020304" pitchFamily="18" charset="0"/>
                <a:cs typeface="Times New Roman" panose="02020603050405020304" pitchFamily="18" charset="0"/>
              </a:rPr>
              <a:t>a) Viết các biểu thức tính thể tích và diện tích xung quanh của hình hộp chữ nhật đó.</a:t>
            </a:r>
          </a:p>
          <a:p>
            <a:pPr algn="l"/>
            <a:r>
              <a:rPr lang="en-US" sz="2800">
                <a:latin typeface="Times New Roman" panose="02020603050405020304" pitchFamily="18" charset="0"/>
                <a:cs typeface="Times New Roman" panose="02020603050405020304" pitchFamily="18" charset="0"/>
              </a:rPr>
              <a:t>b) Tính giá trị của các đại lượng trên khi a = 2 cm; h = 5 cm.</a:t>
            </a:r>
          </a:p>
        </p:txBody>
      </p:sp>
      <p:sp>
        <p:nvSpPr>
          <p:cNvPr id="11" name="TextBox 10"/>
          <p:cNvSpPr txBox="1"/>
          <p:nvPr/>
        </p:nvSpPr>
        <p:spPr>
          <a:xfrm>
            <a:off x="3972364" y="2875570"/>
            <a:ext cx="1371600" cy="584775"/>
          </a:xfrm>
          <a:prstGeom prst="rect">
            <a:avLst/>
          </a:prstGeom>
          <a:noFill/>
        </p:spPr>
        <p:txBody>
          <a:bodyPr wrap="square" rtlCol="0">
            <a:spAutoFit/>
          </a:bodyPr>
          <a:lstStyle/>
          <a:p>
            <a:pPr algn="l"/>
            <a:r>
              <a:rPr lang="en-US" sz="3200" b="1">
                <a:solidFill>
                  <a:srgbClr val="FF0000"/>
                </a:solidFill>
                <a:latin typeface="Times New Roman" panose="02020603050405020304" pitchFamily="18" charset="0"/>
                <a:cs typeface="Times New Roman" panose="02020603050405020304" pitchFamily="18" charset="0"/>
              </a:rPr>
              <a:t>Giải</a:t>
            </a:r>
            <a:endParaRPr lang="en-US" sz="32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8878542" y="0"/>
            <a:ext cx="3516826" cy="4803521"/>
          </a:xfrm>
          <a:prstGeom prst="rect">
            <a:avLst/>
          </a:prstGeom>
        </p:spPr>
      </p:pic>
      <p:sp>
        <p:nvSpPr>
          <p:cNvPr id="12" name="TextBox 11"/>
          <p:cNvSpPr txBox="1"/>
          <p:nvPr/>
        </p:nvSpPr>
        <p:spPr>
          <a:xfrm>
            <a:off x="64045" y="3428261"/>
            <a:ext cx="3212555" cy="523220"/>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a)    V = 3a . 2a . h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1911" y="4582739"/>
            <a:ext cx="3110089" cy="2209800"/>
          </a:xfrm>
          <a:prstGeom prst="rect">
            <a:avLst/>
          </a:prstGeom>
        </p:spPr>
      </p:pic>
      <p:sp>
        <p:nvSpPr>
          <p:cNvPr id="16" name="TextBox 15"/>
          <p:cNvSpPr txBox="1"/>
          <p:nvPr/>
        </p:nvSpPr>
        <p:spPr>
          <a:xfrm>
            <a:off x="3094127" y="3442974"/>
            <a:ext cx="2193745" cy="523220"/>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 6a</a:t>
            </a:r>
            <a:r>
              <a:rPr lang="en-US" sz="2800" baseline="30000">
                <a:latin typeface="Times New Roman" panose="02020603050405020304" pitchFamily="18" charset="0"/>
                <a:cs typeface="Times New Roman" panose="02020603050405020304" pitchFamily="18" charset="0"/>
              </a:rPr>
              <a:t>2</a:t>
            </a:r>
            <a:r>
              <a:rPr lang="en-US" sz="2800">
                <a:latin typeface="Times New Roman" panose="02020603050405020304" pitchFamily="18" charset="0"/>
                <a:cs typeface="Times New Roman" panose="02020603050405020304" pitchFamily="18" charset="0"/>
              </a:rPr>
              <a:t>h</a:t>
            </a:r>
          </a:p>
        </p:txBody>
      </p:sp>
      <p:sp>
        <p:nvSpPr>
          <p:cNvPr id="17" name="TextBox 16"/>
          <p:cNvSpPr txBox="1"/>
          <p:nvPr/>
        </p:nvSpPr>
        <p:spPr>
          <a:xfrm>
            <a:off x="759809" y="4110824"/>
            <a:ext cx="3212555" cy="523220"/>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S = 2.(3a + 2a) . h  </a:t>
            </a:r>
          </a:p>
        </p:txBody>
      </p:sp>
      <p:sp>
        <p:nvSpPr>
          <p:cNvPr id="18" name="TextBox 17"/>
          <p:cNvSpPr txBox="1"/>
          <p:nvPr/>
        </p:nvSpPr>
        <p:spPr>
          <a:xfrm>
            <a:off x="3563168" y="4096111"/>
            <a:ext cx="3212555" cy="523220"/>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 10ah  </a:t>
            </a:r>
          </a:p>
        </p:txBody>
      </p:sp>
      <p:sp>
        <p:nvSpPr>
          <p:cNvPr id="19" name="TextBox 18"/>
          <p:cNvSpPr txBox="1"/>
          <p:nvPr/>
        </p:nvSpPr>
        <p:spPr>
          <a:xfrm>
            <a:off x="0" y="4718941"/>
            <a:ext cx="6711678" cy="523220"/>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b) Thay a = 2; h = 5 vào V và S ta có:</a:t>
            </a:r>
          </a:p>
        </p:txBody>
      </p:sp>
      <p:sp>
        <p:nvSpPr>
          <p:cNvPr id="20" name="TextBox 19"/>
          <p:cNvSpPr txBox="1"/>
          <p:nvPr/>
        </p:nvSpPr>
        <p:spPr>
          <a:xfrm>
            <a:off x="900382" y="5314813"/>
            <a:ext cx="2193745" cy="523220"/>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V = 6 . 2</a:t>
            </a:r>
            <a:r>
              <a:rPr lang="en-US" sz="2800" baseline="30000">
                <a:latin typeface="Times New Roman" panose="02020603050405020304" pitchFamily="18" charset="0"/>
                <a:cs typeface="Times New Roman" panose="02020603050405020304" pitchFamily="18" charset="0"/>
              </a:rPr>
              <a:t>2</a:t>
            </a:r>
            <a:r>
              <a:rPr lang="en-US" sz="2800">
                <a:latin typeface="Times New Roman" panose="02020603050405020304" pitchFamily="18" charset="0"/>
                <a:cs typeface="Times New Roman" panose="02020603050405020304" pitchFamily="18" charset="0"/>
              </a:rPr>
              <a:t> . 5</a:t>
            </a:r>
          </a:p>
        </p:txBody>
      </p:sp>
      <p:sp>
        <p:nvSpPr>
          <p:cNvPr id="21" name="TextBox 20"/>
          <p:cNvSpPr txBox="1"/>
          <p:nvPr/>
        </p:nvSpPr>
        <p:spPr>
          <a:xfrm>
            <a:off x="2930613" y="5309687"/>
            <a:ext cx="2193745" cy="523220"/>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 120 (cm</a:t>
            </a:r>
            <a:r>
              <a:rPr lang="en-US" sz="2800" baseline="30000">
                <a:latin typeface="Times New Roman" panose="02020603050405020304" pitchFamily="18" charset="0"/>
                <a:cs typeface="Times New Roman" panose="02020603050405020304" pitchFamily="18" charset="0"/>
              </a:rPr>
              <a:t>3</a:t>
            </a:r>
            <a:r>
              <a:rPr lang="en-US" sz="2800">
                <a:latin typeface="Times New Roman" panose="02020603050405020304" pitchFamily="18" charset="0"/>
                <a:cs typeface="Times New Roman" panose="02020603050405020304" pitchFamily="18" charset="0"/>
              </a:rPr>
              <a:t>)</a:t>
            </a:r>
          </a:p>
        </p:txBody>
      </p:sp>
      <p:sp>
        <p:nvSpPr>
          <p:cNvPr id="22" name="TextBox 21"/>
          <p:cNvSpPr txBox="1"/>
          <p:nvPr/>
        </p:nvSpPr>
        <p:spPr>
          <a:xfrm>
            <a:off x="910196" y="5992250"/>
            <a:ext cx="4507956" cy="523220"/>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S = 10 . 2 . 5 = 100 (cm</a:t>
            </a:r>
            <a:r>
              <a:rPr lang="en-US" sz="2800" baseline="30000">
                <a:latin typeface="Times New Roman" panose="02020603050405020304" pitchFamily="18" charset="0"/>
                <a:cs typeface="Times New Roman" panose="02020603050405020304" pitchFamily="18" charset="0"/>
              </a:rPr>
              <a:t>2</a:t>
            </a:r>
            <a:r>
              <a:rPr lang="en-US" sz="280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8587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00"/>
                                        <p:tgtEl>
                                          <p:spTgt spid="11"/>
                                        </p:tgtEl>
                                      </p:cBhvr>
                                    </p:animEffect>
                                  </p:childTnLst>
                                </p:cTn>
                              </p:par>
                              <p:par>
                                <p:cTn id="15" presetID="22" presetClass="entr" presetSubtype="4"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down)">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down)">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down)">
                                      <p:cBhvr>
                                        <p:cTn id="47" dur="500"/>
                                        <p:tgtEl>
                                          <p:spTgt spid="20"/>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wipe(down)">
                                      <p:cBhvr>
                                        <p:cTn id="50" dur="500"/>
                                        <p:tgtEl>
                                          <p:spTgt spid="21"/>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wipe(down)">
                                      <p:cBhvr>
                                        <p:cTn id="5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6" grpId="0"/>
      <p:bldP spid="17" grpId="0"/>
      <p:bldP spid="18" grpId="0"/>
      <p:bldP spid="19" grpId="0"/>
      <p:bldP spid="20" grpId="0"/>
      <p:bldP spid="21" grpId="0"/>
      <p:bldP spid="2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4" name="TextBox 3"/>
          <p:cNvSpPr txBox="1"/>
          <p:nvPr/>
        </p:nvSpPr>
        <p:spPr>
          <a:xfrm>
            <a:off x="1905000" y="2438400"/>
            <a:ext cx="7696200" cy="1569660"/>
          </a:xfrm>
          <a:prstGeom prst="rect">
            <a:avLst/>
          </a:prstGeom>
          <a:solidFill>
            <a:schemeClr val="bg1"/>
          </a:solidFill>
        </p:spPr>
        <p:txBody>
          <a:bodyPr wrap="square" rtlCol="0">
            <a:spAutoFit/>
          </a:bodyPr>
          <a:lstStyle/>
          <a:p>
            <a:r>
              <a:rPr lang="en-US" sz="9600" b="1">
                <a:solidFill>
                  <a:srgbClr val="FF0000"/>
                </a:solidFill>
                <a:latin typeface="Times New Roman" panose="02020603050405020304" pitchFamily="18" charset="0"/>
                <a:cs typeface="Times New Roman" panose="02020603050405020304" pitchFamily="18" charset="0"/>
              </a:rPr>
              <a:t>LUYỆN TẬP</a:t>
            </a:r>
          </a:p>
        </p:txBody>
      </p:sp>
    </p:spTree>
    <p:extLst>
      <p:ext uri="{BB962C8B-B14F-4D97-AF65-F5344CB8AC3E}">
        <p14:creationId xmlns:p14="http://schemas.microsoft.com/office/powerpoint/2010/main" val="1146936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895600" y="2389508"/>
            <a:ext cx="7543800" cy="4465582"/>
          </a:xfrm>
          <a:prstGeom prst="rect">
            <a:avLst/>
          </a:prstGeom>
        </p:spPr>
      </p:pic>
      <p:sp>
        <p:nvSpPr>
          <p:cNvPr id="4" name="TextBox 3"/>
          <p:cNvSpPr txBox="1"/>
          <p:nvPr/>
        </p:nvSpPr>
        <p:spPr>
          <a:xfrm>
            <a:off x="-35417" y="8586"/>
            <a:ext cx="2778617" cy="3477875"/>
          </a:xfrm>
          <a:prstGeom prst="rect">
            <a:avLst/>
          </a:prstGeom>
          <a:solidFill>
            <a:srgbClr val="FFC000"/>
          </a:solidFill>
        </p:spPr>
        <p:txBody>
          <a:bodyPr wrap="square" rtlCol="0">
            <a:spAutoFit/>
          </a:bodyPr>
          <a:lstStyle/>
          <a:p>
            <a:r>
              <a:rPr lang="en-US" sz="5400" b="1">
                <a:solidFill>
                  <a:srgbClr val="FF0000"/>
                </a:solidFill>
                <a:latin typeface="Times New Roman" panose="02020603050405020304" pitchFamily="18" charset="0"/>
                <a:cs typeface="Times New Roman" panose="02020603050405020304" pitchFamily="18" charset="0"/>
              </a:rPr>
              <a:t>Chương </a:t>
            </a:r>
          </a:p>
          <a:p>
            <a:r>
              <a:rPr lang="en-US" sz="16600" b="1">
                <a:solidFill>
                  <a:srgbClr val="FF0000"/>
                </a:solidFill>
                <a:latin typeface="Times New Roman" panose="02020603050405020304" pitchFamily="18" charset="0"/>
                <a:cs typeface="Times New Roman" panose="02020603050405020304" pitchFamily="18" charset="0"/>
              </a:rPr>
              <a:t>1</a:t>
            </a:r>
          </a:p>
        </p:txBody>
      </p:sp>
      <p:sp>
        <p:nvSpPr>
          <p:cNvPr id="5" name="TextBox 4"/>
          <p:cNvSpPr txBox="1"/>
          <p:nvPr/>
        </p:nvSpPr>
        <p:spPr>
          <a:xfrm>
            <a:off x="3505200" y="54687"/>
            <a:ext cx="7467600" cy="923330"/>
          </a:xfrm>
          <a:prstGeom prst="rect">
            <a:avLst/>
          </a:prstGeom>
          <a:noFill/>
        </p:spPr>
        <p:txBody>
          <a:bodyPr wrap="square" rtlCol="0">
            <a:spAutoFit/>
          </a:bodyPr>
          <a:lstStyle/>
          <a:p>
            <a:r>
              <a:rPr lang="en-US" sz="5400" b="1">
                <a:solidFill>
                  <a:srgbClr val="3333FF"/>
                </a:solidFill>
                <a:latin typeface="Times New Roman" panose="02020603050405020304" pitchFamily="18" charset="0"/>
                <a:cs typeface="Times New Roman" panose="02020603050405020304" pitchFamily="18" charset="0"/>
              </a:rPr>
              <a:t>BIỂU THỨC ĐẠI SỐ</a:t>
            </a:r>
          </a:p>
        </p:txBody>
      </p:sp>
      <p:sp>
        <p:nvSpPr>
          <p:cNvPr id="6" name="TextBox 5"/>
          <p:cNvSpPr txBox="1"/>
          <p:nvPr/>
        </p:nvSpPr>
        <p:spPr>
          <a:xfrm>
            <a:off x="3283040" y="875335"/>
            <a:ext cx="5720365" cy="523220"/>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 Đơn thức và đa thức nhiều biến.</a:t>
            </a:r>
          </a:p>
        </p:txBody>
      </p:sp>
      <p:sp>
        <p:nvSpPr>
          <p:cNvPr id="7" name="TextBox 6"/>
          <p:cNvSpPr txBox="1"/>
          <p:nvPr/>
        </p:nvSpPr>
        <p:spPr>
          <a:xfrm>
            <a:off x="3296992" y="1367383"/>
            <a:ext cx="5720365" cy="523220"/>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 Bảy hằng đẳng thức đáng nhớ.</a:t>
            </a:r>
          </a:p>
        </p:txBody>
      </p:sp>
      <p:sp>
        <p:nvSpPr>
          <p:cNvPr id="8" name="TextBox 7"/>
          <p:cNvSpPr txBox="1"/>
          <p:nvPr/>
        </p:nvSpPr>
        <p:spPr>
          <a:xfrm>
            <a:off x="3324896" y="1798665"/>
            <a:ext cx="5720365" cy="523220"/>
          </a:xfrm>
          <a:prstGeom prst="rect">
            <a:avLst/>
          </a:prstGeom>
          <a:noFill/>
        </p:spPr>
        <p:txBody>
          <a:bodyPr wrap="square" rtlCol="0">
            <a:spAutoFit/>
          </a:bodyPr>
          <a:lstStyle/>
          <a:p>
            <a:pPr algn="l"/>
            <a:r>
              <a:rPr lang="en-US" sz="2800">
                <a:latin typeface="Times New Roman" panose="02020603050405020304" pitchFamily="18" charset="0"/>
                <a:cs typeface="Times New Roman" panose="02020603050405020304" pitchFamily="18" charset="0"/>
              </a:rPr>
              <a:t>- Phân thức đại số.</a:t>
            </a:r>
          </a:p>
        </p:txBody>
      </p:sp>
    </p:spTree>
    <p:extLst>
      <p:ext uri="{BB962C8B-B14F-4D97-AF65-F5344CB8AC3E}">
        <p14:creationId xmlns:p14="http://schemas.microsoft.com/office/powerpoint/2010/main" val="183482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153016"/>
            <a:ext cx="1808871" cy="707886"/>
          </a:xfrm>
          <a:prstGeom prst="rect">
            <a:avLst/>
          </a:prstGeom>
          <a:solidFill>
            <a:schemeClr val="accent1">
              <a:lumMod val="50000"/>
            </a:schemeClr>
          </a:solidFill>
          <a:ln>
            <a:solidFill>
              <a:schemeClr val="bg1"/>
            </a:solidFill>
          </a:ln>
          <a:effectLst>
            <a:outerShdw blurRad="57785" dist="33020" dir="3180000" algn="ctr">
              <a:srgbClr val="000000">
                <a:alpha val="30000"/>
              </a:srgbClr>
            </a:outerShdw>
          </a:effectLst>
          <a:scene3d>
            <a:camera prst="isometricOffAxis1Right"/>
            <a:lightRig rig="brightRoom" dir="t">
              <a:rot lat="0" lon="0" rev="600000"/>
            </a:lightRig>
          </a:scene3d>
          <a:sp3d prstMaterial="metal">
            <a:bevelT w="38100" h="57150"/>
          </a:sp3d>
        </p:spPr>
        <p:txBody>
          <a:bodyPr wrap="square" rtlCol="0">
            <a:spAutoFit/>
          </a:bodyPr>
          <a:lstStyle/>
          <a:p>
            <a:pPr algn="l"/>
            <a:r>
              <a:rPr lang="en-US" sz="4000" b="1">
                <a:solidFill>
                  <a:srgbClr val="FFC000"/>
                </a:solidFill>
                <a:latin typeface="Times New Roman" panose="02020603050405020304" pitchFamily="18" charset="0"/>
                <a:cs typeface="Times New Roman" panose="02020603050405020304" pitchFamily="18" charset="0"/>
              </a:rPr>
              <a:t>BÀI 1:</a:t>
            </a:r>
          </a:p>
        </p:txBody>
      </p:sp>
      <p:graphicFrame>
        <p:nvGraphicFramePr>
          <p:cNvPr id="9" name="Object 8"/>
          <p:cNvGraphicFramePr>
            <a:graphicFrameLocks noChangeAspect="1"/>
          </p:cNvGraphicFramePr>
          <p:nvPr>
            <p:extLst>
              <p:ext uri="{D42A27DB-BD31-4B8C-83A1-F6EECF244321}">
                <p14:modId xmlns:p14="http://schemas.microsoft.com/office/powerpoint/2010/main" val="151294865"/>
              </p:ext>
            </p:extLst>
          </p:nvPr>
        </p:nvGraphicFramePr>
        <p:xfrm>
          <a:off x="1314450" y="857250"/>
          <a:ext cx="8882063" cy="1128713"/>
        </p:xfrm>
        <a:graphic>
          <a:graphicData uri="http://schemas.openxmlformats.org/presentationml/2006/ole">
            <mc:AlternateContent xmlns:mc="http://schemas.openxmlformats.org/markup-compatibility/2006">
              <mc:Choice xmlns:v="urn:schemas-microsoft-com:vml" Requires="v">
                <p:oleObj name="Equation" r:id="rId2" imgW="3301920" imgH="419040" progId="Equation.DSMT4">
                  <p:embed/>
                </p:oleObj>
              </mc:Choice>
              <mc:Fallback>
                <p:oleObj name="Equation" r:id="rId2" imgW="3301920" imgH="419040" progId="Equation.DSMT4">
                  <p:embed/>
                  <p:pic>
                    <p:nvPicPr>
                      <p:cNvPr id="0" name=""/>
                      <p:cNvPicPr/>
                      <p:nvPr/>
                    </p:nvPicPr>
                    <p:blipFill>
                      <a:blip r:embed="rId3"/>
                      <a:stretch>
                        <a:fillRect/>
                      </a:stretch>
                    </p:blipFill>
                    <p:spPr>
                      <a:xfrm>
                        <a:off x="1314450" y="857250"/>
                        <a:ext cx="8882063" cy="1128713"/>
                      </a:xfrm>
                      <a:prstGeom prst="rect">
                        <a:avLst/>
                      </a:prstGeom>
                    </p:spPr>
                  </p:pic>
                </p:oleObj>
              </mc:Fallback>
            </mc:AlternateContent>
          </a:graphicData>
        </a:graphic>
      </p:graphicFrame>
      <p:sp>
        <p:nvSpPr>
          <p:cNvPr id="6" name="TextBox 5"/>
          <p:cNvSpPr txBox="1"/>
          <p:nvPr/>
        </p:nvSpPr>
        <p:spPr>
          <a:xfrm>
            <a:off x="2049361" y="138464"/>
            <a:ext cx="10122586" cy="646331"/>
          </a:xfrm>
          <a:prstGeom prst="rect">
            <a:avLst/>
          </a:prstGeom>
          <a:noFill/>
        </p:spPr>
        <p:txBody>
          <a:bodyPr wrap="square" rtlCol="0">
            <a:spAutoFit/>
          </a:bodyPr>
          <a:lstStyle/>
          <a:p>
            <a:pPr algn="l"/>
            <a:r>
              <a:rPr lang="en-US" sz="3600">
                <a:latin typeface="Times New Roman" panose="02020603050405020304" pitchFamily="18" charset="0"/>
                <a:cs typeface="Times New Roman" panose="02020603050405020304" pitchFamily="18" charset="0"/>
              </a:rPr>
              <a:t>Chỉ ra các đơn thức, đa thức trong các biểu thức sau: </a:t>
            </a:r>
          </a:p>
        </p:txBody>
      </p:sp>
      <p:sp>
        <p:nvSpPr>
          <p:cNvPr id="11" name="TextBox 10"/>
          <p:cNvSpPr txBox="1"/>
          <p:nvPr/>
        </p:nvSpPr>
        <p:spPr>
          <a:xfrm>
            <a:off x="5181600" y="1846397"/>
            <a:ext cx="1421147" cy="646331"/>
          </a:xfrm>
          <a:prstGeom prst="rect">
            <a:avLst/>
          </a:prstGeom>
          <a:noFill/>
        </p:spPr>
        <p:txBody>
          <a:bodyPr wrap="square" rtlCol="0">
            <a:spAutoFit/>
          </a:bodyPr>
          <a:lstStyle/>
          <a:p>
            <a:pPr algn="l"/>
            <a:r>
              <a:rPr lang="en-US" sz="3600" b="1">
                <a:solidFill>
                  <a:srgbClr val="FF0000"/>
                </a:solidFill>
                <a:latin typeface="Times New Roman" panose="02020603050405020304" pitchFamily="18" charset="0"/>
                <a:cs typeface="Times New Roman" panose="02020603050405020304" pitchFamily="18" charset="0"/>
              </a:rPr>
              <a:t>Giải </a:t>
            </a:r>
          </a:p>
        </p:txBody>
      </p:sp>
      <p:sp>
        <p:nvSpPr>
          <p:cNvPr id="13" name="TextBox 12"/>
          <p:cNvSpPr txBox="1"/>
          <p:nvPr/>
        </p:nvSpPr>
        <p:spPr>
          <a:xfrm>
            <a:off x="31961" y="2546118"/>
            <a:ext cx="4267200" cy="646331"/>
          </a:xfrm>
          <a:prstGeom prst="rect">
            <a:avLst/>
          </a:prstGeom>
          <a:noFill/>
        </p:spPr>
        <p:txBody>
          <a:bodyPr wrap="square" rtlCol="0">
            <a:spAutoFit/>
          </a:bodyPr>
          <a:lstStyle/>
          <a:p>
            <a:pPr algn="l"/>
            <a:r>
              <a:rPr lang="en-US" sz="3600">
                <a:latin typeface="Times New Roman" panose="02020603050405020304" pitchFamily="18" charset="0"/>
                <a:cs typeface="Times New Roman" panose="02020603050405020304" pitchFamily="18" charset="0"/>
              </a:rPr>
              <a:t>a) Các đơn thức gồm: </a:t>
            </a:r>
          </a:p>
        </p:txBody>
      </p:sp>
      <p:sp>
        <p:nvSpPr>
          <p:cNvPr id="15" name="TextBox 14"/>
          <p:cNvSpPr txBox="1"/>
          <p:nvPr/>
        </p:nvSpPr>
        <p:spPr>
          <a:xfrm>
            <a:off x="31961" y="3600817"/>
            <a:ext cx="4267200" cy="646331"/>
          </a:xfrm>
          <a:prstGeom prst="rect">
            <a:avLst/>
          </a:prstGeom>
          <a:noFill/>
        </p:spPr>
        <p:txBody>
          <a:bodyPr wrap="square" rtlCol="0">
            <a:spAutoFit/>
          </a:bodyPr>
          <a:lstStyle/>
          <a:p>
            <a:pPr algn="l"/>
            <a:r>
              <a:rPr lang="en-US" sz="3600">
                <a:latin typeface="Times New Roman" panose="02020603050405020304" pitchFamily="18" charset="0"/>
                <a:cs typeface="Times New Roman" panose="02020603050405020304" pitchFamily="18" charset="0"/>
              </a:rPr>
              <a:t>b) Các đa thức gồm: </a:t>
            </a:r>
          </a:p>
        </p:txBody>
      </p:sp>
      <p:graphicFrame>
        <p:nvGraphicFramePr>
          <p:cNvPr id="17" name="Object 16"/>
          <p:cNvGraphicFramePr>
            <a:graphicFrameLocks noChangeAspect="1"/>
          </p:cNvGraphicFramePr>
          <p:nvPr>
            <p:extLst>
              <p:ext uri="{D42A27DB-BD31-4B8C-83A1-F6EECF244321}">
                <p14:modId xmlns:p14="http://schemas.microsoft.com/office/powerpoint/2010/main" val="1836231809"/>
              </p:ext>
            </p:extLst>
          </p:nvPr>
        </p:nvGraphicFramePr>
        <p:xfrm>
          <a:off x="4222961" y="2639350"/>
          <a:ext cx="3594744" cy="652822"/>
        </p:xfrm>
        <a:graphic>
          <a:graphicData uri="http://schemas.openxmlformats.org/presentationml/2006/ole">
            <mc:AlternateContent xmlns:mc="http://schemas.openxmlformats.org/markup-compatibility/2006">
              <mc:Choice xmlns:v="urn:schemas-microsoft-com:vml" Requires="v">
                <p:oleObj name="Equation" r:id="rId4" imgW="1257120" imgH="228600" progId="Equation.DSMT4">
                  <p:embed/>
                </p:oleObj>
              </mc:Choice>
              <mc:Fallback>
                <p:oleObj name="Equation" r:id="rId4" imgW="1257120" imgH="228600" progId="Equation.DSMT4">
                  <p:embed/>
                  <p:pic>
                    <p:nvPicPr>
                      <p:cNvPr id="0" name=""/>
                      <p:cNvPicPr/>
                      <p:nvPr/>
                    </p:nvPicPr>
                    <p:blipFill>
                      <a:blip r:embed="rId5"/>
                      <a:stretch>
                        <a:fillRect/>
                      </a:stretch>
                    </p:blipFill>
                    <p:spPr>
                      <a:xfrm>
                        <a:off x="4222961" y="2639350"/>
                        <a:ext cx="3594744" cy="652822"/>
                      </a:xfrm>
                      <a:prstGeom prst="rect">
                        <a:avLst/>
                      </a:prstGeom>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2673852033"/>
              </p:ext>
            </p:extLst>
          </p:nvPr>
        </p:nvGraphicFramePr>
        <p:xfrm>
          <a:off x="882944" y="4983440"/>
          <a:ext cx="3348038" cy="1060450"/>
        </p:xfrm>
        <a:graphic>
          <a:graphicData uri="http://schemas.openxmlformats.org/presentationml/2006/ole">
            <mc:AlternateContent xmlns:mc="http://schemas.openxmlformats.org/markup-compatibility/2006">
              <mc:Choice xmlns:v="urn:schemas-microsoft-com:vml" Requires="v">
                <p:oleObj name="Equation" r:id="rId6" imgW="1244520" imgH="393480" progId="Equation.DSMT4">
                  <p:embed/>
                </p:oleObj>
              </mc:Choice>
              <mc:Fallback>
                <p:oleObj name="Equation" r:id="rId6" imgW="1244520" imgH="393480" progId="Equation.DSMT4">
                  <p:embed/>
                  <p:pic>
                    <p:nvPicPr>
                      <p:cNvPr id="0" name=""/>
                      <p:cNvPicPr/>
                      <p:nvPr/>
                    </p:nvPicPr>
                    <p:blipFill>
                      <a:blip r:embed="rId7"/>
                      <a:stretch>
                        <a:fillRect/>
                      </a:stretch>
                    </p:blipFill>
                    <p:spPr>
                      <a:xfrm>
                        <a:off x="882944" y="4983440"/>
                        <a:ext cx="3348038" cy="1060450"/>
                      </a:xfrm>
                      <a:prstGeom prst="rect">
                        <a:avLst/>
                      </a:prstGeom>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299393990"/>
              </p:ext>
            </p:extLst>
          </p:nvPr>
        </p:nvGraphicFramePr>
        <p:xfrm>
          <a:off x="896333" y="4330618"/>
          <a:ext cx="3594744" cy="652822"/>
        </p:xfrm>
        <a:graphic>
          <a:graphicData uri="http://schemas.openxmlformats.org/presentationml/2006/ole">
            <mc:AlternateContent xmlns:mc="http://schemas.openxmlformats.org/markup-compatibility/2006">
              <mc:Choice xmlns:v="urn:schemas-microsoft-com:vml" Requires="v">
                <p:oleObj name="Equation" r:id="rId8" imgW="1257120" imgH="228600" progId="Equation.DSMT4">
                  <p:embed/>
                </p:oleObj>
              </mc:Choice>
              <mc:Fallback>
                <p:oleObj name="Equation" r:id="rId8" imgW="1257120" imgH="228600" progId="Equation.DSMT4">
                  <p:embed/>
                  <p:pic>
                    <p:nvPicPr>
                      <p:cNvPr id="0" name=""/>
                      <p:cNvPicPr/>
                      <p:nvPr/>
                    </p:nvPicPr>
                    <p:blipFill>
                      <a:blip r:embed="rId9"/>
                      <a:stretch>
                        <a:fillRect/>
                      </a:stretch>
                    </p:blipFill>
                    <p:spPr>
                      <a:xfrm>
                        <a:off x="896333" y="4330618"/>
                        <a:ext cx="3594744" cy="652822"/>
                      </a:xfrm>
                      <a:prstGeom prst="rect">
                        <a:avLst/>
                      </a:prstGeom>
                    </p:spPr>
                  </p:pic>
                </p:oleObj>
              </mc:Fallback>
            </mc:AlternateContent>
          </a:graphicData>
        </a:graphic>
      </p:graphicFrame>
    </p:spTree>
    <p:extLst>
      <p:ext uri="{BB962C8B-B14F-4D97-AF65-F5344CB8AC3E}">
        <p14:creationId xmlns:p14="http://schemas.microsoft.com/office/powerpoint/2010/main" val="2498161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par>
                                <p:cTn id="30" presetID="22" presetClass="entr" presetSubtype="4"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down)">
                                      <p:cBhvr>
                                        <p:cTn id="37" dur="500"/>
                                        <p:tgtEl>
                                          <p:spTgt spid="15"/>
                                        </p:tgtEl>
                                      </p:cBhvr>
                                    </p:animEffect>
                                  </p:childTnLst>
                                </p:cTn>
                              </p:par>
                              <p:par>
                                <p:cTn id="38" presetID="22" presetClass="entr" presetSubtype="4" fill="hold"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down)">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down)">
                                      <p:cBhvr>
                                        <p:cTn id="4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11" grpId="0"/>
      <p:bldP spid="13" grpId="0"/>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153016"/>
            <a:ext cx="1808871" cy="707886"/>
          </a:xfrm>
          <a:prstGeom prst="rect">
            <a:avLst/>
          </a:prstGeom>
          <a:solidFill>
            <a:schemeClr val="accent1">
              <a:lumMod val="50000"/>
            </a:schemeClr>
          </a:solidFill>
          <a:ln>
            <a:solidFill>
              <a:schemeClr val="bg1"/>
            </a:solidFill>
          </a:ln>
          <a:effectLst>
            <a:outerShdw blurRad="57785" dist="33020" dir="3180000" algn="ctr">
              <a:srgbClr val="000000">
                <a:alpha val="30000"/>
              </a:srgbClr>
            </a:outerShdw>
          </a:effectLst>
          <a:scene3d>
            <a:camera prst="isometricOffAxis1Right"/>
            <a:lightRig rig="brightRoom" dir="t">
              <a:rot lat="0" lon="0" rev="600000"/>
            </a:lightRig>
          </a:scene3d>
          <a:sp3d prstMaterial="metal">
            <a:bevelT w="38100" h="57150"/>
          </a:sp3d>
        </p:spPr>
        <p:txBody>
          <a:bodyPr wrap="square" rtlCol="0">
            <a:spAutoFit/>
          </a:bodyPr>
          <a:lstStyle/>
          <a:p>
            <a:pPr algn="l"/>
            <a:r>
              <a:rPr lang="en-US" sz="4000" b="1">
                <a:solidFill>
                  <a:srgbClr val="FFC000"/>
                </a:solidFill>
                <a:latin typeface="Times New Roman" panose="02020603050405020304" pitchFamily="18" charset="0"/>
                <a:cs typeface="Times New Roman" panose="02020603050405020304" pitchFamily="18" charset="0"/>
              </a:rPr>
              <a:t>BÀI 2:</a:t>
            </a:r>
          </a:p>
        </p:txBody>
      </p:sp>
      <p:graphicFrame>
        <p:nvGraphicFramePr>
          <p:cNvPr id="9" name="Object 8"/>
          <p:cNvGraphicFramePr>
            <a:graphicFrameLocks noChangeAspect="1"/>
          </p:cNvGraphicFramePr>
          <p:nvPr>
            <p:extLst>
              <p:ext uri="{D42A27DB-BD31-4B8C-83A1-F6EECF244321}">
                <p14:modId xmlns:p14="http://schemas.microsoft.com/office/powerpoint/2010/main" val="3255133524"/>
              </p:ext>
            </p:extLst>
          </p:nvPr>
        </p:nvGraphicFramePr>
        <p:xfrm>
          <a:off x="2779157" y="1045642"/>
          <a:ext cx="5863359" cy="1240358"/>
        </p:xfrm>
        <a:graphic>
          <a:graphicData uri="http://schemas.openxmlformats.org/presentationml/2006/ole">
            <mc:AlternateContent xmlns:mc="http://schemas.openxmlformats.org/markup-compatibility/2006">
              <mc:Choice xmlns:v="urn:schemas-microsoft-com:vml" Requires="v">
                <p:oleObj name="Equation" r:id="rId2" imgW="2044440" imgH="431640" progId="Equation.DSMT4">
                  <p:embed/>
                </p:oleObj>
              </mc:Choice>
              <mc:Fallback>
                <p:oleObj name="Equation" r:id="rId2" imgW="2044440" imgH="431640" progId="Equation.DSMT4">
                  <p:embed/>
                  <p:pic>
                    <p:nvPicPr>
                      <p:cNvPr id="0" name=""/>
                      <p:cNvPicPr/>
                      <p:nvPr/>
                    </p:nvPicPr>
                    <p:blipFill>
                      <a:blip r:embed="rId3"/>
                      <a:stretch>
                        <a:fillRect/>
                      </a:stretch>
                    </p:blipFill>
                    <p:spPr>
                      <a:xfrm>
                        <a:off x="2779157" y="1045642"/>
                        <a:ext cx="5863359" cy="1240358"/>
                      </a:xfrm>
                      <a:prstGeom prst="rect">
                        <a:avLst/>
                      </a:prstGeom>
                    </p:spPr>
                  </p:pic>
                </p:oleObj>
              </mc:Fallback>
            </mc:AlternateContent>
          </a:graphicData>
        </a:graphic>
      </p:graphicFrame>
      <p:sp>
        <p:nvSpPr>
          <p:cNvPr id="6" name="TextBox 5"/>
          <p:cNvSpPr txBox="1"/>
          <p:nvPr/>
        </p:nvSpPr>
        <p:spPr>
          <a:xfrm>
            <a:off x="1841679" y="-712"/>
            <a:ext cx="10122586" cy="1200329"/>
          </a:xfrm>
          <a:prstGeom prst="rect">
            <a:avLst/>
          </a:prstGeom>
          <a:noFill/>
        </p:spPr>
        <p:txBody>
          <a:bodyPr wrap="square" rtlCol="0">
            <a:spAutoFit/>
          </a:bodyPr>
          <a:lstStyle/>
          <a:p>
            <a:pPr algn="l"/>
            <a:r>
              <a:rPr lang="en-US" sz="3600">
                <a:latin typeface="Times New Roman" panose="02020603050405020304" pitchFamily="18" charset="0"/>
                <a:cs typeface="Times New Roman" panose="02020603050405020304" pitchFamily="18" charset="0"/>
              </a:rPr>
              <a:t>Thu gọn các đơn thức sau. Chỉ ra hệ số, phần biến và bậc của mỗi đơn thức.</a:t>
            </a:r>
          </a:p>
        </p:txBody>
      </p:sp>
      <p:sp>
        <p:nvSpPr>
          <p:cNvPr id="11" name="TextBox 10"/>
          <p:cNvSpPr txBox="1"/>
          <p:nvPr/>
        </p:nvSpPr>
        <p:spPr>
          <a:xfrm>
            <a:off x="5029200" y="2054533"/>
            <a:ext cx="1421147" cy="646331"/>
          </a:xfrm>
          <a:prstGeom prst="rect">
            <a:avLst/>
          </a:prstGeom>
          <a:noFill/>
        </p:spPr>
        <p:txBody>
          <a:bodyPr wrap="square" rtlCol="0">
            <a:spAutoFit/>
          </a:bodyPr>
          <a:lstStyle/>
          <a:p>
            <a:pPr algn="l"/>
            <a:r>
              <a:rPr lang="en-US" sz="3600" b="1">
                <a:solidFill>
                  <a:srgbClr val="FF0000"/>
                </a:solidFill>
                <a:latin typeface="Times New Roman" panose="02020603050405020304" pitchFamily="18" charset="0"/>
                <a:cs typeface="Times New Roman" panose="02020603050405020304" pitchFamily="18" charset="0"/>
              </a:rPr>
              <a:t>Giải </a:t>
            </a:r>
          </a:p>
        </p:txBody>
      </p:sp>
      <p:sp>
        <p:nvSpPr>
          <p:cNvPr id="13" name="TextBox 12"/>
          <p:cNvSpPr txBox="1"/>
          <p:nvPr/>
        </p:nvSpPr>
        <p:spPr>
          <a:xfrm>
            <a:off x="3048000" y="2770617"/>
            <a:ext cx="6553200" cy="646331"/>
          </a:xfrm>
          <a:prstGeom prst="rect">
            <a:avLst/>
          </a:prstGeom>
          <a:noFill/>
        </p:spPr>
        <p:txBody>
          <a:bodyPr wrap="square" rtlCol="0">
            <a:spAutoFit/>
          </a:bodyPr>
          <a:lstStyle/>
          <a:p>
            <a:pPr algn="l"/>
            <a:r>
              <a:rPr lang="en-US" sz="3600">
                <a:latin typeface="Times New Roman" panose="02020603050405020304" pitchFamily="18" charset="0"/>
                <a:cs typeface="Times New Roman" panose="02020603050405020304" pitchFamily="18" charset="0"/>
              </a:rPr>
              <a:t>Hệ số: 5; phần biến 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y; bậc 3.</a:t>
            </a:r>
          </a:p>
        </p:txBody>
      </p:sp>
      <p:graphicFrame>
        <p:nvGraphicFramePr>
          <p:cNvPr id="12" name="Object 11"/>
          <p:cNvGraphicFramePr>
            <a:graphicFrameLocks noChangeAspect="1"/>
          </p:cNvGraphicFramePr>
          <p:nvPr>
            <p:extLst>
              <p:ext uri="{D42A27DB-BD31-4B8C-83A1-F6EECF244321}">
                <p14:modId xmlns:p14="http://schemas.microsoft.com/office/powerpoint/2010/main" val="2147660996"/>
              </p:ext>
            </p:extLst>
          </p:nvPr>
        </p:nvGraphicFramePr>
        <p:xfrm>
          <a:off x="450652" y="2700864"/>
          <a:ext cx="2423242" cy="716084"/>
        </p:xfrm>
        <a:graphic>
          <a:graphicData uri="http://schemas.openxmlformats.org/presentationml/2006/ole">
            <mc:AlternateContent xmlns:mc="http://schemas.openxmlformats.org/markup-compatibility/2006">
              <mc:Choice xmlns:v="urn:schemas-microsoft-com:vml" Requires="v">
                <p:oleObj name="Equation" r:id="rId4" imgW="774360" imgH="228600" progId="Equation.DSMT4">
                  <p:embed/>
                </p:oleObj>
              </mc:Choice>
              <mc:Fallback>
                <p:oleObj name="Equation" r:id="rId4" imgW="774360" imgH="228600" progId="Equation.DSMT4">
                  <p:embed/>
                  <p:pic>
                    <p:nvPicPr>
                      <p:cNvPr id="0" name=""/>
                      <p:cNvPicPr/>
                      <p:nvPr/>
                    </p:nvPicPr>
                    <p:blipFill>
                      <a:blip r:embed="rId5"/>
                      <a:stretch>
                        <a:fillRect/>
                      </a:stretch>
                    </p:blipFill>
                    <p:spPr>
                      <a:xfrm>
                        <a:off x="450652" y="2700864"/>
                        <a:ext cx="2423242" cy="716084"/>
                      </a:xfrm>
                      <a:prstGeom prst="rect">
                        <a:avLst/>
                      </a:prstGeom>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2943141132"/>
              </p:ext>
            </p:extLst>
          </p:nvPr>
        </p:nvGraphicFramePr>
        <p:xfrm>
          <a:off x="93841" y="3705920"/>
          <a:ext cx="3495675" cy="1131887"/>
        </p:xfrm>
        <a:graphic>
          <a:graphicData uri="http://schemas.openxmlformats.org/presentationml/2006/ole">
            <mc:AlternateContent xmlns:mc="http://schemas.openxmlformats.org/markup-compatibility/2006">
              <mc:Choice xmlns:v="urn:schemas-microsoft-com:vml" Requires="v">
                <p:oleObj name="Equation" r:id="rId6" imgW="1218960" imgH="393480" progId="Equation.DSMT4">
                  <p:embed/>
                </p:oleObj>
              </mc:Choice>
              <mc:Fallback>
                <p:oleObj name="Equation" r:id="rId6" imgW="1218960" imgH="393480" progId="Equation.DSMT4">
                  <p:embed/>
                  <p:pic>
                    <p:nvPicPr>
                      <p:cNvPr id="0" name=""/>
                      <p:cNvPicPr/>
                      <p:nvPr/>
                    </p:nvPicPr>
                    <p:blipFill>
                      <a:blip r:embed="rId7"/>
                      <a:stretch>
                        <a:fillRect/>
                      </a:stretch>
                    </p:blipFill>
                    <p:spPr>
                      <a:xfrm>
                        <a:off x="93841" y="3705920"/>
                        <a:ext cx="3495675" cy="1131887"/>
                      </a:xfrm>
                      <a:prstGeom prst="rect">
                        <a:avLst/>
                      </a:prstGeom>
                    </p:spPr>
                  </p:pic>
                </p:oleObj>
              </mc:Fallback>
            </mc:AlternateContent>
          </a:graphicData>
        </a:graphic>
      </p:graphicFrame>
      <p:grpSp>
        <p:nvGrpSpPr>
          <p:cNvPr id="2" name="Group 1"/>
          <p:cNvGrpSpPr/>
          <p:nvPr/>
        </p:nvGrpSpPr>
        <p:grpSpPr>
          <a:xfrm>
            <a:off x="3962400" y="3705920"/>
            <a:ext cx="6553200" cy="1131887"/>
            <a:chOff x="3589516" y="3555780"/>
            <a:chExt cx="6553200" cy="1131887"/>
          </a:xfrm>
        </p:grpSpPr>
        <p:sp>
          <p:nvSpPr>
            <p:cNvPr id="16" name="TextBox 15"/>
            <p:cNvSpPr txBox="1"/>
            <p:nvPr/>
          </p:nvSpPr>
          <p:spPr>
            <a:xfrm>
              <a:off x="3589516" y="3729478"/>
              <a:ext cx="6553200" cy="646331"/>
            </a:xfrm>
            <a:prstGeom prst="rect">
              <a:avLst/>
            </a:prstGeom>
            <a:noFill/>
          </p:spPr>
          <p:txBody>
            <a:bodyPr wrap="square" rtlCol="0">
              <a:spAutoFit/>
            </a:bodyPr>
            <a:lstStyle/>
            <a:p>
              <a:pPr algn="l"/>
              <a:r>
                <a:rPr lang="en-US" sz="3600">
                  <a:latin typeface="Times New Roman" panose="02020603050405020304" pitchFamily="18" charset="0"/>
                  <a:cs typeface="Times New Roman" panose="02020603050405020304" pitchFamily="18" charset="0"/>
                </a:rPr>
                <a:t>Hệ số:     ; phần biến xy</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z; bậc 4.</a:t>
              </a:r>
            </a:p>
          </p:txBody>
        </p:sp>
        <p:graphicFrame>
          <p:nvGraphicFramePr>
            <p:cNvPr id="20" name="Object 19"/>
            <p:cNvGraphicFramePr>
              <a:graphicFrameLocks noChangeAspect="1"/>
            </p:cNvGraphicFramePr>
            <p:nvPr>
              <p:extLst>
                <p:ext uri="{D42A27DB-BD31-4B8C-83A1-F6EECF244321}">
                  <p14:modId xmlns:p14="http://schemas.microsoft.com/office/powerpoint/2010/main" val="2814508252"/>
                </p:ext>
              </p:extLst>
            </p:nvPr>
          </p:nvGraphicFramePr>
          <p:xfrm>
            <a:off x="4800600" y="3555780"/>
            <a:ext cx="728662" cy="1131887"/>
          </p:xfrm>
          <a:graphic>
            <a:graphicData uri="http://schemas.openxmlformats.org/presentationml/2006/ole">
              <mc:AlternateContent xmlns:mc="http://schemas.openxmlformats.org/markup-compatibility/2006">
                <mc:Choice xmlns:v="urn:schemas-microsoft-com:vml" Requires="v">
                  <p:oleObj name="Equation" r:id="rId8" imgW="253800" imgH="393480" progId="Equation.DSMT4">
                    <p:embed/>
                  </p:oleObj>
                </mc:Choice>
                <mc:Fallback>
                  <p:oleObj name="Equation" r:id="rId8" imgW="253800" imgH="393480" progId="Equation.DSMT4">
                    <p:embed/>
                    <p:pic>
                      <p:nvPicPr>
                        <p:cNvPr id="0" name=""/>
                        <p:cNvPicPr/>
                        <p:nvPr/>
                      </p:nvPicPr>
                      <p:blipFill>
                        <a:blip r:embed="rId9"/>
                        <a:stretch>
                          <a:fillRect/>
                        </a:stretch>
                      </p:blipFill>
                      <p:spPr>
                        <a:xfrm>
                          <a:off x="4800600" y="3555780"/>
                          <a:ext cx="728662" cy="1131887"/>
                        </a:xfrm>
                        <a:prstGeom prst="rect">
                          <a:avLst/>
                        </a:prstGeom>
                      </p:spPr>
                    </p:pic>
                  </p:oleObj>
                </mc:Fallback>
              </mc:AlternateContent>
            </a:graphicData>
          </a:graphic>
        </p:graphicFrame>
      </p:grpSp>
      <p:graphicFrame>
        <p:nvGraphicFramePr>
          <p:cNvPr id="21" name="Object 20"/>
          <p:cNvGraphicFramePr>
            <a:graphicFrameLocks noChangeAspect="1"/>
          </p:cNvGraphicFramePr>
          <p:nvPr>
            <p:extLst>
              <p:ext uri="{D42A27DB-BD31-4B8C-83A1-F6EECF244321}">
                <p14:modId xmlns:p14="http://schemas.microsoft.com/office/powerpoint/2010/main" val="229320799"/>
              </p:ext>
            </p:extLst>
          </p:nvPr>
        </p:nvGraphicFramePr>
        <p:xfrm>
          <a:off x="304800" y="5109607"/>
          <a:ext cx="3459162" cy="1241425"/>
        </p:xfrm>
        <a:graphic>
          <a:graphicData uri="http://schemas.openxmlformats.org/presentationml/2006/ole">
            <mc:AlternateContent xmlns:mc="http://schemas.openxmlformats.org/markup-compatibility/2006">
              <mc:Choice xmlns:v="urn:schemas-microsoft-com:vml" Requires="v">
                <p:oleObj name="Equation" r:id="rId10" imgW="1206360" imgH="431640" progId="Equation.DSMT4">
                  <p:embed/>
                </p:oleObj>
              </mc:Choice>
              <mc:Fallback>
                <p:oleObj name="Equation" r:id="rId10" imgW="1206360" imgH="431640" progId="Equation.DSMT4">
                  <p:embed/>
                  <p:pic>
                    <p:nvPicPr>
                      <p:cNvPr id="0" name=""/>
                      <p:cNvPicPr/>
                      <p:nvPr/>
                    </p:nvPicPr>
                    <p:blipFill>
                      <a:blip r:embed="rId11"/>
                      <a:stretch>
                        <a:fillRect/>
                      </a:stretch>
                    </p:blipFill>
                    <p:spPr>
                      <a:xfrm>
                        <a:off x="304800" y="5109607"/>
                        <a:ext cx="3459162" cy="1241425"/>
                      </a:xfrm>
                      <a:prstGeom prst="rect">
                        <a:avLst/>
                      </a:prstGeom>
                    </p:spPr>
                  </p:pic>
                </p:oleObj>
              </mc:Fallback>
            </mc:AlternateContent>
          </a:graphicData>
        </a:graphic>
      </p:graphicFrame>
      <p:grpSp>
        <p:nvGrpSpPr>
          <p:cNvPr id="22" name="Group 21"/>
          <p:cNvGrpSpPr/>
          <p:nvPr/>
        </p:nvGrpSpPr>
        <p:grpSpPr>
          <a:xfrm>
            <a:off x="3886200" y="5110163"/>
            <a:ext cx="6553200" cy="1131887"/>
            <a:chOff x="3589516" y="3556336"/>
            <a:chExt cx="6553200" cy="1131887"/>
          </a:xfrm>
        </p:grpSpPr>
        <p:sp>
          <p:nvSpPr>
            <p:cNvPr id="23" name="TextBox 22"/>
            <p:cNvSpPr txBox="1"/>
            <p:nvPr/>
          </p:nvSpPr>
          <p:spPr>
            <a:xfrm>
              <a:off x="3589516" y="3729478"/>
              <a:ext cx="6553200" cy="646331"/>
            </a:xfrm>
            <a:prstGeom prst="rect">
              <a:avLst/>
            </a:prstGeom>
            <a:noFill/>
          </p:spPr>
          <p:txBody>
            <a:bodyPr wrap="square" rtlCol="0">
              <a:spAutoFit/>
            </a:bodyPr>
            <a:lstStyle/>
            <a:p>
              <a:pPr algn="l"/>
              <a:r>
                <a:rPr lang="en-US" sz="3600">
                  <a:latin typeface="Times New Roman" panose="02020603050405020304" pitchFamily="18" charset="0"/>
                  <a:cs typeface="Times New Roman" panose="02020603050405020304" pitchFamily="18" charset="0"/>
                </a:rPr>
                <a:t>Hệ số:     ; phần biến x</a:t>
              </a:r>
              <a:r>
                <a:rPr lang="en-US" sz="3600" baseline="30000">
                  <a:latin typeface="Times New Roman" panose="02020603050405020304" pitchFamily="18" charset="0"/>
                  <a:cs typeface="Times New Roman" panose="02020603050405020304" pitchFamily="18" charset="0"/>
                </a:rPr>
                <a:t>3</a:t>
              </a:r>
              <a:r>
                <a:rPr lang="en-US" sz="3600">
                  <a:latin typeface="Times New Roman" panose="02020603050405020304" pitchFamily="18" charset="0"/>
                  <a:cs typeface="Times New Roman" panose="02020603050405020304" pitchFamily="18" charset="0"/>
                </a:rPr>
                <a:t>; bậc 3.</a:t>
              </a:r>
            </a:p>
          </p:txBody>
        </p:sp>
        <p:graphicFrame>
          <p:nvGraphicFramePr>
            <p:cNvPr id="24" name="Object 23"/>
            <p:cNvGraphicFramePr>
              <a:graphicFrameLocks noChangeAspect="1"/>
            </p:cNvGraphicFramePr>
            <p:nvPr>
              <p:extLst>
                <p:ext uri="{D42A27DB-BD31-4B8C-83A1-F6EECF244321}">
                  <p14:modId xmlns:p14="http://schemas.microsoft.com/office/powerpoint/2010/main" val="22768876"/>
                </p:ext>
              </p:extLst>
            </p:nvPr>
          </p:nvGraphicFramePr>
          <p:xfrm>
            <a:off x="4964291" y="3556336"/>
            <a:ext cx="401638" cy="1131887"/>
          </p:xfrm>
          <a:graphic>
            <a:graphicData uri="http://schemas.openxmlformats.org/presentationml/2006/ole">
              <mc:AlternateContent xmlns:mc="http://schemas.openxmlformats.org/markup-compatibility/2006">
                <mc:Choice xmlns:v="urn:schemas-microsoft-com:vml" Requires="v">
                  <p:oleObj name="Equation" r:id="rId12" imgW="139680" imgH="393480" progId="Equation.DSMT4">
                    <p:embed/>
                  </p:oleObj>
                </mc:Choice>
                <mc:Fallback>
                  <p:oleObj name="Equation" r:id="rId12" imgW="139680" imgH="393480" progId="Equation.DSMT4">
                    <p:embed/>
                    <p:pic>
                      <p:nvPicPr>
                        <p:cNvPr id="0" name=""/>
                        <p:cNvPicPr/>
                        <p:nvPr/>
                      </p:nvPicPr>
                      <p:blipFill>
                        <a:blip r:embed="rId13"/>
                        <a:stretch>
                          <a:fillRect/>
                        </a:stretch>
                      </p:blipFill>
                      <p:spPr>
                        <a:xfrm>
                          <a:off x="4964291" y="3556336"/>
                          <a:ext cx="401638" cy="1131887"/>
                        </a:xfrm>
                        <a:prstGeom prst="rect">
                          <a:avLst/>
                        </a:prstGeom>
                      </p:spPr>
                    </p:pic>
                  </p:oleObj>
                </mc:Fallback>
              </mc:AlternateContent>
            </a:graphicData>
          </a:graphic>
        </p:graphicFrame>
      </p:grpSp>
    </p:spTree>
    <p:extLst>
      <p:ext uri="{BB962C8B-B14F-4D97-AF65-F5344CB8AC3E}">
        <p14:creationId xmlns:p14="http://schemas.microsoft.com/office/powerpoint/2010/main" val="4015668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par>
                                <p:cTn id="30" presetID="53" presetClass="entr" presetSubtype="16"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par>
                                <p:cTn id="35" presetID="53" presetClass="entr" presetSubtype="16"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fltVal val="0"/>
                                          </p:val>
                                        </p:tav>
                                        <p:tav tm="100000">
                                          <p:val>
                                            <p:strVal val="#ppt_h"/>
                                          </p:val>
                                        </p:tav>
                                      </p:tavLst>
                                    </p:anim>
                                    <p:animEffect transition="in" filter="fade">
                                      <p:cBhvr>
                                        <p:cTn id="39" dur="500"/>
                                        <p:tgtEl>
                                          <p:spTgt spid="14"/>
                                        </p:tgtEl>
                                      </p:cBhvr>
                                    </p:animEffect>
                                  </p:childTnLst>
                                </p:cTn>
                              </p:par>
                              <p:par>
                                <p:cTn id="40" presetID="53" presetClass="entr" presetSubtype="16" fill="hold" nodeType="with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p:cTn id="42" dur="500" fill="hold"/>
                                        <p:tgtEl>
                                          <p:spTgt spid="21"/>
                                        </p:tgtEl>
                                        <p:attrNameLst>
                                          <p:attrName>ppt_w</p:attrName>
                                        </p:attrNameLst>
                                      </p:cBhvr>
                                      <p:tavLst>
                                        <p:tav tm="0">
                                          <p:val>
                                            <p:fltVal val="0"/>
                                          </p:val>
                                        </p:tav>
                                        <p:tav tm="100000">
                                          <p:val>
                                            <p:strVal val="#ppt_w"/>
                                          </p:val>
                                        </p:tav>
                                      </p:tavLst>
                                    </p:anim>
                                    <p:anim calcmode="lin" valueType="num">
                                      <p:cBhvr>
                                        <p:cTn id="43" dur="500" fill="hold"/>
                                        <p:tgtEl>
                                          <p:spTgt spid="21"/>
                                        </p:tgtEl>
                                        <p:attrNameLst>
                                          <p:attrName>ppt_h</p:attrName>
                                        </p:attrNameLst>
                                      </p:cBhvr>
                                      <p:tavLst>
                                        <p:tav tm="0">
                                          <p:val>
                                            <p:fltVal val="0"/>
                                          </p:val>
                                        </p:tav>
                                        <p:tav tm="100000">
                                          <p:val>
                                            <p:strVal val="#ppt_h"/>
                                          </p:val>
                                        </p:tav>
                                      </p:tavLst>
                                    </p:anim>
                                    <p:animEffect transition="in" filter="fade">
                                      <p:cBhvr>
                                        <p:cTn id="44" dur="500"/>
                                        <p:tgtEl>
                                          <p:spTgt spid="21"/>
                                        </p:tgtEl>
                                      </p:cBhvr>
                                    </p:animEffect>
                                  </p:childTnLst>
                                </p:cTn>
                              </p:par>
                              <p:par>
                                <p:cTn id="45" presetID="22" presetClass="entr" presetSubtype="4" fill="hold" nodeType="with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ipe(down)">
                                      <p:cBhvr>
                                        <p:cTn id="47" dur="500"/>
                                        <p:tgtEl>
                                          <p:spTgt spid="2"/>
                                        </p:tgtEl>
                                      </p:cBhvr>
                                    </p:animEffect>
                                  </p:childTnLst>
                                </p:cTn>
                              </p:par>
                              <p:par>
                                <p:cTn id="48" presetID="22" presetClass="entr" presetSubtype="4" fill="hold"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ipe(down)">
                                      <p:cBhvr>
                                        <p:cTn id="5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11" grpId="0"/>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153016"/>
            <a:ext cx="1808871" cy="707886"/>
          </a:xfrm>
          <a:prstGeom prst="rect">
            <a:avLst/>
          </a:prstGeom>
          <a:solidFill>
            <a:schemeClr val="accent1">
              <a:lumMod val="50000"/>
            </a:schemeClr>
          </a:solidFill>
          <a:ln>
            <a:solidFill>
              <a:schemeClr val="bg1"/>
            </a:solidFill>
          </a:ln>
          <a:effectLst>
            <a:outerShdw blurRad="57785" dist="33020" dir="3180000" algn="ctr">
              <a:srgbClr val="000000">
                <a:alpha val="30000"/>
              </a:srgbClr>
            </a:outerShdw>
          </a:effectLst>
          <a:scene3d>
            <a:camera prst="isometricOffAxis1Right"/>
            <a:lightRig rig="brightRoom" dir="t">
              <a:rot lat="0" lon="0" rev="600000"/>
            </a:lightRig>
          </a:scene3d>
          <a:sp3d prstMaterial="metal">
            <a:bevelT w="38100" h="57150"/>
          </a:sp3d>
        </p:spPr>
        <p:txBody>
          <a:bodyPr wrap="square" rtlCol="0">
            <a:spAutoFit/>
          </a:bodyPr>
          <a:lstStyle/>
          <a:p>
            <a:pPr algn="l"/>
            <a:r>
              <a:rPr lang="en-US" sz="4000" b="1">
                <a:solidFill>
                  <a:srgbClr val="FFC000"/>
                </a:solidFill>
                <a:latin typeface="Times New Roman" panose="02020603050405020304" pitchFamily="18" charset="0"/>
                <a:cs typeface="Times New Roman" panose="02020603050405020304" pitchFamily="18" charset="0"/>
              </a:rPr>
              <a:t>BÀI 3:</a:t>
            </a:r>
          </a:p>
        </p:txBody>
      </p:sp>
      <p:sp>
        <p:nvSpPr>
          <p:cNvPr id="6" name="TextBox 5"/>
          <p:cNvSpPr txBox="1"/>
          <p:nvPr/>
        </p:nvSpPr>
        <p:spPr>
          <a:xfrm>
            <a:off x="1841679" y="-712"/>
            <a:ext cx="10122586" cy="1754326"/>
          </a:xfrm>
          <a:prstGeom prst="rect">
            <a:avLst/>
          </a:prstGeom>
          <a:noFill/>
        </p:spPr>
        <p:txBody>
          <a:bodyPr wrap="square" rtlCol="0">
            <a:spAutoFit/>
          </a:bodyPr>
          <a:lstStyle/>
          <a:p>
            <a:pPr algn="l"/>
            <a:r>
              <a:rPr lang="en-US" sz="3600">
                <a:latin typeface="Times New Roman" panose="02020603050405020304" pitchFamily="18" charset="0"/>
                <a:cs typeface="Times New Roman" panose="02020603050405020304" pitchFamily="18" charset="0"/>
              </a:rPr>
              <a:t>Thu gọn và tìm bậc của mỗi đa thức sau:</a:t>
            </a:r>
          </a:p>
          <a:p>
            <a:pPr marL="742950" indent="-742950" algn="l">
              <a:buAutoNum type="alphaLcParenR"/>
            </a:pPr>
            <a:r>
              <a:rPr lang="en-US" sz="3600">
                <a:latin typeface="Times New Roman" panose="02020603050405020304" pitchFamily="18" charset="0"/>
                <a:cs typeface="Times New Roman" panose="02020603050405020304" pitchFamily="18" charset="0"/>
              </a:rPr>
              <a:t>M = x – 3 – 4y + 2x – y;</a:t>
            </a:r>
          </a:p>
          <a:p>
            <a:pPr marL="742950" indent="-742950" algn="l">
              <a:buAutoNum type="alphaLcParenR"/>
            </a:pPr>
            <a:r>
              <a:rPr lang="en-US" sz="3600">
                <a:latin typeface="Times New Roman" panose="02020603050405020304" pitchFamily="18" charset="0"/>
                <a:cs typeface="Times New Roman" panose="02020603050405020304" pitchFamily="18" charset="0"/>
              </a:rPr>
              <a:t> N = – 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t + 13t</a:t>
            </a:r>
            <a:r>
              <a:rPr lang="en-US" sz="3600" baseline="30000">
                <a:latin typeface="Times New Roman" panose="02020603050405020304" pitchFamily="18" charset="0"/>
                <a:cs typeface="Times New Roman" panose="02020603050405020304" pitchFamily="18" charset="0"/>
              </a:rPr>
              <a:t>3</a:t>
            </a:r>
            <a:r>
              <a:rPr lang="en-US" sz="3600">
                <a:latin typeface="Times New Roman" panose="02020603050405020304" pitchFamily="18" charset="0"/>
                <a:cs typeface="Times New Roman" panose="02020603050405020304" pitchFamily="18" charset="0"/>
              </a:rPr>
              <a:t> + xt</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+ 5t</a:t>
            </a:r>
            <a:r>
              <a:rPr lang="en-US" sz="3600" baseline="30000">
                <a:latin typeface="Times New Roman" panose="02020603050405020304" pitchFamily="18" charset="0"/>
                <a:cs typeface="Times New Roman" panose="02020603050405020304" pitchFamily="18" charset="0"/>
              </a:rPr>
              <a:t>3</a:t>
            </a:r>
            <a:r>
              <a:rPr lang="en-US" sz="3600">
                <a:latin typeface="Times New Roman" panose="02020603050405020304" pitchFamily="18" charset="0"/>
                <a:cs typeface="Times New Roman" panose="02020603050405020304" pitchFamily="18" charset="0"/>
              </a:rPr>
              <a:t> – 4 </a:t>
            </a:r>
          </a:p>
        </p:txBody>
      </p:sp>
      <p:sp>
        <p:nvSpPr>
          <p:cNvPr id="11" name="TextBox 10"/>
          <p:cNvSpPr txBox="1"/>
          <p:nvPr/>
        </p:nvSpPr>
        <p:spPr>
          <a:xfrm>
            <a:off x="5029200" y="2054533"/>
            <a:ext cx="1421147" cy="646331"/>
          </a:xfrm>
          <a:prstGeom prst="rect">
            <a:avLst/>
          </a:prstGeom>
          <a:noFill/>
        </p:spPr>
        <p:txBody>
          <a:bodyPr wrap="square" rtlCol="0">
            <a:spAutoFit/>
          </a:bodyPr>
          <a:lstStyle/>
          <a:p>
            <a:pPr algn="l"/>
            <a:r>
              <a:rPr lang="en-US" sz="3600" b="1">
                <a:solidFill>
                  <a:srgbClr val="FF0000"/>
                </a:solidFill>
                <a:latin typeface="Times New Roman" panose="02020603050405020304" pitchFamily="18" charset="0"/>
                <a:cs typeface="Times New Roman" panose="02020603050405020304" pitchFamily="18" charset="0"/>
              </a:rPr>
              <a:t>Giải </a:t>
            </a:r>
          </a:p>
        </p:txBody>
      </p:sp>
      <p:sp>
        <p:nvSpPr>
          <p:cNvPr id="13" name="TextBox 12"/>
          <p:cNvSpPr txBox="1"/>
          <p:nvPr/>
        </p:nvSpPr>
        <p:spPr>
          <a:xfrm>
            <a:off x="5257800" y="3485693"/>
            <a:ext cx="3733800" cy="646331"/>
          </a:xfrm>
          <a:prstGeom prst="rect">
            <a:avLst/>
          </a:prstGeom>
          <a:noFill/>
        </p:spPr>
        <p:txBody>
          <a:bodyPr wrap="square" rtlCol="0">
            <a:spAutoFit/>
          </a:bodyPr>
          <a:lstStyle/>
          <a:p>
            <a:pPr algn="l"/>
            <a:r>
              <a:rPr lang="en-US" sz="3600">
                <a:solidFill>
                  <a:srgbClr val="3333FF"/>
                </a:solidFill>
                <a:latin typeface="Times New Roman" panose="02020603050405020304" pitchFamily="18" charset="0"/>
                <a:cs typeface="Times New Roman" panose="02020603050405020304" pitchFamily="18" charset="0"/>
              </a:rPr>
              <a:t>Đa thức M bậc 1.</a:t>
            </a:r>
          </a:p>
        </p:txBody>
      </p:sp>
      <p:sp>
        <p:nvSpPr>
          <p:cNvPr id="17" name="TextBox 16"/>
          <p:cNvSpPr txBox="1"/>
          <p:nvPr/>
        </p:nvSpPr>
        <p:spPr>
          <a:xfrm>
            <a:off x="533400" y="2408695"/>
            <a:ext cx="6400800" cy="1754326"/>
          </a:xfrm>
          <a:prstGeom prst="rect">
            <a:avLst/>
          </a:prstGeom>
          <a:noFill/>
        </p:spPr>
        <p:txBody>
          <a:bodyPr wrap="square" rtlCol="0">
            <a:spAutoFit/>
          </a:bodyPr>
          <a:lstStyle/>
          <a:p>
            <a:pPr marL="742950" indent="-742950" algn="l">
              <a:buAutoNum type="alphaLcParenR"/>
            </a:pPr>
            <a:r>
              <a:rPr lang="en-US" sz="3600">
                <a:latin typeface="Times New Roman" panose="02020603050405020304" pitchFamily="18" charset="0"/>
                <a:cs typeface="Times New Roman" panose="02020603050405020304" pitchFamily="18" charset="0"/>
              </a:rPr>
              <a:t>M = x – 3 – 4y + 2x – y</a:t>
            </a:r>
          </a:p>
          <a:p>
            <a:pPr algn="l"/>
            <a:r>
              <a:rPr lang="en-US" sz="3600">
                <a:latin typeface="Times New Roman" panose="02020603050405020304" pitchFamily="18" charset="0"/>
                <a:cs typeface="Times New Roman" panose="02020603050405020304" pitchFamily="18" charset="0"/>
              </a:rPr>
              <a:t>           = (x + 2x) + (–4y – y) – 3</a:t>
            </a:r>
          </a:p>
          <a:p>
            <a:pPr algn="l"/>
            <a:r>
              <a:rPr lang="en-US" sz="3600">
                <a:latin typeface="Times New Roman" panose="02020603050405020304" pitchFamily="18" charset="0"/>
                <a:cs typeface="Times New Roman" panose="02020603050405020304" pitchFamily="18" charset="0"/>
              </a:rPr>
              <a:t>          = 3x – 5y – 3 </a:t>
            </a:r>
          </a:p>
        </p:txBody>
      </p:sp>
      <p:sp>
        <p:nvSpPr>
          <p:cNvPr id="18" name="TextBox 17"/>
          <p:cNvSpPr txBox="1"/>
          <p:nvPr/>
        </p:nvSpPr>
        <p:spPr>
          <a:xfrm>
            <a:off x="533400" y="4140774"/>
            <a:ext cx="10122586" cy="646331"/>
          </a:xfrm>
          <a:prstGeom prst="rect">
            <a:avLst/>
          </a:prstGeom>
          <a:noFill/>
        </p:spPr>
        <p:txBody>
          <a:bodyPr wrap="square" rtlCol="0">
            <a:spAutoFit/>
          </a:bodyPr>
          <a:lstStyle/>
          <a:p>
            <a:pPr algn="l"/>
            <a:r>
              <a:rPr lang="en-US" sz="3600">
                <a:latin typeface="Times New Roman" panose="02020603050405020304" pitchFamily="18" charset="0"/>
                <a:cs typeface="Times New Roman" panose="02020603050405020304" pitchFamily="18" charset="0"/>
              </a:rPr>
              <a:t>b) N = – 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t + 13t</a:t>
            </a:r>
            <a:r>
              <a:rPr lang="en-US" sz="3600" baseline="30000">
                <a:latin typeface="Times New Roman" panose="02020603050405020304" pitchFamily="18" charset="0"/>
                <a:cs typeface="Times New Roman" panose="02020603050405020304" pitchFamily="18" charset="0"/>
              </a:rPr>
              <a:t>3</a:t>
            </a:r>
            <a:r>
              <a:rPr lang="en-US" sz="3600">
                <a:latin typeface="Times New Roman" panose="02020603050405020304" pitchFamily="18" charset="0"/>
                <a:cs typeface="Times New Roman" panose="02020603050405020304" pitchFamily="18" charset="0"/>
              </a:rPr>
              <a:t> + xt</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+ 5t</a:t>
            </a:r>
            <a:r>
              <a:rPr lang="en-US" sz="3600" baseline="30000">
                <a:latin typeface="Times New Roman" panose="02020603050405020304" pitchFamily="18" charset="0"/>
                <a:cs typeface="Times New Roman" panose="02020603050405020304" pitchFamily="18" charset="0"/>
              </a:rPr>
              <a:t>3</a:t>
            </a:r>
            <a:r>
              <a:rPr lang="en-US" sz="3600">
                <a:latin typeface="Times New Roman" panose="02020603050405020304" pitchFamily="18" charset="0"/>
                <a:cs typeface="Times New Roman" panose="02020603050405020304" pitchFamily="18" charset="0"/>
              </a:rPr>
              <a:t> – 4 </a:t>
            </a:r>
          </a:p>
        </p:txBody>
      </p:sp>
      <p:sp>
        <p:nvSpPr>
          <p:cNvPr id="19" name="TextBox 18"/>
          <p:cNvSpPr txBox="1"/>
          <p:nvPr/>
        </p:nvSpPr>
        <p:spPr>
          <a:xfrm>
            <a:off x="1524000" y="4818102"/>
            <a:ext cx="10122586" cy="646331"/>
          </a:xfrm>
          <a:prstGeom prst="rect">
            <a:avLst/>
          </a:prstGeom>
          <a:noFill/>
        </p:spPr>
        <p:txBody>
          <a:bodyPr wrap="square" rtlCol="0">
            <a:spAutoFit/>
          </a:bodyPr>
          <a:lstStyle/>
          <a:p>
            <a:pPr algn="l"/>
            <a:r>
              <a:rPr lang="en-US" sz="3600">
                <a:latin typeface="Times New Roman" panose="02020603050405020304" pitchFamily="18" charset="0"/>
                <a:cs typeface="Times New Roman" panose="02020603050405020304" pitchFamily="18" charset="0"/>
              </a:rPr>
              <a:t>= – 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t + (13t</a:t>
            </a:r>
            <a:r>
              <a:rPr lang="en-US" sz="3600" baseline="30000">
                <a:latin typeface="Times New Roman" panose="02020603050405020304" pitchFamily="18" charset="0"/>
                <a:cs typeface="Times New Roman" panose="02020603050405020304" pitchFamily="18" charset="0"/>
              </a:rPr>
              <a:t>3</a:t>
            </a:r>
            <a:r>
              <a:rPr lang="en-US" sz="3600">
                <a:latin typeface="Times New Roman" panose="02020603050405020304" pitchFamily="18" charset="0"/>
                <a:cs typeface="Times New Roman" panose="02020603050405020304" pitchFamily="18" charset="0"/>
              </a:rPr>
              <a:t> + 5t</a:t>
            </a:r>
            <a:r>
              <a:rPr lang="en-US" sz="3600" baseline="30000">
                <a:latin typeface="Times New Roman" panose="02020603050405020304" pitchFamily="18" charset="0"/>
                <a:cs typeface="Times New Roman" panose="02020603050405020304" pitchFamily="18" charset="0"/>
              </a:rPr>
              <a:t>3</a:t>
            </a:r>
            <a:r>
              <a:rPr lang="en-US" sz="3600">
                <a:latin typeface="Times New Roman" panose="02020603050405020304" pitchFamily="18" charset="0"/>
                <a:cs typeface="Times New Roman" panose="02020603050405020304" pitchFamily="18" charset="0"/>
              </a:rPr>
              <a:t>) + xt</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 4 </a:t>
            </a:r>
          </a:p>
        </p:txBody>
      </p:sp>
      <p:sp>
        <p:nvSpPr>
          <p:cNvPr id="25" name="TextBox 24"/>
          <p:cNvSpPr txBox="1"/>
          <p:nvPr/>
        </p:nvSpPr>
        <p:spPr>
          <a:xfrm>
            <a:off x="1524000" y="5578813"/>
            <a:ext cx="10122586" cy="646331"/>
          </a:xfrm>
          <a:prstGeom prst="rect">
            <a:avLst/>
          </a:prstGeom>
          <a:noFill/>
        </p:spPr>
        <p:txBody>
          <a:bodyPr wrap="square" rtlCol="0">
            <a:spAutoFit/>
          </a:bodyPr>
          <a:lstStyle/>
          <a:p>
            <a:pPr algn="l"/>
            <a:r>
              <a:rPr lang="en-US" sz="3600">
                <a:latin typeface="Times New Roman" panose="02020603050405020304" pitchFamily="18" charset="0"/>
                <a:cs typeface="Times New Roman" panose="02020603050405020304" pitchFamily="18" charset="0"/>
              </a:rPr>
              <a:t>= – x</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t + 18t</a:t>
            </a:r>
            <a:r>
              <a:rPr lang="en-US" sz="3600" baseline="30000">
                <a:latin typeface="Times New Roman" panose="02020603050405020304" pitchFamily="18" charset="0"/>
                <a:cs typeface="Times New Roman" panose="02020603050405020304" pitchFamily="18" charset="0"/>
              </a:rPr>
              <a:t>3</a:t>
            </a:r>
            <a:r>
              <a:rPr lang="en-US" sz="3600">
                <a:latin typeface="Times New Roman" panose="02020603050405020304" pitchFamily="18" charset="0"/>
                <a:cs typeface="Times New Roman" panose="02020603050405020304" pitchFamily="18" charset="0"/>
              </a:rPr>
              <a:t> + xt</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 4 </a:t>
            </a:r>
          </a:p>
        </p:txBody>
      </p:sp>
      <p:sp>
        <p:nvSpPr>
          <p:cNvPr id="26" name="TextBox 25"/>
          <p:cNvSpPr txBox="1"/>
          <p:nvPr/>
        </p:nvSpPr>
        <p:spPr>
          <a:xfrm>
            <a:off x="6172200" y="5601506"/>
            <a:ext cx="3733800" cy="646331"/>
          </a:xfrm>
          <a:prstGeom prst="rect">
            <a:avLst/>
          </a:prstGeom>
          <a:noFill/>
        </p:spPr>
        <p:txBody>
          <a:bodyPr wrap="square" rtlCol="0">
            <a:spAutoFit/>
          </a:bodyPr>
          <a:lstStyle/>
          <a:p>
            <a:pPr algn="l"/>
            <a:r>
              <a:rPr lang="en-US" sz="3600">
                <a:solidFill>
                  <a:srgbClr val="3333FF"/>
                </a:solidFill>
                <a:latin typeface="Times New Roman" panose="02020603050405020304" pitchFamily="18" charset="0"/>
                <a:cs typeface="Times New Roman" panose="02020603050405020304" pitchFamily="18" charset="0"/>
              </a:rPr>
              <a:t>Đa thức N bậc 3.</a:t>
            </a:r>
          </a:p>
        </p:txBody>
      </p:sp>
    </p:spTree>
    <p:extLst>
      <p:ext uri="{BB962C8B-B14F-4D97-AF65-F5344CB8AC3E}">
        <p14:creationId xmlns:p14="http://schemas.microsoft.com/office/powerpoint/2010/main" val="3628061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00"/>
                                        <p:tgtEl>
                                          <p:spTgt spid="13"/>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500" fill="hold"/>
                                        <p:tgtEl>
                                          <p:spTgt spid="17"/>
                                        </p:tgtEl>
                                        <p:attrNameLst>
                                          <p:attrName>ppt_w</p:attrName>
                                        </p:attrNameLst>
                                      </p:cBhvr>
                                      <p:tavLst>
                                        <p:tav tm="0">
                                          <p:val>
                                            <p:fltVal val="0"/>
                                          </p:val>
                                        </p:tav>
                                        <p:tav tm="100000">
                                          <p:val>
                                            <p:strVal val="#ppt_w"/>
                                          </p:val>
                                        </p:tav>
                                      </p:tavLst>
                                    </p:anim>
                                    <p:anim calcmode="lin" valueType="num">
                                      <p:cBhvr>
                                        <p:cTn id="28" dur="500" fill="hold"/>
                                        <p:tgtEl>
                                          <p:spTgt spid="17"/>
                                        </p:tgtEl>
                                        <p:attrNameLst>
                                          <p:attrName>ppt_h</p:attrName>
                                        </p:attrNameLst>
                                      </p:cBhvr>
                                      <p:tavLst>
                                        <p:tav tm="0">
                                          <p:val>
                                            <p:fltVal val="0"/>
                                          </p:val>
                                        </p:tav>
                                        <p:tav tm="100000">
                                          <p:val>
                                            <p:strVal val="#ppt_h"/>
                                          </p:val>
                                        </p:tav>
                                      </p:tavLst>
                                    </p:anim>
                                    <p:animEffect transition="in" filter="fade">
                                      <p:cBhvr>
                                        <p:cTn id="29" dur="500"/>
                                        <p:tgtEl>
                                          <p:spTgt spid="17"/>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fltVal val="0"/>
                                          </p:val>
                                        </p:tav>
                                        <p:tav tm="100000">
                                          <p:val>
                                            <p:strVal val="#ppt_h"/>
                                          </p:val>
                                        </p:tav>
                                      </p:tavLst>
                                    </p:anim>
                                    <p:animEffect transition="in" filter="fade">
                                      <p:cBhvr>
                                        <p:cTn id="34" dur="500"/>
                                        <p:tgtEl>
                                          <p:spTgt spid="18"/>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p:cTn id="42" dur="500" fill="hold"/>
                                        <p:tgtEl>
                                          <p:spTgt spid="25"/>
                                        </p:tgtEl>
                                        <p:attrNameLst>
                                          <p:attrName>ppt_w</p:attrName>
                                        </p:attrNameLst>
                                      </p:cBhvr>
                                      <p:tavLst>
                                        <p:tav tm="0">
                                          <p:val>
                                            <p:fltVal val="0"/>
                                          </p:val>
                                        </p:tav>
                                        <p:tav tm="100000">
                                          <p:val>
                                            <p:strVal val="#ppt_w"/>
                                          </p:val>
                                        </p:tav>
                                      </p:tavLst>
                                    </p:anim>
                                    <p:anim calcmode="lin" valueType="num">
                                      <p:cBhvr>
                                        <p:cTn id="43" dur="500" fill="hold"/>
                                        <p:tgtEl>
                                          <p:spTgt spid="25"/>
                                        </p:tgtEl>
                                        <p:attrNameLst>
                                          <p:attrName>ppt_h</p:attrName>
                                        </p:attrNameLst>
                                      </p:cBhvr>
                                      <p:tavLst>
                                        <p:tav tm="0">
                                          <p:val>
                                            <p:fltVal val="0"/>
                                          </p:val>
                                        </p:tav>
                                        <p:tav tm="100000">
                                          <p:val>
                                            <p:strVal val="#ppt_h"/>
                                          </p:val>
                                        </p:tav>
                                      </p:tavLst>
                                    </p:anim>
                                    <p:animEffect transition="in" filter="fade">
                                      <p:cBhvr>
                                        <p:cTn id="44" dur="500"/>
                                        <p:tgtEl>
                                          <p:spTgt spid="25"/>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wipe(down)">
                                      <p:cBhvr>
                                        <p:cTn id="4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11" grpId="0"/>
      <p:bldP spid="13" grpId="0"/>
      <p:bldP spid="17" grpId="0"/>
      <p:bldP spid="18" grpId="0"/>
      <p:bldP spid="19" grpId="0"/>
      <p:bldP spid="25" grpId="0"/>
      <p:bldP spid="2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1333" y="171980"/>
            <a:ext cx="1808871" cy="707886"/>
          </a:xfrm>
          <a:prstGeom prst="rect">
            <a:avLst/>
          </a:prstGeom>
          <a:solidFill>
            <a:schemeClr val="accent1">
              <a:lumMod val="50000"/>
            </a:schemeClr>
          </a:solidFill>
          <a:ln>
            <a:solidFill>
              <a:schemeClr val="bg1"/>
            </a:solidFill>
          </a:ln>
          <a:effectLst>
            <a:outerShdw blurRad="57785" dist="33020" dir="3180000" algn="ctr">
              <a:srgbClr val="000000">
                <a:alpha val="30000"/>
              </a:srgbClr>
            </a:outerShdw>
          </a:effectLst>
          <a:scene3d>
            <a:camera prst="isometricOffAxis1Right"/>
            <a:lightRig rig="brightRoom" dir="t">
              <a:rot lat="0" lon="0" rev="600000"/>
            </a:lightRig>
          </a:scene3d>
          <a:sp3d prstMaterial="metal">
            <a:bevelT w="38100" h="57150"/>
          </a:sp3d>
        </p:spPr>
        <p:txBody>
          <a:bodyPr wrap="square" rtlCol="0">
            <a:spAutoFit/>
          </a:bodyPr>
          <a:lstStyle/>
          <a:p>
            <a:pPr algn="l"/>
            <a:r>
              <a:rPr lang="en-US" sz="4000" b="1">
                <a:solidFill>
                  <a:srgbClr val="FFC000"/>
                </a:solidFill>
                <a:latin typeface="Times New Roman" panose="02020603050405020304" pitchFamily="18" charset="0"/>
                <a:cs typeface="Times New Roman" panose="02020603050405020304" pitchFamily="18" charset="0"/>
              </a:rPr>
              <a:t>BÀI 4:</a:t>
            </a:r>
          </a:p>
        </p:txBody>
      </p:sp>
      <p:sp>
        <p:nvSpPr>
          <p:cNvPr id="6" name="TextBox 5"/>
          <p:cNvSpPr txBox="1"/>
          <p:nvPr/>
        </p:nvSpPr>
        <p:spPr>
          <a:xfrm>
            <a:off x="1246031" y="137395"/>
            <a:ext cx="10959921" cy="646331"/>
          </a:xfrm>
          <a:prstGeom prst="rect">
            <a:avLst/>
          </a:prstGeom>
          <a:noFill/>
        </p:spPr>
        <p:txBody>
          <a:bodyPr wrap="square" rtlCol="0">
            <a:spAutoFit/>
          </a:bodyPr>
          <a:lstStyle/>
          <a:p>
            <a:pPr algn="l"/>
            <a:r>
              <a:rPr lang="en-US" sz="3600">
                <a:latin typeface="Times New Roman" panose="02020603050405020304" pitchFamily="18" charset="0"/>
                <a:cs typeface="Times New Roman" panose="02020603050405020304" pitchFamily="18" charset="0"/>
              </a:rPr>
              <a:t>Tính giá trị của đa thức P = 3xy</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 6xy + 8xz + xy</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 10xz </a:t>
            </a:r>
          </a:p>
        </p:txBody>
      </p:sp>
      <p:sp>
        <p:nvSpPr>
          <p:cNvPr id="11" name="TextBox 10"/>
          <p:cNvSpPr txBox="1"/>
          <p:nvPr/>
        </p:nvSpPr>
        <p:spPr>
          <a:xfrm>
            <a:off x="5069650" y="1345530"/>
            <a:ext cx="1421147" cy="646331"/>
          </a:xfrm>
          <a:prstGeom prst="rect">
            <a:avLst/>
          </a:prstGeom>
          <a:noFill/>
        </p:spPr>
        <p:txBody>
          <a:bodyPr wrap="square" rtlCol="0">
            <a:spAutoFit/>
          </a:bodyPr>
          <a:lstStyle/>
          <a:p>
            <a:pPr algn="l"/>
            <a:r>
              <a:rPr lang="en-US" sz="3600" b="1">
                <a:solidFill>
                  <a:srgbClr val="FF0000"/>
                </a:solidFill>
                <a:latin typeface="Times New Roman" panose="02020603050405020304" pitchFamily="18" charset="0"/>
                <a:cs typeface="Times New Roman" panose="02020603050405020304" pitchFamily="18" charset="0"/>
              </a:rPr>
              <a:t>Giải </a:t>
            </a:r>
          </a:p>
        </p:txBody>
      </p:sp>
      <p:grpSp>
        <p:nvGrpSpPr>
          <p:cNvPr id="3" name="Group 2"/>
          <p:cNvGrpSpPr/>
          <p:nvPr/>
        </p:nvGrpSpPr>
        <p:grpSpPr>
          <a:xfrm>
            <a:off x="3255224" y="669817"/>
            <a:ext cx="4339232" cy="1021159"/>
            <a:chOff x="3429711" y="1384290"/>
            <a:chExt cx="4339232" cy="1021159"/>
          </a:xfrm>
        </p:grpSpPr>
        <p:graphicFrame>
          <p:nvGraphicFramePr>
            <p:cNvPr id="2" name="Object 1"/>
            <p:cNvGraphicFramePr>
              <a:graphicFrameLocks noChangeAspect="1"/>
            </p:cNvGraphicFramePr>
            <p:nvPr>
              <p:extLst>
                <p:ext uri="{D42A27DB-BD31-4B8C-83A1-F6EECF244321}">
                  <p14:modId xmlns:p14="http://schemas.microsoft.com/office/powerpoint/2010/main" val="3077420256"/>
                </p:ext>
              </p:extLst>
            </p:nvPr>
          </p:nvGraphicFramePr>
          <p:xfrm>
            <a:off x="4145485" y="1384290"/>
            <a:ext cx="3623458" cy="1021159"/>
          </p:xfrm>
          <a:graphic>
            <a:graphicData uri="http://schemas.openxmlformats.org/presentationml/2006/ole">
              <mc:AlternateContent xmlns:mc="http://schemas.openxmlformats.org/markup-compatibility/2006">
                <mc:Choice xmlns:v="urn:schemas-microsoft-com:vml" Requires="v">
                  <p:oleObj name="Equation" r:id="rId2" imgW="1396800" imgH="393480" progId="Equation.DSMT4">
                    <p:embed/>
                  </p:oleObj>
                </mc:Choice>
                <mc:Fallback>
                  <p:oleObj name="Equation" r:id="rId2" imgW="1396800" imgH="393480" progId="Equation.DSMT4">
                    <p:embed/>
                    <p:pic>
                      <p:nvPicPr>
                        <p:cNvPr id="0" name=""/>
                        <p:cNvPicPr/>
                        <p:nvPr/>
                      </p:nvPicPr>
                      <p:blipFill>
                        <a:blip r:embed="rId3"/>
                        <a:stretch>
                          <a:fillRect/>
                        </a:stretch>
                      </p:blipFill>
                      <p:spPr>
                        <a:xfrm>
                          <a:off x="4145485" y="1384290"/>
                          <a:ext cx="3623458" cy="1021159"/>
                        </a:xfrm>
                        <a:prstGeom prst="rect">
                          <a:avLst/>
                        </a:prstGeom>
                      </p:spPr>
                    </p:pic>
                  </p:oleObj>
                </mc:Fallback>
              </mc:AlternateContent>
            </a:graphicData>
          </a:graphic>
        </p:graphicFrame>
        <p:sp>
          <p:nvSpPr>
            <p:cNvPr id="12" name="TextBox 11"/>
            <p:cNvSpPr txBox="1"/>
            <p:nvPr/>
          </p:nvSpPr>
          <p:spPr>
            <a:xfrm>
              <a:off x="3429711" y="1527859"/>
              <a:ext cx="1111137" cy="646331"/>
            </a:xfrm>
            <a:prstGeom prst="rect">
              <a:avLst/>
            </a:prstGeom>
            <a:noFill/>
          </p:spPr>
          <p:txBody>
            <a:bodyPr wrap="square" rtlCol="0">
              <a:spAutoFit/>
            </a:bodyPr>
            <a:lstStyle/>
            <a:p>
              <a:pPr algn="l"/>
              <a:r>
                <a:rPr lang="en-US" sz="3600">
                  <a:latin typeface="Times New Roman" panose="02020603050405020304" pitchFamily="18" charset="0"/>
                  <a:cs typeface="Times New Roman" panose="02020603050405020304" pitchFamily="18" charset="0"/>
                </a:rPr>
                <a:t>tại</a:t>
              </a:r>
            </a:p>
          </p:txBody>
        </p:sp>
      </p:grpSp>
      <p:sp>
        <p:nvSpPr>
          <p:cNvPr id="14" name="TextBox 13"/>
          <p:cNvSpPr txBox="1"/>
          <p:nvPr/>
        </p:nvSpPr>
        <p:spPr>
          <a:xfrm>
            <a:off x="166745" y="1980237"/>
            <a:ext cx="10959921" cy="646331"/>
          </a:xfrm>
          <a:prstGeom prst="rect">
            <a:avLst/>
          </a:prstGeom>
          <a:noFill/>
        </p:spPr>
        <p:txBody>
          <a:bodyPr wrap="square" rtlCol="0">
            <a:spAutoFit/>
          </a:bodyPr>
          <a:lstStyle/>
          <a:p>
            <a:pPr algn="l"/>
            <a:r>
              <a:rPr lang="en-US" sz="3600">
                <a:latin typeface="Times New Roman" panose="02020603050405020304" pitchFamily="18" charset="0"/>
                <a:cs typeface="Times New Roman" panose="02020603050405020304" pitchFamily="18" charset="0"/>
              </a:rPr>
              <a:t>Ta có:  P = 3xy</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 6xy + 8xz + xy</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 10xz </a:t>
            </a:r>
          </a:p>
        </p:txBody>
      </p:sp>
      <p:sp>
        <p:nvSpPr>
          <p:cNvPr id="15" name="TextBox 14"/>
          <p:cNvSpPr txBox="1"/>
          <p:nvPr/>
        </p:nvSpPr>
        <p:spPr>
          <a:xfrm>
            <a:off x="1839881" y="2697607"/>
            <a:ext cx="10959921" cy="646331"/>
          </a:xfrm>
          <a:prstGeom prst="rect">
            <a:avLst/>
          </a:prstGeom>
          <a:noFill/>
        </p:spPr>
        <p:txBody>
          <a:bodyPr wrap="square" rtlCol="0">
            <a:spAutoFit/>
          </a:bodyPr>
          <a:lstStyle/>
          <a:p>
            <a:pPr algn="l"/>
            <a:r>
              <a:rPr lang="en-US" sz="3600">
                <a:latin typeface="Times New Roman" panose="02020603050405020304" pitchFamily="18" charset="0"/>
                <a:cs typeface="Times New Roman" panose="02020603050405020304" pitchFamily="18" charset="0"/>
              </a:rPr>
              <a:t>= (3xy</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 xy</a:t>
            </a:r>
            <a:r>
              <a:rPr lang="en-US" sz="3600" baseline="30000">
                <a:latin typeface="Times New Roman" panose="02020603050405020304" pitchFamily="18" charset="0"/>
                <a:cs typeface="Times New Roman" panose="02020603050405020304" pitchFamily="18" charset="0"/>
              </a:rPr>
              <a:t>2</a:t>
            </a:r>
            <a:r>
              <a:rPr lang="en-US" sz="3600">
                <a:latin typeface="Times New Roman" panose="02020603050405020304" pitchFamily="18" charset="0"/>
                <a:cs typeface="Times New Roman" panose="02020603050405020304" pitchFamily="18" charset="0"/>
              </a:rPr>
              <a:t>) + (8xz – 10xz) – 6xy </a:t>
            </a:r>
          </a:p>
        </p:txBody>
      </p:sp>
      <p:sp>
        <p:nvSpPr>
          <p:cNvPr id="16" name="TextBox 15"/>
          <p:cNvSpPr txBox="1"/>
          <p:nvPr/>
        </p:nvSpPr>
        <p:spPr>
          <a:xfrm>
            <a:off x="1839881" y="3414977"/>
            <a:ext cx="5702121" cy="646331"/>
          </a:xfrm>
          <a:prstGeom prst="rect">
            <a:avLst/>
          </a:prstGeom>
          <a:noFill/>
        </p:spPr>
        <p:txBody>
          <a:bodyPr wrap="square" rtlCol="0">
            <a:spAutoFit/>
          </a:bodyPr>
          <a:lstStyle/>
          <a:p>
            <a:pPr algn="l"/>
            <a:r>
              <a:rPr lang="en-US" sz="3600">
                <a:latin typeface="Times New Roman" panose="02020603050405020304" pitchFamily="18" charset="0"/>
                <a:cs typeface="Times New Roman" panose="02020603050405020304" pitchFamily="18" charset="0"/>
              </a:rPr>
              <a:t>= 4xy</a:t>
            </a:r>
            <a:r>
              <a:rPr lang="en-US" sz="3600" baseline="30000">
                <a:latin typeface="Times New Roman" panose="02020603050405020304" pitchFamily="18" charset="0"/>
                <a:cs typeface="Times New Roman" panose="02020603050405020304" pitchFamily="18" charset="0"/>
              </a:rPr>
              <a:t>2 </a:t>
            </a:r>
            <a:r>
              <a:rPr lang="en-US" sz="3600">
                <a:latin typeface="Times New Roman" panose="02020603050405020304" pitchFamily="18" charset="0"/>
                <a:cs typeface="Times New Roman" panose="02020603050405020304" pitchFamily="18" charset="0"/>
              </a:rPr>
              <a:t>– 2xz – 6xy </a:t>
            </a:r>
          </a:p>
        </p:txBody>
      </p:sp>
      <p:grpSp>
        <p:nvGrpSpPr>
          <p:cNvPr id="5" name="Group 4"/>
          <p:cNvGrpSpPr/>
          <p:nvPr/>
        </p:nvGrpSpPr>
        <p:grpSpPr>
          <a:xfrm>
            <a:off x="259735" y="3989608"/>
            <a:ext cx="10959921" cy="1021159"/>
            <a:chOff x="259735" y="3989608"/>
            <a:chExt cx="10959921" cy="1021159"/>
          </a:xfrm>
        </p:grpSpPr>
        <p:sp>
          <p:nvSpPr>
            <p:cNvPr id="20" name="TextBox 19"/>
            <p:cNvSpPr txBox="1"/>
            <p:nvPr/>
          </p:nvSpPr>
          <p:spPr>
            <a:xfrm>
              <a:off x="259735" y="4171115"/>
              <a:ext cx="10959921" cy="646331"/>
            </a:xfrm>
            <a:prstGeom prst="rect">
              <a:avLst/>
            </a:prstGeom>
            <a:noFill/>
          </p:spPr>
          <p:txBody>
            <a:bodyPr wrap="square" rtlCol="0">
              <a:spAutoFit/>
            </a:bodyPr>
            <a:lstStyle/>
            <a:p>
              <a:pPr algn="l"/>
              <a:r>
                <a:rPr lang="en-US" sz="3600">
                  <a:latin typeface="Times New Roman" panose="02020603050405020304" pitchFamily="18" charset="0"/>
                  <a:cs typeface="Times New Roman" panose="02020603050405020304" pitchFamily="18" charset="0"/>
                </a:rPr>
                <a:t>Thay                                 vào đa thức P ta được:</a:t>
              </a:r>
            </a:p>
          </p:txBody>
        </p:sp>
        <p:graphicFrame>
          <p:nvGraphicFramePr>
            <p:cNvPr id="21" name="Object 20"/>
            <p:cNvGraphicFramePr>
              <a:graphicFrameLocks noChangeAspect="1"/>
            </p:cNvGraphicFramePr>
            <p:nvPr>
              <p:extLst>
                <p:ext uri="{D42A27DB-BD31-4B8C-83A1-F6EECF244321}">
                  <p14:modId xmlns:p14="http://schemas.microsoft.com/office/powerpoint/2010/main" val="1145601305"/>
                </p:ext>
              </p:extLst>
            </p:nvPr>
          </p:nvGraphicFramePr>
          <p:xfrm>
            <a:off x="1400463" y="3989608"/>
            <a:ext cx="3623458" cy="1021159"/>
          </p:xfrm>
          <a:graphic>
            <a:graphicData uri="http://schemas.openxmlformats.org/presentationml/2006/ole">
              <mc:AlternateContent xmlns:mc="http://schemas.openxmlformats.org/markup-compatibility/2006">
                <mc:Choice xmlns:v="urn:schemas-microsoft-com:vml" Requires="v">
                  <p:oleObj name="Equation" r:id="rId4" imgW="1396800" imgH="393480" progId="Equation.DSMT4">
                    <p:embed/>
                  </p:oleObj>
                </mc:Choice>
                <mc:Fallback>
                  <p:oleObj name="Equation" r:id="rId4" imgW="1396800" imgH="393480" progId="Equation.DSMT4">
                    <p:embed/>
                    <p:pic>
                      <p:nvPicPr>
                        <p:cNvPr id="0" name=""/>
                        <p:cNvPicPr/>
                        <p:nvPr/>
                      </p:nvPicPr>
                      <p:blipFill>
                        <a:blip r:embed="rId5"/>
                        <a:stretch>
                          <a:fillRect/>
                        </a:stretch>
                      </p:blipFill>
                      <p:spPr>
                        <a:xfrm>
                          <a:off x="1400463" y="3989608"/>
                          <a:ext cx="3623458" cy="1021159"/>
                        </a:xfrm>
                        <a:prstGeom prst="rect">
                          <a:avLst/>
                        </a:prstGeom>
                      </p:spPr>
                    </p:pic>
                  </p:oleObj>
                </mc:Fallback>
              </mc:AlternateContent>
            </a:graphicData>
          </a:graphic>
        </p:graphicFrame>
      </p:grpSp>
      <p:graphicFrame>
        <p:nvGraphicFramePr>
          <p:cNvPr id="22" name="Object 21"/>
          <p:cNvGraphicFramePr>
            <a:graphicFrameLocks noChangeAspect="1"/>
          </p:cNvGraphicFramePr>
          <p:nvPr>
            <p:extLst>
              <p:ext uri="{D42A27DB-BD31-4B8C-83A1-F6EECF244321}">
                <p14:modId xmlns:p14="http://schemas.microsoft.com/office/powerpoint/2010/main" val="1984095750"/>
              </p:ext>
            </p:extLst>
          </p:nvPr>
        </p:nvGraphicFramePr>
        <p:xfrm>
          <a:off x="1524000" y="4725716"/>
          <a:ext cx="6916737" cy="1219200"/>
        </p:xfrm>
        <a:graphic>
          <a:graphicData uri="http://schemas.openxmlformats.org/presentationml/2006/ole">
            <mc:AlternateContent xmlns:mc="http://schemas.openxmlformats.org/markup-compatibility/2006">
              <mc:Choice xmlns:v="urn:schemas-microsoft-com:vml" Requires="v">
                <p:oleObj name="Equation" r:id="rId6" imgW="2666880" imgH="469800" progId="Equation.DSMT4">
                  <p:embed/>
                </p:oleObj>
              </mc:Choice>
              <mc:Fallback>
                <p:oleObj name="Equation" r:id="rId6" imgW="2666880" imgH="469800" progId="Equation.DSMT4">
                  <p:embed/>
                  <p:pic>
                    <p:nvPicPr>
                      <p:cNvPr id="0" name=""/>
                      <p:cNvPicPr/>
                      <p:nvPr/>
                    </p:nvPicPr>
                    <p:blipFill>
                      <a:blip r:embed="rId7"/>
                      <a:stretch>
                        <a:fillRect/>
                      </a:stretch>
                    </p:blipFill>
                    <p:spPr>
                      <a:xfrm>
                        <a:off x="1524000" y="4725716"/>
                        <a:ext cx="6916737" cy="1219200"/>
                      </a:xfrm>
                      <a:prstGeom prst="rect">
                        <a:avLst/>
                      </a:prstGeom>
                    </p:spPr>
                  </p:pic>
                </p:oleObj>
              </mc:Fallback>
            </mc:AlternateContent>
          </a:graphicData>
        </a:graphic>
      </p:graphicFrame>
      <p:graphicFrame>
        <p:nvGraphicFramePr>
          <p:cNvPr id="23" name="Object 22"/>
          <p:cNvGraphicFramePr>
            <a:graphicFrameLocks noChangeAspect="1"/>
          </p:cNvGraphicFramePr>
          <p:nvPr>
            <p:extLst>
              <p:ext uri="{D42A27DB-BD31-4B8C-83A1-F6EECF244321}">
                <p14:modId xmlns:p14="http://schemas.microsoft.com/office/powerpoint/2010/main" val="840320264"/>
              </p:ext>
            </p:extLst>
          </p:nvPr>
        </p:nvGraphicFramePr>
        <p:xfrm>
          <a:off x="1839881" y="5915719"/>
          <a:ext cx="2635250" cy="461963"/>
        </p:xfrm>
        <a:graphic>
          <a:graphicData uri="http://schemas.openxmlformats.org/presentationml/2006/ole">
            <mc:AlternateContent xmlns:mc="http://schemas.openxmlformats.org/markup-compatibility/2006">
              <mc:Choice xmlns:v="urn:schemas-microsoft-com:vml" Requires="v">
                <p:oleObj name="Equation" r:id="rId8" imgW="1015920" imgH="177480" progId="Equation.DSMT4">
                  <p:embed/>
                </p:oleObj>
              </mc:Choice>
              <mc:Fallback>
                <p:oleObj name="Equation" r:id="rId8" imgW="1015920" imgH="177480" progId="Equation.DSMT4">
                  <p:embed/>
                  <p:pic>
                    <p:nvPicPr>
                      <p:cNvPr id="0" name=""/>
                      <p:cNvPicPr/>
                      <p:nvPr/>
                    </p:nvPicPr>
                    <p:blipFill>
                      <a:blip r:embed="rId9"/>
                      <a:stretch>
                        <a:fillRect/>
                      </a:stretch>
                    </p:blipFill>
                    <p:spPr>
                      <a:xfrm>
                        <a:off x="1839881" y="5915719"/>
                        <a:ext cx="2635250" cy="461963"/>
                      </a:xfrm>
                      <a:prstGeom prst="rect">
                        <a:avLst/>
                      </a:prstGeom>
                    </p:spPr>
                  </p:pic>
                </p:oleObj>
              </mc:Fallback>
            </mc:AlternateContent>
          </a:graphicData>
        </a:graphic>
      </p:graphicFrame>
    </p:spTree>
    <p:extLst>
      <p:ext uri="{BB962C8B-B14F-4D97-AF65-F5344CB8AC3E}">
        <p14:creationId xmlns:p14="http://schemas.microsoft.com/office/powerpoint/2010/main" val="416656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par>
                                <p:cTn id="29" presetID="22" presetClass="entr" presetSubtype="4"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00"/>
                                        <p:tgtEl>
                                          <p:spTgt spid="5"/>
                                        </p:tgtEl>
                                      </p:cBhvr>
                                    </p:animEffect>
                                  </p:childTnLst>
                                </p:cTn>
                              </p:par>
                              <p:par>
                                <p:cTn id="32" presetID="22" presetClass="entr" presetSubtype="4"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down)">
                                      <p:cBhvr>
                                        <p:cTn id="34" dur="500"/>
                                        <p:tgtEl>
                                          <p:spTgt spid="22"/>
                                        </p:tgtEl>
                                      </p:cBhvr>
                                    </p:animEffect>
                                  </p:childTnLst>
                                </p:cTn>
                              </p:par>
                              <p:par>
                                <p:cTn id="35" presetID="22" presetClass="entr" presetSubtype="4"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down)">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11" grpId="0"/>
      <p:bldP spid="14" grpId="0"/>
      <p:bldP spid="15" grpId="0"/>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65580"/>
            <a:ext cx="1808871" cy="707886"/>
          </a:xfrm>
          <a:prstGeom prst="rect">
            <a:avLst/>
          </a:prstGeom>
          <a:solidFill>
            <a:schemeClr val="accent1">
              <a:lumMod val="50000"/>
            </a:schemeClr>
          </a:solidFill>
          <a:ln>
            <a:solidFill>
              <a:schemeClr val="bg1"/>
            </a:solidFill>
          </a:ln>
          <a:effectLst>
            <a:outerShdw blurRad="57785" dist="33020" dir="3180000" algn="ctr">
              <a:srgbClr val="000000">
                <a:alpha val="30000"/>
              </a:srgbClr>
            </a:outerShdw>
          </a:effectLst>
          <a:scene3d>
            <a:camera prst="isometricOffAxis1Right"/>
            <a:lightRig rig="brightRoom" dir="t">
              <a:rot lat="0" lon="0" rev="600000"/>
            </a:lightRig>
          </a:scene3d>
          <a:sp3d prstMaterial="metal">
            <a:bevelT w="38100" h="57150"/>
          </a:sp3d>
        </p:spPr>
        <p:txBody>
          <a:bodyPr wrap="square" rtlCol="0">
            <a:spAutoFit/>
          </a:bodyPr>
          <a:lstStyle/>
          <a:p>
            <a:pPr algn="l"/>
            <a:r>
              <a:rPr lang="en-US" sz="4000" b="1">
                <a:solidFill>
                  <a:srgbClr val="FFC000"/>
                </a:solidFill>
                <a:latin typeface="Times New Roman" panose="02020603050405020304" pitchFamily="18" charset="0"/>
                <a:cs typeface="Times New Roman" panose="02020603050405020304" pitchFamily="18" charset="0"/>
              </a:rPr>
              <a:t>BÀI 5:</a:t>
            </a:r>
          </a:p>
        </p:txBody>
      </p:sp>
      <p:sp>
        <p:nvSpPr>
          <p:cNvPr id="6" name="TextBox 5"/>
          <p:cNvSpPr txBox="1"/>
          <p:nvPr/>
        </p:nvSpPr>
        <p:spPr>
          <a:xfrm>
            <a:off x="1839881" y="0"/>
            <a:ext cx="5246719" cy="2246769"/>
          </a:xfrm>
          <a:prstGeom prst="rect">
            <a:avLst/>
          </a:prstGeom>
          <a:noFill/>
        </p:spPr>
        <p:txBody>
          <a:bodyPr wrap="square" rtlCol="0">
            <a:spAutoFit/>
          </a:bodyPr>
          <a:lstStyle/>
          <a:p>
            <a:pPr algn="just"/>
            <a:r>
              <a:rPr lang="en-US" sz="2800">
                <a:latin typeface="Times New Roman" panose="02020603050405020304" pitchFamily="18" charset="0"/>
                <a:cs typeface="Times New Roman" panose="02020603050405020304" pitchFamily="18" charset="0"/>
              </a:rPr>
              <a:t>Viết biểu thức tính thể tích V và diện tích xung quanh S của hình hộp chữ nhật trong Hình 5.</a:t>
            </a:r>
          </a:p>
          <a:p>
            <a:pPr algn="just"/>
            <a:r>
              <a:rPr lang="en-US" sz="2800">
                <a:latin typeface="Times New Roman" panose="02020603050405020304" pitchFamily="18" charset="0"/>
                <a:cs typeface="Times New Roman" panose="02020603050405020304" pitchFamily="18" charset="0"/>
              </a:rPr>
              <a:t>Tính giá trị của V, S khi x = 4cm; y = 2cm và z = 1cm.</a:t>
            </a:r>
          </a:p>
        </p:txBody>
      </p:sp>
      <p:sp>
        <p:nvSpPr>
          <p:cNvPr id="20" name="TextBox 19"/>
          <p:cNvSpPr txBox="1"/>
          <p:nvPr/>
        </p:nvSpPr>
        <p:spPr>
          <a:xfrm>
            <a:off x="304800" y="2955952"/>
            <a:ext cx="4953000" cy="646331"/>
          </a:xfrm>
          <a:prstGeom prst="rect">
            <a:avLst/>
          </a:prstGeom>
          <a:noFill/>
        </p:spPr>
        <p:txBody>
          <a:bodyPr wrap="square" rtlCol="0">
            <a:spAutoFit/>
          </a:bodyPr>
          <a:lstStyle/>
          <a:p>
            <a:pPr algn="l"/>
            <a:r>
              <a:rPr lang="en-US" sz="3600">
                <a:solidFill>
                  <a:srgbClr val="3333FF"/>
                </a:solidFill>
                <a:latin typeface="Times New Roman" panose="02020603050405020304" pitchFamily="18" charset="0"/>
                <a:cs typeface="Times New Roman" panose="02020603050405020304" pitchFamily="18" charset="0"/>
              </a:rPr>
              <a:t>V = 3x . 4y . 2z = 24xyz</a:t>
            </a:r>
          </a:p>
        </p:txBody>
      </p:sp>
      <p:pic>
        <p:nvPicPr>
          <p:cNvPr id="7" name="Picture 6"/>
          <p:cNvPicPr>
            <a:picLocks noChangeAspect="1"/>
          </p:cNvPicPr>
          <p:nvPr/>
        </p:nvPicPr>
        <p:blipFill>
          <a:blip r:embed="rId2"/>
          <a:stretch>
            <a:fillRect/>
          </a:stretch>
        </p:blipFill>
        <p:spPr>
          <a:xfrm>
            <a:off x="7460531" y="0"/>
            <a:ext cx="4703760" cy="3636919"/>
          </a:xfrm>
          <a:prstGeom prst="rect">
            <a:avLst/>
          </a:prstGeom>
        </p:spPr>
      </p:pic>
      <p:sp>
        <p:nvSpPr>
          <p:cNvPr id="17" name="TextBox 16"/>
          <p:cNvSpPr txBox="1"/>
          <p:nvPr/>
        </p:nvSpPr>
        <p:spPr>
          <a:xfrm>
            <a:off x="4114800" y="2409128"/>
            <a:ext cx="1421147" cy="646331"/>
          </a:xfrm>
          <a:prstGeom prst="rect">
            <a:avLst/>
          </a:prstGeom>
          <a:noFill/>
        </p:spPr>
        <p:txBody>
          <a:bodyPr wrap="square" rtlCol="0">
            <a:spAutoFit/>
          </a:bodyPr>
          <a:lstStyle/>
          <a:p>
            <a:pPr algn="l"/>
            <a:r>
              <a:rPr lang="en-US" sz="3600" b="1">
                <a:solidFill>
                  <a:srgbClr val="FF0000"/>
                </a:solidFill>
                <a:latin typeface="Times New Roman" panose="02020603050405020304" pitchFamily="18" charset="0"/>
                <a:cs typeface="Times New Roman" panose="02020603050405020304" pitchFamily="18" charset="0"/>
              </a:rPr>
              <a:t>Giải </a:t>
            </a:r>
          </a:p>
        </p:txBody>
      </p:sp>
      <p:sp>
        <p:nvSpPr>
          <p:cNvPr id="18" name="TextBox 17"/>
          <p:cNvSpPr txBox="1"/>
          <p:nvPr/>
        </p:nvSpPr>
        <p:spPr>
          <a:xfrm>
            <a:off x="332509" y="3602283"/>
            <a:ext cx="4953000" cy="646331"/>
          </a:xfrm>
          <a:prstGeom prst="rect">
            <a:avLst/>
          </a:prstGeom>
          <a:noFill/>
        </p:spPr>
        <p:txBody>
          <a:bodyPr wrap="square" rtlCol="0">
            <a:spAutoFit/>
          </a:bodyPr>
          <a:lstStyle/>
          <a:p>
            <a:pPr algn="l"/>
            <a:r>
              <a:rPr lang="en-US" sz="3600">
                <a:solidFill>
                  <a:srgbClr val="3333FF"/>
                </a:solidFill>
                <a:latin typeface="Times New Roman" panose="02020603050405020304" pitchFamily="18" charset="0"/>
                <a:cs typeface="Times New Roman" panose="02020603050405020304" pitchFamily="18" charset="0"/>
              </a:rPr>
              <a:t>S = 2(3x + 4y).2z</a:t>
            </a:r>
          </a:p>
        </p:txBody>
      </p:sp>
      <p:sp>
        <p:nvSpPr>
          <p:cNvPr id="19" name="TextBox 18"/>
          <p:cNvSpPr txBox="1"/>
          <p:nvPr/>
        </p:nvSpPr>
        <p:spPr>
          <a:xfrm>
            <a:off x="152400" y="4227832"/>
            <a:ext cx="9525000" cy="646331"/>
          </a:xfrm>
          <a:prstGeom prst="rect">
            <a:avLst/>
          </a:prstGeom>
          <a:noFill/>
        </p:spPr>
        <p:txBody>
          <a:bodyPr wrap="square" rtlCol="0">
            <a:spAutoFit/>
          </a:bodyPr>
          <a:lstStyle/>
          <a:p>
            <a:pPr algn="l"/>
            <a:r>
              <a:rPr lang="en-US" sz="3600">
                <a:solidFill>
                  <a:srgbClr val="3333FF"/>
                </a:solidFill>
                <a:latin typeface="Times New Roman" panose="02020603050405020304" pitchFamily="18" charset="0"/>
                <a:cs typeface="Times New Roman" panose="02020603050405020304" pitchFamily="18" charset="0"/>
              </a:rPr>
              <a:t>Thay x = 4; y = 2; z = 1 vào V và S ta được:</a:t>
            </a:r>
          </a:p>
        </p:txBody>
      </p:sp>
      <p:sp>
        <p:nvSpPr>
          <p:cNvPr id="24" name="TextBox 23"/>
          <p:cNvSpPr txBox="1"/>
          <p:nvPr/>
        </p:nvSpPr>
        <p:spPr>
          <a:xfrm>
            <a:off x="360218" y="4999639"/>
            <a:ext cx="6269182" cy="646331"/>
          </a:xfrm>
          <a:prstGeom prst="rect">
            <a:avLst/>
          </a:prstGeom>
          <a:noFill/>
        </p:spPr>
        <p:txBody>
          <a:bodyPr wrap="square" rtlCol="0">
            <a:spAutoFit/>
          </a:bodyPr>
          <a:lstStyle/>
          <a:p>
            <a:pPr algn="l"/>
            <a:r>
              <a:rPr lang="en-US" sz="3600">
                <a:solidFill>
                  <a:srgbClr val="3333FF"/>
                </a:solidFill>
                <a:latin typeface="Times New Roman" panose="02020603050405020304" pitchFamily="18" charset="0"/>
                <a:cs typeface="Times New Roman" panose="02020603050405020304" pitchFamily="18" charset="0"/>
              </a:rPr>
              <a:t>V = 24 . 4. 2 . 1 = 192 (cm</a:t>
            </a:r>
            <a:r>
              <a:rPr lang="en-US" sz="3600" baseline="30000">
                <a:solidFill>
                  <a:srgbClr val="3333FF"/>
                </a:solidFill>
                <a:latin typeface="Times New Roman" panose="02020603050405020304" pitchFamily="18" charset="0"/>
                <a:cs typeface="Times New Roman" panose="02020603050405020304" pitchFamily="18" charset="0"/>
              </a:rPr>
              <a:t>3</a:t>
            </a:r>
            <a:r>
              <a:rPr lang="en-US" sz="3600">
                <a:solidFill>
                  <a:srgbClr val="3333FF"/>
                </a:solidFill>
                <a:latin typeface="Times New Roman" panose="02020603050405020304" pitchFamily="18" charset="0"/>
                <a:cs typeface="Times New Roman" panose="02020603050405020304" pitchFamily="18" charset="0"/>
              </a:rPr>
              <a:t>).</a:t>
            </a:r>
          </a:p>
        </p:txBody>
      </p:sp>
      <p:sp>
        <p:nvSpPr>
          <p:cNvPr id="25" name="TextBox 24"/>
          <p:cNvSpPr txBox="1"/>
          <p:nvPr/>
        </p:nvSpPr>
        <p:spPr>
          <a:xfrm>
            <a:off x="304800" y="5771446"/>
            <a:ext cx="7924800" cy="646331"/>
          </a:xfrm>
          <a:prstGeom prst="rect">
            <a:avLst/>
          </a:prstGeom>
          <a:noFill/>
        </p:spPr>
        <p:txBody>
          <a:bodyPr wrap="square" rtlCol="0">
            <a:spAutoFit/>
          </a:bodyPr>
          <a:lstStyle/>
          <a:p>
            <a:pPr algn="l"/>
            <a:r>
              <a:rPr lang="en-US" sz="3600">
                <a:solidFill>
                  <a:srgbClr val="3333FF"/>
                </a:solidFill>
                <a:latin typeface="Times New Roman" panose="02020603050405020304" pitchFamily="18" charset="0"/>
                <a:cs typeface="Times New Roman" panose="02020603050405020304" pitchFamily="18" charset="0"/>
              </a:rPr>
              <a:t>S =2.(3.4 + 4.2) .2.1 = 80(cm</a:t>
            </a:r>
            <a:r>
              <a:rPr lang="en-US" sz="3600" baseline="30000">
                <a:solidFill>
                  <a:srgbClr val="3333FF"/>
                </a:solidFill>
                <a:latin typeface="Times New Roman" panose="02020603050405020304" pitchFamily="18" charset="0"/>
                <a:cs typeface="Times New Roman" panose="02020603050405020304" pitchFamily="18" charset="0"/>
              </a:rPr>
              <a:t>2</a:t>
            </a:r>
            <a:r>
              <a:rPr lang="en-US" sz="3600">
                <a:solidFill>
                  <a:srgbClr val="3333FF"/>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515901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6" presetClass="entr" presetSubtype="21"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down)">
                                      <p:cBhvr>
                                        <p:cTn id="20" dur="500"/>
                                        <p:tgtEl>
                                          <p:spTgt spid="2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00"/>
                                        <p:tgtEl>
                                          <p:spTgt spid="18"/>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down)">
                                      <p:cBhvr>
                                        <p:cTn id="26" dur="500"/>
                                        <p:tgtEl>
                                          <p:spTgt spid="19"/>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down)">
                                      <p:cBhvr>
                                        <p:cTn id="29" dur="500"/>
                                        <p:tgtEl>
                                          <p:spTgt spid="24"/>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down)">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0" grpId="0"/>
      <p:bldP spid="17" grpId="0"/>
      <p:bldP spid="18" grpId="0"/>
      <p:bldP spid="19" grpId="0"/>
      <p:bldP spid="24" grpId="0"/>
      <p:bldP spid="25"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526959"/>
            <a:ext cx="8686800" cy="5791200"/>
          </a:xfrm>
          <a:prstGeom prst="rect">
            <a:avLst/>
          </a:prstGeom>
        </p:spPr>
      </p:pic>
      <p:sp>
        <p:nvSpPr>
          <p:cNvPr id="4" name="Rectangle 3"/>
          <p:cNvSpPr/>
          <p:nvPr/>
        </p:nvSpPr>
        <p:spPr>
          <a:xfrm>
            <a:off x="2540000" y="3422559"/>
            <a:ext cx="6451608" cy="2092881"/>
          </a:xfrm>
          <a:prstGeom prst="rect">
            <a:avLst/>
          </a:prstGeom>
          <a:noFill/>
        </p:spPr>
        <p:txBody>
          <a:bodyPr wrap="square" lIns="121920" tIns="60960" rIns="121920" bIns="60960">
            <a:spAutoFit/>
          </a:bodyPr>
          <a:lstStyle/>
          <a:p>
            <a:pPr algn="ctr"/>
            <a:r>
              <a:rPr lang="en-US" sz="6400" b="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Hẹn gặp lại các em ở tiết học sau!</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1600200"/>
            <a:ext cx="5080000" cy="2425700"/>
          </a:xfrm>
          <a:prstGeom prst="rect">
            <a:avLst/>
          </a:prstGeom>
        </p:spPr>
      </p:pic>
    </p:spTree>
    <p:extLst>
      <p:ext uri="{BB962C8B-B14F-4D97-AF65-F5344CB8AC3E}">
        <p14:creationId xmlns:p14="http://schemas.microsoft.com/office/powerpoint/2010/main" val="2529281057"/>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图片 9"/>
          <p:cNvPicPr>
            <a:picLocks noChangeAspect="1"/>
          </p:cNvPicPr>
          <p:nvPr/>
        </p:nvPicPr>
        <p:blipFill>
          <a:blip r:embed="rId3" cstate="screen">
            <a:extLst>
              <a:ext uri="{28A0092B-C50C-407E-A947-70E740481C1C}">
                <a14:useLocalDpi xmlns:a14="http://schemas.microsoft.com/office/drawing/2010/main"/>
              </a:ext>
            </a:extLst>
          </a:blip>
          <a:srcRect l="11908" t="16713" b="14111"/>
          <a:stretch>
            <a:fillRect/>
          </a:stretch>
        </p:blipFill>
        <p:spPr>
          <a:xfrm>
            <a:off x="1626690" y="203145"/>
            <a:ext cx="9140103" cy="5034280"/>
          </a:xfrm>
          <a:prstGeom prst="rect">
            <a:avLst/>
          </a:prstGeom>
          <a:noFill/>
          <a:ln w="9525">
            <a:noFill/>
          </a:ln>
        </p:spPr>
      </p:pic>
      <p:pic>
        <p:nvPicPr>
          <p:cNvPr id="17" name="Picture 16">
            <a:extLst>
              <a:ext uri="{FF2B5EF4-FFF2-40B4-BE49-F238E27FC236}">
                <a16:creationId xmlns:a16="http://schemas.microsoft.com/office/drawing/2014/main" id="{275220E1-DE31-4F3F-A903-68E9583ED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52401" y="2424937"/>
            <a:ext cx="2888112" cy="4514851"/>
          </a:xfrm>
          <a:prstGeom prst="rect">
            <a:avLst/>
          </a:prstGeom>
        </p:spPr>
      </p:pic>
      <p:pic>
        <p:nvPicPr>
          <p:cNvPr id="18" name="图片 12"/>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a:off x="2970489" y="4625213"/>
            <a:ext cx="5812495" cy="1801041"/>
          </a:xfrm>
          <a:prstGeom prst="rect">
            <a:avLst/>
          </a:prstGeom>
        </p:spPr>
      </p:pic>
      <p:pic>
        <p:nvPicPr>
          <p:cNvPr id="10" name="Picture 5">
            <a:extLst>
              <a:ext uri="{FF2B5EF4-FFF2-40B4-BE49-F238E27FC236}">
                <a16:creationId xmlns:a16="http://schemas.microsoft.com/office/drawing/2014/main" id="{62C29567-AE3A-4930-A532-5076AF8FFC18}"/>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140" b="92805" l="2073" r="91707">
                        <a14:foregroundMark x1="22439" y1="41116" x2="22439" y2="41116"/>
                        <a14:foregroundMark x1="47073" y1="34655" x2="47073" y2="34655"/>
                        <a14:foregroundMark x1="48293" y1="37592" x2="48293" y2="37592"/>
                        <a14:foregroundMark x1="73902" y1="37885" x2="73902" y2="37885"/>
                        <a14:foregroundMark x1="52439" y1="69604" x2="52439" y2="69604"/>
                        <a14:foregroundMark x1="22683" y1="41703" x2="22683" y2="41703"/>
                      </a14:backgroundRemoval>
                    </a14:imgEffect>
                  </a14:imgLayer>
                </a14:imgProps>
              </a:ext>
              <a:ext uri="{28A0092B-C50C-407E-A947-70E740481C1C}">
                <a14:useLocalDpi xmlns:a14="http://schemas.microsoft.com/office/drawing/2010/main" val="0"/>
              </a:ext>
            </a:extLst>
          </a:blip>
          <a:srcRect/>
          <a:stretch>
            <a:fillRect/>
          </a:stretch>
        </p:blipFill>
        <p:spPr bwMode="auto">
          <a:xfrm>
            <a:off x="-210924" y="3053007"/>
            <a:ext cx="5632669" cy="4677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图片 20">
            <a:extLst>
              <a:ext uri="{FF2B5EF4-FFF2-40B4-BE49-F238E27FC236}">
                <a16:creationId xmlns:a16="http://schemas.microsoft.com/office/drawing/2014/main" id="{E39DF3AD-5FB1-477C-BF06-2411F5A5CE5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60981" y="40603"/>
            <a:ext cx="1630363" cy="1485900"/>
          </a:xfrm>
          <a:prstGeom prst="rect">
            <a:avLst/>
          </a:prstGeom>
          <a:noFill/>
          <a:ln w="9525">
            <a:noFill/>
          </a:ln>
        </p:spPr>
      </p:pic>
      <p:sp>
        <p:nvSpPr>
          <p:cNvPr id="13" name="Rectangle 12"/>
          <p:cNvSpPr/>
          <p:nvPr/>
        </p:nvSpPr>
        <p:spPr>
          <a:xfrm>
            <a:off x="3143083" y="1809385"/>
            <a:ext cx="5760551" cy="1231106"/>
          </a:xfrm>
          <a:prstGeom prst="rect">
            <a:avLst/>
          </a:prstGeom>
          <a:noFill/>
        </p:spPr>
        <p:txBody>
          <a:bodyPr wrap="none" lIns="121920" tIns="60960" rIns="121920" bIns="60960">
            <a:spAutoFit/>
          </a:bodyPr>
          <a:lstStyle/>
          <a:p>
            <a:pPr algn="ctr"/>
            <a:r>
              <a:rPr lang="en-US" sz="7200" b="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KHỞI ĐỘNG</a:t>
            </a:r>
          </a:p>
        </p:txBody>
      </p:sp>
    </p:spTree>
    <p:extLst>
      <p:ext uri="{BB962C8B-B14F-4D97-AF65-F5344CB8AC3E}">
        <p14:creationId xmlns:p14="http://schemas.microsoft.com/office/powerpoint/2010/main" val="1022479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53" presetClass="entr" presetSubtype="16"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1000" fill="hold"/>
                                        <p:tgtEl>
                                          <p:spTgt spid="10"/>
                                        </p:tgtEl>
                                        <p:attrNameLst>
                                          <p:attrName>ppt_w</p:attrName>
                                        </p:attrNameLst>
                                      </p:cBhvr>
                                      <p:tavLst>
                                        <p:tav tm="0">
                                          <p:val>
                                            <p:fltVal val="0"/>
                                          </p:val>
                                        </p:tav>
                                        <p:tav tm="100000">
                                          <p:val>
                                            <p:strVal val="#ppt_w"/>
                                          </p:val>
                                        </p:tav>
                                      </p:tavLst>
                                    </p:anim>
                                    <p:anim calcmode="lin" valueType="num">
                                      <p:cBhvr>
                                        <p:cTn id="23" dur="1000" fill="hold"/>
                                        <p:tgtEl>
                                          <p:spTgt spid="10"/>
                                        </p:tgtEl>
                                        <p:attrNameLst>
                                          <p:attrName>ppt_h</p:attrName>
                                        </p:attrNameLst>
                                      </p:cBhvr>
                                      <p:tavLst>
                                        <p:tav tm="0">
                                          <p:val>
                                            <p:fltVal val="0"/>
                                          </p:val>
                                        </p:tav>
                                        <p:tav tm="100000">
                                          <p:val>
                                            <p:strVal val="#ppt_h"/>
                                          </p:val>
                                        </p:tav>
                                      </p:tavLst>
                                    </p:anim>
                                    <p:animEffect transition="in" filter="fade">
                                      <p:cBhvr>
                                        <p:cTn id="24" dur="1000"/>
                                        <p:tgtEl>
                                          <p:spTgt spid="10"/>
                                        </p:tgtEl>
                                      </p:cBhvr>
                                    </p:animEffect>
                                  </p:childTnLst>
                                </p:cTn>
                              </p:par>
                              <p:par>
                                <p:cTn id="25" presetID="16" presetClass="entr" presetSubtype="21"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500" fill="hold"/>
                                        <p:tgtEl>
                                          <p:spTgt spid="13"/>
                                        </p:tgtEl>
                                        <p:attrNameLst>
                                          <p:attrName>ppt_w</p:attrName>
                                        </p:attrNameLst>
                                      </p:cBhvr>
                                      <p:tavLst>
                                        <p:tav tm="0">
                                          <p:val>
                                            <p:fltVal val="0"/>
                                          </p:val>
                                        </p:tav>
                                        <p:tav tm="100000">
                                          <p:val>
                                            <p:strVal val="#ppt_w"/>
                                          </p:val>
                                        </p:tav>
                                      </p:tavLst>
                                    </p:anim>
                                    <p:anim calcmode="lin" valueType="num">
                                      <p:cBhvr>
                                        <p:cTn id="31" dur="500" fill="hold"/>
                                        <p:tgtEl>
                                          <p:spTgt spid="13"/>
                                        </p:tgtEl>
                                        <p:attrNameLst>
                                          <p:attrName>ppt_h</p:attrName>
                                        </p:attrNameLst>
                                      </p:cBhvr>
                                      <p:tavLst>
                                        <p:tav tm="0">
                                          <p:val>
                                            <p:fltVal val="0"/>
                                          </p:val>
                                        </p:tav>
                                        <p:tav tm="100000">
                                          <p:val>
                                            <p:strVal val="#ppt_h"/>
                                          </p:val>
                                        </p:tav>
                                      </p:tavLst>
                                    </p:anim>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p:cNvSpPr txBox="1"/>
          <p:nvPr/>
        </p:nvSpPr>
        <p:spPr>
          <a:xfrm>
            <a:off x="6426873" y="5544835"/>
            <a:ext cx="5768530" cy="584775"/>
          </a:xfrm>
          <a:prstGeom prst="rect">
            <a:avLst/>
          </a:prstGeom>
          <a:noFill/>
        </p:spPr>
        <p:txBody>
          <a:bodyPr wrap="square" rtlCol="0">
            <a:spAutoFit/>
          </a:bodyPr>
          <a:lstStyle/>
          <a:p>
            <a:r>
              <a:rPr lang="en-US" sz="3200">
                <a:solidFill>
                  <a:srgbClr val="3333FF"/>
                </a:solidFill>
                <a:latin typeface="Times New Roman" panose="02020603050405020304" pitchFamily="18" charset="0"/>
                <a:cs typeface="Times New Roman" panose="02020603050405020304" pitchFamily="18" charset="0"/>
              </a:rPr>
              <a:t>Bản vẽ sơ lược nền một ngôi nhà</a:t>
            </a:r>
          </a:p>
        </p:txBody>
      </p:sp>
      <p:sp>
        <p:nvSpPr>
          <p:cNvPr id="44" name="TextBox 43"/>
          <p:cNvSpPr txBox="1"/>
          <p:nvPr/>
        </p:nvSpPr>
        <p:spPr>
          <a:xfrm>
            <a:off x="882041" y="348733"/>
            <a:ext cx="5368127" cy="954107"/>
          </a:xfrm>
          <a:prstGeom prst="rect">
            <a:avLst/>
          </a:prstGeom>
          <a:solidFill>
            <a:srgbClr val="FFE4C9"/>
          </a:solidFill>
        </p:spPr>
        <p:txBody>
          <a:bodyPr wrap="square" rtlCol="0">
            <a:spAutoFit/>
          </a:bodyPr>
          <a:lstStyle/>
          <a:p>
            <a:r>
              <a:rPr lang="en-US" sz="2800">
                <a:latin typeface="Times New Roman" panose="02020603050405020304" pitchFamily="18" charset="0"/>
                <a:cs typeface="Times New Roman" panose="02020603050405020304" pitchFamily="18" charset="0"/>
              </a:rPr>
              <a:t>Em hãy viết công thức biểu thị diện tích nền của ngôi nhà.</a:t>
            </a:r>
          </a:p>
        </p:txBody>
      </p:sp>
      <p:pic>
        <p:nvPicPr>
          <p:cNvPr id="45" name="Picture 56" descr="Picture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78527" y="241847"/>
            <a:ext cx="1383000" cy="1383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7" name="Group 56"/>
          <p:cNvGrpSpPr/>
          <p:nvPr/>
        </p:nvGrpSpPr>
        <p:grpSpPr>
          <a:xfrm>
            <a:off x="6019800" y="0"/>
            <a:ext cx="6365739" cy="5543089"/>
            <a:chOff x="5929287" y="305801"/>
            <a:chExt cx="6365739" cy="5543089"/>
          </a:xfrm>
        </p:grpSpPr>
        <p:pic>
          <p:nvPicPr>
            <p:cNvPr id="48" name="Picture 47"/>
            <p:cNvPicPr>
              <a:picLocks noChangeAspect="1"/>
            </p:cNvPicPr>
            <p:nvPr/>
          </p:nvPicPr>
          <p:blipFill>
            <a:blip r:embed="rId3"/>
            <a:stretch>
              <a:fillRect/>
            </a:stretch>
          </p:blipFill>
          <p:spPr>
            <a:xfrm>
              <a:off x="6204842" y="375855"/>
              <a:ext cx="5996573" cy="5473035"/>
            </a:xfrm>
            <a:prstGeom prst="rect">
              <a:avLst/>
            </a:prstGeom>
          </p:spPr>
        </p:pic>
        <p:sp>
          <p:nvSpPr>
            <p:cNvPr id="11" name="TextBox 10"/>
            <p:cNvSpPr txBox="1"/>
            <p:nvPr/>
          </p:nvSpPr>
          <p:spPr>
            <a:xfrm>
              <a:off x="7490137" y="305801"/>
              <a:ext cx="914400"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x</a:t>
              </a:r>
            </a:p>
          </p:txBody>
        </p:sp>
        <p:cxnSp>
          <p:nvCxnSpPr>
            <p:cNvPr id="22" name="Straight Arrow Connector 21"/>
            <p:cNvCxnSpPr/>
            <p:nvPr/>
          </p:nvCxnSpPr>
          <p:spPr bwMode="auto">
            <a:xfrm flipV="1">
              <a:off x="6866008" y="782352"/>
              <a:ext cx="2162658" cy="15235"/>
            </a:xfrm>
            <a:prstGeom prst="straightConnector1">
              <a:avLst/>
            </a:prstGeom>
            <a:solidFill>
              <a:schemeClr val="accent1"/>
            </a:solidFill>
            <a:ln w="19050" cap="flat" cmpd="sng" algn="ctr">
              <a:solidFill>
                <a:schemeClr val="tx1"/>
              </a:solidFill>
              <a:prstDash val="solid"/>
              <a:round/>
              <a:headEnd type="triangle"/>
              <a:tailEnd type="triangle"/>
            </a:ln>
            <a:effectLst/>
          </p:spPr>
        </p:cxnSp>
        <p:cxnSp>
          <p:nvCxnSpPr>
            <p:cNvPr id="25" name="Straight Arrow Connector 24"/>
            <p:cNvCxnSpPr/>
            <p:nvPr/>
          </p:nvCxnSpPr>
          <p:spPr bwMode="auto">
            <a:xfrm>
              <a:off x="11646733" y="3946826"/>
              <a:ext cx="6837" cy="579723"/>
            </a:xfrm>
            <a:prstGeom prst="straightConnector1">
              <a:avLst/>
            </a:prstGeom>
            <a:solidFill>
              <a:schemeClr val="accent1"/>
            </a:solidFill>
            <a:ln w="9525" cap="flat" cmpd="sng" algn="ctr">
              <a:solidFill>
                <a:schemeClr val="tx1"/>
              </a:solidFill>
              <a:prstDash val="solid"/>
              <a:round/>
              <a:headEnd type="triangle"/>
              <a:tailEnd type="triangle"/>
            </a:ln>
            <a:effectLst/>
          </p:spPr>
        </p:cxnSp>
        <p:sp>
          <p:nvSpPr>
            <p:cNvPr id="26" name="TextBox 25"/>
            <p:cNvSpPr txBox="1"/>
            <p:nvPr/>
          </p:nvSpPr>
          <p:spPr>
            <a:xfrm>
              <a:off x="9978364" y="305802"/>
              <a:ext cx="914400"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x</a:t>
              </a:r>
            </a:p>
          </p:txBody>
        </p:sp>
        <p:cxnSp>
          <p:nvCxnSpPr>
            <p:cNvPr id="29" name="Straight Arrow Connector 28"/>
            <p:cNvCxnSpPr/>
            <p:nvPr/>
          </p:nvCxnSpPr>
          <p:spPr bwMode="auto">
            <a:xfrm>
              <a:off x="6553200" y="1003873"/>
              <a:ext cx="0" cy="2296068"/>
            </a:xfrm>
            <a:prstGeom prst="straightConnector1">
              <a:avLst/>
            </a:prstGeom>
            <a:solidFill>
              <a:schemeClr val="accent1"/>
            </a:solidFill>
            <a:ln w="9525" cap="flat" cmpd="sng" algn="ctr">
              <a:solidFill>
                <a:schemeClr val="tx1"/>
              </a:solidFill>
              <a:prstDash val="solid"/>
              <a:round/>
              <a:headEnd type="triangle"/>
              <a:tailEnd type="triangle"/>
            </a:ln>
            <a:effectLst/>
          </p:spPr>
        </p:cxnSp>
        <p:cxnSp>
          <p:nvCxnSpPr>
            <p:cNvPr id="36" name="Straight Arrow Connector 35"/>
            <p:cNvCxnSpPr/>
            <p:nvPr/>
          </p:nvCxnSpPr>
          <p:spPr bwMode="auto">
            <a:xfrm flipH="1">
              <a:off x="11634851" y="1003873"/>
              <a:ext cx="11881" cy="2773089"/>
            </a:xfrm>
            <a:prstGeom prst="straightConnector1">
              <a:avLst/>
            </a:prstGeom>
            <a:solidFill>
              <a:schemeClr val="accent1"/>
            </a:solidFill>
            <a:ln w="9525" cap="flat" cmpd="sng" algn="ctr">
              <a:solidFill>
                <a:schemeClr val="tx1"/>
              </a:solidFill>
              <a:prstDash val="solid"/>
              <a:round/>
              <a:headEnd type="triangle"/>
              <a:tailEnd type="triangle"/>
            </a:ln>
            <a:effectLst/>
          </p:spPr>
        </p:cxnSp>
        <p:sp>
          <p:nvSpPr>
            <p:cNvPr id="37" name="TextBox 36"/>
            <p:cNvSpPr txBox="1"/>
            <p:nvPr/>
          </p:nvSpPr>
          <p:spPr>
            <a:xfrm>
              <a:off x="5929287" y="1841128"/>
              <a:ext cx="914400"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x</a:t>
              </a:r>
            </a:p>
          </p:txBody>
        </p:sp>
        <p:sp>
          <p:nvSpPr>
            <p:cNvPr id="38" name="TextBox 37"/>
            <p:cNvSpPr txBox="1"/>
            <p:nvPr/>
          </p:nvSpPr>
          <p:spPr>
            <a:xfrm>
              <a:off x="5929287" y="3941774"/>
              <a:ext cx="914400"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x</a:t>
              </a:r>
            </a:p>
          </p:txBody>
        </p:sp>
        <p:sp>
          <p:nvSpPr>
            <p:cNvPr id="39" name="TextBox 38"/>
            <p:cNvSpPr txBox="1"/>
            <p:nvPr/>
          </p:nvSpPr>
          <p:spPr>
            <a:xfrm>
              <a:off x="11380626" y="2019143"/>
              <a:ext cx="914400"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y</a:t>
              </a:r>
            </a:p>
          </p:txBody>
        </p:sp>
        <p:sp>
          <p:nvSpPr>
            <p:cNvPr id="40" name="TextBox 39"/>
            <p:cNvSpPr txBox="1"/>
            <p:nvPr/>
          </p:nvSpPr>
          <p:spPr>
            <a:xfrm>
              <a:off x="11380626" y="4003328"/>
              <a:ext cx="914400"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2</a:t>
              </a:r>
            </a:p>
          </p:txBody>
        </p:sp>
        <p:cxnSp>
          <p:nvCxnSpPr>
            <p:cNvPr id="50" name="Straight Arrow Connector 49"/>
            <p:cNvCxnSpPr/>
            <p:nvPr/>
          </p:nvCxnSpPr>
          <p:spPr bwMode="auto">
            <a:xfrm flipV="1">
              <a:off x="9323059" y="767117"/>
              <a:ext cx="2162658" cy="15235"/>
            </a:xfrm>
            <a:prstGeom prst="straightConnector1">
              <a:avLst/>
            </a:prstGeom>
            <a:solidFill>
              <a:schemeClr val="accent1"/>
            </a:solidFill>
            <a:ln w="19050" cap="flat" cmpd="sng" algn="ctr">
              <a:solidFill>
                <a:schemeClr val="tx1"/>
              </a:solidFill>
              <a:prstDash val="solid"/>
              <a:round/>
              <a:headEnd type="triangle"/>
              <a:tailEnd type="triangle"/>
            </a:ln>
            <a:effectLst/>
          </p:spPr>
        </p:cxnSp>
        <p:cxnSp>
          <p:nvCxnSpPr>
            <p:cNvPr id="53" name="Straight Arrow Connector 52"/>
            <p:cNvCxnSpPr/>
            <p:nvPr/>
          </p:nvCxnSpPr>
          <p:spPr bwMode="auto">
            <a:xfrm>
              <a:off x="6553200" y="3290960"/>
              <a:ext cx="0" cy="2296068"/>
            </a:xfrm>
            <a:prstGeom prst="straightConnector1">
              <a:avLst/>
            </a:prstGeom>
            <a:solidFill>
              <a:schemeClr val="accent1"/>
            </a:solidFill>
            <a:ln w="9525" cap="flat" cmpd="sng" algn="ctr">
              <a:solidFill>
                <a:schemeClr val="tx1"/>
              </a:solidFill>
              <a:prstDash val="solid"/>
              <a:round/>
              <a:headEnd type="triangle"/>
              <a:tailEnd type="triangle"/>
            </a:ln>
            <a:effectLst/>
          </p:spPr>
        </p:cxnSp>
      </p:grpSp>
      <p:sp>
        <p:nvSpPr>
          <p:cNvPr id="58" name="TextBox 57"/>
          <p:cNvSpPr txBox="1"/>
          <p:nvPr/>
        </p:nvSpPr>
        <p:spPr>
          <a:xfrm>
            <a:off x="412973" y="1761450"/>
            <a:ext cx="5368127" cy="646331"/>
          </a:xfrm>
          <a:prstGeom prst="rect">
            <a:avLst/>
          </a:prstGeom>
          <a:noFill/>
        </p:spPr>
        <p:txBody>
          <a:bodyPr wrap="square" rtlCol="0">
            <a:spAutoFit/>
          </a:bodyPr>
          <a:lstStyle/>
          <a:p>
            <a:r>
              <a:rPr lang="en-US" sz="3600" b="1">
                <a:solidFill>
                  <a:srgbClr val="3333FF"/>
                </a:solidFill>
                <a:latin typeface="Times New Roman" panose="02020603050405020304" pitchFamily="18" charset="0"/>
                <a:cs typeface="Times New Roman" panose="02020603050405020304" pitchFamily="18" charset="0"/>
              </a:rPr>
              <a:t>S = x.(x + x) + x.(y + 2)</a:t>
            </a:r>
          </a:p>
        </p:txBody>
      </p:sp>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397749"/>
            <a:ext cx="4550370" cy="3382442"/>
          </a:xfrm>
          <a:prstGeom prst="rect">
            <a:avLst/>
          </a:prstGeom>
        </p:spPr>
      </p:pic>
    </p:spTree>
    <p:extLst>
      <p:ext uri="{BB962C8B-B14F-4D97-AF65-F5344CB8AC3E}">
        <p14:creationId xmlns:p14="http://schemas.microsoft.com/office/powerpoint/2010/main" val="22133562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p:cTn id="7" dur="500" fill="hold"/>
                                        <p:tgtEl>
                                          <p:spTgt spid="57"/>
                                        </p:tgtEl>
                                        <p:attrNameLst>
                                          <p:attrName>ppt_w</p:attrName>
                                        </p:attrNameLst>
                                      </p:cBhvr>
                                      <p:tavLst>
                                        <p:tav tm="0">
                                          <p:val>
                                            <p:fltVal val="0"/>
                                          </p:val>
                                        </p:tav>
                                        <p:tav tm="100000">
                                          <p:val>
                                            <p:strVal val="#ppt_w"/>
                                          </p:val>
                                        </p:tav>
                                      </p:tavLst>
                                    </p:anim>
                                    <p:anim calcmode="lin" valueType="num">
                                      <p:cBhvr>
                                        <p:cTn id="8" dur="500" fill="hold"/>
                                        <p:tgtEl>
                                          <p:spTgt spid="57"/>
                                        </p:tgtEl>
                                        <p:attrNameLst>
                                          <p:attrName>ppt_h</p:attrName>
                                        </p:attrNameLst>
                                      </p:cBhvr>
                                      <p:tavLst>
                                        <p:tav tm="0">
                                          <p:val>
                                            <p:fltVal val="0"/>
                                          </p:val>
                                        </p:tav>
                                        <p:tav tm="100000">
                                          <p:val>
                                            <p:strVal val="#ppt_h"/>
                                          </p:val>
                                        </p:tav>
                                      </p:tavLst>
                                    </p:anim>
                                    <p:animEffect transition="in" filter="fade">
                                      <p:cBhvr>
                                        <p:cTn id="9" dur="500"/>
                                        <p:tgtEl>
                                          <p:spTgt spid="5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3"/>
                                        </p:tgtEl>
                                        <p:attrNameLst>
                                          <p:attrName>style.visibility</p:attrName>
                                        </p:attrNameLst>
                                      </p:cBhvr>
                                      <p:to>
                                        <p:strVal val="visible"/>
                                      </p:to>
                                    </p:set>
                                    <p:anim calcmode="lin" valueType="num">
                                      <p:cBhvr>
                                        <p:cTn id="12" dur="500" fill="hold"/>
                                        <p:tgtEl>
                                          <p:spTgt spid="43"/>
                                        </p:tgtEl>
                                        <p:attrNameLst>
                                          <p:attrName>ppt_w</p:attrName>
                                        </p:attrNameLst>
                                      </p:cBhvr>
                                      <p:tavLst>
                                        <p:tav tm="0">
                                          <p:val>
                                            <p:fltVal val="0"/>
                                          </p:val>
                                        </p:tav>
                                        <p:tav tm="100000">
                                          <p:val>
                                            <p:strVal val="#ppt_w"/>
                                          </p:val>
                                        </p:tav>
                                      </p:tavLst>
                                    </p:anim>
                                    <p:anim calcmode="lin" valueType="num">
                                      <p:cBhvr>
                                        <p:cTn id="13" dur="500" fill="hold"/>
                                        <p:tgtEl>
                                          <p:spTgt spid="43"/>
                                        </p:tgtEl>
                                        <p:attrNameLst>
                                          <p:attrName>ppt_h</p:attrName>
                                        </p:attrNameLst>
                                      </p:cBhvr>
                                      <p:tavLst>
                                        <p:tav tm="0">
                                          <p:val>
                                            <p:fltVal val="0"/>
                                          </p:val>
                                        </p:tav>
                                        <p:tav tm="100000">
                                          <p:val>
                                            <p:strVal val="#ppt_h"/>
                                          </p:val>
                                        </p:tav>
                                      </p:tavLst>
                                    </p:anim>
                                    <p:animEffect transition="in" filter="fade">
                                      <p:cBhvr>
                                        <p:cTn id="14" dur="500"/>
                                        <p:tgtEl>
                                          <p:spTgt spid="4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barn(inVertical)">
                                      <p:cBhvr>
                                        <p:cTn id="19" dur="500"/>
                                        <p:tgtEl>
                                          <p:spTgt spid="44"/>
                                        </p:tgtEl>
                                      </p:cBhvr>
                                    </p:animEffect>
                                  </p:childTnLst>
                                </p:cTn>
                              </p:par>
                            </p:childTnLst>
                          </p:cTn>
                        </p:par>
                        <p:par>
                          <p:cTn id="20" fill="hold">
                            <p:stCondLst>
                              <p:cond delay="500"/>
                            </p:stCondLst>
                            <p:childTnLst>
                              <p:par>
                                <p:cTn id="21" presetID="16" presetClass="entr" presetSubtype="21" fill="hold"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barn(inVertical)">
                                      <p:cBhvr>
                                        <p:cTn id="23" dur="500"/>
                                        <p:tgtEl>
                                          <p:spTgt spid="45"/>
                                        </p:tgtEl>
                                      </p:cBhvr>
                                    </p:animEffect>
                                  </p:childTnLst>
                                </p:cTn>
                              </p:par>
                              <p:par>
                                <p:cTn id="24" presetID="16" presetClass="entr" presetSubtype="21"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barn(inVertical)">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barn(inVertical)">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animBg="1"/>
      <p:bldP spid="5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p:cNvSpPr txBox="1"/>
          <p:nvPr/>
        </p:nvSpPr>
        <p:spPr>
          <a:xfrm>
            <a:off x="7099622" y="5476118"/>
            <a:ext cx="5239111" cy="523220"/>
          </a:xfrm>
          <a:prstGeom prst="rect">
            <a:avLst/>
          </a:prstGeom>
          <a:noFill/>
        </p:spPr>
        <p:txBody>
          <a:bodyPr wrap="square" rtlCol="0">
            <a:spAutoFit/>
          </a:bodyPr>
          <a:lstStyle/>
          <a:p>
            <a:r>
              <a:rPr lang="en-US" sz="2800">
                <a:solidFill>
                  <a:srgbClr val="3333FF"/>
                </a:solidFill>
                <a:latin typeface="Times New Roman" panose="02020603050405020304" pitchFamily="18" charset="0"/>
                <a:cs typeface="Times New Roman" panose="02020603050405020304" pitchFamily="18" charset="0"/>
              </a:rPr>
              <a:t>Bản vẽ sơ lược nền một ngôi nhà</a:t>
            </a:r>
          </a:p>
        </p:txBody>
      </p:sp>
      <p:pic>
        <p:nvPicPr>
          <p:cNvPr id="45" name="Picture 56" descr="Picture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60235" y="4252393"/>
            <a:ext cx="1383000" cy="1383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7" name="Group 56"/>
          <p:cNvGrpSpPr/>
          <p:nvPr/>
        </p:nvGrpSpPr>
        <p:grpSpPr>
          <a:xfrm>
            <a:off x="6019800" y="0"/>
            <a:ext cx="6365739" cy="5543089"/>
            <a:chOff x="5929287" y="305801"/>
            <a:chExt cx="6365739" cy="5543089"/>
          </a:xfrm>
        </p:grpSpPr>
        <p:pic>
          <p:nvPicPr>
            <p:cNvPr id="48" name="Picture 47"/>
            <p:cNvPicPr>
              <a:picLocks noChangeAspect="1"/>
            </p:cNvPicPr>
            <p:nvPr/>
          </p:nvPicPr>
          <p:blipFill>
            <a:blip r:embed="rId3"/>
            <a:stretch>
              <a:fillRect/>
            </a:stretch>
          </p:blipFill>
          <p:spPr>
            <a:xfrm>
              <a:off x="6204842" y="375855"/>
              <a:ext cx="5996573" cy="5473035"/>
            </a:xfrm>
            <a:prstGeom prst="rect">
              <a:avLst/>
            </a:prstGeom>
          </p:spPr>
        </p:pic>
        <p:sp>
          <p:nvSpPr>
            <p:cNvPr id="11" name="TextBox 10"/>
            <p:cNvSpPr txBox="1"/>
            <p:nvPr/>
          </p:nvSpPr>
          <p:spPr>
            <a:xfrm>
              <a:off x="7490137" y="305801"/>
              <a:ext cx="914400"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x</a:t>
              </a:r>
            </a:p>
          </p:txBody>
        </p:sp>
        <p:cxnSp>
          <p:nvCxnSpPr>
            <p:cNvPr id="22" name="Straight Arrow Connector 21"/>
            <p:cNvCxnSpPr/>
            <p:nvPr/>
          </p:nvCxnSpPr>
          <p:spPr bwMode="auto">
            <a:xfrm flipV="1">
              <a:off x="6866008" y="782352"/>
              <a:ext cx="2162658" cy="15235"/>
            </a:xfrm>
            <a:prstGeom prst="straightConnector1">
              <a:avLst/>
            </a:prstGeom>
            <a:solidFill>
              <a:schemeClr val="accent1"/>
            </a:solidFill>
            <a:ln w="19050" cap="flat" cmpd="sng" algn="ctr">
              <a:solidFill>
                <a:schemeClr val="tx1"/>
              </a:solidFill>
              <a:prstDash val="solid"/>
              <a:round/>
              <a:headEnd type="triangle"/>
              <a:tailEnd type="triangle"/>
            </a:ln>
            <a:effectLst/>
          </p:spPr>
        </p:cxnSp>
        <p:cxnSp>
          <p:nvCxnSpPr>
            <p:cNvPr id="25" name="Straight Arrow Connector 24"/>
            <p:cNvCxnSpPr/>
            <p:nvPr/>
          </p:nvCxnSpPr>
          <p:spPr bwMode="auto">
            <a:xfrm>
              <a:off x="11646733" y="3946826"/>
              <a:ext cx="6837" cy="579723"/>
            </a:xfrm>
            <a:prstGeom prst="straightConnector1">
              <a:avLst/>
            </a:prstGeom>
            <a:solidFill>
              <a:schemeClr val="accent1"/>
            </a:solidFill>
            <a:ln w="9525" cap="flat" cmpd="sng" algn="ctr">
              <a:solidFill>
                <a:schemeClr val="tx1"/>
              </a:solidFill>
              <a:prstDash val="solid"/>
              <a:round/>
              <a:headEnd type="triangle"/>
              <a:tailEnd type="triangle"/>
            </a:ln>
            <a:effectLst/>
          </p:spPr>
        </p:cxnSp>
        <p:sp>
          <p:nvSpPr>
            <p:cNvPr id="26" name="TextBox 25"/>
            <p:cNvSpPr txBox="1"/>
            <p:nvPr/>
          </p:nvSpPr>
          <p:spPr>
            <a:xfrm>
              <a:off x="9978364" y="305802"/>
              <a:ext cx="914400"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x</a:t>
              </a:r>
            </a:p>
          </p:txBody>
        </p:sp>
        <p:cxnSp>
          <p:nvCxnSpPr>
            <p:cNvPr id="29" name="Straight Arrow Connector 28"/>
            <p:cNvCxnSpPr/>
            <p:nvPr/>
          </p:nvCxnSpPr>
          <p:spPr bwMode="auto">
            <a:xfrm>
              <a:off x="6553200" y="1003873"/>
              <a:ext cx="0" cy="2296068"/>
            </a:xfrm>
            <a:prstGeom prst="straightConnector1">
              <a:avLst/>
            </a:prstGeom>
            <a:solidFill>
              <a:schemeClr val="accent1"/>
            </a:solidFill>
            <a:ln w="9525" cap="flat" cmpd="sng" algn="ctr">
              <a:solidFill>
                <a:schemeClr val="tx1"/>
              </a:solidFill>
              <a:prstDash val="solid"/>
              <a:round/>
              <a:headEnd type="triangle"/>
              <a:tailEnd type="triangle"/>
            </a:ln>
            <a:effectLst/>
          </p:spPr>
        </p:cxnSp>
        <p:cxnSp>
          <p:nvCxnSpPr>
            <p:cNvPr id="36" name="Straight Arrow Connector 35"/>
            <p:cNvCxnSpPr/>
            <p:nvPr/>
          </p:nvCxnSpPr>
          <p:spPr bwMode="auto">
            <a:xfrm flipH="1">
              <a:off x="11634851" y="1003873"/>
              <a:ext cx="11881" cy="2773089"/>
            </a:xfrm>
            <a:prstGeom prst="straightConnector1">
              <a:avLst/>
            </a:prstGeom>
            <a:solidFill>
              <a:schemeClr val="accent1"/>
            </a:solidFill>
            <a:ln w="9525" cap="flat" cmpd="sng" algn="ctr">
              <a:solidFill>
                <a:schemeClr val="tx1"/>
              </a:solidFill>
              <a:prstDash val="solid"/>
              <a:round/>
              <a:headEnd type="triangle"/>
              <a:tailEnd type="triangle"/>
            </a:ln>
            <a:effectLst/>
          </p:spPr>
        </p:cxnSp>
        <p:sp>
          <p:nvSpPr>
            <p:cNvPr id="37" name="TextBox 36"/>
            <p:cNvSpPr txBox="1"/>
            <p:nvPr/>
          </p:nvSpPr>
          <p:spPr>
            <a:xfrm>
              <a:off x="5929287" y="1841128"/>
              <a:ext cx="914400"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x</a:t>
              </a:r>
            </a:p>
          </p:txBody>
        </p:sp>
        <p:sp>
          <p:nvSpPr>
            <p:cNvPr id="38" name="TextBox 37"/>
            <p:cNvSpPr txBox="1"/>
            <p:nvPr/>
          </p:nvSpPr>
          <p:spPr>
            <a:xfrm>
              <a:off x="5929287" y="3941774"/>
              <a:ext cx="914400"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x</a:t>
              </a:r>
            </a:p>
          </p:txBody>
        </p:sp>
        <p:sp>
          <p:nvSpPr>
            <p:cNvPr id="39" name="TextBox 38"/>
            <p:cNvSpPr txBox="1"/>
            <p:nvPr/>
          </p:nvSpPr>
          <p:spPr>
            <a:xfrm>
              <a:off x="11380626" y="2019143"/>
              <a:ext cx="914400" cy="584775"/>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y</a:t>
              </a:r>
            </a:p>
          </p:txBody>
        </p:sp>
        <p:sp>
          <p:nvSpPr>
            <p:cNvPr id="40" name="TextBox 39"/>
            <p:cNvSpPr txBox="1"/>
            <p:nvPr/>
          </p:nvSpPr>
          <p:spPr>
            <a:xfrm>
              <a:off x="11380626" y="4003328"/>
              <a:ext cx="914400"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2</a:t>
              </a:r>
            </a:p>
          </p:txBody>
        </p:sp>
        <p:cxnSp>
          <p:nvCxnSpPr>
            <p:cNvPr id="50" name="Straight Arrow Connector 49"/>
            <p:cNvCxnSpPr/>
            <p:nvPr/>
          </p:nvCxnSpPr>
          <p:spPr bwMode="auto">
            <a:xfrm flipV="1">
              <a:off x="9323059" y="767117"/>
              <a:ext cx="2162658" cy="15235"/>
            </a:xfrm>
            <a:prstGeom prst="straightConnector1">
              <a:avLst/>
            </a:prstGeom>
            <a:solidFill>
              <a:schemeClr val="accent1"/>
            </a:solidFill>
            <a:ln w="19050" cap="flat" cmpd="sng" algn="ctr">
              <a:solidFill>
                <a:schemeClr val="tx1"/>
              </a:solidFill>
              <a:prstDash val="solid"/>
              <a:round/>
              <a:headEnd type="triangle"/>
              <a:tailEnd type="triangle"/>
            </a:ln>
            <a:effectLst/>
          </p:spPr>
        </p:cxnSp>
        <p:cxnSp>
          <p:nvCxnSpPr>
            <p:cNvPr id="53" name="Straight Arrow Connector 52"/>
            <p:cNvCxnSpPr/>
            <p:nvPr/>
          </p:nvCxnSpPr>
          <p:spPr bwMode="auto">
            <a:xfrm>
              <a:off x="6553200" y="3290960"/>
              <a:ext cx="0" cy="2296068"/>
            </a:xfrm>
            <a:prstGeom prst="straightConnector1">
              <a:avLst/>
            </a:prstGeom>
            <a:solidFill>
              <a:schemeClr val="accent1"/>
            </a:solidFill>
            <a:ln w="9525" cap="flat" cmpd="sng" algn="ctr">
              <a:solidFill>
                <a:schemeClr val="tx1"/>
              </a:solidFill>
              <a:prstDash val="solid"/>
              <a:round/>
              <a:headEnd type="triangle"/>
              <a:tailEnd type="triangle"/>
            </a:ln>
            <a:effectLst/>
          </p:spPr>
        </p:cxnSp>
      </p:grpSp>
      <p:sp>
        <p:nvSpPr>
          <p:cNvPr id="58" name="TextBox 57"/>
          <p:cNvSpPr txBox="1"/>
          <p:nvPr/>
        </p:nvSpPr>
        <p:spPr>
          <a:xfrm>
            <a:off x="412973" y="1702807"/>
            <a:ext cx="5368127" cy="646331"/>
          </a:xfrm>
          <a:prstGeom prst="rect">
            <a:avLst/>
          </a:prstGeom>
          <a:noFill/>
        </p:spPr>
        <p:txBody>
          <a:bodyPr wrap="square" rtlCol="0">
            <a:spAutoFit/>
          </a:bodyPr>
          <a:lstStyle/>
          <a:p>
            <a:r>
              <a:rPr lang="en-US" sz="3600" b="1">
                <a:solidFill>
                  <a:srgbClr val="3333FF"/>
                </a:solidFill>
                <a:latin typeface="Times New Roman" panose="02020603050405020304" pitchFamily="18" charset="0"/>
                <a:cs typeface="Times New Roman" panose="02020603050405020304" pitchFamily="18" charset="0"/>
              </a:rPr>
              <a:t>S = x.(x + x) + x.(y + 2)</a:t>
            </a:r>
          </a:p>
        </p:txBody>
      </p:sp>
      <p:sp>
        <p:nvSpPr>
          <p:cNvPr id="59" name="TextBox 58"/>
          <p:cNvSpPr txBox="1"/>
          <p:nvPr/>
        </p:nvSpPr>
        <p:spPr>
          <a:xfrm>
            <a:off x="0" y="2483405"/>
            <a:ext cx="5368127" cy="646331"/>
          </a:xfrm>
          <a:prstGeom prst="rect">
            <a:avLst/>
          </a:prstGeom>
          <a:noFill/>
        </p:spPr>
        <p:txBody>
          <a:bodyPr wrap="square" rtlCol="0">
            <a:spAutoFit/>
          </a:bodyPr>
          <a:lstStyle/>
          <a:p>
            <a:r>
              <a:rPr lang="en-US" sz="3600" b="1">
                <a:solidFill>
                  <a:srgbClr val="3333FF"/>
                </a:solidFill>
                <a:latin typeface="Times New Roman" panose="02020603050405020304" pitchFamily="18" charset="0"/>
                <a:cs typeface="Times New Roman" panose="02020603050405020304" pitchFamily="18" charset="0"/>
              </a:rPr>
              <a:t>= 2x</a:t>
            </a:r>
            <a:r>
              <a:rPr lang="en-US" sz="3600" b="1" baseline="30000">
                <a:solidFill>
                  <a:srgbClr val="3333FF"/>
                </a:solidFill>
                <a:latin typeface="Times New Roman" panose="02020603050405020304" pitchFamily="18" charset="0"/>
                <a:cs typeface="Times New Roman" panose="02020603050405020304" pitchFamily="18" charset="0"/>
              </a:rPr>
              <a:t>2</a:t>
            </a:r>
            <a:r>
              <a:rPr lang="en-US" sz="3600" b="1">
                <a:solidFill>
                  <a:srgbClr val="3333FF"/>
                </a:solidFill>
                <a:latin typeface="Times New Roman" panose="02020603050405020304" pitchFamily="18" charset="0"/>
                <a:cs typeface="Times New Roman" panose="02020603050405020304" pitchFamily="18" charset="0"/>
              </a:rPr>
              <a:t> + xy + 2x</a:t>
            </a:r>
          </a:p>
        </p:txBody>
      </p:sp>
      <p:sp>
        <p:nvSpPr>
          <p:cNvPr id="2" name="Oval 1"/>
          <p:cNvSpPr/>
          <p:nvPr/>
        </p:nvSpPr>
        <p:spPr bwMode="auto">
          <a:xfrm>
            <a:off x="1369912" y="2245558"/>
            <a:ext cx="3027870" cy="1122023"/>
          </a:xfrm>
          <a:prstGeom prst="ellipse">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TextBox 22"/>
          <p:cNvSpPr txBox="1"/>
          <p:nvPr/>
        </p:nvSpPr>
        <p:spPr>
          <a:xfrm>
            <a:off x="970297" y="4412813"/>
            <a:ext cx="4460502" cy="1200329"/>
          </a:xfrm>
          <a:prstGeom prst="rect">
            <a:avLst/>
          </a:prstGeom>
          <a:solidFill>
            <a:srgbClr val="FFCC99"/>
          </a:solidFill>
        </p:spPr>
        <p:txBody>
          <a:bodyPr wrap="square" rtlCol="0">
            <a:spAutoFit/>
          </a:bodyPr>
          <a:lstStyle/>
          <a:p>
            <a:r>
              <a:rPr lang="en-US" sz="3600">
                <a:latin typeface="Times New Roman" panose="02020603050405020304" pitchFamily="18" charset="0"/>
                <a:cs typeface="Times New Roman" panose="02020603050405020304" pitchFamily="18" charset="0"/>
              </a:rPr>
              <a:t>Biểu thức trên chứa những phép toán nào?</a:t>
            </a:r>
          </a:p>
        </p:txBody>
      </p:sp>
    </p:spTree>
    <p:extLst>
      <p:ext uri="{BB962C8B-B14F-4D97-AF65-F5344CB8AC3E}">
        <p14:creationId xmlns:p14="http://schemas.microsoft.com/office/powerpoint/2010/main" val="16853626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arn(inVertical)">
                                      <p:cBhvr>
                                        <p:cTn id="19" dur="500"/>
                                        <p:tgtEl>
                                          <p:spTgt spid="23"/>
                                        </p:tgtEl>
                                      </p:cBhvr>
                                    </p:animEffect>
                                  </p:childTnLst>
                                </p:cTn>
                              </p:par>
                            </p:childTnLst>
                          </p:cTn>
                        </p:par>
                        <p:par>
                          <p:cTn id="20" fill="hold">
                            <p:stCondLst>
                              <p:cond delay="500"/>
                            </p:stCondLst>
                            <p:childTnLst>
                              <p:par>
                                <p:cTn id="21" presetID="16" presetClass="entr" presetSubtype="21" fill="hold"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barn(inVertical)">
                                      <p:cBhvr>
                                        <p:cTn id="23"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2"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0020" y="1082302"/>
            <a:ext cx="10363200" cy="3008272"/>
          </a:xfrm>
          <a:prstGeom prst="rect">
            <a:avLst/>
          </a:prstGeom>
          <a:noFill/>
          <a:ln w="762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rgbClr val="0000FF"/>
              </a:solidFill>
            </a:endParaRPr>
          </a:p>
        </p:txBody>
      </p:sp>
      <p:sp>
        <p:nvSpPr>
          <p:cNvPr id="3" name="TextBox 2"/>
          <p:cNvSpPr txBox="1"/>
          <p:nvPr/>
        </p:nvSpPr>
        <p:spPr>
          <a:xfrm>
            <a:off x="254000" y="285067"/>
            <a:ext cx="1320800" cy="1733680"/>
          </a:xfrm>
          <a:prstGeom prst="rect">
            <a:avLst/>
          </a:prstGeom>
          <a:noFill/>
        </p:spPr>
        <p:txBody>
          <a:bodyPr wrap="square" rtlCol="0">
            <a:spAutoFit/>
          </a:bodyPr>
          <a:lstStyle/>
          <a:p>
            <a:r>
              <a:rPr lang="en-US" sz="10666" dirty="0">
                <a:solidFill>
                  <a:srgbClr val="FFCC00"/>
                </a:solidFill>
                <a:sym typeface="Wingdings" panose="05000000000000000000" pitchFamily="2" charset="2"/>
              </a:rPr>
              <a:t></a:t>
            </a:r>
            <a:endParaRPr lang="en-US" sz="10666" dirty="0">
              <a:solidFill>
                <a:srgbClr val="FFCC00"/>
              </a:solidFill>
            </a:endParaRPr>
          </a:p>
        </p:txBody>
      </p:sp>
      <p:sp>
        <p:nvSpPr>
          <p:cNvPr id="4" name="TextBox 3"/>
          <p:cNvSpPr txBox="1"/>
          <p:nvPr/>
        </p:nvSpPr>
        <p:spPr>
          <a:xfrm>
            <a:off x="914400" y="1179418"/>
            <a:ext cx="4174491" cy="923330"/>
          </a:xfrm>
          <a:prstGeom prst="rect">
            <a:avLst/>
          </a:prstGeom>
          <a:noFill/>
        </p:spPr>
        <p:txBody>
          <a:bodyPr wrap="square" rtlCol="0">
            <a:spAutoFit/>
          </a:bodyPr>
          <a:lstStyle/>
          <a:p>
            <a:r>
              <a:rPr lang="en-US" sz="5400" b="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Bài 1.</a:t>
            </a:r>
            <a:endParaRPr lang="en-US" sz="5400" b="1" dirty="0">
              <a:solidFill>
                <a:srgbClr val="FF00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10532820" y="3113285"/>
            <a:ext cx="1320800" cy="1733680"/>
          </a:xfrm>
          <a:prstGeom prst="rect">
            <a:avLst/>
          </a:prstGeom>
          <a:noFill/>
        </p:spPr>
        <p:txBody>
          <a:bodyPr wrap="square" rtlCol="0">
            <a:spAutoFit/>
          </a:bodyPr>
          <a:lstStyle/>
          <a:p>
            <a:r>
              <a:rPr lang="en-US" sz="10666" dirty="0">
                <a:solidFill>
                  <a:srgbClr val="FFCC00"/>
                </a:solidFill>
                <a:sym typeface="Wingdings" panose="05000000000000000000" pitchFamily="2" charset="2"/>
              </a:rPr>
              <a:t></a:t>
            </a:r>
            <a:endParaRPr lang="en-US" sz="10666" dirty="0">
              <a:solidFill>
                <a:srgbClr val="FFCC00"/>
              </a:solidFill>
            </a:endParaRPr>
          </a:p>
        </p:txBody>
      </p:sp>
      <p:sp>
        <p:nvSpPr>
          <p:cNvPr id="6" name="TextBox 5"/>
          <p:cNvSpPr txBox="1"/>
          <p:nvPr/>
        </p:nvSpPr>
        <p:spPr>
          <a:xfrm>
            <a:off x="990600" y="2173331"/>
            <a:ext cx="10363200" cy="923330"/>
          </a:xfrm>
          <a:prstGeom prst="rect">
            <a:avLst/>
          </a:prstGeom>
          <a:noFill/>
        </p:spPr>
        <p:txBody>
          <a:bodyPr wrap="square" rtlCol="0">
            <a:spAutoFit/>
          </a:bodyPr>
          <a:lstStyle/>
          <a:p>
            <a:r>
              <a:rPr lang="en-US" sz="5400" b="1">
                <a:solidFill>
                  <a:srgbClr val="0000FF"/>
                </a:solidFill>
                <a:latin typeface="Times New Roman" panose="02020603050405020304" pitchFamily="18" charset="0"/>
                <a:cs typeface="Times New Roman" panose="02020603050405020304" pitchFamily="18" charset="0"/>
                <a:sym typeface="Wingdings" panose="05000000000000000000" pitchFamily="2" charset="2"/>
              </a:rPr>
              <a:t>Đơn thức và đa thức nhiều biến</a:t>
            </a:r>
            <a:endParaRPr lang="en-US" sz="5400" b="1" dirty="0">
              <a:solidFill>
                <a:srgbClr val="0000FF"/>
              </a:solidFill>
              <a:latin typeface="Times New Roman" panose="02020603050405020304" pitchFamily="18" charset="0"/>
              <a:cs typeface="Times New Roman" panose="02020603050405020304" pitchFamily="18" charset="0"/>
            </a:endParaRPr>
          </a:p>
        </p:txBody>
      </p:sp>
      <p:cxnSp>
        <p:nvCxnSpPr>
          <p:cNvPr id="8" name="Straight Connector 7"/>
          <p:cNvCxnSpPr/>
          <p:nvPr/>
        </p:nvCxnSpPr>
        <p:spPr>
          <a:xfrm>
            <a:off x="1748510" y="3113285"/>
            <a:ext cx="8847380" cy="0"/>
          </a:xfrm>
          <a:prstGeom prst="line">
            <a:avLst/>
          </a:prstGeom>
          <a:ln w="76200">
            <a:solidFill>
              <a:srgbClr val="FFC000"/>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988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par>
                          <p:cTn id="12" fill="hold">
                            <p:stCondLst>
                              <p:cond delay="1000"/>
                            </p:stCondLst>
                            <p:childTnLst>
                              <p:par>
                                <p:cTn id="13" presetID="37"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900" decel="100000" fill="hold"/>
                                        <p:tgtEl>
                                          <p:spTgt spid="6"/>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84" y="169849"/>
            <a:ext cx="12362246" cy="6449893"/>
          </a:xfrm>
          <a:prstGeom prst="rect">
            <a:avLst/>
          </a:prstGeom>
          <a:solidFill>
            <a:srgbClr val="7030A0"/>
          </a:solidFill>
          <a:ln w="38100">
            <a:solidFill>
              <a:srgbClr val="87C7D9"/>
            </a:solidFill>
            <a:miter lim="800000"/>
            <a:headEnd/>
            <a:tailEnd/>
          </a:ln>
          <a:effectLst/>
        </p:spPr>
      </p:pic>
      <p:grpSp>
        <p:nvGrpSpPr>
          <p:cNvPr id="39" name="Group 38"/>
          <p:cNvGrpSpPr/>
          <p:nvPr/>
        </p:nvGrpSpPr>
        <p:grpSpPr>
          <a:xfrm>
            <a:off x="356813" y="1286485"/>
            <a:ext cx="3429000" cy="3124200"/>
            <a:chOff x="-399473" y="1179386"/>
            <a:chExt cx="3124200" cy="3124200"/>
          </a:xfrm>
        </p:grpSpPr>
        <p:sp>
          <p:nvSpPr>
            <p:cNvPr id="4" name="Oval 3"/>
            <p:cNvSpPr/>
            <p:nvPr/>
          </p:nvSpPr>
          <p:spPr>
            <a:xfrm>
              <a:off x="133927" y="1794199"/>
              <a:ext cx="1905000" cy="1905000"/>
            </a:xfrm>
            <a:prstGeom prst="ellipse">
              <a:avLst/>
            </a:prstGeom>
            <a:solidFill>
              <a:schemeClr val="accent1">
                <a:lumMod val="20000"/>
                <a:lumOff val="80000"/>
              </a:schemeClr>
            </a:solidFill>
            <a:ln w="73025">
              <a:gradFill flip="none" rotWithShape="1">
                <a:gsLst>
                  <a:gs pos="0">
                    <a:srgbClr val="00B0F0"/>
                  </a:gs>
                  <a:gs pos="77000">
                    <a:schemeClr val="accent1">
                      <a:lumMod val="89000"/>
                    </a:schemeClr>
                  </a:gs>
                  <a:gs pos="0">
                    <a:schemeClr val="bg1"/>
                  </a:gs>
                  <a:gs pos="97000">
                    <a:schemeClr val="accent1">
                      <a:lumMod val="70000"/>
                    </a:schemeClr>
                  </a:gs>
                </a:gsLst>
                <a:path path="circle">
                  <a:fillToRect l="50000" t="50000" r="50000" b="50000"/>
                </a:path>
                <a:tileRect/>
              </a:gradFill>
              <a:round/>
            </a:ln>
            <a:effectLst>
              <a:outerShdw blurRad="63500" sx="102000" sy="102000" algn="ctr"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en-US" sz="2267" b="1">
                  <a:ln w="6600">
                    <a:solidFill>
                      <a:schemeClr val="accent2"/>
                    </a:solidFill>
                    <a:prstDash val="solid"/>
                  </a:ln>
                  <a:solidFill>
                    <a:srgbClr val="FF0000"/>
                  </a:solidFill>
                  <a:latin typeface="Times New Roman" panose="02020603050405020304" pitchFamily="18" charset="0"/>
                  <a:cs typeface="Times New Roman" panose="02020603050405020304" pitchFamily="18" charset="0"/>
                </a:rPr>
                <a:t>NỘI DUNG BÀI HỌC</a:t>
              </a:r>
              <a:endParaRPr lang="en-US" sz="2267" b="1" dirty="0">
                <a:ln w="6600">
                  <a:solidFill>
                    <a:schemeClr val="accent2"/>
                  </a:solidFill>
                  <a:prstDash val="solid"/>
                </a:ln>
                <a:solidFill>
                  <a:srgbClr val="FF0000"/>
                </a:solidFill>
                <a:latin typeface="Times New Roman" panose="02020603050405020304" pitchFamily="18" charset="0"/>
                <a:cs typeface="Times New Roman" panose="02020603050405020304" pitchFamily="18" charset="0"/>
              </a:endParaRPr>
            </a:p>
          </p:txBody>
        </p:sp>
        <p:sp>
          <p:nvSpPr>
            <p:cNvPr id="10" name="Block Arc 9"/>
            <p:cNvSpPr/>
            <p:nvPr/>
          </p:nvSpPr>
          <p:spPr>
            <a:xfrm rot="5400000">
              <a:off x="-146041" y="1470349"/>
              <a:ext cx="2426836" cy="2552700"/>
            </a:xfrm>
            <a:prstGeom prst="blockArc">
              <a:avLst>
                <a:gd name="adj1" fmla="val 10801876"/>
                <a:gd name="adj2" fmla="val 21443292"/>
                <a:gd name="adj3" fmla="val 4063"/>
              </a:avLst>
            </a:prstGeom>
            <a:solidFill>
              <a:schemeClr val="bg1">
                <a:lumMod val="85000"/>
              </a:schemeClr>
            </a:solidFill>
            <a:ln>
              <a:gradFill>
                <a:gsLst>
                  <a:gs pos="0">
                    <a:schemeClr val="accent1">
                      <a:lumMod val="5000"/>
                      <a:lumOff val="95000"/>
                    </a:schemeClr>
                  </a:gs>
                  <a:gs pos="0">
                    <a:scrgbClr r="0" g="0" b="0"/>
                  </a:gs>
                  <a:gs pos="0">
                    <a:scrgbClr r="0" g="0" b="0"/>
                  </a:gs>
                  <a:gs pos="0">
                    <a:scrgbClr r="0" g="0" b="0"/>
                  </a:gs>
                  <a:gs pos="0">
                    <a:scrgbClr r="0" g="0" b="0"/>
                  </a:gs>
                  <a:gs pos="0">
                    <a:scrgbClr r="0" g="0" b="0"/>
                  </a:gs>
                  <a:gs pos="0">
                    <a:schemeClr val="accent1">
                      <a:lumMod val="45000"/>
                      <a:lumOff val="5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Block Arc 46"/>
            <p:cNvSpPr/>
            <p:nvPr/>
          </p:nvSpPr>
          <p:spPr>
            <a:xfrm rot="5400000">
              <a:off x="-399473" y="1179386"/>
              <a:ext cx="3124200" cy="3124200"/>
            </a:xfrm>
            <a:prstGeom prst="blockArc">
              <a:avLst>
                <a:gd name="adj1" fmla="val 10800000"/>
                <a:gd name="adj2" fmla="val 21550161"/>
                <a:gd name="adj3" fmla="val 0"/>
              </a:avLst>
            </a:prstGeom>
            <a:noFill/>
            <a:ln w="1905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3" name="Oval 12"/>
          <p:cNvSpPr/>
          <p:nvPr/>
        </p:nvSpPr>
        <p:spPr>
          <a:xfrm>
            <a:off x="2595942" y="1428348"/>
            <a:ext cx="189860" cy="187957"/>
          </a:xfrm>
          <a:prstGeom prst="ellipse">
            <a:avLst/>
          </a:prstGeom>
          <a:solidFill>
            <a:srgbClr val="92D050"/>
          </a:solidFill>
          <a:ln>
            <a:gradFill>
              <a:gsLst>
                <a:gs pos="0">
                  <a:schemeClr val="accent1">
                    <a:lumMod val="5000"/>
                    <a:lumOff val="95000"/>
                  </a:schemeClr>
                </a:gs>
                <a:gs pos="2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480095" y="2420095"/>
            <a:ext cx="166607" cy="228599"/>
          </a:xfrm>
          <a:prstGeom prst="ellipse">
            <a:avLst/>
          </a:prstGeom>
          <a:solidFill>
            <a:srgbClr val="92D050"/>
          </a:solidFill>
          <a:ln>
            <a:gradFill>
              <a:gsLst>
                <a:gs pos="0">
                  <a:schemeClr val="accent1">
                    <a:lumMod val="5000"/>
                    <a:lumOff val="95000"/>
                  </a:schemeClr>
                </a:gs>
                <a:gs pos="2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3668462" y="3127895"/>
            <a:ext cx="170137" cy="218085"/>
          </a:xfrm>
          <a:prstGeom prst="ellipse">
            <a:avLst/>
          </a:prstGeom>
          <a:solidFill>
            <a:srgbClr val="92D050"/>
          </a:solidFill>
          <a:ln>
            <a:gradFill>
              <a:gsLst>
                <a:gs pos="0">
                  <a:schemeClr val="accent1">
                    <a:lumMod val="5000"/>
                    <a:lumOff val="95000"/>
                  </a:schemeClr>
                </a:gs>
                <a:gs pos="2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a:stCxn id="13" idx="7"/>
            <a:endCxn id="66" idx="1"/>
          </p:cNvCxnSpPr>
          <p:nvPr/>
        </p:nvCxnSpPr>
        <p:spPr>
          <a:xfrm flipV="1">
            <a:off x="2757998" y="730395"/>
            <a:ext cx="1610804" cy="725479"/>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a:stCxn id="14" idx="6"/>
            <a:endCxn id="89" idx="1"/>
          </p:cNvCxnSpPr>
          <p:nvPr/>
        </p:nvCxnSpPr>
        <p:spPr>
          <a:xfrm flipV="1">
            <a:off x="3646702" y="2187942"/>
            <a:ext cx="801064" cy="346453"/>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a:stCxn id="15" idx="5"/>
            <a:endCxn id="97" idx="1"/>
          </p:cNvCxnSpPr>
          <p:nvPr/>
        </p:nvCxnSpPr>
        <p:spPr>
          <a:xfrm>
            <a:off x="3813683" y="3314042"/>
            <a:ext cx="584224" cy="434806"/>
          </a:xfrm>
          <a:prstGeom prst="line">
            <a:avLst/>
          </a:prstGeom>
        </p:spPr>
        <p:style>
          <a:lnRef idx="1">
            <a:schemeClr val="accent1"/>
          </a:lnRef>
          <a:fillRef idx="0">
            <a:schemeClr val="accent1"/>
          </a:fillRef>
          <a:effectRef idx="0">
            <a:schemeClr val="accent1"/>
          </a:effectRef>
          <a:fontRef idx="minor">
            <a:schemeClr val="tx1"/>
          </a:fontRef>
        </p:style>
      </p:cxnSp>
      <p:grpSp>
        <p:nvGrpSpPr>
          <p:cNvPr id="54" name="Group 53"/>
          <p:cNvGrpSpPr/>
          <p:nvPr/>
        </p:nvGrpSpPr>
        <p:grpSpPr>
          <a:xfrm>
            <a:off x="4368802" y="363901"/>
            <a:ext cx="5537199" cy="712143"/>
            <a:chOff x="5351728" y="2100948"/>
            <a:chExt cx="2523997" cy="608682"/>
          </a:xfrm>
        </p:grpSpPr>
        <p:grpSp>
          <p:nvGrpSpPr>
            <p:cNvPr id="60" name="Group 59"/>
            <p:cNvGrpSpPr/>
            <p:nvPr/>
          </p:nvGrpSpPr>
          <p:grpSpPr>
            <a:xfrm>
              <a:off x="5351728" y="2118753"/>
              <a:ext cx="2523997" cy="590877"/>
              <a:chOff x="4437328" y="2473560"/>
              <a:chExt cx="2523997" cy="590877"/>
            </a:xfrm>
          </p:grpSpPr>
          <p:sp>
            <p:nvSpPr>
              <p:cNvPr id="65" name="Pentagon 64"/>
              <p:cNvSpPr/>
              <p:nvPr/>
            </p:nvSpPr>
            <p:spPr>
              <a:xfrm>
                <a:off x="4591051" y="2483746"/>
                <a:ext cx="2370274" cy="580691"/>
              </a:xfrm>
              <a:prstGeom prst="homePlate">
                <a:avLst/>
              </a:prstGeom>
              <a:solidFill>
                <a:srgbClr val="00B0F0"/>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66" name="Diamond 65"/>
              <p:cNvSpPr/>
              <p:nvPr/>
            </p:nvSpPr>
            <p:spPr>
              <a:xfrm>
                <a:off x="4437328" y="2473560"/>
                <a:ext cx="299706" cy="590877"/>
              </a:xfrm>
              <a:prstGeom prst="diamond">
                <a:avLst/>
              </a:prstGeom>
              <a:solidFill>
                <a:srgbClr val="00B0F0"/>
              </a:solidFill>
              <a:ln w="15875">
                <a:noFill/>
              </a:ln>
              <a:effectLst>
                <a:outerShdw blurRad="25400" dist="38100" sx="103000" sy="103000" algn="l" rotWithShape="0">
                  <a:srgbClr val="0070C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grpSp>
        <p:sp>
          <p:nvSpPr>
            <p:cNvPr id="61" name="TextBox 60"/>
            <p:cNvSpPr txBox="1"/>
            <p:nvPr/>
          </p:nvSpPr>
          <p:spPr>
            <a:xfrm>
              <a:off x="5558314" y="2100948"/>
              <a:ext cx="2187615" cy="552431"/>
            </a:xfrm>
            <a:prstGeom prst="rect">
              <a:avLst/>
            </a:prstGeom>
            <a:noFill/>
          </p:spPr>
          <p:txBody>
            <a:bodyPr wrap="square" rtlCol="0">
              <a:spAutoFit/>
            </a:bodyPr>
            <a:lstStyle/>
            <a:p>
              <a:pPr algn="ctr"/>
              <a:r>
                <a:rPr lang="en-US" sz="3600" b="1">
                  <a:solidFill>
                    <a:schemeClr val="bg1"/>
                  </a:solidFill>
                  <a:latin typeface="Times New Roman" panose="02020603050405020304" pitchFamily="18" charset="0"/>
                  <a:cs typeface="Times New Roman" panose="02020603050405020304" pitchFamily="18" charset="0"/>
                </a:rPr>
                <a:t>Đơn thức và đa thức</a:t>
              </a:r>
              <a:endParaRPr lang="en-US" sz="3600" b="1" dirty="0">
                <a:solidFill>
                  <a:schemeClr val="bg1"/>
                </a:solidFill>
                <a:latin typeface="Times New Roman" panose="02020603050405020304" pitchFamily="18" charset="0"/>
                <a:cs typeface="Times New Roman" panose="02020603050405020304" pitchFamily="18" charset="0"/>
              </a:endParaRPr>
            </a:p>
          </p:txBody>
        </p:sp>
        <p:sp>
          <p:nvSpPr>
            <p:cNvPr id="63" name="TextBox 62"/>
            <p:cNvSpPr txBox="1"/>
            <p:nvPr/>
          </p:nvSpPr>
          <p:spPr>
            <a:xfrm>
              <a:off x="5402816" y="2118753"/>
              <a:ext cx="268715" cy="552431"/>
            </a:xfrm>
            <a:prstGeom prst="rect">
              <a:avLst/>
            </a:prstGeom>
            <a:noFill/>
          </p:spPr>
          <p:txBody>
            <a:bodyPr wrap="square" rtlCol="0">
              <a:spAutoFit/>
            </a:bodyPr>
            <a:lstStyle/>
            <a:p>
              <a:r>
                <a:rPr lang="en-US" sz="3600" b="1" dirty="0">
                  <a:solidFill>
                    <a:schemeClr val="bg1"/>
                  </a:solidFill>
                  <a:latin typeface="Times New Roman" panose="02020603050405020304" pitchFamily="18" charset="0"/>
                  <a:cs typeface="Times New Roman" panose="02020603050405020304" pitchFamily="18" charset="0"/>
                </a:rPr>
                <a:t>1</a:t>
              </a:r>
            </a:p>
          </p:txBody>
        </p:sp>
      </p:grpSp>
      <p:grpSp>
        <p:nvGrpSpPr>
          <p:cNvPr id="82" name="Group 81"/>
          <p:cNvGrpSpPr/>
          <p:nvPr/>
        </p:nvGrpSpPr>
        <p:grpSpPr>
          <a:xfrm>
            <a:off x="4398602" y="1822131"/>
            <a:ext cx="6248401" cy="711467"/>
            <a:chOff x="5329318" y="2101527"/>
            <a:chExt cx="2848181" cy="608103"/>
          </a:xfrm>
        </p:grpSpPr>
        <p:grpSp>
          <p:nvGrpSpPr>
            <p:cNvPr id="83" name="Group 82"/>
            <p:cNvGrpSpPr/>
            <p:nvPr/>
          </p:nvGrpSpPr>
          <p:grpSpPr>
            <a:xfrm>
              <a:off x="5351728" y="2118753"/>
              <a:ext cx="2626946" cy="590877"/>
              <a:chOff x="4437328" y="2473560"/>
              <a:chExt cx="2626946" cy="590877"/>
            </a:xfrm>
          </p:grpSpPr>
          <p:sp>
            <p:nvSpPr>
              <p:cNvPr id="88" name="Pentagon 87"/>
              <p:cNvSpPr/>
              <p:nvPr/>
            </p:nvSpPr>
            <p:spPr>
              <a:xfrm>
                <a:off x="4591051" y="2483746"/>
                <a:ext cx="2473223" cy="580691"/>
              </a:xfrm>
              <a:prstGeom prst="homePlate">
                <a:avLst/>
              </a:prstGeom>
              <a:solidFill>
                <a:srgbClr val="00B0F0"/>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89" name="Diamond 88"/>
              <p:cNvSpPr/>
              <p:nvPr/>
            </p:nvSpPr>
            <p:spPr>
              <a:xfrm>
                <a:off x="4437328" y="2473560"/>
                <a:ext cx="299706" cy="590877"/>
              </a:xfrm>
              <a:prstGeom prst="diamond">
                <a:avLst/>
              </a:prstGeom>
              <a:solidFill>
                <a:srgbClr val="00B0F0"/>
              </a:solidFill>
              <a:ln w="15875">
                <a:noFill/>
              </a:ln>
              <a:effectLst>
                <a:outerShdw blurRad="25400" dist="38100" sx="103000" sy="103000" algn="l" rotWithShape="0">
                  <a:srgbClr val="0070C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grpSp>
        <p:sp>
          <p:nvSpPr>
            <p:cNvPr id="84" name="TextBox 83"/>
            <p:cNvSpPr txBox="1"/>
            <p:nvPr/>
          </p:nvSpPr>
          <p:spPr>
            <a:xfrm>
              <a:off x="5329318" y="2101527"/>
              <a:ext cx="2848181" cy="552429"/>
            </a:xfrm>
            <a:prstGeom prst="rect">
              <a:avLst/>
            </a:prstGeom>
            <a:noFill/>
          </p:spPr>
          <p:txBody>
            <a:bodyPr wrap="square" rtlCol="0">
              <a:spAutoFit/>
            </a:bodyPr>
            <a:lstStyle/>
            <a:p>
              <a:pPr algn="ctr"/>
              <a:r>
                <a:rPr lang="en-US" sz="3600" b="1">
                  <a:solidFill>
                    <a:schemeClr val="bg1"/>
                  </a:solidFill>
                  <a:latin typeface="Times New Roman" panose="02020603050405020304" pitchFamily="18" charset="0"/>
                  <a:cs typeface="Times New Roman" panose="02020603050405020304" pitchFamily="18" charset="0"/>
                </a:rPr>
                <a:t>Đơn thức thu gọn</a:t>
              </a:r>
              <a:endParaRPr lang="en-US" sz="3600" b="1" dirty="0">
                <a:solidFill>
                  <a:schemeClr val="bg1"/>
                </a:solidFill>
                <a:latin typeface="Times New Roman" panose="02020603050405020304" pitchFamily="18" charset="0"/>
                <a:cs typeface="Times New Roman" panose="02020603050405020304" pitchFamily="18" charset="0"/>
              </a:endParaRPr>
            </a:p>
          </p:txBody>
        </p:sp>
        <p:sp>
          <p:nvSpPr>
            <p:cNvPr id="86" name="TextBox 85"/>
            <p:cNvSpPr txBox="1"/>
            <p:nvPr/>
          </p:nvSpPr>
          <p:spPr>
            <a:xfrm>
              <a:off x="5404298" y="2109111"/>
              <a:ext cx="244286" cy="552429"/>
            </a:xfrm>
            <a:prstGeom prst="rect">
              <a:avLst/>
            </a:prstGeom>
            <a:noFill/>
          </p:spPr>
          <p:txBody>
            <a:bodyPr wrap="square" rtlCol="0">
              <a:spAutoFit/>
            </a:bodyPr>
            <a:lstStyle/>
            <a:p>
              <a:r>
                <a:rPr lang="en-US" sz="3600" b="1" dirty="0">
                  <a:solidFill>
                    <a:schemeClr val="bg1"/>
                  </a:solidFill>
                  <a:latin typeface="Times New Roman" panose="02020603050405020304" pitchFamily="18" charset="0"/>
                  <a:cs typeface="Times New Roman" panose="02020603050405020304" pitchFamily="18" charset="0"/>
                </a:rPr>
                <a:t>2</a:t>
              </a:r>
            </a:p>
          </p:txBody>
        </p:sp>
      </p:grpSp>
      <p:grpSp>
        <p:nvGrpSpPr>
          <p:cNvPr id="90" name="Group 89"/>
          <p:cNvGrpSpPr/>
          <p:nvPr/>
        </p:nvGrpSpPr>
        <p:grpSpPr>
          <a:xfrm>
            <a:off x="4082104" y="3385148"/>
            <a:ext cx="7729473" cy="709356"/>
            <a:chOff x="5247409" y="2103332"/>
            <a:chExt cx="2553290" cy="606298"/>
          </a:xfrm>
        </p:grpSpPr>
        <p:grpSp>
          <p:nvGrpSpPr>
            <p:cNvPr id="91" name="Group 90"/>
            <p:cNvGrpSpPr/>
            <p:nvPr/>
          </p:nvGrpSpPr>
          <p:grpSpPr>
            <a:xfrm>
              <a:off x="5351728" y="2118753"/>
              <a:ext cx="2250631" cy="590877"/>
              <a:chOff x="4437328" y="2473560"/>
              <a:chExt cx="2250631" cy="590877"/>
            </a:xfrm>
          </p:grpSpPr>
          <p:sp>
            <p:nvSpPr>
              <p:cNvPr id="96" name="Pentagon 95"/>
              <p:cNvSpPr/>
              <p:nvPr/>
            </p:nvSpPr>
            <p:spPr>
              <a:xfrm>
                <a:off x="4552549" y="2483746"/>
                <a:ext cx="2135410" cy="580691"/>
              </a:xfrm>
              <a:prstGeom prst="homePlate">
                <a:avLst/>
              </a:prstGeom>
              <a:solidFill>
                <a:srgbClr val="00B0F0"/>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97" name="Diamond 96"/>
              <p:cNvSpPr/>
              <p:nvPr/>
            </p:nvSpPr>
            <p:spPr>
              <a:xfrm>
                <a:off x="4437328" y="2473560"/>
                <a:ext cx="231598" cy="590877"/>
              </a:xfrm>
              <a:prstGeom prst="diamond">
                <a:avLst/>
              </a:prstGeom>
              <a:solidFill>
                <a:srgbClr val="00B0F0"/>
              </a:solidFill>
              <a:ln w="15875">
                <a:noFill/>
              </a:ln>
              <a:effectLst>
                <a:outerShdw blurRad="25400" dist="38100" sx="103000" sy="103000" algn="l" rotWithShape="0">
                  <a:srgbClr val="0070C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grpSp>
        <p:sp>
          <p:nvSpPr>
            <p:cNvPr id="92" name="TextBox 91"/>
            <p:cNvSpPr txBox="1"/>
            <p:nvPr/>
          </p:nvSpPr>
          <p:spPr>
            <a:xfrm>
              <a:off x="5247409" y="2129638"/>
              <a:ext cx="2553290" cy="499816"/>
            </a:xfrm>
            <a:prstGeom prst="rect">
              <a:avLst/>
            </a:prstGeom>
            <a:noFill/>
          </p:spPr>
          <p:txBody>
            <a:bodyPr wrap="square" rtlCol="0">
              <a:spAutoFit/>
            </a:bodyPr>
            <a:lstStyle/>
            <a:p>
              <a:pPr algn="ctr"/>
              <a:r>
                <a:rPr lang="en-US" sz="3200" b="1">
                  <a:solidFill>
                    <a:schemeClr val="bg1"/>
                  </a:solidFill>
                  <a:latin typeface="Times New Roman" panose="02020603050405020304" pitchFamily="18" charset="0"/>
                  <a:cs typeface="Times New Roman" panose="02020603050405020304" pitchFamily="18" charset="0"/>
                </a:rPr>
                <a:t>Cộng, trừ đơn thức đồng dạng</a:t>
              </a:r>
              <a:endParaRPr lang="en-US" sz="3200" b="1" dirty="0">
                <a:solidFill>
                  <a:schemeClr val="bg1"/>
                </a:solidFill>
                <a:latin typeface="Times New Roman" panose="02020603050405020304" pitchFamily="18" charset="0"/>
                <a:cs typeface="Times New Roman" panose="02020603050405020304" pitchFamily="18" charset="0"/>
              </a:endParaRPr>
            </a:p>
          </p:txBody>
        </p:sp>
        <p:sp>
          <p:nvSpPr>
            <p:cNvPr id="94" name="TextBox 93"/>
            <p:cNvSpPr txBox="1"/>
            <p:nvPr/>
          </p:nvSpPr>
          <p:spPr>
            <a:xfrm>
              <a:off x="5390704" y="2103332"/>
              <a:ext cx="195812" cy="552429"/>
            </a:xfrm>
            <a:prstGeom prst="rect">
              <a:avLst/>
            </a:prstGeom>
            <a:noFill/>
          </p:spPr>
          <p:txBody>
            <a:bodyPr wrap="square" rtlCol="0">
              <a:spAutoFit/>
            </a:bodyPr>
            <a:lstStyle/>
            <a:p>
              <a:r>
                <a:rPr lang="en-US" sz="3600" b="1">
                  <a:solidFill>
                    <a:schemeClr val="bg1"/>
                  </a:solidFill>
                  <a:latin typeface="Times New Roman" panose="02020603050405020304" pitchFamily="18" charset="0"/>
                  <a:cs typeface="Times New Roman" panose="02020603050405020304" pitchFamily="18" charset="0"/>
                </a:rPr>
                <a:t>3</a:t>
              </a:r>
              <a:endParaRPr lang="en-US" sz="3600" b="1" dirty="0">
                <a:solidFill>
                  <a:schemeClr val="bg1"/>
                </a:solidFill>
                <a:latin typeface="Times New Roman" panose="02020603050405020304" pitchFamily="18" charset="0"/>
                <a:cs typeface="Times New Roman" panose="02020603050405020304" pitchFamily="18" charset="0"/>
              </a:endParaRPr>
            </a:p>
          </p:txBody>
        </p:sp>
      </p:grpSp>
      <p:sp>
        <p:nvSpPr>
          <p:cNvPr id="36" name="Rectangle 35"/>
          <p:cNvSpPr/>
          <p:nvPr/>
        </p:nvSpPr>
        <p:spPr>
          <a:xfrm>
            <a:off x="-16477" y="-105820"/>
            <a:ext cx="12411676" cy="423599"/>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16477" y="6477001"/>
            <a:ext cx="12411676" cy="415076"/>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p:cNvGrpSpPr/>
          <p:nvPr/>
        </p:nvGrpSpPr>
        <p:grpSpPr>
          <a:xfrm>
            <a:off x="4447766" y="4796308"/>
            <a:ext cx="5458234" cy="703230"/>
            <a:chOff x="5351728" y="2118753"/>
            <a:chExt cx="2488003" cy="601062"/>
          </a:xfrm>
        </p:grpSpPr>
        <p:grpSp>
          <p:nvGrpSpPr>
            <p:cNvPr id="42" name="Group 41"/>
            <p:cNvGrpSpPr/>
            <p:nvPr/>
          </p:nvGrpSpPr>
          <p:grpSpPr>
            <a:xfrm>
              <a:off x="5351728" y="2118753"/>
              <a:ext cx="2488003" cy="590877"/>
              <a:chOff x="4437328" y="2473560"/>
              <a:chExt cx="2488003" cy="590877"/>
            </a:xfrm>
          </p:grpSpPr>
          <p:sp>
            <p:nvSpPr>
              <p:cNvPr id="48" name="Pentagon 47"/>
              <p:cNvSpPr/>
              <p:nvPr/>
            </p:nvSpPr>
            <p:spPr>
              <a:xfrm>
                <a:off x="4591051" y="2483746"/>
                <a:ext cx="2334280" cy="580691"/>
              </a:xfrm>
              <a:prstGeom prst="homePlate">
                <a:avLst/>
              </a:prstGeom>
              <a:solidFill>
                <a:srgbClr val="00B0F0"/>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49" name="Diamond 48"/>
              <p:cNvSpPr/>
              <p:nvPr/>
            </p:nvSpPr>
            <p:spPr>
              <a:xfrm>
                <a:off x="4437328" y="2473560"/>
                <a:ext cx="299706" cy="590877"/>
              </a:xfrm>
              <a:prstGeom prst="diamond">
                <a:avLst/>
              </a:prstGeom>
              <a:solidFill>
                <a:srgbClr val="00B0F0"/>
              </a:solidFill>
              <a:ln w="15875">
                <a:noFill/>
              </a:ln>
              <a:effectLst>
                <a:outerShdw blurRad="25400" dist="38100" sx="103000" sy="103000" algn="l" rotWithShape="0">
                  <a:srgbClr val="0070C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grpSp>
        <p:sp>
          <p:nvSpPr>
            <p:cNvPr id="44" name="TextBox 43"/>
            <p:cNvSpPr txBox="1"/>
            <p:nvPr/>
          </p:nvSpPr>
          <p:spPr>
            <a:xfrm>
              <a:off x="5621110" y="2167386"/>
              <a:ext cx="1642005" cy="552429"/>
            </a:xfrm>
            <a:prstGeom prst="rect">
              <a:avLst/>
            </a:prstGeom>
            <a:noFill/>
          </p:spPr>
          <p:txBody>
            <a:bodyPr wrap="square" rtlCol="0">
              <a:spAutoFit/>
            </a:bodyPr>
            <a:lstStyle/>
            <a:p>
              <a:pPr algn="ctr"/>
              <a:r>
                <a:rPr lang="en-US" sz="3600" b="1">
                  <a:solidFill>
                    <a:schemeClr val="bg1"/>
                  </a:solidFill>
                  <a:latin typeface="Times New Roman" panose="02020603050405020304" pitchFamily="18" charset="0"/>
                  <a:cs typeface="Times New Roman" panose="02020603050405020304" pitchFamily="18" charset="0"/>
                </a:rPr>
                <a:t>Đa thức thu gọn</a:t>
              </a:r>
              <a:endParaRPr lang="en-US" sz="3600" b="1" dirty="0">
                <a:solidFill>
                  <a:schemeClr val="bg1"/>
                </a:solidFill>
                <a:latin typeface="Times New Roman" panose="02020603050405020304" pitchFamily="18" charset="0"/>
                <a:cs typeface="Times New Roman" panose="02020603050405020304" pitchFamily="18" charset="0"/>
              </a:endParaRPr>
            </a:p>
          </p:txBody>
        </p:sp>
        <p:sp>
          <p:nvSpPr>
            <p:cNvPr id="45" name="TextBox 44"/>
            <p:cNvSpPr txBox="1"/>
            <p:nvPr/>
          </p:nvSpPr>
          <p:spPr>
            <a:xfrm>
              <a:off x="5405041" y="2131595"/>
              <a:ext cx="244286" cy="552429"/>
            </a:xfrm>
            <a:prstGeom prst="rect">
              <a:avLst/>
            </a:prstGeom>
            <a:noFill/>
          </p:spPr>
          <p:txBody>
            <a:bodyPr wrap="square" rtlCol="0">
              <a:spAutoFit/>
            </a:bodyPr>
            <a:lstStyle/>
            <a:p>
              <a:r>
                <a:rPr lang="en-US" sz="3600" b="1">
                  <a:solidFill>
                    <a:schemeClr val="bg1"/>
                  </a:solidFill>
                  <a:latin typeface="Times New Roman" panose="02020603050405020304" pitchFamily="18" charset="0"/>
                  <a:cs typeface="Times New Roman" panose="02020603050405020304" pitchFamily="18" charset="0"/>
                </a:rPr>
                <a:t>4</a:t>
              </a:r>
              <a:endParaRPr lang="en-US" sz="3600" b="1" dirty="0">
                <a:solidFill>
                  <a:schemeClr val="bg1"/>
                </a:solidFill>
                <a:latin typeface="Times New Roman" panose="02020603050405020304" pitchFamily="18" charset="0"/>
                <a:cs typeface="Times New Roman" panose="02020603050405020304" pitchFamily="18" charset="0"/>
              </a:endParaRPr>
            </a:p>
          </p:txBody>
        </p:sp>
      </p:grpSp>
      <p:cxnSp>
        <p:nvCxnSpPr>
          <p:cNvPr id="50" name="Straight Connector 49"/>
          <p:cNvCxnSpPr/>
          <p:nvPr/>
        </p:nvCxnSpPr>
        <p:spPr>
          <a:xfrm>
            <a:off x="2978436" y="4321018"/>
            <a:ext cx="1655552" cy="887126"/>
          </a:xfrm>
          <a:prstGeom prst="line">
            <a:avLst/>
          </a:prstGeom>
        </p:spPr>
        <p:style>
          <a:lnRef idx="1">
            <a:schemeClr val="accent1"/>
          </a:lnRef>
          <a:fillRef idx="0">
            <a:schemeClr val="accent1"/>
          </a:fillRef>
          <a:effectRef idx="0">
            <a:schemeClr val="accent1"/>
          </a:effectRef>
          <a:fontRef idx="minor">
            <a:schemeClr val="tx1"/>
          </a:fontRef>
        </p:style>
      </p:cxnSp>
      <p:sp>
        <p:nvSpPr>
          <p:cNvPr id="51" name="Oval 50"/>
          <p:cNvSpPr/>
          <p:nvPr/>
        </p:nvSpPr>
        <p:spPr>
          <a:xfrm>
            <a:off x="2898633" y="4162086"/>
            <a:ext cx="170137" cy="218085"/>
          </a:xfrm>
          <a:prstGeom prst="ellipse">
            <a:avLst/>
          </a:prstGeom>
          <a:solidFill>
            <a:srgbClr val="92D050"/>
          </a:solidFill>
          <a:ln>
            <a:gradFill>
              <a:gsLst>
                <a:gs pos="0">
                  <a:schemeClr val="accent1">
                    <a:lumMod val="5000"/>
                    <a:lumOff val="95000"/>
                  </a:schemeClr>
                </a:gs>
                <a:gs pos="2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815815910"/>
      </p:ext>
    </p:extLst>
  </p:cSld>
  <p:clrMapOvr>
    <a:masterClrMapping/>
  </p:clrMapOvr>
  <mc:AlternateContent xmlns:mc="http://schemas.openxmlformats.org/markup-compatibility/2006" xmlns:p14="http://schemas.microsoft.com/office/powerpoint/2010/main">
    <mc:Choice Requires="p14">
      <p:transition spd="slow" p14:dur="2000" advTm="53090"/>
    </mc:Choice>
    <mc:Fallback xmlns="">
      <p:transition spd="slow" advTm="530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par>
                                <p:cTn id="13" presetID="16" presetClass="entr" presetSubtype="21"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barn(inVertical)">
                                      <p:cBhvr>
                                        <p:cTn id="15" dur="500"/>
                                        <p:tgtEl>
                                          <p:spTgt spid="38"/>
                                        </p:tgtEl>
                                      </p:cBhvr>
                                    </p:animEffect>
                                  </p:childTnLst>
                                </p:cTn>
                              </p:par>
                              <p:par>
                                <p:cTn id="16" presetID="16" presetClass="entr" presetSubtype="21" fill="hold" nodeType="withEffect">
                                  <p:stCondLst>
                                    <p:cond delay="0"/>
                                  </p:stCondLst>
                                  <p:childTnLst>
                                    <p:set>
                                      <p:cBhvr>
                                        <p:cTn id="17" dur="1" fill="hold">
                                          <p:stCondLst>
                                            <p:cond delay="0"/>
                                          </p:stCondLst>
                                        </p:cTn>
                                        <p:tgtEl>
                                          <p:spTgt spid="54"/>
                                        </p:tgtEl>
                                        <p:attrNameLst>
                                          <p:attrName>style.visibility</p:attrName>
                                        </p:attrNameLst>
                                      </p:cBhvr>
                                      <p:to>
                                        <p:strVal val="visible"/>
                                      </p:to>
                                    </p:set>
                                    <p:animEffect transition="in" filter="barn(inVertical)">
                                      <p:cBhvr>
                                        <p:cTn id="18" dur="500"/>
                                        <p:tgtEl>
                                          <p:spTgt spid="5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par>
                                <p:cTn id="24" presetID="16" presetClass="entr" presetSubtype="21" fill="hold" nodeType="with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barn(inVertical)">
                                      <p:cBhvr>
                                        <p:cTn id="26" dur="500"/>
                                        <p:tgtEl>
                                          <p:spTgt spid="40"/>
                                        </p:tgtEl>
                                      </p:cBhvr>
                                    </p:animEffect>
                                  </p:childTnLst>
                                </p:cTn>
                              </p:par>
                              <p:par>
                                <p:cTn id="27" presetID="16" presetClass="entr" presetSubtype="21" fill="hold" nodeType="withEffect">
                                  <p:stCondLst>
                                    <p:cond delay="0"/>
                                  </p:stCondLst>
                                  <p:childTnLst>
                                    <p:set>
                                      <p:cBhvr>
                                        <p:cTn id="28" dur="1" fill="hold">
                                          <p:stCondLst>
                                            <p:cond delay="0"/>
                                          </p:stCondLst>
                                        </p:cTn>
                                        <p:tgtEl>
                                          <p:spTgt spid="82"/>
                                        </p:tgtEl>
                                        <p:attrNameLst>
                                          <p:attrName>style.visibility</p:attrName>
                                        </p:attrNameLst>
                                      </p:cBhvr>
                                      <p:to>
                                        <p:strVal val="visible"/>
                                      </p:to>
                                    </p:set>
                                    <p:animEffect transition="in" filter="barn(inVertical)">
                                      <p:cBhvr>
                                        <p:cTn id="29" dur="500"/>
                                        <p:tgtEl>
                                          <p:spTgt spid="82"/>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par>
                                <p:cTn id="35" presetID="16" presetClass="entr" presetSubtype="21" fill="hold" nodeType="with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barn(inVertical)">
                                      <p:cBhvr>
                                        <p:cTn id="37" dur="500"/>
                                        <p:tgtEl>
                                          <p:spTgt spid="43"/>
                                        </p:tgtEl>
                                      </p:cBhvr>
                                    </p:animEffect>
                                  </p:childTnLst>
                                </p:cTn>
                              </p:par>
                              <p:par>
                                <p:cTn id="38" presetID="16" presetClass="entr" presetSubtype="21" fill="hold" nodeType="withEffect">
                                  <p:stCondLst>
                                    <p:cond delay="0"/>
                                  </p:stCondLst>
                                  <p:childTnLst>
                                    <p:set>
                                      <p:cBhvr>
                                        <p:cTn id="39" dur="1" fill="hold">
                                          <p:stCondLst>
                                            <p:cond delay="0"/>
                                          </p:stCondLst>
                                        </p:cTn>
                                        <p:tgtEl>
                                          <p:spTgt spid="90"/>
                                        </p:tgtEl>
                                        <p:attrNameLst>
                                          <p:attrName>style.visibility</p:attrName>
                                        </p:attrNameLst>
                                      </p:cBhvr>
                                      <p:to>
                                        <p:strVal val="visible"/>
                                      </p:to>
                                    </p:set>
                                    <p:animEffect transition="in" filter="barn(inVertical)">
                                      <p:cBhvr>
                                        <p:cTn id="40" dur="500"/>
                                        <p:tgtEl>
                                          <p:spTgt spid="90"/>
                                        </p:tgtEl>
                                      </p:cBhvr>
                                    </p:animEffect>
                                  </p:childTnLst>
                                </p:cTn>
                              </p:par>
                              <p:par>
                                <p:cTn id="41" presetID="16" presetClass="entr" presetSubtype="21" fill="hold" nodeType="with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barn(inVertical)">
                                      <p:cBhvr>
                                        <p:cTn id="43" dur="500"/>
                                        <p:tgtEl>
                                          <p:spTgt spid="41"/>
                                        </p:tgtEl>
                                      </p:cBhvr>
                                    </p:animEffect>
                                  </p:childTnLst>
                                </p:cTn>
                              </p:par>
                              <p:par>
                                <p:cTn id="44" presetID="16" presetClass="entr" presetSubtype="21" fill="hold" nodeType="withEffect">
                                  <p:stCondLst>
                                    <p:cond delay="0"/>
                                  </p:stCondLst>
                                  <p:childTnLst>
                                    <p:set>
                                      <p:cBhvr>
                                        <p:cTn id="45" dur="1" fill="hold">
                                          <p:stCondLst>
                                            <p:cond delay="0"/>
                                          </p:stCondLst>
                                        </p:cTn>
                                        <p:tgtEl>
                                          <p:spTgt spid="50"/>
                                        </p:tgtEl>
                                        <p:attrNameLst>
                                          <p:attrName>style.visibility</p:attrName>
                                        </p:attrNameLst>
                                      </p:cBhvr>
                                      <p:to>
                                        <p:strVal val="visible"/>
                                      </p:to>
                                    </p:set>
                                    <p:animEffect transition="in" filter="barn(inVertical)">
                                      <p:cBhvr>
                                        <p:cTn id="46" dur="500"/>
                                        <p:tgtEl>
                                          <p:spTgt spid="50"/>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barn(inVertical)">
                                      <p:cBhvr>
                                        <p:cTn id="49" dur="500"/>
                                        <p:tgtEl>
                                          <p:spTgt spid="51"/>
                                        </p:tgtEl>
                                      </p:cBhvr>
                                    </p:animEffect>
                                  </p:childTnLst>
                                </p:cTn>
                              </p:par>
                              <p:par>
                                <p:cTn id="50" presetID="16" presetClass="entr" presetSubtype="21" fill="hold" nodeType="withEffect">
                                  <p:stCondLst>
                                    <p:cond delay="0"/>
                                  </p:stCondLst>
                                  <p:childTnLst>
                                    <p:set>
                                      <p:cBhvr>
                                        <p:cTn id="51" dur="1" fill="hold">
                                          <p:stCondLst>
                                            <p:cond delay="0"/>
                                          </p:stCondLst>
                                        </p:cTn>
                                        <p:tgtEl>
                                          <p:spTgt spid="98"/>
                                        </p:tgtEl>
                                        <p:attrNameLst>
                                          <p:attrName>style.visibility</p:attrName>
                                        </p:attrNameLst>
                                      </p:cBhvr>
                                      <p:to>
                                        <p:strVal val="visible"/>
                                      </p:to>
                                    </p:set>
                                    <p:animEffect transition="in" filter="barn(inVertical)">
                                      <p:cBhvr>
                                        <p:cTn id="52"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5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 y="0"/>
            <a:ext cx="6380871" cy="707886"/>
          </a:xfrm>
          <a:prstGeom prst="rect">
            <a:avLst/>
          </a:prstGeom>
          <a:noFill/>
        </p:spPr>
        <p:txBody>
          <a:bodyPr wrap="square" rtlCol="0">
            <a:spAutoFit/>
          </a:bodyPr>
          <a:lstStyle/>
          <a:p>
            <a:pPr algn="l"/>
            <a:r>
              <a:rPr lang="en-US" sz="4000" b="1">
                <a:solidFill>
                  <a:srgbClr val="FF0000"/>
                </a:solidFill>
                <a:latin typeface="Times New Roman" panose="02020603050405020304" pitchFamily="18" charset="0"/>
                <a:cs typeface="Times New Roman" panose="02020603050405020304" pitchFamily="18" charset="0"/>
              </a:rPr>
              <a:t>1. Đơn thức và đa thức</a:t>
            </a:r>
          </a:p>
        </p:txBody>
      </p:sp>
      <p:sp>
        <p:nvSpPr>
          <p:cNvPr id="5" name="TextBox 4"/>
          <p:cNvSpPr txBox="1"/>
          <p:nvPr/>
        </p:nvSpPr>
        <p:spPr>
          <a:xfrm>
            <a:off x="228600" y="3796429"/>
            <a:ext cx="10868964" cy="954107"/>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a) Các biểu thức ở nhóm A có đặc điểm gì phân biệt với biểu thức ở nhóm B và nhóm C?</a:t>
            </a:r>
            <a:endParaRPr lang="en-US" sz="2800">
              <a:latin typeface="Times New Roman" panose="02020603050405020304" pitchFamily="18" charset="0"/>
              <a:cs typeface="Times New Roman" panose="02020603050405020304" pitchFamily="18" charset="0"/>
            </a:endParaRPr>
          </a:p>
        </p:txBody>
      </p:sp>
      <p:pic>
        <p:nvPicPr>
          <p:cNvPr id="7" name="Picture 1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9" y="595954"/>
            <a:ext cx="867895" cy="867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8" name="Table 7"/>
          <p:cNvGraphicFramePr>
            <a:graphicFrameLocks noGrp="1"/>
          </p:cNvGraphicFramePr>
          <p:nvPr>
            <p:extLst>
              <p:ext uri="{D42A27DB-BD31-4B8C-83A1-F6EECF244321}">
                <p14:modId xmlns:p14="http://schemas.microsoft.com/office/powerpoint/2010/main" val="1797654953"/>
              </p:ext>
            </p:extLst>
          </p:nvPr>
        </p:nvGraphicFramePr>
        <p:xfrm>
          <a:off x="371341" y="1563484"/>
          <a:ext cx="11515860" cy="1798320"/>
        </p:xfrm>
        <a:graphic>
          <a:graphicData uri="http://schemas.openxmlformats.org/drawingml/2006/table">
            <a:tbl>
              <a:tblPr firstRow="1" bandRow="1">
                <a:tableStyleId>{5C22544A-7EE6-4342-B048-85BDC9FD1C3A}</a:tableStyleId>
              </a:tblPr>
              <a:tblGrid>
                <a:gridCol w="3838620">
                  <a:extLst>
                    <a:ext uri="{9D8B030D-6E8A-4147-A177-3AD203B41FA5}">
                      <a16:colId xmlns:a16="http://schemas.microsoft.com/office/drawing/2014/main" val="20000"/>
                    </a:ext>
                  </a:extLst>
                </a:gridCol>
                <a:gridCol w="3838620">
                  <a:extLst>
                    <a:ext uri="{9D8B030D-6E8A-4147-A177-3AD203B41FA5}">
                      <a16:colId xmlns:a16="http://schemas.microsoft.com/office/drawing/2014/main" val="20001"/>
                    </a:ext>
                  </a:extLst>
                </a:gridCol>
                <a:gridCol w="3838620">
                  <a:extLst>
                    <a:ext uri="{9D8B030D-6E8A-4147-A177-3AD203B41FA5}">
                      <a16:colId xmlns:a16="http://schemas.microsoft.com/office/drawing/2014/main" val="20002"/>
                    </a:ext>
                  </a:extLst>
                </a:gridCol>
              </a:tblGrid>
              <a:tr h="370840">
                <a:tc>
                  <a:txBody>
                    <a:bodyPr/>
                    <a:lstStyle/>
                    <a:p>
                      <a:pPr algn="ctr"/>
                      <a:r>
                        <a:rPr lang="en-US" sz="2800" b="1">
                          <a:solidFill>
                            <a:srgbClr val="C00000"/>
                          </a:solidFill>
                          <a:latin typeface="Times New Roman" panose="02020603050405020304" pitchFamily="18" charset="0"/>
                          <a:cs typeface="Times New Roman" panose="02020603050405020304" pitchFamily="18" charset="0"/>
                        </a:rPr>
                        <a:t>Nhóm</a:t>
                      </a:r>
                      <a:r>
                        <a:rPr lang="en-US" sz="2800" b="1" baseline="0">
                          <a:solidFill>
                            <a:srgbClr val="C00000"/>
                          </a:solidFill>
                          <a:latin typeface="Times New Roman" panose="02020603050405020304" pitchFamily="18" charset="0"/>
                          <a:cs typeface="Times New Roman" panose="02020603050405020304" pitchFamily="18" charset="0"/>
                        </a:rPr>
                        <a:t> A</a:t>
                      </a:r>
                    </a:p>
                    <a:p>
                      <a:pPr algn="ctr"/>
                      <a:endParaRPr lang="en-US" sz="2800" b="1" baseline="0">
                        <a:solidFill>
                          <a:srgbClr val="C00000"/>
                        </a:solidFill>
                        <a:latin typeface="Times New Roman" panose="02020603050405020304" pitchFamily="18" charset="0"/>
                        <a:cs typeface="Times New Roman" panose="02020603050405020304" pitchFamily="18" charset="0"/>
                      </a:endParaRPr>
                    </a:p>
                    <a:p>
                      <a:pPr algn="ctr"/>
                      <a:endParaRPr lang="en-US" sz="2800" b="1" baseline="0">
                        <a:solidFill>
                          <a:srgbClr val="C00000"/>
                        </a:solidFill>
                        <a:latin typeface="Times New Roman" panose="02020603050405020304" pitchFamily="18" charset="0"/>
                        <a:cs typeface="Times New Roman" panose="02020603050405020304" pitchFamily="18" charset="0"/>
                      </a:endParaRPr>
                    </a:p>
                    <a:p>
                      <a:pPr algn="ctr"/>
                      <a:endParaRPr lang="en-US" sz="2800" b="1">
                        <a:solidFill>
                          <a:srgbClr val="C0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1">
                          <a:solidFill>
                            <a:srgbClr val="C00000"/>
                          </a:solidFill>
                          <a:latin typeface="Times New Roman" panose="02020603050405020304" pitchFamily="18" charset="0"/>
                          <a:cs typeface="Times New Roman" panose="02020603050405020304" pitchFamily="18" charset="0"/>
                        </a:rPr>
                        <a:t>Nhóm</a:t>
                      </a:r>
                      <a:r>
                        <a:rPr lang="en-US" sz="2800" b="1" baseline="0">
                          <a:solidFill>
                            <a:srgbClr val="C00000"/>
                          </a:solidFill>
                          <a:latin typeface="Times New Roman" panose="02020603050405020304" pitchFamily="18" charset="0"/>
                          <a:cs typeface="Times New Roman" panose="02020603050405020304" pitchFamily="18" charset="0"/>
                        </a:rPr>
                        <a:t> B</a:t>
                      </a:r>
                      <a:endParaRPr lang="en-US" sz="2800" b="1">
                        <a:solidFill>
                          <a:srgbClr val="C0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1">
                          <a:solidFill>
                            <a:srgbClr val="C00000"/>
                          </a:solidFill>
                          <a:latin typeface="Times New Roman" panose="02020603050405020304" pitchFamily="18" charset="0"/>
                          <a:cs typeface="Times New Roman" panose="02020603050405020304" pitchFamily="18" charset="0"/>
                        </a:rPr>
                        <a:t>Nhóm</a:t>
                      </a:r>
                      <a:r>
                        <a:rPr lang="en-US" sz="2800" b="1" baseline="0">
                          <a:solidFill>
                            <a:srgbClr val="C00000"/>
                          </a:solidFill>
                          <a:latin typeface="Times New Roman" panose="02020603050405020304" pitchFamily="18" charset="0"/>
                          <a:cs typeface="Times New Roman" panose="02020603050405020304" pitchFamily="18" charset="0"/>
                        </a:rPr>
                        <a:t> C</a:t>
                      </a:r>
                    </a:p>
                    <a:p>
                      <a:pPr algn="ctr"/>
                      <a:endParaRPr lang="en-US" sz="2800" b="1" baseline="0">
                        <a:solidFill>
                          <a:srgbClr val="C00000"/>
                        </a:solidFill>
                        <a:latin typeface="Times New Roman" panose="02020603050405020304" pitchFamily="18" charset="0"/>
                        <a:cs typeface="Times New Roman" panose="02020603050405020304" pitchFamily="18" charset="0"/>
                      </a:endParaRPr>
                    </a:p>
                    <a:p>
                      <a:pPr algn="ctr"/>
                      <a:endParaRPr lang="en-US" sz="2800" b="1">
                        <a:solidFill>
                          <a:srgbClr val="C0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3145033732"/>
              </p:ext>
            </p:extLst>
          </p:nvPr>
        </p:nvGraphicFramePr>
        <p:xfrm>
          <a:off x="609466" y="2133600"/>
          <a:ext cx="3442287" cy="1123275"/>
        </p:xfrm>
        <a:graphic>
          <a:graphicData uri="http://schemas.openxmlformats.org/presentationml/2006/ole">
            <mc:AlternateContent xmlns:mc="http://schemas.openxmlformats.org/markup-compatibility/2006">
              <mc:Choice xmlns:v="urn:schemas-microsoft-com:vml" Requires="v">
                <p:oleObj name="Equation" r:id="rId3" imgW="1206360" imgH="393480" progId="Equation.DSMT4">
                  <p:embed/>
                </p:oleObj>
              </mc:Choice>
              <mc:Fallback>
                <p:oleObj name="Equation" r:id="rId3" imgW="1206360" imgH="393480" progId="Equation.DSMT4">
                  <p:embed/>
                  <p:pic>
                    <p:nvPicPr>
                      <p:cNvPr id="0" name=""/>
                      <p:cNvPicPr/>
                      <p:nvPr/>
                    </p:nvPicPr>
                    <p:blipFill>
                      <a:blip r:embed="rId4"/>
                      <a:stretch>
                        <a:fillRect/>
                      </a:stretch>
                    </p:blipFill>
                    <p:spPr>
                      <a:xfrm>
                        <a:off x="609466" y="2133600"/>
                        <a:ext cx="3442287" cy="1123275"/>
                      </a:xfrm>
                      <a:prstGeom prst="rect">
                        <a:avLst/>
                      </a:prstGeom>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3076410049"/>
              </p:ext>
            </p:extLst>
          </p:nvPr>
        </p:nvGraphicFramePr>
        <p:xfrm>
          <a:off x="4271963" y="2135188"/>
          <a:ext cx="3586162" cy="1123950"/>
        </p:xfrm>
        <a:graphic>
          <a:graphicData uri="http://schemas.openxmlformats.org/presentationml/2006/ole">
            <mc:AlternateContent xmlns:mc="http://schemas.openxmlformats.org/markup-compatibility/2006">
              <mc:Choice xmlns:v="urn:schemas-microsoft-com:vml" Requires="v">
                <p:oleObj name="Equation" r:id="rId5" imgW="1257120" imgH="393480" progId="Equation.DSMT4">
                  <p:embed/>
                </p:oleObj>
              </mc:Choice>
              <mc:Fallback>
                <p:oleObj name="Equation" r:id="rId5" imgW="1257120" imgH="393480" progId="Equation.DSMT4">
                  <p:embed/>
                  <p:pic>
                    <p:nvPicPr>
                      <p:cNvPr id="0" name=""/>
                      <p:cNvPicPr/>
                      <p:nvPr/>
                    </p:nvPicPr>
                    <p:blipFill>
                      <a:blip r:embed="rId6"/>
                      <a:stretch>
                        <a:fillRect/>
                      </a:stretch>
                    </p:blipFill>
                    <p:spPr>
                      <a:xfrm>
                        <a:off x="4271963" y="2135188"/>
                        <a:ext cx="3586162" cy="1123950"/>
                      </a:xfrm>
                      <a:prstGeom prst="rect">
                        <a:avLst/>
                      </a:prstGeom>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3721636796"/>
              </p:ext>
            </p:extLst>
          </p:nvPr>
        </p:nvGraphicFramePr>
        <p:xfrm>
          <a:off x="9067800" y="2129434"/>
          <a:ext cx="1811337" cy="1195388"/>
        </p:xfrm>
        <a:graphic>
          <a:graphicData uri="http://schemas.openxmlformats.org/presentationml/2006/ole">
            <mc:AlternateContent xmlns:mc="http://schemas.openxmlformats.org/markup-compatibility/2006">
              <mc:Choice xmlns:v="urn:schemas-microsoft-com:vml" Requires="v">
                <p:oleObj name="Equation" r:id="rId7" imgW="634680" imgH="419040" progId="Equation.DSMT4">
                  <p:embed/>
                </p:oleObj>
              </mc:Choice>
              <mc:Fallback>
                <p:oleObj name="Equation" r:id="rId7" imgW="634680" imgH="419040" progId="Equation.DSMT4">
                  <p:embed/>
                  <p:pic>
                    <p:nvPicPr>
                      <p:cNvPr id="0" name=""/>
                      <p:cNvPicPr/>
                      <p:nvPr/>
                    </p:nvPicPr>
                    <p:blipFill>
                      <a:blip r:embed="rId8"/>
                      <a:stretch>
                        <a:fillRect/>
                      </a:stretch>
                    </p:blipFill>
                    <p:spPr>
                      <a:xfrm>
                        <a:off x="9067800" y="2129434"/>
                        <a:ext cx="1811337" cy="1195388"/>
                      </a:xfrm>
                      <a:prstGeom prst="rect">
                        <a:avLst/>
                      </a:prstGeom>
                    </p:spPr>
                  </p:pic>
                </p:oleObj>
              </mc:Fallback>
            </mc:AlternateContent>
          </a:graphicData>
        </a:graphic>
      </p:graphicFrame>
      <p:sp>
        <p:nvSpPr>
          <p:cNvPr id="14" name="TextBox 13"/>
          <p:cNvSpPr txBox="1"/>
          <p:nvPr/>
        </p:nvSpPr>
        <p:spPr>
          <a:xfrm>
            <a:off x="228600" y="4953000"/>
            <a:ext cx="10868964" cy="954107"/>
          </a:xfrm>
          <a:prstGeom prst="rect">
            <a:avLst/>
          </a:prstGeom>
          <a:noFill/>
        </p:spPr>
        <p:txBody>
          <a:bodyPr wrap="square" rtlCol="0">
            <a:spAutoFit/>
          </a:bodyPr>
          <a:lstStyle/>
          <a:p>
            <a:pPr algn="l"/>
            <a:r>
              <a:rPr lang="en-US" sz="2800">
                <a:solidFill>
                  <a:srgbClr val="3333FF"/>
                </a:solidFill>
                <a:latin typeface="Times New Roman" panose="02020603050405020304" pitchFamily="18" charset="0"/>
                <a:cs typeface="Times New Roman" panose="02020603050405020304" pitchFamily="18" charset="0"/>
              </a:rPr>
              <a:t>b) Các biểu thức ở nhóm A  và nhóm B có đặc điểm gì chung, phân biệt với các biểu thức ở nhóm C?</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466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par>
                                <p:cTn id="18" presetID="16" presetClass="entr" presetSubtype="21"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par>
                                <p:cTn id="21" presetID="16" presetClass="entr" presetSubtype="21"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par>
                                <p:cTn id="24" presetID="16" presetClass="entr" presetSubtype="21"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Trang tiêu đề bài giảng"/>
  <p:tag name="GENSWF_ADVANCE_TIME" val="50.026"/>
  <p:tag name="ISPRING_SLIDE_ID_2" val="{173E77B6-58B7-40C5-8121-503C7006C8DE}"/>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53.09"/>
  <p:tag name="GENSWF_SLIDE_TITLE" val="Mục tiêu bài học"/>
  <p:tag name="ISPRING_SLIDE_INDENT_LEVEL" val="0"/>
  <p:tag name="ISPRING_PRESENTER_ID" val="{DB30CBEB-1A1D-4A55-8951-D45BBD0170D6}"/>
  <p:tag name="TIMING" val="|4.811|1.996|11.263|25.3"/>
  <p:tag name="ISPRING_SLIDE_ID_2" val="{1BBEE34C-CDD9-4CD6-BA0A-BAC329D3A3C6}"/>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5195</TotalTime>
  <Words>2271</Words>
  <Application>Microsoft Office PowerPoint</Application>
  <PresentationFormat>Widescreen</PresentationFormat>
  <Paragraphs>287</Paragraphs>
  <Slides>35</Slides>
  <Notes>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2" baseType="lpstr">
      <vt:lpstr>Arial</vt:lpstr>
      <vt:lpstr>Calibri</vt:lpstr>
      <vt:lpstr>Cambria Math</vt:lpstr>
      <vt:lpstr>Times New Roman</vt:lpstr>
      <vt:lpstr>Wingdings</vt:lpstr>
      <vt:lpstr>Default Design</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MR</dc:creator>
  <cp:lastModifiedBy>Admin</cp:lastModifiedBy>
  <cp:revision>850</cp:revision>
  <cp:lastPrinted>2021-04-05T04:55:25Z</cp:lastPrinted>
  <dcterms:created xsi:type="dcterms:W3CDTF">2008-03-13T02:09:43Z</dcterms:created>
  <dcterms:modified xsi:type="dcterms:W3CDTF">2025-02-24T13:40:17Z</dcterms:modified>
</cp:coreProperties>
</file>