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541" r:id="rId2"/>
    <p:sldId id="540" r:id="rId3"/>
    <p:sldId id="464" r:id="rId4"/>
    <p:sldId id="496" r:id="rId5"/>
    <p:sldId id="497" r:id="rId6"/>
    <p:sldId id="499" r:id="rId7"/>
    <p:sldId id="500" r:id="rId8"/>
    <p:sldId id="501" r:id="rId9"/>
    <p:sldId id="502" r:id="rId10"/>
    <p:sldId id="526" r:id="rId11"/>
    <p:sldId id="542" r:id="rId12"/>
  </p:sldIdLst>
  <p:sldSz cx="12192000" cy="6858000"/>
  <p:notesSz cx="6742113" cy="9875838"/>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E2C5"/>
    <a:srgbClr val="FDC5F5"/>
    <a:srgbClr val="000086"/>
    <a:srgbClr val="FF0000"/>
    <a:srgbClr val="FFCC99"/>
    <a:srgbClr val="FFFF00"/>
    <a:srgbClr val="FFE4C9"/>
    <a:srgbClr val="66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71" autoAdjust="0"/>
  </p:normalViewPr>
  <p:slideViewPr>
    <p:cSldViewPr>
      <p:cViewPr varScale="1">
        <p:scale>
          <a:sx n="74" d="100"/>
          <a:sy n="74" d="100"/>
        </p:scale>
        <p:origin x="372" y="12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atin typeface="Arial" charset="0"/>
              </a:defRPr>
            </a:lvl1pPr>
          </a:lstStyle>
          <a:p>
            <a:pPr>
              <a:defRPr/>
            </a:pPr>
            <a:fld id="{2205C1DC-DB84-45C4-B3BA-04C311AA556C}" type="datetimeFigureOut">
              <a:rPr lang="en-US"/>
              <a:pPr>
                <a:defRPr/>
              </a:pPr>
              <a:t>2/21/2025</a:t>
            </a:fld>
            <a:endParaRPr lang="en-US"/>
          </a:p>
        </p:txBody>
      </p:sp>
      <p:sp>
        <p:nvSpPr>
          <p:cNvPr id="4" name="Slide Image Placeholder 3"/>
          <p:cNvSpPr>
            <a:spLocks noGrp="1" noRot="1" noChangeAspect="1"/>
          </p:cNvSpPr>
          <p:nvPr>
            <p:ph type="sldImg" idx="2"/>
          </p:nvPr>
        </p:nvSpPr>
        <p:spPr>
          <a:xfrm>
            <a:off x="80963" y="741363"/>
            <a:ext cx="6580187"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4688" y="4691063"/>
            <a:ext cx="5392737" cy="44434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80538"/>
            <a:ext cx="2921000" cy="493712"/>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19525" y="9380538"/>
            <a:ext cx="2921000"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32245C-4B6E-44A0-95A7-E5CE8340BD73}" type="slidenum">
              <a:rPr lang="en-US"/>
              <a:pPr/>
              <a:t>‹#›</a:t>
            </a:fld>
            <a:endParaRPr lang="en-US"/>
          </a:p>
        </p:txBody>
      </p:sp>
    </p:spTree>
    <p:extLst>
      <p:ext uri="{BB962C8B-B14F-4D97-AF65-F5344CB8AC3E}">
        <p14:creationId xmlns:p14="http://schemas.microsoft.com/office/powerpoint/2010/main" val="1703521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27649"/>
          <p:cNvSpPr>
            <a:spLocks noGrp="1" noRot="1" noChangeAspect="1" noTextEdit="1"/>
          </p:cNvSpPr>
          <p:nvPr>
            <p:ph type="sldImg"/>
          </p:nvPr>
        </p:nvSpPr>
        <p:spPr>
          <a:ln/>
        </p:spPr>
      </p:sp>
      <p:sp>
        <p:nvSpPr>
          <p:cNvPr id="27651" name="文本占位符 276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58861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275814-0196-41B5-A84A-38D22086A232}" type="slidenum">
              <a:rPr lang="en-US"/>
              <a:pPr/>
              <a:t>‹#›</a:t>
            </a:fld>
            <a:endParaRPr lang="en-US"/>
          </a:p>
        </p:txBody>
      </p:sp>
    </p:spTree>
    <p:extLst>
      <p:ext uri="{BB962C8B-B14F-4D97-AF65-F5344CB8AC3E}">
        <p14:creationId xmlns:p14="http://schemas.microsoft.com/office/powerpoint/2010/main" val="146760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C5B3DA-BFF3-490E-AA3E-65F48C10602A}" type="slidenum">
              <a:rPr lang="en-US"/>
              <a:pPr/>
              <a:t>‹#›</a:t>
            </a:fld>
            <a:endParaRPr lang="en-US"/>
          </a:p>
        </p:txBody>
      </p:sp>
    </p:spTree>
    <p:extLst>
      <p:ext uri="{BB962C8B-B14F-4D97-AF65-F5344CB8AC3E}">
        <p14:creationId xmlns:p14="http://schemas.microsoft.com/office/powerpoint/2010/main" val="296950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251065-7323-4EA5-BDB6-A93C3EC3B1CC}" type="slidenum">
              <a:rPr lang="en-US"/>
              <a:pPr/>
              <a:t>‹#›</a:t>
            </a:fld>
            <a:endParaRPr lang="en-US"/>
          </a:p>
        </p:txBody>
      </p:sp>
    </p:spTree>
    <p:extLst>
      <p:ext uri="{BB962C8B-B14F-4D97-AF65-F5344CB8AC3E}">
        <p14:creationId xmlns:p14="http://schemas.microsoft.com/office/powerpoint/2010/main" val="1526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BA79793-73B4-4E7B-AFF0-7EEFFA40056C}" type="slidenum">
              <a:rPr lang="en-US"/>
              <a:pPr/>
              <a:t>‹#›</a:t>
            </a:fld>
            <a:endParaRPr lang="en-US"/>
          </a:p>
        </p:txBody>
      </p:sp>
    </p:spTree>
    <p:extLst>
      <p:ext uri="{BB962C8B-B14F-4D97-AF65-F5344CB8AC3E}">
        <p14:creationId xmlns:p14="http://schemas.microsoft.com/office/powerpoint/2010/main" val="127670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415BB96-979A-481F-BB1D-C7ECA506DEAD}" type="slidenum">
              <a:rPr lang="en-US"/>
              <a:pPr/>
              <a:t>‹#›</a:t>
            </a:fld>
            <a:endParaRPr lang="en-US"/>
          </a:p>
        </p:txBody>
      </p:sp>
    </p:spTree>
    <p:extLst>
      <p:ext uri="{BB962C8B-B14F-4D97-AF65-F5344CB8AC3E}">
        <p14:creationId xmlns:p14="http://schemas.microsoft.com/office/powerpoint/2010/main" val="166359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9052C58-5D6C-48E1-98B7-41011FA4B41A}" type="slidenum">
              <a:rPr lang="en-US"/>
              <a:pPr/>
              <a:t>‹#›</a:t>
            </a:fld>
            <a:endParaRPr lang="en-US"/>
          </a:p>
        </p:txBody>
      </p:sp>
    </p:spTree>
    <p:extLst>
      <p:ext uri="{BB962C8B-B14F-4D97-AF65-F5344CB8AC3E}">
        <p14:creationId xmlns:p14="http://schemas.microsoft.com/office/powerpoint/2010/main" val="428681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09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115EF5-B6A1-46E9-8257-6897F1505686}" type="slidenum">
              <a:rPr lang="en-US"/>
              <a:pPr/>
              <a:t>‹#›</a:t>
            </a:fld>
            <a:endParaRPr lang="en-US"/>
          </a:p>
        </p:txBody>
      </p:sp>
    </p:spTree>
    <p:extLst>
      <p:ext uri="{BB962C8B-B14F-4D97-AF65-F5344CB8AC3E}">
        <p14:creationId xmlns:p14="http://schemas.microsoft.com/office/powerpoint/2010/main" val="6042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F2C766-CC7B-4A93-B685-FE2FA571B9AB}" type="slidenum">
              <a:rPr lang="en-US"/>
              <a:pPr/>
              <a:t>‹#›</a:t>
            </a:fld>
            <a:endParaRPr lang="en-US"/>
          </a:p>
        </p:txBody>
      </p:sp>
    </p:spTree>
    <p:extLst>
      <p:ext uri="{BB962C8B-B14F-4D97-AF65-F5344CB8AC3E}">
        <p14:creationId xmlns:p14="http://schemas.microsoft.com/office/powerpoint/2010/main" val="376693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CDEB8A-00FC-42F8-99E1-63F3BCF55BD0}" type="slidenum">
              <a:rPr lang="en-US"/>
              <a:pPr/>
              <a:t>‹#›</a:t>
            </a:fld>
            <a:endParaRPr lang="en-US"/>
          </a:p>
        </p:txBody>
      </p:sp>
    </p:spTree>
    <p:extLst>
      <p:ext uri="{BB962C8B-B14F-4D97-AF65-F5344CB8AC3E}">
        <p14:creationId xmlns:p14="http://schemas.microsoft.com/office/powerpoint/2010/main" val="133668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CBC017-85E2-494F-94E6-B6E254FDA8F1}" type="slidenum">
              <a:rPr lang="en-US"/>
              <a:pPr/>
              <a:t>‹#›</a:t>
            </a:fld>
            <a:endParaRPr lang="en-US"/>
          </a:p>
        </p:txBody>
      </p:sp>
    </p:spTree>
    <p:extLst>
      <p:ext uri="{BB962C8B-B14F-4D97-AF65-F5344CB8AC3E}">
        <p14:creationId xmlns:p14="http://schemas.microsoft.com/office/powerpoint/2010/main" val="170490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AB5E9AF-ED04-4BDC-94A6-14FDA0026886}" type="slidenum">
              <a:rPr lang="en-US"/>
              <a:pPr/>
              <a:t>‹#›</a:t>
            </a:fld>
            <a:endParaRPr lang="en-US"/>
          </a:p>
        </p:txBody>
      </p:sp>
    </p:spTree>
    <p:extLst>
      <p:ext uri="{BB962C8B-B14F-4D97-AF65-F5344CB8AC3E}">
        <p14:creationId xmlns:p14="http://schemas.microsoft.com/office/powerpoint/2010/main" val="122430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F04BBAF-F5C1-4066-9D77-90383CFA5A40}" type="slidenum">
              <a:rPr lang="en-US"/>
              <a:pPr/>
              <a:t>‹#›</a:t>
            </a:fld>
            <a:endParaRPr lang="en-US"/>
          </a:p>
        </p:txBody>
      </p:sp>
    </p:spTree>
    <p:extLst>
      <p:ext uri="{BB962C8B-B14F-4D97-AF65-F5344CB8AC3E}">
        <p14:creationId xmlns:p14="http://schemas.microsoft.com/office/powerpoint/2010/main" val="199699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596532-1E9F-4094-B19C-4BB99E425CFD}" type="slidenum">
              <a:rPr lang="en-US"/>
              <a:pPr/>
              <a:t>‹#›</a:t>
            </a:fld>
            <a:endParaRPr lang="en-US"/>
          </a:p>
        </p:txBody>
      </p:sp>
    </p:spTree>
    <p:extLst>
      <p:ext uri="{BB962C8B-B14F-4D97-AF65-F5344CB8AC3E}">
        <p14:creationId xmlns:p14="http://schemas.microsoft.com/office/powerpoint/2010/main" val="182673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A56FF4-0894-4C0A-A854-52093287AF0C}" type="slidenum">
              <a:rPr lang="en-US"/>
              <a:pPr/>
              <a:t>‹#›</a:t>
            </a:fld>
            <a:endParaRPr lang="en-US"/>
          </a:p>
        </p:txBody>
      </p:sp>
    </p:spTree>
    <p:extLst>
      <p:ext uri="{BB962C8B-B14F-4D97-AF65-F5344CB8AC3E}">
        <p14:creationId xmlns:p14="http://schemas.microsoft.com/office/powerpoint/2010/main" val="1599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6A90ED4-4DF3-4319-BB0F-F7D2177173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image" Target="../media/image38.wmf"/><Relationship Id="rId5" Type="http://schemas.openxmlformats.org/officeDocument/2006/relationships/oleObject" Target="../embeddings/oleObject29.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1.bin"/></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5.w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27.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wmf"/><Relationship Id="rId11" Type="http://schemas.openxmlformats.org/officeDocument/2006/relationships/image" Target="../media/image26.wmf"/><Relationship Id="rId5" Type="http://schemas.openxmlformats.org/officeDocument/2006/relationships/oleObject" Target="../embeddings/oleObject17.bin"/><Relationship Id="rId15" Type="http://schemas.openxmlformats.org/officeDocument/2006/relationships/image" Target="../media/image28.wmf"/><Relationship Id="rId10" Type="http://schemas.openxmlformats.org/officeDocument/2006/relationships/oleObject" Target="../embeddings/oleObject19.bin"/><Relationship Id="rId4" Type="http://schemas.openxmlformats.org/officeDocument/2006/relationships/image" Target="../media/image23.wmf"/><Relationship Id="rId9" Type="http://schemas.openxmlformats.org/officeDocument/2006/relationships/image" Target="../media/image29.png"/><Relationship Id="rId1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4.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image" Target="../media/image33.wmf"/><Relationship Id="rId5" Type="http://schemas.openxmlformats.org/officeDocument/2006/relationships/oleObject" Target="../embeddings/oleObject23.bin"/><Relationship Id="rId15" Type="http://schemas.openxmlformats.org/officeDocument/2006/relationships/image" Target="../media/image35.wmf"/><Relationship Id="rId10" Type="http://schemas.openxmlformats.org/officeDocument/2006/relationships/oleObject" Target="../embeddings/oleObject25.bin"/><Relationship Id="rId4" Type="http://schemas.openxmlformats.org/officeDocument/2006/relationships/image" Target="../media/image30.wmf"/><Relationship Id="rId9" Type="http://schemas.openxmlformats.org/officeDocument/2006/relationships/image" Target="../media/image36.emf"/><Relationship Id="rId1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89030B5-28FB-453F-F910-022846090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2" y="13752"/>
            <a:ext cx="12119173" cy="6830498"/>
          </a:xfrm>
          <a:prstGeom prst="rect">
            <a:avLst/>
          </a:prstGeom>
        </p:spPr>
      </p:pic>
      <p:pic>
        <p:nvPicPr>
          <p:cNvPr id="12293" name="图片 12292" descr="27"/>
          <p:cNvPicPr>
            <a:picLocks noChangeAspect="1"/>
          </p:cNvPicPr>
          <p:nvPr/>
        </p:nvPicPr>
        <p:blipFill>
          <a:blip r:embed="rId4"/>
          <a:stretch>
            <a:fillRect/>
          </a:stretch>
        </p:blipFill>
        <p:spPr>
          <a:xfrm>
            <a:off x="9521798" y="2813382"/>
            <a:ext cx="2258905" cy="4188243"/>
          </a:xfrm>
          <a:prstGeom prst="rect">
            <a:avLst/>
          </a:prstGeom>
          <a:noFill/>
          <a:ln w="9525">
            <a:noFill/>
          </a:ln>
        </p:spPr>
      </p:pic>
      <p:sp>
        <p:nvSpPr>
          <p:cNvPr id="2" name="Rectangle 1">
            <a:extLst>
              <a:ext uri="{FF2B5EF4-FFF2-40B4-BE49-F238E27FC236}">
                <a16:creationId xmlns:a16="http://schemas.microsoft.com/office/drawing/2014/main" xmlns="" id="{05F75388-BCA9-D94F-EBE2-47BA4FE93CCB}"/>
              </a:ext>
            </a:extLst>
          </p:cNvPr>
          <p:cNvSpPr/>
          <p:nvPr/>
        </p:nvSpPr>
        <p:spPr>
          <a:xfrm>
            <a:off x="3500700" y="989417"/>
            <a:ext cx="5651698" cy="798616"/>
          </a:xfrm>
          <a:prstGeom prst="rect">
            <a:avLst/>
          </a:prstGeom>
          <a:noFill/>
          <a:ln>
            <a:noFill/>
          </a:ln>
        </p:spPr>
        <p:txBody>
          <a:bodyPr wrap="square" lIns="65914" tIns="32956" rIns="65914" bIns="32956">
            <a:spAutoFit/>
          </a:bodyPr>
          <a:lstStyle/>
          <a:p>
            <a:pPr algn="ctr"/>
            <a:r>
              <a:rPr lang="en-US" sz="4757" b="1" dirty="0" err="1">
                <a:ln w="22225">
                  <a:solidFill>
                    <a:srgbClr val="92D050"/>
                  </a:solidFill>
                  <a:prstDash val="solid"/>
                </a:ln>
                <a:solidFill>
                  <a:srgbClr val="0000CC"/>
                </a:solidFill>
              </a:rPr>
              <a:t>Tuần</a:t>
            </a:r>
            <a:r>
              <a:rPr lang="en-US" sz="4757" b="1" dirty="0">
                <a:ln w="22225">
                  <a:solidFill>
                    <a:srgbClr val="92D050"/>
                  </a:solidFill>
                  <a:prstDash val="solid"/>
                </a:ln>
                <a:solidFill>
                  <a:srgbClr val="0000CC"/>
                </a:solidFill>
              </a:rPr>
              <a:t> </a:t>
            </a:r>
            <a:r>
              <a:rPr lang="en-US" sz="4757" b="1" dirty="0" smtClean="0">
                <a:ln w="22225">
                  <a:solidFill>
                    <a:srgbClr val="92D050"/>
                  </a:solidFill>
                  <a:prstDash val="solid"/>
                </a:ln>
                <a:solidFill>
                  <a:srgbClr val="0000CC"/>
                </a:solidFill>
              </a:rPr>
              <a:t>19 </a:t>
            </a:r>
            <a:r>
              <a:rPr lang="en-US" sz="4757" b="1" dirty="0">
                <a:ln w="22225">
                  <a:solidFill>
                    <a:srgbClr val="92D050"/>
                  </a:solidFill>
                  <a:prstDash val="solid"/>
                </a:ln>
                <a:solidFill>
                  <a:srgbClr val="0000CC"/>
                </a:solidFill>
              </a:rPr>
              <a:t>– </a:t>
            </a:r>
            <a:r>
              <a:rPr lang="en-US" sz="4757" b="1" dirty="0" err="1">
                <a:ln w="22225">
                  <a:solidFill>
                    <a:srgbClr val="92D050"/>
                  </a:solidFill>
                  <a:prstDash val="solid"/>
                </a:ln>
                <a:solidFill>
                  <a:srgbClr val="0000CC"/>
                </a:solidFill>
              </a:rPr>
              <a:t>Tiết</a:t>
            </a:r>
            <a:r>
              <a:rPr lang="en-US" sz="4757" b="1" dirty="0">
                <a:ln w="22225">
                  <a:solidFill>
                    <a:srgbClr val="92D050"/>
                  </a:solidFill>
                  <a:prstDash val="solid"/>
                </a:ln>
                <a:solidFill>
                  <a:srgbClr val="0000CC"/>
                </a:solidFill>
              </a:rPr>
              <a:t> </a:t>
            </a:r>
            <a:r>
              <a:rPr lang="en-US" sz="4757" b="1" dirty="0" smtClean="0">
                <a:ln w="22225">
                  <a:solidFill>
                    <a:srgbClr val="92D050"/>
                  </a:solidFill>
                  <a:prstDash val="solid"/>
                </a:ln>
                <a:solidFill>
                  <a:srgbClr val="0000CC"/>
                </a:solidFill>
              </a:rPr>
              <a:t>32</a:t>
            </a:r>
            <a:endParaRPr lang="en-US" sz="4757" b="1" dirty="0">
              <a:ln w="22225">
                <a:solidFill>
                  <a:srgbClr val="92D050"/>
                </a:solidFill>
                <a:prstDash val="solid"/>
              </a:ln>
              <a:solidFill>
                <a:srgbClr val="0000CC"/>
              </a:solidFill>
            </a:endParaRPr>
          </a:p>
        </p:txBody>
      </p:sp>
      <p:sp>
        <p:nvSpPr>
          <p:cNvPr id="4" name="TextBox 3">
            <a:extLst>
              <a:ext uri="{FF2B5EF4-FFF2-40B4-BE49-F238E27FC236}">
                <a16:creationId xmlns:a16="http://schemas.microsoft.com/office/drawing/2014/main" xmlns="" id="{58CCFC55-B782-F043-C260-DACBDC6D4D98}"/>
              </a:ext>
            </a:extLst>
          </p:cNvPr>
          <p:cNvSpPr txBox="1"/>
          <p:nvPr/>
        </p:nvSpPr>
        <p:spPr>
          <a:xfrm>
            <a:off x="2127542" y="2081255"/>
            <a:ext cx="7912152" cy="1631216"/>
          </a:xfrm>
          <a:prstGeom prst="rect">
            <a:avLst/>
          </a:prstGeom>
          <a:noFill/>
        </p:spPr>
        <p:txBody>
          <a:bodyPr wrap="square">
            <a:spAutoFit/>
          </a:bodyPr>
          <a:lstStyle/>
          <a:p>
            <a:pPr algn="ctr"/>
            <a:r>
              <a:rPr lang="en-US" sz="5000" b="1" dirty="0" smtClean="0">
                <a:solidFill>
                  <a:srgbClr val="FF0000"/>
                </a:solidFill>
                <a:latin typeface="Times New Roman" panose="02020603050405020304" pitchFamily="18" charset="0"/>
                <a:cs typeface="Times New Roman" panose="02020603050405020304" pitchFamily="18" charset="0"/>
              </a:rPr>
              <a:t>ĐỊNH LÍ THALÈS TRONG TAM GIÁC</a:t>
            </a:r>
            <a:endParaRPr lang="en-US" sz="50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05F75388-BCA9-D94F-EBE2-47BA4FE93CCB}"/>
              </a:ext>
            </a:extLst>
          </p:cNvPr>
          <p:cNvSpPr/>
          <p:nvPr/>
        </p:nvSpPr>
        <p:spPr>
          <a:xfrm>
            <a:off x="3507598" y="4659893"/>
            <a:ext cx="5651698" cy="512062"/>
          </a:xfrm>
          <a:prstGeom prst="rect">
            <a:avLst/>
          </a:prstGeom>
          <a:noFill/>
          <a:ln>
            <a:noFill/>
          </a:ln>
        </p:spPr>
        <p:txBody>
          <a:bodyPr wrap="square" lIns="65914" tIns="32956" rIns="65914" bIns="32956">
            <a:spAutoFit/>
          </a:bodyPr>
          <a:lstStyle/>
          <a:p>
            <a:pPr algn="ctr"/>
            <a:r>
              <a:rPr lang="en-US" sz="2895" b="1" dirty="0" err="1">
                <a:ln w="22225">
                  <a:solidFill>
                    <a:srgbClr val="92D050"/>
                  </a:solidFill>
                  <a:prstDash val="solid"/>
                </a:ln>
                <a:solidFill>
                  <a:srgbClr val="0000CC"/>
                </a:solidFill>
              </a:rPr>
              <a:t>Gv</a:t>
            </a:r>
            <a:r>
              <a:rPr lang="en-US" sz="2895" b="1" dirty="0">
                <a:ln w="22225">
                  <a:solidFill>
                    <a:srgbClr val="92D050"/>
                  </a:solidFill>
                  <a:prstDash val="solid"/>
                </a:ln>
                <a:solidFill>
                  <a:srgbClr val="0000CC"/>
                </a:solidFill>
              </a:rPr>
              <a:t>: </a:t>
            </a:r>
            <a:r>
              <a:rPr lang="en-US" sz="2895" b="1" dirty="0" err="1">
                <a:ln w="22225">
                  <a:solidFill>
                    <a:srgbClr val="92D050"/>
                  </a:solidFill>
                  <a:prstDash val="solid"/>
                </a:ln>
                <a:solidFill>
                  <a:srgbClr val="0000CC"/>
                </a:solidFill>
              </a:rPr>
              <a:t>Nguyễn</a:t>
            </a:r>
            <a:r>
              <a:rPr lang="en-US" sz="2895" b="1" dirty="0">
                <a:ln w="22225">
                  <a:solidFill>
                    <a:srgbClr val="92D050"/>
                  </a:solidFill>
                  <a:prstDash val="solid"/>
                </a:ln>
                <a:solidFill>
                  <a:srgbClr val="0000CC"/>
                </a:solidFill>
              </a:rPr>
              <a:t> </a:t>
            </a:r>
            <a:r>
              <a:rPr lang="en-US" sz="2895" b="1" dirty="0" err="1">
                <a:ln w="22225">
                  <a:solidFill>
                    <a:srgbClr val="92D050"/>
                  </a:solidFill>
                  <a:prstDash val="solid"/>
                </a:ln>
                <a:solidFill>
                  <a:srgbClr val="0000CC"/>
                </a:solidFill>
              </a:rPr>
              <a:t>Thị</a:t>
            </a:r>
            <a:r>
              <a:rPr lang="en-US" sz="2895" b="1" dirty="0">
                <a:ln w="22225">
                  <a:solidFill>
                    <a:srgbClr val="92D050"/>
                  </a:solidFill>
                  <a:prstDash val="solid"/>
                </a:ln>
                <a:solidFill>
                  <a:srgbClr val="0000CC"/>
                </a:solidFill>
              </a:rPr>
              <a:t> Thu </a:t>
            </a:r>
            <a:r>
              <a:rPr lang="en-US" sz="2895" b="1" dirty="0" err="1">
                <a:ln w="22225">
                  <a:solidFill>
                    <a:srgbClr val="92D050"/>
                  </a:solidFill>
                  <a:prstDash val="solid"/>
                </a:ln>
                <a:solidFill>
                  <a:srgbClr val="0000CC"/>
                </a:solidFill>
              </a:rPr>
              <a:t>Vân</a:t>
            </a:r>
            <a:endParaRPr lang="en-US" sz="2895" b="1" dirty="0">
              <a:ln w="22225">
                <a:solidFill>
                  <a:srgbClr val="92D050"/>
                </a:solidFill>
                <a:prstDash val="solid"/>
              </a:ln>
              <a:solidFill>
                <a:srgbClr val="0000CC"/>
              </a:solidFill>
            </a:endParaRPr>
          </a:p>
        </p:txBody>
      </p:sp>
    </p:spTree>
    <p:extLst>
      <p:ext uri="{BB962C8B-B14F-4D97-AF65-F5344CB8AC3E}">
        <p14:creationId xmlns:p14="http://schemas.microsoft.com/office/powerpoint/2010/main" val="3107295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1459" y="68192"/>
            <a:ext cx="12052514"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Clr>
                <a:schemeClr val="tx2"/>
              </a:buClr>
              <a:buSzPct val="70000"/>
              <a:buFont typeface="Wingdings" panose="05000000000000000000" pitchFamily="2" charset="2"/>
              <a:buNone/>
            </a:pPr>
            <a:r>
              <a:rPr lang="en-US" sz="2800" b="1" smtClean="0">
                <a:solidFill>
                  <a:srgbClr val="3333FF"/>
                </a:solidFill>
                <a:latin typeface="Times New Roman" panose="02020603050405020304" pitchFamily="18" charset="0"/>
                <a:cs typeface="Times New Roman" panose="02020603050405020304" pitchFamily="18" charset="0"/>
              </a:rPr>
              <a:t>Bài 1: </a:t>
            </a:r>
          </a:p>
          <a:p>
            <a:pPr algn="l" eaLnBrk="1" hangingPunct="1">
              <a:spcBef>
                <a:spcPct val="20000"/>
              </a:spcBef>
              <a:buClr>
                <a:schemeClr val="tx2"/>
              </a:buClr>
              <a:buSzPct val="70000"/>
              <a:buFont typeface="Wingdings" panose="05000000000000000000" pitchFamily="2" charset="2"/>
              <a:buNone/>
            </a:pPr>
            <a:r>
              <a:rPr lang="en-US" sz="2800" smtClean="0">
                <a:latin typeface="Times New Roman" panose="02020603050405020304" pitchFamily="18" charset="0"/>
                <a:cs typeface="Times New Roman" panose="02020603050405020304" pitchFamily="18" charset="0"/>
              </a:rPr>
              <a:t>a) Quảng đường từ T.P Hồ Chí Minh đi Mỹ Tho là 70 km, quảng đường từ T.P Hồ Chí Minh đi Cà Mau là 350 km. Tính tỉ số giữa hai quảng đường này.</a:t>
            </a:r>
            <a:endParaRPr lang="en-US" sz="2800">
              <a:latin typeface="Times New Roman" panose="02020603050405020304" pitchFamily="18" charset="0"/>
              <a:cs typeface="Times New Roman" panose="02020603050405020304" pitchFamily="18" charset="0"/>
            </a:endParaRPr>
          </a:p>
        </p:txBody>
      </p:sp>
      <p:grpSp>
        <p:nvGrpSpPr>
          <p:cNvPr id="9" name="Group 8"/>
          <p:cNvGrpSpPr/>
          <p:nvPr/>
        </p:nvGrpSpPr>
        <p:grpSpPr>
          <a:xfrm>
            <a:off x="304800" y="1702447"/>
            <a:ext cx="6486754" cy="928326"/>
            <a:chOff x="304800" y="1702447"/>
            <a:chExt cx="6486754" cy="928326"/>
          </a:xfrm>
        </p:grpSpPr>
        <p:sp>
          <p:nvSpPr>
            <p:cNvPr id="3" name="Rectangle 2"/>
            <p:cNvSpPr>
              <a:spLocks noChangeArrowheads="1"/>
            </p:cNvSpPr>
            <p:nvPr/>
          </p:nvSpPr>
          <p:spPr bwMode="auto">
            <a:xfrm>
              <a:off x="304800" y="1905000"/>
              <a:ext cx="6032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Clr>
                  <a:schemeClr val="tx2"/>
                </a:buClr>
                <a:buSzPct val="70000"/>
                <a:buFont typeface="Wingdings" panose="05000000000000000000" pitchFamily="2" charset="2"/>
                <a:buNone/>
              </a:pPr>
              <a:r>
                <a:rPr lang="en-US" sz="2800" smtClean="0">
                  <a:solidFill>
                    <a:srgbClr val="3333FF"/>
                  </a:solidFill>
                  <a:latin typeface="Times New Roman" panose="02020603050405020304" pitchFamily="18" charset="0"/>
                  <a:cs typeface="Times New Roman" panose="02020603050405020304" pitchFamily="18" charset="0"/>
                </a:rPr>
                <a:t>Tỉ số giữa hai quảng đường này là:</a:t>
              </a:r>
              <a:endParaRPr lang="en-US" sz="2800">
                <a:solidFill>
                  <a:srgbClr val="3333FF"/>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84366767"/>
                </p:ext>
              </p:extLst>
            </p:nvPr>
          </p:nvGraphicFramePr>
          <p:xfrm>
            <a:off x="5503877" y="1702447"/>
            <a:ext cx="1287677" cy="928326"/>
          </p:xfrm>
          <a:graphic>
            <a:graphicData uri="http://schemas.openxmlformats.org/presentationml/2006/ole">
              <mc:AlternateContent xmlns:mc="http://schemas.openxmlformats.org/markup-compatibility/2006">
                <mc:Choice xmlns:v="urn:schemas-microsoft-com:vml" Requires="v">
                  <p:oleObj spid="_x0000_s98467" name="Equation" r:id="rId3" imgW="545760" imgH="393480" progId="Equation.DSMT4">
                    <p:embed/>
                  </p:oleObj>
                </mc:Choice>
                <mc:Fallback>
                  <p:oleObj name="Equation" r:id="rId3" imgW="545760" imgH="393480" progId="Equation.DSMT4">
                    <p:embed/>
                    <p:pic>
                      <p:nvPicPr>
                        <p:cNvPr id="0" name=""/>
                        <p:cNvPicPr/>
                        <p:nvPr/>
                      </p:nvPicPr>
                      <p:blipFill>
                        <a:blip r:embed="rId4"/>
                        <a:stretch>
                          <a:fillRect/>
                        </a:stretch>
                      </p:blipFill>
                      <p:spPr>
                        <a:xfrm>
                          <a:off x="5503877" y="1702447"/>
                          <a:ext cx="1287677" cy="928326"/>
                        </a:xfrm>
                        <a:prstGeom prst="rect">
                          <a:avLst/>
                        </a:prstGeom>
                      </p:spPr>
                    </p:pic>
                  </p:oleObj>
                </mc:Fallback>
              </mc:AlternateContent>
            </a:graphicData>
          </a:graphic>
        </p:graphicFrame>
      </p:grpSp>
      <p:grpSp>
        <p:nvGrpSpPr>
          <p:cNvPr id="14" name="Group 13"/>
          <p:cNvGrpSpPr/>
          <p:nvPr/>
        </p:nvGrpSpPr>
        <p:grpSpPr>
          <a:xfrm>
            <a:off x="16790" y="2793856"/>
            <a:ext cx="8136610" cy="928688"/>
            <a:chOff x="16790" y="2793856"/>
            <a:chExt cx="8136610" cy="928688"/>
          </a:xfrm>
        </p:grpSpPr>
        <p:sp>
          <p:nvSpPr>
            <p:cNvPr id="5" name="Rectangle 4"/>
            <p:cNvSpPr>
              <a:spLocks noChangeArrowheads="1"/>
            </p:cNvSpPr>
            <p:nvPr/>
          </p:nvSpPr>
          <p:spPr bwMode="auto">
            <a:xfrm>
              <a:off x="16790" y="2996409"/>
              <a:ext cx="8136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Clr>
                  <a:schemeClr val="tx2"/>
                </a:buClr>
                <a:buSzPct val="70000"/>
                <a:buFont typeface="Wingdings" panose="05000000000000000000" pitchFamily="2" charset="2"/>
                <a:buNone/>
              </a:pPr>
              <a:r>
                <a:rPr lang="en-US" sz="2800" smtClean="0">
                  <a:latin typeface="Times New Roman" panose="02020603050405020304" pitchFamily="18" charset="0"/>
                  <a:cs typeface="Times New Roman" panose="02020603050405020304" pitchFamily="18" charset="0"/>
                </a:rPr>
                <a:t>b) Cho biết               và AB = 6 cm. Hãy tính CD.</a:t>
              </a:r>
              <a:endParaRPr lang="en-US" sz="280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15972506"/>
                </p:ext>
              </p:extLst>
            </p:nvPr>
          </p:nvGraphicFramePr>
          <p:xfrm>
            <a:off x="1752600" y="2793856"/>
            <a:ext cx="1257300" cy="928688"/>
          </p:xfrm>
          <a:graphic>
            <a:graphicData uri="http://schemas.openxmlformats.org/presentationml/2006/ole">
              <mc:AlternateContent xmlns:mc="http://schemas.openxmlformats.org/markup-compatibility/2006">
                <mc:Choice xmlns:v="urn:schemas-microsoft-com:vml" Requires="v">
                  <p:oleObj spid="_x0000_s98468" name="Equation" r:id="rId5" imgW="533160" imgH="393480" progId="Equation.DSMT4">
                    <p:embed/>
                  </p:oleObj>
                </mc:Choice>
                <mc:Fallback>
                  <p:oleObj name="Equation" r:id="rId5" imgW="533160" imgH="393480" progId="Equation.DSMT4">
                    <p:embed/>
                    <p:pic>
                      <p:nvPicPr>
                        <p:cNvPr id="0" name=""/>
                        <p:cNvPicPr/>
                        <p:nvPr/>
                      </p:nvPicPr>
                      <p:blipFill>
                        <a:blip r:embed="rId6"/>
                        <a:stretch>
                          <a:fillRect/>
                        </a:stretch>
                      </p:blipFill>
                      <p:spPr>
                        <a:xfrm>
                          <a:off x="1752600" y="2793856"/>
                          <a:ext cx="1257300" cy="928688"/>
                        </a:xfrm>
                        <a:prstGeom prst="rect">
                          <a:avLst/>
                        </a:prstGeom>
                      </p:spPr>
                    </p:pic>
                  </p:oleObj>
                </mc:Fallback>
              </mc:AlternateContent>
            </a:graphicData>
          </a:graphic>
        </p:graphicFrame>
      </p:grpSp>
      <p:grpSp>
        <p:nvGrpSpPr>
          <p:cNvPr id="10" name="Group 9"/>
          <p:cNvGrpSpPr/>
          <p:nvPr/>
        </p:nvGrpSpPr>
        <p:grpSpPr>
          <a:xfrm>
            <a:off x="300925" y="3722182"/>
            <a:ext cx="3944050" cy="928687"/>
            <a:chOff x="300925" y="3722182"/>
            <a:chExt cx="3944050" cy="928687"/>
          </a:xfrm>
        </p:grpSpPr>
        <p:sp>
          <p:nvSpPr>
            <p:cNvPr id="7" name="Rectangle 6"/>
            <p:cNvSpPr>
              <a:spLocks noChangeArrowheads="1"/>
            </p:cNvSpPr>
            <p:nvPr/>
          </p:nvSpPr>
          <p:spPr bwMode="auto">
            <a:xfrm>
              <a:off x="300925" y="3886557"/>
              <a:ext cx="1278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Clr>
                  <a:schemeClr val="tx2"/>
                </a:buClr>
                <a:buSzPct val="70000"/>
                <a:buFont typeface="Wingdings" panose="05000000000000000000" pitchFamily="2" charset="2"/>
                <a:buNone/>
              </a:pPr>
              <a:r>
                <a:rPr lang="en-US" sz="2800" smtClean="0">
                  <a:solidFill>
                    <a:srgbClr val="3333FF"/>
                  </a:solidFill>
                  <a:latin typeface="Times New Roman" panose="02020603050405020304" pitchFamily="18" charset="0"/>
                  <a:cs typeface="Times New Roman" panose="02020603050405020304" pitchFamily="18" charset="0"/>
                </a:rPr>
                <a:t>Ta có:</a:t>
              </a:r>
              <a:endParaRPr lang="en-US" sz="2800">
                <a:solidFill>
                  <a:srgbClr val="3333FF"/>
                </a:solidFill>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39373159"/>
                </p:ext>
              </p:extLst>
            </p:nvPr>
          </p:nvGraphicFramePr>
          <p:xfrm>
            <a:off x="1371600" y="3722182"/>
            <a:ext cx="2873375" cy="928687"/>
          </p:xfrm>
          <a:graphic>
            <a:graphicData uri="http://schemas.openxmlformats.org/presentationml/2006/ole">
              <mc:AlternateContent xmlns:mc="http://schemas.openxmlformats.org/markup-compatibility/2006">
                <mc:Choice xmlns:v="urn:schemas-microsoft-com:vml" Requires="v">
                  <p:oleObj spid="_x0000_s98469" name="Equation" r:id="rId7" imgW="1218960" imgH="393480" progId="Equation.DSMT4">
                    <p:embed/>
                  </p:oleObj>
                </mc:Choice>
                <mc:Fallback>
                  <p:oleObj name="Equation" r:id="rId7" imgW="1218960" imgH="393480" progId="Equation.DSMT4">
                    <p:embed/>
                    <p:pic>
                      <p:nvPicPr>
                        <p:cNvPr id="0" name=""/>
                        <p:cNvPicPr/>
                        <p:nvPr/>
                      </p:nvPicPr>
                      <p:blipFill>
                        <a:blip r:embed="rId8"/>
                        <a:stretch>
                          <a:fillRect/>
                        </a:stretch>
                      </p:blipFill>
                      <p:spPr>
                        <a:xfrm>
                          <a:off x="1371600" y="3722182"/>
                          <a:ext cx="2873375" cy="928687"/>
                        </a:xfrm>
                        <a:prstGeom prst="rect">
                          <a:avLst/>
                        </a:prstGeom>
                      </p:spPr>
                    </p:pic>
                  </p:oleObj>
                </mc:Fallback>
              </mc:AlternateContent>
            </a:graphicData>
          </a:graphic>
        </p:graphicFrame>
      </p:grpSp>
      <p:grpSp>
        <p:nvGrpSpPr>
          <p:cNvPr id="11" name="Group 10"/>
          <p:cNvGrpSpPr/>
          <p:nvPr/>
        </p:nvGrpSpPr>
        <p:grpSpPr>
          <a:xfrm>
            <a:off x="533400" y="4885710"/>
            <a:ext cx="3681412" cy="928687"/>
            <a:chOff x="300925" y="3722694"/>
            <a:chExt cx="3681412" cy="928687"/>
          </a:xfrm>
        </p:grpSpPr>
        <p:sp>
          <p:nvSpPr>
            <p:cNvPr id="12" name="Rectangle 11"/>
            <p:cNvSpPr>
              <a:spLocks noChangeArrowheads="1"/>
            </p:cNvSpPr>
            <p:nvPr/>
          </p:nvSpPr>
          <p:spPr bwMode="auto">
            <a:xfrm>
              <a:off x="300925" y="3886557"/>
              <a:ext cx="1046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Clr>
                  <a:schemeClr val="tx2"/>
                </a:buClr>
                <a:buSzPct val="70000"/>
                <a:buFont typeface="Wingdings" panose="05000000000000000000" pitchFamily="2" charset="2"/>
                <a:buNone/>
              </a:pPr>
              <a:r>
                <a:rPr lang="en-US" sz="2800" smtClean="0">
                  <a:solidFill>
                    <a:srgbClr val="3333FF"/>
                  </a:solidFill>
                  <a:latin typeface="Times New Roman" panose="02020603050405020304" pitchFamily="18" charset="0"/>
                  <a:cs typeface="Times New Roman" panose="02020603050405020304" pitchFamily="18" charset="0"/>
                </a:rPr>
                <a:t>Vậy </a:t>
              </a:r>
              <a:endParaRPr lang="en-US" sz="2800">
                <a:solidFill>
                  <a:srgbClr val="3333FF"/>
                </a:solidFill>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751896479"/>
                </p:ext>
              </p:extLst>
            </p:nvPr>
          </p:nvGraphicFramePr>
          <p:xfrm>
            <a:off x="1169287" y="3722694"/>
            <a:ext cx="2813050" cy="928687"/>
          </p:xfrm>
          <a:graphic>
            <a:graphicData uri="http://schemas.openxmlformats.org/presentationml/2006/ole">
              <mc:AlternateContent xmlns:mc="http://schemas.openxmlformats.org/markup-compatibility/2006">
                <mc:Choice xmlns:v="urn:schemas-microsoft-com:vml" Requires="v">
                  <p:oleObj spid="_x0000_s98470" name="Equation" r:id="rId9" imgW="1193760" imgH="393480" progId="Equation.DSMT4">
                    <p:embed/>
                  </p:oleObj>
                </mc:Choice>
                <mc:Fallback>
                  <p:oleObj name="Equation" r:id="rId9" imgW="1193760" imgH="393480" progId="Equation.DSMT4">
                    <p:embed/>
                    <p:pic>
                      <p:nvPicPr>
                        <p:cNvPr id="0" name=""/>
                        <p:cNvPicPr/>
                        <p:nvPr/>
                      </p:nvPicPr>
                      <p:blipFill>
                        <a:blip r:embed="rId10"/>
                        <a:stretch>
                          <a:fillRect/>
                        </a:stretch>
                      </p:blipFill>
                      <p:spPr>
                        <a:xfrm>
                          <a:off x="1169287" y="3722694"/>
                          <a:ext cx="2813050" cy="928687"/>
                        </a:xfrm>
                        <a:prstGeom prst="rect">
                          <a:avLst/>
                        </a:prstGeom>
                      </p:spPr>
                    </p:pic>
                  </p:oleObj>
                </mc:Fallback>
              </mc:AlternateContent>
            </a:graphicData>
          </a:graphic>
        </p:graphicFrame>
      </p:grpSp>
    </p:spTree>
    <p:extLst>
      <p:ext uri="{BB962C8B-B14F-4D97-AF65-F5344CB8AC3E}">
        <p14:creationId xmlns:p14="http://schemas.microsoft.com/office/powerpoint/2010/main" val="15293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
            <a:ext cx="9144000" cy="6705600"/>
          </a:xfrm>
          <a:prstGeom prst="rect">
            <a:avLst/>
          </a:prstGeom>
        </p:spPr>
      </p:pic>
      <p:sp>
        <p:nvSpPr>
          <p:cNvPr id="3" name="18"/>
          <p:cNvSpPr>
            <a:spLocks noChangeArrowheads="1"/>
          </p:cNvSpPr>
          <p:nvPr>
            <p:custDataLst>
              <p:tags r:id="rId1"/>
            </p:custDataLst>
          </p:nvPr>
        </p:nvSpPr>
        <p:spPr bwMode="auto">
          <a:xfrm>
            <a:off x="195340" y="990600"/>
            <a:ext cx="10734520" cy="12311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sz="4000" dirty="0">
                <a:solidFill>
                  <a:srgbClr val="539469"/>
                </a:solidFill>
                <a:latin typeface="Algerian" panose="04020705040A02060702" pitchFamily="82" charset="0"/>
                <a:ea typeface="Elsie" panose="02000000000000000000" charset="0"/>
                <a:cs typeface="宋体" panose="02010600030101010101" pitchFamily="2" charset="-122"/>
              </a:rPr>
              <a:t>CHÚC THẦY CÔ SỨC KHỎE</a:t>
            </a:r>
          </a:p>
          <a:p>
            <a:pPr algn="ctr" fontAlgn="base">
              <a:spcBef>
                <a:spcPct val="0"/>
              </a:spcBef>
              <a:spcAft>
                <a:spcPct val="0"/>
              </a:spcAft>
            </a:pPr>
            <a:r>
              <a:rPr lang="en-US" sz="4000" dirty="0">
                <a:solidFill>
                  <a:srgbClr val="539469"/>
                </a:solidFill>
                <a:latin typeface="Algerian" panose="04020705040A02060702" pitchFamily="82" charset="0"/>
                <a:ea typeface="Elsie" panose="02000000000000000000" charset="0"/>
                <a:cs typeface="宋体" panose="02010600030101010101" pitchFamily="2" charset="-122"/>
              </a:rPr>
              <a:t>CHÚC CÁC EM </a:t>
            </a:r>
            <a:r>
              <a:rPr lang="en-US" sz="4000" dirty="0" smtClean="0">
                <a:solidFill>
                  <a:srgbClr val="539469"/>
                </a:solidFill>
                <a:latin typeface="Algerian" panose="04020705040A02060702" pitchFamily="82" charset="0"/>
                <a:ea typeface="Elsie" panose="02000000000000000000" charset="0"/>
                <a:cs typeface="宋体" panose="02010600030101010101" pitchFamily="2" charset="-122"/>
              </a:rPr>
              <a:t>HỌC</a:t>
            </a:r>
            <a:r>
              <a:rPr lang="en-US" sz="4000" dirty="0" smtClean="0">
                <a:solidFill>
                  <a:srgbClr val="539469"/>
                </a:solidFill>
                <a:latin typeface="Algerian" panose="04020705040A02060702" pitchFamily="82" charset="0"/>
                <a:ea typeface="Elsie" panose="02000000000000000000" charset="0"/>
                <a:cs typeface="宋体" panose="02010600030101010101" pitchFamily="2" charset="-122"/>
              </a:rPr>
              <a:t> </a:t>
            </a:r>
            <a:r>
              <a:rPr lang="en-US" sz="4000" dirty="0">
                <a:solidFill>
                  <a:srgbClr val="539469"/>
                </a:solidFill>
                <a:latin typeface="Algerian" panose="04020705040A02060702" pitchFamily="82" charset="0"/>
                <a:ea typeface="Elsie" panose="02000000000000000000" charset="0"/>
                <a:cs typeface="宋体" panose="02010600030101010101" pitchFamily="2" charset="-122"/>
              </a:rPr>
              <a:t>TỐT</a:t>
            </a:r>
          </a:p>
        </p:txBody>
      </p:sp>
    </p:spTree>
    <p:extLst>
      <p:ext uri="{BB962C8B-B14F-4D97-AF65-F5344CB8AC3E}">
        <p14:creationId xmlns:p14="http://schemas.microsoft.com/office/powerpoint/2010/main" val="27609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3"/>
                                        </p:tgtEl>
                                        <p:attrNameLst>
                                          <p:attrName>ppt_y</p:attrName>
                                        </p:attrNameLst>
                                      </p:cBhvr>
                                      <p:tavLst>
                                        <p:tav tm="0">
                                          <p:val>
                                            <p:strVal val="#ppt_y"/>
                                          </p:val>
                                        </p:tav>
                                        <p:tav tm="100000">
                                          <p:val>
                                            <p:strVal val="#ppt_y"/>
                                          </p:val>
                                        </p:tav>
                                      </p:tavLst>
                                    </p:anim>
                                    <p:anim calcmode="lin" valueType="num">
                                      <p:cBhvr>
                                        <p:cTn id="14"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18" y="23611"/>
            <a:ext cx="8475686" cy="5079643"/>
          </a:xfrm>
          <a:prstGeom prst="rect">
            <a:avLst/>
          </a:prstGeom>
        </p:spPr>
      </p:pic>
      <p:sp>
        <p:nvSpPr>
          <p:cNvPr id="5" name="TextBox 4"/>
          <p:cNvSpPr txBox="1"/>
          <p:nvPr/>
        </p:nvSpPr>
        <p:spPr>
          <a:xfrm>
            <a:off x="-24685" y="0"/>
            <a:ext cx="3301285" cy="707886"/>
          </a:xfrm>
          <a:prstGeom prst="rect">
            <a:avLst/>
          </a:prstGeom>
          <a:noFill/>
        </p:spPr>
        <p:txBody>
          <a:bodyPr wrap="square" rtlCol="0">
            <a:spAutoFit/>
          </a:bodyPr>
          <a:lstStyle/>
          <a:p>
            <a:pPr algn="l"/>
            <a:r>
              <a:rPr lang="en-US" sz="4000" b="1" smtClean="0">
                <a:solidFill>
                  <a:srgbClr val="FF0000"/>
                </a:solidFill>
                <a:latin typeface="Times New Roman" panose="02020603050405020304" pitchFamily="18" charset="0"/>
                <a:cs typeface="Times New Roman" panose="02020603050405020304" pitchFamily="18" charset="0"/>
              </a:rPr>
              <a:t>KHỞI ĐỘNG</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168036" y="5072476"/>
            <a:ext cx="5562600" cy="523220"/>
          </a:xfrm>
          <a:prstGeom prst="rect">
            <a:avLst/>
          </a:prstGeom>
        </p:spPr>
        <p:txBody>
          <a:bodyPr wrap="square">
            <a:spAutoFit/>
          </a:bodyPr>
          <a:lstStyle/>
          <a:p>
            <a:pPr algn="just"/>
            <a:r>
              <a:rPr lang="en-US" sz="2800" b="1" smtClean="0">
                <a:solidFill>
                  <a:srgbClr val="3333FF"/>
                </a:solidFill>
                <a:latin typeface="Times New Roman" panose="02020603050405020304" pitchFamily="18" charset="0"/>
                <a:cs typeface="Times New Roman" panose="02020603050405020304" pitchFamily="18" charset="0"/>
              </a:rPr>
              <a:t>Cầu Thuận Phước (T.P Đà Nẵng)</a:t>
            </a:r>
            <a:endParaRPr lang="vi-VN" sz="2800" b="1">
              <a:solidFill>
                <a:srgbClr val="3333F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7769" y="5743328"/>
            <a:ext cx="10593946" cy="523220"/>
          </a:xfrm>
          <a:prstGeom prst="rect">
            <a:avLst/>
          </a:prstGeom>
        </p:spPr>
        <p:txBody>
          <a:bodyPr wrap="square">
            <a:spAutoFit/>
          </a:bodyPr>
          <a:lstStyle/>
          <a:p>
            <a:pPr algn="just"/>
            <a:r>
              <a:rPr lang="en-US" sz="2800" smtClean="0">
                <a:solidFill>
                  <a:srgbClr val="000000"/>
                </a:solidFill>
                <a:latin typeface="Times New Roman" panose="02020603050405020304" pitchFamily="18" charset="0"/>
                <a:cs typeface="Times New Roman" panose="02020603050405020304" pitchFamily="18" charset="0"/>
              </a:rPr>
              <a:t>Những sợi cáp trên cầu cho ta hình ảnh của những đoạn thẳng song song.</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181600" y="6235770"/>
            <a:ext cx="7162800" cy="523220"/>
          </a:xfrm>
          <a:prstGeom prst="rect">
            <a:avLst/>
          </a:prstGeom>
        </p:spPr>
        <p:txBody>
          <a:bodyPr wrap="square">
            <a:spAutoFit/>
          </a:bodyPr>
          <a:lstStyle/>
          <a:p>
            <a:pPr algn="just"/>
            <a:r>
              <a:rPr lang="en-US" sz="2800" smtClean="0">
                <a:solidFill>
                  <a:srgbClr val="000000"/>
                </a:solidFill>
                <a:latin typeface="Times New Roman" panose="02020603050405020304" pitchFamily="18" charset="0"/>
                <a:cs typeface="Times New Roman" panose="02020603050405020304" pitchFamily="18" charset="0"/>
              </a:rPr>
              <a:t>Em có nhận xét gì về những sợi cáp ở trên cầu?</a:t>
            </a:r>
            <a:endParaRPr lang="vi-VN" sz="2800">
              <a:solidFill>
                <a:srgbClr val="00000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1445654" y="1768232"/>
            <a:ext cx="1221290" cy="2017931"/>
          </a:xfrm>
          <a:prstGeom prst="rect">
            <a:avLst/>
          </a:prstGeom>
        </p:spPr>
      </p:pic>
      <p:sp>
        <p:nvSpPr>
          <p:cNvPr id="20" name="Rectangle 19"/>
          <p:cNvSpPr/>
          <p:nvPr/>
        </p:nvSpPr>
        <p:spPr>
          <a:xfrm>
            <a:off x="6039364" y="5738095"/>
            <a:ext cx="6096000" cy="954107"/>
          </a:xfrm>
          <a:prstGeom prst="rect">
            <a:avLst/>
          </a:prstGeom>
          <a:solidFill>
            <a:srgbClr val="FFC000"/>
          </a:solidFill>
          <a:ln>
            <a:solidFill>
              <a:srgbClr val="3333FF"/>
            </a:solidFill>
          </a:ln>
        </p:spPr>
        <p:txBody>
          <a:bodyPr wrap="square">
            <a:spAutoFit/>
          </a:bodyPr>
          <a:lstStyle/>
          <a:p>
            <a:r>
              <a:rPr lang="en-US" sz="2800" smtClean="0">
                <a:solidFill>
                  <a:srgbClr val="000000"/>
                </a:solidFill>
                <a:latin typeface="Times New Roman" panose="02020603050405020304" pitchFamily="18" charset="0"/>
                <a:cs typeface="Times New Roman" panose="02020603050405020304" pitchFamily="18" charset="0"/>
              </a:rPr>
              <a:t>Nếu biết độ dài các đoạn AB, BC, A’B’ thì có thể tính được độ dài B’C’ không?</a:t>
            </a:r>
            <a:endParaRPr lang="vi-VN" sz="2800">
              <a:solidFill>
                <a:srgbClr val="000000"/>
              </a:solidFill>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9408138" y="1485483"/>
            <a:ext cx="1733290" cy="2531512"/>
            <a:chOff x="9408138" y="1485483"/>
            <a:chExt cx="1733290" cy="2531512"/>
          </a:xfrm>
        </p:grpSpPr>
        <p:sp>
          <p:nvSpPr>
            <p:cNvPr id="21" name="Rectangle 20"/>
            <p:cNvSpPr/>
            <p:nvPr/>
          </p:nvSpPr>
          <p:spPr>
            <a:xfrm>
              <a:off x="9540340" y="3555330"/>
              <a:ext cx="381000" cy="461665"/>
            </a:xfrm>
            <a:prstGeom prst="rect">
              <a:avLst/>
            </a:prstGeom>
          </p:spPr>
          <p:txBody>
            <a:bodyPr wrap="square">
              <a:spAutoFit/>
            </a:bodyPr>
            <a:lstStyle/>
            <a:p>
              <a:pPr algn="just"/>
              <a:r>
                <a:rPr lang="en-US" sz="2400" smtClean="0">
                  <a:solidFill>
                    <a:srgbClr val="000000"/>
                  </a:solidFill>
                  <a:latin typeface="Times New Roman" panose="02020603050405020304" pitchFamily="18" charset="0"/>
                  <a:cs typeface="Times New Roman" panose="02020603050405020304" pitchFamily="18" charset="0"/>
                </a:rPr>
                <a:t>A</a:t>
              </a:r>
              <a:endParaRPr lang="vi-VN" sz="2400">
                <a:solidFill>
                  <a:srgbClr val="00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0187744" y="3439914"/>
              <a:ext cx="381000" cy="461665"/>
            </a:xfrm>
            <a:prstGeom prst="rect">
              <a:avLst/>
            </a:prstGeom>
          </p:spPr>
          <p:txBody>
            <a:bodyPr wrap="square">
              <a:spAutoFit/>
            </a:bodyPr>
            <a:lstStyle/>
            <a:p>
              <a:pPr algn="just"/>
              <a:r>
                <a:rPr lang="en-US" sz="2400">
                  <a:solidFill>
                    <a:srgbClr val="000000"/>
                  </a:solidFill>
                  <a:latin typeface="Times New Roman" panose="02020603050405020304" pitchFamily="18" charset="0"/>
                  <a:cs typeface="Times New Roman" panose="02020603050405020304" pitchFamily="18" charset="0"/>
                </a:rPr>
                <a:t>B</a:t>
              </a:r>
              <a:endParaRPr lang="vi-VN" sz="2400">
                <a:solidFill>
                  <a:srgbClr val="00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0607889" y="3289256"/>
              <a:ext cx="381000" cy="461665"/>
            </a:xfrm>
            <a:prstGeom prst="rect">
              <a:avLst/>
            </a:prstGeom>
          </p:spPr>
          <p:txBody>
            <a:bodyPr wrap="square">
              <a:spAutoFit/>
            </a:bodyPr>
            <a:lstStyle/>
            <a:p>
              <a:pPr algn="just"/>
              <a:r>
                <a:rPr lang="en-US" sz="2400" smtClean="0">
                  <a:solidFill>
                    <a:srgbClr val="000000"/>
                  </a:solidFill>
                  <a:latin typeface="Times New Roman" panose="02020603050405020304" pitchFamily="18" charset="0"/>
                  <a:cs typeface="Times New Roman" panose="02020603050405020304" pitchFamily="18" charset="0"/>
                </a:rPr>
                <a:t>C</a:t>
              </a:r>
              <a:endParaRPr lang="vi-VN" sz="2400">
                <a:solidFill>
                  <a:srgbClr val="00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10528867" y="1485483"/>
              <a:ext cx="612561" cy="461665"/>
            </a:xfrm>
            <a:prstGeom prst="rect">
              <a:avLst/>
            </a:prstGeom>
          </p:spPr>
          <p:txBody>
            <a:bodyPr wrap="square">
              <a:spAutoFit/>
            </a:bodyPr>
            <a:lstStyle/>
            <a:p>
              <a:pPr algn="just"/>
              <a:r>
                <a:rPr lang="en-US" sz="2400" smtClean="0">
                  <a:solidFill>
                    <a:srgbClr val="000000"/>
                  </a:solidFill>
                  <a:latin typeface="Times New Roman" panose="02020603050405020304" pitchFamily="18" charset="0"/>
                  <a:cs typeface="Times New Roman" panose="02020603050405020304" pitchFamily="18" charset="0"/>
                </a:rPr>
                <a:t>C’</a:t>
              </a:r>
              <a:endParaRPr lang="vi-VN" sz="2400">
                <a:solidFill>
                  <a:srgbClr val="00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0053350" y="1793322"/>
              <a:ext cx="515394" cy="461665"/>
            </a:xfrm>
            <a:prstGeom prst="rect">
              <a:avLst/>
            </a:prstGeom>
          </p:spPr>
          <p:txBody>
            <a:bodyPr wrap="square">
              <a:spAutoFit/>
            </a:bodyPr>
            <a:lstStyle/>
            <a:p>
              <a:pPr algn="just"/>
              <a:r>
                <a:rPr lang="en-US" sz="2400" smtClean="0">
                  <a:solidFill>
                    <a:srgbClr val="000000"/>
                  </a:solidFill>
                  <a:latin typeface="Times New Roman" panose="02020603050405020304" pitchFamily="18" charset="0"/>
                  <a:cs typeface="Times New Roman" panose="02020603050405020304" pitchFamily="18" charset="0"/>
                </a:rPr>
                <a:t>B’</a:t>
              </a:r>
              <a:endParaRPr lang="vi-VN" sz="2400">
                <a:solidFill>
                  <a:srgbClr val="00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9408138" y="2370278"/>
              <a:ext cx="513202" cy="461665"/>
            </a:xfrm>
            <a:prstGeom prst="rect">
              <a:avLst/>
            </a:prstGeom>
          </p:spPr>
          <p:txBody>
            <a:bodyPr wrap="square">
              <a:spAutoFit/>
            </a:bodyPr>
            <a:lstStyle/>
            <a:p>
              <a:pPr algn="just"/>
              <a:r>
                <a:rPr lang="en-US" sz="2400" smtClean="0">
                  <a:solidFill>
                    <a:srgbClr val="000000"/>
                  </a:solidFill>
                  <a:latin typeface="Times New Roman" panose="02020603050405020304" pitchFamily="18" charset="0"/>
                  <a:cs typeface="Times New Roman" panose="02020603050405020304" pitchFamily="18" charset="0"/>
                </a:rPr>
                <a:t>A’</a:t>
              </a:r>
              <a:endParaRPr lang="vi-VN" sz="240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9450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par>
                          <p:cTn id="42" fill="hold">
                            <p:stCondLst>
                              <p:cond delay="0"/>
                            </p:stCondLst>
                            <p:childTnLst>
                              <p:par>
                                <p:cTn id="43" presetID="63" presetClass="path" presetSubtype="0" accel="50000" decel="50000" fill="hold" nodeType="afterEffect">
                                  <p:stCondLst>
                                    <p:cond delay="0"/>
                                  </p:stCondLst>
                                  <p:childTnLst>
                                    <p:animMotion origin="layout" path="M 2.08333E-7 -1.11111E-6 L 0.66693 -0.00417 " pathEditMode="relative" rAng="0" ptsTypes="AA">
                                      <p:cBhvr>
                                        <p:cTn id="44" dur="2000" fill="hold"/>
                                        <p:tgtEl>
                                          <p:spTgt spid="15"/>
                                        </p:tgtEl>
                                        <p:attrNameLst>
                                          <p:attrName>ppt_x</p:attrName>
                                          <p:attrName>ppt_y</p:attrName>
                                        </p:attrNameLst>
                                      </p:cBhvr>
                                      <p:rCtr x="33346" y="-208"/>
                                    </p:animMotion>
                                  </p:childTnLst>
                                </p:cTn>
                              </p:par>
                            </p:childTnLst>
                          </p:cTn>
                        </p:par>
                        <p:par>
                          <p:cTn id="45" fill="hold">
                            <p:stCondLst>
                              <p:cond delay="2000"/>
                            </p:stCondLst>
                            <p:childTnLst>
                              <p:par>
                                <p:cTn id="46" presetID="22" presetClass="entr" presetSubtype="4"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3" grpId="1"/>
      <p:bldP spid="14" grpId="0"/>
      <p:bldP spid="14" grpId="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29" y="0"/>
            <a:ext cx="119434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1. ĐOẠN THẲNG TỈ LỆ</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19929" y="660271"/>
            <a:ext cx="754241" cy="786259"/>
            <a:chOff x="425394" y="672476"/>
            <a:chExt cx="1251933" cy="1413472"/>
          </a:xfrm>
        </p:grpSpPr>
        <p:pic>
          <p:nvPicPr>
            <p:cNvPr id="11" name="Picture 10"/>
            <p:cNvPicPr>
              <a:picLocks noChangeAspect="1"/>
            </p:cNvPicPr>
            <p:nvPr/>
          </p:nvPicPr>
          <p:blipFill>
            <a:blip r:embed="rId3"/>
            <a:stretch>
              <a:fillRect/>
            </a:stretch>
          </p:blipFill>
          <p:spPr>
            <a:xfrm>
              <a:off x="425394" y="672476"/>
              <a:ext cx="987039" cy="943171"/>
            </a:xfrm>
            <a:prstGeom prst="rect">
              <a:avLst/>
            </a:prstGeom>
          </p:spPr>
        </p:pic>
        <p:sp>
          <p:nvSpPr>
            <p:cNvPr id="12" name="TextBox 11"/>
            <p:cNvSpPr txBox="1"/>
            <p:nvPr/>
          </p:nvSpPr>
          <p:spPr>
            <a:xfrm>
              <a:off x="988534" y="1145346"/>
              <a:ext cx="688793" cy="940602"/>
            </a:xfrm>
            <a:prstGeom prst="rect">
              <a:avLst/>
            </a:prstGeom>
            <a:noFill/>
          </p:spPr>
          <p:txBody>
            <a:bodyPr wrap="square" rtlCol="0">
              <a:spAutoFit/>
            </a:bodyPr>
            <a:lstStyle/>
            <a:p>
              <a:pPr algn="l"/>
              <a:r>
                <a:rPr lang="en-US" sz="2800" b="1" smtClean="0">
                  <a:solidFill>
                    <a:srgbClr val="FF0000"/>
                  </a:solidFill>
                  <a:latin typeface="Times New Roman" panose="02020603050405020304" pitchFamily="18" charset="0"/>
                  <a:cs typeface="Times New Roman" panose="02020603050405020304" pitchFamily="18" charset="0"/>
                </a:rPr>
                <a:t>1</a:t>
              </a:r>
              <a:endParaRPr lang="en-US" sz="2800" b="1">
                <a:solidFill>
                  <a:srgbClr val="FF0000"/>
                </a:solidFill>
                <a:latin typeface="Times New Roman" panose="02020603050405020304" pitchFamily="18" charset="0"/>
                <a:cs typeface="Times New Roman" panose="02020603050405020304" pitchFamily="18" charset="0"/>
              </a:endParaRPr>
            </a:p>
          </p:txBody>
        </p:sp>
      </p:grpSp>
      <p:sp>
        <p:nvSpPr>
          <p:cNvPr id="27" name="Oval Callout 26"/>
          <p:cNvSpPr/>
          <p:nvPr/>
        </p:nvSpPr>
        <p:spPr bwMode="auto">
          <a:xfrm>
            <a:off x="8484438" y="5334000"/>
            <a:ext cx="3471213" cy="1191779"/>
          </a:xfrm>
          <a:prstGeom prst="wedgeEllipseCallout">
            <a:avLst>
              <a:gd name="adj1" fmla="val -27530"/>
              <a:gd name="adj2" fmla="val 52096"/>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smtClean="0">
                <a:solidFill>
                  <a:srgbClr val="3333FF"/>
                </a:solidFill>
                <a:latin typeface="Times New Roman" panose="02020603050405020304" pitchFamily="18" charset="0"/>
                <a:cs typeface="Times New Roman" panose="02020603050405020304" pitchFamily="18" charset="0"/>
              </a:rPr>
              <a:t>Hãy tính tỉ số giữa</a:t>
            </a:r>
          </a:p>
          <a:p>
            <a:pPr marL="0" marR="0" indent="0" algn="ctr" defTabSz="914400" rtl="0" eaLnBrk="1" fontAlgn="base" latinLnBrk="0" hangingPunct="1">
              <a:lnSpc>
                <a:spcPct val="100000"/>
              </a:lnSpc>
              <a:spcBef>
                <a:spcPct val="0"/>
              </a:spcBef>
              <a:spcAft>
                <a:spcPct val="0"/>
              </a:spcAft>
              <a:buClrTx/>
              <a:buSzTx/>
              <a:buFontTx/>
              <a:buNone/>
              <a:tabLst/>
            </a:pPr>
            <a:r>
              <a:rPr lang="en-US" sz="2800" b="1" smtClean="0">
                <a:solidFill>
                  <a:srgbClr val="3333FF"/>
                </a:solidFill>
                <a:latin typeface="Times New Roman" panose="02020603050405020304" pitchFamily="18" charset="0"/>
                <a:cs typeface="Times New Roman" panose="02020603050405020304" pitchFamily="18" charset="0"/>
              </a:rPr>
              <a:t> hai số đã cho.</a:t>
            </a:r>
            <a:endParaRPr kumimoji="0" lang="en-US" sz="2800" b="1"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endParaRPr>
          </a:p>
        </p:txBody>
      </p:sp>
      <p:sp>
        <p:nvSpPr>
          <p:cNvPr id="35" name="Rectangle 34"/>
          <p:cNvSpPr/>
          <p:nvPr/>
        </p:nvSpPr>
        <p:spPr>
          <a:xfrm>
            <a:off x="217589" y="1370868"/>
            <a:ext cx="11646145" cy="954107"/>
          </a:xfrm>
          <a:prstGeom prst="rect">
            <a:avLst/>
          </a:prstGeom>
        </p:spPr>
        <p:txBody>
          <a:bodyPr wrap="square">
            <a:spAutoFit/>
          </a:bodyPr>
          <a:lstStyle/>
          <a:p>
            <a:pPr algn="just"/>
            <a:r>
              <a:rPr lang="vi-VN" sz="2800" smtClean="0">
                <a:solidFill>
                  <a:srgbClr val="000000"/>
                </a:solidFill>
                <a:latin typeface="Times New Roman" panose="02020603050405020304" pitchFamily="18" charset="0"/>
                <a:cs typeface="Times New Roman" panose="02020603050405020304" pitchFamily="18" charset="0"/>
              </a:rPr>
              <a:t>b</a:t>
            </a:r>
            <a:r>
              <a:rPr lang="vi-VN" sz="2800">
                <a:solidFill>
                  <a:srgbClr val="000000"/>
                </a:solidFill>
                <a:latin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cs typeface="Times New Roman" panose="02020603050405020304" pitchFamily="18" charset="0"/>
              </a:rPr>
              <a:t>Hãy đo và tính tỉ số giữa hai độ dài (theo mm) của hai đoạn thẳng AB và CD trong hình vẽ dưới.</a:t>
            </a:r>
            <a:endParaRPr lang="vi-VN" sz="2800">
              <a:solidFill>
                <a:srgbClr val="000000"/>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953852" y="500137"/>
            <a:ext cx="4515543" cy="928326"/>
            <a:chOff x="953852" y="500137"/>
            <a:chExt cx="4515543" cy="928326"/>
          </a:xfrm>
        </p:grpSpPr>
        <p:sp>
          <p:nvSpPr>
            <p:cNvPr id="6" name="Rectangle 5"/>
            <p:cNvSpPr/>
            <p:nvPr/>
          </p:nvSpPr>
          <p:spPr>
            <a:xfrm>
              <a:off x="953852" y="702691"/>
              <a:ext cx="4345724" cy="523220"/>
            </a:xfrm>
            <a:prstGeom prst="rect">
              <a:avLst/>
            </a:prstGeom>
          </p:spPr>
          <p:txBody>
            <a:bodyPr wrap="square">
              <a:spAutoFit/>
            </a:bodyPr>
            <a:lstStyle/>
            <a:p>
              <a:pPr algn="just"/>
              <a:r>
                <a:rPr lang="en-US" sz="2800" smtClean="0">
                  <a:solidFill>
                    <a:srgbClr val="000000"/>
                  </a:solidFill>
                  <a:latin typeface="Times New Roman" panose="02020603050405020304" pitchFamily="18" charset="0"/>
                  <a:cs typeface="Times New Roman" panose="02020603050405020304" pitchFamily="18" charset="0"/>
                </a:rPr>
                <a:t>a) Tỉ số của hai số 5 và 8 là:</a:t>
              </a:r>
              <a:endParaRPr lang="vi-VN" sz="2800">
                <a:solidFill>
                  <a:srgbClr val="000000"/>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30095731"/>
                </p:ext>
              </p:extLst>
            </p:nvPr>
          </p:nvGraphicFramePr>
          <p:xfrm>
            <a:off x="5139988" y="500137"/>
            <a:ext cx="329407" cy="928326"/>
          </p:xfrm>
          <a:graphic>
            <a:graphicData uri="http://schemas.openxmlformats.org/presentationml/2006/ole">
              <mc:AlternateContent xmlns:mc="http://schemas.openxmlformats.org/markup-compatibility/2006">
                <mc:Choice xmlns:v="urn:schemas-microsoft-com:vml" Requires="v">
                  <p:oleObj spid="_x0000_s64085" name="Equation" r:id="rId4" imgW="139680" imgH="393480" progId="Equation.DSMT4">
                    <p:embed/>
                  </p:oleObj>
                </mc:Choice>
                <mc:Fallback>
                  <p:oleObj name="Equation" r:id="rId4" imgW="139680" imgH="393480" progId="Equation.DSMT4">
                    <p:embed/>
                    <p:pic>
                      <p:nvPicPr>
                        <p:cNvPr id="0" name=""/>
                        <p:cNvPicPr/>
                        <p:nvPr/>
                      </p:nvPicPr>
                      <p:blipFill>
                        <a:blip r:embed="rId5"/>
                        <a:stretch>
                          <a:fillRect/>
                        </a:stretch>
                      </p:blipFill>
                      <p:spPr>
                        <a:xfrm>
                          <a:off x="5139988" y="500137"/>
                          <a:ext cx="329407" cy="928326"/>
                        </a:xfrm>
                        <a:prstGeom prst="rect">
                          <a:avLst/>
                        </a:prstGeom>
                      </p:spPr>
                    </p:pic>
                  </p:oleObj>
                </mc:Fallback>
              </mc:AlternateContent>
            </a:graphicData>
          </a:graphic>
        </p:graphicFrame>
      </p:grpSp>
      <p:sp>
        <p:nvSpPr>
          <p:cNvPr id="13" name="Rectangle 12"/>
          <p:cNvSpPr/>
          <p:nvPr/>
        </p:nvSpPr>
        <p:spPr>
          <a:xfrm>
            <a:off x="915780" y="765239"/>
            <a:ext cx="3200487" cy="523220"/>
          </a:xfrm>
          <a:prstGeom prst="rect">
            <a:avLst/>
          </a:prstGeom>
        </p:spPr>
        <p:txBody>
          <a:bodyPr wrap="square">
            <a:spAutoFit/>
          </a:bodyPr>
          <a:lstStyle/>
          <a:p>
            <a:pPr algn="just"/>
            <a:r>
              <a:rPr lang="en-US" sz="2800" smtClean="0">
                <a:solidFill>
                  <a:srgbClr val="000000"/>
                </a:solidFill>
                <a:latin typeface="Times New Roman" panose="02020603050405020304" pitchFamily="18" charset="0"/>
                <a:cs typeface="Times New Roman" panose="02020603050405020304" pitchFamily="18" charset="0"/>
              </a:rPr>
              <a:t>Cho hai số 5 và 8.</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85800" y="2628088"/>
            <a:ext cx="2133599" cy="523220"/>
          </a:xfrm>
          <a:prstGeom prst="rect">
            <a:avLst/>
          </a:prstGeom>
        </p:spPr>
        <p:txBody>
          <a:bodyPr wrap="square">
            <a:spAutoFit/>
          </a:bodyPr>
          <a:lstStyle/>
          <a:p>
            <a:pPr algn="just"/>
            <a:r>
              <a:rPr lang="en-US" sz="2800" smtClean="0">
                <a:solidFill>
                  <a:srgbClr val="000000"/>
                </a:solidFill>
                <a:latin typeface="Times New Roman" panose="02020603050405020304" pitchFamily="18" charset="0"/>
                <a:cs typeface="Times New Roman" panose="02020603050405020304" pitchFamily="18" charset="0"/>
              </a:rPr>
              <a:t>AB = 9 mm   </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87092" y="3229393"/>
            <a:ext cx="2262473" cy="523220"/>
          </a:xfrm>
          <a:prstGeom prst="rect">
            <a:avLst/>
          </a:prstGeom>
        </p:spPr>
        <p:txBody>
          <a:bodyPr wrap="square">
            <a:spAutoFit/>
          </a:bodyPr>
          <a:lstStyle/>
          <a:p>
            <a:pPr algn="just"/>
            <a:r>
              <a:rPr lang="en-US" sz="2800" smtClean="0">
                <a:solidFill>
                  <a:srgbClr val="000000"/>
                </a:solidFill>
                <a:latin typeface="Times New Roman" panose="02020603050405020304" pitchFamily="18" charset="0"/>
                <a:cs typeface="Times New Roman" panose="02020603050405020304" pitchFamily="18" charset="0"/>
              </a:rPr>
              <a:t>CD = 12 mm </a:t>
            </a:r>
            <a:endParaRPr lang="vi-VN" sz="2800">
              <a:solidFill>
                <a:srgbClr val="000000"/>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217588" y="4096208"/>
            <a:ext cx="8953899" cy="928687"/>
            <a:chOff x="317255" y="3906404"/>
            <a:chExt cx="8953899" cy="928687"/>
          </a:xfrm>
        </p:grpSpPr>
        <p:sp>
          <p:nvSpPr>
            <p:cNvPr id="17" name="Rectangle 16"/>
            <p:cNvSpPr/>
            <p:nvPr/>
          </p:nvSpPr>
          <p:spPr>
            <a:xfrm>
              <a:off x="317255" y="4082312"/>
              <a:ext cx="8953899" cy="523220"/>
            </a:xfrm>
            <a:prstGeom prst="rect">
              <a:avLst/>
            </a:prstGeom>
          </p:spPr>
          <p:txBody>
            <a:bodyPr wrap="square">
              <a:spAutoFit/>
            </a:bodyPr>
            <a:lstStyle/>
            <a:p>
              <a:pPr algn="just"/>
              <a:r>
                <a:rPr lang="en-US" sz="2800" smtClean="0">
                  <a:solidFill>
                    <a:srgbClr val="000000"/>
                  </a:solidFill>
                  <a:latin typeface="Times New Roman" panose="02020603050405020304" pitchFamily="18" charset="0"/>
                  <a:cs typeface="Times New Roman" panose="02020603050405020304" pitchFamily="18" charset="0"/>
                </a:rPr>
                <a:t>Tỉ số giữa hai độ dài của hai đoạn thẳng AB và CD là:</a:t>
              </a:r>
              <a:endParaRPr lang="vi-VN" sz="2800">
                <a:solidFill>
                  <a:srgbClr val="000000"/>
                </a:solidFill>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085587431"/>
                </p:ext>
              </p:extLst>
            </p:nvPr>
          </p:nvGraphicFramePr>
          <p:xfrm>
            <a:off x="8196417" y="3906404"/>
            <a:ext cx="1074737" cy="928687"/>
          </p:xfrm>
          <a:graphic>
            <a:graphicData uri="http://schemas.openxmlformats.org/presentationml/2006/ole">
              <mc:AlternateContent xmlns:mc="http://schemas.openxmlformats.org/markup-compatibility/2006">
                <mc:Choice xmlns:v="urn:schemas-microsoft-com:vml" Requires="v">
                  <p:oleObj spid="_x0000_s64086" name="Equation" r:id="rId6" imgW="457200" imgH="393480" progId="Equation.DSMT4">
                    <p:embed/>
                  </p:oleObj>
                </mc:Choice>
                <mc:Fallback>
                  <p:oleObj name="Equation" r:id="rId6" imgW="457200" imgH="393480" progId="Equation.DSMT4">
                    <p:embed/>
                    <p:pic>
                      <p:nvPicPr>
                        <p:cNvPr id="0" name=""/>
                        <p:cNvPicPr/>
                        <p:nvPr/>
                      </p:nvPicPr>
                      <p:blipFill>
                        <a:blip r:embed="rId7"/>
                        <a:stretch>
                          <a:fillRect/>
                        </a:stretch>
                      </p:blipFill>
                      <p:spPr>
                        <a:xfrm>
                          <a:off x="8196417" y="3906404"/>
                          <a:ext cx="1074737" cy="928687"/>
                        </a:xfrm>
                        <a:prstGeom prst="rect">
                          <a:avLst/>
                        </a:prstGeom>
                      </p:spPr>
                    </p:pic>
                  </p:oleObj>
                </mc:Fallback>
              </mc:AlternateContent>
            </a:graphicData>
          </a:graphic>
        </p:graphicFrame>
      </p:grpSp>
      <p:pic>
        <p:nvPicPr>
          <p:cNvPr id="7" name="Picture 6"/>
          <p:cNvPicPr>
            <a:picLocks noChangeAspect="1"/>
          </p:cNvPicPr>
          <p:nvPr/>
        </p:nvPicPr>
        <p:blipFill>
          <a:blip r:embed="rId8"/>
          <a:stretch>
            <a:fillRect/>
          </a:stretch>
        </p:blipFill>
        <p:spPr>
          <a:xfrm>
            <a:off x="4827784" y="2416815"/>
            <a:ext cx="5505659" cy="1517613"/>
          </a:xfrm>
          <a:prstGeom prst="rect">
            <a:avLst/>
          </a:prstGeom>
        </p:spPr>
      </p:pic>
      <p:pic>
        <p:nvPicPr>
          <p:cNvPr id="8" name="Picture 7"/>
          <p:cNvPicPr>
            <a:picLocks noChangeAspect="1"/>
          </p:cNvPicPr>
          <p:nvPr/>
        </p:nvPicPr>
        <p:blipFill>
          <a:blip r:embed="rId9"/>
          <a:stretch>
            <a:fillRect/>
          </a:stretch>
        </p:blipFill>
        <p:spPr>
          <a:xfrm>
            <a:off x="5030490" y="3515879"/>
            <a:ext cx="6029325" cy="781050"/>
          </a:xfrm>
          <a:prstGeom prst="rect">
            <a:avLst/>
          </a:prstGeom>
        </p:spPr>
      </p:pic>
      <p:grpSp>
        <p:nvGrpSpPr>
          <p:cNvPr id="9" name="Group 8"/>
          <p:cNvGrpSpPr/>
          <p:nvPr/>
        </p:nvGrpSpPr>
        <p:grpSpPr>
          <a:xfrm>
            <a:off x="217589" y="4999038"/>
            <a:ext cx="7348436" cy="928687"/>
            <a:chOff x="217589" y="4999038"/>
            <a:chExt cx="7348436" cy="928687"/>
          </a:xfrm>
        </p:grpSpPr>
        <p:sp>
          <p:nvSpPr>
            <p:cNvPr id="21" name="Rectangle 20"/>
            <p:cNvSpPr/>
            <p:nvPr/>
          </p:nvSpPr>
          <p:spPr>
            <a:xfrm>
              <a:off x="217589" y="5134382"/>
              <a:ext cx="6411812" cy="523220"/>
            </a:xfrm>
            <a:prstGeom prst="rect">
              <a:avLst/>
            </a:prstGeom>
          </p:spPr>
          <p:txBody>
            <a:bodyPr wrap="square">
              <a:spAutoFit/>
            </a:bodyPr>
            <a:lstStyle/>
            <a:p>
              <a:pPr algn="just"/>
              <a:r>
                <a:rPr lang="en-US" sz="2800" smtClean="0">
                  <a:solidFill>
                    <a:srgbClr val="000000"/>
                  </a:solidFill>
                  <a:latin typeface="Times New Roman" panose="02020603050405020304" pitchFamily="18" charset="0"/>
                  <a:cs typeface="Times New Roman" panose="02020603050405020304" pitchFamily="18" charset="0"/>
                </a:rPr>
                <a:t>=&gt; Tỉ số của hai đoạn thẳng AB và CD là:</a:t>
              </a:r>
              <a:endParaRPr lang="vi-VN" sz="2800">
                <a:solidFill>
                  <a:srgbClr val="000000"/>
                </a:solidFill>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197705711"/>
                </p:ext>
              </p:extLst>
            </p:nvPr>
          </p:nvGraphicFramePr>
          <p:xfrm>
            <a:off x="6311900" y="4999038"/>
            <a:ext cx="1254125" cy="928687"/>
          </p:xfrm>
          <a:graphic>
            <a:graphicData uri="http://schemas.openxmlformats.org/presentationml/2006/ole">
              <mc:AlternateContent xmlns:mc="http://schemas.openxmlformats.org/markup-compatibility/2006">
                <mc:Choice xmlns:v="urn:schemas-microsoft-com:vml" Requires="v">
                  <p:oleObj spid="_x0000_s64087" name="Equation" r:id="rId10" imgW="533160" imgH="393480" progId="Equation.DSMT4">
                    <p:embed/>
                  </p:oleObj>
                </mc:Choice>
                <mc:Fallback>
                  <p:oleObj name="Equation" r:id="rId10" imgW="533160" imgH="393480" progId="Equation.DSMT4">
                    <p:embed/>
                    <p:pic>
                      <p:nvPicPr>
                        <p:cNvPr id="0" name=""/>
                        <p:cNvPicPr/>
                        <p:nvPr/>
                      </p:nvPicPr>
                      <p:blipFill>
                        <a:blip r:embed="rId11"/>
                        <a:stretch>
                          <a:fillRect/>
                        </a:stretch>
                      </p:blipFill>
                      <p:spPr>
                        <a:xfrm>
                          <a:off x="6311900" y="4999038"/>
                          <a:ext cx="1254125" cy="928687"/>
                        </a:xfrm>
                        <a:prstGeom prst="rect">
                          <a:avLst/>
                        </a:prstGeom>
                      </p:spPr>
                    </p:pic>
                  </p:oleObj>
                </mc:Fallback>
              </mc:AlternateContent>
            </a:graphicData>
          </a:graphic>
        </p:graphicFrame>
      </p:grpSp>
      <p:sp>
        <p:nvSpPr>
          <p:cNvPr id="25" name="Oval Callout 24"/>
          <p:cNvSpPr/>
          <p:nvPr/>
        </p:nvSpPr>
        <p:spPr bwMode="auto">
          <a:xfrm>
            <a:off x="8417979" y="5314839"/>
            <a:ext cx="3537672" cy="1224767"/>
          </a:xfrm>
          <a:prstGeom prst="wedgeEllipseCallout">
            <a:avLst>
              <a:gd name="adj1" fmla="val -27530"/>
              <a:gd name="adj2" fmla="val 52096"/>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smtClean="0">
                <a:solidFill>
                  <a:srgbClr val="3333FF"/>
                </a:solidFill>
                <a:latin typeface="Times New Roman" panose="02020603050405020304" pitchFamily="18" charset="0"/>
                <a:cs typeface="Times New Roman" panose="02020603050405020304" pitchFamily="18" charset="0"/>
              </a:rPr>
              <a:t>Tỉ số của hai đoạn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rPr>
              <a:t>thẳng là</a:t>
            </a:r>
            <a:r>
              <a:rPr kumimoji="0" lang="en-US" sz="2800" b="1" i="0" u="none" strike="noStrike" cap="none" normalizeH="0" smtClean="0">
                <a:ln>
                  <a:noFill/>
                </a:ln>
                <a:solidFill>
                  <a:srgbClr val="3333FF"/>
                </a:solidFill>
                <a:effectLst/>
                <a:latin typeface="Times New Roman" panose="02020603050405020304" pitchFamily="18" charset="0"/>
                <a:cs typeface="Times New Roman" panose="02020603050405020304" pitchFamily="18" charset="0"/>
              </a:rPr>
              <a:t> gì?</a:t>
            </a:r>
            <a:endParaRPr kumimoji="0" lang="en-US" sz="2800" b="1" i="0" u="none" strike="noStrike" cap="none" normalizeH="0" baseline="0" smtClean="0">
              <a:ln>
                <a:noFill/>
              </a:ln>
              <a:solidFill>
                <a:srgbClr val="3333FF"/>
              </a:solidFill>
              <a:effectLst/>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9"/>
          <a:stretch>
            <a:fillRect/>
          </a:stretch>
        </p:blipFill>
        <p:spPr>
          <a:xfrm>
            <a:off x="5047000" y="2849227"/>
            <a:ext cx="6029325" cy="781050"/>
          </a:xfrm>
          <a:prstGeom prst="rect">
            <a:avLst/>
          </a:prstGeom>
        </p:spPr>
      </p:pic>
    </p:spTree>
    <p:extLst>
      <p:ext uri="{BB962C8B-B14F-4D97-AF65-F5344CB8AC3E}">
        <p14:creationId xmlns:p14="http://schemas.microsoft.com/office/powerpoint/2010/main" val="14408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2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childTnLst>
                          </p:cTn>
                        </p:par>
                        <p:par>
                          <p:cTn id="40" fill="hold">
                            <p:stCondLst>
                              <p:cond delay="500"/>
                            </p:stCondLst>
                            <p:childTnLst>
                              <p:par>
                                <p:cTn id="41" presetID="50"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3"/>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1"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par>
                          <p:cTn id="59" fill="hold">
                            <p:stCondLst>
                              <p:cond delay="500"/>
                            </p:stCondLst>
                            <p:childTnLst>
                              <p:par>
                                <p:cTn id="60" presetID="42" presetClass="exit" presetSubtype="0" fill="hold" nodeType="afterEffect">
                                  <p:stCondLst>
                                    <p:cond delay="0"/>
                                  </p:stCondLst>
                                  <p:childTnLst>
                                    <p:animEffect transition="out" filter="fade">
                                      <p:cBhvr>
                                        <p:cTn id="61" dur="1000"/>
                                        <p:tgtEl>
                                          <p:spTgt spid="28"/>
                                        </p:tgtEl>
                                      </p:cBhvr>
                                    </p:animEffect>
                                    <p:anim calcmode="lin" valueType="num">
                                      <p:cBhvr>
                                        <p:cTn id="62" dur="1000"/>
                                        <p:tgtEl>
                                          <p:spTgt spid="28"/>
                                        </p:tgtEl>
                                        <p:attrNameLst>
                                          <p:attrName>ppt_x</p:attrName>
                                        </p:attrNameLst>
                                      </p:cBhvr>
                                      <p:tavLst>
                                        <p:tav tm="0">
                                          <p:val>
                                            <p:strVal val="ppt_x"/>
                                          </p:val>
                                        </p:tav>
                                        <p:tav tm="100000">
                                          <p:val>
                                            <p:strVal val="ppt_x"/>
                                          </p:val>
                                        </p:tav>
                                      </p:tavLst>
                                    </p:anim>
                                    <p:anim calcmode="lin" valueType="num">
                                      <p:cBhvr>
                                        <p:cTn id="63" dur="1000"/>
                                        <p:tgtEl>
                                          <p:spTgt spid="28"/>
                                        </p:tgtEl>
                                        <p:attrNameLst>
                                          <p:attrName>ppt_y</p:attrName>
                                        </p:attrNameLst>
                                      </p:cBhvr>
                                      <p:tavLst>
                                        <p:tav tm="0">
                                          <p:val>
                                            <p:strVal val="ppt_y"/>
                                          </p:val>
                                        </p:tav>
                                        <p:tav tm="100000">
                                          <p:val>
                                            <p:strVal val="ppt_y+.1"/>
                                          </p:val>
                                        </p:tav>
                                      </p:tavLst>
                                    </p:anim>
                                    <p:set>
                                      <p:cBhvr>
                                        <p:cTn id="64" dur="1" fill="hold">
                                          <p:stCondLst>
                                            <p:cond delay="999"/>
                                          </p:stCondLst>
                                        </p:cTn>
                                        <p:tgtEl>
                                          <p:spTgt spid="2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par>
                          <p:cTn id="78" fill="hold">
                            <p:stCondLst>
                              <p:cond delay="500"/>
                            </p:stCondLst>
                            <p:childTnLst>
                              <p:par>
                                <p:cTn id="79" presetID="16" presetClass="exit" presetSubtype="21" fill="hold" nodeType="afterEffect">
                                  <p:stCondLst>
                                    <p:cond delay="0"/>
                                  </p:stCondLst>
                                  <p:childTnLst>
                                    <p:animEffect transition="out" filter="barn(inVertical)">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down)">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barn(inVertical)">
                                      <p:cBhvr>
                                        <p:cTn id="91" dur="5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7" grpId="1" animBg="1"/>
      <p:bldP spid="35" grpId="0"/>
      <p:bldP spid="13" grpId="0"/>
      <p:bldP spid="13" grpId="1"/>
      <p:bldP spid="15" grpId="1"/>
      <p:bldP spid="16"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449"/>
            <a:ext cx="50854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1. ĐOẠN THẲNG TỈ LỆ</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4764" y="2507780"/>
            <a:ext cx="11353800" cy="954107"/>
          </a:xfrm>
          <a:prstGeom prst="rect">
            <a:avLst/>
          </a:prstGeom>
          <a:noFill/>
          <a:ln>
            <a:noFill/>
          </a:ln>
        </p:spPr>
        <p:txBody>
          <a:bodyPr wrap="square">
            <a:spAutoFit/>
          </a:bodyPr>
          <a:lstStyle/>
          <a:p>
            <a:pPr algn="just"/>
            <a:r>
              <a:rPr lang="en-US" sz="2800" b="1" smtClean="0">
                <a:solidFill>
                  <a:srgbClr val="3333FF"/>
                </a:solidFill>
                <a:latin typeface="Times New Roman" panose="02020603050405020304" pitchFamily="18" charset="0"/>
                <a:cs typeface="Times New Roman" panose="02020603050405020304" pitchFamily="18" charset="0"/>
              </a:rPr>
              <a:t>Ví dụ: </a:t>
            </a:r>
            <a:r>
              <a:rPr lang="en-US" sz="2800" smtClean="0">
                <a:solidFill>
                  <a:srgbClr val="000000"/>
                </a:solidFill>
                <a:latin typeface="Times New Roman" panose="02020603050405020304" pitchFamily="18" charset="0"/>
                <a:cs typeface="Times New Roman" panose="02020603050405020304" pitchFamily="18" charset="0"/>
              </a:rPr>
              <a:t>Tính tỉ số của hai đoạn thẳng MN và RS trong các trường hợp sau:</a:t>
            </a:r>
          </a:p>
          <a:p>
            <a:pPr algn="just"/>
            <a:r>
              <a:rPr lang="en-US" sz="2800" smtClean="0">
                <a:solidFill>
                  <a:srgbClr val="000000"/>
                </a:solidFill>
                <a:latin typeface="Times New Roman" panose="02020603050405020304" pitchFamily="18" charset="0"/>
                <a:cs typeface="Times New Roman" panose="02020603050405020304" pitchFamily="18" charset="0"/>
              </a:rPr>
              <a:t>a) MN = 7cm, RS = 14 cm;                 b) MN = 150 cm, RS = 2 m. </a:t>
            </a:r>
            <a:endParaRPr lang="vi-VN" sz="2800">
              <a:solidFill>
                <a:srgbClr val="00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52400" y="1046784"/>
            <a:ext cx="11049000" cy="1428708"/>
            <a:chOff x="152400" y="584775"/>
            <a:chExt cx="11353800" cy="1428708"/>
          </a:xfrm>
        </p:grpSpPr>
        <p:sp>
          <p:nvSpPr>
            <p:cNvPr id="5" name="Rectangle 4"/>
            <p:cNvSpPr/>
            <p:nvPr/>
          </p:nvSpPr>
          <p:spPr>
            <a:xfrm>
              <a:off x="152400" y="584775"/>
              <a:ext cx="11353800" cy="1384995"/>
            </a:xfrm>
            <a:prstGeom prst="rect">
              <a:avLst/>
            </a:prstGeom>
            <a:solidFill>
              <a:srgbClr val="FFE2C5"/>
            </a:solidFill>
            <a:ln>
              <a:solidFill>
                <a:srgbClr val="3333FF"/>
              </a:solidFill>
            </a:ln>
          </p:spPr>
          <p:txBody>
            <a:bodyPr wrap="square">
              <a:spAutoFit/>
            </a:bodyPr>
            <a:lstStyle/>
            <a:p>
              <a:pPr algn="just">
                <a:lnSpc>
                  <a:spcPct val="150000"/>
                </a:lnSpc>
              </a:pPr>
              <a:r>
                <a:rPr lang="en-US" sz="2800" smtClean="0">
                  <a:solidFill>
                    <a:srgbClr val="000000"/>
                  </a:solidFill>
                  <a:latin typeface="Times New Roman" panose="02020603050405020304" pitchFamily="18" charset="0"/>
                  <a:cs typeface="Times New Roman" panose="02020603050405020304" pitchFamily="18" charset="0"/>
                </a:rPr>
                <a:t>Tỉ số của hai đoạn thẳng là tỉ số độ dài của chúng theo cùng một đơn vị đo.</a:t>
              </a:r>
            </a:p>
            <a:p>
              <a:pPr algn="just">
                <a:lnSpc>
                  <a:spcPct val="150000"/>
                </a:lnSpc>
              </a:pPr>
              <a:r>
                <a:rPr lang="en-US" sz="2800" smtClean="0">
                  <a:solidFill>
                    <a:srgbClr val="000000"/>
                  </a:solidFill>
                  <a:latin typeface="Times New Roman" panose="02020603050405020304" pitchFamily="18" charset="0"/>
                  <a:cs typeface="Times New Roman" panose="02020603050405020304" pitchFamily="18" charset="0"/>
                </a:rPr>
                <a:t>Tỉ số của hai đoạn thẳng AB và CD kí hiệu là: </a:t>
              </a:r>
            </a:p>
          </p:txBody>
        </p:sp>
        <p:graphicFrame>
          <p:nvGraphicFramePr>
            <p:cNvPr id="7" name="Object 6"/>
            <p:cNvGraphicFramePr>
              <a:graphicFrameLocks noChangeAspect="1"/>
            </p:cNvGraphicFramePr>
            <p:nvPr>
              <p:extLst>
                <p:ext uri="{D42A27DB-BD31-4B8C-83A1-F6EECF244321}">
                  <p14:modId xmlns:p14="http://schemas.microsoft.com/office/powerpoint/2010/main" val="1472974490"/>
                </p:ext>
              </p:extLst>
            </p:nvPr>
          </p:nvGraphicFramePr>
          <p:xfrm>
            <a:off x="7042982" y="1169550"/>
            <a:ext cx="598918" cy="843933"/>
          </p:xfrm>
          <a:graphic>
            <a:graphicData uri="http://schemas.openxmlformats.org/presentationml/2006/ole">
              <mc:AlternateContent xmlns:mc="http://schemas.openxmlformats.org/markup-compatibility/2006">
                <mc:Choice xmlns:v="urn:schemas-microsoft-com:vml" Requires="v">
                  <p:oleObj spid="_x0000_s70123" name="Equation" r:id="rId3" imgW="279360" imgH="393480" progId="Equation.DSMT4">
                    <p:embed/>
                  </p:oleObj>
                </mc:Choice>
                <mc:Fallback>
                  <p:oleObj name="Equation" r:id="rId3" imgW="279360" imgH="393480" progId="Equation.DSMT4">
                    <p:embed/>
                    <p:pic>
                      <p:nvPicPr>
                        <p:cNvPr id="0" name=""/>
                        <p:cNvPicPr/>
                        <p:nvPr/>
                      </p:nvPicPr>
                      <p:blipFill>
                        <a:blip r:embed="rId4"/>
                        <a:stretch>
                          <a:fillRect/>
                        </a:stretch>
                      </p:blipFill>
                      <p:spPr>
                        <a:xfrm>
                          <a:off x="7042982" y="1169550"/>
                          <a:ext cx="598918" cy="843933"/>
                        </a:xfrm>
                        <a:prstGeom prst="rect">
                          <a:avLst/>
                        </a:prstGeom>
                      </p:spPr>
                    </p:pic>
                  </p:oleObj>
                </mc:Fallback>
              </mc:AlternateContent>
            </a:graphicData>
          </a:graphic>
        </p:graphicFrame>
      </p:grpSp>
      <p:sp>
        <p:nvSpPr>
          <p:cNvPr id="9" name="Rectangle 8"/>
          <p:cNvSpPr/>
          <p:nvPr/>
        </p:nvSpPr>
        <p:spPr>
          <a:xfrm>
            <a:off x="4573473" y="3494175"/>
            <a:ext cx="1103427" cy="523220"/>
          </a:xfrm>
          <a:prstGeom prst="rect">
            <a:avLst/>
          </a:prstGeom>
          <a:noFill/>
          <a:ln>
            <a:noFill/>
          </a:ln>
        </p:spPr>
        <p:txBody>
          <a:bodyPr wrap="square">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14764" y="4165600"/>
            <a:ext cx="1828800"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a) Ta có: </a:t>
            </a:r>
            <a:endParaRPr lang="vi-VN" sz="280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544171474"/>
              </p:ext>
            </p:extLst>
          </p:nvPr>
        </p:nvGraphicFramePr>
        <p:xfrm>
          <a:off x="1828800" y="4017395"/>
          <a:ext cx="2096216" cy="928326"/>
        </p:xfrm>
        <a:graphic>
          <a:graphicData uri="http://schemas.openxmlformats.org/presentationml/2006/ole">
            <mc:AlternateContent xmlns:mc="http://schemas.openxmlformats.org/markup-compatibility/2006">
              <mc:Choice xmlns:v="urn:schemas-microsoft-com:vml" Requires="v">
                <p:oleObj spid="_x0000_s70124" name="Equation" r:id="rId5" imgW="888840" imgH="393480" progId="Equation.DSMT4">
                  <p:embed/>
                </p:oleObj>
              </mc:Choice>
              <mc:Fallback>
                <p:oleObj name="Equation" r:id="rId5" imgW="888840" imgH="393480" progId="Equation.DSMT4">
                  <p:embed/>
                  <p:pic>
                    <p:nvPicPr>
                      <p:cNvPr id="0" name=""/>
                      <p:cNvPicPr/>
                      <p:nvPr/>
                    </p:nvPicPr>
                    <p:blipFill>
                      <a:blip r:embed="rId6"/>
                      <a:stretch>
                        <a:fillRect/>
                      </a:stretch>
                    </p:blipFill>
                    <p:spPr>
                      <a:xfrm>
                        <a:off x="1828800" y="4017395"/>
                        <a:ext cx="2096216" cy="928326"/>
                      </a:xfrm>
                      <a:prstGeom prst="rect">
                        <a:avLst/>
                      </a:prstGeom>
                    </p:spPr>
                  </p:pic>
                </p:oleObj>
              </mc:Fallback>
            </mc:AlternateContent>
          </a:graphicData>
        </a:graphic>
      </p:graphicFrame>
      <p:sp>
        <p:nvSpPr>
          <p:cNvPr id="12" name="Rectangle 11"/>
          <p:cNvSpPr/>
          <p:nvPr/>
        </p:nvSpPr>
        <p:spPr>
          <a:xfrm>
            <a:off x="319284" y="5172380"/>
            <a:ext cx="6902280" cy="954107"/>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b) Ta có MN = 150 cm; RS = 2 m = 200 cm.</a:t>
            </a:r>
          </a:p>
          <a:p>
            <a:pPr algn="just"/>
            <a:r>
              <a:rPr lang="en-US" sz="2800" smtClean="0">
                <a:latin typeface="Times New Roman" panose="02020603050405020304" pitchFamily="18" charset="0"/>
                <a:cs typeface="Times New Roman" panose="02020603050405020304" pitchFamily="18" charset="0"/>
              </a:rPr>
              <a:t>Do đó:</a:t>
            </a:r>
            <a:endParaRPr lang="vi-VN" sz="28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087006042"/>
              </p:ext>
            </p:extLst>
          </p:nvPr>
        </p:nvGraphicFramePr>
        <p:xfrm>
          <a:off x="1465374" y="5824432"/>
          <a:ext cx="2305050" cy="927100"/>
        </p:xfrm>
        <a:graphic>
          <a:graphicData uri="http://schemas.openxmlformats.org/presentationml/2006/ole">
            <mc:AlternateContent xmlns:mc="http://schemas.openxmlformats.org/markup-compatibility/2006">
              <mc:Choice xmlns:v="urn:schemas-microsoft-com:vml" Requires="v">
                <p:oleObj spid="_x0000_s70125" name="Equation" r:id="rId7" imgW="977760" imgH="393480" progId="Equation.DSMT4">
                  <p:embed/>
                </p:oleObj>
              </mc:Choice>
              <mc:Fallback>
                <p:oleObj name="Equation" r:id="rId7" imgW="977760" imgH="393480" progId="Equation.DSMT4">
                  <p:embed/>
                  <p:pic>
                    <p:nvPicPr>
                      <p:cNvPr id="0" name=""/>
                      <p:cNvPicPr/>
                      <p:nvPr/>
                    </p:nvPicPr>
                    <p:blipFill>
                      <a:blip r:embed="rId8"/>
                      <a:stretch>
                        <a:fillRect/>
                      </a:stretch>
                    </p:blipFill>
                    <p:spPr>
                      <a:xfrm>
                        <a:off x="1465374" y="5824432"/>
                        <a:ext cx="2305050" cy="927100"/>
                      </a:xfrm>
                      <a:prstGeom prst="rect">
                        <a:avLst/>
                      </a:prstGeom>
                    </p:spPr>
                  </p:pic>
                </p:oleObj>
              </mc:Fallback>
            </mc:AlternateContent>
          </a:graphicData>
        </a:graphic>
      </p:graphicFrame>
      <p:sp>
        <p:nvSpPr>
          <p:cNvPr id="14" name="Rectangle 13"/>
          <p:cNvSpPr/>
          <p:nvPr/>
        </p:nvSpPr>
        <p:spPr>
          <a:xfrm>
            <a:off x="152400" y="433318"/>
            <a:ext cx="4724400" cy="523220"/>
          </a:xfrm>
          <a:prstGeom prst="rect">
            <a:avLst/>
          </a:prstGeom>
          <a:noFill/>
          <a:ln>
            <a:noFill/>
          </a:ln>
        </p:spPr>
        <p:txBody>
          <a:bodyPr wrap="square">
            <a:spAutoFit/>
          </a:bodyPr>
          <a:lstStyle/>
          <a:p>
            <a:pPr algn="just"/>
            <a:r>
              <a:rPr lang="en-US" sz="2800" b="1" smtClean="0">
                <a:solidFill>
                  <a:srgbClr val="3333FF"/>
                </a:solidFill>
                <a:latin typeface="Times New Roman" panose="02020603050405020304" pitchFamily="18" charset="0"/>
                <a:cs typeface="Times New Roman" panose="02020603050405020304" pitchFamily="18" charset="0"/>
              </a:rPr>
              <a:t>*Tỉ số của hai đoạn thẳng:</a:t>
            </a:r>
            <a:endParaRPr lang="vi-VN" sz="2800" b="1">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3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 y="0"/>
            <a:ext cx="49330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1. ĐOẠN THẲNG TỈ LỆ</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4764" y="609600"/>
            <a:ext cx="11353800" cy="1384995"/>
          </a:xfrm>
          <a:prstGeom prst="rect">
            <a:avLst/>
          </a:prstGeom>
          <a:noFill/>
          <a:ln>
            <a:noFill/>
          </a:ln>
        </p:spPr>
        <p:txBody>
          <a:bodyPr wrap="square">
            <a:spAutoFit/>
          </a:bodyPr>
          <a:lstStyle/>
          <a:p>
            <a:pPr algn="just"/>
            <a:r>
              <a:rPr lang="en-US" sz="2800" b="1" smtClean="0">
                <a:solidFill>
                  <a:srgbClr val="3333FF"/>
                </a:solidFill>
                <a:latin typeface="Times New Roman" panose="02020603050405020304" pitchFamily="18" charset="0"/>
                <a:cs typeface="Times New Roman" panose="02020603050405020304" pitchFamily="18" charset="0"/>
              </a:rPr>
              <a:t>Thực hành 1: </a:t>
            </a:r>
            <a:r>
              <a:rPr lang="en-US" sz="2800" smtClean="0">
                <a:solidFill>
                  <a:srgbClr val="000000"/>
                </a:solidFill>
                <a:latin typeface="Times New Roman" panose="02020603050405020304" pitchFamily="18" charset="0"/>
                <a:cs typeface="Times New Roman" panose="02020603050405020304" pitchFamily="18" charset="0"/>
              </a:rPr>
              <a:t>Tính tỉ số của hai đoạn thẳng AB và CD trong các trường hợp sau:</a:t>
            </a:r>
          </a:p>
          <a:p>
            <a:pPr algn="just"/>
            <a:r>
              <a:rPr lang="en-US" sz="2800" smtClean="0">
                <a:solidFill>
                  <a:srgbClr val="000000"/>
                </a:solidFill>
                <a:latin typeface="Times New Roman" panose="02020603050405020304" pitchFamily="18" charset="0"/>
                <a:cs typeface="Times New Roman" panose="02020603050405020304" pitchFamily="18" charset="0"/>
              </a:rPr>
              <a:t>a) AB = 6cm, CD = 8 cm;                 b) AB = 1,2 m, CD = 42 cm. </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67200" y="2162867"/>
            <a:ext cx="1103427" cy="523220"/>
          </a:xfrm>
          <a:prstGeom prst="rect">
            <a:avLst/>
          </a:prstGeom>
          <a:noFill/>
          <a:ln>
            <a:noFill/>
          </a:ln>
        </p:spPr>
        <p:txBody>
          <a:bodyPr wrap="square">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14764" y="2867777"/>
            <a:ext cx="1828800"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a) Ta có: </a:t>
            </a:r>
            <a:endParaRPr lang="vi-VN" sz="280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626161575"/>
              </p:ext>
            </p:extLst>
          </p:nvPr>
        </p:nvGraphicFramePr>
        <p:xfrm>
          <a:off x="1892036" y="2727162"/>
          <a:ext cx="1855787" cy="928687"/>
        </p:xfrm>
        <a:graphic>
          <a:graphicData uri="http://schemas.openxmlformats.org/presentationml/2006/ole">
            <mc:AlternateContent xmlns:mc="http://schemas.openxmlformats.org/markup-compatibility/2006">
              <mc:Choice xmlns:v="urn:schemas-microsoft-com:vml" Requires="v">
                <p:oleObj spid="_x0000_s70976" name="Equation" r:id="rId3" imgW="787320" imgH="393480" progId="Equation.DSMT4">
                  <p:embed/>
                </p:oleObj>
              </mc:Choice>
              <mc:Fallback>
                <p:oleObj name="Equation" r:id="rId3" imgW="787320" imgH="393480" progId="Equation.DSMT4">
                  <p:embed/>
                  <p:pic>
                    <p:nvPicPr>
                      <p:cNvPr id="0" name=""/>
                      <p:cNvPicPr/>
                      <p:nvPr/>
                    </p:nvPicPr>
                    <p:blipFill>
                      <a:blip r:embed="rId4"/>
                      <a:stretch>
                        <a:fillRect/>
                      </a:stretch>
                    </p:blipFill>
                    <p:spPr>
                      <a:xfrm>
                        <a:off x="1892036" y="2727162"/>
                        <a:ext cx="1855787" cy="928687"/>
                      </a:xfrm>
                      <a:prstGeom prst="rect">
                        <a:avLst/>
                      </a:prstGeom>
                    </p:spPr>
                  </p:pic>
                </p:oleObj>
              </mc:Fallback>
            </mc:AlternateContent>
          </a:graphicData>
        </a:graphic>
      </p:graphicFrame>
      <p:sp>
        <p:nvSpPr>
          <p:cNvPr id="12" name="Rectangle 11"/>
          <p:cNvSpPr/>
          <p:nvPr/>
        </p:nvSpPr>
        <p:spPr>
          <a:xfrm>
            <a:off x="314764" y="4017568"/>
            <a:ext cx="6902280" cy="954107"/>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b) Ta có AB = 1,2 m = 12 cm; CD = 42 cm.</a:t>
            </a:r>
          </a:p>
          <a:p>
            <a:pPr algn="just"/>
            <a:r>
              <a:rPr lang="en-US" sz="2800" smtClean="0">
                <a:latin typeface="Times New Roman" panose="02020603050405020304" pitchFamily="18" charset="0"/>
                <a:cs typeface="Times New Roman" panose="02020603050405020304" pitchFamily="18" charset="0"/>
              </a:rPr>
              <a:t>Do đó:</a:t>
            </a:r>
            <a:endParaRPr lang="vi-VN" sz="28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116170180"/>
              </p:ext>
            </p:extLst>
          </p:nvPr>
        </p:nvGraphicFramePr>
        <p:xfrm>
          <a:off x="1468876" y="4741006"/>
          <a:ext cx="2035175" cy="927100"/>
        </p:xfrm>
        <a:graphic>
          <a:graphicData uri="http://schemas.openxmlformats.org/presentationml/2006/ole">
            <mc:AlternateContent xmlns:mc="http://schemas.openxmlformats.org/markup-compatibility/2006">
              <mc:Choice xmlns:v="urn:schemas-microsoft-com:vml" Requires="v">
                <p:oleObj spid="_x0000_s70977" name="Equation" r:id="rId5" imgW="863280" imgH="393480" progId="Equation.DSMT4">
                  <p:embed/>
                </p:oleObj>
              </mc:Choice>
              <mc:Fallback>
                <p:oleObj name="Equation" r:id="rId5" imgW="863280" imgH="393480" progId="Equation.DSMT4">
                  <p:embed/>
                  <p:pic>
                    <p:nvPicPr>
                      <p:cNvPr id="0" name=""/>
                      <p:cNvPicPr/>
                      <p:nvPr/>
                    </p:nvPicPr>
                    <p:blipFill>
                      <a:blip r:embed="rId6"/>
                      <a:stretch>
                        <a:fillRect/>
                      </a:stretch>
                    </p:blipFill>
                    <p:spPr>
                      <a:xfrm>
                        <a:off x="1468876" y="4741006"/>
                        <a:ext cx="2035175" cy="927100"/>
                      </a:xfrm>
                      <a:prstGeom prst="rect">
                        <a:avLst/>
                      </a:prstGeom>
                    </p:spPr>
                  </p:pic>
                </p:oleObj>
              </mc:Fallback>
            </mc:AlternateContent>
          </a:graphicData>
        </a:graphic>
      </p:graphicFrame>
    </p:spTree>
    <p:extLst>
      <p:ext uri="{BB962C8B-B14F-4D97-AF65-F5344CB8AC3E}">
        <p14:creationId xmlns:p14="http://schemas.microsoft.com/office/powerpoint/2010/main" val="121865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632663" y="628904"/>
            <a:ext cx="9374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Clr>
                <a:schemeClr val="tx2"/>
              </a:buClr>
              <a:buSzPct val="70000"/>
              <a:buFont typeface="Wingdings" panose="05000000000000000000" pitchFamily="2" charset="2"/>
              <a:buNone/>
            </a:pPr>
            <a:r>
              <a:rPr lang="en-US" sz="2800">
                <a:latin typeface="Times New Roman" panose="02020603050405020304" pitchFamily="18" charset="0"/>
                <a:cs typeface="Times New Roman" panose="02020603050405020304" pitchFamily="18" charset="0"/>
              </a:rPr>
              <a:t>Cho bốn đoạn thẳng AB, CD, </a:t>
            </a:r>
            <a:r>
              <a:rPr lang="en-US" sz="2800" smtClean="0">
                <a:latin typeface="Times New Roman" panose="02020603050405020304" pitchFamily="18" charset="0"/>
                <a:cs typeface="Times New Roman" panose="02020603050405020304" pitchFamily="18" charset="0"/>
              </a:rPr>
              <a:t>EF, MN như </a:t>
            </a:r>
            <a:r>
              <a:rPr lang="en-US" sz="2800">
                <a:latin typeface="Times New Roman" panose="02020603050405020304" pitchFamily="18" charset="0"/>
                <a:cs typeface="Times New Roman" panose="02020603050405020304" pitchFamily="18" charset="0"/>
              </a:rPr>
              <a:t>hình sau:</a:t>
            </a:r>
          </a:p>
        </p:txBody>
      </p:sp>
      <p:grpSp>
        <p:nvGrpSpPr>
          <p:cNvPr id="2" name="Group 4"/>
          <p:cNvGrpSpPr>
            <a:grpSpLocks/>
          </p:cNvGrpSpPr>
          <p:nvPr/>
        </p:nvGrpSpPr>
        <p:grpSpPr bwMode="auto">
          <a:xfrm>
            <a:off x="7534275" y="1396673"/>
            <a:ext cx="1381125" cy="152400"/>
            <a:chOff x="1050" y="2112"/>
            <a:chExt cx="870" cy="96"/>
          </a:xfrm>
        </p:grpSpPr>
        <p:sp>
          <p:nvSpPr>
            <p:cNvPr id="9258" name="Line 5"/>
            <p:cNvSpPr>
              <a:spLocks noChangeShapeType="1"/>
            </p:cNvSpPr>
            <p:nvPr/>
          </p:nvSpPr>
          <p:spPr bwMode="auto">
            <a:xfrm>
              <a:off x="1050" y="2160"/>
              <a:ext cx="87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9" name="Line 6"/>
            <p:cNvSpPr>
              <a:spLocks noChangeShapeType="1"/>
            </p:cNvSpPr>
            <p:nvPr/>
          </p:nvSpPr>
          <p:spPr bwMode="auto">
            <a:xfrm>
              <a:off x="1050" y="211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0" name="Line 7"/>
            <p:cNvSpPr>
              <a:spLocks noChangeShapeType="1"/>
            </p:cNvSpPr>
            <p:nvPr/>
          </p:nvSpPr>
          <p:spPr bwMode="auto">
            <a:xfrm>
              <a:off x="1482" y="211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1" name="Line 8"/>
            <p:cNvSpPr>
              <a:spLocks noChangeShapeType="1"/>
            </p:cNvSpPr>
            <p:nvPr/>
          </p:nvSpPr>
          <p:spPr bwMode="auto">
            <a:xfrm>
              <a:off x="1914" y="211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9"/>
          <p:cNvGrpSpPr>
            <a:grpSpLocks/>
          </p:cNvGrpSpPr>
          <p:nvPr/>
        </p:nvGrpSpPr>
        <p:grpSpPr bwMode="auto">
          <a:xfrm>
            <a:off x="7534275" y="2013943"/>
            <a:ext cx="2066925" cy="152400"/>
            <a:chOff x="1050" y="2592"/>
            <a:chExt cx="1302" cy="96"/>
          </a:xfrm>
        </p:grpSpPr>
        <p:sp>
          <p:nvSpPr>
            <p:cNvPr id="9253" name="Line 10"/>
            <p:cNvSpPr>
              <a:spLocks noChangeShapeType="1"/>
            </p:cNvSpPr>
            <p:nvPr/>
          </p:nvSpPr>
          <p:spPr bwMode="auto">
            <a:xfrm>
              <a:off x="1050" y="2640"/>
              <a:ext cx="130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4" name="Line 11"/>
            <p:cNvSpPr>
              <a:spLocks noChangeShapeType="1"/>
            </p:cNvSpPr>
            <p:nvPr/>
          </p:nvSpPr>
          <p:spPr bwMode="auto">
            <a:xfrm>
              <a:off x="1050" y="259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5" name="Line 12"/>
            <p:cNvSpPr>
              <a:spLocks noChangeShapeType="1"/>
            </p:cNvSpPr>
            <p:nvPr/>
          </p:nvSpPr>
          <p:spPr bwMode="auto">
            <a:xfrm>
              <a:off x="1482" y="259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Line 13"/>
            <p:cNvSpPr>
              <a:spLocks noChangeShapeType="1"/>
            </p:cNvSpPr>
            <p:nvPr/>
          </p:nvSpPr>
          <p:spPr bwMode="auto">
            <a:xfrm>
              <a:off x="1914" y="259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Line 14"/>
            <p:cNvSpPr>
              <a:spLocks noChangeShapeType="1"/>
            </p:cNvSpPr>
            <p:nvPr/>
          </p:nvSpPr>
          <p:spPr bwMode="auto">
            <a:xfrm>
              <a:off x="2346" y="259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887" name="Text Box 15"/>
          <p:cNvSpPr txBox="1">
            <a:spLocks noChangeArrowheads="1"/>
          </p:cNvSpPr>
          <p:nvPr/>
        </p:nvSpPr>
        <p:spPr bwMode="auto">
          <a:xfrm>
            <a:off x="7166996" y="1203818"/>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A</a:t>
            </a:r>
          </a:p>
        </p:txBody>
      </p:sp>
      <p:sp>
        <p:nvSpPr>
          <p:cNvPr id="79888" name="Text Box 16"/>
          <p:cNvSpPr txBox="1">
            <a:spLocks noChangeArrowheads="1"/>
          </p:cNvSpPr>
          <p:nvPr/>
        </p:nvSpPr>
        <p:spPr bwMode="auto">
          <a:xfrm>
            <a:off x="8857767" y="1197418"/>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B</a:t>
            </a:r>
          </a:p>
        </p:txBody>
      </p:sp>
      <p:sp>
        <p:nvSpPr>
          <p:cNvPr id="79889" name="Text Box 17"/>
          <p:cNvSpPr txBox="1">
            <a:spLocks noChangeArrowheads="1"/>
          </p:cNvSpPr>
          <p:nvPr/>
        </p:nvSpPr>
        <p:spPr bwMode="auto">
          <a:xfrm>
            <a:off x="7124700" y="1864320"/>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C</a:t>
            </a:r>
          </a:p>
        </p:txBody>
      </p:sp>
      <p:sp>
        <p:nvSpPr>
          <p:cNvPr id="79890" name="Text Box 18"/>
          <p:cNvSpPr txBox="1">
            <a:spLocks noChangeArrowheads="1"/>
          </p:cNvSpPr>
          <p:nvPr/>
        </p:nvSpPr>
        <p:spPr bwMode="auto">
          <a:xfrm>
            <a:off x="9591675" y="1813551"/>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D</a:t>
            </a:r>
          </a:p>
        </p:txBody>
      </p:sp>
      <p:grpSp>
        <p:nvGrpSpPr>
          <p:cNvPr id="4" name="Group 19"/>
          <p:cNvGrpSpPr>
            <a:grpSpLocks/>
          </p:cNvGrpSpPr>
          <p:nvPr/>
        </p:nvGrpSpPr>
        <p:grpSpPr bwMode="auto">
          <a:xfrm>
            <a:off x="7543800" y="2715841"/>
            <a:ext cx="2743200" cy="152400"/>
            <a:chOff x="1056" y="3080"/>
            <a:chExt cx="1728" cy="96"/>
          </a:xfrm>
        </p:grpSpPr>
        <p:sp>
          <p:nvSpPr>
            <p:cNvPr id="9247" name="Line 20"/>
            <p:cNvSpPr>
              <a:spLocks noChangeShapeType="1"/>
            </p:cNvSpPr>
            <p:nvPr/>
          </p:nvSpPr>
          <p:spPr bwMode="auto">
            <a:xfrm>
              <a:off x="2778"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8" name="Line 21"/>
            <p:cNvSpPr>
              <a:spLocks noChangeShapeType="1"/>
            </p:cNvSpPr>
            <p:nvPr/>
          </p:nvSpPr>
          <p:spPr bwMode="auto">
            <a:xfrm>
              <a:off x="1056" y="3128"/>
              <a:ext cx="17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9" name="Line 22"/>
            <p:cNvSpPr>
              <a:spLocks noChangeShapeType="1"/>
            </p:cNvSpPr>
            <p:nvPr/>
          </p:nvSpPr>
          <p:spPr bwMode="auto">
            <a:xfrm>
              <a:off x="1056"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0" name="Line 23"/>
            <p:cNvSpPr>
              <a:spLocks noChangeShapeType="1"/>
            </p:cNvSpPr>
            <p:nvPr/>
          </p:nvSpPr>
          <p:spPr bwMode="auto">
            <a:xfrm>
              <a:off x="1488"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1" name="Line 24"/>
            <p:cNvSpPr>
              <a:spLocks noChangeShapeType="1"/>
            </p:cNvSpPr>
            <p:nvPr/>
          </p:nvSpPr>
          <p:spPr bwMode="auto">
            <a:xfrm>
              <a:off x="1920"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2" name="Line 25"/>
            <p:cNvSpPr>
              <a:spLocks noChangeShapeType="1"/>
            </p:cNvSpPr>
            <p:nvPr/>
          </p:nvSpPr>
          <p:spPr bwMode="auto">
            <a:xfrm>
              <a:off x="2352"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6"/>
          <p:cNvGrpSpPr>
            <a:grpSpLocks/>
          </p:cNvGrpSpPr>
          <p:nvPr/>
        </p:nvGrpSpPr>
        <p:grpSpPr bwMode="auto">
          <a:xfrm>
            <a:off x="7562515" y="3382620"/>
            <a:ext cx="4114800" cy="152400"/>
            <a:chOff x="1056" y="3552"/>
            <a:chExt cx="2592" cy="96"/>
          </a:xfrm>
        </p:grpSpPr>
        <p:sp>
          <p:nvSpPr>
            <p:cNvPr id="9239" name="Line 27"/>
            <p:cNvSpPr>
              <a:spLocks noChangeShapeType="1"/>
            </p:cNvSpPr>
            <p:nvPr/>
          </p:nvSpPr>
          <p:spPr bwMode="auto">
            <a:xfrm>
              <a:off x="3210"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0" name="Line 28"/>
            <p:cNvSpPr>
              <a:spLocks noChangeShapeType="1"/>
            </p:cNvSpPr>
            <p:nvPr/>
          </p:nvSpPr>
          <p:spPr bwMode="auto">
            <a:xfrm>
              <a:off x="2778"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1" name="Line 29"/>
            <p:cNvSpPr>
              <a:spLocks noChangeShapeType="1"/>
            </p:cNvSpPr>
            <p:nvPr/>
          </p:nvSpPr>
          <p:spPr bwMode="auto">
            <a:xfrm>
              <a:off x="1056" y="3600"/>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2" name="Line 30"/>
            <p:cNvSpPr>
              <a:spLocks noChangeShapeType="1"/>
            </p:cNvSpPr>
            <p:nvPr/>
          </p:nvSpPr>
          <p:spPr bwMode="auto">
            <a:xfrm>
              <a:off x="1056"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3" name="Line 31"/>
            <p:cNvSpPr>
              <a:spLocks noChangeShapeType="1"/>
            </p:cNvSpPr>
            <p:nvPr/>
          </p:nvSpPr>
          <p:spPr bwMode="auto">
            <a:xfrm>
              <a:off x="1488"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4" name="Line 32"/>
            <p:cNvSpPr>
              <a:spLocks noChangeShapeType="1"/>
            </p:cNvSpPr>
            <p:nvPr/>
          </p:nvSpPr>
          <p:spPr bwMode="auto">
            <a:xfrm>
              <a:off x="1920"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5" name="Line 33"/>
            <p:cNvSpPr>
              <a:spLocks noChangeShapeType="1"/>
            </p:cNvSpPr>
            <p:nvPr/>
          </p:nvSpPr>
          <p:spPr bwMode="auto">
            <a:xfrm>
              <a:off x="2352"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6" name="Line 34"/>
            <p:cNvSpPr>
              <a:spLocks noChangeShapeType="1"/>
            </p:cNvSpPr>
            <p:nvPr/>
          </p:nvSpPr>
          <p:spPr bwMode="auto">
            <a:xfrm>
              <a:off x="3642"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907" name="Text Box 35"/>
          <p:cNvSpPr txBox="1">
            <a:spLocks noChangeArrowheads="1"/>
          </p:cNvSpPr>
          <p:nvPr/>
        </p:nvSpPr>
        <p:spPr bwMode="auto">
          <a:xfrm>
            <a:off x="7139726" y="2524822"/>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E</a:t>
            </a:r>
          </a:p>
        </p:txBody>
      </p:sp>
      <p:sp>
        <p:nvSpPr>
          <p:cNvPr id="79908" name="Text Box 36"/>
          <p:cNvSpPr txBox="1">
            <a:spLocks noChangeArrowheads="1"/>
          </p:cNvSpPr>
          <p:nvPr/>
        </p:nvSpPr>
        <p:spPr bwMode="auto">
          <a:xfrm>
            <a:off x="10287711" y="2516192"/>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smtClean="0">
                <a:latin typeface="Times New Roman" panose="02020603050405020304" pitchFamily="18" charset="0"/>
                <a:cs typeface="Times New Roman" panose="02020603050405020304" pitchFamily="18" charset="0"/>
              </a:rPr>
              <a:t>F</a:t>
            </a:r>
            <a:endParaRPr lang="en-US" sz="2800">
              <a:latin typeface="Times New Roman" panose="02020603050405020304" pitchFamily="18" charset="0"/>
              <a:cs typeface="Times New Roman" panose="02020603050405020304" pitchFamily="18" charset="0"/>
            </a:endParaRPr>
          </a:p>
        </p:txBody>
      </p:sp>
      <p:sp>
        <p:nvSpPr>
          <p:cNvPr id="79909" name="Text Box 37"/>
          <p:cNvSpPr txBox="1">
            <a:spLocks noChangeArrowheads="1"/>
          </p:cNvSpPr>
          <p:nvPr/>
        </p:nvSpPr>
        <p:spPr bwMode="auto">
          <a:xfrm>
            <a:off x="7119371" y="3238501"/>
            <a:ext cx="552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smtClean="0">
                <a:latin typeface="Times New Roman" panose="02020603050405020304" pitchFamily="18" charset="0"/>
                <a:cs typeface="Times New Roman" panose="02020603050405020304" pitchFamily="18" charset="0"/>
              </a:rPr>
              <a:t>M</a:t>
            </a:r>
            <a:endParaRPr lang="en-US" sz="2800">
              <a:latin typeface="Times New Roman" panose="02020603050405020304" pitchFamily="18" charset="0"/>
              <a:cs typeface="Times New Roman" panose="02020603050405020304" pitchFamily="18" charset="0"/>
            </a:endParaRPr>
          </a:p>
        </p:txBody>
      </p:sp>
      <p:sp>
        <p:nvSpPr>
          <p:cNvPr id="79910" name="Text Box 38"/>
          <p:cNvSpPr txBox="1">
            <a:spLocks noChangeArrowheads="1"/>
          </p:cNvSpPr>
          <p:nvPr/>
        </p:nvSpPr>
        <p:spPr bwMode="auto">
          <a:xfrm>
            <a:off x="11599378" y="319721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smtClean="0">
                <a:latin typeface="Times New Roman" panose="02020603050405020304" pitchFamily="18" charset="0"/>
                <a:cs typeface="Times New Roman" panose="02020603050405020304" pitchFamily="18" charset="0"/>
              </a:rPr>
              <a:t>N</a:t>
            </a:r>
            <a:endParaRPr lang="en-US" sz="2800">
              <a:latin typeface="Times New Roman" panose="02020603050405020304" pitchFamily="18" charset="0"/>
              <a:cs typeface="Times New Roman" panose="02020603050405020304" pitchFamily="18" charset="0"/>
            </a:endParaRPr>
          </a:p>
        </p:txBody>
      </p:sp>
      <p:sp>
        <p:nvSpPr>
          <p:cNvPr id="79911" name="Text Box 39"/>
          <p:cNvSpPr txBox="1">
            <a:spLocks noChangeArrowheads="1"/>
          </p:cNvSpPr>
          <p:nvPr/>
        </p:nvSpPr>
        <p:spPr bwMode="auto">
          <a:xfrm>
            <a:off x="125936" y="1813551"/>
            <a:ext cx="3352800" cy="200054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solidFill>
                  <a:srgbClr val="808000"/>
                </a:solidFill>
              </a:rPr>
              <a:t>   </a:t>
            </a:r>
            <a:r>
              <a:rPr lang="en-US" sz="2800">
                <a:latin typeface="Times New Roman" panose="02020603050405020304" pitchFamily="18" charset="0"/>
                <a:cs typeface="Times New Roman" panose="02020603050405020304" pitchFamily="18" charset="0"/>
              </a:rPr>
              <a:t>So sánh các tỉ số</a:t>
            </a:r>
          </a:p>
          <a:p>
            <a:pPr>
              <a:spcBef>
                <a:spcPct val="50000"/>
              </a:spcBef>
            </a:pPr>
            <a:r>
              <a:rPr lang="en-US" sz="3200">
                <a:solidFill>
                  <a:srgbClr val="808000"/>
                </a:solidFill>
              </a:rPr>
              <a:t>	    </a:t>
            </a:r>
            <a:endParaRPr lang="en-US" sz="3200" smtClean="0">
              <a:solidFill>
                <a:srgbClr val="808000"/>
              </a:solidFill>
            </a:endParaRPr>
          </a:p>
          <a:p>
            <a:pPr>
              <a:spcBef>
                <a:spcPct val="50000"/>
              </a:spcBef>
            </a:pPr>
            <a:endParaRPr lang="en-US" sz="3200">
              <a:solidFill>
                <a:srgbClr val="808000"/>
              </a:solidFill>
            </a:endParaRPr>
          </a:p>
        </p:txBody>
      </p:sp>
      <p:graphicFrame>
        <p:nvGraphicFramePr>
          <p:cNvPr id="79912" name="Object 40"/>
          <p:cNvGraphicFramePr>
            <a:graphicFrameLocks noGrp="1" noChangeAspect="1"/>
          </p:cNvGraphicFramePr>
          <p:nvPr>
            <p:ph idx="1"/>
            <p:extLst>
              <p:ext uri="{D42A27DB-BD31-4B8C-83A1-F6EECF244321}">
                <p14:modId xmlns:p14="http://schemas.microsoft.com/office/powerpoint/2010/main" val="2898396866"/>
              </p:ext>
            </p:extLst>
          </p:nvPr>
        </p:nvGraphicFramePr>
        <p:xfrm>
          <a:off x="460586" y="2339792"/>
          <a:ext cx="834159" cy="1160319"/>
        </p:xfrm>
        <a:graphic>
          <a:graphicData uri="http://schemas.openxmlformats.org/presentationml/2006/ole">
            <mc:AlternateContent xmlns:mc="http://schemas.openxmlformats.org/markup-compatibility/2006">
              <mc:Choice xmlns:v="urn:schemas-microsoft-com:vml" Requires="v">
                <p:oleObj spid="_x0000_s71994" name="Equation" r:id="rId3" imgW="291847" imgH="406048" progId="Equation.DSMT4">
                  <p:embed/>
                </p:oleObj>
              </mc:Choice>
              <mc:Fallback>
                <p:oleObj name="Equation" r:id="rId3" imgW="291847" imgH="406048"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86" y="2339792"/>
                        <a:ext cx="834159" cy="116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913" name="Object 41"/>
          <p:cNvGraphicFramePr>
            <a:graphicFrameLocks noChangeAspect="1"/>
          </p:cNvGraphicFramePr>
          <p:nvPr>
            <p:extLst>
              <p:ext uri="{D42A27DB-BD31-4B8C-83A1-F6EECF244321}">
                <p14:modId xmlns:p14="http://schemas.microsoft.com/office/powerpoint/2010/main" val="1569735991"/>
              </p:ext>
            </p:extLst>
          </p:nvPr>
        </p:nvGraphicFramePr>
        <p:xfrm>
          <a:off x="1967794" y="2377282"/>
          <a:ext cx="996934" cy="1142921"/>
        </p:xfrm>
        <a:graphic>
          <a:graphicData uri="http://schemas.openxmlformats.org/presentationml/2006/ole">
            <mc:AlternateContent xmlns:mc="http://schemas.openxmlformats.org/markup-compatibility/2006">
              <mc:Choice xmlns:v="urn:schemas-microsoft-com:vml" Requires="v">
                <p:oleObj spid="_x0000_s71995" name="Equation" r:id="rId5" imgW="342720" imgH="406080" progId="Equation.DSMT4">
                  <p:embed/>
                </p:oleObj>
              </mc:Choice>
              <mc:Fallback>
                <p:oleObj name="Equation" r:id="rId5" imgW="342720" imgH="406080" progId="Equation.DSMT4">
                  <p:embed/>
                  <p:pic>
                    <p:nvPicPr>
                      <p:cNvPr id="0" name=""/>
                      <p:cNvPicPr>
                        <a:picLocks noChangeAspect="1" noChangeArrowheads="1"/>
                      </p:cNvPicPr>
                      <p:nvPr/>
                    </p:nvPicPr>
                    <p:blipFill>
                      <a:blip r:embed="rId6"/>
                      <a:srcRect/>
                      <a:stretch>
                        <a:fillRect/>
                      </a:stretch>
                    </p:blipFill>
                    <p:spPr bwMode="auto">
                      <a:xfrm>
                        <a:off x="1967794" y="2377282"/>
                        <a:ext cx="996934" cy="114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914" name="Text Box 42"/>
          <p:cNvSpPr txBox="1">
            <a:spLocks noChangeArrowheads="1"/>
          </p:cNvSpPr>
          <p:nvPr/>
        </p:nvSpPr>
        <p:spPr bwMode="auto">
          <a:xfrm>
            <a:off x="1427428" y="2596964"/>
            <a:ext cx="457200" cy="579438"/>
          </a:xfrm>
          <a:prstGeom prst="rect">
            <a:avLst/>
          </a:prstGeom>
          <a:solidFill>
            <a:schemeClr val="bg1"/>
          </a:solid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defRPr/>
            </a:pPr>
            <a:r>
              <a:rPr lang="en-US" sz="3200" b="1">
                <a:solidFill>
                  <a:srgbClr val="FF3300"/>
                </a:solidFill>
                <a:effectLst>
                  <a:outerShdw blurRad="38100" dist="38100" dir="2700000" algn="tl">
                    <a:srgbClr val="C0C0C0"/>
                  </a:outerShdw>
                </a:effectLst>
              </a:rPr>
              <a:t>=</a:t>
            </a:r>
          </a:p>
        </p:txBody>
      </p:sp>
      <p:sp>
        <p:nvSpPr>
          <p:cNvPr id="79915" name="Text Box 43"/>
          <p:cNvSpPr txBox="1">
            <a:spLocks noChangeArrowheads="1"/>
          </p:cNvSpPr>
          <p:nvPr/>
        </p:nvSpPr>
        <p:spPr bwMode="auto">
          <a:xfrm>
            <a:off x="1281995" y="2617773"/>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3200">
                <a:latin typeface="Times New Roman" panose="02020603050405020304" pitchFamily="18" charset="0"/>
                <a:cs typeface="Times New Roman" panose="02020603050405020304" pitchFamily="18" charset="0"/>
              </a:rPr>
              <a:t>và</a:t>
            </a:r>
          </a:p>
        </p:txBody>
      </p:sp>
      <p:sp>
        <p:nvSpPr>
          <p:cNvPr id="79921" name="Rectangle 49"/>
          <p:cNvSpPr>
            <a:spLocks noChangeArrowheads="1"/>
          </p:cNvSpPr>
          <p:nvPr/>
        </p:nvSpPr>
        <p:spPr bwMode="auto">
          <a:xfrm>
            <a:off x="6152815" y="4012035"/>
            <a:ext cx="556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r>
              <a:rPr lang="en-US" sz="2800">
                <a:latin typeface="Times New Roman" panose="02020603050405020304" pitchFamily="18" charset="0"/>
                <a:cs typeface="Times New Roman" panose="02020603050405020304" pitchFamily="18" charset="0"/>
              </a:rPr>
              <a:t>Ta nói hai đoạn thẳng AB và CD tỉ lệ với hai đoạn thẳng </a:t>
            </a:r>
            <a:r>
              <a:rPr lang="en-US" sz="2800" smtClean="0">
                <a:latin typeface="Times New Roman" panose="02020603050405020304" pitchFamily="18" charset="0"/>
                <a:cs typeface="Times New Roman" panose="02020603050405020304" pitchFamily="18" charset="0"/>
              </a:rPr>
              <a:t>EF </a:t>
            </a:r>
            <a:r>
              <a:rPr lang="en-US" sz="2800">
                <a:latin typeface="Times New Roman" panose="02020603050405020304" pitchFamily="18" charset="0"/>
                <a:cs typeface="Times New Roman" panose="02020603050405020304" pitchFamily="18" charset="0"/>
              </a:rPr>
              <a:t>và </a:t>
            </a:r>
            <a:r>
              <a:rPr lang="en-US" sz="2800" smtClean="0">
                <a:latin typeface="Times New Roman" panose="02020603050405020304" pitchFamily="18" charset="0"/>
                <a:cs typeface="Times New Roman" panose="02020603050405020304" pitchFamily="18" charset="0"/>
              </a:rPr>
              <a:t>MN</a:t>
            </a:r>
            <a:endParaRPr lang="en-US" sz="2800">
              <a:latin typeface="Times New Roman" panose="02020603050405020304" pitchFamily="18" charset="0"/>
              <a:cs typeface="Times New Roman" panose="02020603050405020304" pitchFamily="18" charset="0"/>
            </a:endParaRPr>
          </a:p>
        </p:txBody>
      </p:sp>
      <p:sp>
        <p:nvSpPr>
          <p:cNvPr id="46" name="TextBox 45"/>
          <p:cNvSpPr txBox="1"/>
          <p:nvPr/>
        </p:nvSpPr>
        <p:spPr>
          <a:xfrm>
            <a:off x="19929" y="0"/>
            <a:ext cx="119434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1. ĐOẠN THẲNG TỈ LỆ</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47" name="Group 46"/>
          <p:cNvGrpSpPr/>
          <p:nvPr/>
        </p:nvGrpSpPr>
        <p:grpSpPr>
          <a:xfrm>
            <a:off x="19929" y="660271"/>
            <a:ext cx="754241" cy="786259"/>
            <a:chOff x="425394" y="672476"/>
            <a:chExt cx="1251933" cy="1413472"/>
          </a:xfrm>
        </p:grpSpPr>
        <p:pic>
          <p:nvPicPr>
            <p:cNvPr id="48" name="Picture 47"/>
            <p:cNvPicPr>
              <a:picLocks noChangeAspect="1"/>
            </p:cNvPicPr>
            <p:nvPr/>
          </p:nvPicPr>
          <p:blipFill>
            <a:blip r:embed="rId7"/>
            <a:stretch>
              <a:fillRect/>
            </a:stretch>
          </p:blipFill>
          <p:spPr>
            <a:xfrm>
              <a:off x="425394" y="672476"/>
              <a:ext cx="987039" cy="943171"/>
            </a:xfrm>
            <a:prstGeom prst="rect">
              <a:avLst/>
            </a:prstGeom>
          </p:spPr>
        </p:pic>
        <p:sp>
          <p:nvSpPr>
            <p:cNvPr id="49" name="TextBox 48"/>
            <p:cNvSpPr txBox="1"/>
            <p:nvPr/>
          </p:nvSpPr>
          <p:spPr>
            <a:xfrm>
              <a:off x="988534" y="1145346"/>
              <a:ext cx="688793" cy="940602"/>
            </a:xfrm>
            <a:prstGeom prst="rect">
              <a:avLst/>
            </a:prstGeom>
            <a:noFill/>
          </p:spPr>
          <p:txBody>
            <a:bodyPr wrap="square" rtlCol="0">
              <a:spAutoFit/>
            </a:bodyPr>
            <a:lstStyle/>
            <a:p>
              <a:pPr algn="l"/>
              <a:r>
                <a:rPr lang="en-US" sz="2800" b="1">
                  <a:solidFill>
                    <a:srgbClr val="FF0000"/>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391896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par>
                          <p:cTn id="8" fill="hold" nodeType="afterGroup">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9887"/>
                                        </p:tgtEl>
                                        <p:attrNameLst>
                                          <p:attrName>style.visibility</p:attrName>
                                        </p:attrNameLst>
                                      </p:cBhvr>
                                      <p:to>
                                        <p:strVal val="visible"/>
                                      </p:to>
                                    </p:set>
                                    <p:animEffect transition="in" filter="fade">
                                      <p:cBhvr>
                                        <p:cTn id="16" dur="1000"/>
                                        <p:tgtEl>
                                          <p:spTgt spid="798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888"/>
                                        </p:tgtEl>
                                        <p:attrNameLst>
                                          <p:attrName>style.visibility</p:attrName>
                                        </p:attrNameLst>
                                      </p:cBhvr>
                                      <p:to>
                                        <p:strVal val="visible"/>
                                      </p:to>
                                    </p:set>
                                    <p:animEffect transition="in" filter="fade">
                                      <p:cBhvr>
                                        <p:cTn id="19" dur="1000"/>
                                        <p:tgtEl>
                                          <p:spTgt spid="79888"/>
                                        </p:tgtEl>
                                      </p:cBhvr>
                                    </p:animEffect>
                                  </p:childTnLst>
                                </p:cTn>
                              </p:par>
                            </p:childTnLst>
                          </p:cTn>
                        </p:par>
                        <p:par>
                          <p:cTn id="20" fill="hold" nodeType="afterGroup">
                            <p:stCondLst>
                              <p:cond delay="1500"/>
                            </p:stCondLst>
                            <p:childTnLst>
                              <p:par>
                                <p:cTn id="21" presetID="2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2"/>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889"/>
                                        </p:tgtEl>
                                        <p:attrNameLst>
                                          <p:attrName>style.visibility</p:attrName>
                                        </p:attrNameLst>
                                      </p:cBhvr>
                                      <p:to>
                                        <p:strVal val="visible"/>
                                      </p:to>
                                    </p:set>
                                    <p:animEffect transition="in" filter="fade">
                                      <p:cBhvr>
                                        <p:cTn id="28" dur="1000"/>
                                        <p:tgtEl>
                                          <p:spTgt spid="7988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9890"/>
                                        </p:tgtEl>
                                        <p:attrNameLst>
                                          <p:attrName>style.visibility</p:attrName>
                                        </p:attrNameLst>
                                      </p:cBhvr>
                                      <p:to>
                                        <p:strVal val="visible"/>
                                      </p:to>
                                    </p:set>
                                    <p:animEffect transition="in" filter="fade">
                                      <p:cBhvr>
                                        <p:cTn id="31" dur="1000"/>
                                        <p:tgtEl>
                                          <p:spTgt spid="79890"/>
                                        </p:tgtEl>
                                      </p:cBhvr>
                                    </p:animEffect>
                                  </p:childTnLst>
                                </p:cTn>
                              </p:par>
                            </p:childTnLst>
                          </p:cTn>
                        </p:par>
                        <p:par>
                          <p:cTn id="32" fill="hold" nodeType="afterGroup">
                            <p:stCondLst>
                              <p:cond delay="2500"/>
                            </p:stCondLst>
                            <p:childTnLst>
                              <p:par>
                                <p:cTn id="33" presetID="29"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ppt_x</p:attrName>
                                        </p:attrNameLst>
                                      </p:cBhvr>
                                      <p:tavLst>
                                        <p:tav tm="0">
                                          <p:val>
                                            <p:strVal val="#ppt_x-.2"/>
                                          </p:val>
                                        </p:tav>
                                        <p:tav tm="100000">
                                          <p:val>
                                            <p:strVal val="#ppt_x"/>
                                          </p:val>
                                        </p:tav>
                                      </p:tavLst>
                                    </p:anim>
                                    <p:anim calcmode="lin" valueType="num">
                                      <p:cBhvr>
                                        <p:cTn id="3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9907"/>
                                        </p:tgtEl>
                                        <p:attrNameLst>
                                          <p:attrName>style.visibility</p:attrName>
                                        </p:attrNameLst>
                                      </p:cBhvr>
                                      <p:to>
                                        <p:strVal val="visible"/>
                                      </p:to>
                                    </p:set>
                                    <p:animEffect transition="in" filter="fade">
                                      <p:cBhvr>
                                        <p:cTn id="40" dur="1000"/>
                                        <p:tgtEl>
                                          <p:spTgt spid="7990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9908"/>
                                        </p:tgtEl>
                                        <p:attrNameLst>
                                          <p:attrName>style.visibility</p:attrName>
                                        </p:attrNameLst>
                                      </p:cBhvr>
                                      <p:to>
                                        <p:strVal val="visible"/>
                                      </p:to>
                                    </p:set>
                                    <p:animEffect transition="in" filter="fade">
                                      <p:cBhvr>
                                        <p:cTn id="43" dur="1000"/>
                                        <p:tgtEl>
                                          <p:spTgt spid="79908"/>
                                        </p:tgtEl>
                                      </p:cBhvr>
                                    </p:animEffect>
                                  </p:childTnLst>
                                </p:cTn>
                              </p:par>
                            </p:childTnLst>
                          </p:cTn>
                        </p:par>
                        <p:par>
                          <p:cTn id="44" fill="hold" nodeType="afterGroup">
                            <p:stCondLst>
                              <p:cond delay="3500"/>
                            </p:stCondLst>
                            <p:childTnLst>
                              <p:par>
                                <p:cTn id="45" presetID="29"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ppt_x</p:attrName>
                                        </p:attrNameLst>
                                      </p:cBhvr>
                                      <p:tavLst>
                                        <p:tav tm="0">
                                          <p:val>
                                            <p:strVal val="#ppt_x-.2"/>
                                          </p:val>
                                        </p:tav>
                                        <p:tav tm="100000">
                                          <p:val>
                                            <p:strVal val="#ppt_x"/>
                                          </p:val>
                                        </p:tav>
                                      </p:tavLst>
                                    </p:anim>
                                    <p:anim calcmode="lin" valueType="num">
                                      <p:cBhvr>
                                        <p:cTn id="4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9909"/>
                                        </p:tgtEl>
                                        <p:attrNameLst>
                                          <p:attrName>style.visibility</p:attrName>
                                        </p:attrNameLst>
                                      </p:cBhvr>
                                      <p:to>
                                        <p:strVal val="visible"/>
                                      </p:to>
                                    </p:set>
                                    <p:animEffect transition="in" filter="fade">
                                      <p:cBhvr>
                                        <p:cTn id="52" dur="1000"/>
                                        <p:tgtEl>
                                          <p:spTgt spid="7990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9910"/>
                                        </p:tgtEl>
                                        <p:attrNameLst>
                                          <p:attrName>style.visibility</p:attrName>
                                        </p:attrNameLst>
                                      </p:cBhvr>
                                      <p:to>
                                        <p:strVal val="visible"/>
                                      </p:to>
                                    </p:set>
                                    <p:animEffect transition="in" filter="fade">
                                      <p:cBhvr>
                                        <p:cTn id="55" dur="1000"/>
                                        <p:tgtEl>
                                          <p:spTgt spid="7991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79911"/>
                                        </p:tgtEl>
                                        <p:attrNameLst>
                                          <p:attrName>style.visibility</p:attrName>
                                        </p:attrNameLst>
                                      </p:cBhvr>
                                      <p:to>
                                        <p:strVal val="visible"/>
                                      </p:to>
                                    </p:set>
                                    <p:anim calcmode="discrete" valueType="clr">
                                      <p:cBhvr override="childStyle">
                                        <p:cTn id="60" dur="80"/>
                                        <p:tgtEl>
                                          <p:spTgt spid="79911"/>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79911"/>
                                        </p:tgtEl>
                                        <p:attrNameLst>
                                          <p:attrName>fillcolor</p:attrName>
                                        </p:attrNameLst>
                                      </p:cBhvr>
                                      <p:tavLst>
                                        <p:tav tm="0">
                                          <p:val>
                                            <p:clrVal>
                                              <a:schemeClr val="accent2"/>
                                            </p:clrVal>
                                          </p:val>
                                        </p:tav>
                                        <p:tav tm="50000">
                                          <p:val>
                                            <p:clrVal>
                                              <a:schemeClr val="hlink"/>
                                            </p:clrVal>
                                          </p:val>
                                        </p:tav>
                                      </p:tavLst>
                                    </p:anim>
                                    <p:set>
                                      <p:cBhvr>
                                        <p:cTn id="62" dur="80"/>
                                        <p:tgtEl>
                                          <p:spTgt spid="79911"/>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79912"/>
                                        </p:tgtEl>
                                        <p:attrNameLst>
                                          <p:attrName>style.visibility</p:attrName>
                                        </p:attrNameLst>
                                      </p:cBhvr>
                                      <p:to>
                                        <p:strVal val="visible"/>
                                      </p:to>
                                    </p:set>
                                    <p:animEffect transition="in" filter="dissolve">
                                      <p:cBhvr>
                                        <p:cTn id="67" dur="500"/>
                                        <p:tgtEl>
                                          <p:spTgt spid="79912"/>
                                        </p:tgtEl>
                                      </p:cBhvr>
                                    </p:animEffect>
                                  </p:childTnLst>
                                </p:cTn>
                              </p:par>
                            </p:childTnLst>
                          </p:cTn>
                        </p:par>
                        <p:par>
                          <p:cTn id="68" fill="hold" nodeType="withGroup">
                            <p:stCondLst>
                              <p:cond delay="50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79915"/>
                                        </p:tgtEl>
                                        <p:attrNameLst>
                                          <p:attrName>style.visibility</p:attrName>
                                        </p:attrNameLst>
                                      </p:cBhvr>
                                      <p:to>
                                        <p:strVal val="visible"/>
                                      </p:to>
                                    </p:set>
                                    <p:anim calcmode="discrete" valueType="clr">
                                      <p:cBhvr override="childStyle">
                                        <p:cTn id="71" dur="80"/>
                                        <p:tgtEl>
                                          <p:spTgt spid="79915"/>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79915"/>
                                        </p:tgtEl>
                                        <p:attrNameLst>
                                          <p:attrName>fillcolor</p:attrName>
                                        </p:attrNameLst>
                                      </p:cBhvr>
                                      <p:tavLst>
                                        <p:tav tm="0">
                                          <p:val>
                                            <p:clrVal>
                                              <a:schemeClr val="accent2"/>
                                            </p:clrVal>
                                          </p:val>
                                        </p:tav>
                                        <p:tav tm="50000">
                                          <p:val>
                                            <p:clrVal>
                                              <a:schemeClr val="hlink"/>
                                            </p:clrVal>
                                          </p:val>
                                        </p:tav>
                                      </p:tavLst>
                                    </p:anim>
                                    <p:set>
                                      <p:cBhvr>
                                        <p:cTn id="73" dur="80"/>
                                        <p:tgtEl>
                                          <p:spTgt spid="79915"/>
                                        </p:tgtEl>
                                        <p:attrNameLst>
                                          <p:attrName>fill.type</p:attrName>
                                        </p:attrNameLst>
                                      </p:cBhvr>
                                      <p:to>
                                        <p:strVal val="solid"/>
                                      </p:to>
                                    </p:set>
                                  </p:childTnLst>
                                </p:cTn>
                              </p:par>
                            </p:childTnLst>
                          </p:cTn>
                        </p:par>
                        <p:par>
                          <p:cTn id="74" fill="hold" nodeType="withGroup">
                            <p:stCondLst>
                              <p:cond delay="620"/>
                            </p:stCondLst>
                            <p:childTnLst>
                              <p:par>
                                <p:cTn id="75" presetID="9" presetClass="entr" presetSubtype="0" fill="hold" nodeType="afterEffect">
                                  <p:stCondLst>
                                    <p:cond delay="0"/>
                                  </p:stCondLst>
                                  <p:childTnLst>
                                    <p:set>
                                      <p:cBhvr>
                                        <p:cTn id="76" dur="1" fill="hold">
                                          <p:stCondLst>
                                            <p:cond delay="0"/>
                                          </p:stCondLst>
                                        </p:cTn>
                                        <p:tgtEl>
                                          <p:spTgt spid="79913"/>
                                        </p:tgtEl>
                                        <p:attrNameLst>
                                          <p:attrName>style.visibility</p:attrName>
                                        </p:attrNameLst>
                                      </p:cBhvr>
                                      <p:to>
                                        <p:strVal val="visible"/>
                                      </p:to>
                                    </p:set>
                                    <p:animEffect transition="in" filter="dissolve">
                                      <p:cBhvr>
                                        <p:cTn id="77" dur="500"/>
                                        <p:tgtEl>
                                          <p:spTgt spid="799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xit" presetSubtype="0" fill="hold" grpId="1" nodeType="clickEffect">
                                  <p:stCondLst>
                                    <p:cond delay="0"/>
                                  </p:stCondLst>
                                  <p:iterate type="lt">
                                    <p:tmPct val="0"/>
                                  </p:iterate>
                                  <p:childTnLst>
                                    <p:animEffect transition="out" filter="fade">
                                      <p:cBhvr>
                                        <p:cTn id="81" dur="500"/>
                                        <p:tgtEl>
                                          <p:spTgt spid="79915"/>
                                        </p:tgtEl>
                                      </p:cBhvr>
                                    </p:animEffect>
                                    <p:set>
                                      <p:cBhvr>
                                        <p:cTn id="82" dur="1" fill="hold">
                                          <p:stCondLst>
                                            <p:cond delay="499"/>
                                          </p:stCondLst>
                                        </p:cTn>
                                        <p:tgtEl>
                                          <p:spTgt spid="79915"/>
                                        </p:tgtEl>
                                        <p:attrNameLst>
                                          <p:attrName>style.visibility</p:attrName>
                                        </p:attrNameLst>
                                      </p:cBhvr>
                                      <p:to>
                                        <p:strVal val="hidden"/>
                                      </p:to>
                                    </p:set>
                                  </p:childTnLst>
                                </p:cTn>
                              </p:par>
                            </p:childTnLst>
                          </p:cTn>
                        </p:par>
                        <p:par>
                          <p:cTn id="83" fill="hold" nodeType="afterGroup">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79914"/>
                                        </p:tgtEl>
                                        <p:attrNameLst>
                                          <p:attrName>style.visibility</p:attrName>
                                        </p:attrNameLst>
                                      </p:cBhvr>
                                      <p:to>
                                        <p:strVal val="visible"/>
                                      </p:to>
                                    </p:set>
                                    <p:animEffect transition="in" filter="fade">
                                      <p:cBhvr>
                                        <p:cTn id="86" dur="500"/>
                                        <p:tgtEl>
                                          <p:spTgt spid="7991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79921"/>
                                        </p:tgtEl>
                                        <p:attrNameLst>
                                          <p:attrName>style.visibility</p:attrName>
                                        </p:attrNameLst>
                                      </p:cBhvr>
                                      <p:to>
                                        <p:strVal val="visible"/>
                                      </p:to>
                                    </p:set>
                                    <p:animEffect transition="in" filter="dissolve">
                                      <p:cBhvr>
                                        <p:cTn id="91" dur="500"/>
                                        <p:tgtEl>
                                          <p:spTgt spid="79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87" grpId="0"/>
      <p:bldP spid="79888" grpId="0"/>
      <p:bldP spid="79889" grpId="0"/>
      <p:bldP spid="79890" grpId="0"/>
      <p:bldP spid="79907" grpId="0"/>
      <p:bldP spid="79908" grpId="0"/>
      <p:bldP spid="79909" grpId="0"/>
      <p:bldP spid="79910" grpId="0"/>
      <p:bldP spid="79911" grpId="0" animBg="1"/>
      <p:bldP spid="79914" grpId="0" animBg="1"/>
      <p:bldP spid="79915" grpId="0"/>
      <p:bldP spid="79915" grpId="1"/>
      <p:bldP spid="799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449"/>
            <a:ext cx="50854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1. ĐOẠN THẲNG TỈ LỆ</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 y="2509125"/>
            <a:ext cx="10650248" cy="954107"/>
          </a:xfrm>
          <a:prstGeom prst="rect">
            <a:avLst/>
          </a:prstGeom>
          <a:noFill/>
          <a:ln>
            <a:noFill/>
          </a:ln>
        </p:spPr>
        <p:txBody>
          <a:bodyPr wrap="square">
            <a:spAutoFit/>
          </a:bodyPr>
          <a:lstStyle/>
          <a:p>
            <a:pPr algn="just"/>
            <a:r>
              <a:rPr lang="en-US" sz="2800" b="1" smtClean="0">
                <a:solidFill>
                  <a:srgbClr val="3333FF"/>
                </a:solidFill>
                <a:latin typeface="Times New Roman" panose="02020603050405020304" pitchFamily="18" charset="0"/>
                <a:cs typeface="Times New Roman" panose="02020603050405020304" pitchFamily="18" charset="0"/>
              </a:rPr>
              <a:t>Ví dụ: </a:t>
            </a:r>
            <a:r>
              <a:rPr lang="en-US" sz="2800" smtClean="0">
                <a:solidFill>
                  <a:srgbClr val="000000"/>
                </a:solidFill>
                <a:latin typeface="Times New Roman" panose="02020603050405020304" pitchFamily="18" charset="0"/>
                <a:cs typeface="Times New Roman" panose="02020603050405020304" pitchFamily="18" charset="0"/>
              </a:rPr>
              <a:t>Hãy chứng minh hai đoạn thẳng AB và CD tỉ lệ với hai đoạn thẳng EF và MN.</a:t>
            </a:r>
            <a:endParaRPr lang="vi-VN" sz="2800">
              <a:solidFill>
                <a:srgbClr val="00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314764" y="940598"/>
            <a:ext cx="11724836" cy="1431245"/>
            <a:chOff x="152400" y="584775"/>
            <a:chExt cx="11353800" cy="1431245"/>
          </a:xfrm>
        </p:grpSpPr>
        <p:sp>
          <p:nvSpPr>
            <p:cNvPr id="5" name="Rectangle 4"/>
            <p:cNvSpPr/>
            <p:nvPr/>
          </p:nvSpPr>
          <p:spPr>
            <a:xfrm>
              <a:off x="152400" y="584775"/>
              <a:ext cx="11353800" cy="1384995"/>
            </a:xfrm>
            <a:prstGeom prst="rect">
              <a:avLst/>
            </a:prstGeom>
            <a:solidFill>
              <a:srgbClr val="FFE2C5"/>
            </a:solidFill>
            <a:ln>
              <a:solidFill>
                <a:srgbClr val="3333FF"/>
              </a:solidFill>
            </a:ln>
          </p:spPr>
          <p:txBody>
            <a:bodyPr wrap="square">
              <a:spAutoFit/>
            </a:bodyPr>
            <a:lstStyle/>
            <a:p>
              <a:pPr algn="just">
                <a:lnSpc>
                  <a:spcPct val="150000"/>
                </a:lnSpc>
              </a:pPr>
              <a:r>
                <a:rPr lang="en-US" sz="2800" smtClean="0">
                  <a:solidFill>
                    <a:srgbClr val="000000"/>
                  </a:solidFill>
                  <a:latin typeface="Times New Roman" panose="02020603050405020304" pitchFamily="18" charset="0"/>
                  <a:cs typeface="Times New Roman" panose="02020603050405020304" pitchFamily="18" charset="0"/>
                </a:rPr>
                <a:t>Hai đoạn thẳng AB và CD được gọi là tỉ lệ với hai đoạn thẳng EF và MN nếu:                             </a:t>
              </a:r>
            </a:p>
            <a:p>
              <a:pPr algn="just">
                <a:lnSpc>
                  <a:spcPct val="150000"/>
                </a:lnSpc>
              </a:pPr>
              <a:r>
                <a:rPr lang="en-US" sz="2800">
                  <a:solidFill>
                    <a:srgbClr val="000000"/>
                  </a:solidFill>
                  <a:latin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cs typeface="Times New Roman" panose="02020603050405020304" pitchFamily="18" charset="0"/>
                </a:rPr>
                <a:t>                                   hay </a:t>
              </a:r>
            </a:p>
          </p:txBody>
        </p:sp>
        <p:graphicFrame>
          <p:nvGraphicFramePr>
            <p:cNvPr id="7" name="Object 6"/>
            <p:cNvGraphicFramePr>
              <a:graphicFrameLocks noChangeAspect="1"/>
            </p:cNvGraphicFramePr>
            <p:nvPr>
              <p:extLst>
                <p:ext uri="{D42A27DB-BD31-4B8C-83A1-F6EECF244321}">
                  <p14:modId xmlns:p14="http://schemas.microsoft.com/office/powerpoint/2010/main" val="129743051"/>
                </p:ext>
              </p:extLst>
            </p:nvPr>
          </p:nvGraphicFramePr>
          <p:xfrm>
            <a:off x="1766101" y="1171470"/>
            <a:ext cx="1523628" cy="844550"/>
          </p:xfrm>
          <a:graphic>
            <a:graphicData uri="http://schemas.openxmlformats.org/presentationml/2006/ole">
              <mc:AlternateContent xmlns:mc="http://schemas.openxmlformats.org/markup-compatibility/2006">
                <mc:Choice xmlns:v="urn:schemas-microsoft-com:vml" Requires="v">
                  <p:oleObj spid="_x0000_s73446" name="Equation" r:id="rId3" imgW="711000" imgH="393480" progId="Equation.DSMT4">
                    <p:embed/>
                  </p:oleObj>
                </mc:Choice>
                <mc:Fallback>
                  <p:oleObj name="Equation" r:id="rId3" imgW="711000" imgH="393480" progId="Equation.DSMT4">
                    <p:embed/>
                    <p:pic>
                      <p:nvPicPr>
                        <p:cNvPr id="0" name=""/>
                        <p:cNvPicPr/>
                        <p:nvPr/>
                      </p:nvPicPr>
                      <p:blipFill>
                        <a:blip r:embed="rId4"/>
                        <a:stretch>
                          <a:fillRect/>
                        </a:stretch>
                      </p:blipFill>
                      <p:spPr>
                        <a:xfrm>
                          <a:off x="1766101" y="1171470"/>
                          <a:ext cx="1523628" cy="8445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7907988"/>
                </p:ext>
              </p:extLst>
            </p:nvPr>
          </p:nvGraphicFramePr>
          <p:xfrm>
            <a:off x="3847323" y="1141364"/>
            <a:ext cx="1497527" cy="844550"/>
          </p:xfrm>
          <a:graphic>
            <a:graphicData uri="http://schemas.openxmlformats.org/presentationml/2006/ole">
              <mc:AlternateContent xmlns:mc="http://schemas.openxmlformats.org/markup-compatibility/2006">
                <mc:Choice xmlns:v="urn:schemas-microsoft-com:vml" Requires="v">
                  <p:oleObj spid="_x0000_s73447" name="Equation" r:id="rId5" imgW="698400" imgH="393480" progId="Equation.DSMT4">
                    <p:embed/>
                  </p:oleObj>
                </mc:Choice>
                <mc:Fallback>
                  <p:oleObj name="Equation" r:id="rId5" imgW="698400" imgH="393480" progId="Equation.DSMT4">
                    <p:embed/>
                    <p:pic>
                      <p:nvPicPr>
                        <p:cNvPr id="0" name=""/>
                        <p:cNvPicPr/>
                        <p:nvPr/>
                      </p:nvPicPr>
                      <p:blipFill>
                        <a:blip r:embed="rId6"/>
                        <a:stretch>
                          <a:fillRect/>
                        </a:stretch>
                      </p:blipFill>
                      <p:spPr>
                        <a:xfrm>
                          <a:off x="3847323" y="1141364"/>
                          <a:ext cx="1497527" cy="844550"/>
                        </a:xfrm>
                        <a:prstGeom prst="rect">
                          <a:avLst/>
                        </a:prstGeom>
                      </p:spPr>
                    </p:pic>
                  </p:oleObj>
                </mc:Fallback>
              </mc:AlternateContent>
            </a:graphicData>
          </a:graphic>
        </p:graphicFrame>
      </p:grpSp>
      <p:sp>
        <p:nvSpPr>
          <p:cNvPr id="9" name="Rectangle 8"/>
          <p:cNvSpPr/>
          <p:nvPr/>
        </p:nvSpPr>
        <p:spPr>
          <a:xfrm>
            <a:off x="3307189" y="3303970"/>
            <a:ext cx="1103427" cy="523220"/>
          </a:xfrm>
          <a:prstGeom prst="rect">
            <a:avLst/>
          </a:prstGeom>
          <a:noFill/>
          <a:ln>
            <a:noFill/>
          </a:ln>
        </p:spPr>
        <p:txBody>
          <a:bodyPr wrap="square">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vi-VN" sz="2800">
              <a:solidFill>
                <a:srgbClr val="00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61764" y="3927133"/>
            <a:ext cx="2378245" cy="927100"/>
            <a:chOff x="161764" y="3927133"/>
            <a:chExt cx="2378245" cy="927100"/>
          </a:xfrm>
        </p:grpSpPr>
        <p:sp>
          <p:nvSpPr>
            <p:cNvPr id="10" name="Rectangle 9"/>
            <p:cNvSpPr/>
            <p:nvPr/>
          </p:nvSpPr>
          <p:spPr>
            <a:xfrm>
              <a:off x="161764" y="4077580"/>
              <a:ext cx="1245071"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 Ta có: </a:t>
              </a:r>
              <a:endParaRPr lang="vi-VN" sz="280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55946937"/>
                </p:ext>
              </p:extLst>
            </p:nvPr>
          </p:nvGraphicFramePr>
          <p:xfrm>
            <a:off x="1282709" y="3927133"/>
            <a:ext cx="1257300" cy="927100"/>
          </p:xfrm>
          <a:graphic>
            <a:graphicData uri="http://schemas.openxmlformats.org/presentationml/2006/ole">
              <mc:AlternateContent xmlns:mc="http://schemas.openxmlformats.org/markup-compatibility/2006">
                <mc:Choice xmlns:v="urn:schemas-microsoft-com:vml" Requires="v">
                  <p:oleObj spid="_x0000_s73448" name="Equation" r:id="rId7" imgW="533160" imgH="393480" progId="Equation.DSMT4">
                    <p:embed/>
                  </p:oleObj>
                </mc:Choice>
                <mc:Fallback>
                  <p:oleObj name="Equation" r:id="rId7" imgW="533160" imgH="393480" progId="Equation.DSMT4">
                    <p:embed/>
                    <p:pic>
                      <p:nvPicPr>
                        <p:cNvPr id="0" name=""/>
                        <p:cNvPicPr/>
                        <p:nvPr/>
                      </p:nvPicPr>
                      <p:blipFill>
                        <a:blip r:embed="rId8"/>
                        <a:stretch>
                          <a:fillRect/>
                        </a:stretch>
                      </p:blipFill>
                      <p:spPr>
                        <a:xfrm>
                          <a:off x="1282709" y="3927133"/>
                          <a:ext cx="1257300" cy="927100"/>
                        </a:xfrm>
                        <a:prstGeom prst="rect">
                          <a:avLst/>
                        </a:prstGeom>
                      </p:spPr>
                    </p:pic>
                  </p:oleObj>
                </mc:Fallback>
              </mc:AlternateContent>
            </a:graphicData>
          </a:graphic>
        </p:graphicFrame>
      </p:grpSp>
      <p:grpSp>
        <p:nvGrpSpPr>
          <p:cNvPr id="88" name="Group 87"/>
          <p:cNvGrpSpPr/>
          <p:nvPr/>
        </p:nvGrpSpPr>
        <p:grpSpPr>
          <a:xfrm>
            <a:off x="2730810" y="3920277"/>
            <a:ext cx="2583843" cy="927100"/>
            <a:chOff x="2730810" y="3920277"/>
            <a:chExt cx="2583843" cy="927100"/>
          </a:xfrm>
        </p:grpSpPr>
        <p:sp>
          <p:nvSpPr>
            <p:cNvPr id="12" name="Rectangle 11"/>
            <p:cNvSpPr/>
            <p:nvPr/>
          </p:nvSpPr>
          <p:spPr>
            <a:xfrm>
              <a:off x="2730810" y="4106451"/>
              <a:ext cx="637567" cy="523220"/>
            </a:xfrm>
            <a:prstGeom prst="rect">
              <a:avLst/>
            </a:prstGeom>
            <a:noFill/>
            <a:ln>
              <a:noFill/>
            </a:ln>
          </p:spPr>
          <p:txBody>
            <a:bodyPr wrap="square">
              <a:spAutoFit/>
            </a:bodyPr>
            <a:lstStyle/>
            <a:p>
              <a:pPr algn="just"/>
              <a:r>
                <a:rPr lang="en-US" sz="2800">
                  <a:latin typeface="Times New Roman" panose="02020603050405020304" pitchFamily="18" charset="0"/>
                  <a:cs typeface="Times New Roman" panose="02020603050405020304" pitchFamily="18" charset="0"/>
                </a:rPr>
                <a:t>v</a:t>
              </a:r>
              <a:r>
                <a:rPr lang="en-US" sz="2800" smtClean="0">
                  <a:latin typeface="Times New Roman" panose="02020603050405020304" pitchFamily="18" charset="0"/>
                  <a:cs typeface="Times New Roman" panose="02020603050405020304" pitchFamily="18" charset="0"/>
                </a:rPr>
                <a:t>à </a:t>
              </a:r>
              <a:endParaRPr lang="vi-VN" sz="28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125103828"/>
                </p:ext>
              </p:extLst>
            </p:nvPr>
          </p:nvGraphicFramePr>
          <p:xfrm>
            <a:off x="3368378" y="3920277"/>
            <a:ext cx="1946275" cy="927100"/>
          </p:xfrm>
          <a:graphic>
            <a:graphicData uri="http://schemas.openxmlformats.org/presentationml/2006/ole">
              <mc:AlternateContent xmlns:mc="http://schemas.openxmlformats.org/markup-compatibility/2006">
                <mc:Choice xmlns:v="urn:schemas-microsoft-com:vml" Requires="v">
                  <p:oleObj spid="_x0000_s73449" name="Equation" r:id="rId9" imgW="825480" imgH="393480" progId="Equation.DSMT4">
                    <p:embed/>
                  </p:oleObj>
                </mc:Choice>
                <mc:Fallback>
                  <p:oleObj name="Equation" r:id="rId9" imgW="825480" imgH="393480" progId="Equation.DSMT4">
                    <p:embed/>
                    <p:pic>
                      <p:nvPicPr>
                        <p:cNvPr id="0" name=""/>
                        <p:cNvPicPr/>
                        <p:nvPr/>
                      </p:nvPicPr>
                      <p:blipFill>
                        <a:blip r:embed="rId10"/>
                        <a:stretch>
                          <a:fillRect/>
                        </a:stretch>
                      </p:blipFill>
                      <p:spPr>
                        <a:xfrm>
                          <a:off x="3368378" y="3920277"/>
                          <a:ext cx="1946275" cy="927100"/>
                        </a:xfrm>
                        <a:prstGeom prst="rect">
                          <a:avLst/>
                        </a:prstGeom>
                      </p:spPr>
                    </p:pic>
                  </p:oleObj>
                </mc:Fallback>
              </mc:AlternateContent>
            </a:graphicData>
          </a:graphic>
        </p:graphicFrame>
      </p:grpSp>
      <p:sp>
        <p:nvSpPr>
          <p:cNvPr id="14" name="Rectangle 13"/>
          <p:cNvSpPr/>
          <p:nvPr/>
        </p:nvSpPr>
        <p:spPr>
          <a:xfrm>
            <a:off x="152400" y="433318"/>
            <a:ext cx="4724400" cy="523220"/>
          </a:xfrm>
          <a:prstGeom prst="rect">
            <a:avLst/>
          </a:prstGeom>
          <a:noFill/>
          <a:ln>
            <a:noFill/>
          </a:ln>
        </p:spPr>
        <p:txBody>
          <a:bodyPr wrap="square">
            <a:spAutoFit/>
          </a:bodyPr>
          <a:lstStyle/>
          <a:p>
            <a:pPr algn="just"/>
            <a:r>
              <a:rPr lang="en-US" sz="2800" b="1" smtClean="0">
                <a:solidFill>
                  <a:srgbClr val="3333FF"/>
                </a:solidFill>
                <a:latin typeface="Times New Roman" panose="02020603050405020304" pitchFamily="18" charset="0"/>
                <a:cs typeface="Times New Roman" panose="02020603050405020304" pitchFamily="18" charset="0"/>
              </a:rPr>
              <a:t>*Đoạn thẳng tỉ lệ:</a:t>
            </a:r>
            <a:endParaRPr lang="vi-VN" sz="2800" b="1">
              <a:solidFill>
                <a:srgbClr val="3333FF"/>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7102393" y="3239737"/>
            <a:ext cx="5089607" cy="2564303"/>
            <a:chOff x="7119371" y="3379297"/>
            <a:chExt cx="5089607" cy="2564303"/>
          </a:xfrm>
        </p:grpSpPr>
        <p:grpSp>
          <p:nvGrpSpPr>
            <p:cNvPr id="51" name="Group 4"/>
            <p:cNvGrpSpPr>
              <a:grpSpLocks/>
            </p:cNvGrpSpPr>
            <p:nvPr/>
          </p:nvGrpSpPr>
          <p:grpSpPr bwMode="auto">
            <a:xfrm>
              <a:off x="7534275" y="3578552"/>
              <a:ext cx="1381125" cy="152400"/>
              <a:chOff x="1050" y="2112"/>
              <a:chExt cx="870" cy="96"/>
            </a:xfrm>
          </p:grpSpPr>
          <p:sp>
            <p:nvSpPr>
              <p:cNvPr id="52" name="Line 5"/>
              <p:cNvSpPr>
                <a:spLocks noChangeShapeType="1"/>
              </p:cNvSpPr>
              <p:nvPr/>
            </p:nvSpPr>
            <p:spPr bwMode="auto">
              <a:xfrm>
                <a:off x="1050" y="2160"/>
                <a:ext cx="87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6"/>
              <p:cNvSpPr>
                <a:spLocks noChangeShapeType="1"/>
              </p:cNvSpPr>
              <p:nvPr/>
            </p:nvSpPr>
            <p:spPr bwMode="auto">
              <a:xfrm>
                <a:off x="1050" y="211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7"/>
              <p:cNvSpPr>
                <a:spLocks noChangeShapeType="1"/>
              </p:cNvSpPr>
              <p:nvPr/>
            </p:nvSpPr>
            <p:spPr bwMode="auto">
              <a:xfrm>
                <a:off x="1482" y="211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8"/>
              <p:cNvSpPr>
                <a:spLocks noChangeShapeType="1"/>
              </p:cNvSpPr>
              <p:nvPr/>
            </p:nvSpPr>
            <p:spPr bwMode="auto">
              <a:xfrm>
                <a:off x="1914" y="211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6" name="Group 9"/>
            <p:cNvGrpSpPr>
              <a:grpSpLocks/>
            </p:cNvGrpSpPr>
            <p:nvPr/>
          </p:nvGrpSpPr>
          <p:grpSpPr bwMode="auto">
            <a:xfrm>
              <a:off x="7534275" y="4195822"/>
              <a:ext cx="2066925" cy="152400"/>
              <a:chOff x="1050" y="2592"/>
              <a:chExt cx="1302" cy="96"/>
            </a:xfrm>
          </p:grpSpPr>
          <p:sp>
            <p:nvSpPr>
              <p:cNvPr id="57" name="Line 10"/>
              <p:cNvSpPr>
                <a:spLocks noChangeShapeType="1"/>
              </p:cNvSpPr>
              <p:nvPr/>
            </p:nvSpPr>
            <p:spPr bwMode="auto">
              <a:xfrm>
                <a:off x="1050" y="2640"/>
                <a:ext cx="130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11"/>
              <p:cNvSpPr>
                <a:spLocks noChangeShapeType="1"/>
              </p:cNvSpPr>
              <p:nvPr/>
            </p:nvSpPr>
            <p:spPr bwMode="auto">
              <a:xfrm>
                <a:off x="1050" y="259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12"/>
              <p:cNvSpPr>
                <a:spLocks noChangeShapeType="1"/>
              </p:cNvSpPr>
              <p:nvPr/>
            </p:nvSpPr>
            <p:spPr bwMode="auto">
              <a:xfrm>
                <a:off x="1482" y="259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3"/>
              <p:cNvSpPr>
                <a:spLocks noChangeShapeType="1"/>
              </p:cNvSpPr>
              <p:nvPr/>
            </p:nvSpPr>
            <p:spPr bwMode="auto">
              <a:xfrm>
                <a:off x="1914" y="259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4"/>
              <p:cNvSpPr>
                <a:spLocks noChangeShapeType="1"/>
              </p:cNvSpPr>
              <p:nvPr/>
            </p:nvSpPr>
            <p:spPr bwMode="auto">
              <a:xfrm>
                <a:off x="2346" y="259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 name="Text Box 15"/>
            <p:cNvSpPr txBox="1">
              <a:spLocks noChangeArrowheads="1"/>
            </p:cNvSpPr>
            <p:nvPr/>
          </p:nvSpPr>
          <p:spPr bwMode="auto">
            <a:xfrm>
              <a:off x="7166996" y="3385697"/>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A</a:t>
              </a:r>
            </a:p>
          </p:txBody>
        </p:sp>
        <p:sp>
          <p:nvSpPr>
            <p:cNvPr id="63" name="Text Box 16"/>
            <p:cNvSpPr txBox="1">
              <a:spLocks noChangeArrowheads="1"/>
            </p:cNvSpPr>
            <p:nvPr/>
          </p:nvSpPr>
          <p:spPr bwMode="auto">
            <a:xfrm>
              <a:off x="8857767" y="3379297"/>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B</a:t>
              </a:r>
            </a:p>
          </p:txBody>
        </p:sp>
        <p:sp>
          <p:nvSpPr>
            <p:cNvPr id="64" name="Text Box 17"/>
            <p:cNvSpPr txBox="1">
              <a:spLocks noChangeArrowheads="1"/>
            </p:cNvSpPr>
            <p:nvPr/>
          </p:nvSpPr>
          <p:spPr bwMode="auto">
            <a:xfrm>
              <a:off x="7124700" y="4046199"/>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C</a:t>
              </a:r>
            </a:p>
          </p:txBody>
        </p:sp>
        <p:sp>
          <p:nvSpPr>
            <p:cNvPr id="65" name="Text Box 18"/>
            <p:cNvSpPr txBox="1">
              <a:spLocks noChangeArrowheads="1"/>
            </p:cNvSpPr>
            <p:nvPr/>
          </p:nvSpPr>
          <p:spPr bwMode="auto">
            <a:xfrm>
              <a:off x="9591675" y="3995430"/>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D</a:t>
              </a:r>
            </a:p>
          </p:txBody>
        </p:sp>
        <p:grpSp>
          <p:nvGrpSpPr>
            <p:cNvPr id="66" name="Group 19"/>
            <p:cNvGrpSpPr>
              <a:grpSpLocks/>
            </p:cNvGrpSpPr>
            <p:nvPr/>
          </p:nvGrpSpPr>
          <p:grpSpPr bwMode="auto">
            <a:xfrm>
              <a:off x="7543800" y="4897720"/>
              <a:ext cx="2743200" cy="152400"/>
              <a:chOff x="1056" y="3080"/>
              <a:chExt cx="1728" cy="96"/>
            </a:xfrm>
          </p:grpSpPr>
          <p:sp>
            <p:nvSpPr>
              <p:cNvPr id="67" name="Line 20"/>
              <p:cNvSpPr>
                <a:spLocks noChangeShapeType="1"/>
              </p:cNvSpPr>
              <p:nvPr/>
            </p:nvSpPr>
            <p:spPr bwMode="auto">
              <a:xfrm>
                <a:off x="2778"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21"/>
              <p:cNvSpPr>
                <a:spLocks noChangeShapeType="1"/>
              </p:cNvSpPr>
              <p:nvPr/>
            </p:nvSpPr>
            <p:spPr bwMode="auto">
              <a:xfrm>
                <a:off x="1056" y="3128"/>
                <a:ext cx="17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22"/>
              <p:cNvSpPr>
                <a:spLocks noChangeShapeType="1"/>
              </p:cNvSpPr>
              <p:nvPr/>
            </p:nvSpPr>
            <p:spPr bwMode="auto">
              <a:xfrm>
                <a:off x="1056"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23"/>
              <p:cNvSpPr>
                <a:spLocks noChangeShapeType="1"/>
              </p:cNvSpPr>
              <p:nvPr/>
            </p:nvSpPr>
            <p:spPr bwMode="auto">
              <a:xfrm>
                <a:off x="1488"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24"/>
              <p:cNvSpPr>
                <a:spLocks noChangeShapeType="1"/>
              </p:cNvSpPr>
              <p:nvPr/>
            </p:nvSpPr>
            <p:spPr bwMode="auto">
              <a:xfrm>
                <a:off x="1920"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25"/>
              <p:cNvSpPr>
                <a:spLocks noChangeShapeType="1"/>
              </p:cNvSpPr>
              <p:nvPr/>
            </p:nvSpPr>
            <p:spPr bwMode="auto">
              <a:xfrm>
                <a:off x="2352" y="308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3" name="Group 26"/>
            <p:cNvGrpSpPr>
              <a:grpSpLocks/>
            </p:cNvGrpSpPr>
            <p:nvPr/>
          </p:nvGrpSpPr>
          <p:grpSpPr bwMode="auto">
            <a:xfrm>
              <a:off x="7562515" y="5564499"/>
              <a:ext cx="4114800" cy="152400"/>
              <a:chOff x="1056" y="3552"/>
              <a:chExt cx="2592" cy="96"/>
            </a:xfrm>
          </p:grpSpPr>
          <p:sp>
            <p:nvSpPr>
              <p:cNvPr id="74" name="Line 27"/>
              <p:cNvSpPr>
                <a:spLocks noChangeShapeType="1"/>
              </p:cNvSpPr>
              <p:nvPr/>
            </p:nvSpPr>
            <p:spPr bwMode="auto">
              <a:xfrm>
                <a:off x="3210"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28"/>
              <p:cNvSpPr>
                <a:spLocks noChangeShapeType="1"/>
              </p:cNvSpPr>
              <p:nvPr/>
            </p:nvSpPr>
            <p:spPr bwMode="auto">
              <a:xfrm>
                <a:off x="2778"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29"/>
              <p:cNvSpPr>
                <a:spLocks noChangeShapeType="1"/>
              </p:cNvSpPr>
              <p:nvPr/>
            </p:nvSpPr>
            <p:spPr bwMode="auto">
              <a:xfrm>
                <a:off x="1056" y="3600"/>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30"/>
              <p:cNvSpPr>
                <a:spLocks noChangeShapeType="1"/>
              </p:cNvSpPr>
              <p:nvPr/>
            </p:nvSpPr>
            <p:spPr bwMode="auto">
              <a:xfrm>
                <a:off x="1056"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31"/>
              <p:cNvSpPr>
                <a:spLocks noChangeShapeType="1"/>
              </p:cNvSpPr>
              <p:nvPr/>
            </p:nvSpPr>
            <p:spPr bwMode="auto">
              <a:xfrm>
                <a:off x="1488"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32"/>
              <p:cNvSpPr>
                <a:spLocks noChangeShapeType="1"/>
              </p:cNvSpPr>
              <p:nvPr/>
            </p:nvSpPr>
            <p:spPr bwMode="auto">
              <a:xfrm>
                <a:off x="1920"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33"/>
              <p:cNvSpPr>
                <a:spLocks noChangeShapeType="1"/>
              </p:cNvSpPr>
              <p:nvPr/>
            </p:nvSpPr>
            <p:spPr bwMode="auto">
              <a:xfrm>
                <a:off x="2352"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34"/>
              <p:cNvSpPr>
                <a:spLocks noChangeShapeType="1"/>
              </p:cNvSpPr>
              <p:nvPr/>
            </p:nvSpPr>
            <p:spPr bwMode="auto">
              <a:xfrm>
                <a:off x="3642" y="3552"/>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 name="Text Box 35"/>
            <p:cNvSpPr txBox="1">
              <a:spLocks noChangeArrowheads="1"/>
            </p:cNvSpPr>
            <p:nvPr/>
          </p:nvSpPr>
          <p:spPr bwMode="auto">
            <a:xfrm>
              <a:off x="7139726" y="4706701"/>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latin typeface="Times New Roman" panose="02020603050405020304" pitchFamily="18" charset="0"/>
                  <a:cs typeface="Times New Roman" panose="02020603050405020304" pitchFamily="18" charset="0"/>
                </a:rPr>
                <a:t>E</a:t>
              </a:r>
            </a:p>
          </p:txBody>
        </p:sp>
        <p:sp>
          <p:nvSpPr>
            <p:cNvPr id="83" name="Text Box 36"/>
            <p:cNvSpPr txBox="1">
              <a:spLocks noChangeArrowheads="1"/>
            </p:cNvSpPr>
            <p:nvPr/>
          </p:nvSpPr>
          <p:spPr bwMode="auto">
            <a:xfrm>
              <a:off x="10287711" y="4698071"/>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smtClean="0">
                  <a:latin typeface="Times New Roman" panose="02020603050405020304" pitchFamily="18" charset="0"/>
                  <a:cs typeface="Times New Roman" panose="02020603050405020304" pitchFamily="18" charset="0"/>
                </a:rPr>
                <a:t>F</a:t>
              </a:r>
              <a:endParaRPr lang="en-US" sz="2800">
                <a:latin typeface="Times New Roman" panose="02020603050405020304" pitchFamily="18" charset="0"/>
                <a:cs typeface="Times New Roman" panose="02020603050405020304" pitchFamily="18" charset="0"/>
              </a:endParaRPr>
            </a:p>
          </p:txBody>
        </p:sp>
        <p:sp>
          <p:nvSpPr>
            <p:cNvPr id="84" name="Text Box 37"/>
            <p:cNvSpPr txBox="1">
              <a:spLocks noChangeArrowheads="1"/>
            </p:cNvSpPr>
            <p:nvPr/>
          </p:nvSpPr>
          <p:spPr bwMode="auto">
            <a:xfrm>
              <a:off x="7119371" y="5420380"/>
              <a:ext cx="552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smtClean="0">
                  <a:latin typeface="Times New Roman" panose="02020603050405020304" pitchFamily="18" charset="0"/>
                  <a:cs typeface="Times New Roman" panose="02020603050405020304" pitchFamily="18" charset="0"/>
                </a:rPr>
                <a:t>M</a:t>
              </a:r>
              <a:endParaRPr lang="en-US" sz="2800">
                <a:latin typeface="Times New Roman" panose="02020603050405020304" pitchFamily="18" charset="0"/>
                <a:cs typeface="Times New Roman" panose="02020603050405020304" pitchFamily="18" charset="0"/>
              </a:endParaRPr>
            </a:p>
          </p:txBody>
        </p:sp>
        <p:sp>
          <p:nvSpPr>
            <p:cNvPr id="85" name="Text Box 38"/>
            <p:cNvSpPr txBox="1">
              <a:spLocks noChangeArrowheads="1"/>
            </p:cNvSpPr>
            <p:nvPr/>
          </p:nvSpPr>
          <p:spPr bwMode="auto">
            <a:xfrm>
              <a:off x="11599378" y="5379089"/>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smtClean="0">
                  <a:latin typeface="Times New Roman" panose="02020603050405020304" pitchFamily="18" charset="0"/>
                  <a:cs typeface="Times New Roman" panose="02020603050405020304" pitchFamily="18" charset="0"/>
                </a:rPr>
                <a:t>N</a:t>
              </a:r>
              <a:endParaRPr lang="en-US" sz="2800">
                <a:latin typeface="Times New Roman" panose="02020603050405020304" pitchFamily="18" charset="0"/>
                <a:cs typeface="Times New Roman" panose="02020603050405020304" pitchFamily="18" charset="0"/>
              </a:endParaRPr>
            </a:p>
          </p:txBody>
        </p:sp>
      </p:grpSp>
      <p:graphicFrame>
        <p:nvGraphicFramePr>
          <p:cNvPr id="86" name="Object 85"/>
          <p:cNvGraphicFramePr>
            <a:graphicFrameLocks noChangeAspect="1"/>
          </p:cNvGraphicFramePr>
          <p:nvPr>
            <p:extLst>
              <p:ext uri="{D42A27DB-BD31-4B8C-83A1-F6EECF244321}">
                <p14:modId xmlns:p14="http://schemas.microsoft.com/office/powerpoint/2010/main" val="3941709345"/>
              </p:ext>
            </p:extLst>
          </p:nvPr>
        </p:nvGraphicFramePr>
        <p:xfrm>
          <a:off x="680254" y="4960735"/>
          <a:ext cx="2095500" cy="927100"/>
        </p:xfrm>
        <a:graphic>
          <a:graphicData uri="http://schemas.openxmlformats.org/presentationml/2006/ole">
            <mc:AlternateContent xmlns:mc="http://schemas.openxmlformats.org/markup-compatibility/2006">
              <mc:Choice xmlns:v="urn:schemas-microsoft-com:vml" Requires="v">
                <p:oleObj spid="_x0000_s73450" name="Equation" r:id="rId11" imgW="888840" imgH="393480" progId="Equation.DSMT4">
                  <p:embed/>
                </p:oleObj>
              </mc:Choice>
              <mc:Fallback>
                <p:oleObj name="Equation" r:id="rId11" imgW="888840" imgH="393480" progId="Equation.DSMT4">
                  <p:embed/>
                  <p:pic>
                    <p:nvPicPr>
                      <p:cNvPr id="0" name=""/>
                      <p:cNvPicPr/>
                      <p:nvPr/>
                    </p:nvPicPr>
                    <p:blipFill>
                      <a:blip r:embed="rId12"/>
                      <a:stretch>
                        <a:fillRect/>
                      </a:stretch>
                    </p:blipFill>
                    <p:spPr>
                      <a:xfrm>
                        <a:off x="680254" y="4960735"/>
                        <a:ext cx="2095500" cy="927100"/>
                      </a:xfrm>
                      <a:prstGeom prst="rect">
                        <a:avLst/>
                      </a:prstGeom>
                    </p:spPr>
                  </p:pic>
                </p:oleObj>
              </mc:Fallback>
            </mc:AlternateContent>
          </a:graphicData>
        </a:graphic>
      </p:graphicFrame>
      <p:sp>
        <p:nvSpPr>
          <p:cNvPr id="87" name="Rectangle 86"/>
          <p:cNvSpPr/>
          <p:nvPr/>
        </p:nvSpPr>
        <p:spPr>
          <a:xfrm>
            <a:off x="40733" y="5971630"/>
            <a:ext cx="10089476"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Vậy hai đoạn thẳng AB và CD tỉ lệ với hai đoạn thẳng EF và MN.</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0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50" presetClass="entr" presetSubtype="0" decel="10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down)">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down)">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449"/>
            <a:ext cx="5085471" cy="584775"/>
          </a:xfrm>
          <a:prstGeom prst="rect">
            <a:avLst/>
          </a:prstGeom>
          <a:noFill/>
        </p:spPr>
        <p:txBody>
          <a:bodyPr wrap="square" rtlCol="0">
            <a:spAutoFit/>
          </a:bodyPr>
          <a:lstStyle/>
          <a:p>
            <a:pPr algn="l"/>
            <a:r>
              <a:rPr lang="en-US" sz="3200" b="1" smtClean="0">
                <a:solidFill>
                  <a:srgbClr val="FF0000"/>
                </a:solidFill>
                <a:latin typeface="Times New Roman" panose="02020603050405020304" pitchFamily="18" charset="0"/>
                <a:cs typeface="Times New Roman" panose="02020603050405020304" pitchFamily="18" charset="0"/>
              </a:rPr>
              <a:t>1. ĐOẠN THẲNG TỈ LỆ</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573236"/>
            <a:ext cx="10650248" cy="1384995"/>
          </a:xfrm>
          <a:prstGeom prst="rect">
            <a:avLst/>
          </a:prstGeom>
          <a:noFill/>
          <a:ln>
            <a:noFill/>
          </a:ln>
        </p:spPr>
        <p:txBody>
          <a:bodyPr wrap="square">
            <a:spAutoFit/>
          </a:bodyPr>
          <a:lstStyle/>
          <a:p>
            <a:pPr algn="just"/>
            <a:r>
              <a:rPr lang="en-US" sz="2800" b="1" smtClean="0">
                <a:solidFill>
                  <a:srgbClr val="3333FF"/>
                </a:solidFill>
                <a:latin typeface="Times New Roman" panose="02020603050405020304" pitchFamily="18" charset="0"/>
                <a:cs typeface="Times New Roman" panose="02020603050405020304" pitchFamily="18" charset="0"/>
              </a:rPr>
              <a:t>Thực hành 2: </a:t>
            </a:r>
            <a:r>
              <a:rPr lang="en-US" sz="2800" smtClean="0">
                <a:solidFill>
                  <a:srgbClr val="000000"/>
                </a:solidFill>
                <a:latin typeface="Times New Roman" panose="02020603050405020304" pitchFamily="18" charset="0"/>
                <a:cs typeface="Times New Roman" panose="02020603050405020304" pitchFamily="18" charset="0"/>
              </a:rPr>
              <a:t>Trong hình 3, chứng minh rằng:</a:t>
            </a:r>
          </a:p>
          <a:p>
            <a:pPr algn="just"/>
            <a:r>
              <a:rPr lang="en-US" sz="2800" smtClean="0">
                <a:solidFill>
                  <a:srgbClr val="000000"/>
                </a:solidFill>
                <a:latin typeface="Times New Roman" panose="02020603050405020304" pitchFamily="18" charset="0"/>
                <a:cs typeface="Times New Roman" panose="02020603050405020304" pitchFamily="18" charset="0"/>
              </a:rPr>
              <a:t>a) AB và BC tỉ lệ với A’B’ và B’C’.</a:t>
            </a:r>
          </a:p>
          <a:p>
            <a:pPr algn="just"/>
            <a:r>
              <a:rPr lang="en-US" sz="2800" smtClean="0">
                <a:solidFill>
                  <a:srgbClr val="000000"/>
                </a:solidFill>
                <a:latin typeface="Times New Roman" panose="02020603050405020304" pitchFamily="18" charset="0"/>
                <a:cs typeface="Times New Roman" panose="02020603050405020304" pitchFamily="18" charset="0"/>
              </a:rPr>
              <a:t>b) AC và A’C’ tỉ lệ với AB và A’B’.</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63472" y="1833171"/>
            <a:ext cx="1103427" cy="523220"/>
          </a:xfrm>
          <a:prstGeom prst="rect">
            <a:avLst/>
          </a:prstGeom>
          <a:noFill/>
          <a:ln>
            <a:noFill/>
          </a:ln>
        </p:spPr>
        <p:txBody>
          <a:bodyPr wrap="square">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vi-VN" sz="2800">
              <a:solidFill>
                <a:srgbClr val="00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1810" y="2209800"/>
            <a:ext cx="2573309" cy="927100"/>
            <a:chOff x="161764" y="3953999"/>
            <a:chExt cx="2573309" cy="927100"/>
          </a:xfrm>
        </p:grpSpPr>
        <p:sp>
          <p:nvSpPr>
            <p:cNvPr id="10" name="Rectangle 9"/>
            <p:cNvSpPr/>
            <p:nvPr/>
          </p:nvSpPr>
          <p:spPr>
            <a:xfrm>
              <a:off x="161764" y="4077580"/>
              <a:ext cx="1959741"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 a)Ta có: </a:t>
              </a:r>
              <a:endParaRPr lang="vi-VN" sz="280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322376408"/>
                </p:ext>
              </p:extLst>
            </p:nvPr>
          </p:nvGraphicFramePr>
          <p:xfrm>
            <a:off x="1507936" y="3953999"/>
            <a:ext cx="1227137" cy="927100"/>
          </p:xfrm>
          <a:graphic>
            <a:graphicData uri="http://schemas.openxmlformats.org/presentationml/2006/ole">
              <mc:AlternateContent xmlns:mc="http://schemas.openxmlformats.org/markup-compatibility/2006">
                <mc:Choice xmlns:v="urn:schemas-microsoft-com:vml" Requires="v">
                  <p:oleObj spid="_x0000_s74573" name="Equation" r:id="rId3" imgW="520560" imgH="393480" progId="Equation.DSMT4">
                    <p:embed/>
                  </p:oleObj>
                </mc:Choice>
                <mc:Fallback>
                  <p:oleObj name="Equation" r:id="rId3" imgW="520560" imgH="393480" progId="Equation.DSMT4">
                    <p:embed/>
                    <p:pic>
                      <p:nvPicPr>
                        <p:cNvPr id="0" name=""/>
                        <p:cNvPicPr/>
                        <p:nvPr/>
                      </p:nvPicPr>
                      <p:blipFill>
                        <a:blip r:embed="rId4"/>
                        <a:stretch>
                          <a:fillRect/>
                        </a:stretch>
                      </p:blipFill>
                      <p:spPr>
                        <a:xfrm>
                          <a:off x="1507936" y="3953999"/>
                          <a:ext cx="1227137" cy="927100"/>
                        </a:xfrm>
                        <a:prstGeom prst="rect">
                          <a:avLst/>
                        </a:prstGeom>
                      </p:spPr>
                    </p:pic>
                  </p:oleObj>
                </mc:Fallback>
              </mc:AlternateContent>
            </a:graphicData>
          </a:graphic>
        </p:graphicFrame>
      </p:grpSp>
      <p:grpSp>
        <p:nvGrpSpPr>
          <p:cNvPr id="88" name="Group 87"/>
          <p:cNvGrpSpPr/>
          <p:nvPr/>
        </p:nvGrpSpPr>
        <p:grpSpPr>
          <a:xfrm>
            <a:off x="2775754" y="2271240"/>
            <a:ext cx="1954568" cy="927100"/>
            <a:chOff x="2730810" y="3969901"/>
            <a:chExt cx="1954568" cy="927100"/>
          </a:xfrm>
        </p:grpSpPr>
        <p:sp>
          <p:nvSpPr>
            <p:cNvPr id="12" name="Rectangle 11"/>
            <p:cNvSpPr/>
            <p:nvPr/>
          </p:nvSpPr>
          <p:spPr>
            <a:xfrm>
              <a:off x="2730810" y="4106451"/>
              <a:ext cx="637567" cy="523220"/>
            </a:xfrm>
            <a:prstGeom prst="rect">
              <a:avLst/>
            </a:prstGeom>
            <a:noFill/>
            <a:ln>
              <a:noFill/>
            </a:ln>
          </p:spPr>
          <p:txBody>
            <a:bodyPr wrap="square">
              <a:spAutoFit/>
            </a:bodyPr>
            <a:lstStyle/>
            <a:p>
              <a:pPr algn="just"/>
              <a:r>
                <a:rPr lang="en-US" sz="2800">
                  <a:latin typeface="Times New Roman" panose="02020603050405020304" pitchFamily="18" charset="0"/>
                  <a:cs typeface="Times New Roman" panose="02020603050405020304" pitchFamily="18" charset="0"/>
                </a:rPr>
                <a:t>v</a:t>
              </a:r>
              <a:r>
                <a:rPr lang="en-US" sz="2800" smtClean="0">
                  <a:latin typeface="Times New Roman" panose="02020603050405020304" pitchFamily="18" charset="0"/>
                  <a:cs typeface="Times New Roman" panose="02020603050405020304" pitchFamily="18" charset="0"/>
                </a:rPr>
                <a:t>à </a:t>
              </a:r>
              <a:endParaRPr lang="vi-VN" sz="28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882043227"/>
                </p:ext>
              </p:extLst>
            </p:nvPr>
          </p:nvGraphicFramePr>
          <p:xfrm>
            <a:off x="3218528" y="3969901"/>
            <a:ext cx="1466850" cy="927100"/>
          </p:xfrm>
          <a:graphic>
            <a:graphicData uri="http://schemas.openxmlformats.org/presentationml/2006/ole">
              <mc:AlternateContent xmlns:mc="http://schemas.openxmlformats.org/markup-compatibility/2006">
                <mc:Choice xmlns:v="urn:schemas-microsoft-com:vml" Requires="v">
                  <p:oleObj spid="_x0000_s74574" name="Equation" r:id="rId5" imgW="622080" imgH="393480" progId="Equation.DSMT4">
                    <p:embed/>
                  </p:oleObj>
                </mc:Choice>
                <mc:Fallback>
                  <p:oleObj name="Equation" r:id="rId5" imgW="622080" imgH="393480" progId="Equation.DSMT4">
                    <p:embed/>
                    <p:pic>
                      <p:nvPicPr>
                        <p:cNvPr id="0" name=""/>
                        <p:cNvPicPr/>
                        <p:nvPr/>
                      </p:nvPicPr>
                      <p:blipFill>
                        <a:blip r:embed="rId6"/>
                        <a:stretch>
                          <a:fillRect/>
                        </a:stretch>
                      </p:blipFill>
                      <p:spPr>
                        <a:xfrm>
                          <a:off x="3218528" y="3969901"/>
                          <a:ext cx="1466850" cy="927100"/>
                        </a:xfrm>
                        <a:prstGeom prst="rect">
                          <a:avLst/>
                        </a:prstGeom>
                      </p:spPr>
                    </p:pic>
                  </p:oleObj>
                </mc:Fallback>
              </mc:AlternateContent>
            </a:graphicData>
          </a:graphic>
        </p:graphicFrame>
      </p:grpSp>
      <p:graphicFrame>
        <p:nvGraphicFramePr>
          <p:cNvPr id="86" name="Object 85"/>
          <p:cNvGraphicFramePr>
            <a:graphicFrameLocks noChangeAspect="1"/>
          </p:cNvGraphicFramePr>
          <p:nvPr>
            <p:extLst>
              <p:ext uri="{D42A27DB-BD31-4B8C-83A1-F6EECF244321}">
                <p14:modId xmlns:p14="http://schemas.microsoft.com/office/powerpoint/2010/main" val="4211018264"/>
              </p:ext>
            </p:extLst>
          </p:nvPr>
        </p:nvGraphicFramePr>
        <p:xfrm>
          <a:off x="849812" y="3154898"/>
          <a:ext cx="2244725" cy="927100"/>
        </p:xfrm>
        <a:graphic>
          <a:graphicData uri="http://schemas.openxmlformats.org/presentationml/2006/ole">
            <mc:AlternateContent xmlns:mc="http://schemas.openxmlformats.org/markup-compatibility/2006">
              <mc:Choice xmlns:v="urn:schemas-microsoft-com:vml" Requires="v">
                <p:oleObj spid="_x0000_s74575" name="Equation" r:id="rId7" imgW="952200" imgH="393480" progId="Equation.DSMT4">
                  <p:embed/>
                </p:oleObj>
              </mc:Choice>
              <mc:Fallback>
                <p:oleObj name="Equation" r:id="rId7" imgW="952200" imgH="393480" progId="Equation.DSMT4">
                  <p:embed/>
                  <p:pic>
                    <p:nvPicPr>
                      <p:cNvPr id="0" name=""/>
                      <p:cNvPicPr/>
                      <p:nvPr/>
                    </p:nvPicPr>
                    <p:blipFill>
                      <a:blip r:embed="rId8"/>
                      <a:stretch>
                        <a:fillRect/>
                      </a:stretch>
                    </p:blipFill>
                    <p:spPr>
                      <a:xfrm>
                        <a:off x="849812" y="3154898"/>
                        <a:ext cx="2244725" cy="927100"/>
                      </a:xfrm>
                      <a:prstGeom prst="rect">
                        <a:avLst/>
                      </a:prstGeom>
                    </p:spPr>
                  </p:pic>
                </p:oleObj>
              </mc:Fallback>
            </mc:AlternateContent>
          </a:graphicData>
        </a:graphic>
      </p:graphicFrame>
      <p:sp>
        <p:nvSpPr>
          <p:cNvPr id="87" name="Rectangle 86"/>
          <p:cNvSpPr/>
          <p:nvPr/>
        </p:nvSpPr>
        <p:spPr>
          <a:xfrm>
            <a:off x="71810" y="4058696"/>
            <a:ext cx="10089476"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Vậy hai đoạn thẳng AB và BC tỉ lệ với hai đoạn thẳng A’B’ và B’C’ .</a:t>
            </a:r>
            <a:endParaRPr lang="vi-VN" sz="280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9"/>
          <a:stretch>
            <a:fillRect/>
          </a:stretch>
        </p:blipFill>
        <p:spPr>
          <a:xfrm>
            <a:off x="7315200" y="147688"/>
            <a:ext cx="4385906" cy="3859597"/>
          </a:xfrm>
          <a:prstGeom prst="rect">
            <a:avLst/>
          </a:prstGeom>
        </p:spPr>
      </p:pic>
      <p:grpSp>
        <p:nvGrpSpPr>
          <p:cNvPr id="89" name="Group 88"/>
          <p:cNvGrpSpPr/>
          <p:nvPr/>
        </p:nvGrpSpPr>
        <p:grpSpPr>
          <a:xfrm>
            <a:off x="131327" y="4478804"/>
            <a:ext cx="3281994" cy="927100"/>
            <a:chOff x="161764" y="3939287"/>
            <a:chExt cx="3281994" cy="927100"/>
          </a:xfrm>
        </p:grpSpPr>
        <p:sp>
          <p:nvSpPr>
            <p:cNvPr id="90" name="Rectangle 89"/>
            <p:cNvSpPr/>
            <p:nvPr/>
          </p:nvSpPr>
          <p:spPr>
            <a:xfrm>
              <a:off x="161764" y="4077580"/>
              <a:ext cx="1959741"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)Ta có: </a:t>
              </a:r>
              <a:endParaRPr lang="vi-VN" sz="2800">
                <a:latin typeface="Times New Roman" panose="02020603050405020304" pitchFamily="18" charset="0"/>
                <a:cs typeface="Times New Roman" panose="02020603050405020304" pitchFamily="18" charset="0"/>
              </a:endParaRPr>
            </a:p>
          </p:txBody>
        </p:sp>
        <p:graphicFrame>
          <p:nvGraphicFramePr>
            <p:cNvPr id="91" name="Object 90"/>
            <p:cNvGraphicFramePr>
              <a:graphicFrameLocks noChangeAspect="1"/>
            </p:cNvGraphicFramePr>
            <p:nvPr>
              <p:extLst>
                <p:ext uri="{D42A27DB-BD31-4B8C-83A1-F6EECF244321}">
                  <p14:modId xmlns:p14="http://schemas.microsoft.com/office/powerpoint/2010/main" val="4159062394"/>
                </p:ext>
              </p:extLst>
            </p:nvPr>
          </p:nvGraphicFramePr>
          <p:xfrm>
            <a:off x="1499071" y="3939287"/>
            <a:ext cx="1944687" cy="927100"/>
          </p:xfrm>
          <a:graphic>
            <a:graphicData uri="http://schemas.openxmlformats.org/presentationml/2006/ole">
              <mc:AlternateContent xmlns:mc="http://schemas.openxmlformats.org/markup-compatibility/2006">
                <mc:Choice xmlns:v="urn:schemas-microsoft-com:vml" Requires="v">
                  <p:oleObj spid="_x0000_s74576" name="Equation" r:id="rId10" imgW="825480" imgH="393480" progId="Equation.DSMT4">
                    <p:embed/>
                  </p:oleObj>
                </mc:Choice>
                <mc:Fallback>
                  <p:oleObj name="Equation" r:id="rId10" imgW="825480" imgH="393480" progId="Equation.DSMT4">
                    <p:embed/>
                    <p:pic>
                      <p:nvPicPr>
                        <p:cNvPr id="0" name=""/>
                        <p:cNvPicPr/>
                        <p:nvPr/>
                      </p:nvPicPr>
                      <p:blipFill>
                        <a:blip r:embed="rId11"/>
                        <a:stretch>
                          <a:fillRect/>
                        </a:stretch>
                      </p:blipFill>
                      <p:spPr>
                        <a:xfrm>
                          <a:off x="1499071" y="3939287"/>
                          <a:ext cx="1944687" cy="927100"/>
                        </a:xfrm>
                        <a:prstGeom prst="rect">
                          <a:avLst/>
                        </a:prstGeom>
                      </p:spPr>
                    </p:pic>
                  </p:oleObj>
                </mc:Fallback>
              </mc:AlternateContent>
            </a:graphicData>
          </a:graphic>
        </p:graphicFrame>
      </p:grpSp>
      <p:grpSp>
        <p:nvGrpSpPr>
          <p:cNvPr id="92" name="Group 91"/>
          <p:cNvGrpSpPr/>
          <p:nvPr/>
        </p:nvGrpSpPr>
        <p:grpSpPr>
          <a:xfrm>
            <a:off x="3510482" y="4503010"/>
            <a:ext cx="2333846" cy="927100"/>
            <a:chOff x="2730810" y="3914297"/>
            <a:chExt cx="2333846" cy="927100"/>
          </a:xfrm>
        </p:grpSpPr>
        <p:sp>
          <p:nvSpPr>
            <p:cNvPr id="93" name="Rectangle 92"/>
            <p:cNvSpPr/>
            <p:nvPr/>
          </p:nvSpPr>
          <p:spPr>
            <a:xfrm>
              <a:off x="2730810" y="4106451"/>
              <a:ext cx="637567" cy="523220"/>
            </a:xfrm>
            <a:prstGeom prst="rect">
              <a:avLst/>
            </a:prstGeom>
            <a:noFill/>
            <a:ln>
              <a:noFill/>
            </a:ln>
          </p:spPr>
          <p:txBody>
            <a:bodyPr wrap="square">
              <a:spAutoFit/>
            </a:bodyPr>
            <a:lstStyle/>
            <a:p>
              <a:pPr algn="just"/>
              <a:r>
                <a:rPr lang="en-US" sz="2800">
                  <a:latin typeface="Times New Roman" panose="02020603050405020304" pitchFamily="18" charset="0"/>
                  <a:cs typeface="Times New Roman" panose="02020603050405020304" pitchFamily="18" charset="0"/>
                </a:rPr>
                <a:t>v</a:t>
              </a:r>
              <a:r>
                <a:rPr lang="en-US" sz="2800" smtClean="0">
                  <a:latin typeface="Times New Roman" panose="02020603050405020304" pitchFamily="18" charset="0"/>
                  <a:cs typeface="Times New Roman" panose="02020603050405020304" pitchFamily="18" charset="0"/>
                </a:rPr>
                <a:t>à </a:t>
              </a:r>
              <a:endParaRPr lang="vi-VN" sz="2800">
                <a:latin typeface="Times New Roman" panose="02020603050405020304" pitchFamily="18" charset="0"/>
                <a:cs typeface="Times New Roman" panose="02020603050405020304" pitchFamily="18" charset="0"/>
              </a:endParaRPr>
            </a:p>
          </p:txBody>
        </p:sp>
        <p:graphicFrame>
          <p:nvGraphicFramePr>
            <p:cNvPr id="94" name="Object 93"/>
            <p:cNvGraphicFramePr>
              <a:graphicFrameLocks noChangeAspect="1"/>
            </p:cNvGraphicFramePr>
            <p:nvPr>
              <p:extLst>
                <p:ext uri="{D42A27DB-BD31-4B8C-83A1-F6EECF244321}">
                  <p14:modId xmlns:p14="http://schemas.microsoft.com/office/powerpoint/2010/main" val="1158121038"/>
                </p:ext>
              </p:extLst>
            </p:nvPr>
          </p:nvGraphicFramePr>
          <p:xfrm>
            <a:off x="3178706" y="3914297"/>
            <a:ext cx="1885950" cy="927100"/>
          </p:xfrm>
          <a:graphic>
            <a:graphicData uri="http://schemas.openxmlformats.org/presentationml/2006/ole">
              <mc:AlternateContent xmlns:mc="http://schemas.openxmlformats.org/markup-compatibility/2006">
                <mc:Choice xmlns:v="urn:schemas-microsoft-com:vml" Requires="v">
                  <p:oleObj spid="_x0000_s74577" name="Equation" r:id="rId12" imgW="799920" imgH="393480" progId="Equation.DSMT4">
                    <p:embed/>
                  </p:oleObj>
                </mc:Choice>
                <mc:Fallback>
                  <p:oleObj name="Equation" r:id="rId12" imgW="799920" imgH="393480" progId="Equation.DSMT4">
                    <p:embed/>
                    <p:pic>
                      <p:nvPicPr>
                        <p:cNvPr id="0" name=""/>
                        <p:cNvPicPr/>
                        <p:nvPr/>
                      </p:nvPicPr>
                      <p:blipFill>
                        <a:blip r:embed="rId13"/>
                        <a:stretch>
                          <a:fillRect/>
                        </a:stretch>
                      </p:blipFill>
                      <p:spPr>
                        <a:xfrm>
                          <a:off x="3178706" y="3914297"/>
                          <a:ext cx="1885950" cy="927100"/>
                        </a:xfrm>
                        <a:prstGeom prst="rect">
                          <a:avLst/>
                        </a:prstGeom>
                      </p:spPr>
                    </p:pic>
                  </p:oleObj>
                </mc:Fallback>
              </mc:AlternateContent>
            </a:graphicData>
          </a:graphic>
        </p:graphicFrame>
      </p:grpSp>
      <p:graphicFrame>
        <p:nvGraphicFramePr>
          <p:cNvPr id="95" name="Object 94"/>
          <p:cNvGraphicFramePr>
            <a:graphicFrameLocks noChangeAspect="1"/>
          </p:cNvGraphicFramePr>
          <p:nvPr>
            <p:extLst>
              <p:ext uri="{D42A27DB-BD31-4B8C-83A1-F6EECF244321}">
                <p14:modId xmlns:p14="http://schemas.microsoft.com/office/powerpoint/2010/main" val="4153125511"/>
              </p:ext>
            </p:extLst>
          </p:nvPr>
        </p:nvGraphicFramePr>
        <p:xfrm>
          <a:off x="1117993" y="5331632"/>
          <a:ext cx="2454275" cy="927100"/>
        </p:xfrm>
        <a:graphic>
          <a:graphicData uri="http://schemas.openxmlformats.org/presentationml/2006/ole">
            <mc:AlternateContent xmlns:mc="http://schemas.openxmlformats.org/markup-compatibility/2006">
              <mc:Choice xmlns:v="urn:schemas-microsoft-com:vml" Requires="v">
                <p:oleObj spid="_x0000_s74578" name="Equation" r:id="rId14" imgW="1041120" imgH="393480" progId="Equation.DSMT4">
                  <p:embed/>
                </p:oleObj>
              </mc:Choice>
              <mc:Fallback>
                <p:oleObj name="Equation" r:id="rId14" imgW="1041120" imgH="393480" progId="Equation.DSMT4">
                  <p:embed/>
                  <p:pic>
                    <p:nvPicPr>
                      <p:cNvPr id="0" name=""/>
                      <p:cNvPicPr/>
                      <p:nvPr/>
                    </p:nvPicPr>
                    <p:blipFill>
                      <a:blip r:embed="rId15"/>
                      <a:stretch>
                        <a:fillRect/>
                      </a:stretch>
                    </p:blipFill>
                    <p:spPr>
                      <a:xfrm>
                        <a:off x="1117993" y="5331632"/>
                        <a:ext cx="2454275" cy="927100"/>
                      </a:xfrm>
                      <a:prstGeom prst="rect">
                        <a:avLst/>
                      </a:prstGeom>
                    </p:spPr>
                  </p:pic>
                </p:oleObj>
              </mc:Fallback>
            </mc:AlternateContent>
          </a:graphicData>
        </a:graphic>
      </p:graphicFrame>
      <p:sp>
        <p:nvSpPr>
          <p:cNvPr id="96" name="Rectangle 95"/>
          <p:cNvSpPr/>
          <p:nvPr/>
        </p:nvSpPr>
        <p:spPr>
          <a:xfrm>
            <a:off x="136147" y="6258732"/>
            <a:ext cx="10089476"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Vậy hai đoạn thẳng AC và A’C’ tỉ lệ với hai đoạn thẳng AB và A’B’ .</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3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wipe(down)">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down)">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ipe(down)">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down)">
                                      <p:cBhvr>
                                        <p:cTn id="35" dur="500"/>
                                        <p:tgtEl>
                                          <p:spTgt spid="89"/>
                                        </p:tgtEl>
                                      </p:cBhvr>
                                    </p:animEffect>
                                  </p:childTnLst>
                                </p:cTn>
                              </p:par>
                              <p:par>
                                <p:cTn id="36" presetID="22" presetClass="entr" presetSubtype="4"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down)">
                                      <p:cBhvr>
                                        <p:cTn id="38" dur="500"/>
                                        <p:tgtEl>
                                          <p:spTgt spid="9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wipe(down)">
                                      <p:cBhvr>
                                        <p:cTn id="43" dur="500"/>
                                        <p:tgtEl>
                                          <p:spTgt spid="9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down)">
                                      <p:cBhvr>
                                        <p:cTn id="4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7"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810" y="63813"/>
            <a:ext cx="10650248" cy="954107"/>
          </a:xfrm>
          <a:prstGeom prst="rect">
            <a:avLst/>
          </a:prstGeom>
          <a:noFill/>
          <a:ln>
            <a:noFill/>
          </a:ln>
        </p:spPr>
        <p:txBody>
          <a:bodyPr wrap="square">
            <a:spAutoFit/>
          </a:bodyPr>
          <a:lstStyle/>
          <a:p>
            <a:pPr algn="just"/>
            <a:r>
              <a:rPr lang="en-US" sz="2800" b="1" smtClean="0">
                <a:solidFill>
                  <a:srgbClr val="3333FF"/>
                </a:solidFill>
                <a:latin typeface="Times New Roman" panose="02020603050405020304" pitchFamily="18" charset="0"/>
                <a:cs typeface="Times New Roman" panose="02020603050405020304" pitchFamily="18" charset="0"/>
              </a:rPr>
              <a:t>Vận dụng 1: </a:t>
            </a:r>
            <a:r>
              <a:rPr lang="en-US" sz="2800" smtClean="0">
                <a:solidFill>
                  <a:srgbClr val="000000"/>
                </a:solidFill>
                <a:latin typeface="Times New Roman" panose="02020603050405020304" pitchFamily="18" charset="0"/>
                <a:cs typeface="Times New Roman" panose="02020603050405020304" pitchFamily="18" charset="0"/>
              </a:rPr>
              <a:t>Hãy tìm các đoạn thẳng tỉ lệ trong hình vẽ sơ đồ một góc công viên ở hình bên</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907384" y="868254"/>
            <a:ext cx="1103427" cy="523220"/>
          </a:xfrm>
          <a:prstGeom prst="rect">
            <a:avLst/>
          </a:prstGeom>
          <a:noFill/>
          <a:ln>
            <a:noFill/>
          </a:ln>
        </p:spPr>
        <p:txBody>
          <a:bodyPr wrap="square">
            <a:spAutoFit/>
          </a:bodyPr>
          <a:lstStyle/>
          <a:p>
            <a:pPr algn="just"/>
            <a:r>
              <a:rPr lang="en-US" sz="2800" smtClean="0">
                <a:solidFill>
                  <a:srgbClr val="3333FF"/>
                </a:solidFill>
                <a:latin typeface="Times New Roman" panose="02020603050405020304" pitchFamily="18" charset="0"/>
                <a:cs typeface="Times New Roman" panose="02020603050405020304" pitchFamily="18" charset="0"/>
              </a:rPr>
              <a:t>Giải</a:t>
            </a:r>
            <a:endParaRPr lang="vi-VN" sz="2800">
              <a:solidFill>
                <a:srgbClr val="00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1810" y="1218137"/>
            <a:ext cx="3169111" cy="927100"/>
            <a:chOff x="138668" y="3722717"/>
            <a:chExt cx="3169111" cy="927100"/>
          </a:xfrm>
        </p:grpSpPr>
        <p:sp>
          <p:nvSpPr>
            <p:cNvPr id="10" name="Rectangle 9"/>
            <p:cNvSpPr/>
            <p:nvPr/>
          </p:nvSpPr>
          <p:spPr>
            <a:xfrm>
              <a:off x="138668" y="3949931"/>
              <a:ext cx="1959741"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 Ta có: </a:t>
              </a:r>
              <a:endParaRPr lang="vi-VN" sz="280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382802668"/>
                </p:ext>
              </p:extLst>
            </p:nvPr>
          </p:nvGraphicFramePr>
          <p:xfrm>
            <a:off x="1213866" y="3722717"/>
            <a:ext cx="2093913" cy="927100"/>
          </p:xfrm>
          <a:graphic>
            <a:graphicData uri="http://schemas.openxmlformats.org/presentationml/2006/ole">
              <mc:AlternateContent xmlns:mc="http://schemas.openxmlformats.org/markup-compatibility/2006">
                <mc:Choice xmlns:v="urn:schemas-microsoft-com:vml" Requires="v">
                  <p:oleObj spid="_x0000_s75573" name="Equation" r:id="rId3" imgW="888840" imgH="393480" progId="Equation.DSMT4">
                    <p:embed/>
                  </p:oleObj>
                </mc:Choice>
                <mc:Fallback>
                  <p:oleObj name="Equation" r:id="rId3" imgW="888840" imgH="393480" progId="Equation.DSMT4">
                    <p:embed/>
                    <p:pic>
                      <p:nvPicPr>
                        <p:cNvPr id="0" name=""/>
                        <p:cNvPicPr/>
                        <p:nvPr/>
                      </p:nvPicPr>
                      <p:blipFill>
                        <a:blip r:embed="rId4"/>
                        <a:stretch>
                          <a:fillRect/>
                        </a:stretch>
                      </p:blipFill>
                      <p:spPr>
                        <a:xfrm>
                          <a:off x="1213866" y="3722717"/>
                          <a:ext cx="2093913" cy="927100"/>
                        </a:xfrm>
                        <a:prstGeom prst="rect">
                          <a:avLst/>
                        </a:prstGeom>
                      </p:spPr>
                    </p:pic>
                  </p:oleObj>
                </mc:Fallback>
              </mc:AlternateContent>
            </a:graphicData>
          </a:graphic>
        </p:graphicFrame>
      </p:grpSp>
      <p:grpSp>
        <p:nvGrpSpPr>
          <p:cNvPr id="88" name="Group 87"/>
          <p:cNvGrpSpPr/>
          <p:nvPr/>
        </p:nvGrpSpPr>
        <p:grpSpPr>
          <a:xfrm>
            <a:off x="3255581" y="1204593"/>
            <a:ext cx="2408370" cy="927100"/>
            <a:chOff x="2730810" y="3956449"/>
            <a:chExt cx="2408370" cy="927100"/>
          </a:xfrm>
        </p:grpSpPr>
        <p:sp>
          <p:nvSpPr>
            <p:cNvPr id="12" name="Rectangle 11"/>
            <p:cNvSpPr/>
            <p:nvPr/>
          </p:nvSpPr>
          <p:spPr>
            <a:xfrm>
              <a:off x="2730810" y="4106451"/>
              <a:ext cx="637567" cy="523220"/>
            </a:xfrm>
            <a:prstGeom prst="rect">
              <a:avLst/>
            </a:prstGeom>
            <a:noFill/>
            <a:ln>
              <a:noFill/>
            </a:ln>
          </p:spPr>
          <p:txBody>
            <a:bodyPr wrap="square">
              <a:spAutoFit/>
            </a:bodyPr>
            <a:lstStyle/>
            <a:p>
              <a:pPr algn="just"/>
              <a:r>
                <a:rPr lang="en-US" sz="2800">
                  <a:latin typeface="Times New Roman" panose="02020603050405020304" pitchFamily="18" charset="0"/>
                  <a:cs typeface="Times New Roman" panose="02020603050405020304" pitchFamily="18" charset="0"/>
                </a:rPr>
                <a:t>v</a:t>
              </a:r>
              <a:r>
                <a:rPr lang="en-US" sz="2800" smtClean="0">
                  <a:latin typeface="Times New Roman" panose="02020603050405020304" pitchFamily="18" charset="0"/>
                  <a:cs typeface="Times New Roman" panose="02020603050405020304" pitchFamily="18" charset="0"/>
                </a:rPr>
                <a:t>à </a:t>
              </a:r>
              <a:endParaRPr lang="vi-VN" sz="2800">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226103241"/>
                </p:ext>
              </p:extLst>
            </p:nvPr>
          </p:nvGraphicFramePr>
          <p:xfrm>
            <a:off x="3283393" y="3956449"/>
            <a:ext cx="1855787" cy="927100"/>
          </p:xfrm>
          <a:graphic>
            <a:graphicData uri="http://schemas.openxmlformats.org/presentationml/2006/ole">
              <mc:AlternateContent xmlns:mc="http://schemas.openxmlformats.org/markup-compatibility/2006">
                <mc:Choice xmlns:v="urn:schemas-microsoft-com:vml" Requires="v">
                  <p:oleObj spid="_x0000_s75574" name="Equation" r:id="rId5" imgW="787320" imgH="393480" progId="Equation.DSMT4">
                    <p:embed/>
                  </p:oleObj>
                </mc:Choice>
                <mc:Fallback>
                  <p:oleObj name="Equation" r:id="rId5" imgW="787320" imgH="393480" progId="Equation.DSMT4">
                    <p:embed/>
                    <p:pic>
                      <p:nvPicPr>
                        <p:cNvPr id="0" name=""/>
                        <p:cNvPicPr/>
                        <p:nvPr/>
                      </p:nvPicPr>
                      <p:blipFill>
                        <a:blip r:embed="rId6"/>
                        <a:stretch>
                          <a:fillRect/>
                        </a:stretch>
                      </p:blipFill>
                      <p:spPr>
                        <a:xfrm>
                          <a:off x="3283393" y="3956449"/>
                          <a:ext cx="1855787" cy="927100"/>
                        </a:xfrm>
                        <a:prstGeom prst="rect">
                          <a:avLst/>
                        </a:prstGeom>
                      </p:spPr>
                    </p:pic>
                  </p:oleObj>
                </mc:Fallback>
              </mc:AlternateContent>
            </a:graphicData>
          </a:graphic>
        </p:graphicFrame>
      </p:grpSp>
      <p:graphicFrame>
        <p:nvGraphicFramePr>
          <p:cNvPr id="86" name="Object 85"/>
          <p:cNvGraphicFramePr>
            <a:graphicFrameLocks noChangeAspect="1"/>
          </p:cNvGraphicFramePr>
          <p:nvPr>
            <p:extLst>
              <p:ext uri="{D42A27DB-BD31-4B8C-83A1-F6EECF244321}">
                <p14:modId xmlns:p14="http://schemas.microsoft.com/office/powerpoint/2010/main" val="452039626"/>
              </p:ext>
            </p:extLst>
          </p:nvPr>
        </p:nvGraphicFramePr>
        <p:xfrm>
          <a:off x="907737" y="2180945"/>
          <a:ext cx="2005013" cy="927100"/>
        </p:xfrm>
        <a:graphic>
          <a:graphicData uri="http://schemas.openxmlformats.org/presentationml/2006/ole">
            <mc:AlternateContent xmlns:mc="http://schemas.openxmlformats.org/markup-compatibility/2006">
              <mc:Choice xmlns:v="urn:schemas-microsoft-com:vml" Requires="v">
                <p:oleObj spid="_x0000_s75575" name="Equation" r:id="rId7" imgW="850680" imgH="393480" progId="Equation.DSMT4">
                  <p:embed/>
                </p:oleObj>
              </mc:Choice>
              <mc:Fallback>
                <p:oleObj name="Equation" r:id="rId7" imgW="850680" imgH="393480" progId="Equation.DSMT4">
                  <p:embed/>
                  <p:pic>
                    <p:nvPicPr>
                      <p:cNvPr id="0" name=""/>
                      <p:cNvPicPr/>
                      <p:nvPr/>
                    </p:nvPicPr>
                    <p:blipFill>
                      <a:blip r:embed="rId8"/>
                      <a:stretch>
                        <a:fillRect/>
                      </a:stretch>
                    </p:blipFill>
                    <p:spPr>
                      <a:xfrm>
                        <a:off x="907737" y="2180945"/>
                        <a:ext cx="2005013" cy="927100"/>
                      </a:xfrm>
                      <a:prstGeom prst="rect">
                        <a:avLst/>
                      </a:prstGeom>
                    </p:spPr>
                  </p:pic>
                </p:oleObj>
              </mc:Fallback>
            </mc:AlternateContent>
          </a:graphicData>
        </a:graphic>
      </p:graphicFrame>
      <p:sp>
        <p:nvSpPr>
          <p:cNvPr id="87" name="Rectangle 86"/>
          <p:cNvSpPr/>
          <p:nvPr/>
        </p:nvSpPr>
        <p:spPr>
          <a:xfrm>
            <a:off x="71810" y="3044544"/>
            <a:ext cx="6100390" cy="954107"/>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Vậy hai đoạn thẳng AD và DE tỉ lệ với hai đoạn thẳng AE và EC .</a:t>
            </a:r>
            <a:endParaRPr lang="vi-VN" sz="2800">
              <a:latin typeface="Times New Roman" panose="02020603050405020304" pitchFamily="18" charset="0"/>
              <a:cs typeface="Times New Roman" panose="02020603050405020304" pitchFamily="18" charset="0"/>
            </a:endParaRPr>
          </a:p>
        </p:txBody>
      </p:sp>
      <p:grpSp>
        <p:nvGrpSpPr>
          <p:cNvPr id="5" name="Group 4"/>
          <p:cNvGrpSpPr/>
          <p:nvPr/>
        </p:nvGrpSpPr>
        <p:grpSpPr>
          <a:xfrm>
            <a:off x="6725049" y="0"/>
            <a:ext cx="5308116" cy="5480494"/>
            <a:chOff x="6595557" y="193764"/>
            <a:chExt cx="5308116" cy="5480494"/>
          </a:xfrm>
        </p:grpSpPr>
        <p:pic>
          <p:nvPicPr>
            <p:cNvPr id="2" name="Picture 1"/>
            <p:cNvPicPr>
              <a:picLocks noChangeAspect="1"/>
            </p:cNvPicPr>
            <p:nvPr/>
          </p:nvPicPr>
          <p:blipFill>
            <a:blip r:embed="rId9"/>
            <a:stretch>
              <a:fillRect/>
            </a:stretch>
          </p:blipFill>
          <p:spPr>
            <a:xfrm>
              <a:off x="7162800" y="193764"/>
              <a:ext cx="4740873" cy="5411838"/>
            </a:xfrm>
            <a:prstGeom prst="rect">
              <a:avLst/>
            </a:prstGeom>
          </p:spPr>
        </p:pic>
        <p:sp>
          <p:nvSpPr>
            <p:cNvPr id="23" name="Rectangle 22"/>
            <p:cNvSpPr/>
            <p:nvPr/>
          </p:nvSpPr>
          <p:spPr>
            <a:xfrm>
              <a:off x="7177825" y="5151038"/>
              <a:ext cx="497616"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5" name="Rectangle 24"/>
            <p:cNvSpPr/>
            <p:nvPr/>
          </p:nvSpPr>
          <p:spPr>
            <a:xfrm>
              <a:off x="7467600" y="1701088"/>
              <a:ext cx="497616"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6" name="Rectangle 25"/>
            <p:cNvSpPr/>
            <p:nvPr/>
          </p:nvSpPr>
          <p:spPr>
            <a:xfrm>
              <a:off x="11401775" y="494700"/>
              <a:ext cx="497616"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7" name="Rectangle 26"/>
            <p:cNvSpPr/>
            <p:nvPr/>
          </p:nvSpPr>
          <p:spPr>
            <a:xfrm>
              <a:off x="8889642" y="3586945"/>
              <a:ext cx="497616"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E</a:t>
              </a:r>
              <a:endParaRPr lang="vi-VN" sz="2800">
                <a:latin typeface="Times New Roman" panose="02020603050405020304" pitchFamily="18" charset="0"/>
                <a:cs typeface="Times New Roman" panose="02020603050405020304" pitchFamily="18" charset="0"/>
              </a:endParaRPr>
            </a:p>
          </p:txBody>
        </p:sp>
        <p:sp>
          <p:nvSpPr>
            <p:cNvPr id="28" name="Rectangle 27"/>
            <p:cNvSpPr/>
            <p:nvPr/>
          </p:nvSpPr>
          <p:spPr>
            <a:xfrm>
              <a:off x="7148848" y="3797086"/>
              <a:ext cx="497616" cy="523220"/>
            </a:xfrm>
            <a:prstGeom prst="rect">
              <a:avLst/>
            </a:prstGeom>
            <a:noFill/>
            <a:ln>
              <a:noFill/>
            </a:ln>
          </p:spPr>
          <p:txBody>
            <a:bodyPr wrap="square">
              <a:spAutoFit/>
            </a:bodyPr>
            <a:lstStyle/>
            <a:p>
              <a:pPr algn="just"/>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9" name="Rectangle 28"/>
            <p:cNvSpPr/>
            <p:nvPr/>
          </p:nvSpPr>
          <p:spPr>
            <a:xfrm>
              <a:off x="8229600" y="4308929"/>
              <a:ext cx="1036015"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3 m</a:t>
              </a:r>
              <a:endParaRPr lang="vi-VN" sz="2800">
                <a:latin typeface="Times New Roman" panose="02020603050405020304" pitchFamily="18" charset="0"/>
                <a:cs typeface="Times New Roman" panose="02020603050405020304" pitchFamily="18" charset="0"/>
              </a:endParaRPr>
            </a:p>
          </p:txBody>
        </p:sp>
        <p:sp>
          <p:nvSpPr>
            <p:cNvPr id="30" name="Rectangle 29"/>
            <p:cNvSpPr/>
            <p:nvPr/>
          </p:nvSpPr>
          <p:spPr>
            <a:xfrm>
              <a:off x="9828726" y="2498938"/>
              <a:ext cx="1036015" cy="523220"/>
            </a:xfrm>
            <a:prstGeom prst="rect">
              <a:avLst/>
            </a:prstGeom>
            <a:noFill/>
            <a:ln>
              <a:noFill/>
            </a:ln>
          </p:spPr>
          <p:txBody>
            <a:bodyPr wrap="square">
              <a:spAutoFit/>
            </a:bodyPr>
            <a:lstStyle/>
            <a:p>
              <a:pPr algn="just"/>
              <a:r>
                <a:rPr lang="en-US" sz="2800">
                  <a:latin typeface="Times New Roman" panose="02020603050405020304" pitchFamily="18" charset="0"/>
                  <a:cs typeface="Times New Roman" panose="02020603050405020304" pitchFamily="18" charset="0"/>
                </a:rPr>
                <a:t>6</a:t>
              </a:r>
              <a:r>
                <a:rPr lang="en-US" sz="2800" smtClean="0">
                  <a:latin typeface="Times New Roman" panose="02020603050405020304" pitchFamily="18" charset="0"/>
                  <a:cs typeface="Times New Roman" panose="02020603050405020304" pitchFamily="18" charset="0"/>
                </a:rPr>
                <a:t> m</a:t>
              </a:r>
              <a:endParaRPr lang="vi-VN" sz="2800">
                <a:latin typeface="Times New Roman" panose="02020603050405020304" pitchFamily="18" charset="0"/>
                <a:cs typeface="Times New Roman" panose="02020603050405020304" pitchFamily="18" charset="0"/>
              </a:endParaRPr>
            </a:p>
          </p:txBody>
        </p:sp>
        <p:sp>
          <p:nvSpPr>
            <p:cNvPr id="31" name="Rectangle 30"/>
            <p:cNvSpPr/>
            <p:nvPr/>
          </p:nvSpPr>
          <p:spPr>
            <a:xfrm>
              <a:off x="7000386" y="2760548"/>
              <a:ext cx="1036015"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3 m</a:t>
              </a:r>
              <a:endParaRPr lang="vi-VN" sz="2800">
                <a:latin typeface="Times New Roman" panose="02020603050405020304" pitchFamily="18" charset="0"/>
                <a:cs typeface="Times New Roman" panose="02020603050405020304" pitchFamily="18" charset="0"/>
              </a:endParaRPr>
            </a:p>
          </p:txBody>
        </p:sp>
        <p:sp>
          <p:nvSpPr>
            <p:cNvPr id="32" name="Rectangle 31"/>
            <p:cNvSpPr/>
            <p:nvPr/>
          </p:nvSpPr>
          <p:spPr>
            <a:xfrm>
              <a:off x="6595557" y="4375848"/>
              <a:ext cx="1036015"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1,5 m</a:t>
              </a:r>
              <a:endParaRPr lang="vi-VN" sz="2800">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234224" y="3934643"/>
            <a:ext cx="3223852" cy="987425"/>
            <a:chOff x="138668" y="3695710"/>
            <a:chExt cx="3223852" cy="987425"/>
          </a:xfrm>
        </p:grpSpPr>
        <p:sp>
          <p:nvSpPr>
            <p:cNvPr id="34" name="Rectangle 33"/>
            <p:cNvSpPr/>
            <p:nvPr/>
          </p:nvSpPr>
          <p:spPr>
            <a:xfrm>
              <a:off x="138668" y="3949931"/>
              <a:ext cx="1959741" cy="523220"/>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 Ta có: </a:t>
              </a:r>
              <a:endParaRPr lang="vi-VN" sz="2800">
                <a:latin typeface="Times New Roman" panose="02020603050405020304" pitchFamily="18" charset="0"/>
                <a:cs typeface="Times New Roman" panose="02020603050405020304" pitchFamily="18"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3692266193"/>
                </p:ext>
              </p:extLst>
            </p:nvPr>
          </p:nvGraphicFramePr>
          <p:xfrm>
            <a:off x="1209870" y="3695710"/>
            <a:ext cx="2152650" cy="987425"/>
          </p:xfrm>
          <a:graphic>
            <a:graphicData uri="http://schemas.openxmlformats.org/presentationml/2006/ole">
              <mc:AlternateContent xmlns:mc="http://schemas.openxmlformats.org/markup-compatibility/2006">
                <mc:Choice xmlns:v="urn:schemas-microsoft-com:vml" Requires="v">
                  <p:oleObj spid="_x0000_s75576" name="Equation" r:id="rId10" imgW="914400" imgH="419040" progId="Equation.DSMT4">
                    <p:embed/>
                  </p:oleObj>
                </mc:Choice>
                <mc:Fallback>
                  <p:oleObj name="Equation" r:id="rId10" imgW="914400" imgH="419040" progId="Equation.DSMT4">
                    <p:embed/>
                    <p:pic>
                      <p:nvPicPr>
                        <p:cNvPr id="0" name=""/>
                        <p:cNvPicPr/>
                        <p:nvPr/>
                      </p:nvPicPr>
                      <p:blipFill>
                        <a:blip r:embed="rId11"/>
                        <a:stretch>
                          <a:fillRect/>
                        </a:stretch>
                      </p:blipFill>
                      <p:spPr>
                        <a:xfrm>
                          <a:off x="1209870" y="3695710"/>
                          <a:ext cx="2152650" cy="987425"/>
                        </a:xfrm>
                        <a:prstGeom prst="rect">
                          <a:avLst/>
                        </a:prstGeom>
                      </p:spPr>
                    </p:pic>
                  </p:oleObj>
                </mc:Fallback>
              </mc:AlternateContent>
            </a:graphicData>
          </a:graphic>
        </p:graphicFrame>
      </p:grpSp>
      <p:grpSp>
        <p:nvGrpSpPr>
          <p:cNvPr id="36" name="Group 35"/>
          <p:cNvGrpSpPr/>
          <p:nvPr/>
        </p:nvGrpSpPr>
        <p:grpSpPr>
          <a:xfrm>
            <a:off x="3417995" y="3948113"/>
            <a:ext cx="2392255" cy="927100"/>
            <a:chOff x="2730810" y="3956456"/>
            <a:chExt cx="2392255" cy="927100"/>
          </a:xfrm>
        </p:grpSpPr>
        <p:sp>
          <p:nvSpPr>
            <p:cNvPr id="37" name="Rectangle 36"/>
            <p:cNvSpPr/>
            <p:nvPr/>
          </p:nvSpPr>
          <p:spPr>
            <a:xfrm>
              <a:off x="2730810" y="4106451"/>
              <a:ext cx="637567" cy="523220"/>
            </a:xfrm>
            <a:prstGeom prst="rect">
              <a:avLst/>
            </a:prstGeom>
            <a:noFill/>
            <a:ln>
              <a:noFill/>
            </a:ln>
          </p:spPr>
          <p:txBody>
            <a:bodyPr wrap="square">
              <a:spAutoFit/>
            </a:bodyPr>
            <a:lstStyle/>
            <a:p>
              <a:pPr algn="just"/>
              <a:r>
                <a:rPr lang="en-US" sz="2800">
                  <a:latin typeface="Times New Roman" panose="02020603050405020304" pitchFamily="18" charset="0"/>
                  <a:cs typeface="Times New Roman" panose="02020603050405020304" pitchFamily="18" charset="0"/>
                </a:rPr>
                <a:t>v</a:t>
              </a:r>
              <a:r>
                <a:rPr lang="en-US" sz="2800" smtClean="0">
                  <a:latin typeface="Times New Roman" panose="02020603050405020304" pitchFamily="18" charset="0"/>
                  <a:cs typeface="Times New Roman" panose="02020603050405020304" pitchFamily="18" charset="0"/>
                </a:rPr>
                <a:t>à </a:t>
              </a:r>
              <a:endParaRPr lang="vi-VN" sz="2800">
                <a:latin typeface="Times New Roman" panose="02020603050405020304" pitchFamily="18" charset="0"/>
                <a:cs typeface="Times New Roman" panose="02020603050405020304" pitchFamily="18"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1564374149"/>
                </p:ext>
              </p:extLst>
            </p:nvPr>
          </p:nvGraphicFramePr>
          <p:xfrm>
            <a:off x="3297440" y="3956456"/>
            <a:ext cx="1825625" cy="927100"/>
          </p:xfrm>
          <a:graphic>
            <a:graphicData uri="http://schemas.openxmlformats.org/presentationml/2006/ole">
              <mc:AlternateContent xmlns:mc="http://schemas.openxmlformats.org/markup-compatibility/2006">
                <mc:Choice xmlns:v="urn:schemas-microsoft-com:vml" Requires="v">
                  <p:oleObj spid="_x0000_s75577" name="Equation" r:id="rId12" imgW="774360" imgH="393480" progId="Equation.DSMT4">
                    <p:embed/>
                  </p:oleObj>
                </mc:Choice>
                <mc:Fallback>
                  <p:oleObj name="Equation" r:id="rId12" imgW="774360" imgH="393480" progId="Equation.DSMT4">
                    <p:embed/>
                    <p:pic>
                      <p:nvPicPr>
                        <p:cNvPr id="0" name=""/>
                        <p:cNvPicPr/>
                        <p:nvPr/>
                      </p:nvPicPr>
                      <p:blipFill>
                        <a:blip r:embed="rId13"/>
                        <a:stretch>
                          <a:fillRect/>
                        </a:stretch>
                      </p:blipFill>
                      <p:spPr>
                        <a:xfrm>
                          <a:off x="3297440" y="3956456"/>
                          <a:ext cx="1825625" cy="927100"/>
                        </a:xfrm>
                        <a:prstGeom prst="rect">
                          <a:avLst/>
                        </a:prstGeom>
                      </p:spPr>
                    </p:pic>
                  </p:oleObj>
                </mc:Fallback>
              </mc:AlternateContent>
            </a:graphicData>
          </a:graphic>
        </p:graphicFrame>
      </p:grpSp>
      <p:graphicFrame>
        <p:nvGraphicFramePr>
          <p:cNvPr id="39" name="Object 38"/>
          <p:cNvGraphicFramePr>
            <a:graphicFrameLocks noChangeAspect="1"/>
          </p:cNvGraphicFramePr>
          <p:nvPr>
            <p:extLst>
              <p:ext uri="{D42A27DB-BD31-4B8C-83A1-F6EECF244321}">
                <p14:modId xmlns:p14="http://schemas.microsoft.com/office/powerpoint/2010/main" val="1599914788"/>
              </p:ext>
            </p:extLst>
          </p:nvPr>
        </p:nvGraphicFramePr>
        <p:xfrm>
          <a:off x="1070151" y="4924458"/>
          <a:ext cx="2005013" cy="927100"/>
        </p:xfrm>
        <a:graphic>
          <a:graphicData uri="http://schemas.openxmlformats.org/presentationml/2006/ole">
            <mc:AlternateContent xmlns:mc="http://schemas.openxmlformats.org/markup-compatibility/2006">
              <mc:Choice xmlns:v="urn:schemas-microsoft-com:vml" Requires="v">
                <p:oleObj spid="_x0000_s75578" name="Equation" r:id="rId14" imgW="850680" imgH="393480" progId="Equation.DSMT4">
                  <p:embed/>
                </p:oleObj>
              </mc:Choice>
              <mc:Fallback>
                <p:oleObj name="Equation" r:id="rId14" imgW="850680" imgH="393480" progId="Equation.DSMT4">
                  <p:embed/>
                  <p:pic>
                    <p:nvPicPr>
                      <p:cNvPr id="0" name=""/>
                      <p:cNvPicPr/>
                      <p:nvPr/>
                    </p:nvPicPr>
                    <p:blipFill>
                      <a:blip r:embed="rId15"/>
                      <a:stretch>
                        <a:fillRect/>
                      </a:stretch>
                    </p:blipFill>
                    <p:spPr>
                      <a:xfrm>
                        <a:off x="1070151" y="4924458"/>
                        <a:ext cx="2005013" cy="927100"/>
                      </a:xfrm>
                      <a:prstGeom prst="rect">
                        <a:avLst/>
                      </a:prstGeom>
                    </p:spPr>
                  </p:pic>
                </p:oleObj>
              </mc:Fallback>
            </mc:AlternateContent>
          </a:graphicData>
        </a:graphic>
      </p:graphicFrame>
      <p:sp>
        <p:nvSpPr>
          <p:cNvPr id="40" name="Rectangle 39"/>
          <p:cNvSpPr/>
          <p:nvPr/>
        </p:nvSpPr>
        <p:spPr>
          <a:xfrm>
            <a:off x="234224" y="5788057"/>
            <a:ext cx="6100390" cy="954107"/>
          </a:xfrm>
          <a:prstGeom prst="rect">
            <a:avLst/>
          </a:prstGeom>
          <a:noFill/>
          <a:ln>
            <a:noFill/>
          </a:ln>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Vậy hai đoạn thẳng AD và AB tỉ lệ với hai đoạn thẳng AE và AC .</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7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wipe(down)">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down)">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ipe(down)">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par>
                                <p:cTn id="36" presetID="22" presetClass="entr" presetSubtype="4"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7"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6929</TotalTime>
  <Words>783</Words>
  <Application>Microsoft Office PowerPoint</Application>
  <PresentationFormat>Widescreen</PresentationFormat>
  <Paragraphs>114</Paragraphs>
  <Slides>11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宋体</vt:lpstr>
      <vt:lpstr>Algerian</vt:lpstr>
      <vt:lpstr>Arial</vt:lpstr>
      <vt:lpstr>Calibri</vt:lpstr>
      <vt:lpstr>Elsie</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Administrator</cp:lastModifiedBy>
  <cp:revision>1343</cp:revision>
  <cp:lastPrinted>2021-04-05T04:55:25Z</cp:lastPrinted>
  <dcterms:created xsi:type="dcterms:W3CDTF">2008-03-13T02:09:43Z</dcterms:created>
  <dcterms:modified xsi:type="dcterms:W3CDTF">2025-02-21T13:42:41Z</dcterms:modified>
</cp:coreProperties>
</file>