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sldIdLst>
    <p:sldId id="256" r:id="rId2"/>
    <p:sldId id="258" r:id="rId3"/>
    <p:sldId id="257" r:id="rId4"/>
    <p:sldId id="259" r:id="rId5"/>
    <p:sldId id="267" r:id="rId6"/>
    <p:sldId id="268" r:id="rId7"/>
    <p:sldId id="270" r:id="rId8"/>
    <p:sldId id="272" r:id="rId9"/>
    <p:sldId id="274" r:id="rId10"/>
    <p:sldId id="275" r:id="rId11"/>
    <p:sldId id="277" r:id="rId12"/>
    <p:sldId id="303" r:id="rId13"/>
    <p:sldId id="304" r:id="rId14"/>
    <p:sldId id="305" r:id="rId15"/>
    <p:sldId id="279" r:id="rId16"/>
    <p:sldId id="291" r:id="rId17"/>
    <p:sldId id="263" r:id="rId18"/>
    <p:sldId id="294" r:id="rId19"/>
    <p:sldId id="297" r:id="rId20"/>
    <p:sldId id="293" r:id="rId21"/>
    <p:sldId id="265" r:id="rId22"/>
    <p:sldId id="266" r:id="rId23"/>
  </p:sldIdLst>
  <p:sldSz cx="18288000" cy="10287000"/>
  <p:notesSz cx="6858000" cy="9144000"/>
  <p:embeddedFontLst>
    <p:embeddedFont>
      <p:font typeface="Calibri" panose="020F0502020204030204" pitchFamily="34" charset="0"/>
      <p:regular r:id="rId25"/>
      <p:bold r:id="rId26"/>
      <p:italic r:id="rId27"/>
      <p:boldItalic r:id="rId28"/>
    </p:embeddedFont>
    <p:embeddedFont>
      <p:font typeface="Cambria Math" panose="02040503050406030204" pitchFamily="18" charset="0"/>
      <p:regular r:id="rId29"/>
    </p:embeddedFont>
    <p:embeddedFont>
      <p:font typeface="Comic Sans MS" panose="030F0702030302020204" pitchFamily="66" charset="0"/>
      <p:regular r:id="rId30"/>
      <p:bold r:id="rId31"/>
      <p:italic r:id="rId32"/>
      <p:boldItalic r:id="rId33"/>
    </p:embeddedFont>
    <p:embeddedFont>
      <p:font typeface="StoryBook Rough" panose="020B0604020202020204" charset="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8F79"/>
    <a:srgbClr val="4CA289"/>
    <a:srgbClr val="4EB28C"/>
    <a:srgbClr val="87CB8F"/>
    <a:srgbClr val="5AB2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70" autoAdjust="0"/>
    <p:restoredTop sz="93974" autoAdjust="0"/>
  </p:normalViewPr>
  <p:slideViewPr>
    <p:cSldViewPr>
      <p:cViewPr varScale="1">
        <p:scale>
          <a:sx n="46" d="100"/>
          <a:sy n="46" d="100"/>
        </p:scale>
        <p:origin x="642"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642249-6B72-430D-BAED-377440711D68}" type="datetimeFigureOut">
              <a:rPr lang="en-US" smtClean="0"/>
              <a:t>2/23/2025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A89B7A-A0D2-48BE-AF02-9069F05AEA79}" type="slidenum">
              <a:rPr lang="en-US" smtClean="0"/>
              <a:t>‹#›</a:t>
            </a:fld>
            <a:endParaRPr lang="en-US"/>
          </a:p>
        </p:txBody>
      </p:sp>
    </p:spTree>
    <p:extLst>
      <p:ext uri="{BB962C8B-B14F-4D97-AF65-F5344CB8AC3E}">
        <p14:creationId xmlns:p14="http://schemas.microsoft.com/office/powerpoint/2010/main" val="1715317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2</a:t>
            </a:fld>
            <a:endParaRPr lang="en-US"/>
          </a:p>
        </p:txBody>
      </p:sp>
    </p:spTree>
    <p:extLst>
      <p:ext uri="{BB962C8B-B14F-4D97-AF65-F5344CB8AC3E}">
        <p14:creationId xmlns:p14="http://schemas.microsoft.com/office/powerpoint/2010/main" val="2969614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3</a:t>
            </a:fld>
            <a:endParaRPr lang="en-US"/>
          </a:p>
        </p:txBody>
      </p:sp>
    </p:spTree>
    <p:extLst>
      <p:ext uri="{BB962C8B-B14F-4D97-AF65-F5344CB8AC3E}">
        <p14:creationId xmlns:p14="http://schemas.microsoft.com/office/powerpoint/2010/main" val="237610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8</a:t>
            </a:fld>
            <a:endParaRPr lang="en-US"/>
          </a:p>
        </p:txBody>
      </p:sp>
    </p:spTree>
    <p:extLst>
      <p:ext uri="{BB962C8B-B14F-4D97-AF65-F5344CB8AC3E}">
        <p14:creationId xmlns:p14="http://schemas.microsoft.com/office/powerpoint/2010/main" val="4269683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26305450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17</a:t>
            </a:fld>
            <a:endParaRPr lang="en-US"/>
          </a:p>
        </p:txBody>
      </p:sp>
    </p:spTree>
    <p:extLst>
      <p:ext uri="{BB962C8B-B14F-4D97-AF65-F5344CB8AC3E}">
        <p14:creationId xmlns:p14="http://schemas.microsoft.com/office/powerpoint/2010/main" val="2526381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13" Type="http://schemas.openxmlformats.org/officeDocument/2006/relationships/image" Target="../media/image45.png"/><Relationship Id="rId18" Type="http://schemas.openxmlformats.org/officeDocument/2006/relationships/image" Target="../media/image4.svg"/><Relationship Id="rId3" Type="http://schemas.microsoft.com/office/2007/relationships/hdphoto" Target="../media/hdphoto3.wdp"/><Relationship Id="rId7" Type="http://schemas.openxmlformats.org/officeDocument/2006/relationships/image" Target="../media/image34.svg"/><Relationship Id="rId12" Type="http://schemas.openxmlformats.org/officeDocument/2006/relationships/image" Target="../media/image48.png"/><Relationship Id="rId17" Type="http://schemas.openxmlformats.org/officeDocument/2006/relationships/image" Target="../media/image3.png"/><Relationship Id="rId2" Type="http://schemas.openxmlformats.org/officeDocument/2006/relationships/image" Target="../media/image38.png"/><Relationship Id="rId16" Type="http://schemas.openxmlformats.org/officeDocument/2006/relationships/image" Target="../media/image10.svg"/><Relationship Id="rId1" Type="http://schemas.openxmlformats.org/officeDocument/2006/relationships/slideLayout" Target="../slideLayouts/slideLayout7.xml"/><Relationship Id="rId6" Type="http://schemas.openxmlformats.org/officeDocument/2006/relationships/image" Target="../media/image33.png"/><Relationship Id="rId24" Type="http://schemas.openxmlformats.org/officeDocument/2006/relationships/image" Target="../media/image50.png"/><Relationship Id="rId5" Type="http://schemas.openxmlformats.org/officeDocument/2006/relationships/image" Target="../media/image40.svg"/><Relationship Id="rId15" Type="http://schemas.openxmlformats.org/officeDocument/2006/relationships/image" Target="../media/image9.png"/><Relationship Id="rId4" Type="http://schemas.openxmlformats.org/officeDocument/2006/relationships/image" Target="../media/image39.png"/><Relationship Id="rId14" Type="http://schemas.microsoft.com/office/2007/relationships/hdphoto" Target="../media/hdphoto4.wdp"/></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13" Type="http://schemas.microsoft.com/office/2007/relationships/hdphoto" Target="../media/hdphoto5.wdp"/><Relationship Id="rId3" Type="http://schemas.openxmlformats.org/officeDocument/2006/relationships/image" Target="../media/image30.svg"/><Relationship Id="rId21" Type="http://schemas.openxmlformats.org/officeDocument/2006/relationships/image" Target="../media/image47.png"/><Relationship Id="rId7" Type="http://schemas.openxmlformats.org/officeDocument/2006/relationships/image" Target="../media/image17.svg"/><Relationship Id="rId12" Type="http://schemas.openxmlformats.org/officeDocument/2006/relationships/image" Target="../media/image46.png"/><Relationship Id="rId2" Type="http://schemas.openxmlformats.org/officeDocument/2006/relationships/image" Target="../media/image29.png"/><Relationship Id="rId20"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32.svg"/><Relationship Id="rId5" Type="http://schemas.openxmlformats.org/officeDocument/2006/relationships/image" Target="../media/image42.svg"/><Relationship Id="rId10" Type="http://schemas.openxmlformats.org/officeDocument/2006/relationships/image" Target="../media/image31.png"/><Relationship Id="rId4" Type="http://schemas.openxmlformats.org/officeDocument/2006/relationships/image" Target="../media/image41.png"/><Relationship Id="rId9" Type="http://schemas.openxmlformats.org/officeDocument/2006/relationships/image" Target="../media/image34.sv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svg"/><Relationship Id="rId7" Type="http://schemas.openxmlformats.org/officeDocument/2006/relationships/image" Target="../media/image34.sv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 Id="rId9" Type="http://schemas.microsoft.com/office/2007/relationships/hdphoto" Target="../media/hdphoto2.wdp"/></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26" Type="http://schemas.openxmlformats.org/officeDocument/2006/relationships/image" Target="../media/image65.png"/><Relationship Id="rId3" Type="http://schemas.microsoft.com/office/2007/relationships/hdphoto" Target="../media/hdphoto3.wdp"/><Relationship Id="rId7" Type="http://schemas.openxmlformats.org/officeDocument/2006/relationships/image" Target="../media/image10.svg"/><Relationship Id="rId33" Type="http://schemas.openxmlformats.org/officeDocument/2006/relationships/image" Target="../media/image6.svg"/><Relationship Id="rId2" Type="http://schemas.openxmlformats.org/officeDocument/2006/relationships/image" Target="../media/image38.png"/><Relationship Id="rId29"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image" Target="../media/image9.png"/><Relationship Id="rId11" Type="http://schemas.microsoft.com/office/2007/relationships/hdphoto" Target="../media/hdphoto6.wdp"/><Relationship Id="rId32" Type="http://schemas.openxmlformats.org/officeDocument/2006/relationships/image" Target="../media/image5.png"/><Relationship Id="rId5" Type="http://schemas.openxmlformats.org/officeDocument/2006/relationships/image" Target="../media/image40.svg"/><Relationship Id="rId28" Type="http://schemas.openxmlformats.org/officeDocument/2006/relationships/image" Target="../media/image67.png"/><Relationship Id="rId10" Type="http://schemas.openxmlformats.org/officeDocument/2006/relationships/image" Target="../media/image49.png"/><Relationship Id="rId31" Type="http://schemas.openxmlformats.org/officeDocument/2006/relationships/image" Target="../media/image70.png"/><Relationship Id="rId4" Type="http://schemas.openxmlformats.org/officeDocument/2006/relationships/image" Target="../media/image39.png"/><Relationship Id="rId9" Type="http://schemas.openxmlformats.org/officeDocument/2006/relationships/image" Target="../media/image4.svg"/><Relationship Id="rId27" Type="http://schemas.openxmlformats.org/officeDocument/2006/relationships/image" Target="../media/image66.png"/><Relationship Id="rId30" Type="http://schemas.openxmlformats.org/officeDocument/2006/relationships/image" Target="../media/image69.png"/></Relationships>
</file>

<file path=ppt/slides/_rels/slide14.xml.rels><?xml version="1.0" encoding="UTF-8" standalone="yes"?>
<Relationships xmlns="http://schemas.openxmlformats.org/package/2006/relationships"><Relationship Id="rId8" Type="http://schemas.microsoft.com/office/2007/relationships/hdphoto" Target="../media/hdphoto2.wdp"/><Relationship Id="rId3" Type="http://schemas.microsoft.com/office/2007/relationships/hdphoto" Target="../media/hdphoto7.wdp"/><Relationship Id="rId7" Type="http://schemas.openxmlformats.org/officeDocument/2006/relationships/image" Target="../media/image35.png"/><Relationship Id="rId12" Type="http://schemas.openxmlformats.org/officeDocument/2006/relationships/image" Target="../media/image10.svg"/><Relationship Id="rId2" Type="http://schemas.openxmlformats.org/officeDocument/2006/relationships/image" Target="../media/image52.png"/><Relationship Id="rId1" Type="http://schemas.openxmlformats.org/officeDocument/2006/relationships/slideLayout" Target="../slideLayouts/slideLayout7.xml"/><Relationship Id="rId6" Type="http://schemas.microsoft.com/office/2007/relationships/hdphoto" Target="../media/hdphoto5.wdp"/><Relationship Id="rId11" Type="http://schemas.openxmlformats.org/officeDocument/2006/relationships/image" Target="../media/image9.png"/><Relationship Id="rId5" Type="http://schemas.openxmlformats.org/officeDocument/2006/relationships/image" Target="../media/image46.png"/><Relationship Id="rId10" Type="http://schemas.openxmlformats.org/officeDocument/2006/relationships/image" Target="../media/image55.svg"/><Relationship Id="rId4" Type="http://schemas.openxmlformats.org/officeDocument/2006/relationships/image" Target="../media/image53.png"/><Relationship Id="rId9" Type="http://schemas.openxmlformats.org/officeDocument/2006/relationships/image" Target="../media/image54.png"/></Relationships>
</file>

<file path=ppt/slides/_rels/slide15.xml.rels><?xml version="1.0" encoding="UTF-8" standalone="yes"?>
<Relationships xmlns="http://schemas.openxmlformats.org/package/2006/relationships"><Relationship Id="rId8" Type="http://schemas.openxmlformats.org/officeDocument/2006/relationships/image" Target="../media/image16.png"/><Relationship Id="rId18" Type="http://schemas.openxmlformats.org/officeDocument/2006/relationships/image" Target="../media/image10.svg"/><Relationship Id="rId3" Type="http://schemas.openxmlformats.org/officeDocument/2006/relationships/image" Target="../media/image56.png"/><Relationship Id="rId7" Type="http://schemas.openxmlformats.org/officeDocument/2006/relationships/image" Target="../media/image42.svg"/><Relationship Id="rId17" Type="http://schemas.openxmlformats.org/officeDocument/2006/relationships/image" Target="../media/image9.png"/><Relationship Id="rId2" Type="http://schemas.openxmlformats.org/officeDocument/2006/relationships/notesSlide" Target="../notesSlides/notesSlide4.xml"/><Relationship Id="rId16" Type="http://schemas.openxmlformats.org/officeDocument/2006/relationships/image" Target="../media/image73.png"/><Relationship Id="rId20" Type="http://schemas.microsoft.com/office/2007/relationships/hdphoto" Target="../media/hdphoto8.wdp"/><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30.svg"/><Relationship Id="rId15" Type="http://schemas.openxmlformats.org/officeDocument/2006/relationships/image" Target="../media/image72.png"/><Relationship Id="rId19" Type="http://schemas.openxmlformats.org/officeDocument/2006/relationships/image" Target="../media/image57.png"/><Relationship Id="rId4" Type="http://schemas.openxmlformats.org/officeDocument/2006/relationships/image" Target="../media/image29.png"/><Relationship Id="rId9" Type="http://schemas.openxmlformats.org/officeDocument/2006/relationships/image" Target="../media/image17.svg"/></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svg"/><Relationship Id="rId7" Type="http://schemas.openxmlformats.org/officeDocument/2006/relationships/image" Target="../media/image34.sv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 Id="rId9" Type="http://schemas.microsoft.com/office/2007/relationships/hdphoto" Target="../media/hdphoto2.wdp"/></Relationships>
</file>

<file path=ppt/slides/_rels/slide17.xml.rels><?xml version="1.0" encoding="UTF-8" standalone="yes"?>
<Relationships xmlns="http://schemas.openxmlformats.org/package/2006/relationships"><Relationship Id="rId13" Type="http://schemas.openxmlformats.org/officeDocument/2006/relationships/image" Target="../media/image92.png"/><Relationship Id="rId3" Type="http://schemas.openxmlformats.org/officeDocument/2006/relationships/image" Target="../media/image58.png"/><Relationship Id="rId7" Type="http://schemas.openxmlformats.org/officeDocument/2006/relationships/image" Target="../media/image60.png"/><Relationship Id="rId12" Type="http://schemas.openxmlformats.org/officeDocument/2006/relationships/image" Target="../media/image8.svg"/><Relationship Id="rId2" Type="http://schemas.openxmlformats.org/officeDocument/2006/relationships/notesSlide" Target="../notesSlides/notesSlide5.xml"/><Relationship Id="rId16" Type="http://schemas.openxmlformats.org/officeDocument/2006/relationships/image" Target="../media/image95.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7.png"/><Relationship Id="rId5" Type="http://schemas.openxmlformats.org/officeDocument/2006/relationships/image" Target="../media/image59.png"/><Relationship Id="rId15" Type="http://schemas.openxmlformats.org/officeDocument/2006/relationships/image" Target="../media/image94.png"/><Relationship Id="rId10" Type="http://schemas.openxmlformats.org/officeDocument/2006/relationships/image" Target="../media/image91.png"/><Relationship Id="rId4" Type="http://schemas.microsoft.com/office/2007/relationships/hdphoto" Target="../media/hdphoto9.wdp"/><Relationship Id="rId14" Type="http://schemas.openxmlformats.org/officeDocument/2006/relationships/image" Target="../media/image93.png"/></Relationships>
</file>

<file path=ppt/slides/_rels/slide18.xml.rels><?xml version="1.0" encoding="UTF-8" standalone="yes"?>
<Relationships xmlns="http://schemas.openxmlformats.org/package/2006/relationships"><Relationship Id="rId3" Type="http://schemas.openxmlformats.org/officeDocument/2006/relationships/image" Target="../media/image62.svg"/><Relationship Id="rId25" Type="http://schemas.microsoft.com/office/2007/relationships/hdphoto" Target="../media/hdphoto10.wdp"/><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71.png"/><Relationship Id="rId11" Type="http://schemas.openxmlformats.org/officeDocument/2006/relationships/image" Target="../media/image10.svg"/><Relationship Id="rId24" Type="http://schemas.openxmlformats.org/officeDocument/2006/relationships/image" Target="../media/image74.png"/><Relationship Id="rId5" Type="http://schemas.openxmlformats.org/officeDocument/2006/relationships/image" Target="../media/image64.svg"/><Relationship Id="rId23" Type="http://schemas.openxmlformats.org/officeDocument/2006/relationships/image" Target="../media/image100.png"/><Relationship Id="rId10" Type="http://schemas.openxmlformats.org/officeDocument/2006/relationships/image" Target="../media/image9.png"/><Relationship Id="rId4" Type="http://schemas.openxmlformats.org/officeDocument/2006/relationships/image" Target="../media/image63.png"/><Relationship Id="rId9" Type="http://schemas.openxmlformats.org/officeDocument/2006/relationships/image" Target="../media/image99.png"/></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svg"/><Relationship Id="rId7" Type="http://schemas.openxmlformats.org/officeDocument/2006/relationships/image" Target="../media/image34.sv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 Id="rId9" Type="http://schemas.microsoft.com/office/2007/relationships/hdphoto" Target="../media/hdphoto2.wdp"/></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6.png"/><Relationship Id="rId7" Type="http://schemas.openxmlformats.org/officeDocument/2006/relationships/image" Target="../media/image18.png"/><Relationship Id="rId12" Type="http://schemas.openxmlformats.org/officeDocument/2006/relationships/image" Target="../media/image20.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9.png"/><Relationship Id="rId5" Type="http://schemas.openxmlformats.org/officeDocument/2006/relationships/image" Target="../media/image11.png"/><Relationship Id="rId10" Type="http://schemas.openxmlformats.org/officeDocument/2006/relationships/image" Target="../media/image8.svg"/><Relationship Id="rId4" Type="http://schemas.openxmlformats.org/officeDocument/2006/relationships/image" Target="../media/image17.sv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77.png"/><Relationship Id="rId3" Type="http://schemas.microsoft.com/office/2007/relationships/hdphoto" Target="../media/hdphoto2.wdp"/><Relationship Id="rId7" Type="http://schemas.microsoft.com/office/2007/relationships/hdphoto" Target="../media/hdphoto12.wdp"/><Relationship Id="rId25" Type="http://schemas.openxmlformats.org/officeDocument/2006/relationships/image" Target="../media/image6.sv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76.png"/><Relationship Id="rId24" Type="http://schemas.openxmlformats.org/officeDocument/2006/relationships/image" Target="../media/image5.png"/><Relationship Id="rId5" Type="http://schemas.microsoft.com/office/2007/relationships/hdphoto" Target="../media/hdphoto11.wdp"/><Relationship Id="rId23" Type="http://schemas.openxmlformats.org/officeDocument/2006/relationships/image" Target="../media/image113.png"/><Relationship Id="rId4" Type="http://schemas.openxmlformats.org/officeDocument/2006/relationships/image" Target="../media/image75.png"/><Relationship Id="rId9" Type="http://schemas.microsoft.com/office/2007/relationships/hdphoto" Target="../media/hdphoto13.wdp"/><Relationship Id="rId22" Type="http://schemas.openxmlformats.org/officeDocument/2006/relationships/image" Target="../media/image112.png"/></Relationships>
</file>

<file path=ppt/slides/_rels/slide2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62.svg"/><Relationship Id="rId7" Type="http://schemas.openxmlformats.org/officeDocument/2006/relationships/image" Target="../media/image26.sv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64.svg"/><Relationship Id="rId4" Type="http://schemas.openxmlformats.org/officeDocument/2006/relationships/image" Target="../media/image71.png"/><Relationship Id="rId9" Type="http://schemas.openxmlformats.org/officeDocument/2006/relationships/image" Target="../media/image28.svg"/></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10.svg"/><Relationship Id="rId3" Type="http://schemas.openxmlformats.org/officeDocument/2006/relationships/image" Target="../media/image79.svg"/><Relationship Id="rId7" Type="http://schemas.openxmlformats.org/officeDocument/2006/relationships/image" Target="../media/image2.svg"/><Relationship Id="rId12" Type="http://schemas.openxmlformats.org/officeDocument/2006/relationships/image" Target="../media/image9.pn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8.svg"/><Relationship Id="rId5" Type="http://schemas.openxmlformats.org/officeDocument/2006/relationships/image" Target="../media/image81.svg"/><Relationship Id="rId15" Type="http://schemas.openxmlformats.org/officeDocument/2006/relationships/image" Target="../media/image12.svg"/><Relationship Id="rId10" Type="http://schemas.openxmlformats.org/officeDocument/2006/relationships/image" Target="../media/image7.png"/><Relationship Id="rId4" Type="http://schemas.openxmlformats.org/officeDocument/2006/relationships/image" Target="../media/image80.png"/><Relationship Id="rId9" Type="http://schemas.openxmlformats.org/officeDocument/2006/relationships/image" Target="../media/image4.svg"/><Relationship Id="rId14"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20.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4.svg"/><Relationship Id="rId11" Type="http://schemas.openxmlformats.org/officeDocument/2006/relationships/image" Target="../media/image1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slides/_rels/slide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svg"/><Relationship Id="rId7" Type="http://schemas.openxmlformats.org/officeDocument/2006/relationships/image" Target="../media/image34.sv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 Id="rId9" Type="http://schemas.microsoft.com/office/2007/relationships/hdphoto" Target="../media/hdphoto2.wdp"/></Relationships>
</file>

<file path=ppt/slides/_rels/slide5.xml.rels><?xml version="1.0" encoding="UTF-8" standalone="yes"?>
<Relationships xmlns="http://schemas.openxmlformats.org/package/2006/relationships"><Relationship Id="rId8" Type="http://schemas.openxmlformats.org/officeDocument/2006/relationships/image" Target="../media/image33.png"/><Relationship Id="rId18" Type="http://schemas.openxmlformats.org/officeDocument/2006/relationships/image" Target="../media/image250.png"/><Relationship Id="rId3" Type="http://schemas.openxmlformats.org/officeDocument/2006/relationships/image" Target="../media/image37.png"/><Relationship Id="rId21" Type="http://schemas.openxmlformats.org/officeDocument/2006/relationships/image" Target="../media/image9.png"/><Relationship Id="rId7" Type="http://schemas.openxmlformats.org/officeDocument/2006/relationships/image" Target="../media/image40.svg"/><Relationship Id="rId12" Type="http://schemas.openxmlformats.org/officeDocument/2006/relationships/image" Target="../media/image223.png"/><Relationship Id="rId17" Type="http://schemas.openxmlformats.org/officeDocument/2006/relationships/image" Target="../media/image229.png"/><Relationship Id="rId2" Type="http://schemas.openxmlformats.org/officeDocument/2006/relationships/image" Target="../media/image36.png"/><Relationship Id="rId16" Type="http://schemas.openxmlformats.org/officeDocument/2006/relationships/image" Target="../media/image228.png"/><Relationship Id="rId20"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39.png"/><Relationship Id="rId5" Type="http://schemas.microsoft.com/office/2007/relationships/hdphoto" Target="../media/hdphoto3.wdp"/><Relationship Id="rId15" Type="http://schemas.openxmlformats.org/officeDocument/2006/relationships/image" Target="../media/image227.png"/><Relationship Id="rId19" Type="http://schemas.openxmlformats.org/officeDocument/2006/relationships/image" Target="../media/image3.png"/><Relationship Id="rId4" Type="http://schemas.openxmlformats.org/officeDocument/2006/relationships/image" Target="../media/image38.png"/><Relationship Id="rId9" Type="http://schemas.openxmlformats.org/officeDocument/2006/relationships/image" Target="../media/image34.svg"/><Relationship Id="rId22" Type="http://schemas.openxmlformats.org/officeDocument/2006/relationships/image" Target="../media/image10.svg"/></Relationships>
</file>

<file path=ppt/slides/_rels/slide6.xml.rels><?xml version="1.0" encoding="UTF-8" standalone="yes"?>
<Relationships xmlns="http://schemas.openxmlformats.org/package/2006/relationships"><Relationship Id="rId18" Type="http://schemas.openxmlformats.org/officeDocument/2006/relationships/image" Target="../media/image33.png"/><Relationship Id="rId3" Type="http://schemas.openxmlformats.org/officeDocument/2006/relationships/image" Target="../media/image37.png"/><Relationship Id="rId21" Type="http://schemas.openxmlformats.org/officeDocument/2006/relationships/image" Target="../media/image39.png"/><Relationship Id="rId17" Type="http://schemas.openxmlformats.org/officeDocument/2006/relationships/image" Target="../media/image234.png"/><Relationship Id="rId2" Type="http://schemas.openxmlformats.org/officeDocument/2006/relationships/image" Target="../media/image36.png"/><Relationship Id="rId16" Type="http://schemas.openxmlformats.org/officeDocument/2006/relationships/image" Target="../media/image233.png"/><Relationship Id="rId20" Type="http://schemas.openxmlformats.org/officeDocument/2006/relationships/image" Target="../media/image26.png"/><Relationship Id="rId1" Type="http://schemas.openxmlformats.org/officeDocument/2006/relationships/slideLayout" Target="../slideLayouts/slideLayout7.xml"/><Relationship Id="rId24" Type="http://schemas.openxmlformats.org/officeDocument/2006/relationships/image" Target="../media/image10.svg"/><Relationship Id="rId23" Type="http://schemas.openxmlformats.org/officeDocument/2006/relationships/image" Target="../media/image9.png"/><Relationship Id="rId19" Type="http://schemas.openxmlformats.org/officeDocument/2006/relationships/image" Target="../media/image34.svg"/><Relationship Id="rId22" Type="http://schemas.openxmlformats.org/officeDocument/2006/relationships/image" Target="../media/image40.svg"/></Relationships>
</file>

<file path=ppt/slides/_rels/slide7.xml.rels><?xml version="1.0" encoding="UTF-8" standalone="yes"?>
<Relationships xmlns="http://schemas.openxmlformats.org/package/2006/relationships"><Relationship Id="rId13" Type="http://schemas.openxmlformats.org/officeDocument/2006/relationships/image" Target="../media/image41.png"/><Relationship Id="rId18" Type="http://schemas.openxmlformats.org/officeDocument/2006/relationships/image" Target="../media/image34.svg"/><Relationship Id="rId3" Type="http://schemas.openxmlformats.org/officeDocument/2006/relationships/image" Target="../media/image30.svg"/><Relationship Id="rId21" Type="http://schemas.openxmlformats.org/officeDocument/2006/relationships/image" Target="../media/image3.png"/><Relationship Id="rId12" Type="http://schemas.openxmlformats.org/officeDocument/2006/relationships/image" Target="../media/image236.png"/><Relationship Id="rId17" Type="http://schemas.openxmlformats.org/officeDocument/2006/relationships/image" Target="../media/image33.png"/><Relationship Id="rId2" Type="http://schemas.openxmlformats.org/officeDocument/2006/relationships/image" Target="../media/image29.png"/><Relationship Id="rId16" Type="http://schemas.openxmlformats.org/officeDocument/2006/relationships/image" Target="../media/image40.svg"/><Relationship Id="rId20" Type="http://schemas.openxmlformats.org/officeDocument/2006/relationships/image" Target="../media/image10.svg"/><Relationship Id="rId1" Type="http://schemas.openxmlformats.org/officeDocument/2006/relationships/slideLayout" Target="../slideLayouts/slideLayout7.xml"/><Relationship Id="rId24" Type="http://schemas.openxmlformats.org/officeDocument/2006/relationships/image" Target="../media/image6.svg"/><Relationship Id="rId15" Type="http://schemas.openxmlformats.org/officeDocument/2006/relationships/image" Target="../media/image39.png"/><Relationship Id="rId23" Type="http://schemas.openxmlformats.org/officeDocument/2006/relationships/image" Target="../media/image5.png"/><Relationship Id="rId19" Type="http://schemas.openxmlformats.org/officeDocument/2006/relationships/image" Target="../media/image9.png"/><Relationship Id="rId14" Type="http://schemas.openxmlformats.org/officeDocument/2006/relationships/image" Target="../media/image42.svg"/><Relationship Id="rId22" Type="http://schemas.openxmlformats.org/officeDocument/2006/relationships/image" Target="../media/image4.svg"/></Relationships>
</file>

<file path=ppt/slides/_rels/slide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30.svg"/><Relationship Id="rId12"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10.png"/><Relationship Id="rId5" Type="http://schemas.openxmlformats.org/officeDocument/2006/relationships/image" Target="../media/image44.png"/><Relationship Id="rId10" Type="http://schemas.openxmlformats.org/officeDocument/2006/relationships/image" Target="../media/image30.png"/><Relationship Id="rId4" Type="http://schemas.openxmlformats.org/officeDocument/2006/relationships/image" Target="../media/image43.png"/><Relationship Id="rId9" Type="http://schemas.openxmlformats.org/officeDocument/2006/relationships/image" Target="../media/image42.svg"/></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svg"/><Relationship Id="rId7" Type="http://schemas.openxmlformats.org/officeDocument/2006/relationships/image" Target="../media/image34.sv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 Id="rId9"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853995">
            <a:off x="13291279" y="-157980"/>
            <a:ext cx="5995585" cy="2660541"/>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891265">
            <a:off x="14465191" y="6882388"/>
            <a:ext cx="5588219" cy="2479772"/>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122520">
            <a:off x="1199534" y="6748697"/>
            <a:ext cx="1561043" cy="3179902"/>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891265">
            <a:off x="-1455351" y="-211186"/>
            <a:ext cx="5588219" cy="2479772"/>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22439">
            <a:off x="3234337" y="808248"/>
            <a:ext cx="1769883" cy="1879220"/>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97524" y="2799254"/>
            <a:ext cx="1805645" cy="1244253"/>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4143523" flipH="1">
            <a:off x="14684964" y="1447796"/>
            <a:ext cx="2181694" cy="1570819"/>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662805">
            <a:off x="16563673" y="8348240"/>
            <a:ext cx="1344943" cy="1512717"/>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1656189" y="788994"/>
            <a:ext cx="506908" cy="766591"/>
          </a:xfrm>
          <a:prstGeom prst="rect">
            <a:avLst/>
          </a:prstGeom>
        </p:spPr>
      </p:pic>
      <p:pic>
        <p:nvPicPr>
          <p:cNvPr id="13"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9525000" y="9059180"/>
            <a:ext cx="317697" cy="480448"/>
          </a:xfrm>
          <a:prstGeom prst="rect">
            <a:avLst/>
          </a:prstGeom>
        </p:spPr>
      </p:pic>
      <p:sp>
        <p:nvSpPr>
          <p:cNvPr id="15" name="Rectangle 37">
            <a:extLst>
              <a:ext uri="{FF2B5EF4-FFF2-40B4-BE49-F238E27FC236}">
                <a16:creationId xmlns:a16="http://schemas.microsoft.com/office/drawing/2014/main" id="{C17F8E90-C9CB-461D-A183-609CA99721EA}"/>
              </a:ext>
            </a:extLst>
          </p:cNvPr>
          <p:cNvSpPr>
            <a:spLocks noChangeArrowheads="1"/>
          </p:cNvSpPr>
          <p:nvPr/>
        </p:nvSpPr>
        <p:spPr bwMode="auto">
          <a:xfrm>
            <a:off x="914400" y="1485900"/>
            <a:ext cx="15544800" cy="5207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a:lnSpc>
                <a:spcPct val="150000"/>
              </a:lnSpc>
              <a:spcBef>
                <a:spcPct val="0"/>
              </a:spcBef>
              <a:buFontTx/>
              <a:buNone/>
            </a:pPr>
            <a:r>
              <a:rPr lang="nl-NL" altLang="vi-VN" sz="6000" b="1">
                <a:solidFill>
                  <a:srgbClr val="0000FF"/>
                </a:solidFill>
                <a:latin typeface="Times New Roman" panose="02020603050405020304" pitchFamily="18" charset="0"/>
                <a:cs typeface="Times New Roman" panose="02020603050405020304" pitchFamily="18" charset="0"/>
              </a:rPr>
              <a:t>Tuần 1: Tiết 1; 2: </a:t>
            </a:r>
          </a:p>
          <a:p>
            <a:pPr lvl="0" algn="ctr">
              <a:lnSpc>
                <a:spcPct val="150000"/>
              </a:lnSpc>
              <a:defRPr/>
            </a:pPr>
            <a:r>
              <a:rPr lang="vi-VN" sz="8000" b="1" kern="0">
                <a:solidFill>
                  <a:srgbClr val="FFFF00"/>
                </a:solidFill>
                <a:ea typeface="Calibri" panose="020F0502020204030204" pitchFamily="34" charset="0"/>
                <a:cs typeface="Arial" panose="020B0604020202020204" pitchFamily="34" charset="0"/>
              </a:rPr>
              <a:t>BÀI 1: CÁC GÓC Ở VỊ TRÍ ĐẶC BIỆT</a:t>
            </a:r>
            <a:endParaRPr kumimoji="0" lang="en-US" sz="8000" b="1" i="0" u="none" strike="noStrike" kern="0" cap="none" spc="0" normalizeH="0" baseline="0" noProof="0">
              <a:ln>
                <a:noFill/>
              </a:ln>
              <a:solidFill>
                <a:srgbClr val="FFFF00"/>
              </a:solidFill>
              <a:effectLst/>
              <a:uLnTx/>
              <a:uFillTx/>
              <a:latin typeface="Arial" panose="020B0604020202020204" pitchFamily="34" charset="0"/>
              <a:cs typeface="Arial" panose="020B0604020202020204" pitchFamily="34" charset="0"/>
            </a:endParaRPr>
          </a:p>
        </p:txBody>
      </p:sp>
      <p:sp>
        <p:nvSpPr>
          <p:cNvPr id="16" name="Rectangle 37">
            <a:extLst>
              <a:ext uri="{FF2B5EF4-FFF2-40B4-BE49-F238E27FC236}">
                <a16:creationId xmlns:a16="http://schemas.microsoft.com/office/drawing/2014/main" id="{EB0549E0-D76D-4530-B80B-A7E422021BE4}"/>
              </a:ext>
            </a:extLst>
          </p:cNvPr>
          <p:cNvSpPr>
            <a:spLocks noChangeArrowheads="1"/>
          </p:cNvSpPr>
          <p:nvPr/>
        </p:nvSpPr>
        <p:spPr bwMode="auto">
          <a:xfrm>
            <a:off x="3657600" y="7886700"/>
            <a:ext cx="15544800" cy="1311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a:lnSpc>
                <a:spcPct val="150000"/>
              </a:lnSpc>
              <a:spcBef>
                <a:spcPct val="0"/>
              </a:spcBef>
              <a:buFontTx/>
              <a:buNone/>
            </a:pPr>
            <a:r>
              <a:rPr lang="nl-NL" altLang="vi-VN" sz="6000" b="1">
                <a:solidFill>
                  <a:srgbClr val="0000FF"/>
                </a:solidFill>
                <a:latin typeface="Times New Roman" panose="02020603050405020304" pitchFamily="18" charset="0"/>
                <a:cs typeface="Times New Roman" panose="02020603050405020304" pitchFamily="18" charset="0"/>
              </a:rPr>
              <a:t>Giáo viên: Ngô Thị Mai Hương</a:t>
            </a:r>
            <a:endParaRPr lang="en-US" altLang="vi-VN" sz="6000" b="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641938" y="-1941680"/>
            <a:ext cx="1371600" cy="5562600"/>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7" name="Picture 6"/>
          <p:cNvPicPr>
            <a:picLocks noChangeAspect="1"/>
          </p:cNvPicPr>
          <p:nvPr/>
        </p:nvPicPr>
        <p:blipFill>
          <a:blip r:embed="rId2" cstate="print">
            <a:duotone>
              <a:prstClr val="black"/>
              <a:schemeClr val="tx1">
                <a:tint val="45000"/>
                <a:satMod val="400000"/>
              </a:schemeClr>
            </a:duotone>
            <a:extLst>
              <a:ext uri="{BEBA8EAE-BF5A-486C-A8C5-ECC9F3942E4B}">
                <a14:imgProps xmlns:a14="http://schemas.microsoft.com/office/drawing/2010/main">
                  <a14:imgLayer r:embed="rId3">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99140" y="230021"/>
            <a:ext cx="1224738" cy="1143000"/>
          </a:xfrm>
          <a:prstGeom prst="rect">
            <a:avLst/>
          </a:prstGeom>
        </p:spPr>
      </p:pic>
      <p:sp>
        <p:nvSpPr>
          <p:cNvPr id="10" name="TextBox 9"/>
          <p:cNvSpPr txBox="1"/>
          <p:nvPr/>
        </p:nvSpPr>
        <p:spPr>
          <a:xfrm>
            <a:off x="2076278" y="435791"/>
            <a:ext cx="3581400" cy="784830"/>
          </a:xfrm>
          <a:prstGeom prst="rect">
            <a:avLst/>
          </a:prstGeom>
          <a:noFill/>
        </p:spPr>
        <p:txBody>
          <a:bodyPr wrap="square" rtlCol="0">
            <a:spAutoFit/>
          </a:bodyPr>
          <a:lstStyle/>
          <a:p>
            <a:r>
              <a:rPr lang="nl-NL" sz="4500" b="1">
                <a:solidFill>
                  <a:prstClr val="black"/>
                </a:solidFill>
                <a:latin typeface="Arial" panose="020B0604020202020204" pitchFamily="34" charset="0"/>
                <a:cs typeface="Arial" panose="020B0604020202020204" pitchFamily="34" charset="0"/>
              </a:rPr>
              <a:t>HĐKP 2:</a:t>
            </a:r>
            <a:endParaRPr lang="en-US" sz="4500">
              <a:solidFill>
                <a:prstClr val="black"/>
              </a:solidFill>
              <a:latin typeface="Arial" panose="020B0604020202020204" pitchFamily="34" charset="0"/>
              <a:cs typeface="Arial" panose="020B0604020202020204" pitchFamily="34" charset="0"/>
            </a:endParaRPr>
          </a:p>
        </p:txBody>
      </p:sp>
      <p:pic>
        <p:nvPicPr>
          <p:cNvPr id="2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451466" y="-996671"/>
            <a:ext cx="2312542" cy="2300979"/>
          </a:xfrm>
          <a:prstGeom prst="rect">
            <a:avLst/>
          </a:prstGeom>
        </p:spPr>
      </p:pic>
      <p:pic>
        <p:nvPicPr>
          <p:cNvPr id="22"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52792" y="9631954"/>
            <a:ext cx="8659085" cy="2902946"/>
          </a:xfrm>
          <a:prstGeom prst="rect">
            <a:avLst/>
          </a:prstGeom>
        </p:spPr>
      </p:pic>
      <p:pic>
        <p:nvPicPr>
          <p:cNvPr id="23"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876800" y="9649266"/>
            <a:ext cx="9534701" cy="2868322"/>
          </a:xfrm>
          <a:prstGeom prst="rect">
            <a:avLst/>
          </a:prstGeom>
        </p:spPr>
      </p:pic>
      <p:pic>
        <p:nvPicPr>
          <p:cNvPr id="24"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953408" y="9631954"/>
            <a:ext cx="8659085" cy="2868322"/>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533400" y="1454680"/>
                <a:ext cx="17074337" cy="2830775"/>
              </a:xfrm>
              <a:prstGeom prst="rect">
                <a:avLst/>
              </a:prstGeom>
            </p:spPr>
            <p:txBody>
              <a:bodyPr wrap="square">
                <a:spAutoFit/>
              </a:bodyPr>
              <a:lstStyle/>
              <a:p>
                <a:pPr algn="just">
                  <a:lnSpc>
                    <a:spcPct val="150000"/>
                  </a:lnSpc>
                </a:pPr>
                <a:r>
                  <a:rPr lang="vi-VN" sz="4000">
                    <a:solidFill>
                      <a:schemeClr val="bg1"/>
                    </a:solidFill>
                    <a:latin typeface="Arial" panose="020B0604020202020204" pitchFamily="34" charset="0"/>
                    <a:cs typeface="Arial" panose="020B0604020202020204" pitchFamily="34" charset="0"/>
                  </a:rPr>
                  <a:t>Cho hai đường thẳng xy và zt cắt nhau tại O (Hình 7). Ta gọi Oy là tia đối của tia Ox và gọi tia Ot là tia đối của tia Oz. Hãy cho biết quan hệ về cạnh, quan hệ về đỉnh của</a:t>
                </a:r>
                <a:r>
                  <a:rPr lang="en-US" sz="4000">
                    <a:solidFill>
                      <a:schemeClr val="bg1"/>
                    </a:solidFill>
                    <a:latin typeface="Arial" panose="020B0604020202020204" pitchFamily="34" charset="0"/>
                    <a:cs typeface="Arial" panose="020B0604020202020204" pitchFamily="34" charset="0"/>
                  </a:rPr>
                  <a:t> </a:t>
                </a:r>
                <a14:m>
                  <m:oMath xmlns:m="http://schemas.openxmlformats.org/officeDocument/2006/math">
                    <m:acc>
                      <m:accPr>
                        <m:chr m:val="̂"/>
                        <m:ctrlPr>
                          <a:rPr lang="en-US" sz="4000" i="1">
                            <a:solidFill>
                              <a:schemeClr val="bg1"/>
                            </a:solidFill>
                            <a:latin typeface="Cambria Math" panose="02040503050406030204" pitchFamily="18" charset="0"/>
                            <a:ea typeface="Cambria Math" panose="02040503050406030204" pitchFamily="18" charset="0"/>
                            <a:cs typeface="Cambria Math" panose="02040503050406030204" pitchFamily="18" charset="0"/>
                          </a:rPr>
                        </m:ctrlPr>
                      </m:accPr>
                      <m:e>
                        <m:sSub>
                          <m:sSubPr>
                            <m:ctrlPr>
                              <a:rPr lang="en-US" sz="4000" i="1" smtClean="0">
                                <a:solidFill>
                                  <a:schemeClr val="bg1"/>
                                </a:solidFill>
                                <a:latin typeface="Cambria Math" panose="02040503050406030204" pitchFamily="18" charset="0"/>
                                <a:ea typeface="Cambria Math" panose="02040503050406030204" pitchFamily="18" charset="0"/>
                              </a:rPr>
                            </m:ctrlPr>
                          </m:sSubPr>
                          <m:e>
                            <m:r>
                              <a:rPr lang="en-US" sz="4000" b="0" i="1" smtClean="0">
                                <a:solidFill>
                                  <a:schemeClr val="bg1"/>
                                </a:solidFill>
                                <a:latin typeface="Cambria Math" panose="02040503050406030204" pitchFamily="18" charset="0"/>
                                <a:ea typeface="Cambria Math" panose="02040503050406030204" pitchFamily="18" charset="0"/>
                              </a:rPr>
                              <m:t>𝑂</m:t>
                            </m:r>
                          </m:e>
                          <m:sub>
                            <m:r>
                              <a:rPr lang="en-US" sz="4000" b="0" i="1" smtClean="0">
                                <a:solidFill>
                                  <a:schemeClr val="bg1"/>
                                </a:solidFill>
                                <a:latin typeface="Cambria Math" panose="02040503050406030204" pitchFamily="18" charset="0"/>
                                <a:ea typeface="Cambria Math" panose="02040503050406030204" pitchFamily="18" charset="0"/>
                              </a:rPr>
                              <m:t>1</m:t>
                            </m:r>
                          </m:sub>
                        </m:sSub>
                      </m:e>
                    </m:acc>
                  </m:oMath>
                </a14:m>
                <a:r>
                  <a:rPr lang="vi-VN" sz="4000">
                    <a:solidFill>
                      <a:schemeClr val="bg1"/>
                    </a:solidFill>
                    <a:latin typeface="Arial" panose="020B0604020202020204" pitchFamily="34" charset="0"/>
                    <a:cs typeface="Arial" panose="020B0604020202020204" pitchFamily="34" charset="0"/>
                  </a:rPr>
                  <a:t> và</a:t>
                </a:r>
                <a14:m>
                  <m:oMath xmlns:m="http://schemas.openxmlformats.org/officeDocument/2006/math">
                    <m:r>
                      <a:rPr lang="en-US" sz="4000" b="0" i="0" smtClean="0">
                        <a:solidFill>
                          <a:schemeClr val="bg1"/>
                        </a:solidFill>
                        <a:latin typeface="Cambria Math" panose="02040503050406030204" pitchFamily="18" charset="0"/>
                        <a:ea typeface="Cambria Math" panose="02040503050406030204" pitchFamily="18" charset="0"/>
                        <a:cs typeface="Cambria Math" panose="02040503050406030204" pitchFamily="18" charset="0"/>
                      </a:rPr>
                      <m:t> </m:t>
                    </m:r>
                    <m:acc>
                      <m:accPr>
                        <m:chr m:val="̂"/>
                        <m:ctrlPr>
                          <a:rPr lang="en-US" sz="4000" i="1">
                            <a:solidFill>
                              <a:schemeClr val="bg1"/>
                            </a:solidFill>
                            <a:latin typeface="Cambria Math" panose="02040503050406030204" pitchFamily="18" charset="0"/>
                            <a:ea typeface="Cambria Math" panose="02040503050406030204" pitchFamily="18" charset="0"/>
                            <a:cs typeface="Cambria Math" panose="02040503050406030204" pitchFamily="18" charset="0"/>
                          </a:rPr>
                        </m:ctrlPr>
                      </m:accPr>
                      <m:e>
                        <m:sSub>
                          <m:sSubPr>
                            <m:ctrlPr>
                              <a:rPr lang="en-US" sz="4000" i="1">
                                <a:solidFill>
                                  <a:schemeClr val="bg1"/>
                                </a:solidFill>
                                <a:latin typeface="Cambria Math" panose="02040503050406030204" pitchFamily="18" charset="0"/>
                                <a:ea typeface="Cambria Math" panose="02040503050406030204" pitchFamily="18" charset="0"/>
                              </a:rPr>
                            </m:ctrlPr>
                          </m:sSubPr>
                          <m:e>
                            <m:r>
                              <a:rPr lang="en-US" sz="4000" i="1">
                                <a:solidFill>
                                  <a:schemeClr val="bg1"/>
                                </a:solidFill>
                                <a:latin typeface="Cambria Math" panose="02040503050406030204" pitchFamily="18" charset="0"/>
                                <a:ea typeface="Cambria Math" panose="02040503050406030204" pitchFamily="18" charset="0"/>
                              </a:rPr>
                              <m:t>𝑂</m:t>
                            </m:r>
                          </m:e>
                          <m:sub>
                            <m:r>
                              <a:rPr lang="en-US" sz="4000" b="0" i="1" smtClean="0">
                                <a:solidFill>
                                  <a:schemeClr val="bg1"/>
                                </a:solidFill>
                                <a:latin typeface="Cambria Math" panose="02040503050406030204" pitchFamily="18" charset="0"/>
                                <a:ea typeface="Cambria Math" panose="02040503050406030204" pitchFamily="18" charset="0"/>
                              </a:rPr>
                              <m:t>3</m:t>
                            </m:r>
                          </m:sub>
                        </m:sSub>
                      </m:e>
                    </m:acc>
                  </m:oMath>
                </a14:m>
                <a:r>
                  <a:rPr lang="vi-VN" sz="4000">
                    <a:solidFill>
                      <a:schemeClr val="bg1"/>
                    </a:solidFill>
                    <a:cs typeface="Arial" panose="020B0604020202020204" pitchFamily="34" charset="0"/>
                  </a:rPr>
                  <a:t>  </a:t>
                </a:r>
                <a:r>
                  <a:rPr lang="vi-VN" sz="4000">
                    <a:solidFill>
                      <a:schemeClr val="bg1"/>
                    </a:solidFill>
                    <a:latin typeface="Arial" panose="020B0604020202020204" pitchFamily="34" charset="0"/>
                    <a:cs typeface="Arial" panose="020B0604020202020204" pitchFamily="34" charset="0"/>
                  </a:rPr>
                  <a:t>.</a:t>
                </a:r>
                <a:endParaRPr lang="en-US" sz="4000">
                  <a:solidFill>
                    <a:schemeClr val="bg1"/>
                  </a:solidFill>
                  <a:latin typeface="Arial" panose="020B060402020202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533400" y="1454680"/>
                <a:ext cx="17074337" cy="2830775"/>
              </a:xfrm>
              <a:prstGeom prst="rect">
                <a:avLst/>
              </a:prstGeom>
              <a:blipFill rotWithShape="0">
                <a:blip r:embed="rId12"/>
                <a:stretch>
                  <a:fillRect l="-1286" r="-1286" b="-6250"/>
                </a:stretch>
              </a:blipFill>
            </p:spPr>
            <p:txBody>
              <a:bodyPr/>
              <a:lstStyle/>
              <a:p>
                <a:r>
                  <a:rPr lang="en-US">
                    <a:noFill/>
                  </a:rPr>
                  <a:t> </a:t>
                </a:r>
              </a:p>
            </p:txBody>
          </p:sp>
        </mc:Fallback>
      </mc:AlternateContent>
      <p:pic>
        <p:nvPicPr>
          <p:cNvPr id="4" name="Picture 3"/>
          <p:cNvPicPr>
            <a:picLocks noChangeAspect="1"/>
          </p:cNvPicPr>
          <p:nvPr/>
        </p:nvPicPr>
        <p:blipFill>
          <a:blip r:embed="rId13">
            <a:extLst>
              <a:ext uri="{BEBA8EAE-BF5A-486C-A8C5-ECC9F3942E4B}">
                <a14:imgProps xmlns:a14="http://schemas.microsoft.com/office/drawing/2010/main">
                  <a14:imgLayer r:embed="rId1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1277600" y="3390900"/>
            <a:ext cx="6156218" cy="4473771"/>
          </a:xfrm>
          <a:prstGeom prst="rect">
            <a:avLst/>
          </a:prstGeom>
        </p:spPr>
      </p:pic>
      <p:sp>
        <p:nvSpPr>
          <p:cNvPr id="12" name="TextBox 11"/>
          <p:cNvSpPr txBox="1"/>
          <p:nvPr/>
        </p:nvSpPr>
        <p:spPr>
          <a:xfrm>
            <a:off x="4612918" y="4511814"/>
            <a:ext cx="2667000" cy="707886"/>
          </a:xfrm>
          <a:prstGeom prst="rect">
            <a:avLst/>
          </a:prstGeom>
          <a:noFill/>
        </p:spPr>
        <p:txBody>
          <a:bodyPr wrap="square" rtlCol="0">
            <a:spAutoFit/>
          </a:bodyPr>
          <a:lstStyle/>
          <a:p>
            <a:r>
              <a:rPr lang="en-US" sz="4000" b="1" u="sng">
                <a:solidFill>
                  <a:schemeClr val="bg1"/>
                </a:solidFill>
                <a:latin typeface="Arial" panose="020B0604020202020204" pitchFamily="34" charset="0"/>
                <a:cs typeface="Arial" panose="020B0604020202020204" pitchFamily="34" charset="0"/>
              </a:rPr>
              <a:t>Trả lời</a:t>
            </a:r>
          </a:p>
        </p:txBody>
      </p:sp>
      <p:pic>
        <p:nvPicPr>
          <p:cNvPr id="13" name="Picture 8"/>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6200000" flipH="1">
            <a:off x="16945695" y="8982795"/>
            <a:ext cx="1122987" cy="1104422"/>
          </a:xfrm>
          <a:prstGeom prst="rect">
            <a:avLst/>
          </a:prstGeom>
        </p:spPr>
      </p:pic>
      <p:pic>
        <p:nvPicPr>
          <p:cNvPr id="14" name="Picture 4"/>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2220005">
            <a:off x="9490354" y="9101906"/>
            <a:ext cx="753606" cy="1535123"/>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609600" y="5302187"/>
                <a:ext cx="17983200" cy="4829784"/>
              </a:xfrm>
              <a:prstGeom prst="rect">
                <a:avLst/>
              </a:prstGeom>
            </p:spPr>
            <p:txBody>
              <a:bodyPr wrap="square">
                <a:spAutoFit/>
              </a:bodyPr>
              <a:lstStyle/>
              <a:p>
                <a:pPr marL="571500" indent="-571500">
                  <a:lnSpc>
                    <a:spcPct val="150000"/>
                  </a:lnSpc>
                  <a:buFont typeface="Arial" panose="020B0604020202020204" pitchFamily="34" charset="0"/>
                  <a:buChar char="•"/>
                </a:pPr>
                <a14:m>
                  <m:oMath xmlns:m="http://schemas.openxmlformats.org/officeDocument/2006/math">
                    <m:acc>
                      <m:accPr>
                        <m:chr m:val="̂"/>
                        <m:ctrlPr>
                          <a:rPr lang="en-US" sz="4000" i="1" smtClean="0">
                            <a:solidFill>
                              <a:schemeClr val="bg1"/>
                            </a:solidFill>
                            <a:latin typeface="Cambria Math" panose="02040503050406030204" pitchFamily="18" charset="0"/>
                            <a:ea typeface="Times New Roman" panose="02020603050405020304" pitchFamily="18" charset="0"/>
                          </a:rPr>
                        </m:ctrlPr>
                      </m:accPr>
                      <m:e>
                        <m:sSub>
                          <m:sSub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𝑂</m:t>
                            </m:r>
                          </m:e>
                          <m:sub>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1</m:t>
                            </m:r>
                          </m:sub>
                        </m:sSub>
                      </m:e>
                    </m:acc>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có cạnh Ox và Ot, đỉnh O</a:t>
                </a:r>
              </a:p>
              <a:p>
                <a:pPr marL="571500" indent="-571500">
                  <a:lnSpc>
                    <a:spcPct val="150000"/>
                  </a:lnSpc>
                  <a:buFont typeface="Arial" panose="020B0604020202020204" pitchFamily="34" charset="0"/>
                  <a:buChar char="•"/>
                </a:pPr>
                <a14:m>
                  <m:oMath xmlns:m="http://schemas.openxmlformats.org/officeDocument/2006/math">
                    <m:acc>
                      <m:accPr>
                        <m:chr m:val="̂"/>
                        <m:ctrlPr>
                          <a:rPr lang="en-US" sz="4000" i="1">
                            <a:solidFill>
                              <a:schemeClr val="bg1"/>
                            </a:solidFill>
                            <a:effectLst/>
                            <a:latin typeface="Cambria Math" panose="02040503050406030204" pitchFamily="18" charset="0"/>
                            <a:ea typeface="Times New Roman" panose="02020603050405020304" pitchFamily="18" charset="0"/>
                          </a:rPr>
                        </m:ctrlPr>
                      </m:accPr>
                      <m:e>
                        <m:sSub>
                          <m:sSub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𝑂</m:t>
                            </m:r>
                          </m:e>
                          <m:sub>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3</m:t>
                            </m:r>
                          </m:sub>
                        </m:sSub>
                      </m:e>
                    </m:acc>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có cạnh Oy và Oz, đỉnh O</a:t>
                </a:r>
              </a:p>
              <a:p>
                <a:pPr>
                  <a:lnSpc>
                    <a:spcPct val="150000"/>
                  </a:lnSpc>
                </a:pPr>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Ta có: </a:t>
                </a:r>
              </a:p>
              <a:p>
                <a:pPr>
                  <a:lnSpc>
                    <a:spcPct val="150000"/>
                  </a:lnSpc>
                </a:pPr>
                <a14:m>
                  <m:oMath xmlns:m="http://schemas.openxmlformats.org/officeDocument/2006/math">
                    <m:acc>
                      <m:accPr>
                        <m:chr m:val="̂"/>
                        <m:ctrlPr>
                          <a:rPr lang="en-US" sz="4000" i="1">
                            <a:solidFill>
                              <a:schemeClr val="bg1"/>
                            </a:solidFill>
                            <a:effectLst/>
                            <a:latin typeface="Cambria Math" panose="02040503050406030204" pitchFamily="18" charset="0"/>
                            <a:ea typeface="Times New Roman" panose="02020603050405020304" pitchFamily="18" charset="0"/>
                          </a:rPr>
                        </m:ctrlPr>
                      </m:accPr>
                      <m:e>
                        <m:sSub>
                          <m:sSub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𝑂</m:t>
                            </m:r>
                          </m:e>
                          <m:sub>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1</m:t>
                            </m:r>
                          </m:sub>
                        </m:sSub>
                      </m:e>
                    </m:acc>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acc>
                      <m:accPr>
                        <m:chr m:val="̂"/>
                        <m:ctrlPr>
                          <a:rPr lang="en-US" sz="4000" i="1">
                            <a:solidFill>
                              <a:schemeClr val="bg1"/>
                            </a:solidFill>
                            <a:effectLst/>
                            <a:latin typeface="Cambria Math" panose="02040503050406030204" pitchFamily="18" charset="0"/>
                            <a:ea typeface="Times New Roman" panose="02020603050405020304" pitchFamily="18" charset="0"/>
                          </a:rPr>
                        </m:ctrlPr>
                      </m:accPr>
                      <m:e>
                        <m:sSub>
                          <m:sSub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𝑂</m:t>
                            </m:r>
                          </m:e>
                          <m:sub>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3</m:t>
                            </m:r>
                          </m:sub>
                        </m:sSub>
                      </m:e>
                    </m:acc>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có mỗi cạnh của góc này là cạnh đối của một cạnh của góc kia.</a:t>
                </a:r>
              </a:p>
              <a:p>
                <a:pPr>
                  <a:lnSpc>
                    <a:spcPct val="150000"/>
                  </a:lnSpc>
                </a:pPr>
                <a14:m>
                  <m:oMath xmlns:m="http://schemas.openxmlformats.org/officeDocument/2006/math">
                    <m:acc>
                      <m:accPr>
                        <m:chr m:val="̂"/>
                        <m:ctrlPr>
                          <a:rPr lang="en-US" sz="4000" i="1">
                            <a:solidFill>
                              <a:schemeClr val="bg1"/>
                            </a:solidFill>
                            <a:effectLst/>
                            <a:latin typeface="Cambria Math" panose="02040503050406030204" pitchFamily="18" charset="0"/>
                            <a:ea typeface="Times New Roman" panose="02020603050405020304" pitchFamily="18" charset="0"/>
                          </a:rPr>
                        </m:ctrlPr>
                      </m:accPr>
                      <m:e>
                        <m:sSub>
                          <m:sSub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𝑂</m:t>
                            </m:r>
                          </m:e>
                          <m:sub>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1</m:t>
                            </m:r>
                          </m:sub>
                        </m:sSub>
                      </m:e>
                    </m:acc>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acc>
                      <m:accPr>
                        <m:chr m:val="̂"/>
                        <m:ctrlPr>
                          <a:rPr lang="en-US" sz="4000" i="1">
                            <a:solidFill>
                              <a:schemeClr val="bg1"/>
                            </a:solidFill>
                            <a:effectLst/>
                            <a:latin typeface="Cambria Math" panose="02040503050406030204" pitchFamily="18" charset="0"/>
                            <a:ea typeface="Times New Roman" panose="02020603050405020304" pitchFamily="18" charset="0"/>
                          </a:rPr>
                        </m:ctrlPr>
                      </m:accPr>
                      <m:e>
                        <m:sSub>
                          <m:sSub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𝑂</m:t>
                            </m:r>
                          </m:e>
                          <m:sub>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3</m:t>
                            </m:r>
                          </m:sub>
                        </m:sSub>
                      </m:e>
                    </m:acc>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có chung đỉnh.</a:t>
                </a:r>
              </a:p>
            </p:txBody>
          </p:sp>
        </mc:Choice>
        <mc:Fallback xmlns="">
          <p:sp>
            <p:nvSpPr>
              <p:cNvPr id="5" name="Rectangle 4"/>
              <p:cNvSpPr>
                <a:spLocks noRot="1" noChangeAspect="1" noMove="1" noResize="1" noEditPoints="1" noAdjustHandles="1" noChangeArrowheads="1" noChangeShapeType="1" noTextEdit="1"/>
              </p:cNvSpPr>
              <p:nvPr/>
            </p:nvSpPr>
            <p:spPr>
              <a:xfrm>
                <a:off x="609600" y="5302187"/>
                <a:ext cx="17983200" cy="4829784"/>
              </a:xfrm>
              <a:prstGeom prst="rect">
                <a:avLst/>
              </a:prstGeom>
              <a:blipFill rotWithShape="0">
                <a:blip r:embed="rId24"/>
                <a:stretch>
                  <a:fillRect l="-1186" b="-2020"/>
                </a:stretch>
              </a:blipFill>
            </p:spPr>
            <p:txBody>
              <a:bodyPr/>
              <a:lstStyle/>
              <a:p>
                <a:r>
                  <a:rPr lang="en-US">
                    <a:noFill/>
                  </a:rPr>
                  <a:t> </a:t>
                </a:r>
              </a:p>
            </p:txBody>
          </p:sp>
        </mc:Fallback>
      </mc:AlternateContent>
    </p:spTree>
    <p:extLst>
      <p:ext uri="{BB962C8B-B14F-4D97-AF65-F5344CB8AC3E}">
        <p14:creationId xmlns:p14="http://schemas.microsoft.com/office/powerpoint/2010/main" val="1893975780"/>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par>
                                <p:cTn id="11" presetID="22" presetClass="entr" presetSubtype="1"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up)">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righ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right)">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
                                            <p:txEl>
                                              <p:pRg st="0" end="0"/>
                                            </p:txEl>
                                          </p:spTgt>
                                        </p:tgtEl>
                                        <p:attrNameLst>
                                          <p:attrName>style.visibility</p:attrName>
                                        </p:attrNameLst>
                                      </p:cBhvr>
                                      <p:to>
                                        <p:strVal val="visible"/>
                                      </p:to>
                                    </p:set>
                                    <p:animEffect transition="in" filter="fade">
                                      <p:cBhvr>
                                        <p:cTn id="33" dur="500"/>
                                        <p:tgtEl>
                                          <p:spTgt spid="5">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5">
                                            <p:txEl>
                                              <p:pRg st="1" end="1"/>
                                            </p:txEl>
                                          </p:spTgt>
                                        </p:tgtEl>
                                        <p:attrNameLst>
                                          <p:attrName>style.visibility</p:attrName>
                                        </p:attrNameLst>
                                      </p:cBhvr>
                                      <p:to>
                                        <p:strVal val="visible"/>
                                      </p:to>
                                    </p:set>
                                    <p:animEffect transition="in" filter="barn(inVertical)">
                                      <p:cBhvr>
                                        <p:cTn id="38" dur="500"/>
                                        <p:tgtEl>
                                          <p:spTgt spid="5">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5">
                                            <p:txEl>
                                              <p:pRg st="2" end="2"/>
                                            </p:txEl>
                                          </p:spTgt>
                                        </p:tgtEl>
                                        <p:attrNameLst>
                                          <p:attrName>style.visibility</p:attrName>
                                        </p:attrNameLst>
                                      </p:cBhvr>
                                      <p:to>
                                        <p:strVal val="visible"/>
                                      </p:to>
                                    </p:set>
                                    <p:animEffect transition="in" filter="wipe(left)">
                                      <p:cBhvr>
                                        <p:cTn id="43" dur="500"/>
                                        <p:tgtEl>
                                          <p:spTgt spid="5">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5">
                                            <p:txEl>
                                              <p:pRg st="3" end="3"/>
                                            </p:txEl>
                                          </p:spTgt>
                                        </p:tgtEl>
                                        <p:attrNameLst>
                                          <p:attrName>style.visibility</p:attrName>
                                        </p:attrNameLst>
                                      </p:cBhvr>
                                      <p:to>
                                        <p:strVal val="visible"/>
                                      </p:to>
                                    </p:set>
                                    <p:animEffect transition="in" filter="randombar(horizontal)">
                                      <p:cBhvr>
                                        <p:cTn id="48" dur="500"/>
                                        <p:tgtEl>
                                          <p:spTgt spid="5">
                                            <p:txEl>
                                              <p:pRg st="3" end="3"/>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nodeType="clickEffect">
                                  <p:stCondLst>
                                    <p:cond delay="0"/>
                                  </p:stCondLst>
                                  <p:childTnLst>
                                    <p:set>
                                      <p:cBhvr>
                                        <p:cTn id="52" dur="1" fill="hold">
                                          <p:stCondLst>
                                            <p:cond delay="0"/>
                                          </p:stCondLst>
                                        </p:cTn>
                                        <p:tgtEl>
                                          <p:spTgt spid="5">
                                            <p:txEl>
                                              <p:pRg st="4" end="4"/>
                                            </p:txEl>
                                          </p:spTgt>
                                        </p:tgtEl>
                                        <p:attrNameLst>
                                          <p:attrName>style.visibility</p:attrName>
                                        </p:attrNameLst>
                                      </p:cBhvr>
                                      <p:to>
                                        <p:strVal val="visible"/>
                                      </p:to>
                                    </p:set>
                                    <p:animEffect transition="in" filter="wipe(up)">
                                      <p:cBhvr>
                                        <p:cTn id="53"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0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46231" y="-1120629"/>
            <a:ext cx="11141563" cy="11141563"/>
          </a:xfrm>
          <a:prstGeom prst="rect">
            <a:avLst/>
          </a:prstGeom>
        </p:spPr>
      </p:pic>
      <p:pic>
        <p:nvPicPr>
          <p:cNvPr id="3" name="Picture 3"/>
          <p:cNvPicPr>
            <a:picLocks noChangeAspect="1"/>
          </p:cNvPicPr>
          <p:nvPr/>
        </p:nvPicPr>
        <p:blipFill>
          <a:blip r:embed="rId2">
            <a:alphaModFix amt="20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067800" y="-293726"/>
            <a:ext cx="11860181" cy="11141563"/>
          </a:xfrm>
          <a:prstGeom prst="rect">
            <a:avLst/>
          </a:prstGeom>
        </p:spPr>
      </p:pic>
      <p:grpSp>
        <p:nvGrpSpPr>
          <p:cNvPr id="4" name="Group 4"/>
          <p:cNvGrpSpPr/>
          <p:nvPr/>
        </p:nvGrpSpPr>
        <p:grpSpPr>
          <a:xfrm>
            <a:off x="1641879" y="2095500"/>
            <a:ext cx="15045921" cy="2389589"/>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sp>
      </p:grpSp>
      <p:sp>
        <p:nvSpPr>
          <p:cNvPr id="7" name="TextBox 6"/>
          <p:cNvSpPr txBox="1"/>
          <p:nvPr/>
        </p:nvSpPr>
        <p:spPr>
          <a:xfrm>
            <a:off x="7363685" y="585276"/>
            <a:ext cx="4038600" cy="861774"/>
          </a:xfrm>
          <a:prstGeom prst="rect">
            <a:avLst/>
          </a:prstGeom>
          <a:noFill/>
        </p:spPr>
        <p:txBody>
          <a:bodyPr wrap="square" rtlCol="0">
            <a:spAutoFit/>
          </a:bodyPr>
          <a:lstStyle/>
          <a:p>
            <a:r>
              <a:rPr lang="en-US" sz="5000" b="1">
                <a:solidFill>
                  <a:prstClr val="white"/>
                </a:solidFill>
                <a:latin typeface="Arial" panose="020B0604020202020204" pitchFamily="34" charset="0"/>
                <a:cs typeface="Arial" panose="020B0604020202020204" pitchFamily="34" charset="0"/>
              </a:rPr>
              <a:t>KẾT LUẬN</a:t>
            </a:r>
          </a:p>
        </p:txBody>
      </p:sp>
      <p:pic>
        <p:nvPicPr>
          <p:cNvPr id="13" name="Picture 2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1052434">
            <a:off x="15694096" y="376194"/>
            <a:ext cx="2186277" cy="1232265"/>
          </a:xfrm>
          <a:prstGeom prst="rect">
            <a:avLst/>
          </a:prstGeom>
        </p:spPr>
      </p:pic>
      <p:pic>
        <p:nvPicPr>
          <p:cNvPr id="14"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0713088">
            <a:off x="15882675" y="3552221"/>
            <a:ext cx="570219" cy="839074"/>
          </a:xfrm>
          <a:prstGeom prst="rect">
            <a:avLst/>
          </a:prstGeom>
        </p:spPr>
      </p:pic>
      <p:pic>
        <p:nvPicPr>
          <p:cNvPr id="15" name="Picture 12"/>
          <p:cNvPicPr>
            <a:picLocks noChangeAspect="1"/>
          </p:cNvPicPr>
          <p:nvPr/>
        </p:nvPicPr>
        <p:blipFill>
          <a:blip r:embed="rId8">
            <a:alphaModFix amt="21999"/>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3048000" y="9432990"/>
            <a:ext cx="12469085" cy="4130384"/>
          </a:xfrm>
          <a:prstGeom prst="rect">
            <a:avLst/>
          </a:prstGeom>
        </p:spPr>
      </p:pic>
      <p:pic>
        <p:nvPicPr>
          <p:cNvPr id="16" name="Picture 12"/>
          <p:cNvPicPr>
            <a:picLocks noChangeAspect="1"/>
          </p:cNvPicPr>
          <p:nvPr/>
        </p:nvPicPr>
        <p:blipFill>
          <a:blip r:embed="rId8">
            <a:alphaModFix amt="21999"/>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866357" y="9410700"/>
            <a:ext cx="12469085" cy="4130384"/>
          </a:xfrm>
          <a:prstGeom prst="rect">
            <a:avLst/>
          </a:prstGeom>
        </p:spPr>
      </p:pic>
      <p:pic>
        <p:nvPicPr>
          <p:cNvPr id="18" name="Picture 4"/>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50219" y="263700"/>
            <a:ext cx="982189" cy="2289000"/>
          </a:xfrm>
          <a:prstGeom prst="rect">
            <a:avLst/>
          </a:prstGeom>
        </p:spPr>
      </p:pic>
      <p:sp>
        <p:nvSpPr>
          <p:cNvPr id="9" name="Rectangle 8"/>
          <p:cNvSpPr/>
          <p:nvPr/>
        </p:nvSpPr>
        <p:spPr>
          <a:xfrm>
            <a:off x="2590800" y="2351489"/>
            <a:ext cx="13182600" cy="1938992"/>
          </a:xfrm>
          <a:prstGeom prst="rect">
            <a:avLst/>
          </a:prstGeom>
        </p:spPr>
        <p:txBody>
          <a:bodyPr wrap="square">
            <a:spAutoFit/>
          </a:bodyPr>
          <a:lstStyle/>
          <a:p>
            <a:pPr algn="just">
              <a:lnSpc>
                <a:spcPct val="150000"/>
              </a:lnSpc>
              <a:spcAft>
                <a:spcPts val="600"/>
              </a:spcAft>
            </a:pPr>
            <a:r>
              <a:rPr lang="en-US" sz="4000" b="1">
                <a:solidFill>
                  <a:srgbClr val="000000"/>
                </a:solidFill>
                <a:latin typeface="Arial" panose="020B0604020202020204" pitchFamily="34" charset="0"/>
                <a:ea typeface="Times New Roman" panose="02020603050405020304" pitchFamily="18" charset="0"/>
                <a:cs typeface="Arial" panose="020B0604020202020204" pitchFamily="34" charset="0"/>
              </a:rPr>
              <a:t>Hai góc đối đỉnh</a:t>
            </a:r>
            <a:r>
              <a:rPr lang="en-US" sz="4000">
                <a:solidFill>
                  <a:srgbClr val="000000"/>
                </a:solidFill>
                <a:latin typeface="Arial" panose="020B0604020202020204" pitchFamily="34" charset="0"/>
                <a:ea typeface="Times New Roman" panose="02020603050405020304" pitchFamily="18" charset="0"/>
                <a:cs typeface="Arial" panose="020B0604020202020204" pitchFamily="34" charset="0"/>
              </a:rPr>
              <a:t> là hai  góc mà mỗi cạnh của góc này là tia đối của một cạnh của góc kia.</a:t>
            </a:r>
            <a:endParaRPr lang="en-US" sz="400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7" name="Picture 16"/>
          <p:cNvPicPr>
            <a:picLocks noChangeAspect="1"/>
          </p:cNvPicPr>
          <p:nvPr/>
        </p:nvPicPr>
        <p:blipFill>
          <a:blip r:embed="rId12">
            <a:extLst>
              <a:ext uri="{BEBA8EAE-BF5A-486C-A8C5-ECC9F3942E4B}">
                <a14:imgProps xmlns:a14="http://schemas.microsoft.com/office/drawing/2010/main">
                  <a14:imgLayer r:embed="rId13">
                    <a14:imgEffect>
                      <a14:colorTemperature colorTemp="11500"/>
                    </a14:imgEffect>
                    <a14:imgEffect>
                      <a14:saturation sat="400000"/>
                    </a14:imgEffect>
                  </a14:imgLayer>
                </a14:imgProps>
              </a:ext>
            </a:extLst>
          </a:blip>
          <a:stretch>
            <a:fillRect/>
          </a:stretch>
        </p:blipFill>
        <p:spPr>
          <a:xfrm>
            <a:off x="-780778" y="5167285"/>
            <a:ext cx="5657578" cy="1123492"/>
          </a:xfrm>
          <a:prstGeom prst="rect">
            <a:avLst/>
          </a:prstGeom>
        </p:spPr>
      </p:pic>
      <p:sp>
        <p:nvSpPr>
          <p:cNvPr id="19" name="TextBox 9"/>
          <p:cNvSpPr txBox="1"/>
          <p:nvPr/>
        </p:nvSpPr>
        <p:spPr>
          <a:xfrm>
            <a:off x="1228771" y="4814168"/>
            <a:ext cx="3413358" cy="1538883"/>
          </a:xfrm>
          <a:prstGeom prst="rect">
            <a:avLst/>
          </a:prstGeom>
        </p:spPr>
        <p:txBody>
          <a:bodyPr wrap="square" lIns="0" tIns="0" rIns="0" bIns="0" rtlCol="0" anchor="t">
            <a:spAutoFit/>
          </a:bodyPr>
          <a:lstStyle/>
          <a:p>
            <a:pPr algn="ctr">
              <a:lnSpc>
                <a:spcPts val="11950"/>
              </a:lnSpc>
            </a:pPr>
            <a:r>
              <a:rPr lang="en-US" sz="5000" b="1">
                <a:solidFill>
                  <a:srgbClr val="5F9A80"/>
                </a:solidFill>
                <a:latin typeface="Arial" panose="020B0604020202020204" pitchFamily="34" charset="0"/>
                <a:cs typeface="Arial" panose="020B0604020202020204" pitchFamily="34" charset="0"/>
              </a:rPr>
              <a:t>* Chú ý:</a:t>
            </a:r>
          </a:p>
        </p:txBody>
      </p:sp>
      <p:sp>
        <p:nvSpPr>
          <p:cNvPr id="20" name="Isosceles Triangle 19"/>
          <p:cNvSpPr/>
          <p:nvPr/>
        </p:nvSpPr>
        <p:spPr>
          <a:xfrm>
            <a:off x="352470" y="5254906"/>
            <a:ext cx="1143000" cy="755598"/>
          </a:xfrm>
          <a:prstGeom prst="triangle">
            <a:avLst/>
          </a:prstGeom>
          <a:solidFill>
            <a:srgbClr val="87CB8F"/>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5500" b="1">
                <a:solidFill>
                  <a:prstClr val="white"/>
                </a:solidFill>
                <a:latin typeface="Arial" panose="020B0604020202020204" pitchFamily="34" charset="0"/>
                <a:cs typeface="Arial" panose="020B0604020202020204" pitchFamily="34" charset="0"/>
              </a:rPr>
              <a:t>!</a:t>
            </a:r>
          </a:p>
        </p:txBody>
      </p:sp>
      <mc:AlternateContent xmlns:mc="http://schemas.openxmlformats.org/markup-compatibility/2006" xmlns:a14="http://schemas.microsoft.com/office/drawing/2010/main">
        <mc:Choice Requires="a14">
          <p:sp>
            <p:nvSpPr>
              <p:cNvPr id="21" name="Rectangle 20"/>
              <p:cNvSpPr/>
              <p:nvPr/>
            </p:nvSpPr>
            <p:spPr>
              <a:xfrm>
                <a:off x="5349998" y="5199446"/>
                <a:ext cx="14462002" cy="3906454"/>
              </a:xfrm>
              <a:prstGeom prst="rect">
                <a:avLst/>
              </a:prstGeom>
            </p:spPr>
            <p:txBody>
              <a:bodyPr wrap="square">
                <a:spAutoFit/>
              </a:bodyPr>
              <a:lstStyle/>
              <a:p>
                <a:pPr>
                  <a:lnSpc>
                    <a:spcPct val="150000"/>
                  </a:lnSpc>
                </a:pPr>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Khi </a:t>
                </a:r>
                <a14:m>
                  <m:oMath xmlns:m="http://schemas.openxmlformats.org/officeDocument/2006/math">
                    <m:acc>
                      <m:accPr>
                        <m:chr m:val="̂"/>
                        <m:ctrlPr>
                          <a:rPr lang="en-US" sz="4000" i="1">
                            <a:solidFill>
                              <a:schemeClr val="bg1"/>
                            </a:solidFill>
                            <a:effectLst/>
                            <a:latin typeface="Cambria Math" panose="02040503050406030204" pitchFamily="18" charset="0"/>
                          </a:rPr>
                        </m:ctrlPr>
                      </m:accPr>
                      <m:e>
                        <m:sSub>
                          <m:sSub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bPr>
                          <m:e>
                            <m:r>
                              <m:rPr>
                                <m:sty m:val="p"/>
                              </m:rPr>
                              <a:rPr lang="en-US" sz="4000" i="0">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O</m:t>
                            </m:r>
                          </m:e>
                          <m:sub>
                            <m:r>
                              <a:rPr lang="en-US" sz="4000" i="0">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1</m:t>
                            </m:r>
                          </m:sub>
                        </m:sSub>
                      </m:e>
                    </m:acc>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và</a:t>
                </a:r>
                <a:r>
                  <a:rPr lang="en-US" sz="4000" b="1">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schemeClr val="bg1"/>
                            </a:solidFill>
                            <a:effectLst/>
                            <a:latin typeface="Cambria Math" panose="02040503050406030204" pitchFamily="18" charset="0"/>
                          </a:rPr>
                        </m:ctrlPr>
                      </m:accPr>
                      <m:e>
                        <m:sSub>
                          <m:sSub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bPr>
                          <m:e>
                            <m:r>
                              <m:rPr>
                                <m:sty m:val="p"/>
                              </m:rPr>
                              <a:rPr lang="en-US" sz="4000" i="0">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O</m:t>
                            </m:r>
                          </m:e>
                          <m:sub>
                            <m:r>
                              <a:rPr lang="en-US" sz="4000" i="0">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3</m:t>
                            </m:r>
                          </m:sub>
                        </m:sSub>
                      </m:e>
                    </m:acc>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là hai góc đối đỉnh, ta còn nói:</a:t>
                </a:r>
              </a:p>
              <a:p>
                <a:pPr marL="571500" indent="-571500">
                  <a:lnSpc>
                    <a:spcPct val="150000"/>
                  </a:lnSpc>
                  <a:buFontTx/>
                  <a:buChar char="-"/>
                </a:pPr>
                <a14:m>
                  <m:oMath xmlns:m="http://schemas.openxmlformats.org/officeDocument/2006/math">
                    <m:acc>
                      <m:accPr>
                        <m:chr m:val="̂"/>
                        <m:ctrlPr>
                          <a:rPr lang="en-US" sz="4000" i="1">
                            <a:solidFill>
                              <a:schemeClr val="bg1"/>
                            </a:solidFill>
                            <a:effectLst/>
                            <a:latin typeface="Cambria Math" panose="02040503050406030204" pitchFamily="18" charset="0"/>
                          </a:rPr>
                        </m:ctrlPr>
                      </m:accPr>
                      <m:e>
                        <m:sSub>
                          <m:sSub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bPr>
                          <m:e>
                            <m:r>
                              <m:rPr>
                                <m:sty m:val="p"/>
                              </m:rPr>
                              <a:rPr lang="en-US" sz="4000" i="0">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O</m:t>
                            </m:r>
                          </m:e>
                          <m:sub>
                            <m:r>
                              <a:rPr lang="en-US" sz="4000" i="0">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1</m:t>
                            </m:r>
                          </m:sub>
                        </m:sSub>
                      </m:e>
                    </m:acc>
                  </m:oMath>
                </a14:m>
                <a:r>
                  <a:rPr lang="en-US" sz="4000" b="1">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đối đỉnh với</a:t>
                </a:r>
                <a:r>
                  <a:rPr lang="en-US" sz="4000" b="1">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schemeClr val="bg1"/>
                            </a:solidFill>
                            <a:effectLst/>
                            <a:latin typeface="Cambria Math" panose="02040503050406030204" pitchFamily="18" charset="0"/>
                          </a:rPr>
                        </m:ctrlPr>
                      </m:accPr>
                      <m:e>
                        <m:sSub>
                          <m:sSub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bPr>
                          <m:e>
                            <m:r>
                              <m:rPr>
                                <m:sty m:val="p"/>
                              </m:rPr>
                              <a:rPr lang="en-US" sz="4000" i="0">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O</m:t>
                            </m:r>
                          </m:e>
                          <m:sub>
                            <m:r>
                              <a:rPr lang="en-US" sz="4000" i="0">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3</m:t>
                            </m:r>
                          </m:sub>
                        </m:sSub>
                      </m:e>
                    </m:acc>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p>
              <a:p>
                <a:pPr marL="571500" indent="-571500">
                  <a:lnSpc>
                    <a:spcPct val="150000"/>
                  </a:lnSpc>
                  <a:buFontTx/>
                  <a:buChar char="-"/>
                </a:pPr>
                <a14:m>
                  <m:oMath xmlns:m="http://schemas.openxmlformats.org/officeDocument/2006/math">
                    <m:acc>
                      <m:accPr>
                        <m:chr m:val="̂"/>
                        <m:ctrlPr>
                          <a:rPr lang="en-US" sz="4000" i="1">
                            <a:solidFill>
                              <a:schemeClr val="bg1"/>
                            </a:solidFill>
                            <a:effectLst/>
                            <a:latin typeface="Cambria Math" panose="02040503050406030204" pitchFamily="18" charset="0"/>
                          </a:rPr>
                        </m:ctrlPr>
                      </m:accPr>
                      <m:e>
                        <m:sSub>
                          <m:sSub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bPr>
                          <m:e>
                            <m:r>
                              <m:rPr>
                                <m:sty m:val="p"/>
                              </m:rPr>
                              <a:rPr lang="en-US" sz="4000" i="0">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O</m:t>
                            </m:r>
                          </m:e>
                          <m:sub>
                            <m:r>
                              <a:rPr lang="en-US" sz="4000" i="0">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3</m:t>
                            </m:r>
                          </m:sub>
                        </m:sSub>
                      </m:e>
                    </m:acc>
                  </m:oMath>
                </a14:m>
                <a:r>
                  <a:rPr lang="en-US" sz="4000" b="1">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đối đỉnh với</a:t>
                </a:r>
                <a:r>
                  <a:rPr lang="en-US" sz="4000" b="1">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schemeClr val="bg1"/>
                            </a:solidFill>
                            <a:effectLst/>
                            <a:latin typeface="Cambria Math" panose="02040503050406030204" pitchFamily="18" charset="0"/>
                          </a:rPr>
                        </m:ctrlPr>
                      </m:accPr>
                      <m:e>
                        <m:sSub>
                          <m:sSub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bPr>
                          <m:e>
                            <m:r>
                              <m:rPr>
                                <m:sty m:val="p"/>
                              </m:rPr>
                              <a:rPr lang="en-US" sz="4000" i="0">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O</m:t>
                            </m:r>
                          </m:e>
                          <m:sub>
                            <m:r>
                              <a:rPr lang="en-US" sz="4000" i="0">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1</m:t>
                            </m:r>
                          </m:sub>
                        </m:sSub>
                      </m:e>
                    </m:acc>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r>
                  <a:rPr lang="en-US" sz="4000" b="1">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p>
              <a:p>
                <a:pPr marL="571500" indent="-571500">
                  <a:lnSpc>
                    <a:spcPct val="150000"/>
                  </a:lnSpc>
                  <a:buFontTx/>
                  <a:buChar char="-"/>
                </a:pPr>
                <a14:m>
                  <m:oMath xmlns:m="http://schemas.openxmlformats.org/officeDocument/2006/math">
                    <m:acc>
                      <m:accPr>
                        <m:chr m:val="̂"/>
                        <m:ctrlPr>
                          <a:rPr lang="en-US" sz="4000" i="1">
                            <a:solidFill>
                              <a:schemeClr val="bg1"/>
                            </a:solidFill>
                            <a:effectLst/>
                            <a:latin typeface="Cambria Math" panose="02040503050406030204" pitchFamily="18" charset="0"/>
                          </a:rPr>
                        </m:ctrlPr>
                      </m:accPr>
                      <m:e>
                        <m:sSub>
                          <m:sSub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bPr>
                          <m:e>
                            <m:r>
                              <m:rPr>
                                <m:sty m:val="p"/>
                              </m:rPr>
                              <a:rPr lang="en-US" sz="4000" i="0">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O</m:t>
                            </m:r>
                          </m:e>
                          <m:sub>
                            <m:r>
                              <a:rPr lang="en-US" sz="4000" i="0">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1</m:t>
                            </m:r>
                          </m:sub>
                        </m:sSub>
                      </m:e>
                    </m:acc>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và</a:t>
                </a:r>
                <a:r>
                  <a:rPr lang="en-US" sz="4000" b="1">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schemeClr val="bg1"/>
                            </a:solidFill>
                            <a:effectLst/>
                            <a:latin typeface="Cambria Math" panose="02040503050406030204" pitchFamily="18" charset="0"/>
                          </a:rPr>
                        </m:ctrlPr>
                      </m:accPr>
                      <m:e>
                        <m:sSub>
                          <m:sSub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bPr>
                          <m:e>
                            <m:r>
                              <m:rPr>
                                <m:sty m:val="p"/>
                              </m:rPr>
                              <a:rPr lang="en-US" sz="4000" i="0">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O</m:t>
                            </m:r>
                          </m:e>
                          <m:sub>
                            <m:r>
                              <a:rPr lang="en-US" sz="4000" i="0">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3</m:t>
                            </m:r>
                          </m:sub>
                        </m:sSub>
                      </m:e>
                    </m:acc>
                  </m:oMath>
                </a14:m>
                <a:r>
                  <a:rPr lang="en-US" sz="4000" b="1">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đối đỉnh với nhau</a:t>
                </a:r>
                <a:endParaRPr lang="en-US" sz="4000">
                  <a:solidFill>
                    <a:schemeClr val="bg1"/>
                  </a:solidFill>
                  <a:latin typeface="Arial" panose="020B0604020202020204" pitchFamily="34" charset="0"/>
                  <a:cs typeface="Arial" panose="020B0604020202020204" pitchFamily="34" charset="0"/>
                </a:endParaRPr>
              </a:p>
            </p:txBody>
          </p:sp>
        </mc:Choice>
        <mc:Fallback xmlns="">
          <p:sp>
            <p:nvSpPr>
              <p:cNvPr id="21" name="Rectangle 20"/>
              <p:cNvSpPr>
                <a:spLocks noRot="1" noChangeAspect="1" noMove="1" noResize="1" noEditPoints="1" noAdjustHandles="1" noChangeArrowheads="1" noChangeShapeType="1" noTextEdit="1"/>
              </p:cNvSpPr>
              <p:nvPr/>
            </p:nvSpPr>
            <p:spPr>
              <a:xfrm>
                <a:off x="5349998" y="5199446"/>
                <a:ext cx="14462002" cy="3906454"/>
              </a:xfrm>
              <a:prstGeom prst="rect">
                <a:avLst/>
              </a:prstGeom>
              <a:blipFill rotWithShape="0">
                <a:blip r:embed="rId20"/>
                <a:stretch>
                  <a:fillRect l="-1518" b="-2652"/>
                </a:stretch>
              </a:blipFill>
            </p:spPr>
            <p:txBody>
              <a:bodyPr/>
              <a:lstStyle/>
              <a:p>
                <a:r>
                  <a:rPr lang="en-US">
                    <a:noFill/>
                  </a:rPr>
                  <a:t> </a:t>
                </a:r>
              </a:p>
            </p:txBody>
          </p:sp>
        </mc:Fallback>
      </mc:AlternateContent>
      <p:pic>
        <p:nvPicPr>
          <p:cNvPr id="22" name="Picture 12"/>
          <p:cNvPicPr>
            <a:picLocks noChangeAspect="1"/>
          </p:cNvPicPr>
          <p:nvPr/>
        </p:nvPicPr>
        <p:blipFill>
          <a:blip r:embed="rId8">
            <a:alphaModFix amt="21999"/>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2788972" y="9420494"/>
            <a:ext cx="12469085" cy="4130384"/>
          </a:xfrm>
          <a:prstGeom prst="rect">
            <a:avLst/>
          </a:prstGeom>
        </p:spPr>
      </p:pic>
      <p:pic>
        <p:nvPicPr>
          <p:cNvPr id="6" name="Picture 5"/>
          <p:cNvPicPr>
            <a:picLocks noChangeAspect="1"/>
          </p:cNvPicPr>
          <p:nvPr/>
        </p:nvPicPr>
        <p:blipFill>
          <a:blip r:embed="rId21"/>
          <a:stretch>
            <a:fillRect/>
          </a:stretch>
        </p:blipFill>
        <p:spPr>
          <a:xfrm>
            <a:off x="15695204" y="7529867"/>
            <a:ext cx="1710589" cy="2215245"/>
          </a:xfrm>
          <a:prstGeom prst="rect">
            <a:avLst/>
          </a:prstGeom>
        </p:spPr>
      </p:pic>
    </p:spTree>
    <p:extLst>
      <p:ext uri="{BB962C8B-B14F-4D97-AF65-F5344CB8AC3E}">
        <p14:creationId xmlns:p14="http://schemas.microsoft.com/office/powerpoint/2010/main" val="3989816853"/>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par>
                                <p:cTn id="18" presetID="10" presetClass="entr" presetSubtype="0"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randombar(horizontal)">
                                      <p:cBhvr>
                                        <p:cTn id="28" dur="500"/>
                                        <p:tgtEl>
                                          <p:spTgt spid="20"/>
                                        </p:tgtEl>
                                      </p:cBhvr>
                                    </p:animEffect>
                                  </p:childTnLst>
                                </p:cTn>
                              </p:par>
                              <p:par>
                                <p:cTn id="29" presetID="14" presetClass="entr" presetSubtype="1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randombar(horizontal)">
                                      <p:cBhvr>
                                        <p:cTn id="31" dur="500"/>
                                        <p:tgtEl>
                                          <p:spTgt spid="17"/>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randombar(horizontal)">
                                      <p:cBhvr>
                                        <p:cTn id="34" dur="500"/>
                                        <p:tgtEl>
                                          <p:spTgt spid="19"/>
                                        </p:tgtEl>
                                      </p:cBhvr>
                                    </p:animEffect>
                                  </p:childTnLst>
                                </p:cTn>
                              </p:par>
                              <p:par>
                                <p:cTn id="35" presetID="10"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1">
                                            <p:txEl>
                                              <p:pRg st="0" end="0"/>
                                            </p:txEl>
                                          </p:spTgt>
                                        </p:tgtEl>
                                        <p:attrNameLst>
                                          <p:attrName>style.visibility</p:attrName>
                                        </p:attrNameLst>
                                      </p:cBhvr>
                                      <p:to>
                                        <p:strVal val="visible"/>
                                      </p:to>
                                    </p:set>
                                    <p:animEffect transition="in" filter="fade">
                                      <p:cBhvr>
                                        <p:cTn id="42" dur="500"/>
                                        <p:tgtEl>
                                          <p:spTgt spid="21">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1">
                                            <p:txEl>
                                              <p:pRg st="1" end="1"/>
                                            </p:txEl>
                                          </p:spTgt>
                                        </p:tgtEl>
                                        <p:attrNameLst>
                                          <p:attrName>style.visibility</p:attrName>
                                        </p:attrNameLst>
                                      </p:cBhvr>
                                      <p:to>
                                        <p:strVal val="visible"/>
                                      </p:to>
                                    </p:set>
                                    <p:animEffect transition="in" filter="barn(inVertical)">
                                      <p:cBhvr>
                                        <p:cTn id="47" dur="500"/>
                                        <p:tgtEl>
                                          <p:spTgt spid="21">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21">
                                            <p:txEl>
                                              <p:pRg st="2" end="2"/>
                                            </p:txEl>
                                          </p:spTgt>
                                        </p:tgtEl>
                                        <p:attrNameLst>
                                          <p:attrName>style.visibility</p:attrName>
                                        </p:attrNameLst>
                                      </p:cBhvr>
                                      <p:to>
                                        <p:strVal val="visible"/>
                                      </p:to>
                                    </p:set>
                                    <p:animEffect transition="in" filter="randombar(horizontal)">
                                      <p:cBhvr>
                                        <p:cTn id="52" dur="500"/>
                                        <p:tgtEl>
                                          <p:spTgt spid="21">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21">
                                            <p:txEl>
                                              <p:pRg st="3" end="3"/>
                                            </p:txEl>
                                          </p:spTgt>
                                        </p:tgtEl>
                                        <p:attrNameLst>
                                          <p:attrName>style.visibility</p:attrName>
                                        </p:attrNameLst>
                                      </p:cBhvr>
                                      <p:to>
                                        <p:strVal val="visible"/>
                                      </p:to>
                                    </p:set>
                                    <p:animEffect transition="in" filter="wipe(down)">
                                      <p:cBhvr>
                                        <p:cTn id="57" dur="500"/>
                                        <p:tgtEl>
                                          <p:spTgt spid="2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9" grpId="0"/>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1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474849" y="419100"/>
            <a:ext cx="6544433" cy="6544433"/>
          </a:xfrm>
          <a:prstGeom prst="rect">
            <a:avLst/>
          </a:prstGeom>
        </p:spPr>
      </p:pic>
      <p:grpSp>
        <p:nvGrpSpPr>
          <p:cNvPr id="2" name="Group 2"/>
          <p:cNvGrpSpPr/>
          <p:nvPr/>
        </p:nvGrpSpPr>
        <p:grpSpPr>
          <a:xfrm>
            <a:off x="1361345" y="1873624"/>
            <a:ext cx="15565309" cy="4599679"/>
            <a:chOff x="0" y="0"/>
            <a:chExt cx="5678267" cy="1677975"/>
          </a:xfrm>
        </p:grpSpPr>
        <p:sp>
          <p:nvSpPr>
            <p:cNvPr id="3" name="Freeform 3"/>
            <p:cNvSpPr/>
            <p:nvPr/>
          </p:nvSpPr>
          <p:spPr>
            <a:xfrm>
              <a:off x="0" y="0"/>
              <a:ext cx="5678267" cy="1677975"/>
            </a:xfrm>
            <a:custGeom>
              <a:avLst/>
              <a:gdLst/>
              <a:ahLst/>
              <a:cxnLst/>
              <a:rect l="l" t="t" r="r" b="b"/>
              <a:pathLst>
                <a:path w="5678267" h="1677975">
                  <a:moveTo>
                    <a:pt x="5553807" y="1677975"/>
                  </a:moveTo>
                  <a:lnTo>
                    <a:pt x="124460" y="1677975"/>
                  </a:lnTo>
                  <a:cubicBezTo>
                    <a:pt x="55880" y="1677975"/>
                    <a:pt x="0" y="1622095"/>
                    <a:pt x="0" y="1553515"/>
                  </a:cubicBezTo>
                  <a:lnTo>
                    <a:pt x="0" y="124460"/>
                  </a:lnTo>
                  <a:cubicBezTo>
                    <a:pt x="0" y="55880"/>
                    <a:pt x="55880" y="0"/>
                    <a:pt x="124460" y="0"/>
                  </a:cubicBezTo>
                  <a:lnTo>
                    <a:pt x="5553807" y="0"/>
                  </a:lnTo>
                  <a:cubicBezTo>
                    <a:pt x="5622387" y="0"/>
                    <a:pt x="5678267" y="55880"/>
                    <a:pt x="5678267" y="124460"/>
                  </a:cubicBezTo>
                  <a:lnTo>
                    <a:pt x="5678267" y="1553515"/>
                  </a:lnTo>
                  <a:cubicBezTo>
                    <a:pt x="5678267" y="1622095"/>
                    <a:pt x="5622387" y="1677975"/>
                    <a:pt x="5553807" y="1677975"/>
                  </a:cubicBezTo>
                  <a:close/>
                </a:path>
              </a:pathLst>
            </a:custGeom>
            <a:solidFill>
              <a:srgbClr val="FFFFFF"/>
            </a:solidFill>
          </p:spPr>
        </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427894" y="1028700"/>
            <a:ext cx="2464832" cy="5744312"/>
          </a:xfrm>
          <a:prstGeom prst="rect">
            <a:avLst/>
          </a:prstGeom>
        </p:spPr>
      </p:pic>
      <p:pic>
        <p:nvPicPr>
          <p:cNvPr id="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95400" y="8221808"/>
            <a:ext cx="12469085" cy="4130384"/>
          </a:xfrm>
          <a:prstGeom prst="rect">
            <a:avLst/>
          </a:prstGeom>
        </p:spPr>
      </p:pic>
      <p:pic>
        <p:nvPicPr>
          <p:cNvPr id="8"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315200" y="8648700"/>
            <a:ext cx="12469085" cy="4130384"/>
          </a:xfrm>
          <a:prstGeom prst="rect">
            <a:avLst/>
          </a:prstGeom>
        </p:spPr>
      </p:pic>
      <p:grpSp>
        <p:nvGrpSpPr>
          <p:cNvPr id="9" name="Group 8"/>
          <p:cNvGrpSpPr/>
          <p:nvPr/>
        </p:nvGrpSpPr>
        <p:grpSpPr>
          <a:xfrm>
            <a:off x="1038620" y="1573915"/>
            <a:ext cx="1918410" cy="1752699"/>
            <a:chOff x="3352800" y="3102142"/>
            <a:chExt cx="1412687" cy="1285465"/>
          </a:xfrm>
          <a:solidFill>
            <a:srgbClr val="87CB8F"/>
          </a:solidFill>
        </p:grpSpPr>
        <p:grpSp>
          <p:nvGrpSpPr>
            <p:cNvPr id="10" name="Group 4"/>
            <p:cNvGrpSpPr/>
            <p:nvPr/>
          </p:nvGrpSpPr>
          <p:grpSpPr>
            <a:xfrm>
              <a:off x="3352800" y="3102142"/>
              <a:ext cx="1412687" cy="1285465"/>
              <a:chOff x="0" y="0"/>
              <a:chExt cx="6350000" cy="6350000"/>
            </a:xfrm>
            <a:grpFill/>
          </p:grpSpPr>
          <p:sp>
            <p:nvSpPr>
              <p:cNvPr id="12"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11" name="TextBox 15"/>
            <p:cNvSpPr txBox="1"/>
            <p:nvPr/>
          </p:nvSpPr>
          <p:spPr>
            <a:xfrm>
              <a:off x="3534358" y="3661082"/>
              <a:ext cx="1043391" cy="460253"/>
            </a:xfrm>
            <a:prstGeom prst="rect">
              <a:avLst/>
            </a:prstGeom>
            <a:noFill/>
          </p:spPr>
          <p:txBody>
            <a:bodyPr lIns="0" tIns="0" rIns="0" bIns="0" rtlCol="0" anchor="t">
              <a:spAutoFit/>
            </a:bodyPr>
            <a:lstStyle/>
            <a:p>
              <a:pPr algn="ctr">
                <a:lnSpc>
                  <a:spcPts val="4368"/>
                </a:lnSpc>
              </a:pPr>
              <a:r>
                <a:rPr lang="en-US" sz="7000" b="1">
                  <a:solidFill>
                    <a:prstClr val="black"/>
                  </a:solidFill>
                  <a:latin typeface="Arial" panose="020B0604020202020204" pitchFamily="34" charset="0"/>
                  <a:cs typeface="Arial" panose="020B0604020202020204" pitchFamily="34" charset="0"/>
                </a:rPr>
                <a:t>03</a:t>
              </a:r>
            </a:p>
          </p:txBody>
        </p:sp>
      </p:grpSp>
      <p:sp>
        <p:nvSpPr>
          <p:cNvPr id="13" name="Rectangle 12"/>
          <p:cNvSpPr/>
          <p:nvPr/>
        </p:nvSpPr>
        <p:spPr>
          <a:xfrm>
            <a:off x="4343400" y="2476500"/>
            <a:ext cx="9460452" cy="3124381"/>
          </a:xfrm>
          <a:prstGeom prst="rect">
            <a:avLst/>
          </a:prstGeom>
        </p:spPr>
        <p:txBody>
          <a:bodyPr wrap="square">
            <a:spAutoFit/>
          </a:bodyPr>
          <a:lstStyle/>
          <a:p>
            <a:pPr algn="ctr">
              <a:lnSpc>
                <a:spcPct val="150000"/>
              </a:lnSpc>
              <a:tabLst>
                <a:tab pos="360045" algn="l"/>
                <a:tab pos="720090" algn="l"/>
              </a:tabLst>
            </a:pPr>
            <a:r>
              <a:rPr lang="en-US" sz="7000" b="1">
                <a:solidFill>
                  <a:prstClr val="black"/>
                </a:solidFill>
                <a:latin typeface="Arial" panose="020B0604020202020204" pitchFamily="34" charset="0"/>
                <a:ea typeface="Calibri" panose="020F0502020204030204" pitchFamily="34" charset="0"/>
                <a:cs typeface="Arial" panose="020B0604020202020204" pitchFamily="34" charset="0"/>
              </a:rPr>
              <a:t>Tính chất của hai góc đối đỉnh</a:t>
            </a:r>
          </a:p>
        </p:txBody>
      </p:sp>
      <p:pic>
        <p:nvPicPr>
          <p:cNvPr id="15" name="Picture 23"/>
          <p:cNvPicPr>
            <a:picLocks noChangeAspect="1"/>
          </p:cNvPicPr>
          <p:nvPr/>
        </p:nvPicPr>
        <p:blipFill>
          <a:blip r:embed="rId8">
            <a:lum bright="70000" contrast="-70000"/>
            <a:extLst>
              <a:ext uri="{BEBA8EAE-BF5A-486C-A8C5-ECC9F3942E4B}">
                <a14:imgProps xmlns:a14="http://schemas.microsoft.com/office/drawing/2010/main">
                  <a14:imgLayer r:embed="rId9">
                    <a14:imgEffect>
                      <a14:saturation sat="300000"/>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a:xfrm flipV="1">
            <a:off x="8153400" y="7429500"/>
            <a:ext cx="1859128" cy="339291"/>
          </a:xfrm>
          <a:prstGeom prst="rect">
            <a:avLst/>
          </a:prstGeom>
        </p:spPr>
      </p:pic>
    </p:spTree>
    <p:extLst>
      <p:ext uri="{BB962C8B-B14F-4D97-AF65-F5344CB8AC3E}">
        <p14:creationId xmlns:p14="http://schemas.microsoft.com/office/powerpoint/2010/main" val="31866330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641938" y="-1941680"/>
            <a:ext cx="1371600" cy="5562600"/>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7" name="Picture 6"/>
          <p:cNvPicPr>
            <a:picLocks noChangeAspect="1"/>
          </p:cNvPicPr>
          <p:nvPr/>
        </p:nvPicPr>
        <p:blipFill>
          <a:blip r:embed="rId2" cstate="print">
            <a:duotone>
              <a:prstClr val="black"/>
              <a:schemeClr val="tx1">
                <a:tint val="45000"/>
                <a:satMod val="400000"/>
              </a:schemeClr>
            </a:duotone>
            <a:extLst>
              <a:ext uri="{BEBA8EAE-BF5A-486C-A8C5-ECC9F3942E4B}">
                <a14:imgProps xmlns:a14="http://schemas.microsoft.com/office/drawing/2010/main">
                  <a14:imgLayer r:embed="rId3">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99140" y="230021"/>
            <a:ext cx="1224738" cy="1143000"/>
          </a:xfrm>
          <a:prstGeom prst="rect">
            <a:avLst/>
          </a:prstGeom>
        </p:spPr>
      </p:pic>
      <p:sp>
        <p:nvSpPr>
          <p:cNvPr id="10" name="TextBox 9"/>
          <p:cNvSpPr txBox="1"/>
          <p:nvPr/>
        </p:nvSpPr>
        <p:spPr>
          <a:xfrm>
            <a:off x="2076278" y="435791"/>
            <a:ext cx="3581400" cy="784830"/>
          </a:xfrm>
          <a:prstGeom prst="rect">
            <a:avLst/>
          </a:prstGeom>
          <a:noFill/>
        </p:spPr>
        <p:txBody>
          <a:bodyPr wrap="square" rtlCol="0">
            <a:spAutoFit/>
          </a:bodyPr>
          <a:lstStyle/>
          <a:p>
            <a:r>
              <a:rPr lang="nl-NL" sz="4500" b="1">
                <a:solidFill>
                  <a:prstClr val="black"/>
                </a:solidFill>
                <a:latin typeface="Arial" panose="020B0604020202020204" pitchFamily="34" charset="0"/>
                <a:cs typeface="Arial" panose="020B0604020202020204" pitchFamily="34" charset="0"/>
              </a:rPr>
              <a:t>HĐKP 3:</a:t>
            </a:r>
            <a:endParaRPr lang="en-US" sz="4500">
              <a:solidFill>
                <a:prstClr val="black"/>
              </a:solidFill>
              <a:latin typeface="Arial" panose="020B0604020202020204" pitchFamily="34" charset="0"/>
              <a:cs typeface="Arial" panose="020B0604020202020204" pitchFamily="34" charset="0"/>
            </a:endParaRPr>
          </a:p>
        </p:txBody>
      </p:sp>
      <p:pic>
        <p:nvPicPr>
          <p:cNvPr id="2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451466" y="-996671"/>
            <a:ext cx="2312542" cy="2300979"/>
          </a:xfrm>
          <a:prstGeom prst="rect">
            <a:avLst/>
          </a:prstGeom>
        </p:spPr>
      </p:pic>
      <p:sp>
        <p:nvSpPr>
          <p:cNvPr id="12" name="TextBox 11"/>
          <p:cNvSpPr txBox="1"/>
          <p:nvPr/>
        </p:nvSpPr>
        <p:spPr>
          <a:xfrm>
            <a:off x="2734017" y="8349343"/>
            <a:ext cx="2667000" cy="707886"/>
          </a:xfrm>
          <a:prstGeom prst="rect">
            <a:avLst/>
          </a:prstGeom>
          <a:noFill/>
        </p:spPr>
        <p:txBody>
          <a:bodyPr wrap="square" rtlCol="0">
            <a:spAutoFit/>
          </a:bodyPr>
          <a:lstStyle/>
          <a:p>
            <a:r>
              <a:rPr lang="en-US" sz="4000" b="1" u="sng">
                <a:solidFill>
                  <a:prstClr val="white"/>
                </a:solidFill>
                <a:latin typeface="Arial" panose="020B0604020202020204" pitchFamily="34" charset="0"/>
                <a:cs typeface="Arial" panose="020B0604020202020204" pitchFamily="34" charset="0"/>
              </a:rPr>
              <a:t>Trả lời:</a:t>
            </a:r>
          </a:p>
        </p:txBody>
      </p:sp>
      <p:pic>
        <p:nvPicPr>
          <p:cNvPr id="13"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9417830" flipH="1">
            <a:off x="16630799" y="537575"/>
            <a:ext cx="1122987" cy="1104422"/>
          </a:xfrm>
          <a:prstGeom prst="rect">
            <a:avLst/>
          </a:prstGeom>
        </p:spPr>
      </p:pic>
      <p:pic>
        <p:nvPicPr>
          <p:cNvPr id="14"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220005">
            <a:off x="17094099" y="8528294"/>
            <a:ext cx="753606" cy="1535123"/>
          </a:xfrm>
          <a:prstGeom prst="rect">
            <a:avLst/>
          </a:prstGeom>
        </p:spPr>
      </p:pic>
      <p:sp>
        <p:nvSpPr>
          <p:cNvPr id="8" name="Rectangle 7"/>
          <p:cNvSpPr/>
          <p:nvPr/>
        </p:nvSpPr>
        <p:spPr>
          <a:xfrm>
            <a:off x="5404332" y="473214"/>
            <a:ext cx="4349268" cy="707886"/>
          </a:xfrm>
          <a:prstGeom prst="rect">
            <a:avLst/>
          </a:prstGeom>
        </p:spPr>
        <p:txBody>
          <a:bodyPr wrap="none">
            <a:spAutoFit/>
          </a:bodyPr>
          <a:lstStyle/>
          <a:p>
            <a:r>
              <a:rPr lang="en-US" sz="4000">
                <a:solidFill>
                  <a:schemeClr val="bg1"/>
                </a:solidFill>
                <a:latin typeface="Arial" panose="020B0604020202020204" pitchFamily="34" charset="0"/>
                <a:cs typeface="Arial" panose="020B0604020202020204" pitchFamily="34" charset="0"/>
              </a:rPr>
              <a:t>Quan sát Hình 10.</a:t>
            </a:r>
          </a:p>
        </p:txBody>
      </p:sp>
      <p:pic>
        <p:nvPicPr>
          <p:cNvPr id="9" name="Picture 8"/>
          <p:cNvPicPr>
            <a:picLocks noChangeAspect="1"/>
          </p:cNvPicPr>
          <p:nvPr/>
        </p:nvPicPr>
        <p:blipFill>
          <a:blip r:embed="rId10">
            <a:extLst>
              <a:ext uri="{BEBA8EAE-BF5A-486C-A8C5-ECC9F3942E4B}">
                <a14:imgProps xmlns:a14="http://schemas.microsoft.com/office/drawing/2010/main">
                  <a14:imgLayer r:embed="rId11">
                    <a14:imgEffect>
                      <a14:brightnessContrast bright="98000" contrast="100000"/>
                    </a14:imgEffect>
                  </a14:imgLayer>
                </a14:imgProps>
              </a:ext>
              <a:ext uri="{28A0092B-C50C-407E-A947-70E740481C1C}">
                <a14:useLocalDpi xmlns:a14="http://schemas.microsoft.com/office/drawing/2010/main" val="0"/>
              </a:ext>
            </a:extLst>
          </a:blip>
          <a:stretch>
            <a:fillRect/>
          </a:stretch>
        </p:blipFill>
        <p:spPr>
          <a:xfrm>
            <a:off x="-4011" y="1562100"/>
            <a:ext cx="7736171" cy="5888336"/>
          </a:xfrm>
          <a:prstGeom prst="rect">
            <a:avLst/>
          </a:prstGeom>
        </p:spPr>
      </p:pic>
      <mc:AlternateContent xmlns:mc="http://schemas.openxmlformats.org/markup-compatibility/2006" xmlns:a14="http://schemas.microsoft.com/office/drawing/2010/main">
        <mc:Choice Requires="a14">
          <p:sp>
            <p:nvSpPr>
              <p:cNvPr id="15" name="Rectangle 14"/>
              <p:cNvSpPr/>
              <p:nvPr/>
            </p:nvSpPr>
            <p:spPr>
              <a:xfrm>
                <a:off x="8686800" y="1861628"/>
                <a:ext cx="9067800" cy="1847109"/>
              </a:xfrm>
              <a:prstGeom prst="rect">
                <a:avLst/>
              </a:prstGeom>
            </p:spPr>
            <p:txBody>
              <a:bodyPr wrap="square">
                <a:spAutoFit/>
              </a:bodyPr>
              <a:lstStyle/>
              <a:p>
                <a:pPr algn="just">
                  <a:lnSpc>
                    <a:spcPct val="150000"/>
                  </a:lnSpc>
                </a:pPr>
                <a:r>
                  <a:rPr lang="vi-VN" sz="4000">
                    <a:solidFill>
                      <a:schemeClr val="bg1"/>
                    </a:solidFill>
                  </a:rPr>
                  <a:t>a) Hãy dùng thước đo góc để đo </a:t>
                </a:r>
                <a14:m>
                  <m:oMath xmlns:m="http://schemas.openxmlformats.org/officeDocument/2006/math">
                    <m:acc>
                      <m:accPr>
                        <m:chr m:val="̂"/>
                        <m:ctrlPr>
                          <a:rPr lang="en-US" sz="4000" i="1">
                            <a:solidFill>
                              <a:prstClr val="white"/>
                            </a:solidFill>
                            <a:latin typeface="Cambria Math" panose="02040503050406030204" pitchFamily="18" charset="0"/>
                          </a:rPr>
                        </m:ctrlPr>
                      </m:accPr>
                      <m:e>
                        <m:sSub>
                          <m:sSubPr>
                            <m:ctrlPr>
                              <a:rPr lang="en-US" sz="4000" i="1">
                                <a:solidFill>
                                  <a:prstClr val="white"/>
                                </a:solidFill>
                                <a:latin typeface="Cambria Math" panose="02040503050406030204" pitchFamily="18" charset="0"/>
                                <a:ea typeface="Cambria Math" panose="02040503050406030204" pitchFamily="18" charset="0"/>
                                <a:cs typeface="Cambria Math" panose="02040503050406030204" pitchFamily="18" charset="0"/>
                              </a:rPr>
                            </m:ctrlPr>
                          </m:sSubPr>
                          <m:e>
                            <m:r>
                              <m:rPr>
                                <m:sty m:val="p"/>
                              </m:rPr>
                              <a:rPr lang="en-US" sz="4000">
                                <a:solidFill>
                                  <a:prstClr val="white"/>
                                </a:solidFill>
                                <a:latin typeface="Cambria Math" panose="02040503050406030204" pitchFamily="18" charset="0"/>
                                <a:ea typeface="Cambria Math" panose="02040503050406030204" pitchFamily="18" charset="0"/>
                                <a:cs typeface="Cambria Math" panose="02040503050406030204" pitchFamily="18" charset="0"/>
                              </a:rPr>
                              <m:t>O</m:t>
                            </m:r>
                          </m:e>
                          <m:sub>
                            <m:r>
                              <a:rPr lang="en-US" sz="4000">
                                <a:solidFill>
                                  <a:prstClr val="white"/>
                                </a:solidFill>
                                <a:latin typeface="Cambria Math" panose="02040503050406030204" pitchFamily="18" charset="0"/>
                                <a:ea typeface="Cambria Math" panose="02040503050406030204" pitchFamily="18" charset="0"/>
                                <a:cs typeface="Cambria Math" panose="02040503050406030204" pitchFamily="18" charset="0"/>
                              </a:rPr>
                              <m:t>1</m:t>
                            </m:r>
                          </m:sub>
                        </m:sSub>
                      </m:e>
                    </m:acc>
                  </m:oMath>
                </a14:m>
                <a:r>
                  <a:rPr lang="vi-VN" sz="4000">
                    <a:solidFill>
                      <a:schemeClr val="bg1"/>
                    </a:solidFill>
                  </a:rPr>
                  <a:t> và </a:t>
                </a:r>
                <a14:m>
                  <m:oMath xmlns:m="http://schemas.openxmlformats.org/officeDocument/2006/math">
                    <m:acc>
                      <m:accPr>
                        <m:chr m:val="̂"/>
                        <m:ctrlPr>
                          <a:rPr lang="en-US" sz="4000" i="1">
                            <a:solidFill>
                              <a:schemeClr val="bg1"/>
                            </a:solidFill>
                            <a:latin typeface="Cambria Math" panose="02040503050406030204" pitchFamily="18" charset="0"/>
                          </a:rPr>
                        </m:ctrlPr>
                      </m:accPr>
                      <m:e>
                        <m:sSub>
                          <m:sSubPr>
                            <m:ctrlPr>
                              <a:rPr lang="en-US" sz="4000" i="1">
                                <a:solidFill>
                                  <a:schemeClr val="bg1"/>
                                </a:solidFill>
                                <a:latin typeface="Cambria Math" panose="02040503050406030204" pitchFamily="18" charset="0"/>
                                <a:ea typeface="Cambria Math" panose="02040503050406030204" pitchFamily="18" charset="0"/>
                                <a:cs typeface="Cambria Math" panose="02040503050406030204" pitchFamily="18" charset="0"/>
                              </a:rPr>
                            </m:ctrlPr>
                          </m:sSubPr>
                          <m:e>
                            <m:r>
                              <m:rPr>
                                <m:sty m:val="p"/>
                              </m:rPr>
                              <a:rPr lang="en-US" sz="4000">
                                <a:solidFill>
                                  <a:schemeClr val="bg1"/>
                                </a:solidFill>
                                <a:latin typeface="Cambria Math" panose="02040503050406030204" pitchFamily="18" charset="0"/>
                                <a:ea typeface="Cambria Math" panose="02040503050406030204" pitchFamily="18" charset="0"/>
                                <a:cs typeface="Cambria Math" panose="02040503050406030204" pitchFamily="18" charset="0"/>
                              </a:rPr>
                              <m:t>O</m:t>
                            </m:r>
                          </m:e>
                          <m:sub>
                            <m:r>
                              <a:rPr lang="en-US" sz="4000" b="0" i="0" smtClean="0">
                                <a:solidFill>
                                  <a:schemeClr val="bg1"/>
                                </a:solidFill>
                                <a:latin typeface="Cambria Math" panose="02040503050406030204" pitchFamily="18" charset="0"/>
                                <a:ea typeface="Cambria Math" panose="02040503050406030204" pitchFamily="18" charset="0"/>
                                <a:cs typeface="Cambria Math" panose="02040503050406030204" pitchFamily="18" charset="0"/>
                              </a:rPr>
                              <m:t>3</m:t>
                            </m:r>
                          </m:sub>
                        </m:sSub>
                      </m:e>
                    </m:acc>
                  </m:oMath>
                </a14:m>
                <a:r>
                  <a:rPr lang="vi-VN" sz="4000">
                    <a:solidFill>
                      <a:schemeClr val="bg1"/>
                    </a:solidFill>
                  </a:rPr>
                  <a:t>. So sánh số đo hai góc đó.</a:t>
                </a:r>
              </a:p>
            </p:txBody>
          </p:sp>
        </mc:Choice>
        <mc:Fallback xmlns="">
          <p:sp>
            <p:nvSpPr>
              <p:cNvPr id="15" name="Rectangle 14"/>
              <p:cNvSpPr>
                <a:spLocks noRot="1" noChangeAspect="1" noMove="1" noResize="1" noEditPoints="1" noAdjustHandles="1" noChangeArrowheads="1" noChangeShapeType="1" noTextEdit="1"/>
              </p:cNvSpPr>
              <p:nvPr/>
            </p:nvSpPr>
            <p:spPr>
              <a:xfrm>
                <a:off x="8686800" y="1861628"/>
                <a:ext cx="9067800" cy="1847109"/>
              </a:xfrm>
              <a:prstGeom prst="rect">
                <a:avLst/>
              </a:prstGeom>
              <a:blipFill rotWithShape="0">
                <a:blip r:embed="rId26"/>
                <a:stretch>
                  <a:fillRect l="-2352" r="-2285" b="-1320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8648700" y="4154313"/>
                <a:ext cx="9144000" cy="1969193"/>
              </a:xfrm>
              <a:prstGeom prst="rect">
                <a:avLst/>
              </a:prstGeom>
            </p:spPr>
            <p:txBody>
              <a:bodyPr>
                <a:spAutoFit/>
              </a:bodyPr>
              <a:lstStyle/>
              <a:p>
                <a:pPr lvl="0" algn="just">
                  <a:lnSpc>
                    <a:spcPct val="150000"/>
                  </a:lnSpc>
                </a:pPr>
                <a:r>
                  <a:rPr lang="vi-VN" sz="4000">
                    <a:solidFill>
                      <a:prstClr val="white"/>
                    </a:solidFill>
                  </a:rPr>
                  <a:t>b) Hãy dùng thước đo góc để đo </a:t>
                </a:r>
                <a14:m>
                  <m:oMath xmlns:m="http://schemas.openxmlformats.org/officeDocument/2006/math">
                    <m:acc>
                      <m:accPr>
                        <m:chr m:val="̂"/>
                        <m:ctrlPr>
                          <a:rPr lang="en-US" sz="4000" i="1">
                            <a:solidFill>
                              <a:prstClr val="white"/>
                            </a:solidFill>
                            <a:latin typeface="Cambria Math" panose="02040503050406030204" pitchFamily="18" charset="0"/>
                          </a:rPr>
                        </m:ctrlPr>
                      </m:accPr>
                      <m:e>
                        <m:sSub>
                          <m:sSubPr>
                            <m:ctrlPr>
                              <a:rPr lang="en-US" sz="4000" i="1">
                                <a:solidFill>
                                  <a:prstClr val="white"/>
                                </a:solidFill>
                                <a:latin typeface="Cambria Math" panose="02040503050406030204" pitchFamily="18" charset="0"/>
                                <a:ea typeface="Cambria Math" panose="02040503050406030204" pitchFamily="18" charset="0"/>
                                <a:cs typeface="Cambria Math" panose="02040503050406030204" pitchFamily="18" charset="0"/>
                              </a:rPr>
                            </m:ctrlPr>
                          </m:sSubPr>
                          <m:e>
                            <m:r>
                              <m:rPr>
                                <m:sty m:val="p"/>
                              </m:rPr>
                              <a:rPr lang="en-US" sz="4000">
                                <a:solidFill>
                                  <a:prstClr val="white"/>
                                </a:solidFill>
                                <a:latin typeface="Cambria Math" panose="02040503050406030204" pitchFamily="18" charset="0"/>
                                <a:ea typeface="Cambria Math" panose="02040503050406030204" pitchFamily="18" charset="0"/>
                                <a:cs typeface="Cambria Math" panose="02040503050406030204" pitchFamily="18" charset="0"/>
                              </a:rPr>
                              <m:t>O</m:t>
                            </m:r>
                          </m:e>
                          <m:sub>
                            <m:r>
                              <a:rPr lang="en-US" sz="4000">
                                <a:solidFill>
                                  <a:prstClr val="white"/>
                                </a:solidFill>
                                <a:latin typeface="Cambria Math" panose="02040503050406030204" pitchFamily="18" charset="0"/>
                                <a:ea typeface="Cambria Math" panose="02040503050406030204" pitchFamily="18" charset="0"/>
                                <a:cs typeface="Cambria Math" panose="02040503050406030204" pitchFamily="18" charset="0"/>
                              </a:rPr>
                              <m:t>2</m:t>
                            </m:r>
                          </m:sub>
                        </m:sSub>
                      </m:e>
                    </m:acc>
                  </m:oMath>
                </a14:m>
                <a:r>
                  <a:rPr lang="vi-VN" sz="4000">
                    <a:solidFill>
                      <a:prstClr val="white"/>
                    </a:solidFill>
                  </a:rPr>
                  <a:t> và </a:t>
                </a:r>
                <a14:m>
                  <m:oMath xmlns:m="http://schemas.openxmlformats.org/officeDocument/2006/math">
                    <m:acc>
                      <m:accPr>
                        <m:chr m:val="̂"/>
                        <m:ctrlPr>
                          <a:rPr lang="en-US" sz="4000" i="1">
                            <a:solidFill>
                              <a:prstClr val="white"/>
                            </a:solidFill>
                            <a:latin typeface="Cambria Math" panose="02040503050406030204" pitchFamily="18" charset="0"/>
                          </a:rPr>
                        </m:ctrlPr>
                      </m:accPr>
                      <m:e>
                        <m:sSub>
                          <m:sSubPr>
                            <m:ctrlPr>
                              <a:rPr lang="en-US" sz="4000" i="1">
                                <a:solidFill>
                                  <a:prstClr val="white"/>
                                </a:solidFill>
                                <a:latin typeface="Cambria Math" panose="02040503050406030204" pitchFamily="18" charset="0"/>
                                <a:ea typeface="Cambria Math" panose="02040503050406030204" pitchFamily="18" charset="0"/>
                                <a:cs typeface="Cambria Math" panose="02040503050406030204" pitchFamily="18" charset="0"/>
                              </a:rPr>
                            </m:ctrlPr>
                          </m:sSubPr>
                          <m:e>
                            <m:r>
                              <m:rPr>
                                <m:sty m:val="p"/>
                              </m:rPr>
                              <a:rPr lang="en-US" sz="4000">
                                <a:solidFill>
                                  <a:prstClr val="white"/>
                                </a:solidFill>
                                <a:latin typeface="Cambria Math" panose="02040503050406030204" pitchFamily="18" charset="0"/>
                                <a:ea typeface="Cambria Math" panose="02040503050406030204" pitchFamily="18" charset="0"/>
                                <a:cs typeface="Cambria Math" panose="02040503050406030204" pitchFamily="18" charset="0"/>
                              </a:rPr>
                              <m:t>O</m:t>
                            </m:r>
                          </m:e>
                          <m:sub>
                            <m:r>
                              <a:rPr lang="en-US" sz="4000">
                                <a:solidFill>
                                  <a:prstClr val="white"/>
                                </a:solidFill>
                                <a:latin typeface="Cambria Math" panose="02040503050406030204" pitchFamily="18" charset="0"/>
                                <a:ea typeface="Cambria Math" panose="02040503050406030204" pitchFamily="18" charset="0"/>
                                <a:cs typeface="Cambria Math" panose="02040503050406030204" pitchFamily="18" charset="0"/>
                              </a:rPr>
                              <m:t>4</m:t>
                            </m:r>
                          </m:sub>
                        </m:sSub>
                      </m:e>
                    </m:acc>
                  </m:oMath>
                </a14:m>
                <a:r>
                  <a:rPr lang="vi-VN" sz="4000">
                    <a:solidFill>
                      <a:prstClr val="white"/>
                    </a:solidFill>
                  </a:rPr>
                  <a:t>. So sánh số đo hai góc đó.</a:t>
                </a:r>
              </a:p>
            </p:txBody>
          </p:sp>
        </mc:Choice>
        <mc:Fallback xmlns="">
          <p:sp>
            <p:nvSpPr>
              <p:cNvPr id="16" name="Rectangle 15"/>
              <p:cNvSpPr>
                <a:spLocks noRot="1" noChangeAspect="1" noMove="1" noResize="1" noEditPoints="1" noAdjustHandles="1" noChangeArrowheads="1" noChangeShapeType="1" noTextEdit="1"/>
              </p:cNvSpPr>
              <p:nvPr/>
            </p:nvSpPr>
            <p:spPr>
              <a:xfrm>
                <a:off x="8648700" y="4154313"/>
                <a:ext cx="9144000" cy="1969193"/>
              </a:xfrm>
              <a:prstGeom prst="rect">
                <a:avLst/>
              </a:prstGeom>
              <a:blipFill rotWithShape="0">
                <a:blip r:embed="rId27"/>
                <a:stretch>
                  <a:fillRect l="-2400" r="-2333" b="-58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5997318" y="7536624"/>
                <a:ext cx="9144000" cy="1045864"/>
              </a:xfrm>
              <a:prstGeom prst="rect">
                <a:avLst/>
              </a:prstGeom>
            </p:spPr>
            <p:txBody>
              <a:bodyPr>
                <a:spAutoFit/>
              </a:bodyPr>
              <a:lstStyle/>
              <a:p>
                <a:pPr>
                  <a:lnSpc>
                    <a:spcPct val="150000"/>
                  </a:lnSpc>
                </a:pP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acc>
                      <m:accPr>
                        <m:chr m:val="̂"/>
                        <m:ctrlPr>
                          <a:rPr lang="en-US" sz="4000" i="1">
                            <a:solidFill>
                              <a:schemeClr val="bg1"/>
                            </a:solidFill>
                            <a:effectLst/>
                            <a:latin typeface="Cambria Math" panose="02040503050406030204" pitchFamily="18" charset="0"/>
                            <a:ea typeface="Times New Roman" panose="02020603050405020304" pitchFamily="18" charset="0"/>
                          </a:rPr>
                        </m:ctrlPr>
                      </m:accPr>
                      <m:e>
                        <m:sSub>
                          <m:sSub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𝑂</m:t>
                            </m:r>
                          </m:e>
                          <m:sub>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1</m:t>
                            </m:r>
                          </m:sub>
                        </m:sSub>
                      </m:e>
                    </m:acc>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 </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135</a:t>
                </a:r>
                <a:r>
                  <a:rPr lang="en-US" sz="4000" baseline="30000">
                    <a:solidFill>
                      <a:schemeClr val="bg1"/>
                    </a:solidFill>
                    <a:effectLst/>
                    <a:latin typeface="Arial" panose="020B0604020202020204" pitchFamily="34" charset="0"/>
                    <a:ea typeface="Times New Roman" panose="02020603050405020304" pitchFamily="18" charset="0"/>
                    <a:cs typeface="Arial" panose="020B0604020202020204" pitchFamily="34" charset="0"/>
                  </a:rPr>
                  <a:t>o</a:t>
                </a:r>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lang="en-US" sz="4000" i="1">
                            <a:solidFill>
                              <a:schemeClr val="bg1"/>
                            </a:solidFill>
                            <a:effectLst/>
                            <a:latin typeface="Cambria Math" panose="02040503050406030204" pitchFamily="18" charset="0"/>
                            <a:ea typeface="Times New Roman" panose="02020603050405020304" pitchFamily="18" charset="0"/>
                          </a:rPr>
                        </m:ctrlPr>
                      </m:accPr>
                      <m:e>
                        <m:sSub>
                          <m:sSub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𝑂</m:t>
                            </m:r>
                          </m:e>
                          <m:sub>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3</m:t>
                            </m:r>
                          </m:sub>
                        </m:sSub>
                      </m:e>
                    </m:acc>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 </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135</a:t>
                </a:r>
                <a:r>
                  <a:rPr lang="en-US" sz="4000" baseline="30000">
                    <a:solidFill>
                      <a:schemeClr val="bg1"/>
                    </a:solidFill>
                    <a:effectLst/>
                    <a:latin typeface="Arial" panose="020B0604020202020204" pitchFamily="34" charset="0"/>
                    <a:ea typeface="Times New Roman" panose="02020603050405020304" pitchFamily="18" charset="0"/>
                    <a:cs typeface="Arial" panose="020B0604020202020204" pitchFamily="34" charset="0"/>
                  </a:rPr>
                  <a:t>o</a:t>
                </a:r>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p>
            </p:txBody>
          </p:sp>
        </mc:Choice>
        <mc:Fallback xmlns="">
          <p:sp>
            <p:nvSpPr>
              <p:cNvPr id="17" name="Rectangle 16"/>
              <p:cNvSpPr>
                <a:spLocks noRot="1" noChangeAspect="1" noMove="1" noResize="1" noEditPoints="1" noAdjustHandles="1" noChangeArrowheads="1" noChangeShapeType="1" noTextEdit="1"/>
              </p:cNvSpPr>
              <p:nvPr/>
            </p:nvSpPr>
            <p:spPr>
              <a:xfrm>
                <a:off x="5997318" y="7536624"/>
                <a:ext cx="9144000" cy="1045864"/>
              </a:xfrm>
              <a:prstGeom prst="rect">
                <a:avLst/>
              </a:prstGeom>
              <a:blipFill rotWithShape="0">
                <a:blip r:embed="rId28"/>
                <a:stretch>
                  <a:fillRect l="-2400" b="-122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6019800" y="8953500"/>
                <a:ext cx="4694555" cy="1045864"/>
              </a:xfrm>
              <a:prstGeom prst="rect">
                <a:avLst/>
              </a:prstGeom>
            </p:spPr>
            <p:txBody>
              <a:bodyPr wrap="none">
                <a:spAutoFit/>
              </a:bodyPr>
              <a:lstStyle/>
              <a:p>
                <a:pPr lvl="0">
                  <a:lnSpc>
                    <a:spcPct val="150000"/>
                  </a:lnSpc>
                </a:pPr>
                <a:r>
                  <a:rPr lang="en-US" sz="4000">
                    <a:solidFill>
                      <a:prstClr val="white"/>
                    </a:solidFill>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acc>
                      <m:accPr>
                        <m:chr m:val="̂"/>
                        <m:ctrlPr>
                          <a:rPr lang="en-US" sz="4000" i="1">
                            <a:solidFill>
                              <a:prstClr val="white"/>
                            </a:solidFill>
                            <a:latin typeface="Cambria Math" panose="02040503050406030204" pitchFamily="18" charset="0"/>
                            <a:ea typeface="Times New Roman" panose="02020603050405020304" pitchFamily="18" charset="0"/>
                          </a:rPr>
                        </m:ctrlPr>
                      </m:accPr>
                      <m:e>
                        <m:sSub>
                          <m:sSubPr>
                            <m:ctrlPr>
                              <a:rPr lang="en-US" sz="4000" i="1">
                                <a:solidFill>
                                  <a:prstClr val="white"/>
                                </a:solidFill>
                                <a:latin typeface="Cambria Math" panose="02040503050406030204" pitchFamily="18" charset="0"/>
                                <a:ea typeface="Cambria Math" panose="02040503050406030204" pitchFamily="18" charset="0"/>
                                <a:cs typeface="Cambria Math" panose="02040503050406030204" pitchFamily="18" charset="0"/>
                              </a:rPr>
                            </m:ctrlPr>
                          </m:sSubPr>
                          <m:e>
                            <m:r>
                              <a:rPr lang="en-US" sz="4000" i="1">
                                <a:solidFill>
                                  <a:prstClr val="white"/>
                                </a:solidFill>
                                <a:latin typeface="Cambria Math" panose="02040503050406030204" pitchFamily="18" charset="0"/>
                                <a:ea typeface="Cambria Math" panose="02040503050406030204" pitchFamily="18" charset="0"/>
                                <a:cs typeface="Cambria Math" panose="02040503050406030204" pitchFamily="18" charset="0"/>
                              </a:rPr>
                              <m:t>𝑂</m:t>
                            </m:r>
                          </m:e>
                          <m:sub>
                            <m:r>
                              <a:rPr lang="en-US" sz="4000" i="1">
                                <a:solidFill>
                                  <a:prstClr val="white"/>
                                </a:solidFill>
                                <a:latin typeface="Cambria Math" panose="02040503050406030204" pitchFamily="18" charset="0"/>
                                <a:ea typeface="Cambria Math" panose="02040503050406030204" pitchFamily="18" charset="0"/>
                                <a:cs typeface="Cambria Math" panose="02040503050406030204" pitchFamily="18" charset="0"/>
                              </a:rPr>
                              <m:t>2</m:t>
                            </m:r>
                          </m:sub>
                        </m:sSub>
                      </m:e>
                    </m:acc>
                  </m:oMath>
                </a14:m>
                <a:r>
                  <a:rPr lang="en-US" sz="4000">
                    <a:solidFill>
                      <a:prstClr val="white"/>
                    </a:solidFill>
                    <a:latin typeface="Arial" panose="020B0604020202020204" pitchFamily="34" charset="0"/>
                    <a:ea typeface="Times New Roman" panose="02020603050405020304" pitchFamily="18" charset="0"/>
                    <a:cs typeface="Arial" panose="020B0604020202020204" pitchFamily="34" charset="0"/>
                  </a:rPr>
                  <a:t>= 45</a:t>
                </a:r>
                <a:r>
                  <a:rPr lang="en-US" sz="4000" baseline="30000">
                    <a:solidFill>
                      <a:prstClr val="white"/>
                    </a:solidFill>
                    <a:latin typeface="Arial" panose="020B0604020202020204" pitchFamily="34" charset="0"/>
                    <a:ea typeface="Times New Roman" panose="02020603050405020304" pitchFamily="18" charset="0"/>
                    <a:cs typeface="Arial" panose="020B0604020202020204" pitchFamily="34" charset="0"/>
                  </a:rPr>
                  <a:t>o </a:t>
                </a:r>
                <a:r>
                  <a:rPr lang="en-US" sz="4000">
                    <a:solidFill>
                      <a:prstClr val="white"/>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prstClr val="white"/>
                            </a:solidFill>
                            <a:latin typeface="Cambria Math" panose="02040503050406030204" pitchFamily="18" charset="0"/>
                            <a:ea typeface="Times New Roman" panose="02020603050405020304" pitchFamily="18" charset="0"/>
                          </a:rPr>
                        </m:ctrlPr>
                      </m:accPr>
                      <m:e>
                        <m:sSub>
                          <m:sSubPr>
                            <m:ctrlPr>
                              <a:rPr lang="en-US" sz="4000" i="1">
                                <a:solidFill>
                                  <a:prstClr val="white"/>
                                </a:solidFill>
                                <a:latin typeface="Cambria Math" panose="02040503050406030204" pitchFamily="18" charset="0"/>
                                <a:ea typeface="Cambria Math" panose="02040503050406030204" pitchFamily="18" charset="0"/>
                                <a:cs typeface="Cambria Math" panose="02040503050406030204" pitchFamily="18" charset="0"/>
                              </a:rPr>
                            </m:ctrlPr>
                          </m:sSubPr>
                          <m:e>
                            <m:r>
                              <a:rPr lang="en-US" sz="4000" i="1">
                                <a:solidFill>
                                  <a:prstClr val="white"/>
                                </a:solidFill>
                                <a:latin typeface="Cambria Math" panose="02040503050406030204" pitchFamily="18" charset="0"/>
                                <a:ea typeface="Cambria Math" panose="02040503050406030204" pitchFamily="18" charset="0"/>
                                <a:cs typeface="Cambria Math" panose="02040503050406030204" pitchFamily="18" charset="0"/>
                              </a:rPr>
                              <m:t>𝑂</m:t>
                            </m:r>
                          </m:e>
                          <m:sub>
                            <m:r>
                              <a:rPr lang="en-US" sz="4000" i="1">
                                <a:solidFill>
                                  <a:prstClr val="white"/>
                                </a:solidFill>
                                <a:latin typeface="Cambria Math" panose="02040503050406030204" pitchFamily="18" charset="0"/>
                                <a:ea typeface="Cambria Math" panose="02040503050406030204" pitchFamily="18" charset="0"/>
                                <a:cs typeface="Cambria Math" panose="02040503050406030204" pitchFamily="18" charset="0"/>
                              </a:rPr>
                              <m:t>2</m:t>
                            </m:r>
                          </m:sub>
                        </m:sSub>
                      </m:e>
                    </m:acc>
                  </m:oMath>
                </a14:m>
                <a:r>
                  <a:rPr lang="en-US" sz="4000">
                    <a:solidFill>
                      <a:prstClr val="white"/>
                    </a:solidFill>
                    <a:latin typeface="Arial" panose="020B0604020202020204" pitchFamily="34" charset="0"/>
                    <a:ea typeface="Times New Roman" panose="02020603050405020304" pitchFamily="18" charset="0"/>
                    <a:cs typeface="Arial" panose="020B0604020202020204" pitchFamily="34" charset="0"/>
                  </a:rPr>
                  <a:t>= 45</a:t>
                </a:r>
                <a:r>
                  <a:rPr lang="en-US" sz="4000" baseline="30000">
                    <a:solidFill>
                      <a:prstClr val="white"/>
                    </a:solidFill>
                    <a:latin typeface="Arial" panose="020B0604020202020204" pitchFamily="34" charset="0"/>
                    <a:ea typeface="Times New Roman" panose="02020603050405020304" pitchFamily="18" charset="0"/>
                    <a:cs typeface="Arial" panose="020B0604020202020204" pitchFamily="34" charset="0"/>
                  </a:rPr>
                  <a:t>o</a:t>
                </a:r>
                <a:endParaRPr lang="en-US" sz="40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6019800" y="8953500"/>
                <a:ext cx="4694555" cy="1045864"/>
              </a:xfrm>
              <a:prstGeom prst="rect">
                <a:avLst/>
              </a:prstGeom>
              <a:blipFill rotWithShape="0">
                <a:blip r:embed="rId29"/>
                <a:stretch>
                  <a:fillRect l="-4675" r="-1299" b="-1286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12416590" y="7565753"/>
                <a:ext cx="2590800" cy="1045864"/>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lvl="0" algn="ctr">
                  <a:lnSpc>
                    <a:spcPct val="150000"/>
                  </a:lnSpc>
                </a:pPr>
                <a14:m>
                  <m:oMath xmlns:m="http://schemas.openxmlformats.org/officeDocument/2006/math">
                    <m:r>
                      <a:rPr lang="en-US" sz="4000" i="1" smtClean="0">
                        <a:solidFill>
                          <a:schemeClr val="tx1"/>
                        </a:solidFill>
                        <a:latin typeface="Cambria Math" panose="02040503050406030204" pitchFamily="18" charset="0"/>
                        <a:ea typeface="Times New Roman" panose="02020603050405020304" pitchFamily="18" charset="0"/>
                      </a:rPr>
                      <m:t>⇒</m:t>
                    </m:r>
                  </m:oMath>
                </a14:m>
                <a:r>
                  <a:rPr lang="en-US" sz="4000">
                    <a:solidFill>
                      <a:schemeClr val="tx1"/>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schemeClr val="tx1"/>
                            </a:solidFill>
                            <a:latin typeface="Cambria Math" panose="02040503050406030204" pitchFamily="18" charset="0"/>
                            <a:ea typeface="Times New Roman" panose="02020603050405020304" pitchFamily="18" charset="0"/>
                          </a:rPr>
                        </m:ctrlPr>
                      </m:accPr>
                      <m:e>
                        <m:sSub>
                          <m:sSubPr>
                            <m:ctrlPr>
                              <a:rPr lang="en-US" sz="4000" i="1">
                                <a:solidFill>
                                  <a:schemeClr val="tx1"/>
                                </a:solidFill>
                                <a:latin typeface="Cambria Math" panose="02040503050406030204" pitchFamily="18" charset="0"/>
                                <a:ea typeface="Cambria Math" panose="02040503050406030204" pitchFamily="18" charset="0"/>
                                <a:cs typeface="Cambria Math" panose="02040503050406030204" pitchFamily="18" charset="0"/>
                              </a:rPr>
                            </m:ctrlPr>
                          </m:sSubPr>
                          <m:e>
                            <m:r>
                              <a:rPr lang="en-US" sz="4000" i="1">
                                <a:solidFill>
                                  <a:schemeClr val="tx1"/>
                                </a:solidFill>
                                <a:latin typeface="Cambria Math" panose="02040503050406030204" pitchFamily="18" charset="0"/>
                                <a:ea typeface="Cambria Math" panose="02040503050406030204" pitchFamily="18" charset="0"/>
                                <a:cs typeface="Cambria Math" panose="02040503050406030204" pitchFamily="18" charset="0"/>
                              </a:rPr>
                              <m:t>𝑂</m:t>
                            </m:r>
                          </m:e>
                          <m:sub>
                            <m:r>
                              <a:rPr lang="en-US" sz="4000" i="1">
                                <a:solidFill>
                                  <a:schemeClr val="tx1"/>
                                </a:solidFill>
                                <a:latin typeface="Cambria Math" panose="02040503050406030204" pitchFamily="18" charset="0"/>
                                <a:ea typeface="Cambria Math" panose="02040503050406030204" pitchFamily="18" charset="0"/>
                                <a:cs typeface="Cambria Math" panose="02040503050406030204" pitchFamily="18" charset="0"/>
                              </a:rPr>
                              <m:t>1</m:t>
                            </m:r>
                          </m:sub>
                        </m:sSub>
                      </m:e>
                    </m:acc>
                  </m:oMath>
                </a14:m>
                <a:r>
                  <a:rPr lang="en-US" sz="4000">
                    <a:solidFill>
                      <a:schemeClr val="tx1"/>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schemeClr val="tx1"/>
                            </a:solidFill>
                            <a:latin typeface="Cambria Math" panose="02040503050406030204" pitchFamily="18" charset="0"/>
                            <a:ea typeface="Times New Roman" panose="02020603050405020304" pitchFamily="18" charset="0"/>
                          </a:rPr>
                        </m:ctrlPr>
                      </m:accPr>
                      <m:e>
                        <m:sSub>
                          <m:sSubPr>
                            <m:ctrlPr>
                              <a:rPr lang="en-US" sz="4000" i="1">
                                <a:solidFill>
                                  <a:schemeClr val="tx1"/>
                                </a:solidFill>
                                <a:latin typeface="Cambria Math" panose="02040503050406030204" pitchFamily="18" charset="0"/>
                                <a:ea typeface="Cambria Math" panose="02040503050406030204" pitchFamily="18" charset="0"/>
                                <a:cs typeface="Cambria Math" panose="02040503050406030204" pitchFamily="18" charset="0"/>
                              </a:rPr>
                            </m:ctrlPr>
                          </m:sSubPr>
                          <m:e>
                            <m:r>
                              <a:rPr lang="en-US" sz="4000" i="1">
                                <a:solidFill>
                                  <a:schemeClr val="tx1"/>
                                </a:solidFill>
                                <a:latin typeface="Cambria Math" panose="02040503050406030204" pitchFamily="18" charset="0"/>
                                <a:ea typeface="Cambria Math" panose="02040503050406030204" pitchFamily="18" charset="0"/>
                                <a:cs typeface="Cambria Math" panose="02040503050406030204" pitchFamily="18" charset="0"/>
                              </a:rPr>
                              <m:t>𝑂</m:t>
                            </m:r>
                          </m:e>
                          <m:sub>
                            <m:r>
                              <a:rPr lang="en-US" sz="4000" i="1">
                                <a:solidFill>
                                  <a:schemeClr val="tx1"/>
                                </a:solidFill>
                                <a:latin typeface="Cambria Math" panose="02040503050406030204" pitchFamily="18" charset="0"/>
                                <a:ea typeface="Cambria Math" panose="02040503050406030204" pitchFamily="18" charset="0"/>
                                <a:cs typeface="Cambria Math" panose="02040503050406030204" pitchFamily="18" charset="0"/>
                              </a:rPr>
                              <m:t>3</m:t>
                            </m:r>
                          </m:sub>
                        </m:sSub>
                      </m:e>
                    </m:acc>
                  </m:oMath>
                </a14:m>
                <a:endParaRPr lang="en-US" sz="400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9" name="Rectangle 18"/>
              <p:cNvSpPr>
                <a:spLocks noRot="1" noChangeAspect="1" noMove="1" noResize="1" noEditPoints="1" noAdjustHandles="1" noChangeArrowheads="1" noChangeShapeType="1" noTextEdit="1"/>
              </p:cNvSpPr>
              <p:nvPr/>
            </p:nvSpPr>
            <p:spPr>
              <a:xfrm>
                <a:off x="12416590" y="7565753"/>
                <a:ext cx="2590800" cy="1045864"/>
              </a:xfrm>
              <a:prstGeom prst="rect">
                <a:avLst/>
              </a:prstGeom>
              <a:blipFill rotWithShape="0">
                <a:blip r:embed="rId3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12420600" y="9000680"/>
                <a:ext cx="2586790" cy="104586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lvl="0" algn="ctr">
                  <a:lnSpc>
                    <a:spcPct val="150000"/>
                  </a:lnSpc>
                </a:pPr>
                <a14:m>
                  <m:oMath xmlns:m="http://schemas.openxmlformats.org/officeDocument/2006/math">
                    <m:r>
                      <a:rPr lang="en-US" sz="4000" i="1" smtClean="0">
                        <a:solidFill>
                          <a:schemeClr val="tx1"/>
                        </a:solidFill>
                        <a:latin typeface="Cambria Math" panose="02040503050406030204" pitchFamily="18" charset="0"/>
                        <a:ea typeface="Times New Roman" panose="02020603050405020304" pitchFamily="18" charset="0"/>
                      </a:rPr>
                      <m:t>⇒</m:t>
                    </m:r>
                  </m:oMath>
                </a14:m>
                <a:r>
                  <a:rPr lang="en-US" sz="4000">
                    <a:solidFill>
                      <a:schemeClr val="tx1"/>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schemeClr val="tx1"/>
                            </a:solidFill>
                            <a:latin typeface="Cambria Math" panose="02040503050406030204" pitchFamily="18" charset="0"/>
                            <a:ea typeface="Times New Roman" panose="02020603050405020304" pitchFamily="18" charset="0"/>
                          </a:rPr>
                        </m:ctrlPr>
                      </m:accPr>
                      <m:e>
                        <m:sSub>
                          <m:sSubPr>
                            <m:ctrlPr>
                              <a:rPr lang="en-US" sz="4000" i="1">
                                <a:solidFill>
                                  <a:schemeClr val="tx1"/>
                                </a:solidFill>
                                <a:latin typeface="Cambria Math" panose="02040503050406030204" pitchFamily="18" charset="0"/>
                                <a:ea typeface="Cambria Math" panose="02040503050406030204" pitchFamily="18" charset="0"/>
                                <a:cs typeface="Cambria Math" panose="02040503050406030204" pitchFamily="18" charset="0"/>
                              </a:rPr>
                            </m:ctrlPr>
                          </m:sSubPr>
                          <m:e>
                            <m:r>
                              <a:rPr lang="en-US" sz="4000" i="1">
                                <a:solidFill>
                                  <a:schemeClr val="tx1"/>
                                </a:solidFill>
                                <a:latin typeface="Cambria Math" panose="02040503050406030204" pitchFamily="18" charset="0"/>
                                <a:ea typeface="Cambria Math" panose="02040503050406030204" pitchFamily="18" charset="0"/>
                                <a:cs typeface="Cambria Math" panose="02040503050406030204" pitchFamily="18" charset="0"/>
                              </a:rPr>
                              <m:t>𝑂</m:t>
                            </m:r>
                          </m:e>
                          <m:sub>
                            <m:r>
                              <a:rPr lang="en-US" sz="4000" i="1">
                                <a:solidFill>
                                  <a:schemeClr val="tx1"/>
                                </a:solidFill>
                                <a:latin typeface="Cambria Math" panose="02040503050406030204" pitchFamily="18" charset="0"/>
                                <a:ea typeface="Cambria Math" panose="02040503050406030204" pitchFamily="18" charset="0"/>
                                <a:cs typeface="Cambria Math" panose="02040503050406030204" pitchFamily="18" charset="0"/>
                              </a:rPr>
                              <m:t>2</m:t>
                            </m:r>
                          </m:sub>
                        </m:sSub>
                      </m:e>
                    </m:acc>
                  </m:oMath>
                </a14:m>
                <a:r>
                  <a:rPr lang="en-US" sz="4000">
                    <a:solidFill>
                      <a:schemeClr val="tx1"/>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schemeClr val="tx1"/>
                            </a:solidFill>
                            <a:latin typeface="Cambria Math" panose="02040503050406030204" pitchFamily="18" charset="0"/>
                            <a:ea typeface="Times New Roman" panose="02020603050405020304" pitchFamily="18" charset="0"/>
                          </a:rPr>
                        </m:ctrlPr>
                      </m:accPr>
                      <m:e>
                        <m:sSub>
                          <m:sSubPr>
                            <m:ctrlPr>
                              <a:rPr lang="en-US" sz="4000" i="1">
                                <a:solidFill>
                                  <a:schemeClr val="tx1"/>
                                </a:solidFill>
                                <a:latin typeface="Cambria Math" panose="02040503050406030204" pitchFamily="18" charset="0"/>
                                <a:ea typeface="Cambria Math" panose="02040503050406030204" pitchFamily="18" charset="0"/>
                                <a:cs typeface="Cambria Math" panose="02040503050406030204" pitchFamily="18" charset="0"/>
                              </a:rPr>
                            </m:ctrlPr>
                          </m:sSubPr>
                          <m:e>
                            <m:r>
                              <a:rPr lang="en-US" sz="4000" i="1">
                                <a:solidFill>
                                  <a:schemeClr val="tx1"/>
                                </a:solidFill>
                                <a:latin typeface="Cambria Math" panose="02040503050406030204" pitchFamily="18" charset="0"/>
                                <a:ea typeface="Cambria Math" panose="02040503050406030204" pitchFamily="18" charset="0"/>
                                <a:cs typeface="Cambria Math" panose="02040503050406030204" pitchFamily="18" charset="0"/>
                              </a:rPr>
                              <m:t>𝑂</m:t>
                            </m:r>
                          </m:e>
                          <m:sub>
                            <m:r>
                              <a:rPr lang="en-US" sz="4000" i="1">
                                <a:solidFill>
                                  <a:schemeClr val="tx1"/>
                                </a:solidFill>
                                <a:latin typeface="Cambria Math" panose="02040503050406030204" pitchFamily="18" charset="0"/>
                                <a:ea typeface="Cambria Math" panose="02040503050406030204" pitchFamily="18" charset="0"/>
                                <a:cs typeface="Cambria Math" panose="02040503050406030204" pitchFamily="18" charset="0"/>
                              </a:rPr>
                              <m:t>4</m:t>
                            </m:r>
                          </m:sub>
                        </m:sSub>
                      </m:e>
                    </m:acc>
                  </m:oMath>
                </a14:m>
                <a:endParaRPr lang="en-US" sz="400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1" name="Rectangle 20"/>
              <p:cNvSpPr>
                <a:spLocks noRot="1" noChangeAspect="1" noMove="1" noResize="1" noEditPoints="1" noAdjustHandles="1" noChangeArrowheads="1" noChangeShapeType="1" noTextEdit="1"/>
              </p:cNvSpPr>
              <p:nvPr/>
            </p:nvSpPr>
            <p:spPr>
              <a:xfrm>
                <a:off x="12420600" y="9000680"/>
                <a:ext cx="2586790" cy="1045864"/>
              </a:xfrm>
              <a:prstGeom prst="rect">
                <a:avLst/>
              </a:prstGeom>
              <a:blipFill rotWithShape="0">
                <a:blip r:embed="rId31"/>
                <a:stretch>
                  <a:fillRect/>
                </a:stretch>
              </a:blipFill>
            </p:spPr>
            <p:txBody>
              <a:bodyPr/>
              <a:lstStyle/>
              <a:p>
                <a:r>
                  <a:rPr lang="en-US">
                    <a:noFill/>
                  </a:rPr>
                  <a:t> </a:t>
                </a:r>
              </a:p>
            </p:txBody>
          </p:sp>
        </mc:Fallback>
      </mc:AlternateContent>
      <p:pic>
        <p:nvPicPr>
          <p:cNvPr id="25" name="Picture 6"/>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rcRect/>
          <a:stretch>
            <a:fillRect/>
          </a:stretch>
        </p:blipFill>
        <p:spPr>
          <a:xfrm rot="16395877">
            <a:off x="228069" y="8521239"/>
            <a:ext cx="1664165" cy="1549232"/>
          </a:xfrm>
          <a:prstGeom prst="rect">
            <a:avLst/>
          </a:prstGeom>
        </p:spPr>
      </p:pic>
    </p:spTree>
    <p:extLst>
      <p:ext uri="{BB962C8B-B14F-4D97-AF65-F5344CB8AC3E}">
        <p14:creationId xmlns:p14="http://schemas.microsoft.com/office/powerpoint/2010/main" val="4015035926"/>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par>
                                <p:cTn id="11" presetID="22" presetClass="entr" presetSubtype="1"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up)">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28" dur="500"/>
                                        <p:tgtEl>
                                          <p:spTgt spid="15">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right)">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barn(inVertical)">
                                      <p:cBhvr>
                                        <p:cTn id="48" dur="500"/>
                                        <p:tgtEl>
                                          <p:spTgt spid="19"/>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500"/>
                                        <p:tgtEl>
                                          <p:spTgt spid="18"/>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grpId="0" nodeType="click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randombar(horizontal)">
                                      <p:cBhvr>
                                        <p:cTn id="5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8" grpId="0"/>
      <p:bldP spid="16" grpId="0"/>
      <p:bldP spid="17" grpId="0"/>
      <p:bldP spid="18" grpId="0"/>
      <p:bldP spid="19" grpId="0" animBg="1"/>
      <p:bldP spid="2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4"/>
          <p:cNvPicPr>
            <a:picLocks noChangeAspect="1"/>
          </p:cNvPicPr>
          <p:nvPr/>
        </p:nvPicPr>
        <p:blipFill>
          <a:blip r:embed="rId2">
            <a:alphaModFix amt="56000"/>
            <a:duotone>
              <a:prstClr val="black"/>
              <a:srgbClr val="00B050">
                <a:tint val="45000"/>
                <a:satMod val="400000"/>
              </a:srgbClr>
            </a:duotone>
            <a:extLst>
              <a:ext uri="{BEBA8EAE-BF5A-486C-A8C5-ECC9F3942E4B}">
                <a14:imgProps xmlns:a14="http://schemas.microsoft.com/office/drawing/2010/main">
                  <a14:imgLayer r:embed="rId3">
                    <a14:imgEffect>
                      <a14:colorTemperature colorTemp="5900"/>
                    </a14:imgEffect>
                    <a14:imgEffect>
                      <a14:saturation sat="3570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a:xfrm>
            <a:off x="12152070" y="6332684"/>
            <a:ext cx="6544433" cy="6544433"/>
          </a:xfrm>
          <a:prstGeom prst="rect">
            <a:avLst/>
          </a:prstGeom>
        </p:spPr>
      </p:pic>
      <p:pic>
        <p:nvPicPr>
          <p:cNvPr id="33" name="Picture 4"/>
          <p:cNvPicPr>
            <a:picLocks noChangeAspect="1"/>
          </p:cNvPicPr>
          <p:nvPr/>
        </p:nvPicPr>
        <p:blipFill>
          <a:blip r:embed="rId4">
            <a:alphaModFix amt="56000"/>
            <a:duotone>
              <a:prstClr val="black"/>
              <a:srgbClr val="00B050">
                <a:tint val="45000"/>
                <a:satMod val="400000"/>
              </a:srgbClr>
            </a:duotone>
            <a:extLst>
              <a:ext uri="{BEBA8EAE-BF5A-486C-A8C5-ECC9F3942E4B}">
                <a14:imgProps xmlns:a14="http://schemas.microsoft.com/office/drawing/2010/main">
                  <a14:imgLayer r:embed="rId3">
                    <a14:imgEffect>
                      <a14:saturation sat="398000"/>
                    </a14:imgEffect>
                  </a14:imgLayer>
                </a14:imgProps>
              </a:ext>
              <a:ext uri="{28A0092B-C50C-407E-A947-70E740481C1C}">
                <a14:useLocalDpi xmlns:a14="http://schemas.microsoft.com/office/drawing/2010/main" val="0"/>
              </a:ext>
            </a:extLst>
          </a:blip>
          <a:srcRect/>
          <a:stretch>
            <a:fillRect/>
          </a:stretch>
        </p:blipFill>
        <p:spPr>
          <a:xfrm>
            <a:off x="-1447800" y="-2620133"/>
            <a:ext cx="6544433" cy="6544433"/>
          </a:xfrm>
          <a:prstGeom prst="rect">
            <a:avLst/>
          </a:prstGeom>
        </p:spPr>
      </p:pic>
      <p:pic>
        <p:nvPicPr>
          <p:cNvPr id="24" name="Picture 23"/>
          <p:cNvPicPr>
            <a:picLocks noChangeAspect="1"/>
          </p:cNvPicPr>
          <p:nvPr/>
        </p:nvPicPr>
        <p:blipFill>
          <a:blip r:embed="rId5">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tretch>
            <a:fillRect/>
          </a:stretch>
        </p:blipFill>
        <p:spPr>
          <a:xfrm>
            <a:off x="-490293" y="696443"/>
            <a:ext cx="5657578" cy="1585097"/>
          </a:xfrm>
          <a:prstGeom prst="rect">
            <a:avLst/>
          </a:prstGeom>
        </p:spPr>
      </p:pic>
      <p:sp>
        <p:nvSpPr>
          <p:cNvPr id="25" name="TextBox 9"/>
          <p:cNvSpPr txBox="1"/>
          <p:nvPr/>
        </p:nvSpPr>
        <p:spPr>
          <a:xfrm>
            <a:off x="728907" y="605140"/>
            <a:ext cx="3413358" cy="1300099"/>
          </a:xfrm>
          <a:prstGeom prst="rect">
            <a:avLst/>
          </a:prstGeom>
        </p:spPr>
        <p:txBody>
          <a:bodyPr wrap="square" lIns="0" tIns="0" rIns="0" bIns="0" rtlCol="0" anchor="t">
            <a:spAutoFit/>
          </a:bodyPr>
          <a:lstStyle/>
          <a:p>
            <a:pPr algn="ctr">
              <a:lnSpc>
                <a:spcPts val="11950"/>
              </a:lnSpc>
            </a:pPr>
            <a:r>
              <a:rPr lang="en-US" sz="5000" b="1">
                <a:solidFill>
                  <a:srgbClr val="5F9A80"/>
                </a:solidFill>
                <a:latin typeface="Arial" panose="020B0604020202020204" pitchFamily="34" charset="0"/>
                <a:cs typeface="Arial" panose="020B0604020202020204" pitchFamily="34" charset="0"/>
              </a:rPr>
              <a:t>KẾT LUẬN</a:t>
            </a:r>
          </a:p>
        </p:txBody>
      </p:sp>
      <p:pic>
        <p:nvPicPr>
          <p:cNvPr id="37" name="Picture 23"/>
          <p:cNvPicPr>
            <a:picLocks noChangeAspect="1"/>
          </p:cNvPicPr>
          <p:nvPr/>
        </p:nvPicPr>
        <p:blipFill>
          <a:blip r:embed="rId7">
            <a:duotone>
              <a:prstClr val="black"/>
              <a:srgbClr val="438F79">
                <a:tint val="45000"/>
                <a:satMod val="400000"/>
              </a:srgbClr>
            </a:duotone>
            <a:extLst>
              <a:ext uri="{BEBA8EAE-BF5A-486C-A8C5-ECC9F3942E4B}">
                <a14:imgProps xmlns:a14="http://schemas.microsoft.com/office/drawing/2010/main">
                  <a14:imgLayer r:embed="rId8">
                    <a14:imgEffect>
                      <a14:saturation sat="300000"/>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a:xfrm flipV="1">
            <a:off x="15544800" y="232209"/>
            <a:ext cx="1859128" cy="339291"/>
          </a:xfrm>
          <a:prstGeom prst="rect">
            <a:avLst/>
          </a:prstGeom>
        </p:spPr>
      </p:pic>
      <p:pic>
        <p:nvPicPr>
          <p:cNvPr id="12" name="Picture 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209800" y="3543300"/>
            <a:ext cx="2904420" cy="6362700"/>
          </a:xfrm>
          <a:prstGeom prst="rect">
            <a:avLst/>
          </a:prstGeom>
        </p:spPr>
      </p:pic>
      <p:pic>
        <p:nvPicPr>
          <p:cNvPr id="13"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6988925" flipH="1">
            <a:off x="15613885" y="7737450"/>
            <a:ext cx="2333862" cy="1680380"/>
          </a:xfrm>
          <a:prstGeom prst="rect">
            <a:avLst/>
          </a:prstGeom>
        </p:spPr>
      </p:pic>
      <p:grpSp>
        <p:nvGrpSpPr>
          <p:cNvPr id="6" name="Group 5"/>
          <p:cNvGrpSpPr/>
          <p:nvPr/>
        </p:nvGrpSpPr>
        <p:grpSpPr>
          <a:xfrm>
            <a:off x="7587850" y="1450891"/>
            <a:ext cx="8620956" cy="6395461"/>
            <a:chOff x="7078591" y="1471994"/>
            <a:chExt cx="8620956" cy="6395461"/>
          </a:xfrm>
        </p:grpSpPr>
        <p:sp>
          <p:nvSpPr>
            <p:cNvPr id="5" name="Oval Callout 4"/>
            <p:cNvSpPr/>
            <p:nvPr/>
          </p:nvSpPr>
          <p:spPr>
            <a:xfrm>
              <a:off x="7078591" y="1471994"/>
              <a:ext cx="8620956" cy="6395461"/>
            </a:xfrm>
            <a:prstGeom prst="wedgeEllipseCallout">
              <a:avLst>
                <a:gd name="adj1" fmla="val -53025"/>
                <a:gd name="adj2" fmla="val 30644"/>
              </a:avLst>
            </a:prstGeom>
            <a:solidFill>
              <a:srgbClr val="438F79"/>
            </a:solidFill>
            <a:ln>
              <a:solidFill>
                <a:srgbClr val="4CA2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8745301" y="3726120"/>
              <a:ext cx="5499404" cy="1824923"/>
            </a:xfrm>
            <a:prstGeom prst="rect">
              <a:avLst/>
            </a:prstGeom>
          </p:spPr>
          <p:txBody>
            <a:bodyPr wrap="square">
              <a:spAutoFit/>
            </a:bodyPr>
            <a:lstStyle/>
            <a:p>
              <a:pPr algn="ctr">
                <a:lnSpc>
                  <a:spcPct val="150000"/>
                </a:lnSpc>
                <a:spcAft>
                  <a:spcPts val="600"/>
                </a:spcAft>
              </a:pPr>
              <a:r>
                <a:rPr lang="en-US" sz="4000" b="1">
                  <a:solidFill>
                    <a:schemeClr val="bg1"/>
                  </a:solidFill>
                  <a:latin typeface="Arial" panose="020B0604020202020204" pitchFamily="34" charset="0"/>
                  <a:ea typeface="Times New Roman" panose="02020603050405020304" pitchFamily="18" charset="0"/>
                  <a:cs typeface="Arial" panose="020B0604020202020204" pitchFamily="34" charset="0"/>
                </a:rPr>
                <a:t>Hai góc đối đỉnh thì bằng nhau. </a:t>
              </a:r>
              <a:endParaRPr lang="en-US" sz="4000" b="1">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922712727"/>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randombar(horizontal)">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grpSp>
        <p:nvGrpSpPr>
          <p:cNvPr id="32" name="Group 31"/>
          <p:cNvGrpSpPr/>
          <p:nvPr/>
        </p:nvGrpSpPr>
        <p:grpSpPr>
          <a:xfrm>
            <a:off x="381000" y="2476500"/>
            <a:ext cx="17526000" cy="6959765"/>
            <a:chOff x="381000" y="2476500"/>
            <a:chExt cx="17526000" cy="6959765"/>
          </a:xfrm>
        </p:grpSpPr>
        <p:grpSp>
          <p:nvGrpSpPr>
            <p:cNvPr id="4" name="Group 4"/>
            <p:cNvGrpSpPr/>
            <p:nvPr/>
          </p:nvGrpSpPr>
          <p:grpSpPr>
            <a:xfrm>
              <a:off x="381000" y="2476500"/>
              <a:ext cx="17526000" cy="6959765"/>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sp>
        </p:grpSp>
        <p:pic>
          <p:nvPicPr>
            <p:cNvPr id="25" name="Picture 24"/>
            <p:cNvPicPr>
              <a:picLocks noChangeAspect="1"/>
            </p:cNvPicPr>
            <p:nvPr/>
          </p:nvPicPr>
          <p:blipFill>
            <a:blip r:embed="rId3">
              <a:biLevel thresh="75000"/>
              <a:extLst>
                <a:ext uri="{28A0092B-C50C-407E-A947-70E740481C1C}">
                  <a14:useLocalDpi xmlns:a14="http://schemas.microsoft.com/office/drawing/2010/main" val="0"/>
                </a:ext>
              </a:extLst>
            </a:blip>
            <a:stretch>
              <a:fillRect/>
            </a:stretch>
          </p:blipFill>
          <p:spPr>
            <a:xfrm>
              <a:off x="11116729" y="3065688"/>
              <a:ext cx="6714071" cy="4815445"/>
            </a:xfrm>
            <a:prstGeom prst="rect">
              <a:avLst/>
            </a:prstGeom>
          </p:spPr>
        </p:pic>
      </p:grpSp>
      <p:pic>
        <p:nvPicPr>
          <p:cNvPr id="2" name="Picture 2"/>
          <p:cNvPicPr>
            <a:picLocks noChangeAspect="1"/>
          </p:cNvPicPr>
          <p:nvPr/>
        </p:nvPicPr>
        <p:blipFill>
          <a:blip r:embed="rId4">
            <a:alphaModFix amt="20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36891" y="-293726"/>
            <a:ext cx="11141563" cy="11141563"/>
          </a:xfrm>
          <a:prstGeom prst="rect">
            <a:avLst/>
          </a:prstGeom>
        </p:spPr>
      </p:pic>
      <p:pic>
        <p:nvPicPr>
          <p:cNvPr id="3" name="Picture 3"/>
          <p:cNvPicPr>
            <a:picLocks noChangeAspect="1"/>
          </p:cNvPicPr>
          <p:nvPr/>
        </p:nvPicPr>
        <p:blipFill>
          <a:blip r:embed="rId4">
            <a:alphaModFix amt="20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458200" y="-495300"/>
            <a:ext cx="11141563" cy="11141563"/>
          </a:xfrm>
          <a:prstGeom prst="rect">
            <a:avLst/>
          </a:prstGeom>
        </p:spPr>
      </p:pic>
      <p:grpSp>
        <p:nvGrpSpPr>
          <p:cNvPr id="7" name="Group 2"/>
          <p:cNvGrpSpPr/>
          <p:nvPr/>
        </p:nvGrpSpPr>
        <p:grpSpPr>
          <a:xfrm rot="-5400000">
            <a:off x="2073349" y="-1698551"/>
            <a:ext cx="1324734" cy="5653767"/>
            <a:chOff x="0" y="0"/>
            <a:chExt cx="2771140" cy="17082440"/>
          </a:xfrm>
        </p:grpSpPr>
        <p:sp>
          <p:nvSpPr>
            <p:cNvPr id="8"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sp>
        <p:nvSpPr>
          <p:cNvPr id="10" name="Rectangle 9"/>
          <p:cNvSpPr/>
          <p:nvPr/>
        </p:nvSpPr>
        <p:spPr>
          <a:xfrm>
            <a:off x="304799" y="582607"/>
            <a:ext cx="4938032" cy="1015663"/>
          </a:xfrm>
          <a:prstGeom prst="rect">
            <a:avLst/>
          </a:prstGeom>
        </p:spPr>
        <p:txBody>
          <a:bodyPr wrap="square">
            <a:spAutoFit/>
          </a:bodyPr>
          <a:lstStyle/>
          <a:p>
            <a:pPr algn="just">
              <a:lnSpc>
                <a:spcPct val="150000"/>
              </a:lnSpc>
              <a:spcAft>
                <a:spcPts val="800"/>
              </a:spcAft>
            </a:pPr>
            <a:r>
              <a:rPr lang="nl-NL" sz="4000" b="1">
                <a:solidFill>
                  <a:prstClr val="black"/>
                </a:solidFill>
                <a:latin typeface="Arial" panose="020B0604020202020204" pitchFamily="34" charset="0"/>
                <a:ea typeface="Times New Roman" panose="02020603050405020304" pitchFamily="18" charset="0"/>
                <a:cs typeface="Arial" panose="020B0604020202020204" pitchFamily="34" charset="0"/>
              </a:rPr>
              <a:t>Ví dụ </a:t>
            </a:r>
            <a:r>
              <a:rPr lang="en-US" sz="4000" b="1">
                <a:solidFill>
                  <a:prstClr val="black"/>
                </a:solidFill>
                <a:latin typeface="Arial" panose="020B0604020202020204" pitchFamily="34" charset="0"/>
                <a:ea typeface="Times New Roman" panose="02020603050405020304" pitchFamily="18" charset="0"/>
                <a:cs typeface="Arial" panose="020B0604020202020204" pitchFamily="34" charset="0"/>
              </a:rPr>
              <a:t>3</a:t>
            </a:r>
            <a:r>
              <a:rPr lang="nl-NL" sz="4000" b="1">
                <a:solidFill>
                  <a:prstClr val="black"/>
                </a:solidFill>
                <a:latin typeface="Arial" panose="020B0604020202020204" pitchFamily="34" charset="0"/>
                <a:ea typeface="Times New Roman" panose="02020603050405020304" pitchFamily="18" charset="0"/>
                <a:cs typeface="Arial" panose="020B0604020202020204" pitchFamily="34" charset="0"/>
              </a:rPr>
              <a:t> (SGK – tr</a:t>
            </a:r>
            <a:r>
              <a:rPr lang="en-US" sz="4000" b="1">
                <a:solidFill>
                  <a:prstClr val="black"/>
                </a:solidFill>
                <a:latin typeface="Arial" panose="020B0604020202020204" pitchFamily="34" charset="0"/>
                <a:ea typeface="Times New Roman" panose="02020603050405020304" pitchFamily="18" charset="0"/>
                <a:cs typeface="Arial" panose="020B0604020202020204" pitchFamily="34" charset="0"/>
              </a:rPr>
              <a:t>71</a:t>
            </a:r>
            <a:r>
              <a:rPr lang="nl-NL" sz="4000" b="1">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lang="en-US" sz="400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
        <p:nvSpPr>
          <p:cNvPr id="11" name="TextBox 10"/>
          <p:cNvSpPr txBox="1"/>
          <p:nvPr/>
        </p:nvSpPr>
        <p:spPr>
          <a:xfrm>
            <a:off x="1083448" y="2680037"/>
            <a:ext cx="16747352" cy="1015663"/>
          </a:xfrm>
          <a:prstGeom prst="rect">
            <a:avLst/>
          </a:prstGeom>
          <a:noFill/>
        </p:spPr>
        <p:txBody>
          <a:bodyPr wrap="square" rtlCol="0">
            <a:spAutoFit/>
          </a:bodyPr>
          <a:lstStyle/>
          <a:p>
            <a:pPr>
              <a:lnSpc>
                <a:spcPct val="150000"/>
              </a:lnSpc>
            </a:pPr>
            <a:r>
              <a:rPr lang="en-US" sz="4000">
                <a:solidFill>
                  <a:prstClr val="black"/>
                </a:solidFill>
                <a:latin typeface="Arial" panose="020B0604020202020204" pitchFamily="34" charset="0"/>
                <a:cs typeface="Arial" panose="020B0604020202020204" pitchFamily="34" charset="0"/>
              </a:rPr>
              <a:t>Trong hình 11 ta có:</a:t>
            </a:r>
          </a:p>
        </p:txBody>
      </p:sp>
      <p:pic>
        <p:nvPicPr>
          <p:cNvPr id="12" name="Picture 2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1067308">
            <a:off x="16129727" y="589117"/>
            <a:ext cx="1713028" cy="965525"/>
          </a:xfrm>
          <a:prstGeom prst="rect">
            <a:avLst/>
          </a:prstGeom>
        </p:spPr>
      </p:pic>
      <p:pic>
        <p:nvPicPr>
          <p:cNvPr id="2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0182679">
            <a:off x="16499535" y="7855540"/>
            <a:ext cx="1366620" cy="2010974"/>
          </a:xfrm>
          <a:prstGeom prst="rect">
            <a:avLst/>
          </a:prstGeom>
        </p:spPr>
      </p:pic>
      <mc:AlternateContent xmlns:mc="http://schemas.openxmlformats.org/markup-compatibility/2006" xmlns:a14="http://schemas.microsoft.com/office/drawing/2010/main">
        <mc:Choice Requires="a14">
          <p:sp>
            <p:nvSpPr>
              <p:cNvPr id="28" name="TextBox 27"/>
              <p:cNvSpPr txBox="1"/>
              <p:nvPr/>
            </p:nvSpPr>
            <p:spPr>
              <a:xfrm>
                <a:off x="1196066" y="3798244"/>
                <a:ext cx="8610600" cy="1878656"/>
              </a:xfrm>
              <a:prstGeom prst="rect">
                <a:avLst/>
              </a:prstGeom>
              <a:noFill/>
            </p:spPr>
            <p:txBody>
              <a:bodyPr wrap="square" rtlCol="0">
                <a:spAutoFit/>
              </a:bodyPr>
              <a:lstStyle/>
              <a:p>
                <a:pPr>
                  <a:lnSpc>
                    <a:spcPct val="150000"/>
                  </a:lnSpc>
                </a:pPr>
                <a:r>
                  <a:rPr lang="en-US" sz="400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rPr>
                        </m:ctrlPr>
                      </m:accPr>
                      <m:e>
                        <m:r>
                          <a:rPr lang="en-US" sz="4000" b="0" i="1" smtClean="0">
                            <a:latin typeface="Cambria Math" panose="02040503050406030204" pitchFamily="18" charset="0"/>
                          </a:rPr>
                          <m:t>𝐵𝑂𝐷</m:t>
                        </m:r>
                      </m:e>
                    </m:acc>
                  </m:oMath>
                </a14:m>
                <a:r>
                  <a:rPr lang="en-US" sz="4000">
                    <a:latin typeface="Arial" panose="020B0604020202020204" pitchFamily="34" charset="0"/>
                    <a:cs typeface="Arial" panose="020B0604020202020204" pitchFamily="34" charset="0"/>
                  </a:rPr>
                  <a:t> và </a:t>
                </a: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r>
                          <a:rPr lang="en-US" sz="4000" b="0" i="1" smtClean="0">
                            <a:latin typeface="Cambria Math" panose="02040503050406030204" pitchFamily="18" charset="0"/>
                            <a:cs typeface="Arial" panose="020B0604020202020204" pitchFamily="34" charset="0"/>
                          </a:rPr>
                          <m:t>𝐴𝑂𝐶</m:t>
                        </m:r>
                      </m:e>
                    </m:acc>
                  </m:oMath>
                </a14:m>
                <a:r>
                  <a:rPr lang="en-US" sz="4000">
                    <a:latin typeface="Arial" panose="020B0604020202020204" pitchFamily="34" charset="0"/>
                    <a:cs typeface="Arial" panose="020B0604020202020204" pitchFamily="34" charset="0"/>
                  </a:rPr>
                  <a:t> là hai góc đối đỉnh nên </a:t>
                </a:r>
                <a14:m>
                  <m:oMath xmlns:m="http://schemas.openxmlformats.org/officeDocument/2006/math">
                    <m:acc>
                      <m:accPr>
                        <m:chr m:val="̂"/>
                        <m:ctrlPr>
                          <a:rPr lang="en-US" sz="4000" i="1">
                            <a:latin typeface="Cambria Math" panose="02040503050406030204" pitchFamily="18" charset="0"/>
                          </a:rPr>
                        </m:ctrlPr>
                      </m:accPr>
                      <m:e>
                        <m:r>
                          <a:rPr lang="en-US" sz="4000" i="1">
                            <a:latin typeface="Cambria Math" panose="02040503050406030204" pitchFamily="18" charset="0"/>
                          </a:rPr>
                          <m:t>𝐵𝑂𝐷</m:t>
                        </m:r>
                      </m:e>
                    </m:acc>
                    <m:r>
                      <a:rPr lang="en-US" sz="4000" b="0" i="0" smtClean="0">
                        <a:latin typeface="Cambria Math" panose="02040503050406030204" pitchFamily="18" charset="0"/>
                        <a:cs typeface="Arial" panose="020B0604020202020204" pitchFamily="34" charset="0"/>
                      </a:rPr>
                      <m:t>=</m:t>
                    </m:r>
                    <m:acc>
                      <m:accPr>
                        <m:chr m:val="̂"/>
                        <m:ctrlPr>
                          <a:rPr lang="en-US" sz="4000" i="1">
                            <a:latin typeface="Cambria Math" panose="02040503050406030204" pitchFamily="18" charset="0"/>
                            <a:cs typeface="Arial" panose="020B0604020202020204" pitchFamily="34" charset="0"/>
                          </a:rPr>
                        </m:ctrlPr>
                      </m:accPr>
                      <m:e>
                        <m:r>
                          <a:rPr lang="en-US" sz="4000" i="1">
                            <a:latin typeface="Cambria Math" panose="02040503050406030204" pitchFamily="18" charset="0"/>
                            <a:cs typeface="Arial" panose="020B0604020202020204" pitchFamily="34" charset="0"/>
                          </a:rPr>
                          <m:t>𝐴𝑂𝐶</m:t>
                        </m:r>
                      </m:e>
                    </m:acc>
                    <m:r>
                      <a:rPr lang="en-US" sz="4000" b="0" i="1" smtClean="0">
                        <a:latin typeface="Cambria Math" panose="02040503050406030204" pitchFamily="18" charset="0"/>
                        <a:cs typeface="Arial" panose="020B0604020202020204" pitchFamily="34" charset="0"/>
                      </a:rPr>
                      <m:t>=35</m:t>
                    </m:r>
                    <m:r>
                      <a:rPr lang="en-US" sz="4000" b="0" i="1" smtClean="0">
                        <a:latin typeface="Cambria Math" panose="02040503050406030204" pitchFamily="18" charset="0"/>
                        <a:ea typeface="Cambria Math" panose="02040503050406030204" pitchFamily="18" charset="0"/>
                        <a:cs typeface="Arial" panose="020B0604020202020204" pitchFamily="34" charset="0"/>
                      </a:rPr>
                      <m:t>°</m:t>
                    </m:r>
                  </m:oMath>
                </a14:m>
                <a:r>
                  <a:rPr lang="en-US" sz="4000">
                    <a:latin typeface="Arial" panose="020B0604020202020204" pitchFamily="34" charset="0"/>
                    <a:cs typeface="Arial" panose="020B0604020202020204" pitchFamily="34" charset="0"/>
                  </a:rPr>
                  <a:t> </a:t>
                </a:r>
              </a:p>
            </p:txBody>
          </p:sp>
        </mc:Choice>
        <mc:Fallback xmlns="">
          <p:sp>
            <p:nvSpPr>
              <p:cNvPr id="28" name="TextBox 27"/>
              <p:cNvSpPr txBox="1">
                <a:spLocks noRot="1" noChangeAspect="1" noMove="1" noResize="1" noEditPoints="1" noAdjustHandles="1" noChangeArrowheads="1" noChangeShapeType="1" noTextEdit="1"/>
              </p:cNvSpPr>
              <p:nvPr/>
            </p:nvSpPr>
            <p:spPr>
              <a:xfrm>
                <a:off x="1196066" y="3798244"/>
                <a:ext cx="8610600" cy="1878656"/>
              </a:xfrm>
              <a:prstGeom prst="rect">
                <a:avLst/>
              </a:prstGeom>
              <a:blipFill rotWithShape="0">
                <a:blip r:embed="rId15"/>
                <a:stretch>
                  <a:fillRect l="-2477" r="-37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1219200" y="5931844"/>
                <a:ext cx="8610600" cy="1878656"/>
              </a:xfrm>
              <a:prstGeom prst="rect">
                <a:avLst/>
              </a:prstGeom>
              <a:noFill/>
            </p:spPr>
            <p:txBody>
              <a:bodyPr wrap="square" rtlCol="0">
                <a:spAutoFit/>
              </a:bodyPr>
              <a:lstStyle/>
              <a:p>
                <a:pPr>
                  <a:lnSpc>
                    <a:spcPct val="150000"/>
                  </a:lnSpc>
                </a:pPr>
                <a:r>
                  <a:rPr lang="en-US" sz="400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rPr>
                        </m:ctrlPr>
                      </m:accPr>
                      <m:e>
                        <m:r>
                          <a:rPr lang="en-US" sz="4000" b="0" i="1" smtClean="0">
                            <a:latin typeface="Cambria Math" panose="02040503050406030204" pitchFamily="18" charset="0"/>
                          </a:rPr>
                          <m:t>𝐶𝑂𝐵</m:t>
                        </m:r>
                      </m:e>
                    </m:acc>
                  </m:oMath>
                </a14:m>
                <a:r>
                  <a:rPr lang="en-US" sz="4000">
                    <a:latin typeface="Arial" panose="020B0604020202020204" pitchFamily="34" charset="0"/>
                    <a:cs typeface="Arial" panose="020B0604020202020204" pitchFamily="34" charset="0"/>
                  </a:rPr>
                  <a:t> và </a:t>
                </a: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r>
                          <a:rPr lang="en-US" sz="4000" b="0" i="1" smtClean="0">
                            <a:latin typeface="Cambria Math" panose="02040503050406030204" pitchFamily="18" charset="0"/>
                            <a:cs typeface="Arial" panose="020B0604020202020204" pitchFamily="34" charset="0"/>
                          </a:rPr>
                          <m:t>𝐴𝑂𝐷</m:t>
                        </m:r>
                      </m:e>
                    </m:acc>
                  </m:oMath>
                </a14:m>
                <a:r>
                  <a:rPr lang="en-US" sz="4000">
                    <a:latin typeface="Arial" panose="020B0604020202020204" pitchFamily="34" charset="0"/>
                    <a:cs typeface="Arial" panose="020B0604020202020204" pitchFamily="34" charset="0"/>
                  </a:rPr>
                  <a:t> là hai góc đối đỉnh nên </a:t>
                </a:r>
                <a14:m>
                  <m:oMath xmlns:m="http://schemas.openxmlformats.org/officeDocument/2006/math">
                    <m:acc>
                      <m:accPr>
                        <m:chr m:val="̂"/>
                        <m:ctrlPr>
                          <a:rPr lang="en-US" sz="4000" i="1">
                            <a:latin typeface="Cambria Math" panose="02040503050406030204" pitchFamily="18" charset="0"/>
                          </a:rPr>
                        </m:ctrlPr>
                      </m:accPr>
                      <m:e>
                        <m:r>
                          <a:rPr lang="en-US" sz="4000" b="0" i="1" smtClean="0">
                            <a:latin typeface="Cambria Math" panose="02040503050406030204" pitchFamily="18" charset="0"/>
                          </a:rPr>
                          <m:t>𝐶</m:t>
                        </m:r>
                        <m:r>
                          <a:rPr lang="en-US" sz="4000" i="1">
                            <a:latin typeface="Cambria Math" panose="02040503050406030204" pitchFamily="18" charset="0"/>
                          </a:rPr>
                          <m:t>𝑂</m:t>
                        </m:r>
                        <m:r>
                          <a:rPr lang="en-US" sz="4000" b="0" i="1" smtClean="0">
                            <a:latin typeface="Cambria Math" panose="02040503050406030204" pitchFamily="18" charset="0"/>
                          </a:rPr>
                          <m:t>𝐵</m:t>
                        </m:r>
                      </m:e>
                    </m:acc>
                    <m:r>
                      <a:rPr lang="en-US" sz="4000" b="0" i="0" smtClean="0">
                        <a:latin typeface="Cambria Math" panose="02040503050406030204" pitchFamily="18" charset="0"/>
                        <a:cs typeface="Arial" panose="020B0604020202020204" pitchFamily="34" charset="0"/>
                      </a:rPr>
                      <m:t>=</m:t>
                    </m:r>
                    <m:acc>
                      <m:accPr>
                        <m:chr m:val="̂"/>
                        <m:ctrlPr>
                          <a:rPr lang="en-US" sz="4000" i="1">
                            <a:latin typeface="Cambria Math" panose="02040503050406030204" pitchFamily="18" charset="0"/>
                            <a:cs typeface="Arial" panose="020B0604020202020204" pitchFamily="34" charset="0"/>
                          </a:rPr>
                        </m:ctrlPr>
                      </m:accPr>
                      <m:e>
                        <m:r>
                          <a:rPr lang="en-US" sz="4000" i="1">
                            <a:latin typeface="Cambria Math" panose="02040503050406030204" pitchFamily="18" charset="0"/>
                            <a:cs typeface="Arial" panose="020B0604020202020204" pitchFamily="34" charset="0"/>
                          </a:rPr>
                          <m:t>𝐴𝑂</m:t>
                        </m:r>
                        <m:r>
                          <a:rPr lang="en-US" sz="4000" b="0" i="1" smtClean="0">
                            <a:latin typeface="Cambria Math" panose="02040503050406030204" pitchFamily="18" charset="0"/>
                            <a:cs typeface="Arial" panose="020B0604020202020204" pitchFamily="34" charset="0"/>
                          </a:rPr>
                          <m:t>𝐷</m:t>
                        </m:r>
                      </m:e>
                    </m:acc>
                    <m:r>
                      <a:rPr lang="en-US" sz="4000" b="0" i="1" smtClean="0">
                        <a:latin typeface="Cambria Math" panose="02040503050406030204" pitchFamily="18" charset="0"/>
                        <a:cs typeface="Arial" panose="020B0604020202020204" pitchFamily="34" charset="0"/>
                      </a:rPr>
                      <m:t>=145</m:t>
                    </m:r>
                    <m:r>
                      <a:rPr lang="en-US" sz="4000" b="0" i="1" smtClean="0">
                        <a:latin typeface="Cambria Math" panose="02040503050406030204" pitchFamily="18" charset="0"/>
                        <a:ea typeface="Cambria Math" panose="02040503050406030204" pitchFamily="18" charset="0"/>
                        <a:cs typeface="Arial" panose="020B0604020202020204" pitchFamily="34" charset="0"/>
                      </a:rPr>
                      <m:t>°</m:t>
                    </m:r>
                  </m:oMath>
                </a14:m>
                <a:r>
                  <a:rPr lang="en-US" sz="4000">
                    <a:latin typeface="Arial" panose="020B0604020202020204" pitchFamily="34" charset="0"/>
                    <a:cs typeface="Arial" panose="020B0604020202020204" pitchFamily="34" charset="0"/>
                  </a:rPr>
                  <a:t> </a:t>
                </a:r>
              </a:p>
            </p:txBody>
          </p:sp>
        </mc:Choice>
        <mc:Fallback xmlns="">
          <p:sp>
            <p:nvSpPr>
              <p:cNvPr id="29" name="TextBox 28"/>
              <p:cNvSpPr txBox="1">
                <a:spLocks noRot="1" noChangeAspect="1" noMove="1" noResize="1" noEditPoints="1" noAdjustHandles="1" noChangeArrowheads="1" noChangeShapeType="1" noTextEdit="1"/>
              </p:cNvSpPr>
              <p:nvPr/>
            </p:nvSpPr>
            <p:spPr>
              <a:xfrm>
                <a:off x="1219200" y="5931844"/>
                <a:ext cx="8610600" cy="1878656"/>
              </a:xfrm>
              <a:prstGeom prst="rect">
                <a:avLst/>
              </a:prstGeom>
              <a:blipFill rotWithShape="0">
                <a:blip r:embed="rId16"/>
                <a:stretch>
                  <a:fillRect l="-2477" r="-3539"/>
                </a:stretch>
              </a:blipFill>
            </p:spPr>
            <p:txBody>
              <a:bodyPr/>
              <a:lstStyle/>
              <a:p>
                <a:r>
                  <a:rPr lang="en-US">
                    <a:noFill/>
                  </a:rPr>
                  <a:t> </a:t>
                </a:r>
              </a:p>
            </p:txBody>
          </p:sp>
        </mc:Fallback>
      </mc:AlternateContent>
      <p:pic>
        <p:nvPicPr>
          <p:cNvPr id="30" name="Picture 8"/>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12695810" flipH="1" flipV="1">
            <a:off x="8687537" y="8595599"/>
            <a:ext cx="1571888" cy="1131759"/>
          </a:xfrm>
          <a:prstGeom prst="rect">
            <a:avLst/>
          </a:prstGeom>
        </p:spPr>
      </p:pic>
      <p:pic>
        <p:nvPicPr>
          <p:cNvPr id="31" name="Picture 22"/>
          <p:cNvPicPr>
            <a:picLocks noChangeAspect="1"/>
          </p:cNvPicPr>
          <p:nvPr/>
        </p:nvPicPr>
        <p:blipFill>
          <a:blip r:embed="rId19" cstate="print">
            <a:duotone>
              <a:prstClr val="black"/>
              <a:srgbClr val="438F79">
                <a:tint val="45000"/>
                <a:satMod val="400000"/>
              </a:srgbClr>
            </a:duotone>
            <a:extLst>
              <a:ext uri="{BEBA8EAE-BF5A-486C-A8C5-ECC9F3942E4B}">
                <a14:imgProps xmlns:a14="http://schemas.microsoft.com/office/drawing/2010/main">
                  <a14:imgLayer r:embed="rId20">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a:xfrm rot="20132325">
            <a:off x="64320" y="8528953"/>
            <a:ext cx="2137318" cy="1204669"/>
          </a:xfrm>
          <a:prstGeom prst="rect">
            <a:avLst/>
          </a:prstGeom>
        </p:spPr>
      </p:pic>
    </p:spTree>
    <p:extLst>
      <p:ext uri="{BB962C8B-B14F-4D97-AF65-F5344CB8AC3E}">
        <p14:creationId xmlns:p14="http://schemas.microsoft.com/office/powerpoint/2010/main" val="348898816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500" fill="hold"/>
                                        <p:tgtEl>
                                          <p:spTgt spid="32"/>
                                        </p:tgtEl>
                                        <p:attrNameLst>
                                          <p:attrName>ppt_x</p:attrName>
                                        </p:attrNameLst>
                                      </p:cBhvr>
                                      <p:tavLst>
                                        <p:tav tm="0">
                                          <p:val>
                                            <p:strVal val="1+#ppt_w/2"/>
                                          </p:val>
                                        </p:tav>
                                        <p:tav tm="100000">
                                          <p:val>
                                            <p:strVal val="#ppt_x"/>
                                          </p:val>
                                        </p:tav>
                                      </p:tavLst>
                                    </p:anim>
                                    <p:anim calcmode="lin" valueType="num">
                                      <p:cBhvr additive="base">
                                        <p:cTn id="16"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8">
                                            <p:txEl>
                                              <p:pRg st="0" end="0"/>
                                            </p:txEl>
                                          </p:spTgt>
                                        </p:tgtEl>
                                        <p:attrNameLst>
                                          <p:attrName>style.visibility</p:attrName>
                                        </p:attrNameLst>
                                      </p:cBhvr>
                                      <p:to>
                                        <p:strVal val="visible"/>
                                      </p:to>
                                    </p:set>
                                    <p:animEffect transition="in" filter="barn(inVertical)">
                                      <p:cBhvr>
                                        <p:cTn id="26" dur="500"/>
                                        <p:tgtEl>
                                          <p:spTgt spid="28">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29">
                                            <p:txEl>
                                              <p:pRg st="0" end="0"/>
                                            </p:txEl>
                                          </p:spTgt>
                                        </p:tgtEl>
                                        <p:attrNameLst>
                                          <p:attrName>style.visibility</p:attrName>
                                        </p:attrNameLst>
                                      </p:cBhvr>
                                      <p:to>
                                        <p:strVal val="visible"/>
                                      </p:to>
                                    </p:set>
                                    <p:animEffect transition="in" filter="randombar(horizontal)">
                                      <p:cBhvr>
                                        <p:cTn id="31"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1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474849" y="419100"/>
            <a:ext cx="6544433" cy="6544433"/>
          </a:xfrm>
          <a:prstGeom prst="rect">
            <a:avLst/>
          </a:prstGeom>
        </p:spPr>
      </p:pic>
      <p:grpSp>
        <p:nvGrpSpPr>
          <p:cNvPr id="2" name="Group 2"/>
          <p:cNvGrpSpPr/>
          <p:nvPr/>
        </p:nvGrpSpPr>
        <p:grpSpPr>
          <a:xfrm>
            <a:off x="2047146" y="2019300"/>
            <a:ext cx="13878654" cy="4108076"/>
            <a:chOff x="0" y="0"/>
            <a:chExt cx="5678267" cy="1677975"/>
          </a:xfrm>
        </p:grpSpPr>
        <p:sp>
          <p:nvSpPr>
            <p:cNvPr id="3" name="Freeform 3"/>
            <p:cNvSpPr/>
            <p:nvPr/>
          </p:nvSpPr>
          <p:spPr>
            <a:xfrm>
              <a:off x="0" y="0"/>
              <a:ext cx="5678267" cy="1677975"/>
            </a:xfrm>
            <a:custGeom>
              <a:avLst/>
              <a:gdLst/>
              <a:ahLst/>
              <a:cxnLst/>
              <a:rect l="l" t="t" r="r" b="b"/>
              <a:pathLst>
                <a:path w="5678267" h="1677975">
                  <a:moveTo>
                    <a:pt x="5553807" y="1677975"/>
                  </a:moveTo>
                  <a:lnTo>
                    <a:pt x="124460" y="1677975"/>
                  </a:lnTo>
                  <a:cubicBezTo>
                    <a:pt x="55880" y="1677975"/>
                    <a:pt x="0" y="1622095"/>
                    <a:pt x="0" y="1553515"/>
                  </a:cubicBezTo>
                  <a:lnTo>
                    <a:pt x="0" y="124460"/>
                  </a:lnTo>
                  <a:cubicBezTo>
                    <a:pt x="0" y="55880"/>
                    <a:pt x="55880" y="0"/>
                    <a:pt x="124460" y="0"/>
                  </a:cubicBezTo>
                  <a:lnTo>
                    <a:pt x="5553807" y="0"/>
                  </a:lnTo>
                  <a:cubicBezTo>
                    <a:pt x="5622387" y="0"/>
                    <a:pt x="5678267" y="55880"/>
                    <a:pt x="5678267" y="124460"/>
                  </a:cubicBezTo>
                  <a:lnTo>
                    <a:pt x="5678267" y="1553515"/>
                  </a:lnTo>
                  <a:cubicBezTo>
                    <a:pt x="5678267" y="1622095"/>
                    <a:pt x="5622387" y="1677975"/>
                    <a:pt x="5553807" y="1677975"/>
                  </a:cubicBezTo>
                  <a:close/>
                </a:path>
              </a:pathLst>
            </a:custGeom>
            <a:solidFill>
              <a:srgbClr val="FFFFFF"/>
            </a:solidFill>
          </p:spPr>
        </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365114" y="1207906"/>
            <a:ext cx="2464832" cy="5744312"/>
          </a:xfrm>
          <a:prstGeom prst="rect">
            <a:avLst/>
          </a:prstGeom>
        </p:spPr>
      </p:pic>
      <p:pic>
        <p:nvPicPr>
          <p:cNvPr id="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95400" y="8221808"/>
            <a:ext cx="12469085" cy="4130384"/>
          </a:xfrm>
          <a:prstGeom prst="rect">
            <a:avLst/>
          </a:prstGeom>
        </p:spPr>
      </p:pic>
      <p:pic>
        <p:nvPicPr>
          <p:cNvPr id="8"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315200" y="8648700"/>
            <a:ext cx="12469085" cy="4130384"/>
          </a:xfrm>
          <a:prstGeom prst="rect">
            <a:avLst/>
          </a:prstGeom>
        </p:spPr>
      </p:pic>
      <p:grpSp>
        <p:nvGrpSpPr>
          <p:cNvPr id="10" name="Group 4"/>
          <p:cNvGrpSpPr/>
          <p:nvPr/>
        </p:nvGrpSpPr>
        <p:grpSpPr>
          <a:xfrm>
            <a:off x="1600200" y="1409700"/>
            <a:ext cx="2466580" cy="2297914"/>
            <a:chOff x="0" y="0"/>
            <a:chExt cx="6350000" cy="6350000"/>
          </a:xfrm>
          <a:solidFill>
            <a:srgbClr val="87CB8F"/>
          </a:solidFill>
        </p:grpSpPr>
        <p:sp>
          <p:nvSpPr>
            <p:cNvPr id="12"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pic>
        <p:nvPicPr>
          <p:cNvPr id="15" name="Picture 23"/>
          <p:cNvPicPr>
            <a:picLocks noChangeAspect="1"/>
          </p:cNvPicPr>
          <p:nvPr/>
        </p:nvPicPr>
        <p:blipFill>
          <a:blip r:embed="rId8">
            <a:lum bright="70000" contrast="-70000"/>
            <a:extLst>
              <a:ext uri="{BEBA8EAE-BF5A-486C-A8C5-ECC9F3942E4B}">
                <a14:imgProps xmlns:a14="http://schemas.microsoft.com/office/drawing/2010/main">
                  <a14:imgLayer r:embed="rId9">
                    <a14:imgEffect>
                      <a14:saturation sat="300000"/>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a:xfrm flipV="1">
            <a:off x="7454627" y="7168452"/>
            <a:ext cx="3063692" cy="559124"/>
          </a:xfrm>
          <a:prstGeom prst="rect">
            <a:avLst/>
          </a:prstGeom>
        </p:spPr>
      </p:pic>
      <p:sp>
        <p:nvSpPr>
          <p:cNvPr id="17" name="Rectangle 16"/>
          <p:cNvSpPr/>
          <p:nvPr/>
        </p:nvSpPr>
        <p:spPr>
          <a:xfrm>
            <a:off x="5399946" y="3162300"/>
            <a:ext cx="7010400" cy="1508555"/>
          </a:xfrm>
          <a:prstGeom prst="rect">
            <a:avLst/>
          </a:prstGeom>
        </p:spPr>
        <p:txBody>
          <a:bodyPr wrap="square">
            <a:spAutoFit/>
          </a:bodyPr>
          <a:lstStyle/>
          <a:p>
            <a:pPr algn="ctr">
              <a:lnSpc>
                <a:spcPct val="150000"/>
              </a:lnSpc>
              <a:tabLst>
                <a:tab pos="360045" algn="l"/>
                <a:tab pos="720090" algn="l"/>
              </a:tabLst>
            </a:pPr>
            <a:r>
              <a:rPr lang="en-US" sz="7000" b="1">
                <a:solidFill>
                  <a:prstClr val="black"/>
                </a:solidFill>
                <a:latin typeface="Arial" panose="020B0604020202020204" pitchFamily="34" charset="0"/>
                <a:ea typeface="Calibri" panose="020F0502020204030204" pitchFamily="34" charset="0"/>
                <a:cs typeface="Arial" panose="020B0604020202020204" pitchFamily="34" charset="0"/>
              </a:rPr>
              <a:t>LUYỆN TẬP</a:t>
            </a:r>
            <a:endParaRPr lang="vi-VN" sz="7000" b="1">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357128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2063688" y="-2180379"/>
            <a:ext cx="1297790" cy="6187166"/>
            <a:chOff x="0" y="0"/>
            <a:chExt cx="2771140" cy="17082440"/>
          </a:xfrm>
          <a:solidFill>
            <a:srgbClr val="438F79"/>
          </a:solidFill>
        </p:grpSpPr>
        <p:sp>
          <p:nvSpPr>
            <p:cNvPr id="3"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pic>
        <p:nvPicPr>
          <p:cNvPr id="22" name="Picture 22"/>
          <p:cNvPicPr>
            <a:picLocks noChangeAspect="1"/>
          </p:cNvPicPr>
          <p:nvPr/>
        </p:nvPicPr>
        <p:blipFill>
          <a:blip r:embed="rId3" cstate="print">
            <a:duotone>
              <a:prstClr val="black"/>
              <a:srgbClr val="4CA289">
                <a:tint val="45000"/>
                <a:satMod val="400000"/>
              </a:srgbClr>
            </a:duotone>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a:xfrm rot="6772189">
            <a:off x="17019845" y="6277942"/>
            <a:ext cx="1745519" cy="983837"/>
          </a:xfrm>
          <a:prstGeom prst="rect">
            <a:avLst/>
          </a:prstGeom>
        </p:spPr>
      </p:pic>
      <p:pic>
        <p:nvPicPr>
          <p:cNvPr id="23" name="Picture 23"/>
          <p:cNvPicPr>
            <a:picLocks noChangeAspect="1"/>
          </p:cNvPicPr>
          <p:nvPr/>
        </p:nvPicPr>
        <p:blipFill>
          <a:blip r:embed="rId5">
            <a:duotone>
              <a:prstClr val="black"/>
              <a:srgbClr val="4CA289">
                <a:tint val="45000"/>
                <a:satMod val="400000"/>
              </a:srgbClr>
            </a:duotone>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rcRect/>
          <a:stretch>
            <a:fillRect/>
          </a:stretch>
        </p:blipFill>
        <p:spPr>
          <a:xfrm>
            <a:off x="1066800" y="9334500"/>
            <a:ext cx="2621128" cy="478356"/>
          </a:xfrm>
          <a:prstGeom prst="rect">
            <a:avLst/>
          </a:prstGeom>
        </p:spPr>
      </p:pic>
      <p:sp>
        <p:nvSpPr>
          <p:cNvPr id="24" name="TextBox 23"/>
          <p:cNvSpPr txBox="1"/>
          <p:nvPr/>
        </p:nvSpPr>
        <p:spPr>
          <a:xfrm>
            <a:off x="319763" y="549414"/>
            <a:ext cx="5715000" cy="707886"/>
          </a:xfrm>
          <a:prstGeom prst="rect">
            <a:avLst/>
          </a:prstGeom>
          <a:noFill/>
        </p:spPr>
        <p:txBody>
          <a:bodyPr wrap="square" rtlCol="0">
            <a:spAutoFit/>
          </a:bodyPr>
          <a:lstStyle/>
          <a:p>
            <a:r>
              <a:rPr lang="en-US" sz="4000" b="1">
                <a:solidFill>
                  <a:schemeClr val="bg1"/>
                </a:solidFill>
                <a:latin typeface="Arial" panose="020B0604020202020204" pitchFamily="34" charset="0"/>
                <a:cs typeface="Arial" panose="020B0604020202020204" pitchFamily="34" charset="0"/>
              </a:rPr>
              <a:t>Bài 1: (SGK – tr.72)</a:t>
            </a:r>
          </a:p>
        </p:txBody>
      </p:sp>
      <p:sp>
        <p:nvSpPr>
          <p:cNvPr id="27" name="Oval Callout 26"/>
          <p:cNvSpPr/>
          <p:nvPr/>
        </p:nvSpPr>
        <p:spPr>
          <a:xfrm>
            <a:off x="11088975" y="4202455"/>
            <a:ext cx="1683043" cy="78864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a:solidFill>
                  <a:prstClr val="black"/>
                </a:solidFill>
              </a:rPr>
              <a:t>Giải</a:t>
            </a:r>
            <a:endParaRPr lang="en-US" sz="4000" b="1">
              <a:solidFill>
                <a:prstClr val="black"/>
              </a:solidFill>
            </a:endParaRPr>
          </a:p>
        </p:txBody>
      </p:sp>
      <p:pic>
        <p:nvPicPr>
          <p:cNvPr id="4" name="Picture 3"/>
          <p:cNvPicPr>
            <a:picLocks noChangeAspect="1"/>
          </p:cNvPicPr>
          <p:nvPr/>
        </p:nvPicPr>
        <p:blipFill>
          <a:blip r:embed="rId7"/>
          <a:stretch>
            <a:fillRect/>
          </a:stretch>
        </p:blipFill>
        <p:spPr>
          <a:xfrm>
            <a:off x="-225492" y="2289345"/>
            <a:ext cx="6321492" cy="5072063"/>
          </a:xfrm>
          <a:prstGeom prst="rect">
            <a:avLst/>
          </a:prstGeom>
        </p:spPr>
      </p:pic>
      <p:sp>
        <p:nvSpPr>
          <p:cNvPr id="5" name="Rectangle 4"/>
          <p:cNvSpPr/>
          <p:nvPr/>
        </p:nvSpPr>
        <p:spPr>
          <a:xfrm>
            <a:off x="6268049" y="549414"/>
            <a:ext cx="4349268" cy="707886"/>
          </a:xfrm>
          <a:prstGeom prst="rect">
            <a:avLst/>
          </a:prstGeom>
        </p:spPr>
        <p:txBody>
          <a:bodyPr wrap="none">
            <a:spAutoFit/>
          </a:bodyPr>
          <a:lstStyle/>
          <a:p>
            <a:r>
              <a:rPr lang="en-US" sz="4000">
                <a:solidFill>
                  <a:srgbClr val="000000"/>
                </a:solidFill>
                <a:latin typeface="Arial" panose="020B0604020202020204" pitchFamily="34" charset="0"/>
                <a:cs typeface="Arial" panose="020B0604020202020204" pitchFamily="34" charset="0"/>
              </a:rPr>
              <a:t>Quan sát Hình 14.</a:t>
            </a:r>
            <a:endParaRPr lang="en-US" sz="400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 name="Rectangle 6"/>
              <p:cNvSpPr/>
              <p:nvPr/>
            </p:nvSpPr>
            <p:spPr>
              <a:xfrm>
                <a:off x="6336455" y="1441620"/>
                <a:ext cx="11052108" cy="2635080"/>
              </a:xfrm>
              <a:prstGeom prst="rect">
                <a:avLst/>
              </a:prstGeom>
            </p:spPr>
            <p:txBody>
              <a:bodyPr wrap="square">
                <a:spAutoFit/>
              </a:bodyPr>
              <a:lstStyle/>
              <a:p>
                <a:pPr lvl="0"/>
                <a:r>
                  <a:rPr lang="en-US" sz="4000">
                    <a:solidFill>
                      <a:srgbClr val="000000"/>
                    </a:solidFill>
                    <a:latin typeface="Arial" panose="020B0604020202020204" pitchFamily="34" charset="0"/>
                    <a:cs typeface="Arial" panose="020B0604020202020204" pitchFamily="34" charset="0"/>
                  </a:rPr>
                  <a:t>a) Tìm các góc kề với </a:t>
                </a:r>
                <a14:m>
                  <m:oMath xmlns:m="http://schemas.openxmlformats.org/officeDocument/2006/math">
                    <m:acc>
                      <m:accPr>
                        <m:chr m:val="̂"/>
                        <m:ctrlPr>
                          <a:rPr lang="en-US" sz="4000" i="1">
                            <a:solidFill>
                              <a:srgbClr val="000000"/>
                            </a:solidFill>
                            <a:latin typeface="Cambria Math" panose="02040503050406030204" pitchFamily="18" charset="0"/>
                            <a:cs typeface="Arial" panose="020B0604020202020204" pitchFamily="34" charset="0"/>
                          </a:rPr>
                        </m:ctrlPr>
                      </m:accPr>
                      <m:e>
                        <m:r>
                          <a:rPr lang="en-US" sz="4000" b="0" i="1" smtClean="0">
                            <a:solidFill>
                              <a:srgbClr val="000000"/>
                            </a:solidFill>
                            <a:latin typeface="Cambria Math" panose="02040503050406030204" pitchFamily="18" charset="0"/>
                            <a:cs typeface="Arial" panose="020B0604020202020204" pitchFamily="34" charset="0"/>
                          </a:rPr>
                          <m:t>𝑥</m:t>
                        </m:r>
                        <m:r>
                          <a:rPr lang="en-US" sz="4000" i="1">
                            <a:solidFill>
                              <a:srgbClr val="000000"/>
                            </a:solidFill>
                            <a:latin typeface="Cambria Math" panose="02040503050406030204" pitchFamily="18" charset="0"/>
                            <a:cs typeface="Arial" panose="020B0604020202020204" pitchFamily="34" charset="0"/>
                          </a:rPr>
                          <m:t>𝑂</m:t>
                        </m:r>
                        <m:r>
                          <a:rPr lang="en-US" sz="4000" b="0" i="1" smtClean="0">
                            <a:solidFill>
                              <a:srgbClr val="000000"/>
                            </a:solidFill>
                            <a:latin typeface="Cambria Math" panose="02040503050406030204" pitchFamily="18" charset="0"/>
                            <a:cs typeface="Arial" panose="020B0604020202020204" pitchFamily="34" charset="0"/>
                          </a:rPr>
                          <m:t>𝑦</m:t>
                        </m:r>
                      </m:e>
                    </m:acc>
                  </m:oMath>
                </a14:m>
                <a:endParaRPr lang="en-US" sz="4000">
                  <a:solidFill>
                    <a:srgbClr val="000000"/>
                  </a:solidFill>
                  <a:latin typeface="Arial" panose="020B0604020202020204" pitchFamily="34" charset="0"/>
                  <a:cs typeface="Arial" panose="020B0604020202020204" pitchFamily="34" charset="0"/>
                </a:endParaRPr>
              </a:p>
              <a:p>
                <a:pPr algn="just">
                  <a:lnSpc>
                    <a:spcPct val="150000"/>
                  </a:lnSpc>
                </a:pPr>
                <a:r>
                  <a:rPr lang="en-US" sz="4000">
                    <a:solidFill>
                      <a:srgbClr val="000000"/>
                    </a:solidFill>
                    <a:latin typeface="Arial" panose="020B0604020202020204" pitchFamily="34" charset="0"/>
                    <a:cs typeface="Arial" panose="020B0604020202020204" pitchFamily="34" charset="0"/>
                  </a:rPr>
                  <a:t>b) Tìm số đo của </a:t>
                </a:r>
                <a14:m>
                  <m:oMath xmlns:m="http://schemas.openxmlformats.org/officeDocument/2006/math">
                    <m:acc>
                      <m:accPr>
                        <m:chr m:val="̂"/>
                        <m:ctrlPr>
                          <a:rPr lang="en-US" sz="4000" i="1">
                            <a:solidFill>
                              <a:srgbClr val="000000"/>
                            </a:solidFill>
                            <a:latin typeface="Cambria Math" panose="02040503050406030204" pitchFamily="18" charset="0"/>
                            <a:cs typeface="Arial" panose="020B0604020202020204" pitchFamily="34" charset="0"/>
                          </a:rPr>
                        </m:ctrlPr>
                      </m:accPr>
                      <m:e>
                        <m:r>
                          <a:rPr lang="en-US" sz="4000" b="0" i="1" smtClean="0">
                            <a:solidFill>
                              <a:srgbClr val="000000"/>
                            </a:solidFill>
                            <a:latin typeface="Cambria Math" panose="02040503050406030204" pitchFamily="18" charset="0"/>
                            <a:cs typeface="Arial" panose="020B0604020202020204" pitchFamily="34" charset="0"/>
                          </a:rPr>
                          <m:t>𝑡</m:t>
                        </m:r>
                        <m:r>
                          <a:rPr lang="en-US" sz="4000" i="1">
                            <a:solidFill>
                              <a:srgbClr val="000000"/>
                            </a:solidFill>
                            <a:latin typeface="Cambria Math" panose="02040503050406030204" pitchFamily="18" charset="0"/>
                            <a:cs typeface="Arial" panose="020B0604020202020204" pitchFamily="34" charset="0"/>
                          </a:rPr>
                          <m:t>𝑂</m:t>
                        </m:r>
                        <m:r>
                          <a:rPr lang="en-US" sz="4000" b="0" i="1" smtClean="0">
                            <a:solidFill>
                              <a:srgbClr val="000000"/>
                            </a:solidFill>
                            <a:latin typeface="Cambria Math" panose="02040503050406030204" pitchFamily="18" charset="0"/>
                            <a:cs typeface="Arial" panose="020B0604020202020204" pitchFamily="34" charset="0"/>
                          </a:rPr>
                          <m:t>𝑧</m:t>
                        </m:r>
                      </m:e>
                    </m:acc>
                  </m:oMath>
                </a14:m>
                <a:r>
                  <a:rPr lang="en-US" sz="4000">
                    <a:solidFill>
                      <a:srgbClr val="000000"/>
                    </a:solidFill>
                    <a:latin typeface="Arial" panose="020B0604020202020204" pitchFamily="34" charset="0"/>
                    <a:cs typeface="Arial" panose="020B0604020202020204" pitchFamily="34" charset="0"/>
                  </a:rPr>
                  <a:t> nếu cho biết </a:t>
                </a:r>
                <a14:m>
                  <m:oMath xmlns:m="http://schemas.openxmlformats.org/officeDocument/2006/math">
                    <m:acc>
                      <m:accPr>
                        <m:chr m:val="̂"/>
                        <m:ctrlPr>
                          <a:rPr lang="en-US" sz="4000" i="1">
                            <a:solidFill>
                              <a:srgbClr val="000000"/>
                            </a:solidFill>
                            <a:latin typeface="Cambria Math" panose="02040503050406030204" pitchFamily="18" charset="0"/>
                            <a:cs typeface="Arial" panose="020B0604020202020204" pitchFamily="34" charset="0"/>
                          </a:rPr>
                        </m:ctrlPr>
                      </m:accPr>
                      <m:e>
                        <m:r>
                          <a:rPr lang="en-US" sz="4000" i="1">
                            <a:solidFill>
                              <a:srgbClr val="000000"/>
                            </a:solidFill>
                            <a:latin typeface="Cambria Math" panose="02040503050406030204" pitchFamily="18" charset="0"/>
                            <a:cs typeface="Arial" panose="020B0604020202020204" pitchFamily="34" charset="0"/>
                          </a:rPr>
                          <m:t>𝑥𝑂𝑦</m:t>
                        </m:r>
                      </m:e>
                    </m:acc>
                    <m:r>
                      <a:rPr lang="en-US" sz="4000" b="0" i="1" smtClean="0">
                        <a:solidFill>
                          <a:srgbClr val="000000"/>
                        </a:solidFill>
                        <a:latin typeface="Cambria Math" panose="02040503050406030204" pitchFamily="18" charset="0"/>
                        <a:cs typeface="Arial" panose="020B0604020202020204" pitchFamily="34" charset="0"/>
                      </a:rPr>
                      <m:t>=20</m:t>
                    </m:r>
                    <m:r>
                      <a:rPr lang="en-US" sz="4000" b="0" i="1" smtClean="0">
                        <a:solidFill>
                          <a:srgbClr val="000000"/>
                        </a:solidFill>
                        <a:latin typeface="Cambria Math" panose="02040503050406030204" pitchFamily="18" charset="0"/>
                        <a:ea typeface="Cambria Math" panose="02040503050406030204" pitchFamily="18" charset="0"/>
                        <a:cs typeface="Arial" panose="020B0604020202020204" pitchFamily="34" charset="0"/>
                      </a:rPr>
                      <m:t>°</m:t>
                    </m:r>
                  </m:oMath>
                </a14:m>
                <a:r>
                  <a:rPr lang="en-US" sz="4000" b="0" i="0">
                    <a:solidFill>
                      <a:srgbClr val="000000"/>
                    </a:solidFill>
                    <a:effectLst/>
                    <a:latin typeface="Arial" panose="020B0604020202020204" pitchFamily="34" charset="0"/>
                    <a:cs typeface="Arial" panose="020B0604020202020204" pitchFamily="34" charset="0"/>
                  </a:rPr>
                  <a:t>; </a:t>
                </a:r>
                <a14:m>
                  <m:oMath xmlns:m="http://schemas.openxmlformats.org/officeDocument/2006/math">
                    <m:acc>
                      <m:accPr>
                        <m:chr m:val="̂"/>
                        <m:ctrlPr>
                          <a:rPr lang="en-US" sz="4000" i="1">
                            <a:solidFill>
                              <a:srgbClr val="000000"/>
                            </a:solidFill>
                            <a:latin typeface="Cambria Math" panose="02040503050406030204" pitchFamily="18" charset="0"/>
                            <a:cs typeface="Arial" panose="020B0604020202020204" pitchFamily="34" charset="0"/>
                          </a:rPr>
                        </m:ctrlPr>
                      </m:accPr>
                      <m:e>
                        <m:r>
                          <a:rPr lang="en-US" sz="4000" i="1">
                            <a:solidFill>
                              <a:srgbClr val="000000"/>
                            </a:solidFill>
                            <a:latin typeface="Cambria Math" panose="02040503050406030204" pitchFamily="18" charset="0"/>
                            <a:cs typeface="Arial" panose="020B0604020202020204" pitchFamily="34" charset="0"/>
                          </a:rPr>
                          <m:t>𝑥𝑂𝑡</m:t>
                        </m:r>
                      </m:e>
                    </m:acc>
                    <m:r>
                      <a:rPr lang="en-US" sz="4000" i="1">
                        <a:solidFill>
                          <a:srgbClr val="000000"/>
                        </a:solidFill>
                        <a:latin typeface="Cambria Math" panose="02040503050406030204" pitchFamily="18" charset="0"/>
                        <a:cs typeface="Arial" panose="020B0604020202020204" pitchFamily="34" charset="0"/>
                      </a:rPr>
                      <m:t>=90</m:t>
                    </m:r>
                    <m:r>
                      <a:rPr lang="en-US" sz="4000" i="1">
                        <a:solidFill>
                          <a:srgbClr val="000000"/>
                        </a:solidFill>
                        <a:latin typeface="Cambria Math" panose="02040503050406030204" pitchFamily="18" charset="0"/>
                        <a:ea typeface="Cambria Math" panose="02040503050406030204" pitchFamily="18" charset="0"/>
                        <a:cs typeface="Arial" panose="020B0604020202020204" pitchFamily="34" charset="0"/>
                      </a:rPr>
                      <m:t>°; </m:t>
                    </m:r>
                    <m:acc>
                      <m:accPr>
                        <m:chr m:val="̂"/>
                        <m:ctrlPr>
                          <a:rPr lang="en-US" sz="4000" i="1">
                            <a:solidFill>
                              <a:srgbClr val="000000"/>
                            </a:solidFill>
                            <a:latin typeface="Cambria Math" panose="02040503050406030204" pitchFamily="18" charset="0"/>
                            <a:cs typeface="Arial" panose="020B0604020202020204" pitchFamily="34" charset="0"/>
                          </a:rPr>
                        </m:ctrlPr>
                      </m:accPr>
                      <m:e>
                        <m:r>
                          <a:rPr lang="en-US" sz="4000" i="1">
                            <a:solidFill>
                              <a:srgbClr val="000000"/>
                            </a:solidFill>
                            <a:latin typeface="Cambria Math" panose="02040503050406030204" pitchFamily="18" charset="0"/>
                            <a:cs typeface="Arial" panose="020B0604020202020204" pitchFamily="34" charset="0"/>
                          </a:rPr>
                          <m:t>𝑦𝑂𝑧</m:t>
                        </m:r>
                      </m:e>
                    </m:acc>
                    <m:r>
                      <a:rPr lang="en-US" sz="4000" i="1">
                        <a:solidFill>
                          <a:srgbClr val="000000"/>
                        </a:solidFill>
                        <a:latin typeface="Cambria Math" panose="02040503050406030204" pitchFamily="18" charset="0"/>
                        <a:cs typeface="Arial" panose="020B0604020202020204" pitchFamily="34" charset="0"/>
                      </a:rPr>
                      <m:t>=</m:t>
                    </m:r>
                    <m:acc>
                      <m:accPr>
                        <m:chr m:val="̂"/>
                        <m:ctrlPr>
                          <a:rPr lang="en-US" sz="4000" i="1">
                            <a:solidFill>
                              <a:srgbClr val="000000"/>
                            </a:solidFill>
                            <a:latin typeface="Cambria Math" panose="02040503050406030204" pitchFamily="18" charset="0"/>
                            <a:cs typeface="Arial" panose="020B0604020202020204" pitchFamily="34" charset="0"/>
                          </a:rPr>
                        </m:ctrlPr>
                      </m:accPr>
                      <m:e>
                        <m:r>
                          <a:rPr lang="en-US" sz="4000" i="1">
                            <a:solidFill>
                              <a:srgbClr val="000000"/>
                            </a:solidFill>
                            <a:latin typeface="Cambria Math" panose="02040503050406030204" pitchFamily="18" charset="0"/>
                            <a:cs typeface="Arial" panose="020B0604020202020204" pitchFamily="34" charset="0"/>
                          </a:rPr>
                          <m:t>𝑡𝑂𝑧</m:t>
                        </m:r>
                      </m:e>
                    </m:acc>
                  </m:oMath>
                </a14:m>
                <a:endParaRPr lang="en-US" sz="4000" b="0" i="0">
                  <a:solidFill>
                    <a:srgbClr val="000000"/>
                  </a:solidFill>
                  <a:effectLst/>
                  <a:latin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6336455" y="1441620"/>
                <a:ext cx="11052108" cy="2635080"/>
              </a:xfrm>
              <a:prstGeom prst="rect">
                <a:avLst/>
              </a:prstGeom>
              <a:blipFill rotWithShape="0">
                <a:blip r:embed="rId10"/>
                <a:stretch>
                  <a:fillRect l="-1931" t="-3464" r="-1986"/>
                </a:stretch>
              </a:blipFill>
            </p:spPr>
            <p:txBody>
              <a:bodyPr/>
              <a:lstStyle/>
              <a:p>
                <a:r>
                  <a:rPr lang="en-US">
                    <a:noFill/>
                  </a:rPr>
                  <a:t> </a:t>
                </a:r>
              </a:p>
            </p:txBody>
          </p:sp>
        </mc:Fallback>
      </mc:AlternateContent>
      <p:pic>
        <p:nvPicPr>
          <p:cNvPr id="19" name="Picture 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2747344">
            <a:off x="16758744" y="276744"/>
            <a:ext cx="1538963" cy="1060485"/>
          </a:xfrm>
          <a:prstGeom prst="rect">
            <a:avLst/>
          </a:prstGeom>
        </p:spPr>
      </p:pic>
      <mc:AlternateContent xmlns:mc="http://schemas.openxmlformats.org/markup-compatibility/2006" xmlns:a14="http://schemas.microsoft.com/office/drawing/2010/main">
        <mc:Choice Requires="a14">
          <p:sp>
            <p:nvSpPr>
              <p:cNvPr id="8" name="Rectangle 7"/>
              <p:cNvSpPr/>
              <p:nvPr/>
            </p:nvSpPr>
            <p:spPr>
              <a:xfrm>
                <a:off x="6336455" y="5245674"/>
                <a:ext cx="12332545" cy="3906454"/>
              </a:xfrm>
              <a:prstGeom prst="rect">
                <a:avLst/>
              </a:prstGeom>
            </p:spPr>
            <p:txBody>
              <a:bodyPr wrap="square">
                <a:spAutoFit/>
              </a:bodyPr>
              <a:lstStyle/>
              <a:p>
                <a:pPr>
                  <a:lnSpc>
                    <a:spcPct val="150000"/>
                  </a:lnSpc>
                </a:pPr>
                <a:r>
                  <a:rPr lang="en-US" sz="4000">
                    <a:solidFill>
                      <a:srgbClr val="000000"/>
                    </a:solidFill>
                    <a:latin typeface="Arial" panose="020B0604020202020204" pitchFamily="34" charset="0"/>
                    <a:ea typeface="Times New Roman" panose="02020603050405020304" pitchFamily="18" charset="0"/>
                    <a:cs typeface="Arial" panose="020B0604020202020204" pitchFamily="34" charset="0"/>
                  </a:rPr>
                  <a:t>a) Các góc kề với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en-US" sz="4000" i="1">
                            <a:effectLst/>
                            <a:latin typeface="Cambria Math" panose="02040503050406030204" pitchFamily="18" charset="0"/>
                            <a:ea typeface="Cambria Math" panose="02040503050406030204" pitchFamily="18" charset="0"/>
                            <a:cs typeface="Cambria Math" panose="02040503050406030204" pitchFamily="18" charset="0"/>
                          </a:rPr>
                          <m:t>𝑥𝑂𝑦</m:t>
                        </m:r>
                      </m:e>
                    </m:acc>
                  </m:oMath>
                </a14:m>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là: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en-US" sz="4000" i="1">
                            <a:effectLst/>
                            <a:latin typeface="Cambria Math" panose="02040503050406030204" pitchFamily="18" charset="0"/>
                            <a:ea typeface="Cambria Math" panose="02040503050406030204" pitchFamily="18" charset="0"/>
                            <a:cs typeface="Cambria Math" panose="02040503050406030204" pitchFamily="18" charset="0"/>
                          </a:rPr>
                          <m:t>𝑦𝑂𝑧</m:t>
                        </m:r>
                      </m:e>
                    </m:acc>
                  </m:oMath>
                </a14:m>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en-US" sz="4000" i="1">
                            <a:effectLst/>
                            <a:latin typeface="Cambria Math" panose="02040503050406030204" pitchFamily="18" charset="0"/>
                            <a:ea typeface="Cambria Math" panose="02040503050406030204" pitchFamily="18" charset="0"/>
                            <a:cs typeface="Cambria Math" panose="02040503050406030204" pitchFamily="18" charset="0"/>
                          </a:rPr>
                          <m:t>𝑦𝑂𝑡</m:t>
                        </m:r>
                      </m:e>
                    </m:acc>
                  </m:oMath>
                </a14:m>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4000">
                  <a:effectLst/>
                  <a:latin typeface="Arial" panose="020B0604020202020204" pitchFamily="34" charset="0"/>
                  <a:ea typeface="Times New Roman" panose="02020603050405020304" pitchFamily="18" charset="0"/>
                  <a:cs typeface="Arial" panose="020B0604020202020204" pitchFamily="34" charset="0"/>
                </a:endParaRPr>
              </a:p>
              <a:p>
                <a:pPr>
                  <a:lnSpc>
                    <a:spcPct val="150000"/>
                  </a:lnSpc>
                </a:pPr>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en-US" sz="4000" i="1">
                            <a:effectLst/>
                            <a:latin typeface="Cambria Math" panose="02040503050406030204" pitchFamily="18" charset="0"/>
                            <a:ea typeface="Cambria Math" panose="02040503050406030204" pitchFamily="18" charset="0"/>
                            <a:cs typeface="Cambria Math" panose="02040503050406030204" pitchFamily="18" charset="0"/>
                          </a:rPr>
                          <m:t>𝑥𝑂𝑦</m:t>
                        </m:r>
                      </m:e>
                    </m:acc>
                    <m:r>
                      <a:rPr lang="en-US"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en-US" sz="4000" i="1">
                            <a:effectLst/>
                            <a:latin typeface="Cambria Math" panose="02040503050406030204" pitchFamily="18" charset="0"/>
                            <a:ea typeface="Cambria Math" panose="02040503050406030204" pitchFamily="18" charset="0"/>
                            <a:cs typeface="Cambria Math" panose="02040503050406030204" pitchFamily="18" charset="0"/>
                          </a:rPr>
                          <m:t>𝑦𝑂𝑧</m:t>
                        </m:r>
                      </m:e>
                    </m:acc>
                    <m:r>
                      <a:rPr lang="en-US"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en-US" sz="4000" i="1">
                            <a:effectLst/>
                            <a:latin typeface="Cambria Math" panose="02040503050406030204" pitchFamily="18" charset="0"/>
                            <a:ea typeface="Cambria Math" panose="02040503050406030204" pitchFamily="18" charset="0"/>
                            <a:cs typeface="Cambria Math" panose="02040503050406030204" pitchFamily="18" charset="0"/>
                          </a:rPr>
                          <m:t>𝑧𝑂𝑡</m:t>
                        </m:r>
                      </m:e>
                    </m:acc>
                    <m:r>
                      <a:rPr lang="en-US"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en-US" sz="4000" i="1">
                            <a:effectLst/>
                            <a:latin typeface="Cambria Math" panose="02040503050406030204" pitchFamily="18" charset="0"/>
                            <a:ea typeface="Cambria Math" panose="02040503050406030204" pitchFamily="18" charset="0"/>
                            <a:cs typeface="Cambria Math" panose="02040503050406030204" pitchFamily="18" charset="0"/>
                          </a:rPr>
                          <m:t>𝑥𝑂𝑡</m:t>
                        </m:r>
                      </m:e>
                    </m:acc>
                  </m:oMath>
                </a14:m>
                <a:r>
                  <a:rPr lang="en-US" sz="4000">
                    <a:effectLst/>
                    <a:latin typeface="Arial" panose="020B0604020202020204" pitchFamily="34" charset="0"/>
                    <a:ea typeface="Times New Roman" panose="02020603050405020304" pitchFamily="18" charset="0"/>
                    <a:cs typeface="Arial" panose="020B0604020202020204" pitchFamily="34" charset="0"/>
                  </a:rPr>
                  <a:t> </a:t>
                </a:r>
              </a:p>
              <a:p>
                <a:pPr>
                  <a:lnSpc>
                    <a:spcPct val="150000"/>
                  </a:lnSpc>
                </a:pPr>
                <a14:m>
                  <m:oMath xmlns:m="http://schemas.openxmlformats.org/officeDocument/2006/math">
                    <m:r>
                      <a:rPr lang="en-US" sz="4000" i="1" smtClean="0">
                        <a:effectLst/>
                        <a:latin typeface="Cambria Math" panose="02040503050406030204" pitchFamily="18" charset="0"/>
                        <a:ea typeface="Times New Roman" panose="02020603050405020304" pitchFamily="18" charset="0"/>
                      </a:rPr>
                      <m:t>⇒</m:t>
                    </m:r>
                  </m:oMath>
                </a14:m>
                <a:r>
                  <a:rPr lang="en-US" sz="400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mbria Math" panose="02040503050406030204" pitchFamily="18" charset="0"/>
                        <a:cs typeface="Cambria Math" panose="02040503050406030204" pitchFamily="18" charset="0"/>
                      </a:rPr>
                      <m:t>2</m:t>
                    </m:r>
                    <m:sSup>
                      <m:sSupPr>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sSupPr>
                      <m:e>
                        <m:r>
                          <a:rPr lang="en-US" sz="4000" i="1">
                            <a:effectLst/>
                            <a:latin typeface="Cambria Math" panose="02040503050406030204" pitchFamily="18" charset="0"/>
                            <a:ea typeface="Cambria Math" panose="02040503050406030204" pitchFamily="18" charset="0"/>
                            <a:cs typeface="Cambria Math" panose="02040503050406030204" pitchFamily="18" charset="0"/>
                          </a:rPr>
                          <m:t>0</m:t>
                        </m:r>
                      </m:e>
                      <m:sup>
                        <m:r>
                          <a:rPr lang="en-US" sz="4000" i="1">
                            <a:effectLst/>
                            <a:latin typeface="Cambria Math" panose="02040503050406030204" pitchFamily="18" charset="0"/>
                            <a:ea typeface="Cambria Math" panose="02040503050406030204" pitchFamily="18" charset="0"/>
                            <a:cs typeface="Cambria Math" panose="02040503050406030204" pitchFamily="18" charset="0"/>
                          </a:rPr>
                          <m:t>𝑜</m:t>
                        </m:r>
                      </m:sup>
                    </m:sSup>
                    <m:r>
                      <a:rPr lang="en-US"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en-US" sz="4000" i="1">
                            <a:effectLst/>
                            <a:latin typeface="Cambria Math" panose="02040503050406030204" pitchFamily="18" charset="0"/>
                            <a:ea typeface="Cambria Math" panose="02040503050406030204" pitchFamily="18" charset="0"/>
                            <a:cs typeface="Cambria Math" panose="02040503050406030204" pitchFamily="18" charset="0"/>
                          </a:rPr>
                          <m:t>𝑦𝑂𝑧</m:t>
                        </m:r>
                      </m:e>
                    </m:acc>
                    <m:r>
                      <a:rPr lang="en-US"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en-US" sz="4000" i="1">
                            <a:effectLst/>
                            <a:latin typeface="Cambria Math" panose="02040503050406030204" pitchFamily="18" charset="0"/>
                            <a:ea typeface="Cambria Math" panose="02040503050406030204" pitchFamily="18" charset="0"/>
                            <a:cs typeface="Cambria Math" panose="02040503050406030204" pitchFamily="18" charset="0"/>
                          </a:rPr>
                          <m:t>𝑧𝑂𝑡</m:t>
                        </m:r>
                      </m:e>
                    </m:acc>
                    <m:r>
                      <a:rPr lang="en-US" sz="4000" i="1">
                        <a:effectLst/>
                        <a:latin typeface="Cambria Math" panose="02040503050406030204" pitchFamily="18" charset="0"/>
                        <a:ea typeface="Cambria Math" panose="02040503050406030204" pitchFamily="18" charset="0"/>
                        <a:cs typeface="Cambria Math" panose="02040503050406030204" pitchFamily="18" charset="0"/>
                      </a:rPr>
                      <m:t>=9</m:t>
                    </m:r>
                    <m:sSup>
                      <m:sSupPr>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sSupPr>
                      <m:e>
                        <m:r>
                          <a:rPr lang="en-US" sz="4000" i="1">
                            <a:effectLst/>
                            <a:latin typeface="Cambria Math" panose="02040503050406030204" pitchFamily="18" charset="0"/>
                            <a:ea typeface="Cambria Math" panose="02040503050406030204" pitchFamily="18" charset="0"/>
                            <a:cs typeface="Cambria Math" panose="02040503050406030204" pitchFamily="18" charset="0"/>
                          </a:rPr>
                          <m:t>0</m:t>
                        </m:r>
                      </m:e>
                      <m:sup>
                        <m:r>
                          <a:rPr lang="en-US" sz="4000" i="1">
                            <a:effectLst/>
                            <a:latin typeface="Cambria Math" panose="02040503050406030204" pitchFamily="18" charset="0"/>
                            <a:ea typeface="Cambria Math" panose="02040503050406030204" pitchFamily="18" charset="0"/>
                            <a:cs typeface="Cambria Math" panose="02040503050406030204" pitchFamily="18" charset="0"/>
                          </a:rPr>
                          <m:t>𝑜</m:t>
                        </m:r>
                      </m:sup>
                    </m:sSup>
                  </m:oMath>
                </a14:m>
                <a:endParaRPr lang="en-US" sz="4000">
                  <a:effectLst/>
                  <a:latin typeface="Arial" panose="020B0604020202020204" pitchFamily="34" charset="0"/>
                  <a:ea typeface="Times New Roman" panose="02020603050405020304" pitchFamily="18" charset="0"/>
                  <a:cs typeface="Arial" panose="020B0604020202020204" pitchFamily="34" charset="0"/>
                </a:endParaRPr>
              </a:p>
              <a:p>
                <a:pPr>
                  <a:lnSpc>
                    <a:spcPct val="150000"/>
                  </a:lnSpc>
                </a:pPr>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Vì </a:t>
                </a:r>
                <a14:m>
                  <m:oMath xmlns:m="http://schemas.openxmlformats.org/officeDocument/2006/math">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en-US" sz="4000" i="1">
                            <a:effectLst/>
                            <a:latin typeface="Cambria Math" panose="02040503050406030204" pitchFamily="18" charset="0"/>
                            <a:ea typeface="Cambria Math" panose="02040503050406030204" pitchFamily="18" charset="0"/>
                            <a:cs typeface="Cambria Math" panose="02040503050406030204" pitchFamily="18" charset="0"/>
                          </a:rPr>
                          <m:t>𝑦𝑂𝑧</m:t>
                        </m:r>
                      </m:e>
                    </m:acc>
                    <m:r>
                      <a:rPr lang="en-US" sz="4000" i="1">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effectLst/>
                            <a:latin typeface="Cambria Math" panose="02040503050406030204" pitchFamily="18" charset="0"/>
                            <a:ea typeface="Cambria Math" panose="02040503050406030204" pitchFamily="18" charset="0"/>
                            <a:cs typeface="Cambria Math" panose="02040503050406030204" pitchFamily="18" charset="0"/>
                          </a:rPr>
                        </m:ctrlPr>
                      </m:accPr>
                      <m:e>
                        <m:r>
                          <a:rPr lang="en-US" sz="4000" i="1">
                            <a:effectLst/>
                            <a:latin typeface="Cambria Math" panose="02040503050406030204" pitchFamily="18" charset="0"/>
                            <a:ea typeface="Cambria Math" panose="02040503050406030204" pitchFamily="18" charset="0"/>
                            <a:cs typeface="Cambria Math" panose="02040503050406030204" pitchFamily="18" charset="0"/>
                          </a:rPr>
                          <m:t>𝑧𝑂𝑡</m:t>
                        </m:r>
                      </m:e>
                    </m:acc>
                  </m:oMath>
                </a14:m>
                <a:endParaRPr lang="en-US" sz="400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6336455" y="5245674"/>
                <a:ext cx="12332545" cy="3906454"/>
              </a:xfrm>
              <a:prstGeom prst="rect">
                <a:avLst/>
              </a:prstGeom>
              <a:blipFill rotWithShape="0">
                <a:blip r:embed="rId13"/>
                <a:stretch>
                  <a:fillRect l="-1729" b="-28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0149566" y="8295910"/>
                <a:ext cx="6457345" cy="728020"/>
              </a:xfrm>
              <a:prstGeom prst="rect">
                <a:avLst/>
              </a:prstGeom>
            </p:spPr>
            <p:txBody>
              <a:bodyPr wrap="none">
                <a:spAutoFit/>
              </a:bodyPr>
              <a:lstStyle/>
              <a:p>
                <a14:m>
                  <m:oMath xmlns:m="http://schemas.openxmlformats.org/officeDocument/2006/math">
                    <m:r>
                      <a:rPr lang="en-US" sz="4000" i="1">
                        <a:solidFill>
                          <a:prstClr val="black"/>
                        </a:solidFill>
                        <a:latin typeface="Cambria Math" panose="02040503050406030204" pitchFamily="18" charset="0"/>
                        <a:ea typeface="Times New Roman" panose="02020603050405020304" pitchFamily="18" charset="0"/>
                      </a:rPr>
                      <m:t>⇒</m:t>
                    </m:r>
                  </m:oMath>
                </a14:m>
                <a:r>
                  <a:rPr lang="en-US" sz="4000">
                    <a:solidFill>
                      <a:prstClr val="black"/>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2.</m:t>
                    </m:r>
                    <m:acc>
                      <m:accPr>
                        <m:chr m:val="̂"/>
                        <m:ctrlP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accPr>
                      <m:e>
                        <m: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𝑧𝑂𝑡</m:t>
                        </m:r>
                      </m:e>
                    </m:acc>
                    <m: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=9</m:t>
                    </m:r>
                    <m:sSup>
                      <m:sSupPr>
                        <m:ctrlP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sSupPr>
                      <m:e>
                        <m: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0</m:t>
                        </m:r>
                      </m:e>
                      <m:sup>
                        <m: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𝑜</m:t>
                        </m:r>
                      </m:sup>
                    </m:sSup>
                    <m: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−2</m:t>
                    </m:r>
                    <m:sSup>
                      <m:sSupPr>
                        <m:ctrlP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sSupPr>
                      <m:e>
                        <m: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0</m:t>
                        </m:r>
                      </m:e>
                      <m:sup>
                        <m: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𝑜</m:t>
                        </m:r>
                      </m:sup>
                    </m:sSup>
                    <m: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=7</m:t>
                    </m:r>
                    <m:sSup>
                      <m:sSupPr>
                        <m:ctrlP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sSupPr>
                      <m:e>
                        <m: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0</m:t>
                        </m:r>
                      </m:e>
                      <m:sup>
                        <m: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𝑜</m:t>
                        </m:r>
                      </m:sup>
                    </m:sSup>
                  </m:oMath>
                </a14:m>
                <a:endParaRPr lang="en-US"/>
              </a:p>
            </p:txBody>
          </p:sp>
        </mc:Choice>
        <mc:Fallback xmlns="">
          <p:sp>
            <p:nvSpPr>
              <p:cNvPr id="9" name="Rectangle 8"/>
              <p:cNvSpPr>
                <a:spLocks noRot="1" noChangeAspect="1" noMove="1" noResize="1" noEditPoints="1" noAdjustHandles="1" noChangeArrowheads="1" noChangeShapeType="1" noTextEdit="1"/>
              </p:cNvSpPr>
              <p:nvPr/>
            </p:nvSpPr>
            <p:spPr>
              <a:xfrm>
                <a:off x="10149566" y="8295910"/>
                <a:ext cx="6457345" cy="728020"/>
              </a:xfrm>
              <a:prstGeom prst="rect">
                <a:avLst/>
              </a:prstGeom>
              <a:blipFill rotWithShape="0">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11206153" y="9109001"/>
                <a:ext cx="4725076" cy="923779"/>
              </a:xfrm>
              <a:prstGeom prst="rect">
                <a:avLst/>
              </a:prstGeom>
            </p:spPr>
            <p:txBody>
              <a:bodyPr wrap="none">
                <a:spAutoFit/>
              </a:bodyPr>
              <a:lstStyle/>
              <a:p>
                <a:pPr lvl="0">
                  <a:lnSpc>
                    <a:spcPct val="150000"/>
                  </a:lnSpc>
                </a:pPr>
                <a14:m>
                  <m:oMath xmlns:m="http://schemas.openxmlformats.org/officeDocument/2006/math">
                    <m:acc>
                      <m:accPr>
                        <m:chr m:val="̂"/>
                        <m:ctrlPr>
                          <a:rPr lang="en-US" sz="4000" i="1" smtClean="0">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accPr>
                      <m:e>
                        <m: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𝑧𝑂𝑡</m:t>
                        </m:r>
                      </m:e>
                    </m:acc>
                    <m: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=7</m:t>
                    </m:r>
                    <m:sSup>
                      <m:sSupPr>
                        <m:ctrlP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sSupPr>
                      <m:e>
                        <m: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0</m:t>
                        </m:r>
                      </m:e>
                      <m:sup>
                        <m: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𝑜</m:t>
                        </m:r>
                      </m:sup>
                    </m:sSup>
                    <m:r>
                      <a:rPr lang="en-US" sz="4000" b="0" i="1" smtClean="0">
                        <a:solidFill>
                          <a:prstClr val="black"/>
                        </a:solidFill>
                        <a:latin typeface="Cambria Math" panose="02040503050406030204" pitchFamily="18" charset="0"/>
                        <a:ea typeface="Cambria Math" panose="02040503050406030204" pitchFamily="18" charset="0"/>
                        <a:cs typeface="Cambria Math" panose="02040503050406030204" pitchFamily="18" charset="0"/>
                      </a:rPr>
                      <m:t>:</m:t>
                    </m:r>
                    <m: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2</m:t>
                    </m:r>
                    <m:r>
                      <a:rPr lang="en-US" sz="4000" i="1">
                        <a:solidFill>
                          <a:prstClr val="black"/>
                        </a:solidFill>
                        <a:latin typeface="Cambria Math" panose="02040503050406030204" pitchFamily="18" charset="0"/>
                        <a:ea typeface="Times New Roman" panose="02020603050405020304" pitchFamily="18" charset="0"/>
                      </a:rPr>
                      <m:t> </m:t>
                    </m:r>
                    <m: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=3</m:t>
                    </m:r>
                    <m:sSup>
                      <m:sSupPr>
                        <m:ctrlP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sSupPr>
                      <m:e>
                        <m: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5</m:t>
                        </m:r>
                      </m:e>
                      <m:sup>
                        <m: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𝑜</m:t>
                        </m:r>
                      </m:sup>
                    </m:sSup>
                  </m:oMath>
                </a14:m>
                <a:r>
                  <a:rPr lang="en-US" sz="4000">
                    <a:solidFill>
                      <a:prstClr val="black"/>
                    </a:solidFill>
                    <a:latin typeface="Arial" panose="020B0604020202020204" pitchFamily="34" charset="0"/>
                    <a:ea typeface="Times New Roman" panose="02020603050405020304" pitchFamily="18" charset="0"/>
                    <a:cs typeface="Arial" panose="020B0604020202020204" pitchFamily="34" charset="0"/>
                  </a:rPr>
                  <a:t> </a:t>
                </a:r>
              </a:p>
            </p:txBody>
          </p:sp>
        </mc:Choice>
        <mc:Fallback xmlns="">
          <p:sp>
            <p:nvSpPr>
              <p:cNvPr id="10" name="Rectangle 9"/>
              <p:cNvSpPr>
                <a:spLocks noRot="1" noChangeAspect="1" noMove="1" noResize="1" noEditPoints="1" noAdjustHandles="1" noChangeArrowheads="1" noChangeShapeType="1" noTextEdit="1"/>
              </p:cNvSpPr>
              <p:nvPr/>
            </p:nvSpPr>
            <p:spPr>
              <a:xfrm>
                <a:off x="11206153" y="9109001"/>
                <a:ext cx="4725076" cy="923779"/>
              </a:xfrm>
              <a:prstGeom prst="rect">
                <a:avLst/>
              </a:prstGeom>
              <a:blipFill rotWithShape="0">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10065923" y="9334500"/>
                <a:ext cx="830677"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oMath>
                  </m:oMathPara>
                </a14:m>
                <a:endParaRPr lang="en-US" sz="4000"/>
              </a:p>
            </p:txBody>
          </p:sp>
        </mc:Choice>
        <mc:Fallback xmlns="">
          <p:sp>
            <p:nvSpPr>
              <p:cNvPr id="11" name="Rectangle 10"/>
              <p:cNvSpPr>
                <a:spLocks noRot="1" noChangeAspect="1" noMove="1" noResize="1" noEditPoints="1" noAdjustHandles="1" noChangeArrowheads="1" noChangeShapeType="1" noTextEdit="1"/>
              </p:cNvSpPr>
              <p:nvPr/>
            </p:nvSpPr>
            <p:spPr>
              <a:xfrm>
                <a:off x="10065923" y="9334500"/>
                <a:ext cx="830677" cy="707886"/>
              </a:xfrm>
              <a:prstGeom prst="rect">
                <a:avLst/>
              </a:prstGeom>
              <a:blipFill rotWithShape="0">
                <a:blip r:embed="rId16"/>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up)">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left)">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8">
                                            <p:txEl>
                                              <p:pRg st="0" end="0"/>
                                            </p:txEl>
                                          </p:spTgt>
                                        </p:tgtEl>
                                        <p:attrNameLst>
                                          <p:attrName>style.visibility</p:attrName>
                                        </p:attrNameLst>
                                      </p:cBhvr>
                                      <p:to>
                                        <p:strVal val="visible"/>
                                      </p:to>
                                    </p:set>
                                    <p:animEffect transition="in" filter="fade">
                                      <p:cBhvr>
                                        <p:cTn id="35" dur="500"/>
                                        <p:tgtEl>
                                          <p:spTgt spid="8">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8">
                                            <p:txEl>
                                              <p:pRg st="1" end="1"/>
                                            </p:txEl>
                                          </p:spTgt>
                                        </p:tgtEl>
                                        <p:attrNameLst>
                                          <p:attrName>style.visibility</p:attrName>
                                        </p:attrNameLst>
                                      </p:cBhvr>
                                      <p:to>
                                        <p:strVal val="visible"/>
                                      </p:to>
                                    </p:set>
                                    <p:animEffect transition="in" filter="wipe(up)">
                                      <p:cBhvr>
                                        <p:cTn id="40" dur="500"/>
                                        <p:tgtEl>
                                          <p:spTgt spid="8">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8">
                                            <p:txEl>
                                              <p:pRg st="2" end="2"/>
                                            </p:txEl>
                                          </p:spTgt>
                                        </p:tgtEl>
                                        <p:attrNameLst>
                                          <p:attrName>style.visibility</p:attrName>
                                        </p:attrNameLst>
                                      </p:cBhvr>
                                      <p:to>
                                        <p:strVal val="visible"/>
                                      </p:to>
                                    </p:set>
                                    <p:animEffect transition="in" filter="wipe(left)">
                                      <p:cBhvr>
                                        <p:cTn id="45" dur="500"/>
                                        <p:tgtEl>
                                          <p:spTgt spid="8">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8">
                                            <p:txEl>
                                              <p:pRg st="3" end="3"/>
                                            </p:txEl>
                                          </p:spTgt>
                                        </p:tgtEl>
                                        <p:attrNameLst>
                                          <p:attrName>style.visibility</p:attrName>
                                        </p:attrNameLst>
                                      </p:cBhvr>
                                      <p:to>
                                        <p:strVal val="visible"/>
                                      </p:to>
                                    </p:set>
                                    <p:animEffect transition="in" filter="fade">
                                      <p:cBhvr>
                                        <p:cTn id="50" dur="500"/>
                                        <p:tgtEl>
                                          <p:spTgt spid="8">
                                            <p:txEl>
                                              <p:pRg st="3" end="3"/>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nodeType="clickEffect">
                                  <p:stCondLst>
                                    <p:cond delay="0"/>
                                  </p:stCondLst>
                                  <p:childTnLst>
                                    <p:set>
                                      <p:cBhvr>
                                        <p:cTn id="54" dur="1" fill="hold">
                                          <p:stCondLst>
                                            <p:cond delay="0"/>
                                          </p:stCondLst>
                                        </p:cTn>
                                        <p:tgtEl>
                                          <p:spTgt spid="9">
                                            <p:txEl>
                                              <p:pRg st="0" end="0"/>
                                            </p:txEl>
                                          </p:spTgt>
                                        </p:tgtEl>
                                        <p:attrNameLst>
                                          <p:attrName>style.visibility</p:attrName>
                                        </p:attrNameLst>
                                      </p:cBhvr>
                                      <p:to>
                                        <p:strVal val="visible"/>
                                      </p:to>
                                    </p:set>
                                    <p:animEffect transition="in" filter="randombar(horizontal)">
                                      <p:cBhvr>
                                        <p:cTn id="55" dur="500"/>
                                        <p:tgtEl>
                                          <p:spTgt spid="9">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barn(inVertical)">
                                      <p:cBhvr>
                                        <p:cTn id="60" dur="500"/>
                                        <p:tgtEl>
                                          <p:spTgt spid="11"/>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barn(inVertical)">
                                      <p:cBhvr>
                                        <p:cTn id="6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animBg="1"/>
      <p:bldP spid="5" grpId="0"/>
      <p:bldP spid="7" grpId="0"/>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86935">
            <a:off x="-111125" y="8700729"/>
            <a:ext cx="1928747" cy="1928747"/>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808659">
            <a:off x="17703516" y="135633"/>
            <a:ext cx="381794" cy="417832"/>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808659">
            <a:off x="17003036" y="158358"/>
            <a:ext cx="665059" cy="727835"/>
          </a:xfrm>
          <a:prstGeom prst="rect">
            <a:avLst/>
          </a:prstGeom>
        </p:spPr>
      </p:pic>
      <p:sp>
        <p:nvSpPr>
          <p:cNvPr id="12" name="TextBox 11"/>
          <p:cNvSpPr txBox="1"/>
          <p:nvPr/>
        </p:nvSpPr>
        <p:spPr>
          <a:xfrm>
            <a:off x="670560" y="209923"/>
            <a:ext cx="17465040" cy="1015663"/>
          </a:xfrm>
          <a:prstGeom prst="rect">
            <a:avLst/>
          </a:prstGeom>
          <a:noFill/>
        </p:spPr>
        <p:txBody>
          <a:bodyPr wrap="square" rtlCol="0">
            <a:spAutoFit/>
          </a:bodyPr>
          <a:lstStyle/>
          <a:p>
            <a:pPr lvl="0">
              <a:lnSpc>
                <a:spcPct val="150000"/>
              </a:lnSpc>
            </a:pPr>
            <a:r>
              <a:rPr lang="en-US" sz="4000" b="1">
                <a:solidFill>
                  <a:prstClr val="white"/>
                </a:solidFill>
                <a:latin typeface="Arial" panose="020B0604020202020204" pitchFamily="34" charset="0"/>
                <a:cs typeface="Arial" panose="020B0604020202020204" pitchFamily="34" charset="0"/>
              </a:rPr>
              <a:t>Bài 2:(SGK – tr.72)</a:t>
            </a:r>
            <a:endParaRPr lang="vi-VN" sz="4000">
              <a:solidFill>
                <a:prstClr val="white"/>
              </a:solidFill>
            </a:endParaRPr>
          </a:p>
        </p:txBody>
      </p:sp>
      <p:sp>
        <p:nvSpPr>
          <p:cNvPr id="14" name="Oval Callout 13"/>
          <p:cNvSpPr/>
          <p:nvPr/>
        </p:nvSpPr>
        <p:spPr>
          <a:xfrm>
            <a:off x="8487959" y="2628900"/>
            <a:ext cx="1683043" cy="78864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a:solidFill>
                  <a:prstClr val="black"/>
                </a:solidFill>
              </a:rPr>
              <a:t>Giải</a:t>
            </a:r>
            <a:endParaRPr lang="en-US" sz="4000" b="1">
              <a:solidFill>
                <a:prstClr val="black"/>
              </a:solidFill>
            </a:endParaRPr>
          </a:p>
        </p:txBody>
      </p:sp>
      <mc:AlternateContent xmlns:mc="http://schemas.openxmlformats.org/markup-compatibility/2006" xmlns:a14="http://schemas.microsoft.com/office/drawing/2010/main">
        <mc:Choice Requires="a14">
          <p:sp>
            <p:nvSpPr>
              <p:cNvPr id="2" name="Rectangle 1"/>
              <p:cNvSpPr/>
              <p:nvPr/>
            </p:nvSpPr>
            <p:spPr>
              <a:xfrm>
                <a:off x="670560" y="1299598"/>
                <a:ext cx="15642821" cy="923779"/>
              </a:xfrm>
              <a:prstGeom prst="rect">
                <a:avLst/>
              </a:prstGeom>
            </p:spPr>
            <p:txBody>
              <a:bodyPr wrap="square">
                <a:spAutoFit/>
              </a:bodyPr>
              <a:lstStyle/>
              <a:p>
                <a:pPr>
                  <a:lnSpc>
                    <a:spcPct val="150000"/>
                  </a:lnSpc>
                </a:pPr>
                <a:r>
                  <a:rPr lang="en-US" sz="4000">
                    <a:solidFill>
                      <a:schemeClr val="bg1"/>
                    </a:solidFill>
                    <a:latin typeface="Arial" panose="020B0604020202020204" pitchFamily="34" charset="0"/>
                    <a:cs typeface="Arial" panose="020B0604020202020204" pitchFamily="34" charset="0"/>
                  </a:rPr>
                  <a:t>Cho hai góc </a:t>
                </a:r>
                <a14:m>
                  <m:oMath xmlns:m="http://schemas.openxmlformats.org/officeDocument/2006/math">
                    <m:acc>
                      <m:accPr>
                        <m:chr m:val="̂"/>
                        <m:ctrlPr>
                          <a:rPr lang="en-US" sz="4000" i="1">
                            <a:solidFill>
                              <a:schemeClr val="bg1"/>
                            </a:solidFill>
                            <a:latin typeface="Cambria Math" panose="02040503050406030204" pitchFamily="18" charset="0"/>
                            <a:cs typeface="Arial" panose="020B0604020202020204" pitchFamily="34" charset="0"/>
                          </a:rPr>
                        </m:ctrlPr>
                      </m:accPr>
                      <m:e>
                        <m:r>
                          <a:rPr lang="en-US" sz="4000" i="1">
                            <a:solidFill>
                              <a:schemeClr val="bg1"/>
                            </a:solidFill>
                            <a:latin typeface="Cambria Math" panose="02040503050406030204" pitchFamily="18" charset="0"/>
                            <a:cs typeface="Arial" panose="020B0604020202020204" pitchFamily="34" charset="0"/>
                          </a:rPr>
                          <m:t>𝑥𝑂𝑦</m:t>
                        </m:r>
                      </m:e>
                    </m:acc>
                  </m:oMath>
                </a14:m>
                <a:r>
                  <a:rPr lang="en-US" sz="4000">
                    <a:solidFill>
                      <a:schemeClr val="bg1"/>
                    </a:solidFill>
                    <a:latin typeface="Arial" panose="020B0604020202020204" pitchFamily="34" charset="0"/>
                    <a:cs typeface="Arial" panose="020B0604020202020204" pitchFamily="34" charset="0"/>
                  </a:rPr>
                  <a:t> và </a:t>
                </a:r>
                <a14:m>
                  <m:oMath xmlns:m="http://schemas.openxmlformats.org/officeDocument/2006/math">
                    <m:acc>
                      <m:accPr>
                        <m:chr m:val="̂"/>
                        <m:ctrlPr>
                          <a:rPr lang="en-US" sz="4000" i="1" smtClean="0">
                            <a:solidFill>
                              <a:schemeClr val="bg1"/>
                            </a:solidFill>
                            <a:latin typeface="Cambria Math" panose="02040503050406030204" pitchFamily="18" charset="0"/>
                            <a:cs typeface="Arial" panose="020B0604020202020204" pitchFamily="34" charset="0"/>
                          </a:rPr>
                        </m:ctrlPr>
                      </m:accPr>
                      <m:e>
                        <m:r>
                          <a:rPr lang="en-US" sz="4000" b="0" i="1" smtClean="0">
                            <a:solidFill>
                              <a:schemeClr val="bg1"/>
                            </a:solidFill>
                            <a:latin typeface="Cambria Math" panose="02040503050406030204" pitchFamily="18" charset="0"/>
                            <a:cs typeface="Arial" panose="020B0604020202020204" pitchFamily="34" charset="0"/>
                          </a:rPr>
                          <m:t>𝑦</m:t>
                        </m:r>
                        <m:r>
                          <a:rPr lang="en-US" sz="4000" i="1">
                            <a:solidFill>
                              <a:schemeClr val="bg1"/>
                            </a:solidFill>
                            <a:latin typeface="Cambria Math" panose="02040503050406030204" pitchFamily="18" charset="0"/>
                            <a:cs typeface="Arial" panose="020B0604020202020204" pitchFamily="34" charset="0"/>
                          </a:rPr>
                          <m:t>𝑂</m:t>
                        </m:r>
                        <m:r>
                          <a:rPr lang="en-US" sz="4000" b="0" i="1" smtClean="0">
                            <a:solidFill>
                              <a:schemeClr val="bg1"/>
                            </a:solidFill>
                            <a:latin typeface="Cambria Math" panose="02040503050406030204" pitchFamily="18" charset="0"/>
                            <a:cs typeface="Arial" panose="020B0604020202020204" pitchFamily="34" charset="0"/>
                          </a:rPr>
                          <m:t>𝑧</m:t>
                        </m:r>
                      </m:e>
                    </m:acc>
                  </m:oMath>
                </a14:m>
                <a:r>
                  <a:rPr lang="en-US" sz="4000">
                    <a:solidFill>
                      <a:schemeClr val="bg1"/>
                    </a:solidFill>
                    <a:latin typeface="Arial" panose="020B0604020202020204" pitchFamily="34" charset="0"/>
                    <a:cs typeface="Arial" panose="020B0604020202020204" pitchFamily="34" charset="0"/>
                  </a:rPr>
                  <a:t> kề bù với nhau. Biết </a:t>
                </a:r>
                <a14:m>
                  <m:oMath xmlns:m="http://schemas.openxmlformats.org/officeDocument/2006/math">
                    <m:acc>
                      <m:accPr>
                        <m:chr m:val="̂"/>
                        <m:ctrlPr>
                          <a:rPr lang="en-US" sz="4000" i="1">
                            <a:solidFill>
                              <a:schemeClr val="bg1"/>
                            </a:solidFill>
                            <a:latin typeface="Cambria Math" panose="02040503050406030204" pitchFamily="18" charset="0"/>
                            <a:cs typeface="Arial" panose="020B0604020202020204" pitchFamily="34" charset="0"/>
                          </a:rPr>
                        </m:ctrlPr>
                      </m:accPr>
                      <m:e>
                        <m:r>
                          <a:rPr lang="en-US" sz="4000" i="1">
                            <a:solidFill>
                              <a:schemeClr val="bg1"/>
                            </a:solidFill>
                            <a:latin typeface="Cambria Math" panose="02040503050406030204" pitchFamily="18" charset="0"/>
                            <a:cs typeface="Arial" panose="020B0604020202020204" pitchFamily="34" charset="0"/>
                          </a:rPr>
                          <m:t>𝑥𝑂𝑦</m:t>
                        </m:r>
                      </m:e>
                    </m:acc>
                    <m:r>
                      <a:rPr lang="en-US" sz="4000" b="0" i="1" smtClean="0">
                        <a:solidFill>
                          <a:schemeClr val="bg1"/>
                        </a:solidFill>
                        <a:latin typeface="Cambria Math" panose="02040503050406030204" pitchFamily="18" charset="0"/>
                        <a:cs typeface="Arial" panose="020B0604020202020204" pitchFamily="34" charset="0"/>
                      </a:rPr>
                      <m:t>=25</m:t>
                    </m:r>
                    <m:r>
                      <a:rPr lang="en-US" sz="4000" b="0" i="1" smtClean="0">
                        <a:solidFill>
                          <a:schemeClr val="bg1"/>
                        </a:solidFill>
                        <a:latin typeface="Cambria Math" panose="02040503050406030204" pitchFamily="18" charset="0"/>
                        <a:ea typeface="Cambria Math" panose="02040503050406030204" pitchFamily="18" charset="0"/>
                        <a:cs typeface="Arial" panose="020B0604020202020204" pitchFamily="34" charset="0"/>
                      </a:rPr>
                      <m:t>°</m:t>
                    </m:r>
                  </m:oMath>
                </a14:m>
                <a:r>
                  <a:rPr lang="en-US" sz="4000">
                    <a:solidFill>
                      <a:schemeClr val="bg1"/>
                    </a:solidFill>
                    <a:latin typeface="Arial" panose="020B0604020202020204" pitchFamily="34" charset="0"/>
                    <a:cs typeface="Arial" panose="020B0604020202020204" pitchFamily="34" charset="0"/>
                  </a:rPr>
                  <a:t>. Tính </a:t>
                </a:r>
                <a14:m>
                  <m:oMath xmlns:m="http://schemas.openxmlformats.org/officeDocument/2006/math">
                    <m:acc>
                      <m:accPr>
                        <m:chr m:val="̂"/>
                        <m:ctrlPr>
                          <a:rPr lang="en-US" sz="4000" i="1">
                            <a:solidFill>
                              <a:prstClr val="white"/>
                            </a:solidFill>
                            <a:latin typeface="Cambria Math" panose="02040503050406030204" pitchFamily="18" charset="0"/>
                            <a:cs typeface="Arial" panose="020B0604020202020204" pitchFamily="34" charset="0"/>
                          </a:rPr>
                        </m:ctrlPr>
                      </m:accPr>
                      <m:e>
                        <m:r>
                          <a:rPr lang="en-US" sz="4000" i="1">
                            <a:solidFill>
                              <a:prstClr val="white"/>
                            </a:solidFill>
                            <a:latin typeface="Cambria Math" panose="02040503050406030204" pitchFamily="18" charset="0"/>
                            <a:cs typeface="Arial" panose="020B0604020202020204" pitchFamily="34" charset="0"/>
                          </a:rPr>
                          <m:t>𝑦𝑂𝑧</m:t>
                        </m:r>
                      </m:e>
                    </m:acc>
                    <m:r>
                      <a:rPr lang="en-US" sz="4000" b="0" i="0" smtClean="0">
                        <a:solidFill>
                          <a:prstClr val="white"/>
                        </a:solidFill>
                        <a:latin typeface="Cambria Math" panose="02040503050406030204" pitchFamily="18" charset="0"/>
                        <a:cs typeface="Arial" panose="020B0604020202020204" pitchFamily="34" charset="0"/>
                      </a:rPr>
                      <m:t>.</m:t>
                    </m:r>
                  </m:oMath>
                </a14:m>
                <a:endParaRPr lang="en-US" sz="4000">
                  <a:solidFill>
                    <a:schemeClr val="bg1"/>
                  </a:solidFill>
                  <a:latin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670560" y="1299598"/>
                <a:ext cx="15642821" cy="923779"/>
              </a:xfrm>
              <a:prstGeom prst="rect">
                <a:avLst/>
              </a:prstGeom>
              <a:blipFill rotWithShape="0">
                <a:blip r:embed="rId9"/>
                <a:stretch>
                  <a:fillRect l="-1364" b="-26974"/>
                </a:stretch>
              </a:blipFill>
            </p:spPr>
            <p:txBody>
              <a:bodyPr/>
              <a:lstStyle/>
              <a:p>
                <a:r>
                  <a:rPr lang="en-US">
                    <a:noFill/>
                  </a:rPr>
                  <a:t> </a:t>
                </a:r>
              </a:p>
            </p:txBody>
          </p:sp>
        </mc:Fallback>
      </mc:AlternateContent>
      <p:pic>
        <p:nvPicPr>
          <p:cNvPr id="13"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6988925" flipH="1">
            <a:off x="16953650" y="8944893"/>
            <a:ext cx="963961" cy="1237383"/>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1828800" y="3695700"/>
                <a:ext cx="9144000" cy="4976234"/>
              </a:xfrm>
              <a:prstGeom prst="rect">
                <a:avLst/>
              </a:prstGeom>
            </p:spPr>
            <p:txBody>
              <a:bodyPr>
                <a:spAutoFit/>
              </a:bodyPr>
              <a:lstStyle/>
              <a:p>
                <a:pPr>
                  <a:lnSpc>
                    <a:spcPct val="200000"/>
                  </a:lnSpc>
                </a:pP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Vì hai góc </a:t>
                </a:r>
                <a14:m>
                  <m:oMath xmlns:m="http://schemas.openxmlformats.org/officeDocument/2006/math">
                    <m:acc>
                      <m:accPr>
                        <m:chr m:val="̂"/>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acc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𝑥𝑂𝑦</m:t>
                        </m:r>
                      </m:e>
                    </m:acc>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acc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𝑦𝑂𝑧</m:t>
                        </m:r>
                      </m:e>
                    </m:acc>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kề bù với nhau</a:t>
                </a:r>
              </a:p>
              <a:p>
                <a:pPr>
                  <a:lnSpc>
                    <a:spcPct val="200000"/>
                  </a:lnSpc>
                </a:pPr>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chemeClr val="bg1"/>
                        </a:solidFill>
                        <a:effectLst/>
                        <a:latin typeface="Cambria Math" panose="02040503050406030204" pitchFamily="18" charset="0"/>
                        <a:ea typeface="Times New Roman" panose="02020603050405020304" pitchFamily="18" charset="0"/>
                      </a:rPr>
                      <m:t>⇒</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acc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𝑥𝑂𝑦</m:t>
                        </m:r>
                      </m:e>
                    </m:acc>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acc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𝑦𝑂𝑧</m:t>
                        </m:r>
                      </m:e>
                    </m:acc>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=18</m:t>
                    </m:r>
                    <m:sSup>
                      <m:sSup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p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0</m:t>
                        </m:r>
                      </m:e>
                      <m:sup>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𝑜</m:t>
                        </m:r>
                      </m:sup>
                    </m:sSup>
                  </m:oMath>
                </a14:m>
                <a:endPar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a:lnSpc>
                    <a:spcPct val="200000"/>
                  </a:lnSpc>
                </a:pPr>
                <a14:m>
                  <m:oMath xmlns:m="http://schemas.openxmlformats.org/officeDocument/2006/math">
                    <m:r>
                      <a:rPr lang="en-US" sz="4000" i="1">
                        <a:solidFill>
                          <a:schemeClr val="bg1"/>
                        </a:solidFill>
                        <a:effectLst/>
                        <a:latin typeface="Cambria Math" panose="02040503050406030204" pitchFamily="18" charset="0"/>
                        <a:ea typeface="Times New Roman" panose="02020603050405020304" pitchFamily="18" charset="0"/>
                      </a:rPr>
                      <m:t>⇒</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2</m:t>
                    </m:r>
                    <m:sSup>
                      <m:sSup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p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5</m:t>
                        </m:r>
                      </m:e>
                      <m:sup>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𝑜</m:t>
                        </m:r>
                      </m:sup>
                    </m:sSup>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acc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𝑦𝑂𝑧</m:t>
                        </m:r>
                      </m:e>
                    </m:acc>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=18</m:t>
                    </m:r>
                    <m:sSup>
                      <m:sSup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p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0</m:t>
                        </m:r>
                      </m:e>
                      <m:sup>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𝑜</m:t>
                        </m:r>
                      </m:sup>
                    </m:sSup>
                  </m:oMath>
                </a14:m>
                <a:endPar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a:lnSpc>
                    <a:spcPct val="200000"/>
                  </a:lnSpc>
                </a:pPr>
                <a14:m>
                  <m:oMath xmlns:m="http://schemas.openxmlformats.org/officeDocument/2006/math">
                    <m:r>
                      <a:rPr lang="en-US" sz="4000" i="1">
                        <a:solidFill>
                          <a:schemeClr val="bg1"/>
                        </a:solidFill>
                        <a:effectLst/>
                        <a:latin typeface="Cambria Math" panose="02040503050406030204" pitchFamily="18" charset="0"/>
                        <a:ea typeface="Times New Roman" panose="02020603050405020304" pitchFamily="18" charset="0"/>
                      </a:rPr>
                      <m:t>⇒</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acc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𝑦𝑂𝑧</m:t>
                        </m:r>
                      </m:e>
                    </m:acc>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=18</m:t>
                    </m:r>
                    <m:sSup>
                      <m:sSup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p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0</m:t>
                        </m:r>
                      </m:e>
                      <m:sup>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𝑜</m:t>
                        </m:r>
                      </m:sup>
                    </m:sSup>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−2</m:t>
                    </m:r>
                    <m:sSup>
                      <m:sSup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p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5</m:t>
                        </m:r>
                      </m:e>
                      <m:sup>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𝑜</m:t>
                        </m:r>
                      </m:sup>
                    </m:sSup>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=15</m:t>
                    </m:r>
                    <m:sSup>
                      <m:sSup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p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5</m:t>
                        </m:r>
                      </m:e>
                      <m:sup>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𝑜</m:t>
                        </m:r>
                      </m:sup>
                    </m:sSup>
                  </m:oMath>
                </a14:m>
                <a:endPar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828800" y="3695700"/>
                <a:ext cx="9144000" cy="4976234"/>
              </a:xfrm>
              <a:prstGeom prst="rect">
                <a:avLst/>
              </a:prstGeom>
              <a:blipFill rotWithShape="0">
                <a:blip r:embed="rId23"/>
                <a:stretch>
                  <a:fillRect l="-2333"/>
                </a:stretch>
              </a:blipFill>
            </p:spPr>
            <p:txBody>
              <a:bodyPr/>
              <a:lstStyle/>
              <a:p>
                <a:r>
                  <a:rPr lang="en-US">
                    <a:noFill/>
                  </a:rPr>
                  <a:t> </a:t>
                </a:r>
              </a:p>
            </p:txBody>
          </p:sp>
        </mc:Fallback>
      </mc:AlternateContent>
      <p:pic>
        <p:nvPicPr>
          <p:cNvPr id="4" name="Picture 3"/>
          <p:cNvPicPr>
            <a:picLocks noChangeAspect="1"/>
          </p:cNvPicPr>
          <p:nvPr/>
        </p:nvPicPr>
        <p:blipFill>
          <a:blip r:embed="rId24">
            <a:extLst>
              <a:ext uri="{BEBA8EAE-BF5A-486C-A8C5-ECC9F3942E4B}">
                <a14:imgProps xmlns:a14="http://schemas.microsoft.com/office/drawing/2010/main">
                  <a14:imgLayer r:embed="rId25">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0735164" y="4076701"/>
            <a:ext cx="6790836" cy="4114799"/>
          </a:xfrm>
          <a:prstGeom prst="rect">
            <a:avLst/>
          </a:prstGeom>
        </p:spPr>
      </p:pic>
    </p:spTree>
    <p:extLst>
      <p:ext uri="{BB962C8B-B14F-4D97-AF65-F5344CB8AC3E}">
        <p14:creationId xmlns:p14="http://schemas.microsoft.com/office/powerpoint/2010/main" val="3621313706"/>
      </p:ext>
    </p:extLst>
  </p:cSld>
  <p:clrMapOvr>
    <a:masterClrMapping/>
  </p:clrMapOvr>
  <mc:AlternateContent xmlns:mc="http://schemas.openxmlformats.org/markup-compatibility/2006" xmlns:p14="http://schemas.microsoft.com/office/powerpoint/2010/main">
    <mc:Choice Requires="p14">
      <p:transition spd="med" p14:dur="700">
        <p:push dir="r"/>
      </p:transition>
    </mc:Choice>
    <mc:Fallback xmlns="">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barn(inVertical)">
                                      <p:cBhvr>
                                        <p:cTn id="27" dur="5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wipe(down)">
                                      <p:cBhvr>
                                        <p:cTn id="32" dur="500"/>
                                        <p:tgtEl>
                                          <p:spTgt spid="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37" dur="500"/>
                                        <p:tgtEl>
                                          <p:spTgt spid="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1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474849" y="419100"/>
            <a:ext cx="6544433" cy="6544433"/>
          </a:xfrm>
          <a:prstGeom prst="rect">
            <a:avLst/>
          </a:prstGeom>
        </p:spPr>
      </p:pic>
      <p:grpSp>
        <p:nvGrpSpPr>
          <p:cNvPr id="2" name="Group 2"/>
          <p:cNvGrpSpPr/>
          <p:nvPr/>
        </p:nvGrpSpPr>
        <p:grpSpPr>
          <a:xfrm>
            <a:off x="2047146" y="2019300"/>
            <a:ext cx="13878654" cy="4108076"/>
            <a:chOff x="0" y="0"/>
            <a:chExt cx="5678267" cy="1677975"/>
          </a:xfrm>
        </p:grpSpPr>
        <p:sp>
          <p:nvSpPr>
            <p:cNvPr id="3" name="Freeform 3"/>
            <p:cNvSpPr/>
            <p:nvPr/>
          </p:nvSpPr>
          <p:spPr>
            <a:xfrm>
              <a:off x="0" y="0"/>
              <a:ext cx="5678267" cy="1677975"/>
            </a:xfrm>
            <a:custGeom>
              <a:avLst/>
              <a:gdLst/>
              <a:ahLst/>
              <a:cxnLst/>
              <a:rect l="l" t="t" r="r" b="b"/>
              <a:pathLst>
                <a:path w="5678267" h="1677975">
                  <a:moveTo>
                    <a:pt x="5553807" y="1677975"/>
                  </a:moveTo>
                  <a:lnTo>
                    <a:pt x="124460" y="1677975"/>
                  </a:lnTo>
                  <a:cubicBezTo>
                    <a:pt x="55880" y="1677975"/>
                    <a:pt x="0" y="1622095"/>
                    <a:pt x="0" y="1553515"/>
                  </a:cubicBezTo>
                  <a:lnTo>
                    <a:pt x="0" y="124460"/>
                  </a:lnTo>
                  <a:cubicBezTo>
                    <a:pt x="0" y="55880"/>
                    <a:pt x="55880" y="0"/>
                    <a:pt x="124460" y="0"/>
                  </a:cubicBezTo>
                  <a:lnTo>
                    <a:pt x="5553807" y="0"/>
                  </a:lnTo>
                  <a:cubicBezTo>
                    <a:pt x="5622387" y="0"/>
                    <a:pt x="5678267" y="55880"/>
                    <a:pt x="5678267" y="124460"/>
                  </a:cubicBezTo>
                  <a:lnTo>
                    <a:pt x="5678267" y="1553515"/>
                  </a:lnTo>
                  <a:cubicBezTo>
                    <a:pt x="5678267" y="1622095"/>
                    <a:pt x="5622387" y="1677975"/>
                    <a:pt x="5553807" y="1677975"/>
                  </a:cubicBezTo>
                  <a:close/>
                </a:path>
              </a:pathLst>
            </a:custGeom>
            <a:solidFill>
              <a:srgbClr val="FFFFFF"/>
            </a:solidFill>
          </p:spPr>
        </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365114" y="1207906"/>
            <a:ext cx="2464832" cy="5744312"/>
          </a:xfrm>
          <a:prstGeom prst="rect">
            <a:avLst/>
          </a:prstGeom>
        </p:spPr>
      </p:pic>
      <p:pic>
        <p:nvPicPr>
          <p:cNvPr id="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95400" y="8221808"/>
            <a:ext cx="12469085" cy="4130384"/>
          </a:xfrm>
          <a:prstGeom prst="rect">
            <a:avLst/>
          </a:prstGeom>
        </p:spPr>
      </p:pic>
      <p:pic>
        <p:nvPicPr>
          <p:cNvPr id="8"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315200" y="8648700"/>
            <a:ext cx="12469085" cy="4130384"/>
          </a:xfrm>
          <a:prstGeom prst="rect">
            <a:avLst/>
          </a:prstGeom>
        </p:spPr>
      </p:pic>
      <p:grpSp>
        <p:nvGrpSpPr>
          <p:cNvPr id="10" name="Group 4"/>
          <p:cNvGrpSpPr/>
          <p:nvPr/>
        </p:nvGrpSpPr>
        <p:grpSpPr>
          <a:xfrm>
            <a:off x="1524000" y="1401022"/>
            <a:ext cx="2466580" cy="2297914"/>
            <a:chOff x="0" y="0"/>
            <a:chExt cx="6350000" cy="6350000"/>
          </a:xfrm>
          <a:solidFill>
            <a:srgbClr val="87CB8F"/>
          </a:solidFill>
        </p:grpSpPr>
        <p:sp>
          <p:nvSpPr>
            <p:cNvPr id="12"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pic>
        <p:nvPicPr>
          <p:cNvPr id="15" name="Picture 23"/>
          <p:cNvPicPr>
            <a:picLocks noChangeAspect="1"/>
          </p:cNvPicPr>
          <p:nvPr/>
        </p:nvPicPr>
        <p:blipFill>
          <a:blip r:embed="rId8">
            <a:lum bright="70000" contrast="-70000"/>
            <a:extLst>
              <a:ext uri="{BEBA8EAE-BF5A-486C-A8C5-ECC9F3942E4B}">
                <a14:imgProps xmlns:a14="http://schemas.microsoft.com/office/drawing/2010/main">
                  <a14:imgLayer r:embed="rId9">
                    <a14:imgEffect>
                      <a14:saturation sat="300000"/>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a:xfrm flipV="1">
            <a:off x="7454627" y="7168452"/>
            <a:ext cx="3063692" cy="559124"/>
          </a:xfrm>
          <a:prstGeom prst="rect">
            <a:avLst/>
          </a:prstGeom>
        </p:spPr>
      </p:pic>
      <p:sp>
        <p:nvSpPr>
          <p:cNvPr id="17" name="Rectangle 16"/>
          <p:cNvSpPr/>
          <p:nvPr/>
        </p:nvSpPr>
        <p:spPr>
          <a:xfrm>
            <a:off x="5430426" y="3116580"/>
            <a:ext cx="7010400" cy="1508555"/>
          </a:xfrm>
          <a:prstGeom prst="rect">
            <a:avLst/>
          </a:prstGeom>
        </p:spPr>
        <p:txBody>
          <a:bodyPr wrap="square">
            <a:spAutoFit/>
          </a:bodyPr>
          <a:lstStyle/>
          <a:p>
            <a:pPr algn="ctr">
              <a:lnSpc>
                <a:spcPct val="150000"/>
              </a:lnSpc>
              <a:tabLst>
                <a:tab pos="360045" algn="l"/>
                <a:tab pos="720090" algn="l"/>
              </a:tabLst>
            </a:pPr>
            <a:r>
              <a:rPr lang="en-US" sz="7000" b="1">
                <a:solidFill>
                  <a:prstClr val="black"/>
                </a:solidFill>
                <a:latin typeface="Arial" panose="020B0604020202020204" pitchFamily="34" charset="0"/>
                <a:ea typeface="Calibri" panose="020F0502020204030204" pitchFamily="34" charset="0"/>
                <a:cs typeface="Arial" panose="020B0604020202020204" pitchFamily="34" charset="0"/>
              </a:rPr>
              <a:t>VẬN DỤNG</a:t>
            </a:r>
            <a:endParaRPr lang="vi-VN" sz="7000" b="1">
              <a:solidFill>
                <a:prstClr val="black"/>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64984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9896553">
            <a:off x="546235" y="364411"/>
            <a:ext cx="1174066" cy="1689303"/>
          </a:xfrm>
          <a:prstGeom prst="rect">
            <a:avLst/>
          </a:prstGeom>
        </p:spPr>
      </p:pic>
      <p:sp>
        <p:nvSpPr>
          <p:cNvPr id="9" name="TextBox 9"/>
          <p:cNvSpPr txBox="1"/>
          <p:nvPr/>
        </p:nvSpPr>
        <p:spPr>
          <a:xfrm>
            <a:off x="9849620" y="5964024"/>
            <a:ext cx="3059645" cy="688975"/>
          </a:xfrm>
          <a:prstGeom prst="rect">
            <a:avLst/>
          </a:prstGeom>
        </p:spPr>
        <p:txBody>
          <a:bodyPr lIns="0" tIns="0" rIns="0" bIns="0" rtlCol="0" anchor="t">
            <a:spAutoFit/>
          </a:bodyPr>
          <a:lstStyle/>
          <a:p>
            <a:pPr algn="ctr">
              <a:lnSpc>
                <a:spcPts val="5599"/>
              </a:lnSpc>
            </a:pPr>
            <a:r>
              <a:rPr lang="en-US" sz="3999">
                <a:solidFill>
                  <a:srgbClr val="5F9A80"/>
                </a:solidFill>
                <a:latin typeface="StoryBook Rough"/>
              </a:rPr>
              <a:t>Topics</a:t>
            </a:r>
          </a:p>
        </p:txBody>
      </p:sp>
      <p:sp>
        <p:nvSpPr>
          <p:cNvPr id="10" name="TextBox 10"/>
          <p:cNvSpPr txBox="1"/>
          <p:nvPr/>
        </p:nvSpPr>
        <p:spPr>
          <a:xfrm>
            <a:off x="14341942" y="5964024"/>
            <a:ext cx="3059645" cy="688975"/>
          </a:xfrm>
          <a:prstGeom prst="rect">
            <a:avLst/>
          </a:prstGeom>
        </p:spPr>
        <p:txBody>
          <a:bodyPr lIns="0" tIns="0" rIns="0" bIns="0" rtlCol="0" anchor="t">
            <a:spAutoFit/>
          </a:bodyPr>
          <a:lstStyle/>
          <a:p>
            <a:pPr algn="ctr">
              <a:lnSpc>
                <a:spcPts val="5599"/>
              </a:lnSpc>
            </a:pPr>
            <a:r>
              <a:rPr lang="en-US" sz="3999">
                <a:solidFill>
                  <a:srgbClr val="5F9A80"/>
                </a:solidFill>
                <a:latin typeface="StoryBook Rough"/>
              </a:rPr>
              <a:t>Requirements</a:t>
            </a:r>
          </a:p>
        </p:txBody>
      </p:sp>
      <p:sp>
        <p:nvSpPr>
          <p:cNvPr id="12" name="Google Shape;7771;p33"/>
          <p:cNvSpPr txBox="1">
            <a:spLocks/>
          </p:cNvSpPr>
          <p:nvPr/>
        </p:nvSpPr>
        <p:spPr>
          <a:xfrm>
            <a:off x="4129800" y="800100"/>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vi-VN" sz="6000" b="1" kern="0">
                <a:solidFill>
                  <a:srgbClr val="FFFF00"/>
                </a:solidFill>
                <a:latin typeface="Arial" panose="020B0604020202020204" pitchFamily="34" charset="0"/>
              </a:rPr>
              <a:t>KHỞI ĐỘNG</a:t>
            </a:r>
          </a:p>
        </p:txBody>
      </p:sp>
      <p:pic>
        <p:nvPicPr>
          <p:cNvPr id="16"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9903607">
            <a:off x="16940511" y="196988"/>
            <a:ext cx="1096703" cy="1233510"/>
          </a:xfrm>
          <a:prstGeom prst="rect">
            <a:avLst/>
          </a:prstGeom>
        </p:spPr>
      </p:pic>
      <p:sp>
        <p:nvSpPr>
          <p:cNvPr id="17" name="Rectangle 16"/>
          <p:cNvSpPr/>
          <p:nvPr/>
        </p:nvSpPr>
        <p:spPr>
          <a:xfrm>
            <a:off x="838200" y="2774872"/>
            <a:ext cx="8383711" cy="4708981"/>
          </a:xfrm>
          <a:prstGeom prst="rect">
            <a:avLst/>
          </a:prstGeom>
        </p:spPr>
        <p:txBody>
          <a:bodyPr wrap="square">
            <a:spAutoFit/>
          </a:bodyPr>
          <a:lstStyle/>
          <a:p>
            <a:pPr algn="just">
              <a:lnSpc>
                <a:spcPct val="150000"/>
              </a:lnSpc>
            </a:pPr>
            <a:r>
              <a:rPr lang="nl-NL" sz="4000">
                <a:solidFill>
                  <a:schemeClr val="bg1"/>
                </a:solidFill>
                <a:latin typeface="Arial" panose="020B0604020202020204" pitchFamily="34" charset="0"/>
                <a:ea typeface="Calibri" panose="020F0502020204030204" pitchFamily="34" charset="0"/>
                <a:cs typeface="Arial" panose="020B0604020202020204" pitchFamily="34" charset="0"/>
              </a:rPr>
              <a:t>Trên mặt đồng hồ sau, em hãy    quan sát hai góc: </a:t>
            </a:r>
          </a:p>
          <a:p>
            <a:pPr marL="571500" indent="-571500" algn="just">
              <a:lnSpc>
                <a:spcPct val="150000"/>
              </a:lnSpc>
              <a:buFontTx/>
              <a:buChar char="-"/>
            </a:pPr>
            <a:r>
              <a:rPr lang="nl-NL" sz="4000">
                <a:solidFill>
                  <a:schemeClr val="bg1"/>
                </a:solidFill>
                <a:latin typeface="Arial" panose="020B0604020202020204" pitchFamily="34" charset="0"/>
                <a:ea typeface="Calibri" panose="020F0502020204030204" pitchFamily="34" charset="0"/>
                <a:cs typeface="Arial" panose="020B0604020202020204" pitchFamily="34" charset="0"/>
              </a:rPr>
              <a:t>Góc tạo bởi kim giờ và kim phút; </a:t>
            </a:r>
          </a:p>
          <a:p>
            <a:pPr marL="571500" indent="-571500" algn="just">
              <a:lnSpc>
                <a:spcPct val="150000"/>
              </a:lnSpc>
              <a:buFontTx/>
              <a:buChar char="-"/>
            </a:pPr>
            <a:r>
              <a:rPr lang="nl-NL" sz="4000">
                <a:solidFill>
                  <a:schemeClr val="bg1"/>
                </a:solidFill>
                <a:latin typeface="Arial" panose="020B0604020202020204" pitchFamily="34" charset="0"/>
                <a:ea typeface="Calibri" panose="020F0502020204030204" pitchFamily="34" charset="0"/>
                <a:cs typeface="Arial" panose="020B0604020202020204" pitchFamily="34" charset="0"/>
              </a:rPr>
              <a:t>Góc tạo bởi kim phút và kim giây. </a:t>
            </a:r>
          </a:p>
          <a:p>
            <a:pPr algn="just">
              <a:lnSpc>
                <a:spcPct val="150000"/>
              </a:lnSpc>
            </a:pPr>
            <a:r>
              <a:rPr lang="nl-NL" sz="4000">
                <a:solidFill>
                  <a:schemeClr val="bg1"/>
                </a:solidFill>
                <a:latin typeface="Arial" panose="020B0604020202020204" pitchFamily="34" charset="0"/>
                <a:ea typeface="Calibri" panose="020F0502020204030204" pitchFamily="34" charset="0"/>
                <a:cs typeface="Arial" panose="020B0604020202020204" pitchFamily="34" charset="0"/>
              </a:rPr>
              <a:t>Hai góc đó có liên hệ gì đặc biệt?</a:t>
            </a:r>
            <a:endParaRPr lang="en-US" sz="400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2" name="Picture 1"/>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saturation sat="400000"/>
                    </a14:imgEffect>
                  </a14:imgLayer>
                </a14:imgProps>
              </a:ext>
            </a:extLst>
          </a:blip>
          <a:stretch>
            <a:fillRect/>
          </a:stretch>
        </p:blipFill>
        <p:spPr>
          <a:xfrm>
            <a:off x="10179856" y="2285601"/>
            <a:ext cx="7221731" cy="6492930"/>
          </a:xfrm>
          <a:prstGeom prst="rect">
            <a:avLst/>
          </a:prstGeom>
        </p:spPr>
      </p:pic>
      <p:pic>
        <p:nvPicPr>
          <p:cNvPr id="13" name="Picture 7"/>
          <p:cNvPicPr>
            <a:picLocks noChangeAspect="1"/>
          </p:cNvPicPr>
          <p:nvPr/>
        </p:nvPicPr>
        <p:blipFill>
          <a:blip r:embed="rId9">
            <a:biLevel thresh="25000"/>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1751578">
            <a:off x="15974716" y="8546809"/>
            <a:ext cx="1156870" cy="797188"/>
          </a:xfrm>
          <a:prstGeom prst="rect">
            <a:avLst/>
          </a:prstGeom>
        </p:spPr>
      </p:pic>
      <p:pic>
        <p:nvPicPr>
          <p:cNvPr id="15"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9964311">
            <a:off x="646118" y="8167945"/>
            <a:ext cx="2142963" cy="240107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par>
                                <p:cTn id="13" presetID="22" presetClass="entr" presetSubtype="2"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right)">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Picture 23"/>
          <p:cNvPicPr>
            <a:picLocks noChangeAspect="1"/>
          </p:cNvPicPr>
          <p:nvPr/>
        </p:nvPicPr>
        <p:blipFill>
          <a:blip r:embed="rId2">
            <a:duotone>
              <a:prstClr val="black"/>
              <a:srgbClr val="4CA289">
                <a:tint val="45000"/>
                <a:satMod val="400000"/>
              </a:srgbClr>
            </a:duotone>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a:stretch>
            <a:fillRect/>
          </a:stretch>
        </p:blipFill>
        <p:spPr>
          <a:xfrm>
            <a:off x="290134" y="9258300"/>
            <a:ext cx="2109416" cy="384968"/>
          </a:xfrm>
          <a:prstGeom prst="rect">
            <a:avLst/>
          </a:prstGeom>
        </p:spPr>
      </p:pic>
      <p:sp>
        <p:nvSpPr>
          <p:cNvPr id="24" name="TextBox 23"/>
          <p:cNvSpPr txBox="1"/>
          <p:nvPr/>
        </p:nvSpPr>
        <p:spPr>
          <a:xfrm>
            <a:off x="7036530" y="662094"/>
            <a:ext cx="5715000" cy="707886"/>
          </a:xfrm>
          <a:prstGeom prst="rect">
            <a:avLst/>
          </a:prstGeom>
          <a:noFill/>
        </p:spPr>
        <p:txBody>
          <a:bodyPr wrap="square" rtlCol="0">
            <a:spAutoFit/>
          </a:bodyPr>
          <a:lstStyle/>
          <a:p>
            <a:r>
              <a:rPr lang="en-US" sz="4000" b="1">
                <a:latin typeface="Arial" panose="020B0604020202020204" pitchFamily="34" charset="0"/>
                <a:cs typeface="Arial" panose="020B0604020202020204" pitchFamily="34" charset="0"/>
              </a:rPr>
              <a:t>Bài 5:(SGK – tr.72)</a:t>
            </a:r>
          </a:p>
        </p:txBody>
      </p:sp>
      <p:sp>
        <p:nvSpPr>
          <p:cNvPr id="27" name="Oval Callout 26"/>
          <p:cNvSpPr/>
          <p:nvPr/>
        </p:nvSpPr>
        <p:spPr>
          <a:xfrm>
            <a:off x="12794957" y="3853186"/>
            <a:ext cx="1683043" cy="78864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a:solidFill>
                  <a:prstClr val="black"/>
                </a:solidFill>
              </a:rPr>
              <a:t>Giải</a:t>
            </a:r>
            <a:endParaRPr lang="en-US" sz="4000" b="1">
              <a:solidFill>
                <a:prstClr val="black"/>
              </a:solidFill>
            </a:endParaRPr>
          </a:p>
        </p:txBody>
      </p:sp>
      <p:grpSp>
        <p:nvGrpSpPr>
          <p:cNvPr id="16" name="Group 2"/>
          <p:cNvGrpSpPr/>
          <p:nvPr/>
        </p:nvGrpSpPr>
        <p:grpSpPr>
          <a:xfrm rot="-5400000">
            <a:off x="9097120" y="148826"/>
            <a:ext cx="1486106" cy="20969969"/>
            <a:chOff x="0" y="0"/>
            <a:chExt cx="2771140" cy="17082440"/>
          </a:xfrm>
          <a:solidFill>
            <a:srgbClr val="438F79"/>
          </a:solidFill>
        </p:grpSpPr>
        <p:sp>
          <p:nvSpPr>
            <p:cNvPr id="17"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sp>
        <p:nvSpPr>
          <p:cNvPr id="14" name="Rectangle 13"/>
          <p:cNvSpPr/>
          <p:nvPr/>
        </p:nvSpPr>
        <p:spPr>
          <a:xfrm>
            <a:off x="7948768" y="5223914"/>
            <a:ext cx="2390463" cy="369332"/>
          </a:xfrm>
          <a:prstGeom prst="rect">
            <a:avLst/>
          </a:prstGeom>
        </p:spPr>
        <p:txBody>
          <a:bodyPr wrap="none">
            <a:spAutoFit/>
          </a:bodyPr>
          <a:lstStyle/>
          <a:p>
            <a:r>
              <a:rPr lang="en-US" b="1">
                <a:solidFill>
                  <a:prstClr val="white"/>
                </a:solidFill>
                <a:latin typeface="Arial" panose="020B0604020202020204" pitchFamily="34" charset="0"/>
                <a:cs typeface="Arial" panose="020B0604020202020204" pitchFamily="34" charset="0"/>
              </a:rPr>
              <a:t>Bài 3:(SGK – tr.101) </a:t>
            </a:r>
            <a:endParaRPr lang="en-US"/>
          </a:p>
        </p:txBody>
      </p:sp>
      <p:pic>
        <p:nvPicPr>
          <p:cNvPr id="31" name="Picture 22"/>
          <p:cNvPicPr>
            <a:picLocks noChangeAspect="1"/>
          </p:cNvPicPr>
          <p:nvPr/>
        </p:nvPicPr>
        <p:blipFill>
          <a:blip r:embed="rId4" cstate="print">
            <a:duotone>
              <a:prstClr val="black"/>
              <a:srgbClr val="438F79">
                <a:tint val="45000"/>
                <a:satMod val="400000"/>
              </a:srgbClr>
            </a:duotone>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a:xfrm rot="21067308">
            <a:off x="16142445" y="386184"/>
            <a:ext cx="1713028" cy="965525"/>
          </a:xfrm>
          <a:prstGeom prst="rect">
            <a:avLst/>
          </a:prstGeom>
        </p:spPr>
      </p:pic>
      <p:pic>
        <p:nvPicPr>
          <p:cNvPr id="32" name="Picture 5"/>
          <p:cNvPicPr>
            <a:picLocks noChangeAspect="1"/>
          </p:cNvPicPr>
          <p:nvPr/>
        </p:nvPicPr>
        <p:blipFill>
          <a:blip r:embed="rId6">
            <a:duotone>
              <a:prstClr val="black"/>
              <a:srgbClr val="438F79">
                <a:tint val="45000"/>
                <a:satMod val="400000"/>
              </a:srgbClr>
            </a:duotone>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a:xfrm rot="786935">
            <a:off x="-108107" y="23811"/>
            <a:ext cx="1861678" cy="1861678"/>
          </a:xfrm>
          <a:prstGeom prst="rect">
            <a:avLst/>
          </a:prstGeom>
        </p:spPr>
      </p:pic>
      <p:sp>
        <p:nvSpPr>
          <p:cNvPr id="2" name="Rectangle 1"/>
          <p:cNvSpPr/>
          <p:nvPr/>
        </p:nvSpPr>
        <p:spPr>
          <a:xfrm>
            <a:off x="1940404" y="1526257"/>
            <a:ext cx="15509396" cy="1824923"/>
          </a:xfrm>
          <a:prstGeom prst="rect">
            <a:avLst/>
          </a:prstGeom>
        </p:spPr>
        <p:txBody>
          <a:bodyPr wrap="square">
            <a:spAutoFit/>
          </a:bodyPr>
          <a:lstStyle/>
          <a:p>
            <a:pPr>
              <a:lnSpc>
                <a:spcPct val="150000"/>
              </a:lnSpc>
            </a:pPr>
            <a:r>
              <a:rPr lang="en-US" sz="4000">
                <a:solidFill>
                  <a:srgbClr val="000000"/>
                </a:solidFill>
                <a:latin typeface="Arial" panose="020B0604020202020204" pitchFamily="34" charset="0"/>
                <a:cs typeface="Arial" panose="020B0604020202020204" pitchFamily="34" charset="0"/>
              </a:rPr>
              <a:t>Cặp cạnh nào của các ô cửa sổ (Hình 16) vuông góc với nhau? Hãy dùng kí hiệu (⊥) để biểu diễn chúng.</a:t>
            </a:r>
            <a:endParaRPr lang="en-US" sz="400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8">
            <a:extLst>
              <a:ext uri="{BEBA8EAE-BF5A-486C-A8C5-ECC9F3942E4B}">
                <a14:imgProps xmlns:a14="http://schemas.microsoft.com/office/drawing/2010/main">
                  <a14:imgLayer r:embed="rId9">
                    <a14:imgEffect>
                      <a14:sharpenSoften amount="50000"/>
                    </a14:imgEffect>
                    <a14:imgEffect>
                      <a14:saturation sat="400000"/>
                    </a14:imgEffect>
                    <a14:imgEffect>
                      <a14:brightnessContrast bright="20000" contrast="-40000"/>
                    </a14:imgEffect>
                  </a14:imgLayer>
                </a14:imgProps>
              </a:ext>
            </a:extLst>
          </a:blip>
          <a:stretch>
            <a:fillRect/>
          </a:stretch>
        </p:blipFill>
        <p:spPr>
          <a:xfrm>
            <a:off x="1727440" y="4152598"/>
            <a:ext cx="7967662" cy="5181902"/>
          </a:xfrm>
          <a:prstGeom prst="rect">
            <a:avLst/>
          </a:prstGeom>
        </p:spPr>
      </p:pic>
      <mc:AlternateContent xmlns:mc="http://schemas.openxmlformats.org/markup-compatibility/2006" xmlns:a14="http://schemas.microsoft.com/office/drawing/2010/main">
        <mc:Choice Requires="a14">
          <p:sp>
            <p:nvSpPr>
              <p:cNvPr id="4" name="Rectangle 3"/>
              <p:cNvSpPr/>
              <p:nvPr/>
            </p:nvSpPr>
            <p:spPr>
              <a:xfrm>
                <a:off x="12395758" y="7084980"/>
                <a:ext cx="2463242" cy="1015663"/>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marL="571500" indent="-571500" algn="ctr">
                  <a:lnSpc>
                    <a:spcPct val="150000"/>
                  </a:lnSpc>
                  <a:spcAft>
                    <a:spcPts val="600"/>
                  </a:spcAft>
                  <a:buFont typeface="Arial" panose="020B0604020202020204" pitchFamily="34" charset="0"/>
                  <a:buChar char="•"/>
                </a:pPr>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r>
                      <a:rPr lang="en-US" sz="4000" i="1">
                        <a:solidFill>
                          <a:schemeClr val="bg1"/>
                        </a:solidFill>
                        <a:effectLst/>
                        <a:latin typeface="Cambria Math" panose="02040503050406030204" pitchFamily="18" charset="0"/>
                        <a:ea typeface="Times New Roman" panose="02020603050405020304" pitchFamily="18" charset="0"/>
                      </a:rPr>
                      <m:t>⊥</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c.</a:t>
                </a:r>
              </a:p>
            </p:txBody>
          </p:sp>
        </mc:Choice>
        <mc:Fallback xmlns="">
          <p:sp>
            <p:nvSpPr>
              <p:cNvPr id="4" name="Rectangle 3"/>
              <p:cNvSpPr>
                <a:spLocks noRot="1" noChangeAspect="1" noMove="1" noResize="1" noEditPoints="1" noAdjustHandles="1" noChangeArrowheads="1" noChangeShapeType="1" noTextEdit="1"/>
              </p:cNvSpPr>
              <p:nvPr/>
            </p:nvSpPr>
            <p:spPr>
              <a:xfrm>
                <a:off x="12395758" y="7084980"/>
                <a:ext cx="2463242" cy="1015663"/>
              </a:xfrm>
              <a:prstGeom prst="rect">
                <a:avLst/>
              </a:prstGeom>
              <a:blipFill rotWithShape="0">
                <a:blip r:embed="rId2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12391746" y="5536194"/>
                <a:ext cx="2467254" cy="1015663"/>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marL="571500" lvl="0" indent="-571500" algn="ctr">
                  <a:lnSpc>
                    <a:spcPct val="150000"/>
                  </a:lnSpc>
                  <a:spcAft>
                    <a:spcPts val="600"/>
                  </a:spcAft>
                  <a:buFont typeface="Arial" panose="020B0604020202020204" pitchFamily="34" charset="0"/>
                  <a:buChar char="•"/>
                </a:pP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r>
                      <a:rPr lang="en-US" sz="4000" i="1">
                        <a:solidFill>
                          <a:schemeClr val="bg1"/>
                        </a:solidFill>
                        <a:latin typeface="Cambria Math" panose="02040503050406030204" pitchFamily="18" charset="0"/>
                        <a:ea typeface="Times New Roman" panose="02020603050405020304" pitchFamily="18" charset="0"/>
                      </a:rPr>
                      <m:t>⊥</m:t>
                    </m:r>
                  </m:oMath>
                </a14:m>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 b;</a:t>
                </a:r>
              </a:p>
            </p:txBody>
          </p:sp>
        </mc:Choice>
        <mc:Fallback xmlns="">
          <p:sp>
            <p:nvSpPr>
              <p:cNvPr id="5" name="Rectangle 4"/>
              <p:cNvSpPr>
                <a:spLocks noRot="1" noChangeAspect="1" noMove="1" noResize="1" noEditPoints="1" noAdjustHandles="1" noChangeArrowheads="1" noChangeShapeType="1" noTextEdit="1"/>
              </p:cNvSpPr>
              <p:nvPr/>
            </p:nvSpPr>
            <p:spPr>
              <a:xfrm>
                <a:off x="12391746" y="5536194"/>
                <a:ext cx="2467254" cy="1015663"/>
              </a:xfrm>
              <a:prstGeom prst="rect">
                <a:avLst/>
              </a:prstGeom>
              <a:blipFill rotWithShape="0">
                <a:blip r:embed="rId23"/>
                <a:stretch>
                  <a:fillRect/>
                </a:stretch>
              </a:blipFill>
            </p:spPr>
            <p:txBody>
              <a:bodyPr/>
              <a:lstStyle/>
              <a:p>
                <a:r>
                  <a:rPr lang="en-US">
                    <a:noFill/>
                  </a:rPr>
                  <a:t> </a:t>
                </a:r>
              </a:p>
            </p:txBody>
          </p:sp>
        </mc:Fallback>
      </mc:AlternateContent>
      <p:pic>
        <p:nvPicPr>
          <p:cNvPr id="22" name="Picture 6"/>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16498693" y="8115300"/>
            <a:ext cx="1636907" cy="1738029"/>
          </a:xfrm>
          <a:prstGeom prst="rect">
            <a:avLst/>
          </a:prstGeom>
        </p:spPr>
      </p:pic>
    </p:spTree>
    <p:extLst>
      <p:ext uri="{BB962C8B-B14F-4D97-AF65-F5344CB8AC3E}">
        <p14:creationId xmlns:p14="http://schemas.microsoft.com/office/powerpoint/2010/main" val="303270810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left)">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randombar(horizontal)">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animBg="1"/>
      <p:bldP spid="2" grpId="0"/>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86935">
            <a:off x="15109792" y="771310"/>
            <a:ext cx="2242053" cy="2242053"/>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808659">
            <a:off x="16403992" y="8897118"/>
            <a:ext cx="870569" cy="952743"/>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808659">
            <a:off x="17300594" y="9498067"/>
            <a:ext cx="552774" cy="604951"/>
          </a:xfrm>
          <a:prstGeom prst="rect">
            <a:avLst/>
          </a:prstGeom>
        </p:spPr>
      </p:pic>
      <p:sp>
        <p:nvSpPr>
          <p:cNvPr id="12" name="Google Shape;7771;p33"/>
          <p:cNvSpPr txBox="1">
            <a:spLocks/>
          </p:cNvSpPr>
          <p:nvPr/>
        </p:nvSpPr>
        <p:spPr>
          <a:xfrm>
            <a:off x="4038600" y="1418143"/>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en-US" sz="6000" b="1" kern="0">
                <a:solidFill>
                  <a:schemeClr val="bg1"/>
                </a:solidFill>
                <a:latin typeface="Arial" panose="020B0604020202020204" pitchFamily="34" charset="0"/>
              </a:rPr>
              <a:t>HƯỚNG DẪN VỀ NHÀ</a:t>
            </a:r>
            <a:endParaRPr lang="vi-VN" sz="6000" b="1" kern="0">
              <a:solidFill>
                <a:schemeClr val="bg1"/>
              </a:solidFill>
              <a:latin typeface="Arial" panose="020B0604020202020204" pitchFamily="34" charset="0"/>
            </a:endParaRPr>
          </a:p>
        </p:txBody>
      </p:sp>
      <p:grpSp>
        <p:nvGrpSpPr>
          <p:cNvPr id="13" name="Group 12"/>
          <p:cNvGrpSpPr/>
          <p:nvPr/>
        </p:nvGrpSpPr>
        <p:grpSpPr>
          <a:xfrm>
            <a:off x="1066800" y="3771900"/>
            <a:ext cx="5130550" cy="3657600"/>
            <a:chOff x="609600" y="3867574"/>
            <a:chExt cx="5562600" cy="3657600"/>
          </a:xfrm>
        </p:grpSpPr>
        <p:grpSp>
          <p:nvGrpSpPr>
            <p:cNvPr id="14" name="Group 4"/>
            <p:cNvGrpSpPr/>
            <p:nvPr/>
          </p:nvGrpSpPr>
          <p:grpSpPr>
            <a:xfrm>
              <a:off x="609600" y="3867574"/>
              <a:ext cx="5562600" cy="3657600"/>
              <a:chOff x="0" y="0"/>
              <a:chExt cx="1669403" cy="2066396"/>
            </a:xfrm>
          </p:grpSpPr>
          <p:sp>
            <p:nvSpPr>
              <p:cNvPr id="16"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15" name="Rectangle 14"/>
            <p:cNvSpPr/>
            <p:nvPr/>
          </p:nvSpPr>
          <p:spPr>
            <a:xfrm>
              <a:off x="785317" y="4649932"/>
              <a:ext cx="5200127" cy="1824923"/>
            </a:xfrm>
            <a:prstGeom prst="rect">
              <a:avLst/>
            </a:prstGeom>
          </p:spPr>
          <p:txBody>
            <a:bodyPr wrap="square">
              <a:spAutoFit/>
            </a:bodyPr>
            <a:lstStyle/>
            <a:p>
              <a:pPr algn="ctr">
                <a:lnSpc>
                  <a:spcPct val="150000"/>
                </a:lnSpc>
                <a:buClr>
                  <a:srgbClr val="000000"/>
                </a:buClr>
                <a:buFont typeface="Arial"/>
                <a:buNone/>
              </a:pPr>
              <a:r>
                <a:rPr lang="pt-BR" sz="4000" kern="0">
                  <a:latin typeface="Arial"/>
                  <a:ea typeface="Calibri" panose="020F0502020204030204" pitchFamily="34" charset="0"/>
                  <a:cs typeface="Times New Roman" panose="02020603050405020304" pitchFamily="18" charset="0"/>
                  <a:sym typeface="Arial"/>
                </a:rPr>
                <a:t>* Ghi nhớ </a:t>
              </a:r>
            </a:p>
            <a:p>
              <a:pPr algn="ctr">
                <a:lnSpc>
                  <a:spcPct val="150000"/>
                </a:lnSpc>
                <a:buClr>
                  <a:srgbClr val="000000"/>
                </a:buClr>
                <a:buFont typeface="Arial"/>
                <a:buNone/>
              </a:pPr>
              <a:r>
                <a:rPr lang="pt-BR" sz="4000" kern="0">
                  <a:latin typeface="Arial"/>
                  <a:ea typeface="Calibri" panose="020F0502020204030204" pitchFamily="34" charset="0"/>
                  <a:cs typeface="Times New Roman" panose="02020603050405020304" pitchFamily="18" charset="0"/>
                  <a:sym typeface="Arial"/>
                </a:rPr>
                <a:t>kiến thức trong bài. </a:t>
              </a:r>
            </a:p>
          </p:txBody>
        </p:sp>
      </p:grpSp>
      <p:grpSp>
        <p:nvGrpSpPr>
          <p:cNvPr id="17" name="Group 16"/>
          <p:cNvGrpSpPr/>
          <p:nvPr/>
        </p:nvGrpSpPr>
        <p:grpSpPr>
          <a:xfrm>
            <a:off x="6564629" y="3774280"/>
            <a:ext cx="5130550" cy="3657600"/>
            <a:chOff x="6699571" y="3867574"/>
            <a:chExt cx="5562600" cy="3657600"/>
          </a:xfrm>
        </p:grpSpPr>
        <p:grpSp>
          <p:nvGrpSpPr>
            <p:cNvPr id="18" name="Group 4"/>
            <p:cNvGrpSpPr/>
            <p:nvPr/>
          </p:nvGrpSpPr>
          <p:grpSpPr>
            <a:xfrm>
              <a:off x="6699571" y="3867574"/>
              <a:ext cx="5562600" cy="3657600"/>
              <a:chOff x="0" y="0"/>
              <a:chExt cx="1669403" cy="2066396"/>
            </a:xfrm>
          </p:grpSpPr>
          <p:sp>
            <p:nvSpPr>
              <p:cNvPr id="20"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19" name="Rectangle 18"/>
            <p:cNvSpPr/>
            <p:nvPr/>
          </p:nvSpPr>
          <p:spPr>
            <a:xfrm>
              <a:off x="7079701" y="4649933"/>
              <a:ext cx="4727388" cy="1824923"/>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a:latin typeface="Arial"/>
                  <a:ea typeface="Calibri" panose="020F0502020204030204" pitchFamily="34" charset="0"/>
                  <a:cs typeface="Times New Roman" panose="02020603050405020304" pitchFamily="18" charset="0"/>
                  <a:sym typeface="Arial"/>
                </a:rPr>
                <a:t>* Hoàn thành các bài tập trong SBT. </a:t>
              </a:r>
            </a:p>
          </p:txBody>
        </p:sp>
      </p:grpSp>
      <p:grpSp>
        <p:nvGrpSpPr>
          <p:cNvPr id="21" name="Group 20"/>
          <p:cNvGrpSpPr/>
          <p:nvPr/>
        </p:nvGrpSpPr>
        <p:grpSpPr>
          <a:xfrm>
            <a:off x="12062458" y="3774280"/>
            <a:ext cx="5130554" cy="3657600"/>
            <a:chOff x="12448416" y="3527258"/>
            <a:chExt cx="5839584" cy="3657600"/>
          </a:xfrm>
        </p:grpSpPr>
        <p:grpSp>
          <p:nvGrpSpPr>
            <p:cNvPr id="22" name="Group 4"/>
            <p:cNvGrpSpPr/>
            <p:nvPr/>
          </p:nvGrpSpPr>
          <p:grpSpPr>
            <a:xfrm>
              <a:off x="12448416" y="3527258"/>
              <a:ext cx="5839584" cy="3657600"/>
              <a:chOff x="0" y="0"/>
              <a:chExt cx="1669403" cy="2066396"/>
            </a:xfrm>
          </p:grpSpPr>
          <p:sp>
            <p:nvSpPr>
              <p:cNvPr id="24"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23" name="Rectangle 22"/>
            <p:cNvSpPr/>
            <p:nvPr/>
          </p:nvSpPr>
          <p:spPr>
            <a:xfrm>
              <a:off x="12541218" y="3768628"/>
              <a:ext cx="5605404" cy="3170099"/>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a:latin typeface="Arial"/>
                  <a:ea typeface="Calibri" panose="020F0502020204030204" pitchFamily="34" charset="0"/>
                  <a:cs typeface="Times New Roman" panose="02020603050405020304" pitchFamily="18" charset="0"/>
                  <a:sym typeface="Arial"/>
                </a:rPr>
                <a:t>* </a:t>
              </a:r>
              <a:r>
                <a:rPr lang="vi-VN" sz="4000" kern="0">
                  <a:latin typeface="Arial"/>
                  <a:ea typeface="Calibri" panose="020F0502020204030204" pitchFamily="34" charset="0"/>
                  <a:cs typeface="Times New Roman" panose="02020603050405020304" pitchFamily="18" charset="0"/>
                  <a:sym typeface="Arial"/>
                </a:rPr>
                <a:t>Chuẩn bị trước </a:t>
              </a:r>
              <a:endParaRPr lang="en-US" sz="4000" kern="0">
                <a:latin typeface="Arial"/>
                <a:ea typeface="Calibri" panose="020F0502020204030204" pitchFamily="34" charset="0"/>
                <a:cs typeface="Times New Roman" panose="02020603050405020304" pitchFamily="18" charset="0"/>
                <a:sym typeface="Arial"/>
              </a:endParaRPr>
            </a:p>
            <a:p>
              <a:pPr algn="ctr">
                <a:lnSpc>
                  <a:spcPct val="150000"/>
                </a:lnSpc>
                <a:spcBef>
                  <a:spcPts val="600"/>
                </a:spcBef>
                <a:spcAft>
                  <a:spcPts val="600"/>
                </a:spcAft>
                <a:buClr>
                  <a:srgbClr val="000000"/>
                </a:buClr>
                <a:buFont typeface="Arial"/>
                <a:buNone/>
              </a:pPr>
              <a:r>
                <a:rPr lang="vi-VN" sz="4000" b="1" kern="0">
                  <a:latin typeface="Arial"/>
                  <a:ea typeface="Calibri" panose="020F0502020204030204" pitchFamily="34" charset="0"/>
                  <a:cs typeface="Times New Roman" panose="02020603050405020304" pitchFamily="18" charset="0"/>
                  <a:sym typeface="Arial"/>
                </a:rPr>
                <a:t>“Bài 2. </a:t>
              </a:r>
              <a:endParaRPr lang="en-US" sz="4000" b="1" kern="0">
                <a:latin typeface="Arial"/>
                <a:ea typeface="Calibri" panose="020F0502020204030204" pitchFamily="34" charset="0"/>
                <a:cs typeface="Times New Roman" panose="02020603050405020304" pitchFamily="18" charset="0"/>
                <a:sym typeface="Arial"/>
              </a:endParaRPr>
            </a:p>
            <a:p>
              <a:pPr algn="ctr">
                <a:lnSpc>
                  <a:spcPct val="150000"/>
                </a:lnSpc>
                <a:spcBef>
                  <a:spcPts val="600"/>
                </a:spcBef>
                <a:spcAft>
                  <a:spcPts val="600"/>
                </a:spcAft>
                <a:buClr>
                  <a:srgbClr val="000000"/>
                </a:buClr>
                <a:buFont typeface="Arial"/>
                <a:buNone/>
              </a:pPr>
              <a:r>
                <a:rPr lang="vi-VN" sz="4000" b="1" kern="0">
                  <a:latin typeface="Arial"/>
                  <a:ea typeface="Calibri" panose="020F0502020204030204" pitchFamily="34" charset="0"/>
                  <a:cs typeface="Times New Roman" panose="02020603050405020304" pitchFamily="18" charset="0"/>
                  <a:sym typeface="Arial"/>
                </a:rPr>
                <a:t>Tia phân giác”.</a:t>
              </a:r>
              <a:endParaRPr lang="pt-BR" sz="4000" b="1" kern="0">
                <a:latin typeface="Arial"/>
                <a:ea typeface="Calibri" panose="020F0502020204030204" pitchFamily="34" charset="0"/>
                <a:cs typeface="Times New Roman" panose="02020603050405020304" pitchFamily="18" charset="0"/>
                <a:sym typeface="Arial"/>
              </a:endParaRPr>
            </a:p>
          </p:txBody>
        </p:sp>
      </p:grpSp>
      <p:pic>
        <p:nvPicPr>
          <p:cNvPr id="25"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316543">
            <a:off x="606142" y="8235148"/>
            <a:ext cx="2522151" cy="1286117"/>
          </a:xfrm>
          <a:prstGeom prst="rect">
            <a:avLst/>
          </a:prstGeom>
        </p:spPr>
      </p:pic>
      <p:pic>
        <p:nvPicPr>
          <p:cNvPr id="26"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8587542">
            <a:off x="3813490" y="693167"/>
            <a:ext cx="1245923" cy="79116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randombar(horizont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grpSp>
        <p:nvGrpSpPr>
          <p:cNvPr id="2" name="Group 2"/>
          <p:cNvGrpSpPr/>
          <p:nvPr/>
        </p:nvGrpSpPr>
        <p:grpSpPr>
          <a:xfrm>
            <a:off x="-1295711" y="2815544"/>
            <a:ext cx="20879423" cy="4655913"/>
            <a:chOff x="0" y="0"/>
            <a:chExt cx="7616870" cy="1698490"/>
          </a:xfrm>
        </p:grpSpPr>
        <p:sp>
          <p:nvSpPr>
            <p:cNvPr id="3" name="Freeform 3"/>
            <p:cNvSpPr/>
            <p:nvPr/>
          </p:nvSpPr>
          <p:spPr>
            <a:xfrm>
              <a:off x="0" y="0"/>
              <a:ext cx="7616870" cy="1698490"/>
            </a:xfrm>
            <a:custGeom>
              <a:avLst/>
              <a:gdLst/>
              <a:ahLst/>
              <a:cxnLst/>
              <a:rect l="l" t="t" r="r" b="b"/>
              <a:pathLst>
                <a:path w="7616870" h="1698490">
                  <a:moveTo>
                    <a:pt x="7492410" y="1698490"/>
                  </a:moveTo>
                  <a:lnTo>
                    <a:pt x="124460" y="1698490"/>
                  </a:lnTo>
                  <a:cubicBezTo>
                    <a:pt x="55880" y="1698490"/>
                    <a:pt x="0" y="1642610"/>
                    <a:pt x="0" y="1574030"/>
                  </a:cubicBezTo>
                  <a:lnTo>
                    <a:pt x="0" y="124460"/>
                  </a:lnTo>
                  <a:cubicBezTo>
                    <a:pt x="0" y="55880"/>
                    <a:pt x="55880" y="0"/>
                    <a:pt x="124460" y="0"/>
                  </a:cubicBezTo>
                  <a:lnTo>
                    <a:pt x="7492410" y="0"/>
                  </a:lnTo>
                  <a:cubicBezTo>
                    <a:pt x="7560990" y="0"/>
                    <a:pt x="7616870" y="55880"/>
                    <a:pt x="7616870" y="124460"/>
                  </a:cubicBezTo>
                  <a:lnTo>
                    <a:pt x="7616870" y="1574030"/>
                  </a:lnTo>
                  <a:cubicBezTo>
                    <a:pt x="7616870" y="1642610"/>
                    <a:pt x="7560990" y="1698490"/>
                    <a:pt x="7492410" y="1698490"/>
                  </a:cubicBezTo>
                  <a:close/>
                </a:path>
              </a:pathLst>
            </a:custGeom>
            <a:solidFill>
              <a:srgbClr val="FFFFFF"/>
            </a:solidFill>
          </p:spPr>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574598">
            <a:off x="14684534" y="4079903"/>
            <a:ext cx="612187" cy="645640"/>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7574598">
            <a:off x="16195855" y="1595266"/>
            <a:ext cx="612187" cy="645640"/>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7574598">
            <a:off x="399690" y="9219502"/>
            <a:ext cx="612187" cy="645640"/>
          </a:xfrm>
          <a:prstGeom prst="rect">
            <a:avLst/>
          </a:prstGeom>
        </p:spPr>
      </p:pic>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574598">
            <a:off x="2102919" y="6368837"/>
            <a:ext cx="612187" cy="645640"/>
          </a:xfrm>
          <a:prstGeom prst="rect">
            <a:avLst/>
          </a:prstGeom>
        </p:spPr>
      </p:pic>
      <p:pic>
        <p:nvPicPr>
          <p:cNvPr id="9"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853995">
            <a:off x="13291279" y="-157980"/>
            <a:ext cx="5995585" cy="2660541"/>
          </a:xfrm>
          <a:prstGeom prst="rect">
            <a:avLst/>
          </a:prstGeom>
        </p:spPr>
      </p:pic>
      <p:pic>
        <p:nvPicPr>
          <p:cNvPr id="10"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891265">
            <a:off x="14465191" y="6882388"/>
            <a:ext cx="5588219" cy="2479772"/>
          </a:xfrm>
          <a:prstGeom prst="rect">
            <a:avLst/>
          </a:prstGeom>
        </p:spPr>
      </p:pic>
      <p:pic>
        <p:nvPicPr>
          <p:cNvPr id="11"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122520">
            <a:off x="1923479" y="6641820"/>
            <a:ext cx="1561043" cy="3179902"/>
          </a:xfrm>
          <a:prstGeom prst="rect">
            <a:avLst/>
          </a:prstGeom>
        </p:spPr>
      </p:pic>
      <p:pic>
        <p:nvPicPr>
          <p:cNvPr id="12"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891265">
            <a:off x="-323482" y="-267443"/>
            <a:ext cx="5588219" cy="2479772"/>
          </a:xfrm>
          <a:prstGeom prst="rect">
            <a:avLst/>
          </a:prstGeom>
        </p:spPr>
      </p:pic>
      <p:pic>
        <p:nvPicPr>
          <p:cNvPr id="14"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27798" y="2176948"/>
            <a:ext cx="1805645" cy="1244253"/>
          </a:xfrm>
          <a:prstGeom prst="rect">
            <a:avLst/>
          </a:prstGeom>
        </p:spPr>
      </p:pic>
      <p:pic>
        <p:nvPicPr>
          <p:cNvPr id="15"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4143523" flipH="1">
            <a:off x="14684964" y="1447796"/>
            <a:ext cx="2181694" cy="1570819"/>
          </a:xfrm>
          <a:prstGeom prst="rect">
            <a:avLst/>
          </a:prstGeom>
        </p:spPr>
      </p:pic>
      <p:pic>
        <p:nvPicPr>
          <p:cNvPr id="16"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662805">
            <a:off x="16563673" y="8348240"/>
            <a:ext cx="1344943" cy="1512717"/>
          </a:xfrm>
          <a:prstGeom prst="rect">
            <a:avLst/>
          </a:prstGeom>
        </p:spPr>
      </p:pic>
      <p:sp>
        <p:nvSpPr>
          <p:cNvPr id="17" name="Google Shape;7484;p29"/>
          <p:cNvSpPr txBox="1">
            <a:spLocks/>
          </p:cNvSpPr>
          <p:nvPr/>
        </p:nvSpPr>
        <p:spPr>
          <a:xfrm>
            <a:off x="3810000" y="3314700"/>
            <a:ext cx="10972800" cy="3464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Kavoon"/>
              <a:buNone/>
              <a:defRPr sz="7466"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9pPr>
          </a:lstStyle>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000" b="1" i="0" u="none" strike="noStrike" kern="0" cap="none" spc="0" normalizeH="0" baseline="0" noProof="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CẢM</a:t>
            </a:r>
            <a:r>
              <a:rPr kumimoji="0" lang="en-US" sz="7000" b="1" i="0" u="none" strike="noStrike" kern="0" cap="none" spc="0" normalizeH="0" noProof="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 ƠN CÁC EM </a:t>
            </a:r>
          </a:p>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lang="en-US" sz="7000" b="1" kern="0" noProof="0">
                <a:ln w="0"/>
                <a:solidFill>
                  <a:srgbClr val="04596F"/>
                </a:solidFill>
                <a:effectLst>
                  <a:outerShdw blurRad="38100" dist="19050" dir="2700000" algn="tl" rotWithShape="0">
                    <a:srgbClr val="04596F">
                      <a:alpha val="40000"/>
                    </a:srgbClr>
                  </a:outerShdw>
                </a:effectLst>
                <a:latin typeface="Arial" panose="020B0604020202020204" pitchFamily="34" charset="0"/>
                <a:cs typeface="Arial" panose="020B0604020202020204" pitchFamily="34" charset="0"/>
              </a:rPr>
              <a:t>ĐÃ </a:t>
            </a:r>
            <a:r>
              <a:rPr lang="en-US" sz="7000" b="1" kern="0">
                <a:ln w="0"/>
                <a:solidFill>
                  <a:srgbClr val="04596F"/>
                </a:solidFill>
                <a:effectLst>
                  <a:outerShdw blurRad="38100" dist="19050" dir="2700000" algn="tl" rotWithShape="0">
                    <a:srgbClr val="04596F">
                      <a:alpha val="40000"/>
                    </a:srgbClr>
                  </a:outerShdw>
                </a:effectLst>
                <a:latin typeface="Arial" panose="020B0604020202020204" pitchFamily="34" charset="0"/>
                <a:cs typeface="Arial" panose="020B0604020202020204" pitchFamily="34" charset="0"/>
              </a:rPr>
              <a:t>THAM GIA BÀI HỌC</a:t>
            </a:r>
            <a:r>
              <a:rPr kumimoji="0" lang="vi-VN" sz="7000" b="1" i="0" u="none" strike="noStrike" kern="0" cap="none" spc="0" normalizeH="0" baseline="0" noProof="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a:t>
            </a:r>
          </a:p>
        </p:txBody>
      </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4873443" y="7697865"/>
            <a:ext cx="1835902" cy="1438680"/>
          </a:xfrm>
          <a:prstGeom prst="rect">
            <a:avLst/>
          </a:prstGeom>
        </p:spPr>
      </p:pic>
      <p:pic>
        <p:nvPicPr>
          <p:cNvPr id="5" name="Picture 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731372" flipH="1">
            <a:off x="15721113" y="5378088"/>
            <a:ext cx="1617647" cy="1269853"/>
          </a:xfrm>
          <a:prstGeom prst="rect">
            <a:avLst/>
          </a:prstGeom>
        </p:spPr>
      </p:pic>
      <p:pic>
        <p:nvPicPr>
          <p:cNvPr id="6"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316543">
            <a:off x="867499" y="7229465"/>
            <a:ext cx="2522151" cy="1286117"/>
          </a:xfrm>
          <a:prstGeom prst="rect">
            <a:avLst/>
          </a:prstGeom>
        </p:spPr>
      </p:pic>
      <p:pic>
        <p:nvPicPr>
          <p:cNvPr id="7" name="Picture 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9087330">
            <a:off x="3258948" y="989215"/>
            <a:ext cx="1351605" cy="858269"/>
          </a:xfrm>
          <a:prstGeom prst="rect">
            <a:avLst/>
          </a:prstGeom>
        </p:spPr>
      </p:pic>
      <p:pic>
        <p:nvPicPr>
          <p:cNvPr id="8"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5741990" y="287449"/>
            <a:ext cx="2142963" cy="2401079"/>
          </a:xfrm>
          <a:prstGeom prst="rect">
            <a:avLst/>
          </a:prstGeom>
        </p:spPr>
      </p:pic>
      <p:sp>
        <p:nvSpPr>
          <p:cNvPr id="11" name="Rectangle 10"/>
          <p:cNvSpPr/>
          <p:nvPr/>
        </p:nvSpPr>
        <p:spPr>
          <a:xfrm>
            <a:off x="1390996" y="1397516"/>
            <a:ext cx="15525404" cy="2907784"/>
          </a:xfrm>
          <a:prstGeom prst="rect">
            <a:avLst/>
          </a:prstGeom>
        </p:spPr>
        <p:txBody>
          <a:bodyPr wrap="none">
            <a:spAutoFit/>
          </a:bodyPr>
          <a:lstStyle/>
          <a:p>
            <a:pPr lvl="0" algn="ctr">
              <a:lnSpc>
                <a:spcPct val="150000"/>
              </a:lnSpc>
              <a:defRPr/>
            </a:pPr>
            <a:r>
              <a:rPr lang="nn-NO" sz="6500" b="1" kern="0">
                <a:solidFill>
                  <a:schemeClr val="bg1"/>
                </a:solidFill>
                <a:latin typeface="Arial" panose="020B0604020202020204" pitchFamily="34" charset="0"/>
                <a:cs typeface="Arial" panose="020B0604020202020204" pitchFamily="34" charset="0"/>
              </a:rPr>
              <a:t>CHƯƠNG 4: </a:t>
            </a:r>
          </a:p>
          <a:p>
            <a:pPr lvl="0" algn="ctr">
              <a:lnSpc>
                <a:spcPct val="150000"/>
              </a:lnSpc>
              <a:defRPr/>
            </a:pPr>
            <a:r>
              <a:rPr lang="nn-NO" sz="6500" b="1" kern="0">
                <a:solidFill>
                  <a:schemeClr val="bg1"/>
                </a:solidFill>
                <a:latin typeface="Arial" panose="020B0604020202020204" pitchFamily="34" charset="0"/>
                <a:cs typeface="Arial" panose="020B0604020202020204" pitchFamily="34" charset="0"/>
              </a:rPr>
              <a:t>GÓC VÀ ĐƯỜNG THẲNG SONG SONG</a:t>
            </a:r>
            <a:endParaRPr lang="en-US" sz="6500" b="1" kern="0">
              <a:solidFill>
                <a:schemeClr val="bg1"/>
              </a:solidFill>
              <a:latin typeface="Arial" panose="020B0604020202020204" pitchFamily="34" charset="0"/>
              <a:cs typeface="Arial" panose="020B0604020202020204" pitchFamily="34" charset="0"/>
            </a:endParaRPr>
          </a:p>
        </p:txBody>
      </p:sp>
      <p:sp>
        <p:nvSpPr>
          <p:cNvPr id="12" name="Rectangle 11"/>
          <p:cNvSpPr/>
          <p:nvPr/>
        </p:nvSpPr>
        <p:spPr>
          <a:xfrm>
            <a:off x="3810000" y="4914900"/>
            <a:ext cx="10668000" cy="2907784"/>
          </a:xfrm>
          <a:prstGeom prst="rect">
            <a:avLst/>
          </a:prstGeom>
        </p:spPr>
        <p:txBody>
          <a:bodyPr wrap="square">
            <a:spAutoFit/>
          </a:bodyPr>
          <a:lstStyle/>
          <a:p>
            <a:pPr lvl="0" algn="ctr">
              <a:lnSpc>
                <a:spcPct val="150000"/>
              </a:lnSpc>
              <a:defRPr/>
            </a:pPr>
            <a:r>
              <a:rPr lang="vi-VN" sz="6500" b="1" kern="0">
                <a:solidFill>
                  <a:srgbClr val="FFFF00"/>
                </a:solidFill>
                <a:ea typeface="Calibri" panose="020F0502020204030204" pitchFamily="34" charset="0"/>
                <a:cs typeface="Arial" panose="020B0604020202020204" pitchFamily="34" charset="0"/>
              </a:rPr>
              <a:t>BÀI 1: CÁC GÓC Ở VỊ TRÍ ĐẶC BIỆT</a:t>
            </a:r>
            <a:endParaRPr kumimoji="0" lang="en-US" sz="6500" b="1" i="0" u="none" strike="noStrike" kern="0" cap="none" spc="0" normalizeH="0" baseline="0" noProof="0">
              <a:ln>
                <a:noFill/>
              </a:ln>
              <a:solidFill>
                <a:srgbClr val="FFFF00"/>
              </a:solidFill>
              <a:effectLst/>
              <a:uLnTx/>
              <a:uFillTx/>
              <a:latin typeface="Arial" panose="020B0604020202020204" pitchFamily="34" charset="0"/>
              <a:cs typeface="Arial" panose="020B0604020202020204" pitchFamily="34" charset="0"/>
            </a:endParaRPr>
          </a:p>
        </p:txBody>
      </p:sp>
      <p:sp>
        <p:nvSpPr>
          <p:cNvPr id="13" name="Rectangle 12"/>
          <p:cNvSpPr/>
          <p:nvPr/>
        </p:nvSpPr>
        <p:spPr>
          <a:xfrm>
            <a:off x="15066336" y="7872524"/>
            <a:ext cx="1447800" cy="838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p:nvPr/>
        </p:nvCxnSpPr>
        <p:spPr>
          <a:xfrm flipV="1">
            <a:off x="15240000" y="8039100"/>
            <a:ext cx="550236" cy="34830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15790236" y="8039100"/>
            <a:ext cx="531784" cy="348304"/>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up)">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1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474849" y="419100"/>
            <a:ext cx="6544433" cy="6544433"/>
          </a:xfrm>
          <a:prstGeom prst="rect">
            <a:avLst/>
          </a:prstGeom>
        </p:spPr>
      </p:pic>
      <p:grpSp>
        <p:nvGrpSpPr>
          <p:cNvPr id="2" name="Group 2"/>
          <p:cNvGrpSpPr/>
          <p:nvPr/>
        </p:nvGrpSpPr>
        <p:grpSpPr>
          <a:xfrm>
            <a:off x="1371600" y="1866900"/>
            <a:ext cx="15565309" cy="4599679"/>
            <a:chOff x="0" y="0"/>
            <a:chExt cx="5678267" cy="1677975"/>
          </a:xfrm>
        </p:grpSpPr>
        <p:sp>
          <p:nvSpPr>
            <p:cNvPr id="3" name="Freeform 3"/>
            <p:cNvSpPr/>
            <p:nvPr/>
          </p:nvSpPr>
          <p:spPr>
            <a:xfrm>
              <a:off x="0" y="0"/>
              <a:ext cx="5678267" cy="1677975"/>
            </a:xfrm>
            <a:custGeom>
              <a:avLst/>
              <a:gdLst/>
              <a:ahLst/>
              <a:cxnLst/>
              <a:rect l="l" t="t" r="r" b="b"/>
              <a:pathLst>
                <a:path w="5678267" h="1677975">
                  <a:moveTo>
                    <a:pt x="5553807" y="1677975"/>
                  </a:moveTo>
                  <a:lnTo>
                    <a:pt x="124460" y="1677975"/>
                  </a:lnTo>
                  <a:cubicBezTo>
                    <a:pt x="55880" y="1677975"/>
                    <a:pt x="0" y="1622095"/>
                    <a:pt x="0" y="1553515"/>
                  </a:cubicBezTo>
                  <a:lnTo>
                    <a:pt x="0" y="124460"/>
                  </a:lnTo>
                  <a:cubicBezTo>
                    <a:pt x="0" y="55880"/>
                    <a:pt x="55880" y="0"/>
                    <a:pt x="124460" y="0"/>
                  </a:cubicBezTo>
                  <a:lnTo>
                    <a:pt x="5553807" y="0"/>
                  </a:lnTo>
                  <a:cubicBezTo>
                    <a:pt x="5622387" y="0"/>
                    <a:pt x="5678267" y="55880"/>
                    <a:pt x="5678267" y="124460"/>
                  </a:cubicBezTo>
                  <a:lnTo>
                    <a:pt x="5678267" y="1553515"/>
                  </a:lnTo>
                  <a:cubicBezTo>
                    <a:pt x="5678267" y="1622095"/>
                    <a:pt x="5622387" y="1677975"/>
                    <a:pt x="5553807" y="1677975"/>
                  </a:cubicBezTo>
                  <a:close/>
                </a:path>
              </a:pathLst>
            </a:custGeom>
            <a:solidFill>
              <a:srgbClr val="FFFFFF"/>
            </a:solidFill>
          </p:spPr>
        </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427894" y="1028700"/>
            <a:ext cx="2464832" cy="5744312"/>
          </a:xfrm>
          <a:prstGeom prst="rect">
            <a:avLst/>
          </a:prstGeom>
        </p:spPr>
      </p:pic>
      <p:pic>
        <p:nvPicPr>
          <p:cNvPr id="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95400" y="8221808"/>
            <a:ext cx="12469085" cy="4130384"/>
          </a:xfrm>
          <a:prstGeom prst="rect">
            <a:avLst/>
          </a:prstGeom>
        </p:spPr>
      </p:pic>
      <p:pic>
        <p:nvPicPr>
          <p:cNvPr id="8"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315200" y="8648700"/>
            <a:ext cx="12469085" cy="4130384"/>
          </a:xfrm>
          <a:prstGeom prst="rect">
            <a:avLst/>
          </a:prstGeom>
        </p:spPr>
      </p:pic>
      <p:grpSp>
        <p:nvGrpSpPr>
          <p:cNvPr id="9" name="Group 8"/>
          <p:cNvGrpSpPr/>
          <p:nvPr/>
        </p:nvGrpSpPr>
        <p:grpSpPr>
          <a:xfrm>
            <a:off x="1038620" y="1573915"/>
            <a:ext cx="1918410" cy="1752699"/>
            <a:chOff x="3352800" y="3102142"/>
            <a:chExt cx="1412687" cy="1285465"/>
          </a:xfrm>
          <a:solidFill>
            <a:srgbClr val="87CB8F"/>
          </a:solidFill>
        </p:grpSpPr>
        <p:grpSp>
          <p:nvGrpSpPr>
            <p:cNvPr id="10" name="Group 4"/>
            <p:cNvGrpSpPr/>
            <p:nvPr/>
          </p:nvGrpSpPr>
          <p:grpSpPr>
            <a:xfrm>
              <a:off x="3352800" y="3102142"/>
              <a:ext cx="1412687" cy="1285465"/>
              <a:chOff x="0" y="0"/>
              <a:chExt cx="6350000" cy="6350000"/>
            </a:xfrm>
            <a:grpFill/>
          </p:grpSpPr>
          <p:sp>
            <p:nvSpPr>
              <p:cNvPr id="12"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11" name="TextBox 15"/>
            <p:cNvSpPr txBox="1"/>
            <p:nvPr/>
          </p:nvSpPr>
          <p:spPr>
            <a:xfrm>
              <a:off x="3534358" y="3661082"/>
              <a:ext cx="1043391" cy="627544"/>
            </a:xfrm>
            <a:prstGeom prst="rect">
              <a:avLst/>
            </a:prstGeom>
            <a:noFill/>
          </p:spPr>
          <p:txBody>
            <a:bodyPr lIns="0" tIns="0" rIns="0" bIns="0" rtlCol="0" anchor="t">
              <a:spAutoFit/>
            </a:bodyPr>
            <a:lstStyle/>
            <a:p>
              <a:pPr algn="ctr">
                <a:lnSpc>
                  <a:spcPts val="4368"/>
                </a:lnSpc>
              </a:pPr>
              <a:r>
                <a:rPr lang="en-US" sz="7000" b="1">
                  <a:latin typeface="Arial" panose="020B0604020202020204" pitchFamily="34" charset="0"/>
                  <a:cs typeface="Arial" panose="020B0604020202020204" pitchFamily="34" charset="0"/>
                </a:rPr>
                <a:t>01</a:t>
              </a:r>
            </a:p>
          </p:txBody>
        </p:sp>
      </p:grpSp>
      <p:sp>
        <p:nvSpPr>
          <p:cNvPr id="13" name="Rectangle 12"/>
          <p:cNvSpPr/>
          <p:nvPr/>
        </p:nvSpPr>
        <p:spPr>
          <a:xfrm>
            <a:off x="5914606" y="3046776"/>
            <a:ext cx="6963194" cy="1708160"/>
          </a:xfrm>
          <a:prstGeom prst="rect">
            <a:avLst/>
          </a:prstGeom>
        </p:spPr>
        <p:txBody>
          <a:bodyPr wrap="square">
            <a:spAutoFit/>
          </a:bodyPr>
          <a:lstStyle/>
          <a:p>
            <a:pPr algn="just">
              <a:lnSpc>
                <a:spcPct val="150000"/>
              </a:lnSpc>
              <a:tabLst>
                <a:tab pos="360045" algn="l"/>
                <a:tab pos="720090" algn="l"/>
              </a:tabLst>
            </a:pPr>
            <a:r>
              <a:rPr lang="en-US" sz="7000" b="1">
                <a:latin typeface="Arial" panose="020B0604020202020204" pitchFamily="34" charset="0"/>
                <a:ea typeface="Calibri" panose="020F0502020204030204" pitchFamily="34" charset="0"/>
                <a:cs typeface="Arial" panose="020B0604020202020204" pitchFamily="34" charset="0"/>
              </a:rPr>
              <a:t>Hai góc kề bù</a:t>
            </a:r>
            <a:endParaRPr lang="en-US" sz="7000">
              <a:effectLst/>
              <a:latin typeface="Arial" panose="020B0604020202020204" pitchFamily="34" charset="0"/>
              <a:ea typeface="Calibri" panose="020F0502020204030204" pitchFamily="34" charset="0"/>
              <a:cs typeface="Arial" panose="020B0604020202020204" pitchFamily="34" charset="0"/>
            </a:endParaRPr>
          </a:p>
        </p:txBody>
      </p:sp>
      <p:pic>
        <p:nvPicPr>
          <p:cNvPr id="15" name="Picture 23"/>
          <p:cNvPicPr>
            <a:picLocks noChangeAspect="1"/>
          </p:cNvPicPr>
          <p:nvPr/>
        </p:nvPicPr>
        <p:blipFill>
          <a:blip r:embed="rId8">
            <a:lum bright="70000" contrast="-70000"/>
            <a:extLst>
              <a:ext uri="{BEBA8EAE-BF5A-486C-A8C5-ECC9F3942E4B}">
                <a14:imgProps xmlns:a14="http://schemas.microsoft.com/office/drawing/2010/main">
                  <a14:imgLayer r:embed="rId9">
                    <a14:imgEffect>
                      <a14:saturation sat="300000"/>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a:xfrm flipV="1">
            <a:off x="8542839" y="7471209"/>
            <a:ext cx="1859128" cy="33929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grpSp>
        <p:nvGrpSpPr>
          <p:cNvPr id="12" name="Group 11"/>
          <p:cNvGrpSpPr/>
          <p:nvPr/>
        </p:nvGrpSpPr>
        <p:grpSpPr>
          <a:xfrm>
            <a:off x="10704788" y="1687456"/>
            <a:ext cx="6537705" cy="7501317"/>
            <a:chOff x="10616670" y="1834206"/>
            <a:chExt cx="5904130" cy="5920028"/>
          </a:xfrm>
        </p:grpSpPr>
        <p:pic>
          <p:nvPicPr>
            <p:cNvPr id="4" name="Picture 3"/>
            <p:cNvPicPr>
              <a:picLocks noChangeAspect="1"/>
            </p:cNvPicPr>
            <p:nvPr/>
          </p:nvPicPr>
          <p:blipFill>
            <a:blip r:embed="rId2">
              <a:biLevel thresh="25000"/>
              <a:extLst>
                <a:ext uri="{28A0092B-C50C-407E-A947-70E740481C1C}">
                  <a14:useLocalDpi xmlns:a14="http://schemas.microsoft.com/office/drawing/2010/main" val="0"/>
                </a:ext>
              </a:extLst>
            </a:blip>
            <a:stretch>
              <a:fillRect/>
            </a:stretch>
          </p:blipFill>
          <p:spPr>
            <a:xfrm>
              <a:off x="11326200" y="1834206"/>
              <a:ext cx="5194600" cy="5819878"/>
            </a:xfrm>
            <a:prstGeom prst="rect">
              <a:avLst/>
            </a:prstGeom>
          </p:spPr>
        </p:pic>
        <p:pic>
          <p:nvPicPr>
            <p:cNvPr id="5" name="Picture 4"/>
            <p:cNvPicPr>
              <a:picLocks noChangeAspect="1"/>
            </p:cNvPicPr>
            <p:nvPr/>
          </p:nvPicPr>
          <p:blipFill>
            <a:blip r:embed="rId3"/>
            <a:stretch>
              <a:fillRect/>
            </a:stretch>
          </p:blipFill>
          <p:spPr>
            <a:xfrm rot="2683242">
              <a:off x="10616670" y="5150997"/>
              <a:ext cx="2836650" cy="800100"/>
            </a:xfrm>
            <a:prstGeom prst="rect">
              <a:avLst/>
            </a:prstGeom>
          </p:spPr>
        </p:pic>
        <p:pic>
          <p:nvPicPr>
            <p:cNvPr id="25" name="Picture 24"/>
            <p:cNvPicPr>
              <a:picLocks noChangeAspect="1"/>
            </p:cNvPicPr>
            <p:nvPr/>
          </p:nvPicPr>
          <p:blipFill>
            <a:blip r:embed="rId3"/>
            <a:stretch>
              <a:fillRect/>
            </a:stretch>
          </p:blipFill>
          <p:spPr>
            <a:xfrm rot="2683242">
              <a:off x="12496830" y="6830121"/>
              <a:ext cx="2540680" cy="924113"/>
            </a:xfrm>
            <a:prstGeom prst="rect">
              <a:avLst/>
            </a:prstGeom>
          </p:spPr>
        </p:pic>
        <p:pic>
          <p:nvPicPr>
            <p:cNvPr id="29" name="Picture 28"/>
            <p:cNvPicPr>
              <a:picLocks noChangeAspect="1"/>
            </p:cNvPicPr>
            <p:nvPr/>
          </p:nvPicPr>
          <p:blipFill>
            <a:blip r:embed="rId3"/>
            <a:stretch>
              <a:fillRect/>
            </a:stretch>
          </p:blipFill>
          <p:spPr>
            <a:xfrm rot="199902">
              <a:off x="12853230" y="6738871"/>
              <a:ext cx="1993968" cy="725259"/>
            </a:xfrm>
            <a:prstGeom prst="rect">
              <a:avLst/>
            </a:prstGeom>
          </p:spPr>
        </p:pic>
      </p:grpSp>
      <p:grpSp>
        <p:nvGrpSpPr>
          <p:cNvPr id="2" name="Group 2"/>
          <p:cNvGrpSpPr/>
          <p:nvPr/>
        </p:nvGrpSpPr>
        <p:grpSpPr>
          <a:xfrm rot="-5400000">
            <a:off x="1508761" y="-1562101"/>
            <a:ext cx="1600200" cy="5562600"/>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pic>
        <p:nvPicPr>
          <p:cNvPr id="7" name="Picture 6"/>
          <p:cNvPicPr>
            <a:picLocks noChangeAspect="1"/>
          </p:cNvPicPr>
          <p:nvPr/>
        </p:nvPicPr>
        <p:blipFill>
          <a:blip r:embed="rId4" cstate="print">
            <a:duotone>
              <a:prstClr val="black"/>
              <a:schemeClr val="tx1">
                <a:tint val="45000"/>
                <a:satMod val="400000"/>
              </a:schemeClr>
            </a:duotone>
            <a:extLst>
              <a:ext uri="{BEBA8EAE-BF5A-486C-A8C5-ECC9F3942E4B}">
                <a14:imgProps xmlns:a14="http://schemas.microsoft.com/office/drawing/2010/main">
                  <a14:imgLayer r:embed="rId5">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80263" y="647699"/>
            <a:ext cx="1224738" cy="1143000"/>
          </a:xfrm>
          <a:prstGeom prst="rect">
            <a:avLst/>
          </a:prstGeom>
        </p:spPr>
      </p:pic>
      <p:sp>
        <p:nvSpPr>
          <p:cNvPr id="10" name="TextBox 9"/>
          <p:cNvSpPr txBox="1"/>
          <p:nvPr/>
        </p:nvSpPr>
        <p:spPr>
          <a:xfrm>
            <a:off x="2057401" y="826784"/>
            <a:ext cx="3581400" cy="784830"/>
          </a:xfrm>
          <a:prstGeom prst="rect">
            <a:avLst/>
          </a:prstGeom>
          <a:noFill/>
        </p:spPr>
        <p:txBody>
          <a:bodyPr wrap="square" rtlCol="0">
            <a:spAutoFit/>
          </a:bodyPr>
          <a:lstStyle/>
          <a:p>
            <a:r>
              <a:rPr lang="nl-NL" sz="4500" b="1">
                <a:latin typeface="Arial" panose="020B0604020202020204" pitchFamily="34" charset="0"/>
                <a:cs typeface="Arial" panose="020B0604020202020204" pitchFamily="34" charset="0"/>
              </a:rPr>
              <a:t>HĐKP 1:</a:t>
            </a:r>
            <a:endParaRPr lang="en-US" sz="4500">
              <a:latin typeface="Arial" panose="020B0604020202020204" pitchFamily="34" charset="0"/>
              <a:cs typeface="Arial" panose="020B0604020202020204" pitchFamily="34" charset="0"/>
            </a:endParaRPr>
          </a:p>
        </p:txBody>
      </p:sp>
      <p:pic>
        <p:nvPicPr>
          <p:cNvPr id="2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272465" y="-1880758"/>
            <a:ext cx="3124200" cy="3108579"/>
          </a:xfrm>
          <a:prstGeom prst="rect">
            <a:avLst/>
          </a:prstGeom>
        </p:spPr>
      </p:pic>
      <p:pic>
        <p:nvPicPr>
          <p:cNvPr id="22" name="Picture 12"/>
          <p:cNvPicPr>
            <a:picLocks noChangeAspect="1"/>
          </p:cNvPicPr>
          <p:nvPr/>
        </p:nvPicPr>
        <p:blipFill>
          <a:blip r:embed="rId8">
            <a:alphaModFix amt="21999"/>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552792" y="9498958"/>
            <a:ext cx="8659085" cy="2902946"/>
          </a:xfrm>
          <a:prstGeom prst="rect">
            <a:avLst/>
          </a:prstGeom>
        </p:spPr>
      </p:pic>
      <p:pic>
        <p:nvPicPr>
          <p:cNvPr id="23" name="Picture 12"/>
          <p:cNvPicPr>
            <a:picLocks noChangeAspect="1"/>
          </p:cNvPicPr>
          <p:nvPr/>
        </p:nvPicPr>
        <p:blipFill>
          <a:blip r:embed="rId8">
            <a:alphaModFix amt="21999"/>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876800" y="9516270"/>
            <a:ext cx="9534701" cy="2868322"/>
          </a:xfrm>
          <a:prstGeom prst="rect">
            <a:avLst/>
          </a:prstGeom>
        </p:spPr>
      </p:pic>
      <p:pic>
        <p:nvPicPr>
          <p:cNvPr id="24" name="Picture 12"/>
          <p:cNvPicPr>
            <a:picLocks noChangeAspect="1"/>
          </p:cNvPicPr>
          <p:nvPr/>
        </p:nvPicPr>
        <p:blipFill>
          <a:blip r:embed="rId8">
            <a:alphaModFix amt="21999"/>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953408" y="9498958"/>
            <a:ext cx="8659085" cy="2868322"/>
          </a:xfrm>
          <a:prstGeom prst="rect">
            <a:avLst/>
          </a:prstGeom>
        </p:spPr>
      </p:pic>
      <p:grpSp>
        <p:nvGrpSpPr>
          <p:cNvPr id="11" name="Group 10"/>
          <p:cNvGrpSpPr/>
          <p:nvPr/>
        </p:nvGrpSpPr>
        <p:grpSpPr>
          <a:xfrm>
            <a:off x="680263" y="2353313"/>
            <a:ext cx="7801493" cy="3671583"/>
            <a:chOff x="304800" y="2781300"/>
            <a:chExt cx="7801493" cy="3671583"/>
          </a:xfrm>
        </p:grpSpPr>
        <p:sp>
          <p:nvSpPr>
            <p:cNvPr id="8" name="Rectangle 7"/>
            <p:cNvSpPr/>
            <p:nvPr/>
          </p:nvSpPr>
          <p:spPr>
            <a:xfrm>
              <a:off x="304800" y="2781300"/>
              <a:ext cx="7801493" cy="3671583"/>
            </a:xfrm>
            <a:prstGeom prst="rect">
              <a:avLst/>
            </a:prstGeom>
          </p:spPr>
          <p:txBody>
            <a:bodyPr wrap="square">
              <a:spAutoFit/>
            </a:bodyPr>
            <a:lstStyle/>
            <a:p>
              <a:pPr algn="just">
                <a:lnSpc>
                  <a:spcPct val="150000"/>
                </a:lnSpc>
              </a:pPr>
              <a:r>
                <a:rPr lang="en-US" sz="4000">
                  <a:solidFill>
                    <a:schemeClr val="bg1"/>
                  </a:solidFill>
                  <a:latin typeface="Arial" panose="020B0604020202020204" pitchFamily="34" charset="0"/>
                  <a:cs typeface="Arial" panose="020B0604020202020204" pitchFamily="34" charset="0"/>
                </a:rPr>
                <a:t>a) Quan sát Hình 1 và cho biết hai góc         và         có:</a:t>
              </a:r>
            </a:p>
            <a:p>
              <a:pPr algn="just">
                <a:lnSpc>
                  <a:spcPct val="150000"/>
                </a:lnSpc>
              </a:pPr>
              <a:r>
                <a:rPr lang="en-US" sz="4000">
                  <a:solidFill>
                    <a:schemeClr val="bg1"/>
                  </a:solidFill>
                  <a:latin typeface="Arial" panose="020B0604020202020204" pitchFamily="34" charset="0"/>
                  <a:cs typeface="Arial" panose="020B0604020202020204" pitchFamily="34" charset="0"/>
                </a:rPr>
                <a:t>- Cạnh nào chung?</a:t>
              </a:r>
            </a:p>
            <a:p>
              <a:pPr algn="just">
                <a:lnSpc>
                  <a:spcPct val="150000"/>
                </a:lnSpc>
              </a:pPr>
              <a:r>
                <a:rPr lang="en-US" sz="4000">
                  <a:solidFill>
                    <a:schemeClr val="bg1"/>
                  </a:solidFill>
                  <a:latin typeface="Arial" panose="020B0604020202020204" pitchFamily="34" charset="0"/>
                  <a:cs typeface="Arial" panose="020B0604020202020204" pitchFamily="34" charset="0"/>
                </a:rPr>
                <a:t>- Điểm trong nào chung?</a:t>
              </a:r>
              <a:endParaRPr lang="en-US" sz="4000" b="0" i="0">
                <a:solidFill>
                  <a:schemeClr val="bg1"/>
                </a:solidFill>
                <a:effectLst/>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9" name="Rectangle 8"/>
                <p:cNvSpPr/>
                <p:nvPr/>
              </p:nvSpPr>
              <p:spPr>
                <a:xfrm>
                  <a:off x="2057401" y="3889071"/>
                  <a:ext cx="1214563" cy="7280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4000" i="1" smtClean="0">
                                <a:solidFill>
                                  <a:schemeClr val="bg1"/>
                                </a:solidFill>
                                <a:latin typeface="Cambria Math" panose="02040503050406030204" pitchFamily="18" charset="0"/>
                              </a:rPr>
                            </m:ctrlPr>
                          </m:accPr>
                          <m:e>
                            <m:r>
                              <a:rPr lang="en-US" sz="4000" i="1">
                                <a:solidFill>
                                  <a:schemeClr val="bg1"/>
                                </a:solidFill>
                                <a:latin typeface="Cambria Math" panose="02040503050406030204" pitchFamily="18" charset="0"/>
                              </a:rPr>
                              <m:t>𝑥𝑂𝑦</m:t>
                            </m:r>
                          </m:e>
                        </m:acc>
                      </m:oMath>
                    </m:oMathPara>
                  </a14:m>
                  <a:endParaRPr lang="en-US" sz="4000">
                    <a:solidFill>
                      <a:schemeClr val="bg1"/>
                    </a:solidFill>
                  </a:endParaRPr>
                </a:p>
              </p:txBody>
            </p:sp>
          </mc:Choice>
          <mc:Fallback xmlns="">
            <p:sp>
              <p:nvSpPr>
                <p:cNvPr id="9" name="Rectangle 8"/>
                <p:cNvSpPr>
                  <a:spLocks noRot="1" noChangeAspect="1" noMove="1" noResize="1" noEditPoints="1" noAdjustHandles="1" noChangeArrowheads="1" noChangeShapeType="1" noTextEdit="1"/>
                </p:cNvSpPr>
                <p:nvPr/>
              </p:nvSpPr>
              <p:spPr>
                <a:xfrm>
                  <a:off x="2057401" y="3889071"/>
                  <a:ext cx="1214563" cy="728020"/>
                </a:xfrm>
                <a:prstGeom prst="rect">
                  <a:avLst/>
                </a:prstGeom>
                <a:blipFill rotWithShape="0">
                  <a:blip r:embed="rId12"/>
                  <a:stretch>
                    <a:fillRect/>
                  </a:stretch>
                </a:blipFill>
              </p:spPr>
              <p:txBody>
                <a:bodyPr/>
                <a:lstStyle/>
                <a:p>
                  <a:r>
                    <a:rPr lang="en-US">
                      <a:noFill/>
                    </a:rPr>
                    <a:t> </a:t>
                  </a:r>
                </a:p>
              </p:txBody>
            </p:sp>
          </mc:Fallback>
        </mc:AlternateContent>
      </p:grpSp>
      <p:grpSp>
        <p:nvGrpSpPr>
          <p:cNvPr id="19" name="Group 18"/>
          <p:cNvGrpSpPr/>
          <p:nvPr/>
        </p:nvGrpSpPr>
        <p:grpSpPr>
          <a:xfrm>
            <a:off x="649782" y="6203350"/>
            <a:ext cx="11161217" cy="1969193"/>
            <a:chOff x="649782" y="6203350"/>
            <a:chExt cx="11161217" cy="1969193"/>
          </a:xfrm>
        </p:grpSpPr>
        <mc:AlternateContent xmlns:mc="http://schemas.openxmlformats.org/markup-compatibility/2006" xmlns:a14="http://schemas.microsoft.com/office/drawing/2010/main">
          <mc:Choice Requires="a14">
            <p:sp>
              <p:nvSpPr>
                <p:cNvPr id="17" name="Rectangle 16"/>
                <p:cNvSpPr/>
                <p:nvPr/>
              </p:nvSpPr>
              <p:spPr>
                <a:xfrm>
                  <a:off x="649782" y="6203350"/>
                  <a:ext cx="11161217" cy="1969193"/>
                </a:xfrm>
                <a:prstGeom prst="rect">
                  <a:avLst/>
                </a:prstGeom>
              </p:spPr>
              <p:txBody>
                <a:bodyPr wrap="square">
                  <a:spAutoFit/>
                </a:bodyPr>
                <a:lstStyle/>
                <a:p>
                  <a:pPr>
                    <a:lnSpc>
                      <a:spcPct val="150000"/>
                    </a:lnSpc>
                  </a:pPr>
                  <a:r>
                    <a:rPr lang="en-US" sz="4000">
                      <a:solidFill>
                        <a:schemeClr val="bg1"/>
                      </a:solidFill>
                      <a:latin typeface="Arial" panose="020B0604020202020204" pitchFamily="34" charset="0"/>
                      <a:cs typeface="Arial" panose="020B0604020202020204" pitchFamily="34" charset="0"/>
                    </a:rPr>
                    <a:t>b) Hãy đo các góc                         trong Hình 1 rồi so sánh tổng số đo của </a:t>
                  </a:r>
                  <a14:m>
                    <m:oMath xmlns:m="http://schemas.openxmlformats.org/officeDocument/2006/math">
                      <m:acc>
                        <m:accPr>
                          <m:chr m:val="̂"/>
                          <m:ctrlPr>
                            <a:rPr lang="en-US" sz="4000" i="1" smtClean="0">
                              <a:solidFill>
                                <a:schemeClr val="bg1"/>
                              </a:solidFill>
                              <a:latin typeface="Cambria Math" panose="02040503050406030204" pitchFamily="18" charset="0"/>
                            </a:rPr>
                          </m:ctrlPr>
                        </m:accPr>
                        <m:e>
                          <m:r>
                            <a:rPr lang="en-US" sz="4000" i="1">
                              <a:solidFill>
                                <a:schemeClr val="bg1"/>
                              </a:solidFill>
                              <a:latin typeface="Cambria Math" panose="02040503050406030204" pitchFamily="18" charset="0"/>
                            </a:rPr>
                            <m:t>𝑥𝑂𝑦</m:t>
                          </m:r>
                        </m:e>
                      </m:acc>
                    </m:oMath>
                  </a14:m>
                  <a:r>
                    <a:rPr lang="en-US" sz="4000">
                      <a:solidFill>
                        <a:schemeClr val="bg1"/>
                      </a:solidFill>
                      <a:latin typeface="Arial" panose="020B0604020202020204" pitchFamily="34" charset="0"/>
                      <a:cs typeface="Arial" panose="020B0604020202020204" pitchFamily="34" charset="0"/>
                    </a:rPr>
                    <a:t> và </a:t>
                  </a:r>
                  <a14:m>
                    <m:oMath xmlns:m="http://schemas.openxmlformats.org/officeDocument/2006/math">
                      <m:acc>
                        <m:accPr>
                          <m:chr m:val="̂"/>
                          <m:ctrlPr>
                            <a:rPr lang="en-US" sz="4000" i="1">
                              <a:solidFill>
                                <a:schemeClr val="bg1"/>
                              </a:solidFill>
                              <a:latin typeface="Cambria Math" panose="02040503050406030204" pitchFamily="18" charset="0"/>
                            </a:rPr>
                          </m:ctrlPr>
                        </m:accPr>
                        <m:e>
                          <m:r>
                            <a:rPr lang="en-US" sz="4000" i="1">
                              <a:solidFill>
                                <a:schemeClr val="bg1"/>
                              </a:solidFill>
                              <a:latin typeface="Cambria Math" panose="02040503050406030204" pitchFamily="18" charset="0"/>
                            </a:rPr>
                            <m:t>𝑦𝑂𝑧</m:t>
                          </m:r>
                        </m:e>
                      </m:acc>
                    </m:oMath>
                  </a14:m>
                  <a:r>
                    <a:rPr lang="en-US" sz="4000">
                      <a:solidFill>
                        <a:schemeClr val="bg1"/>
                      </a:solidFill>
                      <a:latin typeface="Arial" panose="020B0604020202020204" pitchFamily="34" charset="0"/>
                      <a:cs typeface="Arial" panose="020B0604020202020204" pitchFamily="34" charset="0"/>
                    </a:rPr>
                    <a:t> với </a:t>
                  </a:r>
                  <a14:m>
                    <m:oMath xmlns:m="http://schemas.openxmlformats.org/officeDocument/2006/math">
                      <m:acc>
                        <m:accPr>
                          <m:chr m:val="̂"/>
                          <m:ctrlPr>
                            <a:rPr lang="en-US" sz="4000" i="1">
                              <a:solidFill>
                                <a:schemeClr val="bg1"/>
                              </a:solidFill>
                              <a:latin typeface="Cambria Math" panose="02040503050406030204" pitchFamily="18" charset="0"/>
                            </a:rPr>
                          </m:ctrlPr>
                        </m:accPr>
                        <m:e>
                          <m:r>
                            <a:rPr lang="en-US" sz="4000" i="1">
                              <a:solidFill>
                                <a:schemeClr val="bg1"/>
                              </a:solidFill>
                              <a:latin typeface="Cambria Math" panose="02040503050406030204" pitchFamily="18" charset="0"/>
                            </a:rPr>
                            <m:t>𝑥𝑂𝑧</m:t>
                          </m:r>
                        </m:e>
                      </m:acc>
                    </m:oMath>
                  </a14:m>
                  <a:r>
                    <a:rPr lang="en-US" sz="4000">
                      <a:solidFill>
                        <a:schemeClr val="bg1"/>
                      </a:solidFill>
                      <a:latin typeface="Arial" panose="020B0604020202020204" pitchFamily="34" charset="0"/>
                      <a:cs typeface="Arial" panose="020B0604020202020204" pitchFamily="34" charset="0"/>
                    </a:rPr>
                    <a:t>.</a:t>
                  </a:r>
                </a:p>
              </p:txBody>
            </p:sp>
          </mc:Choice>
          <mc:Fallback xmlns="">
            <p:sp>
              <p:nvSpPr>
                <p:cNvPr id="17" name="Rectangle 16"/>
                <p:cNvSpPr>
                  <a:spLocks noRot="1" noChangeAspect="1" noMove="1" noResize="1" noEditPoints="1" noAdjustHandles="1" noChangeArrowheads="1" noChangeShapeType="1" noTextEdit="1"/>
                </p:cNvSpPr>
                <p:nvPr/>
              </p:nvSpPr>
              <p:spPr>
                <a:xfrm>
                  <a:off x="649782" y="6203350"/>
                  <a:ext cx="11161217" cy="1969193"/>
                </a:xfrm>
                <a:prstGeom prst="rect">
                  <a:avLst/>
                </a:prstGeom>
                <a:blipFill rotWithShape="0">
                  <a:blip r:embed="rId15"/>
                  <a:stretch>
                    <a:fillRect l="-1967" b="-61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Rectangle 25"/>
                <p:cNvSpPr/>
                <p:nvPr/>
              </p:nvSpPr>
              <p:spPr>
                <a:xfrm>
                  <a:off x="4827862" y="6358909"/>
                  <a:ext cx="3533468" cy="7280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4000" i="1" smtClean="0">
                                <a:solidFill>
                                  <a:schemeClr val="bg1"/>
                                </a:solidFill>
                                <a:latin typeface="Cambria Math" panose="02040503050406030204" pitchFamily="18" charset="0"/>
                              </a:rPr>
                            </m:ctrlPr>
                          </m:accPr>
                          <m:e>
                            <m:r>
                              <a:rPr lang="en-US" sz="4000" i="1">
                                <a:solidFill>
                                  <a:schemeClr val="bg1"/>
                                </a:solidFill>
                                <a:latin typeface="Cambria Math" panose="02040503050406030204" pitchFamily="18" charset="0"/>
                              </a:rPr>
                              <m:t>𝑥𝑂𝑦</m:t>
                            </m:r>
                          </m:e>
                        </m:acc>
                        <m:r>
                          <a:rPr lang="en-US" sz="4000" b="0" i="1" smtClean="0">
                            <a:solidFill>
                              <a:schemeClr val="bg1"/>
                            </a:solidFill>
                            <a:latin typeface="Cambria Math" panose="02040503050406030204" pitchFamily="18" charset="0"/>
                          </a:rPr>
                          <m:t>; </m:t>
                        </m:r>
                        <m:acc>
                          <m:accPr>
                            <m:chr m:val="̂"/>
                            <m:ctrlPr>
                              <a:rPr lang="en-US" sz="4000" i="1">
                                <a:solidFill>
                                  <a:schemeClr val="bg1"/>
                                </a:solidFill>
                                <a:latin typeface="Cambria Math" panose="02040503050406030204" pitchFamily="18" charset="0"/>
                              </a:rPr>
                            </m:ctrlPr>
                          </m:accPr>
                          <m:e>
                            <m:r>
                              <a:rPr lang="en-US" sz="4000" i="1">
                                <a:solidFill>
                                  <a:schemeClr val="bg1"/>
                                </a:solidFill>
                                <a:latin typeface="Cambria Math" panose="02040503050406030204" pitchFamily="18" charset="0"/>
                              </a:rPr>
                              <m:t>𝑦𝑂𝑧</m:t>
                            </m:r>
                          </m:e>
                        </m:acc>
                        <m:r>
                          <a:rPr lang="en-US" sz="4000" b="0" i="1" smtClean="0">
                            <a:solidFill>
                              <a:schemeClr val="bg1"/>
                            </a:solidFill>
                            <a:latin typeface="Cambria Math" panose="02040503050406030204" pitchFamily="18" charset="0"/>
                          </a:rPr>
                          <m:t>;</m:t>
                        </m:r>
                        <m:acc>
                          <m:accPr>
                            <m:chr m:val="̂"/>
                            <m:ctrlPr>
                              <a:rPr lang="en-US" sz="4000" i="1">
                                <a:solidFill>
                                  <a:schemeClr val="bg1"/>
                                </a:solidFill>
                                <a:latin typeface="Cambria Math" panose="02040503050406030204" pitchFamily="18" charset="0"/>
                              </a:rPr>
                            </m:ctrlPr>
                          </m:accPr>
                          <m:e>
                            <m:r>
                              <a:rPr lang="en-US" sz="4000" b="0" i="1" smtClean="0">
                                <a:solidFill>
                                  <a:schemeClr val="bg1"/>
                                </a:solidFill>
                                <a:latin typeface="Cambria Math" panose="02040503050406030204" pitchFamily="18" charset="0"/>
                              </a:rPr>
                              <m:t>𝑥</m:t>
                            </m:r>
                            <m:r>
                              <a:rPr lang="en-US" sz="4000" i="1">
                                <a:solidFill>
                                  <a:schemeClr val="bg1"/>
                                </a:solidFill>
                                <a:latin typeface="Cambria Math" panose="02040503050406030204" pitchFamily="18" charset="0"/>
                              </a:rPr>
                              <m:t>𝑂𝑧</m:t>
                            </m:r>
                          </m:e>
                        </m:acc>
                      </m:oMath>
                    </m:oMathPara>
                  </a14:m>
                  <a:endParaRPr lang="en-US" sz="4000">
                    <a:solidFill>
                      <a:schemeClr val="bg1"/>
                    </a:solidFill>
                  </a:endParaRPr>
                </a:p>
              </p:txBody>
            </p:sp>
          </mc:Choice>
          <mc:Fallback xmlns="">
            <p:sp>
              <p:nvSpPr>
                <p:cNvPr id="26" name="Rectangle 25"/>
                <p:cNvSpPr>
                  <a:spLocks noRot="1" noChangeAspect="1" noMove="1" noResize="1" noEditPoints="1" noAdjustHandles="1" noChangeArrowheads="1" noChangeShapeType="1" noTextEdit="1"/>
                </p:cNvSpPr>
                <p:nvPr/>
              </p:nvSpPr>
              <p:spPr>
                <a:xfrm>
                  <a:off x="4827862" y="6358909"/>
                  <a:ext cx="3533468" cy="728020"/>
                </a:xfrm>
                <a:prstGeom prst="rect">
                  <a:avLst/>
                </a:prstGeom>
                <a:blipFill rotWithShape="0">
                  <a:blip r:embed="rId16"/>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7" name="Rectangle 26"/>
              <p:cNvSpPr/>
              <p:nvPr/>
            </p:nvSpPr>
            <p:spPr>
              <a:xfrm>
                <a:off x="4294053" y="3453464"/>
                <a:ext cx="1190519" cy="7280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4000" i="1" smtClean="0">
                              <a:solidFill>
                                <a:schemeClr val="bg1"/>
                              </a:solidFill>
                              <a:latin typeface="Cambria Math" panose="02040503050406030204" pitchFamily="18" charset="0"/>
                            </a:rPr>
                          </m:ctrlPr>
                        </m:accPr>
                        <m:e>
                          <m:r>
                            <a:rPr lang="en-US" sz="4000" b="0" i="1" smtClean="0">
                              <a:solidFill>
                                <a:schemeClr val="bg1"/>
                              </a:solidFill>
                              <a:latin typeface="Cambria Math" panose="02040503050406030204" pitchFamily="18" charset="0"/>
                            </a:rPr>
                            <m:t>𝑦</m:t>
                          </m:r>
                          <m:r>
                            <a:rPr lang="en-US" sz="4000" i="1">
                              <a:solidFill>
                                <a:schemeClr val="bg1"/>
                              </a:solidFill>
                              <a:latin typeface="Cambria Math" panose="02040503050406030204" pitchFamily="18" charset="0"/>
                            </a:rPr>
                            <m:t>𝑂</m:t>
                          </m:r>
                          <m:r>
                            <a:rPr lang="en-US" sz="4000" b="0" i="1" smtClean="0">
                              <a:solidFill>
                                <a:schemeClr val="bg1"/>
                              </a:solidFill>
                              <a:latin typeface="Cambria Math" panose="02040503050406030204" pitchFamily="18" charset="0"/>
                            </a:rPr>
                            <m:t>𝑧</m:t>
                          </m:r>
                        </m:e>
                      </m:acc>
                    </m:oMath>
                  </m:oMathPara>
                </a14:m>
                <a:endParaRPr lang="en-US" sz="4000">
                  <a:solidFill>
                    <a:schemeClr val="bg1"/>
                  </a:solidFill>
                </a:endParaRPr>
              </a:p>
            </p:txBody>
          </p:sp>
        </mc:Choice>
        <mc:Fallback xmlns="">
          <p:sp>
            <p:nvSpPr>
              <p:cNvPr id="27" name="Rectangle 26"/>
              <p:cNvSpPr>
                <a:spLocks noRot="1" noChangeAspect="1" noMove="1" noResize="1" noEditPoints="1" noAdjustHandles="1" noChangeArrowheads="1" noChangeShapeType="1" noTextEdit="1"/>
              </p:cNvSpPr>
              <p:nvPr/>
            </p:nvSpPr>
            <p:spPr>
              <a:xfrm>
                <a:off x="4294053" y="3453464"/>
                <a:ext cx="1190519" cy="728020"/>
              </a:xfrm>
              <a:prstGeom prst="rect">
                <a:avLst/>
              </a:prstGeom>
              <a:blipFill rotWithShape="0">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Rectangle 27"/>
              <p:cNvSpPr/>
              <p:nvPr/>
            </p:nvSpPr>
            <p:spPr>
              <a:xfrm>
                <a:off x="680263" y="8343900"/>
                <a:ext cx="13169952" cy="728533"/>
              </a:xfrm>
              <a:prstGeom prst="rect">
                <a:avLst/>
              </a:prstGeom>
            </p:spPr>
            <p:txBody>
              <a:bodyPr wrap="none">
                <a:spAutoFit/>
              </a:bodyPr>
              <a:lstStyle/>
              <a:p>
                <a:r>
                  <a:rPr lang="en-US" sz="4000">
                    <a:solidFill>
                      <a:schemeClr val="bg1"/>
                    </a:solidFill>
                    <a:latin typeface="Arial" panose="020B0604020202020204" pitchFamily="34" charset="0"/>
                    <a:cs typeface="Arial" panose="020B0604020202020204" pitchFamily="34" charset="0"/>
                  </a:rPr>
                  <a:t>c) Tính tổng số đo của hai góc </a:t>
                </a:r>
                <a14:m>
                  <m:oMath xmlns:m="http://schemas.openxmlformats.org/officeDocument/2006/math">
                    <m:acc>
                      <m:accPr>
                        <m:chr m:val="̂"/>
                        <m:ctrlPr>
                          <a:rPr lang="en-US" sz="4000" i="1">
                            <a:solidFill>
                              <a:schemeClr val="bg1"/>
                            </a:solidFill>
                            <a:latin typeface="Cambria Math" panose="02040503050406030204" pitchFamily="18" charset="0"/>
                          </a:rPr>
                        </m:ctrlPr>
                      </m:accPr>
                      <m:e>
                        <m:r>
                          <a:rPr lang="en-US" sz="4000" b="0" i="1" smtClean="0">
                            <a:solidFill>
                              <a:schemeClr val="bg1"/>
                            </a:solidFill>
                            <a:latin typeface="Cambria Math" panose="02040503050406030204" pitchFamily="18" charset="0"/>
                          </a:rPr>
                          <m:t>𝑚</m:t>
                        </m:r>
                        <m:r>
                          <a:rPr lang="en-US" sz="4000" i="1">
                            <a:solidFill>
                              <a:schemeClr val="bg1"/>
                            </a:solidFill>
                            <a:latin typeface="Cambria Math" panose="02040503050406030204" pitchFamily="18" charset="0"/>
                          </a:rPr>
                          <m:t>𝑂</m:t>
                        </m:r>
                        <m:r>
                          <a:rPr lang="en-US" sz="4000" b="0" i="1" smtClean="0">
                            <a:solidFill>
                              <a:schemeClr val="bg1"/>
                            </a:solidFill>
                            <a:latin typeface="Cambria Math" panose="02040503050406030204" pitchFamily="18" charset="0"/>
                          </a:rPr>
                          <m:t>𝑛</m:t>
                        </m:r>
                      </m:e>
                    </m:acc>
                  </m:oMath>
                </a14:m>
                <a:r>
                  <a:rPr lang="en-US" sz="4000">
                    <a:solidFill>
                      <a:schemeClr val="bg1"/>
                    </a:solidFill>
                    <a:latin typeface="Arial" panose="020B0604020202020204" pitchFamily="34" charset="0"/>
                    <a:cs typeface="Arial" panose="020B0604020202020204" pitchFamily="34" charset="0"/>
                  </a:rPr>
                  <a:t> và </a:t>
                </a:r>
                <a14:m>
                  <m:oMath xmlns:m="http://schemas.openxmlformats.org/officeDocument/2006/math">
                    <m:acc>
                      <m:accPr>
                        <m:chr m:val="̂"/>
                        <m:ctrlPr>
                          <a:rPr lang="en-US" sz="4000" i="1">
                            <a:solidFill>
                              <a:schemeClr val="bg1"/>
                            </a:solidFill>
                            <a:latin typeface="Cambria Math" panose="02040503050406030204" pitchFamily="18" charset="0"/>
                          </a:rPr>
                        </m:ctrlPr>
                      </m:accPr>
                      <m:e>
                        <m:r>
                          <a:rPr lang="en-US" sz="4000" b="0" i="1" smtClean="0">
                            <a:solidFill>
                              <a:schemeClr val="bg1"/>
                            </a:solidFill>
                            <a:latin typeface="Cambria Math" panose="02040503050406030204" pitchFamily="18" charset="0"/>
                          </a:rPr>
                          <m:t>𝑛</m:t>
                        </m:r>
                        <m:r>
                          <a:rPr lang="en-US" sz="4000" i="1">
                            <a:solidFill>
                              <a:schemeClr val="bg1"/>
                            </a:solidFill>
                            <a:latin typeface="Cambria Math" panose="02040503050406030204" pitchFamily="18" charset="0"/>
                          </a:rPr>
                          <m:t>𝑂</m:t>
                        </m:r>
                        <m:r>
                          <a:rPr lang="en-US" sz="4000" b="0" i="1" smtClean="0">
                            <a:solidFill>
                              <a:schemeClr val="bg1"/>
                            </a:solidFill>
                            <a:latin typeface="Cambria Math" panose="02040503050406030204" pitchFamily="18" charset="0"/>
                          </a:rPr>
                          <m:t>𝑝</m:t>
                        </m:r>
                      </m:e>
                    </m:acc>
                  </m:oMath>
                </a14:m>
                <a:r>
                  <a:rPr lang="en-US" sz="4000">
                    <a:solidFill>
                      <a:schemeClr val="bg1"/>
                    </a:solidFill>
                    <a:latin typeface="Arial" panose="020B0604020202020204" pitchFamily="34" charset="0"/>
                    <a:cs typeface="Arial" panose="020B0604020202020204" pitchFamily="34" charset="0"/>
                  </a:rPr>
                  <a:t> trong Hình 2.</a:t>
                </a:r>
              </a:p>
            </p:txBody>
          </p:sp>
        </mc:Choice>
        <mc:Fallback xmlns="">
          <p:sp>
            <p:nvSpPr>
              <p:cNvPr id="28" name="Rectangle 27"/>
              <p:cNvSpPr>
                <a:spLocks noRot="1" noChangeAspect="1" noMove="1" noResize="1" noEditPoints="1" noAdjustHandles="1" noChangeArrowheads="1" noChangeShapeType="1" noTextEdit="1"/>
              </p:cNvSpPr>
              <p:nvPr/>
            </p:nvSpPr>
            <p:spPr>
              <a:xfrm>
                <a:off x="680263" y="8343900"/>
                <a:ext cx="13169952" cy="728533"/>
              </a:xfrm>
              <a:prstGeom prst="rect">
                <a:avLst/>
              </a:prstGeom>
              <a:blipFill rotWithShape="0">
                <a:blip r:embed="rId18"/>
                <a:stretch>
                  <a:fillRect l="-1667" t="-12605" r="-648" b="-35294"/>
                </a:stretch>
              </a:blipFill>
            </p:spPr>
            <p:txBody>
              <a:bodyPr/>
              <a:lstStyle/>
              <a:p>
                <a:r>
                  <a:rPr lang="en-US">
                    <a:noFill/>
                  </a:rPr>
                  <a:t> </a:t>
                </a:r>
              </a:p>
            </p:txBody>
          </p:sp>
        </mc:Fallback>
      </mc:AlternateContent>
      <p:pic>
        <p:nvPicPr>
          <p:cNvPr id="21" name="Picture 4"/>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1006402">
            <a:off x="16231476" y="6738150"/>
            <a:ext cx="1561043" cy="3179902"/>
          </a:xfrm>
          <a:prstGeom prst="rect">
            <a:avLst/>
          </a:prstGeom>
        </p:spPr>
      </p:pic>
      <p:pic>
        <p:nvPicPr>
          <p:cNvPr id="30" name="Picture 8"/>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10088099" flipH="1">
            <a:off x="16311281" y="328968"/>
            <a:ext cx="1793290" cy="1291168"/>
          </a:xfrm>
          <a:prstGeom prst="rect">
            <a:avLst/>
          </a:prstGeom>
        </p:spPr>
      </p:pic>
      <p:sp>
        <p:nvSpPr>
          <p:cNvPr id="13" name="Rectangle 12"/>
          <p:cNvSpPr/>
          <p:nvPr/>
        </p:nvSpPr>
        <p:spPr>
          <a:xfrm>
            <a:off x="11814848" y="1235214"/>
            <a:ext cx="2035367" cy="70788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n-US" sz="4000">
                <a:solidFill>
                  <a:schemeClr val="tx1"/>
                </a:solidFill>
                <a:latin typeface="Arial" panose="020B0604020202020204" pitchFamily="34" charset="0"/>
                <a:cs typeface="Arial" panose="020B0604020202020204" pitchFamily="34" charset="0"/>
              </a:rPr>
              <a:t>Hình 1</a:t>
            </a:r>
            <a:endParaRPr lang="en-US">
              <a:solidFill>
                <a:schemeClr val="tx1"/>
              </a:solidFill>
            </a:endParaRPr>
          </a:p>
        </p:txBody>
      </p:sp>
    </p:spTree>
    <p:extLst>
      <p:ext uri="{BB962C8B-B14F-4D97-AF65-F5344CB8AC3E}">
        <p14:creationId xmlns:p14="http://schemas.microsoft.com/office/powerpoint/2010/main" val="52917770"/>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1+#ppt_w/2"/>
                                          </p:val>
                                        </p:tav>
                                        <p:tav tm="100000">
                                          <p:val>
                                            <p:strVal val="#ppt_x"/>
                                          </p:val>
                                        </p:tav>
                                      </p:tavLst>
                                    </p:anim>
                                    <p:anim calcmode="lin" valueType="num">
                                      <p:cBhvr additive="base">
                                        <p:cTn id="19" dur="500" fill="hold"/>
                                        <p:tgtEl>
                                          <p:spTgt spid="13"/>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1+#ppt_w/2"/>
                                          </p:val>
                                        </p:tav>
                                        <p:tav tm="100000">
                                          <p:val>
                                            <p:strVal val="#ppt_x"/>
                                          </p:val>
                                        </p:tav>
                                      </p:tavLst>
                                    </p:anim>
                                    <p:anim calcmode="lin" valueType="num">
                                      <p:cBhvr additive="base">
                                        <p:cTn id="23"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5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up)">
                                      <p:cBhvr>
                                        <p:cTn id="36" dur="5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randombar(horizontal)">
                                      <p:cBhvr>
                                        <p:cTn id="4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7" grpId="0"/>
      <p:bldP spid="28" grpId="0"/>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grpSp>
        <p:nvGrpSpPr>
          <p:cNvPr id="19" name="Group 18"/>
          <p:cNvGrpSpPr/>
          <p:nvPr/>
        </p:nvGrpSpPr>
        <p:grpSpPr>
          <a:xfrm>
            <a:off x="11292840" y="3162300"/>
            <a:ext cx="6537705" cy="7501317"/>
            <a:chOff x="10616670" y="1834206"/>
            <a:chExt cx="5904130" cy="5920028"/>
          </a:xfrm>
        </p:grpSpPr>
        <p:pic>
          <p:nvPicPr>
            <p:cNvPr id="21" name="Picture 20"/>
            <p:cNvPicPr>
              <a:picLocks noChangeAspect="1"/>
            </p:cNvPicPr>
            <p:nvPr/>
          </p:nvPicPr>
          <p:blipFill>
            <a:blip r:embed="rId2">
              <a:biLevel thresh="25000"/>
              <a:extLst>
                <a:ext uri="{28A0092B-C50C-407E-A947-70E740481C1C}">
                  <a14:useLocalDpi xmlns:a14="http://schemas.microsoft.com/office/drawing/2010/main" val="0"/>
                </a:ext>
              </a:extLst>
            </a:blip>
            <a:stretch>
              <a:fillRect/>
            </a:stretch>
          </p:blipFill>
          <p:spPr>
            <a:xfrm>
              <a:off x="11326200" y="1834206"/>
              <a:ext cx="5194600" cy="5819878"/>
            </a:xfrm>
            <a:prstGeom prst="rect">
              <a:avLst/>
            </a:prstGeom>
          </p:spPr>
        </p:pic>
        <p:pic>
          <p:nvPicPr>
            <p:cNvPr id="22" name="Picture 21"/>
            <p:cNvPicPr>
              <a:picLocks noChangeAspect="1"/>
            </p:cNvPicPr>
            <p:nvPr/>
          </p:nvPicPr>
          <p:blipFill>
            <a:blip r:embed="rId3"/>
            <a:stretch>
              <a:fillRect/>
            </a:stretch>
          </p:blipFill>
          <p:spPr>
            <a:xfrm rot="2683242">
              <a:off x="10616670" y="5150997"/>
              <a:ext cx="2836650" cy="800100"/>
            </a:xfrm>
            <a:prstGeom prst="rect">
              <a:avLst/>
            </a:prstGeom>
          </p:spPr>
        </p:pic>
        <p:pic>
          <p:nvPicPr>
            <p:cNvPr id="23" name="Picture 22"/>
            <p:cNvPicPr>
              <a:picLocks noChangeAspect="1"/>
            </p:cNvPicPr>
            <p:nvPr/>
          </p:nvPicPr>
          <p:blipFill>
            <a:blip r:embed="rId3"/>
            <a:stretch>
              <a:fillRect/>
            </a:stretch>
          </p:blipFill>
          <p:spPr>
            <a:xfrm rot="2683242">
              <a:off x="12496830" y="6830121"/>
              <a:ext cx="2540680" cy="924113"/>
            </a:xfrm>
            <a:prstGeom prst="rect">
              <a:avLst/>
            </a:prstGeom>
          </p:spPr>
        </p:pic>
        <p:pic>
          <p:nvPicPr>
            <p:cNvPr id="25" name="Picture 24"/>
            <p:cNvPicPr>
              <a:picLocks noChangeAspect="1"/>
            </p:cNvPicPr>
            <p:nvPr/>
          </p:nvPicPr>
          <p:blipFill>
            <a:blip r:embed="rId3"/>
            <a:stretch>
              <a:fillRect/>
            </a:stretch>
          </p:blipFill>
          <p:spPr>
            <a:xfrm rot="199902">
              <a:off x="12853230" y="6738871"/>
              <a:ext cx="1993968" cy="725259"/>
            </a:xfrm>
            <a:prstGeom prst="rect">
              <a:avLst/>
            </a:prstGeom>
          </p:spPr>
        </p:pic>
      </p:grpSp>
      <p:grpSp>
        <p:nvGrpSpPr>
          <p:cNvPr id="2" name="Group 2"/>
          <p:cNvGrpSpPr/>
          <p:nvPr/>
        </p:nvGrpSpPr>
        <p:grpSpPr>
          <a:xfrm rot="-5400000">
            <a:off x="1104899" y="-914401"/>
            <a:ext cx="1371601" cy="4191000"/>
            <a:chOff x="0" y="0"/>
            <a:chExt cx="2771140" cy="17082440"/>
          </a:xfrm>
        </p:grpSpPr>
        <p:sp>
          <p:nvSpPr>
            <p:cNvPr id="3"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sp>
        <p:nvSpPr>
          <p:cNvPr id="17" name="TextBox 16"/>
          <p:cNvSpPr txBox="1"/>
          <p:nvPr/>
        </p:nvSpPr>
        <p:spPr>
          <a:xfrm>
            <a:off x="990600" y="800100"/>
            <a:ext cx="2667000" cy="707886"/>
          </a:xfrm>
          <a:prstGeom prst="rect">
            <a:avLst/>
          </a:prstGeom>
          <a:noFill/>
        </p:spPr>
        <p:txBody>
          <a:bodyPr wrap="square" rtlCol="0">
            <a:spAutoFit/>
          </a:bodyPr>
          <a:lstStyle/>
          <a:p>
            <a:r>
              <a:rPr lang="en-US" sz="4000" b="1" u="sng">
                <a:latin typeface="Arial" panose="020B0604020202020204" pitchFamily="34" charset="0"/>
                <a:cs typeface="Arial" panose="020B0604020202020204" pitchFamily="34" charset="0"/>
              </a:rPr>
              <a:t>Trả lời</a:t>
            </a:r>
          </a:p>
        </p:txBody>
      </p:sp>
      <mc:AlternateContent xmlns:mc="http://schemas.openxmlformats.org/markup-compatibility/2006" xmlns:a14="http://schemas.microsoft.com/office/drawing/2010/main">
        <mc:Choice Requires="a14">
          <p:sp>
            <p:nvSpPr>
              <p:cNvPr id="4" name="Rectangle 3"/>
              <p:cNvSpPr/>
              <p:nvPr/>
            </p:nvSpPr>
            <p:spPr>
              <a:xfrm>
                <a:off x="533400" y="2125988"/>
                <a:ext cx="10744200" cy="1969193"/>
              </a:xfrm>
              <a:prstGeom prst="rect">
                <a:avLst/>
              </a:prstGeom>
            </p:spPr>
            <p:txBody>
              <a:bodyPr wrap="square">
                <a:spAutoFit/>
              </a:bodyPr>
              <a:lstStyle/>
              <a:p>
                <a:pPr>
                  <a:lnSpc>
                    <a:spcPct val="150000"/>
                  </a:lnSpc>
                </a:pPr>
                <a:r>
                  <a:rPr lang="vi-VN" sz="4000">
                    <a:solidFill>
                      <a:schemeClr val="bg1"/>
                    </a:solidFill>
                  </a:rPr>
                  <a:t>a) Hai góc </a:t>
                </a:r>
                <a14:m>
                  <m:oMath xmlns:m="http://schemas.openxmlformats.org/officeDocument/2006/math">
                    <m:acc>
                      <m:accPr>
                        <m:chr m:val="̂"/>
                        <m:ctrlPr>
                          <a:rPr lang="en-US" sz="4000" i="1">
                            <a:solidFill>
                              <a:prstClr val="white"/>
                            </a:solidFill>
                            <a:latin typeface="Cambria Math" panose="02040503050406030204" pitchFamily="18" charset="0"/>
                          </a:rPr>
                        </m:ctrlPr>
                      </m:accPr>
                      <m:e>
                        <m:r>
                          <a:rPr lang="en-US" sz="4000" i="1">
                            <a:solidFill>
                              <a:prstClr val="white"/>
                            </a:solidFill>
                            <a:latin typeface="Cambria Math" panose="02040503050406030204" pitchFamily="18" charset="0"/>
                          </a:rPr>
                          <m:t>𝑥𝑂𝑦</m:t>
                        </m:r>
                      </m:e>
                    </m:acc>
                  </m:oMath>
                </a14:m>
                <a:r>
                  <a:rPr lang="en-US" sz="4000">
                    <a:solidFill>
                      <a:prstClr val="white"/>
                    </a:solidFill>
                    <a:latin typeface="Arial" panose="020B0604020202020204" pitchFamily="34" charset="0"/>
                    <a:cs typeface="Arial" panose="020B0604020202020204" pitchFamily="34" charset="0"/>
                  </a:rPr>
                  <a:t> và </a:t>
                </a:r>
                <a14:m>
                  <m:oMath xmlns:m="http://schemas.openxmlformats.org/officeDocument/2006/math">
                    <m:acc>
                      <m:accPr>
                        <m:chr m:val="̂"/>
                        <m:ctrlPr>
                          <a:rPr lang="en-US" sz="4000" i="1">
                            <a:solidFill>
                              <a:prstClr val="white"/>
                            </a:solidFill>
                            <a:latin typeface="Cambria Math" panose="02040503050406030204" pitchFamily="18" charset="0"/>
                          </a:rPr>
                        </m:ctrlPr>
                      </m:accPr>
                      <m:e>
                        <m:r>
                          <a:rPr lang="en-US" sz="4000" i="1">
                            <a:solidFill>
                              <a:prstClr val="white"/>
                            </a:solidFill>
                            <a:latin typeface="Cambria Math" panose="02040503050406030204" pitchFamily="18" charset="0"/>
                          </a:rPr>
                          <m:t>𝑦𝑂𝑧</m:t>
                        </m:r>
                      </m:e>
                    </m:acc>
                  </m:oMath>
                </a14:m>
                <a:r>
                  <a:rPr lang="en-US" sz="4000">
                    <a:solidFill>
                      <a:schemeClr val="bg1"/>
                    </a:solidFill>
                  </a:rPr>
                  <a:t> </a:t>
                </a:r>
                <a:r>
                  <a:rPr lang="vi-VN" sz="4000">
                    <a:solidFill>
                      <a:schemeClr val="bg1"/>
                    </a:solidFill>
                  </a:rPr>
                  <a:t>có cạnh Oy chung, không có điểm trong chung.</a:t>
                </a:r>
                <a:endParaRPr lang="en-US" sz="4000">
                  <a:solidFill>
                    <a:schemeClr val="bg1"/>
                  </a:solidFill>
                </a:endParaRPr>
              </a:p>
            </p:txBody>
          </p:sp>
        </mc:Choice>
        <mc:Fallback xmlns="">
          <p:sp>
            <p:nvSpPr>
              <p:cNvPr id="4" name="Rectangle 3"/>
              <p:cNvSpPr>
                <a:spLocks noRot="1" noChangeAspect="1" noMove="1" noResize="1" noEditPoints="1" noAdjustHandles="1" noChangeArrowheads="1" noChangeShapeType="1" noTextEdit="1"/>
              </p:cNvSpPr>
              <p:nvPr/>
            </p:nvSpPr>
            <p:spPr>
              <a:xfrm>
                <a:off x="533400" y="2125988"/>
                <a:ext cx="10744200" cy="1969193"/>
              </a:xfrm>
              <a:prstGeom prst="rect">
                <a:avLst/>
              </a:prstGeom>
              <a:blipFill rotWithShape="0">
                <a:blip r:embed="rId16"/>
                <a:stretch>
                  <a:fillRect l="-2043" b="-650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533400" y="4333654"/>
                <a:ext cx="10591800" cy="2922723"/>
              </a:xfrm>
              <a:prstGeom prst="rect">
                <a:avLst/>
              </a:prstGeom>
            </p:spPr>
            <p:txBody>
              <a:bodyPr wrap="square">
                <a:spAutoFit/>
              </a:bodyPr>
              <a:lstStyle/>
              <a:p>
                <a:pPr>
                  <a:lnSpc>
                    <a:spcPct val="150000"/>
                  </a:lnSpc>
                </a:pPr>
                <a:r>
                  <a:rPr lang="en-US" sz="4000">
                    <a:solidFill>
                      <a:schemeClr val="bg1"/>
                    </a:solidFill>
                    <a:latin typeface="Arial" panose="020B0604020202020204" pitchFamily="34" charset="0"/>
                    <a:cs typeface="Arial" panose="020B0604020202020204" pitchFamily="34" charset="0"/>
                  </a:rPr>
                  <a:t>b) Có : </a:t>
                </a:r>
              </a:p>
              <a:p>
                <a:pPr>
                  <a:lnSpc>
                    <a:spcPct val="150000"/>
                  </a:lnSpc>
                </a:pPr>
                <a14:m>
                  <m:oMath xmlns:m="http://schemas.openxmlformats.org/officeDocument/2006/math">
                    <m:acc>
                      <m:accPr>
                        <m:chr m:val="̂"/>
                        <m:ctrlPr>
                          <a:rPr lang="en-US" sz="4000" i="1">
                            <a:solidFill>
                              <a:schemeClr val="bg1"/>
                            </a:solidFill>
                            <a:latin typeface="Cambria Math" panose="02040503050406030204" pitchFamily="18" charset="0"/>
                          </a:rPr>
                        </m:ctrlPr>
                      </m:accPr>
                      <m:e>
                        <m:r>
                          <a:rPr lang="en-US" sz="4000" i="1">
                            <a:solidFill>
                              <a:schemeClr val="bg1"/>
                            </a:solidFill>
                            <a:latin typeface="Cambria Math" panose="02040503050406030204" pitchFamily="18" charset="0"/>
                          </a:rPr>
                          <m:t>𝑥𝑂𝑦</m:t>
                        </m:r>
                      </m:e>
                    </m:acc>
                  </m:oMath>
                </a14:m>
                <a:r>
                  <a:rPr lang="en-US" sz="4000">
                    <a:solidFill>
                      <a:schemeClr val="bg1"/>
                    </a:solidFill>
                    <a:latin typeface="Arial" panose="020B0604020202020204" pitchFamily="34" charset="0"/>
                    <a:cs typeface="Arial" panose="020B0604020202020204" pitchFamily="34" charset="0"/>
                  </a:rPr>
                  <a:t> </a:t>
                </a:r>
                <a14:m>
                  <m:oMath xmlns:m="http://schemas.openxmlformats.org/officeDocument/2006/math">
                    <m:r>
                      <a:rPr lang="en-US" sz="4000" i="1" smtClean="0">
                        <a:solidFill>
                          <a:schemeClr val="bg1"/>
                        </a:solidFill>
                        <a:latin typeface="Cambria Math" panose="02040503050406030204" pitchFamily="18" charset="0"/>
                        <a:cs typeface="Arial" panose="020B0604020202020204" pitchFamily="34" charset="0"/>
                      </a:rPr>
                      <m:t>= 30</m:t>
                    </m:r>
                    <m:r>
                      <a:rPr lang="en-US" sz="4000" i="1" smtClean="0">
                        <a:solidFill>
                          <a:schemeClr val="bg1"/>
                        </a:solidFill>
                        <a:latin typeface="Cambria Math" panose="02040503050406030204" pitchFamily="18" charset="0"/>
                        <a:ea typeface="Cambria Math" panose="02040503050406030204" pitchFamily="18" charset="0"/>
                        <a:cs typeface="Arial" panose="020B0604020202020204" pitchFamily="34" charset="0"/>
                      </a:rPr>
                      <m:t>°</m:t>
                    </m:r>
                  </m:oMath>
                </a14:m>
                <a:r>
                  <a:rPr lang="en-US" sz="4000">
                    <a:solidFill>
                      <a:schemeClr val="bg1"/>
                    </a:solidFill>
                    <a:latin typeface="Arial" panose="020B0604020202020204" pitchFamily="34" charset="0"/>
                    <a:cs typeface="Arial" panose="020B0604020202020204" pitchFamily="34" charset="0"/>
                  </a:rPr>
                  <a:t> ; </a:t>
                </a:r>
                <a14:m>
                  <m:oMath xmlns:m="http://schemas.openxmlformats.org/officeDocument/2006/math">
                    <m:acc>
                      <m:accPr>
                        <m:chr m:val="̂"/>
                        <m:ctrlPr>
                          <a:rPr lang="en-US" sz="4000" i="1">
                            <a:solidFill>
                              <a:schemeClr val="bg1"/>
                            </a:solidFill>
                            <a:latin typeface="Cambria Math" panose="02040503050406030204" pitchFamily="18" charset="0"/>
                          </a:rPr>
                        </m:ctrlPr>
                      </m:accPr>
                      <m:e>
                        <m:r>
                          <a:rPr lang="en-US" sz="4000" i="1">
                            <a:solidFill>
                              <a:schemeClr val="bg1"/>
                            </a:solidFill>
                            <a:latin typeface="Cambria Math" panose="02040503050406030204" pitchFamily="18" charset="0"/>
                          </a:rPr>
                          <m:t>𝑦𝑂𝑧</m:t>
                        </m:r>
                      </m:e>
                    </m:acc>
                  </m:oMath>
                </a14:m>
                <a:r>
                  <a:rPr lang="en-US" sz="4000">
                    <a:solidFill>
                      <a:schemeClr val="bg1"/>
                    </a:solidFill>
                    <a:latin typeface="Arial" panose="020B0604020202020204" pitchFamily="34" charset="0"/>
                    <a:cs typeface="Arial" panose="020B0604020202020204" pitchFamily="34" charset="0"/>
                  </a:rPr>
                  <a:t> </a:t>
                </a:r>
                <a14:m>
                  <m:oMath xmlns:m="http://schemas.openxmlformats.org/officeDocument/2006/math">
                    <m:r>
                      <a:rPr lang="en-US" sz="4000" i="1" smtClean="0">
                        <a:solidFill>
                          <a:schemeClr val="bg1"/>
                        </a:solidFill>
                        <a:latin typeface="Cambria Math" panose="02040503050406030204" pitchFamily="18" charset="0"/>
                        <a:cs typeface="Arial" panose="020B0604020202020204" pitchFamily="34" charset="0"/>
                      </a:rPr>
                      <m:t>=45</m:t>
                    </m:r>
                    <m:r>
                      <a:rPr lang="en-US" sz="4000" i="1" smtClean="0">
                        <a:solidFill>
                          <a:schemeClr val="bg1"/>
                        </a:solidFill>
                        <a:latin typeface="Cambria Math" panose="02040503050406030204" pitchFamily="18" charset="0"/>
                        <a:ea typeface="Cambria Math" panose="02040503050406030204" pitchFamily="18" charset="0"/>
                        <a:cs typeface="Arial" panose="020B0604020202020204" pitchFamily="34" charset="0"/>
                      </a:rPr>
                      <m:t>°</m:t>
                    </m:r>
                  </m:oMath>
                </a14:m>
                <a:r>
                  <a:rPr lang="en-US" sz="4000">
                    <a:solidFill>
                      <a:schemeClr val="bg1"/>
                    </a:solidFill>
                    <a:latin typeface="Arial" panose="020B0604020202020204" pitchFamily="34" charset="0"/>
                    <a:cs typeface="Arial" panose="020B0604020202020204" pitchFamily="34" charset="0"/>
                  </a:rPr>
                  <a:t> ; </a:t>
                </a:r>
                <a14:m>
                  <m:oMath xmlns:m="http://schemas.openxmlformats.org/officeDocument/2006/math">
                    <m:acc>
                      <m:accPr>
                        <m:chr m:val="̂"/>
                        <m:ctrlPr>
                          <a:rPr lang="en-US" sz="4000" i="1">
                            <a:solidFill>
                              <a:schemeClr val="bg1"/>
                            </a:solidFill>
                            <a:latin typeface="Cambria Math" panose="02040503050406030204" pitchFamily="18" charset="0"/>
                          </a:rPr>
                        </m:ctrlPr>
                      </m:accPr>
                      <m:e>
                        <m:r>
                          <a:rPr lang="en-US" sz="4000" i="1">
                            <a:solidFill>
                              <a:schemeClr val="bg1"/>
                            </a:solidFill>
                            <a:latin typeface="Cambria Math" panose="02040503050406030204" pitchFamily="18" charset="0"/>
                          </a:rPr>
                          <m:t>𝑥𝑂𝑧</m:t>
                        </m:r>
                      </m:e>
                    </m:acc>
                  </m:oMath>
                </a14:m>
                <a:r>
                  <a:rPr lang="en-US" sz="4000">
                    <a:solidFill>
                      <a:schemeClr val="bg1"/>
                    </a:solidFill>
                    <a:latin typeface="Arial" panose="020B0604020202020204" pitchFamily="34" charset="0"/>
                    <a:cs typeface="Arial" panose="020B0604020202020204" pitchFamily="34" charset="0"/>
                  </a:rPr>
                  <a:t> </a:t>
                </a:r>
                <a14:m>
                  <m:oMath xmlns:m="http://schemas.openxmlformats.org/officeDocument/2006/math">
                    <m:r>
                      <a:rPr lang="en-US" sz="4000" i="1" smtClean="0">
                        <a:solidFill>
                          <a:schemeClr val="bg1"/>
                        </a:solidFill>
                        <a:latin typeface="Cambria Math" panose="02040503050406030204" pitchFamily="18" charset="0"/>
                        <a:cs typeface="Arial" panose="020B0604020202020204" pitchFamily="34" charset="0"/>
                      </a:rPr>
                      <m:t>=75</m:t>
                    </m:r>
                    <m:r>
                      <a:rPr lang="en-US" sz="4000" i="1" smtClean="0">
                        <a:solidFill>
                          <a:schemeClr val="bg1"/>
                        </a:solidFill>
                        <a:latin typeface="Cambria Math" panose="02040503050406030204" pitchFamily="18" charset="0"/>
                        <a:ea typeface="Cambria Math" panose="02040503050406030204" pitchFamily="18" charset="0"/>
                        <a:cs typeface="Arial" panose="020B0604020202020204" pitchFamily="34" charset="0"/>
                      </a:rPr>
                      <m:t>°</m:t>
                    </m:r>
                  </m:oMath>
                </a14:m>
                <a:endParaRPr lang="en-US" sz="4000">
                  <a:solidFill>
                    <a:schemeClr val="bg1"/>
                  </a:solidFill>
                  <a:latin typeface="Arial" panose="020B0604020202020204" pitchFamily="34" charset="0"/>
                  <a:cs typeface="Arial" panose="020B0604020202020204" pitchFamily="34" charset="0"/>
                </a:endParaRPr>
              </a:p>
              <a:p>
                <a:pPr>
                  <a:lnSpc>
                    <a:spcPct val="150000"/>
                  </a:lnSpc>
                </a:pPr>
                <a14:m>
                  <m:oMathPara xmlns:m="http://schemas.openxmlformats.org/officeDocument/2006/math">
                    <m:oMathParaPr>
                      <m:jc m:val="centerGroup"/>
                    </m:oMathParaPr>
                    <m:oMath xmlns:m="http://schemas.openxmlformats.org/officeDocument/2006/math">
                      <m:r>
                        <a:rPr lang="en-US" sz="4000" i="1">
                          <a:solidFill>
                            <a:schemeClr val="bg1"/>
                          </a:solidFill>
                          <a:latin typeface="Cambria Math" panose="02040503050406030204" pitchFamily="18" charset="0"/>
                        </a:rPr>
                        <m:t>⇒</m:t>
                      </m:r>
                      <m:acc>
                        <m:accPr>
                          <m:chr m:val="̂"/>
                          <m:ctrlPr>
                            <a:rPr lang="en-US" sz="4000" i="1">
                              <a:solidFill>
                                <a:schemeClr val="bg1"/>
                              </a:solidFill>
                              <a:latin typeface="Cambria Math" panose="02040503050406030204" pitchFamily="18" charset="0"/>
                            </a:rPr>
                          </m:ctrlPr>
                        </m:accPr>
                        <m:e>
                          <m:r>
                            <a:rPr lang="en-US" sz="4000" i="1">
                              <a:solidFill>
                                <a:schemeClr val="bg1"/>
                              </a:solidFill>
                              <a:latin typeface="Cambria Math" panose="02040503050406030204" pitchFamily="18" charset="0"/>
                            </a:rPr>
                            <m:t>𝑥𝑂𝑦</m:t>
                          </m:r>
                        </m:e>
                      </m:acc>
                      <m:r>
                        <a:rPr lang="en-US" sz="4000" i="1">
                          <a:solidFill>
                            <a:schemeClr val="bg1"/>
                          </a:solidFill>
                          <a:latin typeface="Cambria Math" panose="02040503050406030204" pitchFamily="18" charset="0"/>
                        </a:rPr>
                        <m:t>+</m:t>
                      </m:r>
                      <m:acc>
                        <m:accPr>
                          <m:chr m:val="̂"/>
                          <m:ctrlPr>
                            <a:rPr lang="en-US" sz="4000" i="1">
                              <a:solidFill>
                                <a:schemeClr val="bg1"/>
                              </a:solidFill>
                              <a:latin typeface="Cambria Math" panose="02040503050406030204" pitchFamily="18" charset="0"/>
                            </a:rPr>
                          </m:ctrlPr>
                        </m:accPr>
                        <m:e>
                          <m:r>
                            <a:rPr lang="en-US" sz="4000" i="1">
                              <a:solidFill>
                                <a:schemeClr val="bg1"/>
                              </a:solidFill>
                              <a:latin typeface="Cambria Math" panose="02040503050406030204" pitchFamily="18" charset="0"/>
                            </a:rPr>
                            <m:t>𝑦𝑂𝑧</m:t>
                          </m:r>
                        </m:e>
                      </m:acc>
                      <m:r>
                        <a:rPr lang="en-US" sz="4000" i="1">
                          <a:solidFill>
                            <a:schemeClr val="bg1"/>
                          </a:solidFill>
                          <a:latin typeface="Cambria Math" panose="02040503050406030204" pitchFamily="18" charset="0"/>
                        </a:rPr>
                        <m:t>=</m:t>
                      </m:r>
                      <m:acc>
                        <m:accPr>
                          <m:chr m:val="̂"/>
                          <m:ctrlPr>
                            <a:rPr lang="en-US" sz="4000" i="1">
                              <a:solidFill>
                                <a:schemeClr val="bg1"/>
                              </a:solidFill>
                              <a:latin typeface="Cambria Math" panose="02040503050406030204" pitchFamily="18" charset="0"/>
                            </a:rPr>
                          </m:ctrlPr>
                        </m:accPr>
                        <m:e>
                          <m:r>
                            <a:rPr lang="en-US" sz="4000" i="1">
                              <a:solidFill>
                                <a:schemeClr val="bg1"/>
                              </a:solidFill>
                              <a:latin typeface="Cambria Math" panose="02040503050406030204" pitchFamily="18" charset="0"/>
                            </a:rPr>
                            <m:t>𝑥𝑂𝑧</m:t>
                          </m:r>
                        </m:e>
                      </m:acc>
                    </m:oMath>
                  </m:oMathPara>
                </a14:m>
                <a:endParaRPr lang="en-US" sz="4000">
                  <a:solidFill>
                    <a:schemeClr val="bg1"/>
                  </a:solidFill>
                  <a:latin typeface="Arial" panose="020B0604020202020204" pitchFamily="34" charset="0"/>
                  <a:cs typeface="Arial" panose="020B0604020202020204" pitchFamily="34" charset="0"/>
                </a:endParaRPr>
              </a:p>
            </p:txBody>
          </p:sp>
        </mc:Choice>
        <mc:Fallback xmlns="">
          <p:sp>
            <p:nvSpPr>
              <p:cNvPr id="24" name="Rectangle 23"/>
              <p:cNvSpPr>
                <a:spLocks noRot="1" noChangeAspect="1" noMove="1" noResize="1" noEditPoints="1" noAdjustHandles="1" noChangeArrowheads="1" noChangeShapeType="1" noTextEdit="1"/>
              </p:cNvSpPr>
              <p:nvPr/>
            </p:nvSpPr>
            <p:spPr>
              <a:xfrm>
                <a:off x="533400" y="4333654"/>
                <a:ext cx="10591800" cy="2922723"/>
              </a:xfrm>
              <a:prstGeom prst="rect">
                <a:avLst/>
              </a:prstGeom>
              <a:blipFill rotWithShape="0">
                <a:blip r:embed="rId17"/>
                <a:stretch>
                  <a:fillRect l="-2073"/>
                </a:stretch>
              </a:blipFill>
            </p:spPr>
            <p:txBody>
              <a:bodyPr/>
              <a:lstStyle/>
              <a:p>
                <a:r>
                  <a:rPr lang="en-US">
                    <a:noFill/>
                  </a:rPr>
                  <a:t> </a:t>
                </a:r>
              </a:p>
            </p:txBody>
          </p:sp>
        </mc:Fallback>
      </mc:AlternateContent>
      <p:pic>
        <p:nvPicPr>
          <p:cNvPr id="30" name="Picture 12"/>
          <p:cNvPicPr>
            <a:picLocks noChangeAspect="1"/>
          </p:cNvPicPr>
          <p:nvPr/>
        </p:nvPicPr>
        <p:blipFill>
          <a:blip r:embed="rId18">
            <a:alphaModFix amt="21999"/>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530625" y="9502660"/>
            <a:ext cx="8659085" cy="2902946"/>
          </a:xfrm>
          <a:prstGeom prst="rect">
            <a:avLst/>
          </a:prstGeom>
        </p:spPr>
      </p:pic>
      <p:pic>
        <p:nvPicPr>
          <p:cNvPr id="31" name="Picture 12"/>
          <p:cNvPicPr>
            <a:picLocks noChangeAspect="1"/>
          </p:cNvPicPr>
          <p:nvPr/>
        </p:nvPicPr>
        <p:blipFill>
          <a:blip r:embed="rId18">
            <a:alphaModFix amt="21999"/>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4979321" y="9519972"/>
            <a:ext cx="9534701" cy="2868322"/>
          </a:xfrm>
          <a:prstGeom prst="rect">
            <a:avLst/>
          </a:prstGeom>
        </p:spPr>
      </p:pic>
      <p:pic>
        <p:nvPicPr>
          <p:cNvPr id="32" name="Picture 12"/>
          <p:cNvPicPr>
            <a:picLocks noChangeAspect="1"/>
          </p:cNvPicPr>
          <p:nvPr/>
        </p:nvPicPr>
        <p:blipFill>
          <a:blip r:embed="rId18">
            <a:alphaModFix amt="21999"/>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11277600" y="9590378"/>
            <a:ext cx="8659085" cy="2868322"/>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533400" y="7200900"/>
                <a:ext cx="9144000" cy="1969963"/>
              </a:xfrm>
              <a:prstGeom prst="rect">
                <a:avLst/>
              </a:prstGeom>
            </p:spPr>
            <p:txBody>
              <a:bodyPr>
                <a:spAutoFit/>
              </a:bodyPr>
              <a:lstStyle/>
              <a:p>
                <a:pPr>
                  <a:lnSpc>
                    <a:spcPct val="150000"/>
                  </a:lnSpc>
                </a:pP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c) Có:</a:t>
                </a:r>
                <a:endPar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algn="ctr">
                  <a:lnSpc>
                    <a:spcPct val="150000"/>
                  </a:lnSpc>
                </a:pPr>
                <a14:m>
                  <m:oMathPara xmlns:m="http://schemas.openxmlformats.org/officeDocument/2006/math">
                    <m:oMathParaPr>
                      <m:jc m:val="centerGroup"/>
                    </m:oMathParaPr>
                    <m:oMath xmlns:m="http://schemas.openxmlformats.org/officeDocument/2006/math">
                      <m:acc>
                        <m:accPr>
                          <m:chr m:val="̂"/>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acc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𝑚𝑂𝑛</m:t>
                          </m:r>
                        </m:e>
                      </m:acc>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m:t>
                      </m:r>
                      <m:acc>
                        <m:accPr>
                          <m:chr m:val="̂"/>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acc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𝑛𝑂𝑝</m:t>
                          </m:r>
                        </m:e>
                      </m:acc>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=3</m:t>
                      </m:r>
                      <m:sSup>
                        <m:sSup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p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3</m:t>
                          </m:r>
                        </m:e>
                        <m:sup>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𝑜</m:t>
                          </m:r>
                        </m:sup>
                      </m:sSup>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+14</m:t>
                      </m:r>
                      <m:sSup>
                        <m:sSup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p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7</m:t>
                          </m:r>
                        </m:e>
                        <m:sup>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𝑜</m:t>
                          </m:r>
                        </m:sup>
                      </m:sSup>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=18</m:t>
                      </m:r>
                      <m:sSup>
                        <m:sSupPr>
                          <m:ctrlP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ctrlPr>
                        </m:sSupPr>
                        <m:e>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0</m:t>
                          </m:r>
                        </m:e>
                        <m:sup>
                          <m:r>
                            <a:rPr lang="en-US" sz="4000" i="1">
                              <a:solidFill>
                                <a:schemeClr val="bg1"/>
                              </a:solidFill>
                              <a:effectLst/>
                              <a:latin typeface="Cambria Math" panose="02040503050406030204" pitchFamily="18" charset="0"/>
                              <a:ea typeface="Cambria Math" panose="02040503050406030204" pitchFamily="18" charset="0"/>
                              <a:cs typeface="Cambria Math" panose="02040503050406030204" pitchFamily="18" charset="0"/>
                            </a:rPr>
                            <m:t>𝑜</m:t>
                          </m:r>
                        </m:sup>
                      </m:sSup>
                    </m:oMath>
                  </m:oMathPara>
                </a14:m>
                <a:endPar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33400" y="7200900"/>
                <a:ext cx="9144000" cy="1969963"/>
              </a:xfrm>
              <a:prstGeom prst="rect">
                <a:avLst/>
              </a:prstGeom>
              <a:blipFill rotWithShape="0">
                <a:blip r:embed="rId20"/>
                <a:stretch>
                  <a:fillRect l="-2400"/>
                </a:stretch>
              </a:blipFill>
            </p:spPr>
            <p:txBody>
              <a:bodyPr/>
              <a:lstStyle/>
              <a:p>
                <a:r>
                  <a:rPr lang="en-US">
                    <a:noFill/>
                  </a:rPr>
                  <a:t> </a:t>
                </a:r>
              </a:p>
            </p:txBody>
          </p:sp>
        </mc:Fallback>
      </mc:AlternateContent>
      <p:sp>
        <p:nvSpPr>
          <p:cNvPr id="26" name="Rectangle 25"/>
          <p:cNvSpPr/>
          <p:nvPr/>
        </p:nvSpPr>
        <p:spPr>
          <a:xfrm>
            <a:off x="12387660" y="2633858"/>
            <a:ext cx="2035367" cy="70788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n-US" sz="4000">
                <a:solidFill>
                  <a:schemeClr val="tx1"/>
                </a:solidFill>
                <a:latin typeface="Arial" panose="020B0604020202020204" pitchFamily="34" charset="0"/>
                <a:cs typeface="Arial" panose="020B0604020202020204" pitchFamily="34" charset="0"/>
              </a:rPr>
              <a:t>Hình 1</a:t>
            </a:r>
            <a:endParaRPr lang="en-US">
              <a:solidFill>
                <a:schemeClr val="tx1"/>
              </a:solidFill>
            </a:endParaRPr>
          </a:p>
        </p:txBody>
      </p:sp>
      <p:pic>
        <p:nvPicPr>
          <p:cNvPr id="27" name="Picture 10"/>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16192890" y="-1600593"/>
            <a:ext cx="3124200" cy="3108579"/>
          </a:xfrm>
          <a:prstGeom prst="rect">
            <a:avLst/>
          </a:prstGeom>
        </p:spPr>
      </p:pic>
      <p:pic>
        <p:nvPicPr>
          <p:cNvPr id="28" name="Picture 8"/>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rot="10088099" flipH="1">
            <a:off x="16231706" y="609133"/>
            <a:ext cx="1793290" cy="1291168"/>
          </a:xfrm>
          <a:prstGeom prst="rect">
            <a:avLst/>
          </a:prstGeom>
        </p:spPr>
      </p:pic>
    </p:spTree>
    <p:extLst>
      <p:ext uri="{BB962C8B-B14F-4D97-AF65-F5344CB8AC3E}">
        <p14:creationId xmlns:p14="http://schemas.microsoft.com/office/powerpoint/2010/main" val="246139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right)">
                                      <p:cBhvr>
                                        <p:cTn id="7" dur="500"/>
                                        <p:tgtEl>
                                          <p:spTgt spid="17"/>
                                        </p:tgtEl>
                                      </p:cBhvr>
                                    </p:animEffect>
                                  </p:childTnLst>
                                </p:cTn>
                              </p:par>
                              <p:par>
                                <p:cTn id="8" presetID="22" presetClass="entr" presetSubtype="2"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right)">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1+#ppt_w/2"/>
                                          </p:val>
                                        </p:tav>
                                        <p:tav tm="100000">
                                          <p:val>
                                            <p:strVal val="#ppt_x"/>
                                          </p:val>
                                        </p:tav>
                                      </p:tavLst>
                                    </p:anim>
                                    <p:anim calcmode="lin" valueType="num">
                                      <p:cBhvr additive="base">
                                        <p:cTn id="16" dur="500" fill="hold"/>
                                        <p:tgtEl>
                                          <p:spTgt spid="19"/>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1+#ppt_w/2"/>
                                          </p:val>
                                        </p:tav>
                                        <p:tav tm="100000">
                                          <p:val>
                                            <p:strVal val="#ppt_x"/>
                                          </p:val>
                                        </p:tav>
                                      </p:tavLst>
                                    </p:anim>
                                    <p:anim calcmode="lin" valueType="num">
                                      <p:cBhvr additive="base">
                                        <p:cTn id="20"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4">
                                            <p:txEl>
                                              <p:pRg st="0" end="0"/>
                                            </p:txEl>
                                          </p:spTgt>
                                        </p:tgtEl>
                                        <p:attrNameLst>
                                          <p:attrName>style.visibility</p:attrName>
                                        </p:attrNameLst>
                                      </p:cBhvr>
                                      <p:to>
                                        <p:strVal val="visible"/>
                                      </p:to>
                                    </p:set>
                                    <p:animEffect transition="in" filter="fade">
                                      <p:cBhvr>
                                        <p:cTn id="30" dur="500"/>
                                        <p:tgtEl>
                                          <p:spTgt spid="24">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4">
                                            <p:txEl>
                                              <p:pRg st="1" end="1"/>
                                            </p:txEl>
                                          </p:spTgt>
                                        </p:tgtEl>
                                        <p:attrNameLst>
                                          <p:attrName>style.visibility</p:attrName>
                                        </p:attrNameLst>
                                      </p:cBhvr>
                                      <p:to>
                                        <p:strVal val="visible"/>
                                      </p:to>
                                    </p:set>
                                    <p:animEffect transition="in" filter="wipe(left)">
                                      <p:cBhvr>
                                        <p:cTn id="35" dur="500"/>
                                        <p:tgtEl>
                                          <p:spTgt spid="24">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24">
                                            <p:txEl>
                                              <p:pRg st="2" end="2"/>
                                            </p:txEl>
                                          </p:spTgt>
                                        </p:tgtEl>
                                        <p:attrNameLst>
                                          <p:attrName>style.visibility</p:attrName>
                                        </p:attrNameLst>
                                      </p:cBhvr>
                                      <p:to>
                                        <p:strVal val="visible"/>
                                      </p:to>
                                    </p:set>
                                    <p:animEffect transition="in" filter="randombar(horizontal)">
                                      <p:cBhvr>
                                        <p:cTn id="40" dur="500"/>
                                        <p:tgtEl>
                                          <p:spTgt spid="24">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wipe(up)">
                                      <p:cBhvr>
                                        <p:cTn id="4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4" grpId="0"/>
      <p:bldP spid="5" grpId="0"/>
      <p:bldP spid="2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0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6891" y="-293726"/>
            <a:ext cx="11141563" cy="11141563"/>
          </a:xfrm>
          <a:prstGeom prst="rect">
            <a:avLst/>
          </a:prstGeom>
        </p:spPr>
      </p:pic>
      <p:pic>
        <p:nvPicPr>
          <p:cNvPr id="3" name="Picture 3"/>
          <p:cNvPicPr>
            <a:picLocks noChangeAspect="1"/>
          </p:cNvPicPr>
          <p:nvPr/>
        </p:nvPicPr>
        <p:blipFill>
          <a:blip r:embed="rId2">
            <a:alphaModFix amt="20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551049" y="-293726"/>
            <a:ext cx="11141563" cy="11141563"/>
          </a:xfrm>
          <a:prstGeom prst="rect">
            <a:avLst/>
          </a:prstGeom>
        </p:spPr>
      </p:pic>
      <p:grpSp>
        <p:nvGrpSpPr>
          <p:cNvPr id="4" name="Group 4"/>
          <p:cNvGrpSpPr/>
          <p:nvPr/>
        </p:nvGrpSpPr>
        <p:grpSpPr>
          <a:xfrm>
            <a:off x="1371600" y="2324100"/>
            <a:ext cx="15544800" cy="4724400"/>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sp>
      </p:grpSp>
      <p:sp>
        <p:nvSpPr>
          <p:cNvPr id="7" name="TextBox 6"/>
          <p:cNvSpPr txBox="1"/>
          <p:nvPr/>
        </p:nvSpPr>
        <p:spPr>
          <a:xfrm>
            <a:off x="7543800" y="800100"/>
            <a:ext cx="4038600" cy="861774"/>
          </a:xfrm>
          <a:prstGeom prst="rect">
            <a:avLst/>
          </a:prstGeom>
          <a:noFill/>
        </p:spPr>
        <p:txBody>
          <a:bodyPr wrap="square" rtlCol="0">
            <a:spAutoFit/>
          </a:bodyPr>
          <a:lstStyle/>
          <a:p>
            <a:r>
              <a:rPr lang="en-US" sz="5000" b="1">
                <a:solidFill>
                  <a:prstClr val="white"/>
                </a:solidFill>
                <a:latin typeface="Arial" panose="020B0604020202020204" pitchFamily="34" charset="0"/>
                <a:cs typeface="Arial" panose="020B0604020202020204" pitchFamily="34" charset="0"/>
              </a:rPr>
              <a:t>KẾT LUẬN</a:t>
            </a:r>
          </a:p>
        </p:txBody>
      </p:sp>
      <mc:AlternateContent xmlns:mc="http://schemas.openxmlformats.org/markup-compatibility/2006" xmlns:a14="http://schemas.microsoft.com/office/drawing/2010/main">
        <mc:Choice Requires="a14">
          <p:sp>
            <p:nvSpPr>
              <p:cNvPr id="8" name="Rectangle 7"/>
              <p:cNvSpPr/>
              <p:nvPr/>
            </p:nvSpPr>
            <p:spPr>
              <a:xfrm>
                <a:off x="1828800" y="2762675"/>
                <a:ext cx="14451719" cy="3785652"/>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en-US" sz="4000" b="1" i="1">
                    <a:latin typeface="Arial" panose="020B0604020202020204" pitchFamily="34" charset="0"/>
                    <a:ea typeface="Calibri" panose="020F0502020204030204" pitchFamily="34" charset="0"/>
                    <a:cs typeface="Arial" panose="020B0604020202020204" pitchFamily="34" charset="0"/>
                  </a:rPr>
                  <a:t>Hai góc kề nhau</a:t>
                </a:r>
                <a:r>
                  <a:rPr lang="en-US" sz="4000">
                    <a:latin typeface="Arial" panose="020B0604020202020204" pitchFamily="34" charset="0"/>
                    <a:ea typeface="Calibri" panose="020F0502020204030204" pitchFamily="34" charset="0"/>
                    <a:cs typeface="Arial" panose="020B0604020202020204" pitchFamily="34" charset="0"/>
                  </a:rPr>
                  <a:t> là hai góc có một cạnh chung và không có điểm trong chung.</a:t>
                </a:r>
              </a:p>
              <a:p>
                <a:pPr marL="571500" indent="-571500" algn="just">
                  <a:lnSpc>
                    <a:spcPct val="150000"/>
                  </a:lnSpc>
                  <a:buFont typeface="Arial" panose="020B0604020202020204" pitchFamily="34" charset="0"/>
                  <a:buChar char="•"/>
                </a:pPr>
                <a:r>
                  <a:rPr lang="en-US" sz="4000" b="1" i="1">
                    <a:latin typeface="Arial" panose="020B0604020202020204" pitchFamily="34" charset="0"/>
                    <a:ea typeface="Calibri" panose="020F0502020204030204" pitchFamily="34" charset="0"/>
                    <a:cs typeface="Arial" panose="020B0604020202020204" pitchFamily="34" charset="0"/>
                  </a:rPr>
                  <a:t>Hai góc bù nhau </a:t>
                </a:r>
                <a:r>
                  <a:rPr lang="en-US" sz="4000">
                    <a:latin typeface="Arial" panose="020B0604020202020204" pitchFamily="34" charset="0"/>
                    <a:ea typeface="Calibri" panose="020F0502020204030204" pitchFamily="34" charset="0"/>
                    <a:cs typeface="Arial" panose="020B0604020202020204" pitchFamily="34" charset="0"/>
                  </a:rPr>
                  <a:t>là hai góc có tổng số đo bằng </a:t>
                </a:r>
                <a14:m>
                  <m:oMath xmlns:m="http://schemas.openxmlformats.org/officeDocument/2006/math">
                    <m:r>
                      <a:rPr lang="en-US" sz="4000" i="1" smtClean="0">
                        <a:latin typeface="Cambria Math" panose="02040503050406030204" pitchFamily="18" charset="0"/>
                        <a:ea typeface="Calibri" panose="020F0502020204030204" pitchFamily="34" charset="0"/>
                        <a:cs typeface="Arial" panose="020B0604020202020204" pitchFamily="34" charset="0"/>
                      </a:rPr>
                      <m:t>180</m:t>
                    </m:r>
                    <m:r>
                      <a:rPr lang="en-US" sz="4000" i="1" smtClean="0">
                        <a:latin typeface="Cambria Math" panose="02040503050406030204" pitchFamily="18" charset="0"/>
                        <a:ea typeface="Cambria Math" panose="02040503050406030204" pitchFamily="18" charset="0"/>
                        <a:cs typeface="Arial" panose="020B0604020202020204" pitchFamily="34" charset="0"/>
                      </a:rPr>
                      <m:t>°</m:t>
                    </m:r>
                  </m:oMath>
                </a14:m>
                <a:r>
                  <a:rPr lang="en-US" sz="4000">
                    <a:latin typeface="Arial" panose="020B0604020202020204" pitchFamily="34" charset="0"/>
                    <a:ea typeface="Calibri" panose="020F0502020204030204" pitchFamily="34" charset="0"/>
                    <a:cs typeface="Arial" panose="020B0604020202020204" pitchFamily="34" charset="0"/>
                  </a:rPr>
                  <a:t>.</a:t>
                </a:r>
              </a:p>
              <a:p>
                <a:pPr marL="571500" indent="-571500" algn="just">
                  <a:lnSpc>
                    <a:spcPct val="150000"/>
                  </a:lnSpc>
                  <a:buFont typeface="Arial" panose="020B0604020202020204" pitchFamily="34" charset="0"/>
                  <a:buChar char="•"/>
                </a:pPr>
                <a:r>
                  <a:rPr lang="en-US" sz="4000">
                    <a:latin typeface="Arial" panose="020B0604020202020204" pitchFamily="34" charset="0"/>
                    <a:ea typeface="Calibri" panose="020F0502020204030204" pitchFamily="34" charset="0"/>
                    <a:cs typeface="Arial" panose="020B0604020202020204" pitchFamily="34" charset="0"/>
                  </a:rPr>
                  <a:t>Hai góc vừa kề nhau, vừa bù nhau gọi là </a:t>
                </a:r>
                <a:r>
                  <a:rPr lang="en-US" sz="4000" b="1" i="1">
                    <a:latin typeface="Arial" panose="020B0604020202020204" pitchFamily="34" charset="0"/>
                    <a:ea typeface="Calibri" panose="020F0502020204030204" pitchFamily="34" charset="0"/>
                    <a:cs typeface="Arial" panose="020B0604020202020204" pitchFamily="34" charset="0"/>
                  </a:rPr>
                  <a:t>hai góc kề bù.</a:t>
                </a:r>
              </a:p>
            </p:txBody>
          </p:sp>
        </mc:Choice>
        <mc:Fallback xmlns="">
          <p:sp>
            <p:nvSpPr>
              <p:cNvPr id="8" name="Rectangle 7"/>
              <p:cNvSpPr>
                <a:spLocks noRot="1" noChangeAspect="1" noMove="1" noResize="1" noEditPoints="1" noAdjustHandles="1" noChangeArrowheads="1" noChangeShapeType="1" noTextEdit="1"/>
              </p:cNvSpPr>
              <p:nvPr/>
            </p:nvSpPr>
            <p:spPr>
              <a:xfrm>
                <a:off x="1828800" y="2762675"/>
                <a:ext cx="14451719" cy="3785652"/>
              </a:xfrm>
              <a:prstGeom prst="rect">
                <a:avLst/>
              </a:prstGeom>
              <a:blipFill rotWithShape="0">
                <a:blip r:embed="rId12"/>
                <a:stretch>
                  <a:fillRect l="-1350" r="-1476" b="-3060"/>
                </a:stretch>
              </a:blipFill>
            </p:spPr>
            <p:txBody>
              <a:bodyPr/>
              <a:lstStyle/>
              <a:p>
                <a:r>
                  <a:rPr lang="en-US">
                    <a:noFill/>
                  </a:rPr>
                  <a:t> </a:t>
                </a:r>
              </a:p>
            </p:txBody>
          </p:sp>
        </mc:Fallback>
      </mc:AlternateContent>
      <p:pic>
        <p:nvPicPr>
          <p:cNvPr id="13" name="Picture 2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9145859">
            <a:off x="136511" y="330866"/>
            <a:ext cx="2186277" cy="1232265"/>
          </a:xfrm>
          <a:prstGeom prst="rect">
            <a:avLst/>
          </a:prstGeom>
        </p:spPr>
      </p:pic>
      <p:pic>
        <p:nvPicPr>
          <p:cNvPr id="14" name="Picture 10"/>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6265279" y="-399540"/>
            <a:ext cx="2404550" cy="2392527"/>
          </a:xfrm>
          <a:prstGeom prst="rect">
            <a:avLst/>
          </a:prstGeom>
        </p:spPr>
      </p:pic>
      <p:pic>
        <p:nvPicPr>
          <p:cNvPr id="15" name="Picture 12"/>
          <p:cNvPicPr>
            <a:picLocks noChangeAspect="1"/>
          </p:cNvPicPr>
          <p:nvPr/>
        </p:nvPicPr>
        <p:blipFill>
          <a:blip r:embed="rId17">
            <a:alphaModFix amt="21999"/>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328346" y="8420100"/>
            <a:ext cx="8659085" cy="2902946"/>
          </a:xfrm>
          <a:prstGeom prst="rect">
            <a:avLst/>
          </a:prstGeom>
        </p:spPr>
      </p:pic>
      <p:pic>
        <p:nvPicPr>
          <p:cNvPr id="16" name="Picture 12"/>
          <p:cNvPicPr>
            <a:picLocks noChangeAspect="1"/>
          </p:cNvPicPr>
          <p:nvPr/>
        </p:nvPicPr>
        <p:blipFill>
          <a:blip r:embed="rId17">
            <a:alphaModFix amt="21999"/>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5181600" y="8437412"/>
            <a:ext cx="9534701" cy="2868322"/>
          </a:xfrm>
          <a:prstGeom prst="rect">
            <a:avLst/>
          </a:prstGeom>
        </p:spPr>
      </p:pic>
      <p:pic>
        <p:nvPicPr>
          <p:cNvPr id="17" name="Picture 12"/>
          <p:cNvPicPr>
            <a:picLocks noChangeAspect="1"/>
          </p:cNvPicPr>
          <p:nvPr/>
        </p:nvPicPr>
        <p:blipFill>
          <a:blip r:embed="rId17">
            <a:alphaModFix amt="21999"/>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1479879" y="8507818"/>
            <a:ext cx="8659085" cy="2868322"/>
          </a:xfrm>
          <a:prstGeom prst="rect">
            <a:avLst/>
          </a:prstGeom>
        </p:spPr>
      </p:pic>
      <p:pic>
        <p:nvPicPr>
          <p:cNvPr id="18" name="Picture 8"/>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10088099" flipH="1">
            <a:off x="15468451" y="560028"/>
            <a:ext cx="2609968" cy="1879176"/>
          </a:xfrm>
          <a:prstGeom prst="rect">
            <a:avLst/>
          </a:prstGeom>
        </p:spPr>
      </p:pic>
      <p:pic>
        <p:nvPicPr>
          <p:cNvPr id="19" name="Picture 4"/>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1814577">
            <a:off x="16087643" y="7167795"/>
            <a:ext cx="1390289" cy="2832070"/>
          </a:xfrm>
          <a:prstGeom prst="rect">
            <a:avLst/>
          </a:prstGeom>
        </p:spPr>
      </p:pic>
      <p:pic>
        <p:nvPicPr>
          <p:cNvPr id="20" name="Picture 6"/>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rot="14728357">
            <a:off x="648442" y="7837436"/>
            <a:ext cx="1769883" cy="1879220"/>
          </a:xfrm>
          <a:prstGeom prst="rect">
            <a:avLst/>
          </a:prstGeom>
        </p:spPr>
      </p:pic>
    </p:spTree>
    <p:extLst>
      <p:ext uri="{BB962C8B-B14F-4D97-AF65-F5344CB8AC3E}">
        <p14:creationId xmlns:p14="http://schemas.microsoft.com/office/powerpoint/2010/main" val="1337522915"/>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xEl>
                                              <p:pRg st="1" end="1"/>
                                            </p:txEl>
                                          </p:spTgt>
                                        </p:tgtEl>
                                        <p:attrNameLst>
                                          <p:attrName>style.visibility</p:attrName>
                                        </p:attrNameLst>
                                      </p:cBhvr>
                                      <p:to>
                                        <p:strVal val="visible"/>
                                      </p:to>
                                    </p:set>
                                    <p:animEffect transition="in" filter="fade">
                                      <p:cBhvr>
                                        <p:cTn id="20" dur="500"/>
                                        <p:tgtEl>
                                          <p:spTgt spid="8">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animEffect transition="in" filter="fade">
                                      <p:cBhvr>
                                        <p:cTn id="25"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grpSp>
        <p:nvGrpSpPr>
          <p:cNvPr id="35" name="Group 34"/>
          <p:cNvGrpSpPr/>
          <p:nvPr/>
        </p:nvGrpSpPr>
        <p:grpSpPr>
          <a:xfrm>
            <a:off x="609600" y="2019300"/>
            <a:ext cx="17068800" cy="7924800"/>
            <a:chOff x="609600" y="2019300"/>
            <a:chExt cx="17068800" cy="7924800"/>
          </a:xfrm>
        </p:grpSpPr>
        <p:grpSp>
          <p:nvGrpSpPr>
            <p:cNvPr id="4" name="Group 4"/>
            <p:cNvGrpSpPr/>
            <p:nvPr/>
          </p:nvGrpSpPr>
          <p:grpSpPr>
            <a:xfrm>
              <a:off x="609600" y="2019300"/>
              <a:ext cx="17068800" cy="7924800"/>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sp>
        </p:grpSp>
        <p:grpSp>
          <p:nvGrpSpPr>
            <p:cNvPr id="9" name="Group 8"/>
            <p:cNvGrpSpPr/>
            <p:nvPr/>
          </p:nvGrpSpPr>
          <p:grpSpPr>
            <a:xfrm>
              <a:off x="1159649" y="5490520"/>
              <a:ext cx="3488551" cy="4411359"/>
              <a:chOff x="1127859" y="5566720"/>
              <a:chExt cx="3367941" cy="4377379"/>
            </a:xfrm>
          </p:grpSpPr>
          <p:pic>
            <p:nvPicPr>
              <p:cNvPr id="14" name="Picture 13"/>
              <p:cNvPicPr>
                <a:picLocks noChangeAspect="1"/>
              </p:cNvPicPr>
              <p:nvPr/>
            </p:nvPicPr>
            <p:blipFill>
              <a:blip r:embed="rId3">
                <a:biLevel thresh="75000"/>
                <a:extLst>
                  <a:ext uri="{28A0092B-C50C-407E-A947-70E740481C1C}">
                    <a14:useLocalDpi xmlns:a14="http://schemas.microsoft.com/office/drawing/2010/main" val="0"/>
                  </a:ext>
                </a:extLst>
              </a:blip>
              <a:stretch>
                <a:fillRect/>
              </a:stretch>
            </p:blipFill>
            <p:spPr>
              <a:xfrm>
                <a:off x="1127859" y="5566720"/>
                <a:ext cx="3367941" cy="4317881"/>
              </a:xfrm>
              <a:prstGeom prst="rect">
                <a:avLst/>
              </a:prstGeom>
            </p:spPr>
          </p:pic>
          <p:sp>
            <p:nvSpPr>
              <p:cNvPr id="6" name="Rectangle 5"/>
              <p:cNvSpPr/>
              <p:nvPr/>
            </p:nvSpPr>
            <p:spPr>
              <a:xfrm rot="19198171">
                <a:off x="1463066" y="7417807"/>
                <a:ext cx="762000" cy="24575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rot="16200000">
                <a:off x="2748458" y="8892980"/>
                <a:ext cx="660143" cy="1442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p:cNvSpPr/>
            <p:nvPr/>
          </p:nvSpPr>
          <p:spPr>
            <a:xfrm>
              <a:off x="2188955" y="9232093"/>
              <a:ext cx="1696298" cy="707886"/>
            </a:xfrm>
            <a:prstGeom prst="rect">
              <a:avLst/>
            </a:prstGeom>
          </p:spPr>
          <p:txBody>
            <a:bodyPr wrap="none">
              <a:spAutoFit/>
            </a:bodyPr>
            <a:lstStyle/>
            <a:p>
              <a:r>
                <a:rPr lang="en-US" sz="4000">
                  <a:latin typeface="Arial" panose="020B0604020202020204" pitchFamily="34" charset="0"/>
                  <a:cs typeface="Arial" panose="020B0604020202020204" pitchFamily="34" charset="0"/>
                </a:rPr>
                <a:t>Hình 1</a:t>
              </a:r>
              <a:endParaRPr lang="en-US"/>
            </a:p>
          </p:txBody>
        </p:sp>
        <p:grpSp>
          <p:nvGrpSpPr>
            <p:cNvPr id="27" name="Group 26"/>
            <p:cNvGrpSpPr/>
            <p:nvPr/>
          </p:nvGrpSpPr>
          <p:grpSpPr>
            <a:xfrm>
              <a:off x="5410200" y="6033198"/>
              <a:ext cx="6478831" cy="3266041"/>
              <a:chOff x="5332169" y="6033198"/>
              <a:chExt cx="6478831" cy="3266041"/>
            </a:xfrm>
          </p:grpSpPr>
          <p:pic>
            <p:nvPicPr>
              <p:cNvPr id="24" name="Picture 23"/>
              <p:cNvPicPr>
                <a:picLocks noChangeAspect="1"/>
              </p:cNvPicPr>
              <p:nvPr/>
            </p:nvPicPr>
            <p:blipFill>
              <a:blip r:embed="rId4">
                <a:biLevel thresh="75000"/>
                <a:extLst>
                  <a:ext uri="{28A0092B-C50C-407E-A947-70E740481C1C}">
                    <a14:useLocalDpi xmlns:a14="http://schemas.microsoft.com/office/drawing/2010/main" val="0"/>
                  </a:ext>
                </a:extLst>
              </a:blip>
              <a:stretch>
                <a:fillRect/>
              </a:stretch>
            </p:blipFill>
            <p:spPr>
              <a:xfrm>
                <a:off x="5332169" y="6033198"/>
                <a:ext cx="6478831" cy="3266041"/>
              </a:xfrm>
              <a:prstGeom prst="rect">
                <a:avLst/>
              </a:prstGeom>
            </p:spPr>
          </p:pic>
          <p:sp>
            <p:nvSpPr>
              <p:cNvPr id="25" name="Rectangle 24"/>
              <p:cNvSpPr/>
              <p:nvPr/>
            </p:nvSpPr>
            <p:spPr>
              <a:xfrm>
                <a:off x="8182446" y="6037364"/>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7488853" y="8596599"/>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p:cNvGrpSpPr/>
            <p:nvPr/>
          </p:nvGrpSpPr>
          <p:grpSpPr>
            <a:xfrm>
              <a:off x="12801600" y="5290984"/>
              <a:ext cx="4874198" cy="4111460"/>
              <a:chOff x="12450737" y="5290984"/>
              <a:chExt cx="4874198" cy="4111460"/>
            </a:xfrm>
          </p:grpSpPr>
          <p:pic>
            <p:nvPicPr>
              <p:cNvPr id="29" name="Picture 28"/>
              <p:cNvPicPr>
                <a:picLocks noChangeAspect="1"/>
              </p:cNvPicPr>
              <p:nvPr/>
            </p:nvPicPr>
            <p:blipFill>
              <a:blip r:embed="rId5">
                <a:biLevel thresh="75000"/>
                <a:extLst>
                  <a:ext uri="{28A0092B-C50C-407E-A947-70E740481C1C}">
                    <a14:useLocalDpi xmlns:a14="http://schemas.microsoft.com/office/drawing/2010/main" val="0"/>
                  </a:ext>
                </a:extLst>
              </a:blip>
              <a:stretch>
                <a:fillRect/>
              </a:stretch>
            </p:blipFill>
            <p:spPr>
              <a:xfrm>
                <a:off x="12709247" y="5600700"/>
                <a:ext cx="4615688" cy="3801744"/>
              </a:xfrm>
              <a:prstGeom prst="rect">
                <a:avLst/>
              </a:prstGeom>
            </p:spPr>
          </p:pic>
          <p:sp>
            <p:nvSpPr>
              <p:cNvPr id="30" name="Rectangle 29"/>
              <p:cNvSpPr/>
              <p:nvPr/>
            </p:nvSpPr>
            <p:spPr>
              <a:xfrm>
                <a:off x="14401800" y="8699270"/>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2450737" y="6846676"/>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2586172" y="5290984"/>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Rectangle 27"/>
            <p:cNvSpPr/>
            <p:nvPr/>
          </p:nvSpPr>
          <p:spPr>
            <a:xfrm>
              <a:off x="7832447" y="9129999"/>
              <a:ext cx="1696298" cy="707886"/>
            </a:xfrm>
            <a:prstGeom prst="rect">
              <a:avLst/>
            </a:prstGeom>
          </p:spPr>
          <p:txBody>
            <a:bodyPr wrap="none">
              <a:spAutoFit/>
            </a:bodyPr>
            <a:lstStyle/>
            <a:p>
              <a:r>
                <a:rPr lang="en-US" sz="4000">
                  <a:latin typeface="Arial" panose="020B0604020202020204" pitchFamily="34" charset="0"/>
                  <a:cs typeface="Arial" panose="020B0604020202020204" pitchFamily="34" charset="0"/>
                </a:rPr>
                <a:t>Hình 2</a:t>
              </a:r>
              <a:endParaRPr lang="en-US"/>
            </a:p>
          </p:txBody>
        </p:sp>
        <p:sp>
          <p:nvSpPr>
            <p:cNvPr id="34" name="Rectangle 33"/>
            <p:cNvSpPr/>
            <p:nvPr/>
          </p:nvSpPr>
          <p:spPr>
            <a:xfrm>
              <a:off x="14351765" y="9088392"/>
              <a:ext cx="1696298" cy="707886"/>
            </a:xfrm>
            <a:prstGeom prst="rect">
              <a:avLst/>
            </a:prstGeom>
          </p:spPr>
          <p:txBody>
            <a:bodyPr wrap="none">
              <a:spAutoFit/>
            </a:bodyPr>
            <a:lstStyle/>
            <a:p>
              <a:r>
                <a:rPr lang="en-US" sz="4000">
                  <a:latin typeface="Arial" panose="020B0604020202020204" pitchFamily="34" charset="0"/>
                  <a:cs typeface="Arial" panose="020B0604020202020204" pitchFamily="34" charset="0"/>
                </a:rPr>
                <a:t>Hình 3</a:t>
              </a:r>
              <a:endParaRPr lang="en-US"/>
            </a:p>
          </p:txBody>
        </p:sp>
      </p:grpSp>
      <p:pic>
        <p:nvPicPr>
          <p:cNvPr id="2" name="Picture 2"/>
          <p:cNvPicPr>
            <a:picLocks noChangeAspect="1"/>
          </p:cNvPicPr>
          <p:nvPr/>
        </p:nvPicPr>
        <p:blipFill>
          <a:blip r:embed="rId6">
            <a:alphaModFix amt="20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54563" y="-293726"/>
            <a:ext cx="11141563" cy="11141563"/>
          </a:xfrm>
          <a:prstGeom prst="rect">
            <a:avLst/>
          </a:prstGeom>
        </p:spPr>
      </p:pic>
      <p:pic>
        <p:nvPicPr>
          <p:cNvPr id="3" name="Picture 3"/>
          <p:cNvPicPr>
            <a:picLocks noChangeAspect="1"/>
          </p:cNvPicPr>
          <p:nvPr/>
        </p:nvPicPr>
        <p:blipFill>
          <a:blip r:embed="rId6">
            <a:alphaModFix amt="20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551049" y="-293726"/>
            <a:ext cx="11141563" cy="11141563"/>
          </a:xfrm>
          <a:prstGeom prst="rect">
            <a:avLst/>
          </a:prstGeom>
        </p:spPr>
      </p:pic>
      <p:grpSp>
        <p:nvGrpSpPr>
          <p:cNvPr id="7" name="Group 2"/>
          <p:cNvGrpSpPr/>
          <p:nvPr/>
        </p:nvGrpSpPr>
        <p:grpSpPr>
          <a:xfrm rot="-5400000">
            <a:off x="2012115" y="-1850951"/>
            <a:ext cx="1324734" cy="5653767"/>
            <a:chOff x="0" y="0"/>
            <a:chExt cx="2771140" cy="17082440"/>
          </a:xfrm>
        </p:grpSpPr>
        <p:sp>
          <p:nvSpPr>
            <p:cNvPr id="8"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sp>
        <p:nvSpPr>
          <p:cNvPr id="10" name="Rectangle 9"/>
          <p:cNvSpPr/>
          <p:nvPr/>
        </p:nvSpPr>
        <p:spPr>
          <a:xfrm>
            <a:off x="243565" y="430207"/>
            <a:ext cx="4938032" cy="1015663"/>
          </a:xfrm>
          <a:prstGeom prst="rect">
            <a:avLst/>
          </a:prstGeom>
        </p:spPr>
        <p:txBody>
          <a:bodyPr wrap="square">
            <a:spAutoFit/>
          </a:bodyPr>
          <a:lstStyle/>
          <a:p>
            <a:pPr lvl="0" algn="just">
              <a:lnSpc>
                <a:spcPct val="150000"/>
              </a:lnSpc>
              <a:spcAft>
                <a:spcPts val="800"/>
              </a:spcAft>
            </a:pPr>
            <a:r>
              <a:rPr lang="nl-NL" sz="4000" b="1">
                <a:latin typeface="Arial" panose="020B0604020202020204" pitchFamily="34" charset="0"/>
                <a:ea typeface="Times New Roman" panose="02020603050405020304" pitchFamily="18" charset="0"/>
                <a:cs typeface="Arial" panose="020B0604020202020204" pitchFamily="34" charset="0"/>
              </a:rPr>
              <a:t>Ví dụ </a:t>
            </a:r>
            <a:r>
              <a:rPr lang="en-US" sz="4000" b="1">
                <a:latin typeface="Arial" panose="020B0604020202020204" pitchFamily="34" charset="0"/>
                <a:ea typeface="Times New Roman" panose="02020603050405020304" pitchFamily="18" charset="0"/>
                <a:cs typeface="Arial" panose="020B0604020202020204" pitchFamily="34" charset="0"/>
              </a:rPr>
              <a:t>1</a:t>
            </a:r>
            <a:r>
              <a:rPr lang="nl-NL" sz="4000" b="1">
                <a:latin typeface="Arial" panose="020B0604020202020204" pitchFamily="34" charset="0"/>
                <a:ea typeface="Times New Roman" panose="02020603050405020304" pitchFamily="18" charset="0"/>
                <a:cs typeface="Arial" panose="020B0604020202020204" pitchFamily="34" charset="0"/>
              </a:rPr>
              <a:t> (SGK – tr</a:t>
            </a:r>
            <a:r>
              <a:rPr lang="en-US" sz="4000" b="1">
                <a:latin typeface="Arial" panose="020B0604020202020204" pitchFamily="34" charset="0"/>
                <a:ea typeface="Times New Roman" panose="02020603050405020304" pitchFamily="18" charset="0"/>
                <a:cs typeface="Arial" panose="020B0604020202020204" pitchFamily="34" charset="0"/>
              </a:rPr>
              <a:t>69</a:t>
            </a:r>
            <a:r>
              <a:rPr lang="nl-NL" sz="4000" b="1">
                <a:latin typeface="Arial" panose="020B0604020202020204" pitchFamily="34" charset="0"/>
                <a:ea typeface="Times New Roman" panose="02020603050405020304" pitchFamily="18" charset="0"/>
                <a:cs typeface="Arial" panose="020B0604020202020204" pitchFamily="34" charset="0"/>
              </a:rPr>
              <a:t>)</a:t>
            </a:r>
            <a:endParaRPr lang="en-US" sz="4000">
              <a:latin typeface="Arial" panose="020B0604020202020204" pitchFamily="34" charset="0"/>
              <a:ea typeface="Calibri" panose="020F0502020204030204" pitchFamily="34" charset="0"/>
              <a:cs typeface="Arial" panose="020B0604020202020204" pitchFamily="34" charset="0"/>
            </a:endParaRPr>
          </a:p>
        </p:txBody>
      </p:sp>
      <p:pic>
        <p:nvPicPr>
          <p:cNvPr id="12" name="Picture 2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1067308">
            <a:off x="16129727" y="589117"/>
            <a:ext cx="1713028" cy="965525"/>
          </a:xfrm>
          <a:prstGeom prst="rect">
            <a:avLst/>
          </a:prstGeom>
        </p:spPr>
      </p:pic>
      <mc:AlternateContent xmlns:mc="http://schemas.openxmlformats.org/markup-compatibility/2006" xmlns:a14="http://schemas.microsoft.com/office/drawing/2010/main">
        <mc:Choice Requires="a14">
          <p:sp>
            <p:nvSpPr>
              <p:cNvPr id="20" name="Rectangle 19"/>
              <p:cNvSpPr/>
              <p:nvPr/>
            </p:nvSpPr>
            <p:spPr>
              <a:xfrm>
                <a:off x="1356360" y="2417597"/>
                <a:ext cx="15923077" cy="728020"/>
              </a:xfrm>
              <a:prstGeom prst="rect">
                <a:avLst/>
              </a:prstGeom>
            </p:spPr>
            <p:txBody>
              <a:bodyPr wrap="none">
                <a:spAutoFit/>
              </a:bodyPr>
              <a:lstStyle/>
              <a:p>
                <a:pPr marL="571500" indent="-571500">
                  <a:buFont typeface="Arial" panose="020B0604020202020204" pitchFamily="34" charset="0"/>
                  <a:buChar char="•"/>
                </a:pPr>
                <a:r>
                  <a:rPr lang="en-US" sz="4000">
                    <a:solidFill>
                      <a:schemeClr val="tx1"/>
                    </a:solidFill>
                    <a:latin typeface="Arial" panose="020B0604020202020204" pitchFamily="34" charset="0"/>
                    <a:cs typeface="Arial" panose="020B0604020202020204" pitchFamily="34" charset="0"/>
                  </a:rPr>
                  <a:t>Trong hình 1,  </a:t>
                </a:r>
                <a14:m>
                  <m:oMath xmlns:m="http://schemas.openxmlformats.org/officeDocument/2006/math">
                    <m:acc>
                      <m:accPr>
                        <m:chr m:val="̂"/>
                        <m:ctrlPr>
                          <a:rPr lang="en-US" sz="4000" i="1">
                            <a:solidFill>
                              <a:schemeClr val="tx1"/>
                            </a:solidFill>
                            <a:latin typeface="Cambria Math" panose="02040503050406030204" pitchFamily="18" charset="0"/>
                          </a:rPr>
                        </m:ctrlPr>
                      </m:accPr>
                      <m:e>
                        <m:r>
                          <a:rPr lang="en-US" sz="4000" i="1">
                            <a:solidFill>
                              <a:schemeClr val="tx1"/>
                            </a:solidFill>
                            <a:latin typeface="Cambria Math" panose="02040503050406030204" pitchFamily="18" charset="0"/>
                          </a:rPr>
                          <m:t>𝑥𝑂𝑦</m:t>
                        </m:r>
                      </m:e>
                    </m:acc>
                  </m:oMath>
                </a14:m>
                <a:r>
                  <a:rPr lang="en-US" sz="4000">
                    <a:solidFill>
                      <a:schemeClr val="tx1"/>
                    </a:solidFill>
                    <a:latin typeface="Arial" panose="020B0604020202020204" pitchFamily="34" charset="0"/>
                    <a:cs typeface="Arial" panose="020B0604020202020204" pitchFamily="34" charset="0"/>
                  </a:rPr>
                  <a:t> và </a:t>
                </a:r>
                <a14:m>
                  <m:oMath xmlns:m="http://schemas.openxmlformats.org/officeDocument/2006/math">
                    <m:acc>
                      <m:accPr>
                        <m:chr m:val="̂"/>
                        <m:ctrlPr>
                          <a:rPr lang="en-US" sz="4000" i="1">
                            <a:solidFill>
                              <a:schemeClr val="tx1"/>
                            </a:solidFill>
                            <a:latin typeface="Cambria Math" panose="02040503050406030204" pitchFamily="18" charset="0"/>
                          </a:rPr>
                        </m:ctrlPr>
                      </m:accPr>
                      <m:e>
                        <m:r>
                          <a:rPr lang="en-US" sz="4000" i="1">
                            <a:solidFill>
                              <a:schemeClr val="tx1"/>
                            </a:solidFill>
                            <a:latin typeface="Cambria Math" panose="02040503050406030204" pitchFamily="18" charset="0"/>
                          </a:rPr>
                          <m:t>𝑦𝑂𝑧</m:t>
                        </m:r>
                      </m:e>
                    </m:acc>
                  </m:oMath>
                </a14:m>
                <a:r>
                  <a:rPr lang="en-US" sz="4000">
                    <a:solidFill>
                      <a:schemeClr val="tx1"/>
                    </a:solidFill>
                  </a:rPr>
                  <a:t> </a:t>
                </a:r>
                <a:r>
                  <a:rPr lang="en-US" sz="4000">
                    <a:solidFill>
                      <a:schemeClr val="tx1"/>
                    </a:solidFill>
                    <a:latin typeface="Arial" panose="020B0604020202020204" pitchFamily="34" charset="0"/>
                    <a:cs typeface="Arial" panose="020B0604020202020204" pitchFamily="34" charset="0"/>
                  </a:rPr>
                  <a:t>là hai góc kề nhau với </a:t>
                </a:r>
                <a:r>
                  <a:rPr lang="vi-VN" sz="4000"/>
                  <a:t>cạnh chung</a:t>
                </a:r>
                <a:r>
                  <a:rPr lang="en-US" sz="4000"/>
                  <a:t> </a:t>
                </a:r>
                <a:r>
                  <a:rPr lang="en-US" sz="4000">
                    <a:latin typeface="Arial" panose="020B0604020202020204" pitchFamily="34" charset="0"/>
                    <a:cs typeface="Arial" panose="020B0604020202020204" pitchFamily="34" charset="0"/>
                  </a:rPr>
                  <a:t>là</a:t>
                </a:r>
                <a:r>
                  <a:rPr lang="en-US" sz="4000"/>
                  <a:t> </a:t>
                </a:r>
                <a:r>
                  <a:rPr lang="vi-VN" sz="4000"/>
                  <a:t>Oy</a:t>
                </a:r>
                <a:endParaRPr lang="en-US">
                  <a:solidFill>
                    <a:schemeClr val="tx1"/>
                  </a:solidFill>
                </a:endParaRPr>
              </a:p>
            </p:txBody>
          </p:sp>
        </mc:Choice>
        <mc:Fallback xmlns="">
          <p:sp>
            <p:nvSpPr>
              <p:cNvPr id="20" name="Rectangle 19"/>
              <p:cNvSpPr>
                <a:spLocks noRot="1" noChangeAspect="1" noMove="1" noResize="1" noEditPoints="1" noAdjustHandles="1" noChangeArrowheads="1" noChangeShapeType="1" noTextEdit="1"/>
              </p:cNvSpPr>
              <p:nvPr/>
            </p:nvSpPr>
            <p:spPr>
              <a:xfrm>
                <a:off x="1356360" y="2417597"/>
                <a:ext cx="15923077" cy="728020"/>
              </a:xfrm>
              <a:prstGeom prst="rect">
                <a:avLst/>
              </a:prstGeom>
              <a:blipFill rotWithShape="0">
                <a:blip r:embed="rId10"/>
                <a:stretch>
                  <a:fillRect l="-1225" t="-14286" r="-306" b="-336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1341036" y="3424880"/>
                <a:ext cx="15769088" cy="728020"/>
              </a:xfrm>
              <a:prstGeom prst="rect">
                <a:avLst/>
              </a:prstGeom>
            </p:spPr>
            <p:txBody>
              <a:bodyPr wrap="square">
                <a:spAutoFit/>
              </a:bodyPr>
              <a:lstStyle/>
              <a:p>
                <a:pPr marL="571500" lvl="0" indent="-571500">
                  <a:buFont typeface="Arial" panose="020B0604020202020204" pitchFamily="34" charset="0"/>
                  <a:buChar char="•"/>
                </a:pPr>
                <a:r>
                  <a:rPr lang="en-US" sz="4000">
                    <a:solidFill>
                      <a:prstClr val="black"/>
                    </a:solidFill>
                    <a:latin typeface="Arial" panose="020B0604020202020204" pitchFamily="34" charset="0"/>
                    <a:cs typeface="Arial" panose="020B0604020202020204" pitchFamily="34" charset="0"/>
                  </a:rPr>
                  <a:t>Trong hình 2,</a:t>
                </a:r>
                <a:r>
                  <a:rPr lang="vi-VN" sz="4000">
                    <a:solidFill>
                      <a:prstClr val="black"/>
                    </a:solidFill>
                  </a:rPr>
                  <a:t> </a:t>
                </a:r>
                <a14:m>
                  <m:oMath xmlns:m="http://schemas.openxmlformats.org/officeDocument/2006/math">
                    <m:acc>
                      <m:accPr>
                        <m:chr m:val="̂"/>
                        <m:ctrlPr>
                          <a:rPr lang="en-US" sz="4000" i="1">
                            <a:solidFill>
                              <a:prstClr val="black"/>
                            </a:solidFill>
                            <a:latin typeface="Cambria Math" panose="02040503050406030204" pitchFamily="18" charset="0"/>
                          </a:rPr>
                        </m:ctrlPr>
                      </m:accPr>
                      <m:e>
                        <m:r>
                          <a:rPr lang="en-US" sz="4000" b="0" i="1" smtClean="0">
                            <a:solidFill>
                              <a:prstClr val="black"/>
                            </a:solidFill>
                            <a:latin typeface="Cambria Math" panose="02040503050406030204" pitchFamily="18" charset="0"/>
                          </a:rPr>
                          <m:t>𝑚</m:t>
                        </m:r>
                        <m:r>
                          <a:rPr lang="en-US" sz="4000" i="1">
                            <a:solidFill>
                              <a:prstClr val="black"/>
                            </a:solidFill>
                            <a:latin typeface="Cambria Math" panose="02040503050406030204" pitchFamily="18" charset="0"/>
                          </a:rPr>
                          <m:t>𝑂</m:t>
                        </m:r>
                        <m:r>
                          <a:rPr lang="en-US" sz="4000" b="0" i="1" smtClean="0">
                            <a:solidFill>
                              <a:prstClr val="black"/>
                            </a:solidFill>
                            <a:latin typeface="Cambria Math" panose="02040503050406030204" pitchFamily="18" charset="0"/>
                          </a:rPr>
                          <m:t>𝑛</m:t>
                        </m:r>
                      </m:e>
                    </m:acc>
                  </m:oMath>
                </a14:m>
                <a:r>
                  <a:rPr lang="en-US" sz="4000">
                    <a:solidFill>
                      <a:prstClr val="black"/>
                    </a:solidFill>
                    <a:latin typeface="Arial" panose="020B0604020202020204" pitchFamily="34" charset="0"/>
                    <a:cs typeface="Arial" panose="020B0604020202020204" pitchFamily="34" charset="0"/>
                  </a:rPr>
                  <a:t> và </a:t>
                </a:r>
                <a14:m>
                  <m:oMath xmlns:m="http://schemas.openxmlformats.org/officeDocument/2006/math">
                    <m:acc>
                      <m:accPr>
                        <m:chr m:val="̂"/>
                        <m:ctrlPr>
                          <a:rPr lang="en-US" sz="4000" i="1">
                            <a:solidFill>
                              <a:prstClr val="black"/>
                            </a:solidFill>
                            <a:latin typeface="Cambria Math" panose="02040503050406030204" pitchFamily="18" charset="0"/>
                          </a:rPr>
                        </m:ctrlPr>
                      </m:accPr>
                      <m:e>
                        <m:r>
                          <a:rPr lang="en-US" sz="4000" b="0" i="1" smtClean="0">
                            <a:solidFill>
                              <a:prstClr val="black"/>
                            </a:solidFill>
                            <a:latin typeface="Cambria Math" panose="02040503050406030204" pitchFamily="18" charset="0"/>
                          </a:rPr>
                          <m:t>𝑛</m:t>
                        </m:r>
                        <m:r>
                          <a:rPr lang="en-US" sz="4000" i="1">
                            <a:solidFill>
                              <a:prstClr val="black"/>
                            </a:solidFill>
                            <a:latin typeface="Cambria Math" panose="02040503050406030204" pitchFamily="18" charset="0"/>
                          </a:rPr>
                          <m:t>𝑂</m:t>
                        </m:r>
                        <m:r>
                          <a:rPr lang="en-US" sz="4000" b="0" i="1" smtClean="0">
                            <a:solidFill>
                              <a:prstClr val="black"/>
                            </a:solidFill>
                            <a:latin typeface="Cambria Math" panose="02040503050406030204" pitchFamily="18" charset="0"/>
                          </a:rPr>
                          <m:t>𝑝</m:t>
                        </m:r>
                      </m:e>
                    </m:acc>
                  </m:oMath>
                </a14:m>
                <a:r>
                  <a:rPr lang="en-US" sz="4000">
                    <a:solidFill>
                      <a:prstClr val="black"/>
                    </a:solidFill>
                  </a:rPr>
                  <a:t> </a:t>
                </a:r>
                <a:r>
                  <a:rPr lang="en-US" sz="4000">
                    <a:solidFill>
                      <a:prstClr val="black"/>
                    </a:solidFill>
                    <a:latin typeface="Arial" panose="020B0604020202020204" pitchFamily="34" charset="0"/>
                    <a:cs typeface="Arial" panose="020B0604020202020204" pitchFamily="34" charset="0"/>
                  </a:rPr>
                  <a:t>là hai góc kề bù</a:t>
                </a:r>
                <a:endParaRPr lang="en-US">
                  <a:solidFill>
                    <a:prstClr val="black"/>
                  </a:solidFill>
                </a:endParaRPr>
              </a:p>
            </p:txBody>
          </p:sp>
        </mc:Choice>
        <mc:Fallback xmlns="">
          <p:sp>
            <p:nvSpPr>
              <p:cNvPr id="21" name="Rectangle 20"/>
              <p:cNvSpPr>
                <a:spLocks noRot="1" noChangeAspect="1" noMove="1" noResize="1" noEditPoints="1" noAdjustHandles="1" noChangeArrowheads="1" noChangeShapeType="1" noTextEdit="1"/>
              </p:cNvSpPr>
              <p:nvPr/>
            </p:nvSpPr>
            <p:spPr>
              <a:xfrm>
                <a:off x="1341036" y="3424880"/>
                <a:ext cx="15769088" cy="728020"/>
              </a:xfrm>
              <a:prstGeom prst="rect">
                <a:avLst/>
              </a:prstGeom>
              <a:blipFill rotWithShape="0">
                <a:blip r:embed="rId11"/>
                <a:stretch>
                  <a:fillRect l="-1237" t="-14286" b="-336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1371600" y="4457700"/>
                <a:ext cx="15769088" cy="728020"/>
              </a:xfrm>
              <a:prstGeom prst="rect">
                <a:avLst/>
              </a:prstGeom>
            </p:spPr>
            <p:txBody>
              <a:bodyPr wrap="square">
                <a:spAutoFit/>
              </a:bodyPr>
              <a:lstStyle/>
              <a:p>
                <a:pPr marL="571500" lvl="0" indent="-571500">
                  <a:buFont typeface="Arial" panose="020B0604020202020204" pitchFamily="34" charset="0"/>
                  <a:buChar char="•"/>
                </a:pPr>
                <a:r>
                  <a:rPr lang="en-US" sz="4000">
                    <a:solidFill>
                      <a:prstClr val="black"/>
                    </a:solidFill>
                    <a:latin typeface="Arial" panose="020B0604020202020204" pitchFamily="34" charset="0"/>
                    <a:cs typeface="Arial" panose="020B0604020202020204" pitchFamily="34" charset="0"/>
                  </a:rPr>
                  <a:t>Trong hình 3,</a:t>
                </a:r>
                <a:r>
                  <a:rPr lang="vi-VN" sz="4000">
                    <a:solidFill>
                      <a:prstClr val="black"/>
                    </a:solidFill>
                  </a:rPr>
                  <a:t> </a:t>
                </a:r>
                <a14:m>
                  <m:oMath xmlns:m="http://schemas.openxmlformats.org/officeDocument/2006/math">
                    <m:acc>
                      <m:accPr>
                        <m:chr m:val="̂"/>
                        <m:ctrlPr>
                          <a:rPr lang="en-US" sz="4000" i="1">
                            <a:solidFill>
                              <a:prstClr val="black"/>
                            </a:solidFill>
                            <a:latin typeface="Cambria Math" panose="02040503050406030204" pitchFamily="18" charset="0"/>
                          </a:rPr>
                        </m:ctrlPr>
                      </m:accPr>
                      <m:e>
                        <m:r>
                          <a:rPr lang="en-US" sz="4000" b="0" i="1" smtClean="0">
                            <a:solidFill>
                              <a:prstClr val="black"/>
                            </a:solidFill>
                            <a:latin typeface="Cambria Math" panose="02040503050406030204" pitchFamily="18" charset="0"/>
                          </a:rPr>
                          <m:t>𝑢</m:t>
                        </m:r>
                        <m:r>
                          <a:rPr lang="en-US" sz="4000" i="1">
                            <a:solidFill>
                              <a:prstClr val="black"/>
                            </a:solidFill>
                            <a:latin typeface="Cambria Math" panose="02040503050406030204" pitchFamily="18" charset="0"/>
                          </a:rPr>
                          <m:t>𝑂</m:t>
                        </m:r>
                        <m:r>
                          <a:rPr lang="en-US" sz="4000" b="0" i="1" smtClean="0">
                            <a:solidFill>
                              <a:prstClr val="black"/>
                            </a:solidFill>
                            <a:latin typeface="Cambria Math" panose="02040503050406030204" pitchFamily="18" charset="0"/>
                          </a:rPr>
                          <m:t>𝑣</m:t>
                        </m:r>
                      </m:e>
                    </m:acc>
                  </m:oMath>
                </a14:m>
                <a:r>
                  <a:rPr lang="en-US" sz="4000">
                    <a:solidFill>
                      <a:prstClr val="black"/>
                    </a:solidFill>
                    <a:latin typeface="Arial" panose="020B0604020202020204" pitchFamily="34" charset="0"/>
                    <a:cs typeface="Arial" panose="020B0604020202020204" pitchFamily="34" charset="0"/>
                  </a:rPr>
                  <a:t> và </a:t>
                </a:r>
                <a14:m>
                  <m:oMath xmlns:m="http://schemas.openxmlformats.org/officeDocument/2006/math">
                    <m:acc>
                      <m:accPr>
                        <m:chr m:val="̂"/>
                        <m:ctrlPr>
                          <a:rPr lang="en-US" sz="4000" i="1">
                            <a:solidFill>
                              <a:prstClr val="black"/>
                            </a:solidFill>
                            <a:latin typeface="Cambria Math" panose="02040503050406030204" pitchFamily="18" charset="0"/>
                          </a:rPr>
                        </m:ctrlPr>
                      </m:accPr>
                      <m:e>
                        <m:r>
                          <a:rPr lang="en-US" sz="4000" b="0" i="1" smtClean="0">
                            <a:solidFill>
                              <a:prstClr val="black"/>
                            </a:solidFill>
                            <a:latin typeface="Cambria Math" panose="02040503050406030204" pitchFamily="18" charset="0"/>
                          </a:rPr>
                          <m:t>𝑣</m:t>
                        </m:r>
                        <m:r>
                          <a:rPr lang="en-US" sz="4000" i="1">
                            <a:solidFill>
                              <a:prstClr val="black"/>
                            </a:solidFill>
                            <a:latin typeface="Cambria Math" panose="02040503050406030204" pitchFamily="18" charset="0"/>
                          </a:rPr>
                          <m:t>𝑂</m:t>
                        </m:r>
                        <m:r>
                          <a:rPr lang="en-US" sz="4000" b="0" i="1" smtClean="0">
                            <a:solidFill>
                              <a:prstClr val="black"/>
                            </a:solidFill>
                            <a:latin typeface="Cambria Math" panose="02040503050406030204" pitchFamily="18" charset="0"/>
                          </a:rPr>
                          <m:t>𝑡</m:t>
                        </m:r>
                      </m:e>
                    </m:acc>
                  </m:oMath>
                </a14:m>
                <a:r>
                  <a:rPr lang="en-US" sz="4000">
                    <a:solidFill>
                      <a:prstClr val="black"/>
                    </a:solidFill>
                  </a:rPr>
                  <a:t> </a:t>
                </a:r>
                <a:r>
                  <a:rPr lang="en-US" sz="4000">
                    <a:solidFill>
                      <a:prstClr val="black"/>
                    </a:solidFill>
                    <a:latin typeface="Arial" panose="020B0604020202020204" pitchFamily="34" charset="0"/>
                    <a:cs typeface="Arial" panose="020B0604020202020204" pitchFamily="34" charset="0"/>
                  </a:rPr>
                  <a:t>là hai góc kề nhau với cạnh chung là Ov</a:t>
                </a:r>
              </a:p>
            </p:txBody>
          </p:sp>
        </mc:Choice>
        <mc:Fallback xmlns="">
          <p:sp>
            <p:nvSpPr>
              <p:cNvPr id="22" name="Rectangle 21"/>
              <p:cNvSpPr>
                <a:spLocks noRot="1" noChangeAspect="1" noMove="1" noResize="1" noEditPoints="1" noAdjustHandles="1" noChangeArrowheads="1" noChangeShapeType="1" noTextEdit="1"/>
              </p:cNvSpPr>
              <p:nvPr/>
            </p:nvSpPr>
            <p:spPr>
              <a:xfrm>
                <a:off x="1371600" y="4457700"/>
                <a:ext cx="15769088" cy="728020"/>
              </a:xfrm>
              <a:prstGeom prst="rect">
                <a:avLst/>
              </a:prstGeom>
              <a:blipFill rotWithShape="0">
                <a:blip r:embed="rId12"/>
                <a:stretch>
                  <a:fillRect l="-1237" t="-14167" r="-580" b="-32500"/>
                </a:stretch>
              </a:blipFill>
            </p:spPr>
            <p:txBody>
              <a:bodyPr/>
              <a:lstStyle/>
              <a:p>
                <a:r>
                  <a:rPr lang="en-US">
                    <a:noFill/>
                  </a:rPr>
                  <a:t> </a:t>
                </a:r>
              </a:p>
            </p:txBody>
          </p:sp>
        </mc:Fallback>
      </mc:AlternateContent>
    </p:spTree>
    <p:extLst>
      <p:ext uri="{BB962C8B-B14F-4D97-AF65-F5344CB8AC3E}">
        <p14:creationId xmlns:p14="http://schemas.microsoft.com/office/powerpoint/2010/main" val="3757887602"/>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500" fill="hold"/>
                                        <p:tgtEl>
                                          <p:spTgt spid="35"/>
                                        </p:tgtEl>
                                        <p:attrNameLst>
                                          <p:attrName>ppt_x</p:attrName>
                                        </p:attrNameLst>
                                      </p:cBhvr>
                                      <p:tavLst>
                                        <p:tav tm="0">
                                          <p:val>
                                            <p:strVal val="#ppt_x"/>
                                          </p:val>
                                        </p:tav>
                                        <p:tav tm="100000">
                                          <p:val>
                                            <p:strVal val="#ppt_x"/>
                                          </p:val>
                                        </p:tav>
                                      </p:tavLst>
                                    </p:anim>
                                    <p:anim calcmode="lin" valueType="num">
                                      <p:cBhvr additive="base">
                                        <p:cTn id="16"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1">
                                            <p:txEl>
                                              <p:pRg st="0" end="0"/>
                                            </p:txEl>
                                          </p:spTgt>
                                        </p:tgtEl>
                                        <p:attrNameLst>
                                          <p:attrName>style.visibility</p:attrName>
                                        </p:attrNameLst>
                                      </p:cBhvr>
                                      <p:to>
                                        <p:strVal val="visible"/>
                                      </p:to>
                                    </p:set>
                                    <p:animEffect transition="in" filter="barn(inVertical)">
                                      <p:cBhvr>
                                        <p:cTn id="26" dur="500"/>
                                        <p:tgtEl>
                                          <p:spTgt spid="21">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randombar(horizontal)">
                                      <p:cBhvr>
                                        <p:cTn id="3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0"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1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474849" y="419100"/>
            <a:ext cx="6544433" cy="6544433"/>
          </a:xfrm>
          <a:prstGeom prst="rect">
            <a:avLst/>
          </a:prstGeom>
        </p:spPr>
      </p:pic>
      <p:grpSp>
        <p:nvGrpSpPr>
          <p:cNvPr id="2" name="Group 2"/>
          <p:cNvGrpSpPr/>
          <p:nvPr/>
        </p:nvGrpSpPr>
        <p:grpSpPr>
          <a:xfrm>
            <a:off x="1361345" y="1873624"/>
            <a:ext cx="15565309" cy="4599679"/>
            <a:chOff x="0" y="0"/>
            <a:chExt cx="5678267" cy="1677975"/>
          </a:xfrm>
        </p:grpSpPr>
        <p:sp>
          <p:nvSpPr>
            <p:cNvPr id="3" name="Freeform 3"/>
            <p:cNvSpPr/>
            <p:nvPr/>
          </p:nvSpPr>
          <p:spPr>
            <a:xfrm>
              <a:off x="0" y="0"/>
              <a:ext cx="5678267" cy="1677975"/>
            </a:xfrm>
            <a:custGeom>
              <a:avLst/>
              <a:gdLst/>
              <a:ahLst/>
              <a:cxnLst/>
              <a:rect l="l" t="t" r="r" b="b"/>
              <a:pathLst>
                <a:path w="5678267" h="1677975">
                  <a:moveTo>
                    <a:pt x="5553807" y="1677975"/>
                  </a:moveTo>
                  <a:lnTo>
                    <a:pt x="124460" y="1677975"/>
                  </a:lnTo>
                  <a:cubicBezTo>
                    <a:pt x="55880" y="1677975"/>
                    <a:pt x="0" y="1622095"/>
                    <a:pt x="0" y="1553515"/>
                  </a:cubicBezTo>
                  <a:lnTo>
                    <a:pt x="0" y="124460"/>
                  </a:lnTo>
                  <a:cubicBezTo>
                    <a:pt x="0" y="55880"/>
                    <a:pt x="55880" y="0"/>
                    <a:pt x="124460" y="0"/>
                  </a:cubicBezTo>
                  <a:lnTo>
                    <a:pt x="5553807" y="0"/>
                  </a:lnTo>
                  <a:cubicBezTo>
                    <a:pt x="5622387" y="0"/>
                    <a:pt x="5678267" y="55880"/>
                    <a:pt x="5678267" y="124460"/>
                  </a:cubicBezTo>
                  <a:lnTo>
                    <a:pt x="5678267" y="1553515"/>
                  </a:lnTo>
                  <a:cubicBezTo>
                    <a:pt x="5678267" y="1622095"/>
                    <a:pt x="5622387" y="1677975"/>
                    <a:pt x="5553807" y="1677975"/>
                  </a:cubicBezTo>
                  <a:close/>
                </a:path>
              </a:pathLst>
            </a:custGeom>
            <a:solidFill>
              <a:srgbClr val="FFFFFF"/>
            </a:solidFill>
          </p:spPr>
        </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427894" y="1028700"/>
            <a:ext cx="2464832" cy="5744312"/>
          </a:xfrm>
          <a:prstGeom prst="rect">
            <a:avLst/>
          </a:prstGeom>
        </p:spPr>
      </p:pic>
      <p:pic>
        <p:nvPicPr>
          <p:cNvPr id="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95400" y="8221808"/>
            <a:ext cx="12469085" cy="4130384"/>
          </a:xfrm>
          <a:prstGeom prst="rect">
            <a:avLst/>
          </a:prstGeom>
        </p:spPr>
      </p:pic>
      <p:pic>
        <p:nvPicPr>
          <p:cNvPr id="8"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315200" y="8648700"/>
            <a:ext cx="12469085" cy="4130384"/>
          </a:xfrm>
          <a:prstGeom prst="rect">
            <a:avLst/>
          </a:prstGeom>
        </p:spPr>
      </p:pic>
      <p:grpSp>
        <p:nvGrpSpPr>
          <p:cNvPr id="9" name="Group 8"/>
          <p:cNvGrpSpPr/>
          <p:nvPr/>
        </p:nvGrpSpPr>
        <p:grpSpPr>
          <a:xfrm>
            <a:off x="1038620" y="1573915"/>
            <a:ext cx="1918410" cy="1752699"/>
            <a:chOff x="3352800" y="3102142"/>
            <a:chExt cx="1412687" cy="1285465"/>
          </a:xfrm>
          <a:solidFill>
            <a:srgbClr val="87CB8F"/>
          </a:solidFill>
        </p:grpSpPr>
        <p:grpSp>
          <p:nvGrpSpPr>
            <p:cNvPr id="10" name="Group 4"/>
            <p:cNvGrpSpPr/>
            <p:nvPr/>
          </p:nvGrpSpPr>
          <p:grpSpPr>
            <a:xfrm>
              <a:off x="3352800" y="3102142"/>
              <a:ext cx="1412687" cy="1285465"/>
              <a:chOff x="0" y="0"/>
              <a:chExt cx="6350000" cy="6350000"/>
            </a:xfrm>
            <a:grpFill/>
          </p:grpSpPr>
          <p:sp>
            <p:nvSpPr>
              <p:cNvPr id="12"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11" name="TextBox 15"/>
            <p:cNvSpPr txBox="1"/>
            <p:nvPr/>
          </p:nvSpPr>
          <p:spPr>
            <a:xfrm>
              <a:off x="3534358" y="3661082"/>
              <a:ext cx="1043391" cy="460253"/>
            </a:xfrm>
            <a:prstGeom prst="rect">
              <a:avLst/>
            </a:prstGeom>
            <a:noFill/>
          </p:spPr>
          <p:txBody>
            <a:bodyPr lIns="0" tIns="0" rIns="0" bIns="0" rtlCol="0" anchor="t">
              <a:spAutoFit/>
            </a:bodyPr>
            <a:lstStyle/>
            <a:p>
              <a:pPr algn="ctr">
                <a:lnSpc>
                  <a:spcPts val="4368"/>
                </a:lnSpc>
              </a:pPr>
              <a:r>
                <a:rPr lang="en-US" sz="7000" b="1">
                  <a:solidFill>
                    <a:prstClr val="black"/>
                  </a:solidFill>
                  <a:latin typeface="Arial" panose="020B0604020202020204" pitchFamily="34" charset="0"/>
                  <a:cs typeface="Arial" panose="020B0604020202020204" pitchFamily="34" charset="0"/>
                </a:rPr>
                <a:t>02</a:t>
              </a:r>
            </a:p>
          </p:txBody>
        </p:sp>
      </p:grpSp>
      <p:sp>
        <p:nvSpPr>
          <p:cNvPr id="13" name="Rectangle 12"/>
          <p:cNvSpPr/>
          <p:nvPr/>
        </p:nvSpPr>
        <p:spPr>
          <a:xfrm>
            <a:off x="4413773" y="3162300"/>
            <a:ext cx="9460452" cy="1534203"/>
          </a:xfrm>
          <a:prstGeom prst="rect">
            <a:avLst/>
          </a:prstGeom>
        </p:spPr>
        <p:txBody>
          <a:bodyPr wrap="square">
            <a:spAutoFit/>
          </a:bodyPr>
          <a:lstStyle/>
          <a:p>
            <a:pPr algn="ctr">
              <a:lnSpc>
                <a:spcPct val="150000"/>
              </a:lnSpc>
              <a:tabLst>
                <a:tab pos="360045" algn="l"/>
                <a:tab pos="720090" algn="l"/>
              </a:tabLst>
            </a:pPr>
            <a:r>
              <a:rPr lang="en-US" sz="7000" b="1">
                <a:solidFill>
                  <a:prstClr val="black"/>
                </a:solidFill>
                <a:latin typeface="Arial" panose="020B0604020202020204" pitchFamily="34" charset="0"/>
                <a:ea typeface="Calibri" panose="020F0502020204030204" pitchFamily="34" charset="0"/>
                <a:cs typeface="Arial" panose="020B0604020202020204" pitchFamily="34" charset="0"/>
              </a:rPr>
              <a:t>Hai góc đối đỉnh</a:t>
            </a:r>
            <a:endParaRPr lang="vi-VN" sz="7000" b="1">
              <a:solidFill>
                <a:prstClr val="black"/>
              </a:solidFill>
              <a:latin typeface="Arial" panose="020B0604020202020204" pitchFamily="34" charset="0"/>
              <a:ea typeface="Calibri" panose="020F0502020204030204" pitchFamily="34" charset="0"/>
              <a:cs typeface="Arial" panose="020B0604020202020204" pitchFamily="34" charset="0"/>
            </a:endParaRPr>
          </a:p>
        </p:txBody>
      </p:sp>
      <p:pic>
        <p:nvPicPr>
          <p:cNvPr id="15" name="Picture 23"/>
          <p:cNvPicPr>
            <a:picLocks noChangeAspect="1"/>
          </p:cNvPicPr>
          <p:nvPr/>
        </p:nvPicPr>
        <p:blipFill>
          <a:blip r:embed="rId8">
            <a:lum bright="70000" contrast="-70000"/>
            <a:extLst>
              <a:ext uri="{BEBA8EAE-BF5A-486C-A8C5-ECC9F3942E4B}">
                <a14:imgProps xmlns:a14="http://schemas.microsoft.com/office/drawing/2010/main">
                  <a14:imgLayer r:embed="rId9">
                    <a14:imgEffect>
                      <a14:saturation sat="300000"/>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a:xfrm flipV="1">
            <a:off x="8542839" y="7471209"/>
            <a:ext cx="1859128" cy="339291"/>
          </a:xfrm>
          <a:prstGeom prst="rect">
            <a:avLst/>
          </a:prstGeom>
        </p:spPr>
      </p:pic>
    </p:spTree>
    <p:extLst>
      <p:ext uri="{BB962C8B-B14F-4D97-AF65-F5344CB8AC3E}">
        <p14:creationId xmlns:p14="http://schemas.microsoft.com/office/powerpoint/2010/main" val="32913136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1495</TotalTime>
  <Words>935</Words>
  <Application>Microsoft Office PowerPoint</Application>
  <PresentationFormat>Custom</PresentationFormat>
  <Paragraphs>120</Paragraphs>
  <Slides>22</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Comic Sans MS</vt:lpstr>
      <vt:lpstr>Times New Roman</vt:lpstr>
      <vt:lpstr>Kavoon</vt:lpstr>
      <vt:lpstr>Arial</vt:lpstr>
      <vt:lpstr>StoryBook Rough</vt:lpstr>
      <vt:lpstr>Calibri</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VnTeach.Com</dc:creator>
  <cp:keywords>VnTeach.Com</cp:keywords>
  <cp:lastModifiedBy>DELL-3670</cp:lastModifiedBy>
  <cp:revision>1</cp:revision>
  <dcterms:created xsi:type="dcterms:W3CDTF">2006-08-16T00:00:00Z</dcterms:created>
  <dcterms:modified xsi:type="dcterms:W3CDTF">2025-02-23T14:59:23Z</dcterms:modified>
  <dc:identifier>DAFODxhJNsQ</dc:identifier>
</cp:coreProperties>
</file>