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3"/>
  </p:notesMasterIdLst>
  <p:sldIdLst>
    <p:sldId id="284" r:id="rId2"/>
    <p:sldId id="283" r:id="rId3"/>
    <p:sldId id="285" r:id="rId4"/>
    <p:sldId id="264" r:id="rId5"/>
    <p:sldId id="279" r:id="rId6"/>
    <p:sldId id="260" r:id="rId7"/>
    <p:sldId id="265" r:id="rId8"/>
    <p:sldId id="266" r:id="rId9"/>
    <p:sldId id="267" r:id="rId10"/>
    <p:sldId id="268" r:id="rId11"/>
    <p:sldId id="269" r:id="rId12"/>
    <p:sldId id="281" r:id="rId13"/>
    <p:sldId id="270" r:id="rId14"/>
    <p:sldId id="271" r:id="rId15"/>
    <p:sldId id="276" r:id="rId16"/>
    <p:sldId id="282" r:id="rId17"/>
    <p:sldId id="272" r:id="rId18"/>
    <p:sldId id="273" r:id="rId19"/>
    <p:sldId id="274" r:id="rId20"/>
    <p:sldId id="28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6E0AD4-585B-4D15-87BF-A6966E4F45D2}">
          <p14:sldIdLst>
            <p14:sldId id="284"/>
            <p14:sldId id="283"/>
            <p14:sldId id="285"/>
            <p14:sldId id="264"/>
            <p14:sldId id="279"/>
            <p14:sldId id="260"/>
            <p14:sldId id="265"/>
            <p14:sldId id="266"/>
            <p14:sldId id="267"/>
            <p14:sldId id="268"/>
            <p14:sldId id="269"/>
            <p14:sldId id="281"/>
            <p14:sldId id="270"/>
            <p14:sldId id="271"/>
            <p14:sldId id="276"/>
            <p14:sldId id="282"/>
            <p14:sldId id="272"/>
            <p14:sldId id="273"/>
            <p14:sldId id="274"/>
            <p14:sldId id="286"/>
            <p14:sldId id="287"/>
          </p14:sldIdLst>
        </p14:section>
        <p14:section name="Untitled Section" id="{40D89F04-9889-45EE-B82D-33458DB8C28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027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4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97837-AD20-48AA-8280-D99D3370157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2B1EF-F6DA-4E1D-AEEA-6BF137268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9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2B1EF-F6DA-4E1D-AEEA-6BF1372682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91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8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2B1EF-F6DA-4E1D-AEEA-6BF1372682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75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2B1EF-F6DA-4E1D-AEEA-6BF1372682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1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8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5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2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5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6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0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1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4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99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7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5507E-99F6-46C1-9B0C-EE9C2388D31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A25E8-7B18-4A71-967F-57D28C1DC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0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jp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325732" y="394574"/>
            <a:ext cx="11540533" cy="20313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200" b="1" smtClean="0">
                <a:solidFill>
                  <a:srgbClr val="006600"/>
                </a:solidFill>
                <a:cs typeface="Arial" charset="0"/>
              </a:rPr>
              <a:t>CHÀO MỪNG</a:t>
            </a:r>
          </a:p>
          <a:p>
            <a:pPr algn="ctr"/>
            <a:r>
              <a:rPr lang="en-US" sz="4200" b="1" smtClean="0">
                <a:solidFill>
                  <a:srgbClr val="006600"/>
                </a:solidFill>
                <a:cs typeface="Arial" charset="0"/>
              </a:rPr>
              <a:t>QUÝ </a:t>
            </a:r>
            <a:r>
              <a:rPr lang="en-US" sz="4200" b="1" dirty="0">
                <a:solidFill>
                  <a:srgbClr val="006600"/>
                </a:solidFill>
                <a:cs typeface="Arial" charset="0"/>
              </a:rPr>
              <a:t>THẦY CÔ VÀ CÁC EM HỌC </a:t>
            </a:r>
            <a:r>
              <a:rPr lang="en-US" sz="4200" b="1">
                <a:solidFill>
                  <a:srgbClr val="006600"/>
                </a:solidFill>
                <a:cs typeface="Arial" charset="0"/>
              </a:rPr>
              <a:t>SINH </a:t>
            </a:r>
            <a:endParaRPr lang="en-US" sz="4200" b="1" smtClean="0">
              <a:solidFill>
                <a:srgbClr val="006600"/>
              </a:solidFill>
              <a:cs typeface="Arial" charset="0"/>
            </a:endParaRPr>
          </a:p>
          <a:p>
            <a:pPr algn="ctr"/>
            <a:r>
              <a:rPr lang="en-US" sz="4200" b="1" smtClean="0">
                <a:solidFill>
                  <a:srgbClr val="006600"/>
                </a:solidFill>
                <a:cs typeface="Arial" charset="0"/>
              </a:rPr>
              <a:t>THAM </a:t>
            </a:r>
            <a:r>
              <a:rPr lang="en-US" sz="4200" b="1" dirty="0">
                <a:solidFill>
                  <a:srgbClr val="006600"/>
                </a:solidFill>
                <a:cs typeface="Arial" charset="0"/>
              </a:rPr>
              <a:t>DỰ TIẾT HỌC 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3489439" y="5118683"/>
            <a:ext cx="5251669" cy="1015663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GIÁO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VIÊN: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PHẠM THỊ HỒNG</a:t>
            </a:r>
          </a:p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TRƯỜNG: THCS LONG BÌNH TÂN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39938" y="3301324"/>
            <a:ext cx="6876331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/>
                <a:solidFill>
                  <a:srgbClr val="F4860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MÔN</a:t>
            </a:r>
            <a:r>
              <a:rPr lang="en-US" sz="4800" b="1">
                <a:ln w="11430"/>
                <a:solidFill>
                  <a:srgbClr val="F4860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en-US" sz="4800" b="1" smtClean="0">
                <a:ln w="11430"/>
                <a:solidFill>
                  <a:srgbClr val="F4860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CÔNG NGHỆ 7</a:t>
            </a:r>
            <a:endParaRPr lang="en-US" sz="4800" b="1" dirty="0">
              <a:ln w="11430"/>
              <a:solidFill>
                <a:srgbClr val="F4860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72" y="4542429"/>
            <a:ext cx="1981302" cy="1759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241" y="4417979"/>
            <a:ext cx="1461024" cy="18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7134" y="1756313"/>
            <a:ext cx="12239133" cy="507831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ta có những lợi thế gì để phát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gành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hững l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ợi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ế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 Việt Nam 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uôi thủy sản nước mặn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:……………………………………..</a:t>
            </a:r>
          </a:p>
          <a:p>
            <a:pPr lvl="0" algn="just"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…………………………………………………………………..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uôi thủy 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 l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ợ: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</a:t>
            </a:r>
          </a:p>
          <a:p>
            <a:pPr lvl="0" algn="just"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…..………………………………………………………………</a:t>
            </a:r>
          </a:p>
          <a:p>
            <a:pPr lvl="0" algn="just"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uôi thủy sản nước ngọt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:…………………………………….</a:t>
            </a:r>
          </a:p>
          <a:p>
            <a:pPr lvl="0" algn="just"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…………………………………………………………………..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9825" y="909903"/>
            <a:ext cx="3952700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20814" y="12630"/>
            <a:ext cx="1172460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MỘT SỐ LOẠI THUỶ SẢN CÓ GIÁ </a:t>
            </a:r>
            <a:r>
              <a:rPr lang="en-US" altLang="zh-CN" sz="2800" b="1" smtClean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TRỊ KINH 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TẾ CAO Ở VIỆT NAM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129"/>
          <p:cNvGrpSpPr/>
          <p:nvPr/>
        </p:nvGrpSpPr>
        <p:grpSpPr>
          <a:xfrm>
            <a:off x="26325" y="26946"/>
            <a:ext cx="416733" cy="416117"/>
            <a:chOff x="2845451" y="5151933"/>
            <a:chExt cx="682388" cy="682388"/>
          </a:xfrm>
        </p:grpSpPr>
        <p:grpSp>
          <p:nvGrpSpPr>
            <p:cNvPr id="8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2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5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2401" y="5520251"/>
            <a:ext cx="609600" cy="609600"/>
          </a:xfrm>
          <a:prstGeom prst="rect">
            <a:avLst/>
          </a:prstGeom>
        </p:spPr>
      </p:pic>
      <p:pic>
        <p:nvPicPr>
          <p:cNvPr id="16" name="Nhac-nen-doc-thuyet-tr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43" y="6291854"/>
            <a:ext cx="1132114" cy="4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5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198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13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0" y="572711"/>
            <a:ext cx="121919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lợi thủy sản của Việt Nam</a:t>
            </a:r>
            <a:endParaRPr lang="vi-VN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hững l</a:t>
            </a:r>
            <a:r>
              <a:rPr lang="en-US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ợi</a:t>
            </a:r>
            <a:r>
              <a:rPr lang="vi-VN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</a:t>
            </a:r>
            <a:r>
              <a:rPr lang="en-US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ế </a:t>
            </a:r>
            <a:r>
              <a:rPr lang="vi-VN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 Việt Nam </a:t>
            </a:r>
            <a:r>
              <a:rPr lang="vi-VN" sz="4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4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4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uôi </a:t>
            </a:r>
            <a:r>
              <a:rPr lang="vi-VN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 sản nước </a:t>
            </a:r>
            <a:r>
              <a:rPr lang="vi-VN" sz="4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80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</a:t>
            </a:r>
            <a:r>
              <a:rPr lang="vi-VN" sz="48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uôi thủy sản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8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 </a:t>
            </a:r>
            <a:r>
              <a:rPr lang="vi-VN" sz="4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en-US" sz="4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ợ: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uôi thủy sản nước </a:t>
            </a:r>
            <a:r>
              <a:rPr lang="vi-VN" sz="48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vi-VN" sz="4800">
              <a:solidFill>
                <a:srgbClr val="002060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814" y="12630"/>
            <a:ext cx="1172460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MỘT SỐ LOẠI THUỶ SẢN CÓ GIÁ </a:t>
            </a:r>
            <a:r>
              <a:rPr lang="en-US" altLang="zh-CN" sz="2800" b="1" smtClean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TRỊ KINH 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TẾ CAO Ở VIỆT NAM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129"/>
          <p:cNvGrpSpPr/>
          <p:nvPr/>
        </p:nvGrpSpPr>
        <p:grpSpPr>
          <a:xfrm>
            <a:off x="26325" y="26946"/>
            <a:ext cx="416733" cy="416117"/>
            <a:chOff x="2845451" y="5151933"/>
            <a:chExt cx="682388" cy="682388"/>
          </a:xfrm>
        </p:grpSpPr>
        <p:grpSp>
          <p:nvGrpSpPr>
            <p:cNvPr id="7" name="组合 130"/>
            <p:cNvGrpSpPr/>
            <p:nvPr/>
          </p:nvGrpSpPr>
          <p:grpSpPr>
            <a:xfrm>
              <a:off x="2845451" y="5151933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1" name="任意多边形 134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35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36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椭圆 131"/>
            <p:cNvSpPr/>
            <p:nvPr/>
          </p:nvSpPr>
          <p:spPr>
            <a:xfrm>
              <a:off x="2987738" y="5297432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rgbClr val="7030A0"/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132"/>
            <p:cNvSpPr/>
            <p:nvPr/>
          </p:nvSpPr>
          <p:spPr>
            <a:xfrm>
              <a:off x="2987739" y="5297432"/>
              <a:ext cx="392218" cy="392218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67"/>
            <p:cNvSpPr/>
            <p:nvPr/>
          </p:nvSpPr>
          <p:spPr>
            <a:xfrm>
              <a:off x="3061567" y="5322486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881565" y="2056556"/>
            <a:ext cx="4858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 bờ </a:t>
            </a:r>
            <a:r>
              <a:rPr lang="vi-VN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800"/>
          </a:p>
        </p:txBody>
      </p:sp>
      <p:sp>
        <p:nvSpPr>
          <p:cNvPr id="3" name="Rectangle 2"/>
          <p:cNvSpPr/>
          <p:nvPr/>
        </p:nvSpPr>
        <p:spPr>
          <a:xfrm>
            <a:off x="334476" y="2631591"/>
            <a:ext cx="5517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vi-VN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 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ịnh,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hải đảo</a:t>
            </a: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3057" y="3520615"/>
            <a:ext cx="11128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</a:t>
            </a:r>
            <a:r>
              <a:rPr lang="vi-VN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uỷ vực 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 l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ợ ven</a:t>
            </a:r>
            <a:r>
              <a:rPr lang="vi-VN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 </a:t>
            </a:r>
            <a:r>
              <a:rPr lang="vi-VN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triều, 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rừng ngập mặn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endParaRPr lang="en-US" sz="480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025" y="4962909"/>
            <a:ext cx="11610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</a:t>
            </a:r>
            <a:r>
              <a:rPr lang="vi-VN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 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 ngòi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ao 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ồ, </a:t>
            </a:r>
            <a:r>
              <a:rPr lang="vi-VN" sz="48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kênh rạch</a:t>
            </a:r>
            <a:r>
              <a:rPr lang="en-US" sz="48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endParaRPr lang="vi-VN" sz="4800">
              <a:solidFill>
                <a:srgbClr val="00206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8" y="12630"/>
            <a:ext cx="12191999" cy="6850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6662" y="-76848"/>
            <a:ext cx="2497070" cy="68501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630"/>
            <a:ext cx="12245417" cy="5386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9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MỘT SỐ LOẠI THUỶ SẢN CÓ GIÁ </a:t>
            </a:r>
            <a:r>
              <a:rPr lang="en-US" altLang="zh-CN" sz="2900" b="1" smtClean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TRỊ KINH </a:t>
            </a:r>
            <a:r>
              <a:rPr lang="en-US" altLang="zh-CN" sz="29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TẾ CAO Ở VIỆT NAM</a:t>
            </a:r>
            <a:endParaRPr lang="en-US" altLang="zh-CN" sz="2900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49029"/>
            <a:ext cx="12260315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 sản có giá trị kinh tế cao ở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endParaRPr lang="en-US" sz="4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51" y="3079264"/>
            <a:ext cx="4743166" cy="36940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3" name="Teardrop 12"/>
          <p:cNvSpPr/>
          <p:nvPr/>
        </p:nvSpPr>
        <p:spPr>
          <a:xfrm rot="457498">
            <a:off x="4711027" y="3107239"/>
            <a:ext cx="4778355" cy="3585054"/>
          </a:xfrm>
          <a:prstGeom prst="teardrop">
            <a:avLst>
              <a:gd name="adj" fmla="val 1226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51" y="1592351"/>
            <a:ext cx="965947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tên và cho biết môi trường sống của các loại thủy sản trong hình </a:t>
            </a:r>
            <a:r>
              <a:rPr lang="vi-VN" sz="36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12.2?</a:t>
            </a:r>
            <a:endParaRPr lang="en-US" sz="3600" dirty="0"/>
          </a:p>
        </p:txBody>
      </p:sp>
      <p:pic>
        <p:nvPicPr>
          <p:cNvPr id="16" name="Nhac-nen-doc-thuyet-tr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83" y="6150960"/>
            <a:ext cx="1132114" cy="622359"/>
          </a:xfrm>
          <a:prstGeom prst="rect">
            <a:avLst/>
          </a:prstGeom>
        </p:spPr>
      </p:pic>
      <p:pic>
        <p:nvPicPr>
          <p:cNvPr id="17" name="chuyen-tr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85" y="611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13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47134" y="1938739"/>
            <a:ext cx="12029251" cy="41549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vi-VN" sz="4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 thủy sản có giá trị kinh tế cao ở nước ta</a:t>
            </a:r>
            <a:r>
              <a:rPr lang="en-US" sz="4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40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Tôm: 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 sú, 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tôm thẻ chân trắng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tôm càng xanh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h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ù</a:t>
            </a:r>
            <a:r>
              <a:rPr lang="vi-VN" sz="4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 </a:t>
            </a:r>
            <a:r>
              <a:rPr lang="vi-VN" sz="4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</a:t>
            </a:r>
            <a:r>
              <a:rPr lang="vi-VN" sz="4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 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 rô phi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 </a:t>
            </a:r>
            <a:r>
              <a:rPr lang="vi-VN" sz="4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endParaRPr lang="en-US" sz="440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</a:t>
            </a:r>
            <a:r>
              <a:rPr lang="vi-VN" sz="4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 </a:t>
            </a:r>
            <a:r>
              <a:rPr lang="vi-VN" sz="4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</a:t>
            </a:r>
            <a:r>
              <a:rPr lang="vi-VN" sz="44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mặn</a:t>
            </a:r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 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ú, 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 bớp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 ch</a:t>
            </a:r>
            <a:r>
              <a:rPr lang="en-US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ẽm, 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 </a:t>
            </a:r>
            <a:r>
              <a:rPr lang="vi-VN" sz="4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4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các loài </a:t>
            </a:r>
            <a:r>
              <a:rPr lang="en-US" sz="4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</a:t>
            </a:r>
            <a:r>
              <a:rPr lang="vi-VN" sz="4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</a:t>
            </a:r>
            <a:r>
              <a:rPr lang="vi-VN" sz="4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4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630"/>
            <a:ext cx="12245417" cy="5386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9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MỘT SỐ LOẠI THUỶ SẢN CÓ GIÁ </a:t>
            </a:r>
            <a:r>
              <a:rPr lang="en-US" altLang="zh-CN" sz="2900" b="1" smtClean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TRỊ KINH </a:t>
            </a:r>
            <a:r>
              <a:rPr lang="en-US" altLang="zh-CN" sz="29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TẾ CAO Ở VIỆT NAM</a:t>
            </a:r>
            <a:endParaRPr lang="en-US" altLang="zh-CN" sz="2900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112513"/>
            <a:ext cx="12159867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 Một số</a:t>
            </a:r>
            <a:r>
              <a:rPr lang="vi-VN" sz="44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 sản có giá trị kinh tế cao ở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 Nam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110308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3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14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15"/>
          <p:cNvSpPr>
            <a:spLocks noChangeAspect="1"/>
          </p:cNvSpPr>
          <p:nvPr/>
        </p:nvSpPr>
        <p:spPr>
          <a:xfrm>
            <a:off x="3775206" y="2423723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任意多边形 16"/>
          <p:cNvSpPr/>
          <p:nvPr/>
        </p:nvSpPr>
        <p:spPr>
          <a:xfrm>
            <a:off x="4835395" y="2605868"/>
            <a:ext cx="4476771" cy="133585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17"/>
          <p:cNvSpPr>
            <a:spLocks noChangeAspect="1"/>
          </p:cNvSpPr>
          <p:nvPr/>
        </p:nvSpPr>
        <p:spPr>
          <a:xfrm>
            <a:off x="3971206" y="2619723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19"/>
          <p:cNvSpPr txBox="1"/>
          <p:nvPr/>
        </p:nvSpPr>
        <p:spPr>
          <a:xfrm>
            <a:off x="5529146" y="3060064"/>
            <a:ext cx="3036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</a:t>
            </a: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76" y="4221721"/>
            <a:ext cx="2654247" cy="2468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1154" y="147706"/>
            <a:ext cx="4178515" cy="2178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55"/>
            <a:ext cx="4888399" cy="6856145"/>
          </a:xfrm>
          <a:prstGeom prst="rect">
            <a:avLst/>
          </a:prstGeom>
        </p:spPr>
      </p:pic>
      <p:pic>
        <p:nvPicPr>
          <p:cNvPr id="11" name="BA DUM T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257" y="264159"/>
            <a:ext cx="500743" cy="3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4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211046" y="1391272"/>
            <a:ext cx="1175816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Trả lời</a:t>
            </a:r>
            <a:endParaRPr kumimoji="0" lang="en-US" sz="4000" b="1" i="1" u="sng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 cấp thực phẩm cho con người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kumimoji="0" lang="vi-VN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 cấp nguyên liệu cho ngành chế biến thực phẩm, chăn nuôi và các ngành công nghiệp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 khẩu thuỷ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 việc làm và tăng thu nhập cho người lao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Góp phần bảo vệ môi trường và đảm bảo chủ quyền quốc gia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文本框 34"/>
          <p:cNvSpPr txBox="1"/>
          <p:nvPr/>
        </p:nvSpPr>
        <p:spPr>
          <a:xfrm>
            <a:off x="211046" y="81745"/>
            <a:ext cx="114876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có vai trò gì đối với nền kinh tế và đời sống xã hội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Times New Roman" panose="02020603050405020304" pitchFamily="18" charset="0"/>
              <a:ea typeface="方正正中黑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BA DUM T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7921" y="1167137"/>
            <a:ext cx="500743" cy="3765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74415" y="5352346"/>
            <a:ext cx="117581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 thuỷ sản đóng một vai trò quan trọng trong sự phát triển kinh tế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 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đời sống xã hội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77" y="646895"/>
            <a:ext cx="3369442" cy="148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8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4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65988" y="2361801"/>
            <a:ext cx="119531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</a:t>
            </a:r>
            <a:r>
              <a:rPr kumimoji="0" lang="en-US" sz="40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lvl="0" algn="just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ngập</a:t>
            </a:r>
            <a:r>
              <a:rPr lang="vi-VN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 ven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nhuận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nhuận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tài sản của thiên nhiên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文本框 32"/>
          <p:cNvSpPr txBox="1"/>
          <p:nvPr/>
        </p:nvSpPr>
        <p:spPr>
          <a:xfrm>
            <a:off x="0" y="93417"/>
            <a:ext cx="1177807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2.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vừa qua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 khá phát triển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lợi nhiều gia đình đã phá rừng ngập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 ven biển để làm đầm nuôi tôm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làm như vậy đúng hay sai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V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sao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huyen-tr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6114" y="201541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72" y="2015416"/>
            <a:ext cx="3369442" cy="148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5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3"/>
          <p:cNvSpPr>
            <a:spLocks noChangeAspect="1"/>
          </p:cNvSpPr>
          <p:nvPr/>
        </p:nvSpPr>
        <p:spPr>
          <a:xfrm>
            <a:off x="3595860" y="-67691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14"/>
          <p:cNvSpPr>
            <a:spLocks noChangeAspect="1"/>
          </p:cNvSpPr>
          <p:nvPr/>
        </p:nvSpPr>
        <p:spPr>
          <a:xfrm>
            <a:off x="3595860" y="-190241"/>
            <a:ext cx="2520000" cy="2520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15"/>
          <p:cNvSpPr>
            <a:spLocks noChangeAspect="1"/>
          </p:cNvSpPr>
          <p:nvPr/>
        </p:nvSpPr>
        <p:spPr>
          <a:xfrm>
            <a:off x="3875860" y="8975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任意多边形 16"/>
          <p:cNvSpPr/>
          <p:nvPr/>
        </p:nvSpPr>
        <p:spPr>
          <a:xfrm>
            <a:off x="4771045" y="285759"/>
            <a:ext cx="3931903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17"/>
          <p:cNvSpPr>
            <a:spLocks noChangeAspect="1"/>
          </p:cNvSpPr>
          <p:nvPr/>
        </p:nvSpPr>
        <p:spPr>
          <a:xfrm>
            <a:off x="4071860" y="28575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19"/>
          <p:cNvSpPr txBox="1"/>
          <p:nvPr/>
        </p:nvSpPr>
        <p:spPr>
          <a:xfrm>
            <a:off x="5675265" y="756665"/>
            <a:ext cx="264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78" y="837281"/>
            <a:ext cx="2087593" cy="2240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D543C9-EE1D-675F-09FC-C24689A34698}"/>
              </a:ext>
            </a:extLst>
          </p:cNvPr>
          <p:cNvSpPr txBox="1"/>
          <p:nvPr/>
        </p:nvSpPr>
        <p:spPr>
          <a:xfrm>
            <a:off x="512953" y="3245459"/>
            <a:ext cx="106458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địa phương em hiện đang n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uôi loại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thủy sản nào và nuôi theo hình thức nào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2005A-823B-D055-1D73-513D7F242F1C}"/>
              </a:ext>
            </a:extLst>
          </p:cNvPr>
          <p:cNvSpPr txBox="1"/>
          <p:nvPr/>
        </p:nvSpPr>
        <p:spPr>
          <a:xfrm>
            <a:off x="512952" y="4613965"/>
            <a:ext cx="106458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tìm hiểu để mô tả lại cách nuôi trai lấy ngọc. Ngọc trai có giá trị như thế nào?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13" y="9423"/>
            <a:ext cx="3344373" cy="3120317"/>
          </a:xfrm>
          <a:prstGeom prst="rect">
            <a:avLst/>
          </a:prstGeom>
        </p:spPr>
      </p:pic>
      <p:pic>
        <p:nvPicPr>
          <p:cNvPr id="14" name="BA DUM T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257" y="264159"/>
            <a:ext cx="500743" cy="3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4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0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4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04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4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4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273269" y="1053478"/>
            <a:ext cx="1170537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Trả</a:t>
            </a:r>
            <a:r>
              <a:rPr lang="en-US" sz="5000" i="1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5000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lời</a:t>
            </a:r>
            <a:endParaRPr kumimoji="0" lang="en-US" sz="5000" b="0" i="1" u="sng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 smtClean="0">
                <a:latin typeface="+mj-lt"/>
              </a:rPr>
              <a:t>Hiện </a:t>
            </a:r>
            <a:r>
              <a:rPr lang="vi-VN" sz="4000" dirty="0">
                <a:latin typeface="+mj-lt"/>
              </a:rPr>
              <a:t>nay, trên địa bàn tỉnh Đồng Nai đã xuất hiện nhiều mô hình sản xuất có hiệu quả như: </a:t>
            </a:r>
            <a:r>
              <a:rPr lang="vi-VN" sz="4000" b="1" dirty="0">
                <a:latin typeface="+mj-lt"/>
              </a:rPr>
              <a:t>nuôi thuỷ sản trong lồng, bè, hồ chứa; nuôi thuỷ sản theo mô hình VAC </a:t>
            </a:r>
            <a:r>
              <a:rPr lang="vi-VN" sz="4000" dirty="0">
                <a:latin typeface="+mj-lt"/>
              </a:rPr>
              <a:t>với các loài thuỷ sản kinh tế cao như </a:t>
            </a:r>
            <a:r>
              <a:rPr lang="vi-VN" sz="4000" b="1" dirty="0">
                <a:latin typeface="+mj-lt"/>
              </a:rPr>
              <a:t>cá chình, cá lăng, ba ba, lươn... </a:t>
            </a:r>
            <a:r>
              <a:rPr lang="vi-VN" sz="4000" dirty="0">
                <a:latin typeface="+mj-lt"/>
              </a:rPr>
              <a:t>với tổng sản lượng thủy sản mỗi năm đạt hàng chục nghìn tấn.</a:t>
            </a:r>
            <a:endParaRPr kumimoji="0" lang="en-US" sz="4000" b="0" i="1" u="sng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269" y="71402"/>
            <a:ext cx="11705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địa phương em hiện đang n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uôi loại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thủy sản nào và nuôi theo hình thức nào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uyen-tr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85" y="611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3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0"/>
            <a:ext cx="1188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tìm hiểu để mô tả lại cách nuôi trai lấy ngọc. Ngọc trai có giá trị như thế nào?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goc tr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3658" y="1200329"/>
            <a:ext cx="9840686" cy="5528392"/>
          </a:xfrm>
          <a:prstGeom prst="rect">
            <a:avLst/>
          </a:prstGeom>
        </p:spPr>
      </p:pic>
      <p:pic>
        <p:nvPicPr>
          <p:cNvPr id="4" name="chuyen-tr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85" y="611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83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45" y="0"/>
            <a:ext cx="1213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8">
            <a:extLst>
              <a:ext uri="{FF2B5EF4-FFF2-40B4-BE49-F238E27FC236}">
                <a16:creationId xmlns:a16="http://schemas.microsoft.com/office/drawing/2014/main" id="{1E16240A-E76C-4569-94BE-EFFEA389E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3381272">
            <a:off x="4304713" y="2792719"/>
            <a:ext cx="3097051" cy="223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8">
            <a:extLst>
              <a:ext uri="{FF2B5EF4-FFF2-40B4-BE49-F238E27FC236}">
                <a16:creationId xmlns:a16="http://schemas.microsoft.com/office/drawing/2014/main" id="{BF373123-9C94-48D2-ADE9-144BA596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1223915">
            <a:off x="4524652" y="707483"/>
            <a:ext cx="3097051" cy="223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9B9FC9D2-9E2C-4A39-84B3-EBD82ED46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568" y="1708480"/>
            <a:ext cx="5041829" cy="3792041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AFC34B87-782D-42CA-8192-473331D19CD4}"/>
              </a:ext>
            </a:extLst>
          </p:cNvPr>
          <p:cNvSpPr txBox="1"/>
          <p:nvPr/>
        </p:nvSpPr>
        <p:spPr>
          <a:xfrm>
            <a:off x="7439059" y="677900"/>
            <a:ext cx="3348263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nuôi thủy sản ở địa phương em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64BF404-544C-4DDE-BCB6-AC07A13CA35B}"/>
              </a:ext>
            </a:extLst>
          </p:cNvPr>
          <p:cNvSpPr txBox="1"/>
          <p:nvPr/>
        </p:nvSpPr>
        <p:spPr>
          <a:xfrm>
            <a:off x="7439059" y="3451901"/>
            <a:ext cx="3502210" cy="15089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vai trò của ngành thủy sản đối với địa phương.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630" y="2486415"/>
            <a:ext cx="2959403" cy="14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7" y="247650"/>
            <a:ext cx="11710223" cy="62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05756" y="149652"/>
            <a:ext cx="8877992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6: NUÔI THUỶ SẢN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8651" y="1076473"/>
            <a:ext cx="991173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 NGÀNH THUỶ SẢN Ở VIỆT NAM</a:t>
            </a:r>
          </a:p>
        </p:txBody>
      </p:sp>
      <p:pic>
        <p:nvPicPr>
          <p:cNvPr id="10" name="PA_图片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931" y="3552530"/>
            <a:ext cx="4011008" cy="2871390"/>
          </a:xfrm>
          <a:prstGeom prst="rect">
            <a:avLst/>
          </a:prstGeom>
        </p:spPr>
      </p:pic>
      <p:sp>
        <p:nvSpPr>
          <p:cNvPr id="11" name="7-Point Star 10"/>
          <p:cNvSpPr/>
          <p:nvPr/>
        </p:nvSpPr>
        <p:spPr>
          <a:xfrm>
            <a:off x="-289939" y="1840196"/>
            <a:ext cx="12688912" cy="5017804"/>
          </a:xfrm>
          <a:prstGeom prst="star7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nuôi thủy sản có tác động như thế nào đối với nền kinh tế </a:t>
            </a:r>
            <a:r>
              <a:rPr lang="vi-V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endParaRPr 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nước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ta?</a:t>
            </a:r>
            <a:endParaRPr lang="vi-VN" sz="48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3657" y="3896874"/>
            <a:ext cx="3095316" cy="2886551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224" y="4007039"/>
            <a:ext cx="2937864" cy="2776386"/>
          </a:xfrm>
          <a:prstGeom prst="rect">
            <a:avLst/>
          </a:prstGeom>
        </p:spPr>
      </p:pic>
      <p:pic>
        <p:nvPicPr>
          <p:cNvPr id="4" name="chuyen-tra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085" y="611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文本框 145"/>
          <p:cNvSpPr txBox="1"/>
          <p:nvPr/>
        </p:nvSpPr>
        <p:spPr>
          <a:xfrm>
            <a:off x="1" y="97587"/>
            <a:ext cx="121920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VAI 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CỦA NGÀNH </a:t>
            </a:r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THUỶ </a:t>
            </a:r>
            <a:r>
              <a:rPr lang="en-US" altLang="zh-CN" sz="4000" b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 TRONG 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NỀN KINH TẾ VIỆT NAM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9659" y="4978400"/>
            <a:ext cx="2035072" cy="187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1" y="1638416"/>
            <a:ext cx="10116458" cy="5721570"/>
          </a:xfrm>
          <a:prstGeom prst="rect">
            <a:avLst/>
          </a:prstGeom>
        </p:spPr>
      </p:pic>
      <p:pic>
        <p:nvPicPr>
          <p:cNvPr id="24" name="chuyen-tr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85" y="611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45"/>
          <p:cNvSpPr txBox="1"/>
          <p:nvPr/>
        </p:nvSpPr>
        <p:spPr>
          <a:xfrm>
            <a:off x="483294" y="42075"/>
            <a:ext cx="1171796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1.VAI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CỦA NGÀNH THUỶ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SẢNTRONG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NỀN KINH TẾ VIỆT NAM</a:t>
            </a:r>
          </a:p>
        </p:txBody>
      </p:sp>
      <p:grpSp>
        <p:nvGrpSpPr>
          <p:cNvPr id="4" name="组合 113"/>
          <p:cNvGrpSpPr/>
          <p:nvPr/>
        </p:nvGrpSpPr>
        <p:grpSpPr>
          <a:xfrm>
            <a:off x="50799" y="91154"/>
            <a:ext cx="406399" cy="399911"/>
            <a:chOff x="2822348" y="3744846"/>
            <a:chExt cx="682388" cy="682388"/>
          </a:xfrm>
        </p:grpSpPr>
        <p:grpSp>
          <p:nvGrpSpPr>
            <p:cNvPr id="5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9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Heart 11"/>
          <p:cNvSpPr/>
          <p:nvPr/>
        </p:nvSpPr>
        <p:spPr>
          <a:xfrm>
            <a:off x="395153" y="565295"/>
            <a:ext cx="10945510" cy="591958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5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2401" y="5520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7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45"/>
          <p:cNvSpPr txBox="1"/>
          <p:nvPr/>
        </p:nvSpPr>
        <p:spPr>
          <a:xfrm>
            <a:off x="742951" y="28461"/>
            <a:ext cx="1171796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1.VAI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CỦA NGÀNH THUỶ </a:t>
            </a:r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SẢNTRONG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NỀN KINH TẾ VIỆT NAM</a:t>
            </a:r>
          </a:p>
        </p:txBody>
      </p:sp>
      <p:grpSp>
        <p:nvGrpSpPr>
          <p:cNvPr id="11" name="组合 113"/>
          <p:cNvGrpSpPr/>
          <p:nvPr/>
        </p:nvGrpSpPr>
        <p:grpSpPr>
          <a:xfrm>
            <a:off x="50799" y="91154"/>
            <a:ext cx="406399" cy="399911"/>
            <a:chOff x="2822348" y="3744846"/>
            <a:chExt cx="682388" cy="682388"/>
          </a:xfrm>
        </p:grpSpPr>
        <p:grpSp>
          <p:nvGrpSpPr>
            <p:cNvPr id="12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6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-245096" y="1026696"/>
            <a:ext cx="12552709" cy="595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1.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vai trò của ngành thủy sản được minh họa trong hình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12.1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Aft>
                <a:spcPts val="300"/>
              </a:spcAft>
            </a:pP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Aft>
                <a:spcPts val="300"/>
              </a:spcAft>
            </a:pP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Aft>
                <a:spcPts val="300"/>
              </a:spcAft>
            </a:pP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Aft>
                <a:spcPts val="300"/>
              </a:spcAft>
            </a:pP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Aft>
                <a:spcPts val="300"/>
              </a:spcAft>
            </a:pP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Aft>
                <a:spcPts val="300"/>
              </a:spcAft>
            </a:pP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Aft>
                <a:spcPts val="300"/>
              </a:spcAft>
            </a:pP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thủy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ven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ninh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Aft>
                <a:spcPts val="3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03981" y="567930"/>
            <a:ext cx="483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305280"/>
              </p:ext>
            </p:extLst>
          </p:nvPr>
        </p:nvGraphicFramePr>
        <p:xfrm>
          <a:off x="399754" y="1689211"/>
          <a:ext cx="1179224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5374">
                  <a:extLst>
                    <a:ext uri="{9D8B030D-6E8A-4147-A177-3AD203B41FA5}">
                      <a16:colId xmlns:a16="http://schemas.microsoft.com/office/drawing/2014/main" val="1794554964"/>
                    </a:ext>
                  </a:extLst>
                </a:gridCol>
                <a:gridCol w="1965374">
                  <a:extLst>
                    <a:ext uri="{9D8B030D-6E8A-4147-A177-3AD203B41FA5}">
                      <a16:colId xmlns:a16="http://schemas.microsoft.com/office/drawing/2014/main" val="3848300176"/>
                    </a:ext>
                  </a:extLst>
                </a:gridCol>
                <a:gridCol w="1965374">
                  <a:extLst>
                    <a:ext uri="{9D8B030D-6E8A-4147-A177-3AD203B41FA5}">
                      <a16:colId xmlns:a16="http://schemas.microsoft.com/office/drawing/2014/main" val="1462059842"/>
                    </a:ext>
                  </a:extLst>
                </a:gridCol>
                <a:gridCol w="1965374">
                  <a:extLst>
                    <a:ext uri="{9D8B030D-6E8A-4147-A177-3AD203B41FA5}">
                      <a16:colId xmlns:a16="http://schemas.microsoft.com/office/drawing/2014/main" val="2545948504"/>
                    </a:ext>
                  </a:extLst>
                </a:gridCol>
                <a:gridCol w="1965374">
                  <a:extLst>
                    <a:ext uri="{9D8B030D-6E8A-4147-A177-3AD203B41FA5}">
                      <a16:colId xmlns:a16="http://schemas.microsoft.com/office/drawing/2014/main" val="1567252323"/>
                    </a:ext>
                  </a:extLst>
                </a:gridCol>
                <a:gridCol w="1965374">
                  <a:extLst>
                    <a:ext uri="{9D8B030D-6E8A-4147-A177-3AD203B41FA5}">
                      <a16:colId xmlns:a16="http://schemas.microsoft.com/office/drawing/2014/main" val="3688819179"/>
                    </a:ext>
                  </a:extLst>
                </a:gridCol>
              </a:tblGrid>
              <a:tr h="2975641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800" b="0" i="1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>
                        <a:lnSpc>
                          <a:spcPct val="400000"/>
                        </a:lnSpc>
                      </a:pPr>
                      <a:endParaRPr lang="en-US" sz="800" b="0" i="1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1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1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…………………………………………………………………….....</a:t>
                      </a:r>
                      <a:r>
                        <a:rPr kumimoji="0" lang="en-US" sz="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…………………………………………………………………….................................................………………………….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4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…………………………………………………………………….....…………………………………………………………………….................................................…………………………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4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…………………………………………………………………….....…………………………………………………………………….................................................…………………………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4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…………………………………………………………………….....…………………………………………………………………….................................................…………………………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4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…………………………………………………………………….....…………………………………………………………………….................................................………………………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4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3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…………………………………………………………………….....…………………………………………………………………….................................................……………………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967607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51" y="1717491"/>
            <a:ext cx="1975803" cy="12128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554" y="1702855"/>
            <a:ext cx="1959921" cy="11908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355" y="1688808"/>
            <a:ext cx="1940912" cy="125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154" y="1716032"/>
            <a:ext cx="1937417" cy="10999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076" y="1721710"/>
            <a:ext cx="1956791" cy="11897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945" y="1717086"/>
            <a:ext cx="1960513" cy="1250943"/>
          </a:xfrm>
          <a:prstGeom prst="rect">
            <a:avLst/>
          </a:prstGeom>
        </p:spPr>
      </p:pic>
      <p:pic>
        <p:nvPicPr>
          <p:cNvPr id="4" name="Nhac-nen-doc-thuyet-tr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397121"/>
            <a:ext cx="1132114" cy="6223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772" y="5369246"/>
            <a:ext cx="3369442" cy="148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9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tmFilter="0, 0; 0.125,0.2665; 0.25,0.4; 0.375,0.465; 0.5,0.5;  0.625,0.535; 0.75,0.6; 0.875,0.7335; 1,1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" tmFilter="0, 0; 0.125,0.2665; 0.25,0.4; 0.375,0.465; 0.5,0.5;  0.625,0.535; 0.75,0.6; 0.875,0.7335; 1,1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5" decel="50000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5" decel="50000">
                                          <p:stCondLst>
                                            <p:cond delay="2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5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5" decel="50000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5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5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5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1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411682" y="393597"/>
            <a:ext cx="11696236" cy="65094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algn="just"/>
            <a:r>
              <a:rPr lang="en-US" sz="3700" b="1" u="sng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700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</a:p>
          <a:p>
            <a:pPr algn="just"/>
            <a:r>
              <a:rPr lang="vi-VN" sz="3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 </a:t>
            </a:r>
            <a:r>
              <a:rPr lang="vi-VN" sz="3800" b="1">
                <a:solidFill>
                  <a:srgbClr val="FF0000"/>
                </a:solidFill>
                <a:latin typeface="Times New Roman" panose="02020603050405020304" pitchFamily="18" charset="0"/>
              </a:rPr>
              <a:t>12.1a: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Cung cấp thực phẩm cho con người</a:t>
            </a:r>
          </a:p>
          <a:p>
            <a:pPr algn="just"/>
            <a:r>
              <a:rPr lang="vi-VN" sz="3800" b="1">
                <a:solidFill>
                  <a:srgbClr val="FF0000"/>
                </a:solidFill>
                <a:latin typeface="Times New Roman" panose="02020603050405020304" pitchFamily="18" charset="0"/>
              </a:rPr>
              <a:t>Hình 12.1b: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Cung cấp nguyên liệu cho ngành chăn </a:t>
            </a:r>
            <a:r>
              <a:rPr lang="vi-VN" sz="3800" smtClean="0">
                <a:solidFill>
                  <a:srgbClr val="FF0000"/>
                </a:solidFill>
                <a:latin typeface="Times New Roman" panose="02020603050405020304" pitchFamily="18" charset="0"/>
              </a:rPr>
              <a:t>nuôi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và các ngành công nghiệp khác.</a:t>
            </a:r>
          </a:p>
          <a:p>
            <a:pPr algn="just"/>
            <a:r>
              <a:rPr lang="vi-VN" sz="3800" b="1">
                <a:solidFill>
                  <a:srgbClr val="FF0000"/>
                </a:solidFill>
                <a:latin typeface="Times New Roman" panose="02020603050405020304" pitchFamily="18" charset="0"/>
              </a:rPr>
              <a:t>Hình 12.1c: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Cung cấp nguyên liệu cho ngành chế </a:t>
            </a:r>
            <a:r>
              <a:rPr lang="vi-VN" sz="3800" smtClean="0">
                <a:solidFill>
                  <a:srgbClr val="FF0000"/>
                </a:solidFill>
                <a:latin typeface="Times New Roman" panose="02020603050405020304" pitchFamily="18" charset="0"/>
              </a:rPr>
              <a:t>biến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thực phẩm.</a:t>
            </a:r>
          </a:p>
          <a:p>
            <a:pPr algn="just"/>
            <a:r>
              <a:rPr lang="vi-VN" sz="3800" b="1">
                <a:solidFill>
                  <a:srgbClr val="FF0000"/>
                </a:solidFill>
                <a:latin typeface="Times New Roman" panose="02020603050405020304" pitchFamily="18" charset="0"/>
              </a:rPr>
              <a:t>Hình 12.d: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Xuất khẩu thủy sản</a:t>
            </a:r>
          </a:p>
          <a:p>
            <a:pPr algn="just"/>
            <a:r>
              <a:rPr lang="vi-VN" sz="3800" b="1">
                <a:solidFill>
                  <a:srgbClr val="FF0000"/>
                </a:solidFill>
                <a:latin typeface="Times New Roman" panose="02020603050405020304" pitchFamily="18" charset="0"/>
              </a:rPr>
              <a:t>Hình </a:t>
            </a:r>
            <a:r>
              <a:rPr lang="vi-VN" sz="3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12.1e:</a:t>
            </a:r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800" smtClean="0">
                <a:solidFill>
                  <a:srgbClr val="FF0000"/>
                </a:solidFill>
                <a:latin typeface="Times New Roman" panose="02020603050405020304" pitchFamily="18" charset="0"/>
              </a:rPr>
              <a:t>Tạo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việc làm và tăng thu nhập cho </a:t>
            </a:r>
            <a:r>
              <a:rPr lang="vi-VN" sz="3800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lao động.</a:t>
            </a:r>
          </a:p>
          <a:p>
            <a:pPr algn="just"/>
            <a:r>
              <a:rPr lang="vi-VN" sz="3800" b="1">
                <a:solidFill>
                  <a:srgbClr val="FF0000"/>
                </a:solidFill>
                <a:latin typeface="Times New Roman" panose="02020603050405020304" pitchFamily="18" charset="0"/>
              </a:rPr>
              <a:t>Hình 12.1f: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Góp phần bảo vệ môi trường và đảm </a:t>
            </a:r>
            <a:r>
              <a:rPr lang="vi-VN" sz="3800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bảo </a:t>
            </a:r>
            <a:r>
              <a:rPr lang="vi-VN" sz="3800">
                <a:solidFill>
                  <a:srgbClr val="FF0000"/>
                </a:solidFill>
                <a:latin typeface="Times New Roman" panose="02020603050405020304" pitchFamily="18" charset="0"/>
              </a:rPr>
              <a:t>chủ quyền quốc gia.</a:t>
            </a:r>
          </a:p>
        </p:txBody>
      </p:sp>
      <p:sp>
        <p:nvSpPr>
          <p:cNvPr id="6" name="文本框 145"/>
          <p:cNvSpPr txBox="1"/>
          <p:nvPr/>
        </p:nvSpPr>
        <p:spPr>
          <a:xfrm>
            <a:off x="558710" y="13794"/>
            <a:ext cx="1171796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1.VAI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CỦA NGÀNH THUỶ </a:t>
            </a:r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SẢNTRONG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NỀN KINH TẾ VIỆT NAM</a:t>
            </a:r>
          </a:p>
        </p:txBody>
      </p:sp>
      <p:grpSp>
        <p:nvGrpSpPr>
          <p:cNvPr id="7" name="组合 113"/>
          <p:cNvGrpSpPr/>
          <p:nvPr/>
        </p:nvGrpSpPr>
        <p:grpSpPr>
          <a:xfrm>
            <a:off x="50799" y="62873"/>
            <a:ext cx="406399" cy="399911"/>
            <a:chOff x="2822348" y="3744846"/>
            <a:chExt cx="682388" cy="682388"/>
          </a:xfrm>
        </p:grpSpPr>
        <p:grpSp>
          <p:nvGrpSpPr>
            <p:cNvPr id="8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2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5" name="chuyen-tr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5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50799" y="593538"/>
            <a:ext cx="11678746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6000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sz="6000" i="1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2.</a:t>
            </a:r>
            <a:endParaRPr lang="en-US" sz="6000" i="1" u="sng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</a:rPr>
              <a:t>Vì người dân chỉ được nuôi trồng, đánh bắt thủy sản trong phạm vi lãnh thổ của mình. </a:t>
            </a:r>
          </a:p>
        </p:txBody>
      </p:sp>
      <p:sp>
        <p:nvSpPr>
          <p:cNvPr id="5" name="文本框 145"/>
          <p:cNvSpPr txBox="1"/>
          <p:nvPr/>
        </p:nvSpPr>
        <p:spPr>
          <a:xfrm>
            <a:off x="502148" y="13794"/>
            <a:ext cx="1171796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1.VAI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CỦA NGÀNH THUỶ </a:t>
            </a:r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SẢNTRONG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NỀN KINH TẾ VIỆT NAM</a:t>
            </a:r>
          </a:p>
        </p:txBody>
      </p:sp>
      <p:grpSp>
        <p:nvGrpSpPr>
          <p:cNvPr id="6" name="组合 113"/>
          <p:cNvGrpSpPr/>
          <p:nvPr/>
        </p:nvGrpSpPr>
        <p:grpSpPr>
          <a:xfrm>
            <a:off x="50799" y="62873"/>
            <a:ext cx="406399" cy="399911"/>
            <a:chOff x="2822348" y="3744846"/>
            <a:chExt cx="682388" cy="682388"/>
          </a:xfrm>
        </p:grpSpPr>
        <p:grpSp>
          <p:nvGrpSpPr>
            <p:cNvPr id="7" name="组合 114"/>
            <p:cNvGrpSpPr/>
            <p:nvPr/>
          </p:nvGrpSpPr>
          <p:grpSpPr>
            <a:xfrm>
              <a:off x="2822348" y="3744846"/>
              <a:ext cx="682388" cy="682388"/>
              <a:chOff x="4993868" y="2326869"/>
              <a:chExt cx="2204264" cy="2204264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1" name="任意多边形 118"/>
              <p:cNvSpPr/>
              <p:nvPr/>
            </p:nvSpPr>
            <p:spPr>
              <a:xfrm>
                <a:off x="4993868" y="2326869"/>
                <a:ext cx="2204264" cy="2204264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9"/>
              <p:cNvSpPr/>
              <p:nvPr/>
            </p:nvSpPr>
            <p:spPr>
              <a:xfrm>
                <a:off x="5305426" y="2638424"/>
                <a:ext cx="1581148" cy="1581148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0"/>
              <p:cNvSpPr/>
              <p:nvPr/>
            </p:nvSpPr>
            <p:spPr>
              <a:xfrm>
                <a:off x="5370108" y="2708872"/>
                <a:ext cx="1451781" cy="1451781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椭圆 115"/>
            <p:cNvSpPr/>
            <p:nvPr/>
          </p:nvSpPr>
          <p:spPr>
            <a:xfrm>
              <a:off x="2964635" y="3890345"/>
              <a:ext cx="392218" cy="392218"/>
            </a:xfrm>
            <a:prstGeom prst="ellipse">
              <a:avLst/>
            </a:prstGeom>
            <a:gradFill>
              <a:gsLst>
                <a:gs pos="100000">
                  <a:srgbClr val="01ACBE"/>
                </a:gs>
                <a:gs pos="53000">
                  <a:srgbClr val="01C4D9"/>
                </a:gs>
                <a:gs pos="0">
                  <a:srgbClr val="5EEFFE"/>
                </a:gs>
              </a:gsLst>
              <a:lin ang="5400000" scaled="1"/>
            </a:gra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152400" dist="762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116"/>
            <p:cNvSpPr/>
            <p:nvPr/>
          </p:nvSpPr>
          <p:spPr>
            <a:xfrm>
              <a:off x="2964636" y="3890345"/>
              <a:ext cx="392218" cy="392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innerShdw blurRad="304800" dist="63500" dir="5400000">
                <a:srgbClr val="AC6600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67"/>
            <p:cNvSpPr/>
            <p:nvPr/>
          </p:nvSpPr>
          <p:spPr>
            <a:xfrm>
              <a:off x="3038464" y="3915399"/>
              <a:ext cx="244560" cy="91486"/>
            </a:xfrm>
            <a:custGeom>
              <a:avLst/>
              <a:gdLst>
                <a:gd name="connsiteX0" fmla="*/ 0 w 812800"/>
                <a:gd name="connsiteY0" fmla="*/ 406400 h 812800"/>
                <a:gd name="connsiteX1" fmla="*/ 406400 w 812800"/>
                <a:gd name="connsiteY1" fmla="*/ 0 h 812800"/>
                <a:gd name="connsiteX2" fmla="*/ 812800 w 812800"/>
                <a:gd name="connsiteY2" fmla="*/ 406400 h 812800"/>
                <a:gd name="connsiteX3" fmla="*/ 406400 w 812800"/>
                <a:gd name="connsiteY3" fmla="*/ 812800 h 812800"/>
                <a:gd name="connsiteX4" fmla="*/ 0 w 812800"/>
                <a:gd name="connsiteY4" fmla="*/ 406400 h 812800"/>
                <a:gd name="connsiteX0-1" fmla="*/ 0 w 812800"/>
                <a:gd name="connsiteY0-2" fmla="*/ 406400 h 457199"/>
                <a:gd name="connsiteX1-3" fmla="*/ 406400 w 812800"/>
                <a:gd name="connsiteY1-4" fmla="*/ 0 h 457199"/>
                <a:gd name="connsiteX2-5" fmla="*/ 812800 w 812800"/>
                <a:gd name="connsiteY2-6" fmla="*/ 406400 h 457199"/>
                <a:gd name="connsiteX3-7" fmla="*/ 0 w 812800"/>
                <a:gd name="connsiteY3-8" fmla="*/ 406400 h 457199"/>
                <a:gd name="connsiteX0-9" fmla="*/ 0 w 812800"/>
                <a:gd name="connsiteY0-10" fmla="*/ 406400 h 421420"/>
                <a:gd name="connsiteX1-11" fmla="*/ 406400 w 812800"/>
                <a:gd name="connsiteY1-12" fmla="*/ 0 h 421420"/>
                <a:gd name="connsiteX2-13" fmla="*/ 812800 w 812800"/>
                <a:gd name="connsiteY2-14" fmla="*/ 406400 h 421420"/>
                <a:gd name="connsiteX3-15" fmla="*/ 0 w 812800"/>
                <a:gd name="connsiteY3-16" fmla="*/ 406400 h 421420"/>
                <a:gd name="connsiteX0-17" fmla="*/ 0 w 812800"/>
                <a:gd name="connsiteY0-18" fmla="*/ 406400 h 406400"/>
                <a:gd name="connsiteX1-19" fmla="*/ 406400 w 812800"/>
                <a:gd name="connsiteY1-20" fmla="*/ 0 h 406400"/>
                <a:gd name="connsiteX2-21" fmla="*/ 812800 w 812800"/>
                <a:gd name="connsiteY2-22" fmla="*/ 406400 h 406400"/>
                <a:gd name="connsiteX3-23" fmla="*/ 0 w 812800"/>
                <a:gd name="connsiteY3-24" fmla="*/ 406400 h 406400"/>
                <a:gd name="connsiteX0-25" fmla="*/ 0 w 812800"/>
                <a:gd name="connsiteY0-26" fmla="*/ 406400 h 406400"/>
                <a:gd name="connsiteX1-27" fmla="*/ 406400 w 812800"/>
                <a:gd name="connsiteY1-28" fmla="*/ 0 h 406400"/>
                <a:gd name="connsiteX2-29" fmla="*/ 812800 w 812800"/>
                <a:gd name="connsiteY2-30" fmla="*/ 406400 h 406400"/>
                <a:gd name="connsiteX3-31" fmla="*/ 0 w 812800"/>
                <a:gd name="connsiteY3-32" fmla="*/ 406400 h 406400"/>
                <a:gd name="connsiteX0-33" fmla="*/ 0 w 812800"/>
                <a:gd name="connsiteY0-34" fmla="*/ 406400 h 406400"/>
                <a:gd name="connsiteX1-35" fmla="*/ 406400 w 812800"/>
                <a:gd name="connsiteY1-36" fmla="*/ 0 h 406400"/>
                <a:gd name="connsiteX2-37" fmla="*/ 812800 w 812800"/>
                <a:gd name="connsiteY2-38" fmla="*/ 406400 h 406400"/>
                <a:gd name="connsiteX3-39" fmla="*/ 0 w 812800"/>
                <a:gd name="connsiteY3-40" fmla="*/ 406400 h 406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12800" h="406400">
                  <a:moveTo>
                    <a:pt x="0" y="406400"/>
                  </a:moveTo>
                  <a:cubicBezTo>
                    <a:pt x="0" y="181951"/>
                    <a:pt x="181951" y="0"/>
                    <a:pt x="406400" y="0"/>
                  </a:cubicBezTo>
                  <a:cubicBezTo>
                    <a:pt x="630849" y="0"/>
                    <a:pt x="812800" y="181951"/>
                    <a:pt x="812800" y="406400"/>
                  </a:cubicBezTo>
                  <a:cubicBezTo>
                    <a:pt x="501227" y="268393"/>
                    <a:pt x="281093" y="253153"/>
                    <a:pt x="0" y="40640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4906859"/>
            <a:ext cx="5515240" cy="1933723"/>
          </a:xfrm>
          <a:prstGeom prst="rect">
            <a:avLst/>
          </a:prstGeom>
        </p:spPr>
      </p:pic>
      <p:pic>
        <p:nvPicPr>
          <p:cNvPr id="1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6967474" y="4906860"/>
            <a:ext cx="5515240" cy="1933723"/>
          </a:xfrm>
          <a:prstGeom prst="rect">
            <a:avLst/>
          </a:prstGeom>
        </p:spPr>
      </p:pic>
      <p:pic>
        <p:nvPicPr>
          <p:cNvPr id="16" name="SMSIPhoneRingtone-V.A-302198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756" y="4729421"/>
            <a:ext cx="6096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8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0" y="7097"/>
            <a:ext cx="12192000" cy="143731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3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1.VAI TRÒ CỦA NGÀNH THUỶ </a:t>
            </a:r>
            <a:r>
              <a:rPr lang="en-US" altLang="zh-CN" sz="3800" b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 TRONG </a:t>
            </a:r>
            <a:r>
              <a:rPr lang="en-US" altLang="zh-CN" sz="3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NỀN KINH TẾ VIỆT </a:t>
            </a:r>
            <a:r>
              <a:rPr lang="en-US" altLang="zh-CN" sz="3800" b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NAM</a:t>
            </a:r>
            <a:endParaRPr lang="en-US" altLang="zh-CN" sz="3800" b="1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0" y="1609654"/>
            <a:ext cx="12192000" cy="7109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7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7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70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sz="370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0" y="2392075"/>
            <a:ext cx="12192000" cy="14373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80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sz="380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0" y="3912645"/>
            <a:ext cx="12192002" cy="7648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80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sz="380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0" y="4739352"/>
            <a:ext cx="12192000" cy="7648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80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sz="380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4086C-4402-04BE-B417-999E20408407}"/>
              </a:ext>
            </a:extLst>
          </p:cNvPr>
          <p:cNvSpPr txBox="1"/>
          <p:nvPr/>
        </p:nvSpPr>
        <p:spPr>
          <a:xfrm>
            <a:off x="0" y="5578340"/>
            <a:ext cx="12192000" cy="12618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80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80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3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33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</TotalTime>
  <Words>1204</Words>
  <Application>Microsoft Office PowerPoint</Application>
  <PresentationFormat>Widescreen</PresentationFormat>
  <Paragraphs>126</Paragraphs>
  <Slides>21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等线</vt:lpstr>
      <vt:lpstr>Segoe UI</vt:lpstr>
      <vt:lpstr>Times New Roman</vt:lpstr>
      <vt:lpstr>方正正中黑简体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105</cp:revision>
  <dcterms:created xsi:type="dcterms:W3CDTF">2024-03-22T09:03:22Z</dcterms:created>
  <dcterms:modified xsi:type="dcterms:W3CDTF">2025-04-08T14:20:36Z</dcterms:modified>
</cp:coreProperties>
</file>