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68" r:id="rId3"/>
    <p:sldId id="257" r:id="rId4"/>
    <p:sldId id="270" r:id="rId5"/>
    <p:sldId id="279" r:id="rId6"/>
    <p:sldId id="280" r:id="rId7"/>
    <p:sldId id="271" r:id="rId8"/>
    <p:sldId id="272" r:id="rId9"/>
    <p:sldId id="273" r:id="rId10"/>
    <p:sldId id="274" r:id="rId11"/>
    <p:sldId id="275" r:id="rId12"/>
    <p:sldId id="277" r:id="rId13"/>
    <p:sldId id="288" r:id="rId14"/>
    <p:sldId id="281" r:id="rId15"/>
    <p:sldId id="282" r:id="rId16"/>
    <p:sldId id="283" r:id="rId17"/>
    <p:sldId id="284" r:id="rId18"/>
    <p:sldId id="285" r:id="rId19"/>
    <p:sldId id="286" r:id="rId20"/>
    <p:sldId id="289" r:id="rId21"/>
    <p:sldId id="287" r:id="rId22"/>
    <p:sldId id="290"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2400" b="1">
              <a:latin typeface="Arial" pitchFamily="34" charset="0"/>
              <a:cs typeface="Arial" pitchFamily="34" charset="0"/>
            </a:rPr>
            <a:t>KĨ THUẬT CHĂN NUÔI GÀ THỊT THẢ VƯỜN </a:t>
          </a:r>
          <a:endParaRPr lang="en-US" sz="2400">
            <a:latin typeface="Arial" pitchFamily="34" charset="0"/>
            <a:cs typeface="Arial" pitchFamily="34" charset="0"/>
          </a:endParaRPr>
        </a:p>
      </dgm:t>
    </dgm:pt>
    <dgm:pt modelId="{F457A265-A0F8-4824-9C7B-D403706E214D}" type="parTrans" cxnId="{D3D2A2F3-7A70-4CCA-8D2E-4B634BA4928D}">
      <dgm:prSet/>
      <dgm:spPr/>
      <dgm:t>
        <a:bodyPr/>
        <a:lstStyle/>
        <a:p>
          <a:endParaRPr lang="en-US"/>
        </a:p>
      </dgm:t>
    </dgm:pt>
    <dgm:pt modelId="{01A04E7E-A881-4B47-848A-BA62CD933B51}" type="sibTrans" cxnId="{D3D2A2F3-7A70-4CCA-8D2E-4B634BA4928D}">
      <dgm:prSet/>
      <dgm:spPr/>
      <dgm:t>
        <a:bodyPr/>
        <a:lstStyle/>
        <a:p>
          <a:endParaRPr lang="en-US"/>
        </a:p>
      </dgm:t>
    </dgm:pt>
    <dgm:pt modelId="{C207598B-6164-4BA1-8750-89BD268598F4}">
      <dgm:prSet phldrT="[Text]"/>
      <dgm:spPr/>
      <dgm:t>
        <a:bodyPr/>
        <a:lstStyle/>
        <a:p>
          <a:pPr algn="ctr"/>
          <a:r>
            <a:rPr lang="en-US"/>
            <a:t>1. Quy trình chăn nuôi</a:t>
          </a:r>
        </a:p>
      </dgm:t>
    </dgm:pt>
    <dgm:pt modelId="{AFE049E4-130A-45FF-9D2E-6A8DD760D2A6}" type="parTrans" cxnId="{987B2109-B82C-49AC-9400-70004E5E3343}">
      <dgm:prSet/>
      <dgm:spPr/>
      <dgm:t>
        <a:bodyPr/>
        <a:lstStyle/>
        <a:p>
          <a:endParaRPr lang="en-US"/>
        </a:p>
      </dgm:t>
    </dgm:pt>
    <dgm:pt modelId="{E2A10142-DECB-4552-9F09-2A082E5771A0}" type="sibTrans" cxnId="{987B2109-B82C-49AC-9400-70004E5E3343}">
      <dgm:prSet/>
      <dgm:spPr/>
      <dgm:t>
        <a:bodyPr/>
        <a:lstStyle/>
        <a:p>
          <a:endParaRPr lang="en-US"/>
        </a:p>
      </dgm:t>
    </dgm:pt>
    <dgm:pt modelId="{0763C09E-856B-485E-BD7E-FA14EFE3299D}">
      <dgm:prSet phldrT="[Text]"/>
      <dgm:spPr/>
      <dgm:t>
        <a:bodyPr/>
        <a:lstStyle/>
        <a:p>
          <a:pPr algn="ctr"/>
          <a:r>
            <a:rPr lang="en-US"/>
            <a:t>2. Chăn nuôi gà thịt thả vườn</a:t>
          </a:r>
        </a:p>
      </dgm:t>
    </dgm:pt>
    <dgm:pt modelId="{2B9689E1-A0E5-4AC1-AF5F-8A3A195E4783}" type="parTrans" cxnId="{BAE93D5B-AC79-4922-B8BD-C5FC3B96D84A}">
      <dgm:prSet/>
      <dgm:spPr/>
      <dgm:t>
        <a:bodyPr/>
        <a:lstStyle/>
        <a:p>
          <a:endParaRPr lang="en-US"/>
        </a:p>
      </dgm:t>
    </dgm:pt>
    <dgm:pt modelId="{A8603243-9555-428E-A9C3-535C82B41332}" type="sibTrans" cxnId="{BAE93D5B-AC79-4922-B8BD-C5FC3B96D84A}">
      <dgm:prSet/>
      <dgm:spPr/>
      <dgm:t>
        <a:bodyPr/>
        <a:lstStyle/>
        <a:p>
          <a:endParaRPr lang="en-US"/>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dgm:presLayoutVars>
          <dgm:chPref val="3"/>
        </dgm:presLayoutVars>
      </dgm:prSet>
      <dgm:spPr/>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pt>
    <dgm:pt modelId="{4C657D35-8FF6-4CE4-854D-7790B4683305}" type="pres">
      <dgm:prSet presAssocID="{AFE049E4-130A-45FF-9D2E-6A8DD760D2A6}" presName="connTx" presStyleLbl="parChTrans1D2" presStyleIdx="0" presStyleCnt="2"/>
      <dgm:spPr/>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05243">
        <dgm:presLayoutVars>
          <dgm:chPref val="3"/>
        </dgm:presLayoutVars>
      </dgm:prSet>
      <dgm:spPr/>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pt>
    <dgm:pt modelId="{0100AB55-3CB7-49EC-AF19-B1206FBFBA10}" type="pres">
      <dgm:prSet presAssocID="{2B9689E1-A0E5-4AC1-AF5F-8A3A195E4783}" presName="connTx" presStyleLbl="parChTrans1D2" presStyleIdx="1" presStyleCnt="2"/>
      <dgm:spPr/>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04081" custScaleY="89973">
        <dgm:presLayoutVars>
          <dgm:chPref val="3"/>
        </dgm:presLayoutVars>
      </dgm:prSet>
      <dgm:spPr/>
    </dgm:pt>
    <dgm:pt modelId="{12FA001F-335F-46F5-9C4B-4E872794CF9F}" type="pres">
      <dgm:prSet presAssocID="{0763C09E-856B-485E-BD7E-FA14EFE3299D}" presName="level3hierChild" presStyleCnt="0"/>
      <dgm:spPr/>
    </dgm:pt>
  </dgm:ptLst>
  <dgm:cxnLst>
    <dgm:cxn modelId="{987B2109-B82C-49AC-9400-70004E5E3343}" srcId="{6CDED0FB-502E-4BEE-8964-87B43B1C6188}" destId="{C207598B-6164-4BA1-8750-89BD268598F4}" srcOrd="0" destOrd="0" parTransId="{AFE049E4-130A-45FF-9D2E-6A8DD760D2A6}" sibTransId="{E2A10142-DECB-4552-9F09-2A082E5771A0}"/>
    <dgm:cxn modelId="{94EEB20C-2C65-4161-8804-7B606FE7EE91}" type="presOf" srcId="{AFE049E4-130A-45FF-9D2E-6A8DD760D2A6}" destId="{4C657D35-8FF6-4CE4-854D-7790B4683305}" srcOrd="1"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0D1A2642-29C2-4488-BC7F-CDC6E4E1C3F7}" type="presOf" srcId="{2B9689E1-A0E5-4AC1-AF5F-8A3A195E4783}" destId="{5B81714E-4C4C-40B2-98B1-B3C189056BAA}"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76C43168-EC41-4EA9-96BF-A1F51061117E}" type="presOf" srcId="{C207598B-6164-4BA1-8750-89BD268598F4}" destId="{588D7B36-9318-452D-AA4D-4E12F5F67A05}"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D3D2A2F3-7A70-4CCA-8D2E-4B634BA4928D}" srcId="{95F6B85F-6FE8-434F-B26E-5D71C3E0AFB3}" destId="{6CDED0FB-502E-4BEE-8964-87B43B1C6188}" srcOrd="0" destOrd="0" parTransId="{F457A265-A0F8-4824-9C7B-D403706E214D}" sibTransId="{01A04E7E-A881-4B47-848A-BA62CD933B51}"/>
    <dgm:cxn modelId="{F4D2A8F4-E02B-45C1-B71C-38379611BE4A}" type="presOf" srcId="{95F6B85F-6FE8-434F-B26E-5D71C3E0AFB3}" destId="{FAA07477-0944-475C-9E8D-FD0F65D11FFA}" srcOrd="0" destOrd="0" presId="urn:microsoft.com/office/officeart/2008/layout/HorizontalMultiLevelHierarchy"/>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714E-4C4C-40B2-98B1-B3C189056BAA}">
      <dsp:nvSpPr>
        <dsp:cNvPr id="0" name=""/>
        <dsp:cNvSpPr/>
      </dsp:nvSpPr>
      <dsp:spPr>
        <a:xfrm>
          <a:off x="1408965" y="1872208"/>
          <a:ext cx="466704" cy="444649"/>
        </a:xfrm>
        <a:custGeom>
          <a:avLst/>
          <a:gdLst/>
          <a:ahLst/>
          <a:cxnLst/>
          <a:rect l="0" t="0" r="0" b="0"/>
          <a:pathLst>
            <a:path>
              <a:moveTo>
                <a:pt x="0" y="0"/>
              </a:moveTo>
              <a:lnTo>
                <a:pt x="233352" y="0"/>
              </a:lnTo>
              <a:lnTo>
                <a:pt x="233352" y="444649"/>
              </a:lnTo>
              <a:lnTo>
                <a:pt x="466704" y="4446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6202" y="2078417"/>
        <a:ext cx="32230" cy="32230"/>
      </dsp:txXfrm>
    </dsp:sp>
    <dsp:sp modelId="{88FDB691-016A-40B0-A9DB-C295FAE27C13}">
      <dsp:nvSpPr>
        <dsp:cNvPr id="0" name=""/>
        <dsp:cNvSpPr/>
      </dsp:nvSpPr>
      <dsp:spPr>
        <a:xfrm>
          <a:off x="1408965" y="1463226"/>
          <a:ext cx="466704" cy="408981"/>
        </a:xfrm>
        <a:custGeom>
          <a:avLst/>
          <a:gdLst/>
          <a:ahLst/>
          <a:cxnLst/>
          <a:rect l="0" t="0" r="0" b="0"/>
          <a:pathLst>
            <a:path>
              <a:moveTo>
                <a:pt x="0" y="408981"/>
              </a:moveTo>
              <a:lnTo>
                <a:pt x="233352" y="408981"/>
              </a:lnTo>
              <a:lnTo>
                <a:pt x="233352" y="0"/>
              </a:lnTo>
              <a:lnTo>
                <a:pt x="46670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6804" y="1652203"/>
        <a:ext cx="31027" cy="31027"/>
      </dsp:txXfrm>
    </dsp:sp>
    <dsp:sp modelId="{52CC3858-04E6-4AC8-9521-5CA3BFE29911}">
      <dsp:nvSpPr>
        <dsp:cNvPr id="0" name=""/>
        <dsp:cNvSpPr/>
      </dsp:nvSpPr>
      <dsp:spPr>
        <a:xfrm rot="16200000">
          <a:off x="-917855" y="1417594"/>
          <a:ext cx="3744416" cy="9092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itchFamily="34" charset="0"/>
              <a:cs typeface="Arial" pitchFamily="34" charset="0"/>
            </a:rPr>
            <a:t>KĨ THUẬT CHĂN NUÔI GÀ THỊT THẢ VƯỜN </a:t>
          </a:r>
          <a:endParaRPr lang="en-US" sz="2400" kern="1200">
            <a:latin typeface="Arial" pitchFamily="34" charset="0"/>
            <a:cs typeface="Arial" pitchFamily="34" charset="0"/>
          </a:endParaRPr>
        </a:p>
      </dsp:txBody>
      <dsp:txXfrm>
        <a:off x="-917855" y="1417594"/>
        <a:ext cx="3744416" cy="909226"/>
      </dsp:txXfrm>
    </dsp:sp>
    <dsp:sp modelId="{588D7B36-9318-452D-AA4D-4E12F5F67A05}">
      <dsp:nvSpPr>
        <dsp:cNvPr id="0" name=""/>
        <dsp:cNvSpPr/>
      </dsp:nvSpPr>
      <dsp:spPr>
        <a:xfrm>
          <a:off x="1875669" y="1107507"/>
          <a:ext cx="4789386" cy="7114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1. Quy trình chăn nuôi</a:t>
          </a:r>
        </a:p>
      </dsp:txBody>
      <dsp:txXfrm>
        <a:off x="1875669" y="1107507"/>
        <a:ext cx="4789386" cy="711439"/>
      </dsp:txXfrm>
    </dsp:sp>
    <dsp:sp modelId="{4873DB87-FF6F-4DF1-AB10-6BBE036B1793}">
      <dsp:nvSpPr>
        <dsp:cNvPr id="0" name=""/>
        <dsp:cNvSpPr/>
      </dsp:nvSpPr>
      <dsp:spPr>
        <a:xfrm>
          <a:off x="1875669" y="1996805"/>
          <a:ext cx="4762271" cy="6401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2. Chăn nuôi gà thịt thả vườn</a:t>
          </a:r>
        </a:p>
      </dsp:txBody>
      <dsp:txXfrm>
        <a:off x="1875669" y="1996805"/>
        <a:ext cx="4762271" cy="64010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t>2/24/2025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t>‹#›</a:t>
            </a:fld>
            <a:endParaRPr lang="en-US"/>
          </a:p>
        </p:txBody>
      </p:sp>
    </p:spTree>
    <p:extLst>
      <p:ext uri="{BB962C8B-B14F-4D97-AF65-F5344CB8AC3E}">
        <p14:creationId xmlns:p14="http://schemas.microsoft.com/office/powerpoint/2010/main" val="18449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13</a:t>
            </a:fld>
            <a:endParaRPr lang="en-US"/>
          </a:p>
        </p:txBody>
      </p:sp>
    </p:spTree>
    <p:extLst>
      <p:ext uri="{BB962C8B-B14F-4D97-AF65-F5344CB8AC3E}">
        <p14:creationId xmlns:p14="http://schemas.microsoft.com/office/powerpoint/2010/main" val="421842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D70B60-EB16-4181-BE10-F25BFBBA4077}"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70222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3864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89324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9335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70B60-EB16-4181-BE10-F25BFBBA4077}"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17696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D70B60-EB16-4181-BE10-F25BFBBA4077}"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4528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D70B60-EB16-4181-BE10-F25BFBBA4077}" type="datetimeFigureOut">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1055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D70B60-EB16-4181-BE10-F25BFBBA4077}" type="datetimeFigureOut">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9794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6321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042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8426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t>2/24/2025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t>‹#›</a:t>
            </a:fld>
            <a:endParaRPr lang="en-US"/>
          </a:p>
        </p:txBody>
      </p:sp>
    </p:spTree>
    <p:extLst>
      <p:ext uri="{BB962C8B-B14F-4D97-AF65-F5344CB8AC3E}">
        <p14:creationId xmlns:p14="http://schemas.microsoft.com/office/powerpoint/2010/main" val="20277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548680"/>
            <a:ext cx="6768752" cy="2123658"/>
          </a:xfrm>
          <a:prstGeom prst="rect">
            <a:avLst/>
          </a:prstGeom>
        </p:spPr>
        <p:txBody>
          <a:bodyPr wrap="square">
            <a:spAutoFit/>
          </a:bodyPr>
          <a:lstStyle/>
          <a:p>
            <a:pPr algn="ctr"/>
            <a:r>
              <a:rPr lang="vi-VN" sz="4400">
                <a:solidFill>
                  <a:srgbClr val="FF0000"/>
                </a:solidFill>
              </a:rPr>
              <a:t>Làm thế nào để nuôi gà thịt thả vườn mau lớn, khỏe mạnh?</a:t>
            </a:r>
            <a:endParaRPr lang="en-US" sz="440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2852936"/>
            <a:ext cx="9008787" cy="403244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8" y="235108"/>
            <a:ext cx="1551068" cy="2488719"/>
          </a:xfrm>
          <a:prstGeom prst="rect">
            <a:avLst/>
          </a:prstGeom>
        </p:spPr>
      </p:pic>
    </p:spTree>
    <p:extLst>
      <p:ext uri="{BB962C8B-B14F-4D97-AF65-F5344CB8AC3E}">
        <p14:creationId xmlns:p14="http://schemas.microsoft.com/office/powerpoint/2010/main" val="81528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74412"/>
            <a:ext cx="6606480" cy="1077218"/>
          </a:xfrm>
          <a:prstGeom prst="rect">
            <a:avLst/>
          </a:prstGeom>
        </p:spPr>
        <p:txBody>
          <a:bodyPr wrap="square">
            <a:spAutoFit/>
          </a:bodyPr>
          <a:lstStyle/>
          <a:p>
            <a:r>
              <a:rPr lang="de-DE" sz="3200">
                <a:solidFill>
                  <a:srgbClr val="FF0000"/>
                </a:solidFill>
                <a:latin typeface="Arial" pitchFamily="34" charset="0"/>
                <a:cs typeface="Arial" pitchFamily="34" charset="0"/>
              </a:rPr>
              <a:t>Vì sao nền chuồng nuôi gà cần khô ráo, thoáng mát và dễ dọn vệ sinh</a:t>
            </a:r>
            <a:endParaRPr lang="en-US" sz="3200">
              <a:solidFill>
                <a:srgbClr val="FF0000"/>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2783899"/>
            <a:ext cx="1885950" cy="18859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7" name="Rectangle 6"/>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10" name="Rectangle 9"/>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11" name="Rectangle 10"/>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12" name="Rectangle 11"/>
          <p:cNvSpPr/>
          <p:nvPr/>
        </p:nvSpPr>
        <p:spPr>
          <a:xfrm>
            <a:off x="395536" y="5013176"/>
            <a:ext cx="8532440" cy="1384995"/>
          </a:xfrm>
          <a:prstGeom prst="rect">
            <a:avLst/>
          </a:prstGeom>
        </p:spPr>
        <p:txBody>
          <a:bodyPr wrap="square">
            <a:spAutoFit/>
          </a:bodyPr>
          <a:lstStyle/>
          <a:p>
            <a:pPr algn="just"/>
            <a:r>
              <a:rPr lang="de-DE" sz="2800">
                <a:latin typeface="Arial" pitchFamily="34" charset="0"/>
                <a:cs typeface="Arial" pitchFamily="34" charset="0"/>
              </a:rPr>
              <a:t>Để đảm bảo vệ sinh chuồng nuôi, môi trường chăn nuôi và môi trường sống xung quanh giúp gà khỏe mạnh, phát triển tốt.</a:t>
            </a:r>
            <a:endParaRPr lang="en-US" sz="2800">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547664" y="5252297"/>
            <a:ext cx="7128792" cy="954107"/>
          </a:xfrm>
          <a:prstGeom prst="rect">
            <a:avLst/>
          </a:prstGeom>
        </p:spPr>
        <p:txBody>
          <a:bodyPr wrap="square">
            <a:spAutoFit/>
          </a:bodyPr>
          <a:lstStyle/>
          <a:p>
            <a:pPr algn="just"/>
            <a:r>
              <a:rPr lang="de-DE" sz="2800">
                <a:solidFill>
                  <a:srgbClr val="FF0000"/>
                </a:solidFill>
                <a:latin typeface="Arial" pitchFamily="34" charset="0"/>
                <a:cs typeface="Arial" pitchFamily="34" charset="0"/>
              </a:rPr>
              <a:t>Vườn chăn thả đem lại những lợi ích gì cho đàn gà?</a:t>
            </a:r>
            <a:endParaRPr lang="en-US" sz="2800">
              <a:solidFill>
                <a:srgbClr val="FF0000"/>
              </a:solidFill>
              <a:latin typeface="Arial" pitchFamily="34" charset="0"/>
              <a:cs typeface="Arial" pitchFamily="34" charset="0"/>
            </a:endParaRPr>
          </a:p>
        </p:txBody>
      </p:sp>
      <p:sp>
        <p:nvSpPr>
          <p:cNvPr id="8" name="Rectangle 7"/>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9" name="Rectangle 8"/>
          <p:cNvSpPr/>
          <p:nvPr/>
        </p:nvSpPr>
        <p:spPr>
          <a:xfrm>
            <a:off x="611560" y="1818215"/>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01" y="2341435"/>
            <a:ext cx="7848153" cy="2792908"/>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4" y="4892257"/>
            <a:ext cx="1383531" cy="1627992"/>
          </a:xfrm>
          <a:prstGeom prst="rect">
            <a:avLst/>
          </a:prstGeom>
        </p:spPr>
      </p:pic>
      <p:sp>
        <p:nvSpPr>
          <p:cNvPr id="12" name="Rectangle 11"/>
          <p:cNvSpPr/>
          <p:nvPr/>
        </p:nvSpPr>
        <p:spPr>
          <a:xfrm>
            <a:off x="766910" y="5140349"/>
            <a:ext cx="8053562" cy="1384995"/>
          </a:xfrm>
          <a:prstGeom prst="rect">
            <a:avLst/>
          </a:prstGeom>
        </p:spPr>
        <p:txBody>
          <a:bodyPr wrap="square">
            <a:spAutoFit/>
          </a:bodyPr>
          <a:lstStyle/>
          <a:p>
            <a:pPr algn="just"/>
            <a:r>
              <a:rPr lang="de-DE" sz="2800">
                <a:solidFill>
                  <a:srgbClr val="FF0000"/>
                </a:solidFill>
                <a:latin typeface="Arial" pitchFamily="34" charset="0"/>
                <a:cs typeface="Arial" pitchFamily="34" charset="0"/>
              </a:rPr>
              <a:t>Vườn chăn thả là nơi tạo thêm nguồn thức ăn cho gà như: giun đất, dế, cỏ... vườn chăn thả là nơi gà chạy nhảy, tìm kiếm thức ăn và vận động.</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7" name="Rectangle 6"/>
          <p:cNvSpPr/>
          <p:nvPr/>
        </p:nvSpPr>
        <p:spPr>
          <a:xfrm>
            <a:off x="611560" y="1818215"/>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8" name="Rectangle 7"/>
          <p:cNvSpPr/>
          <p:nvPr/>
        </p:nvSpPr>
        <p:spPr>
          <a:xfrm>
            <a:off x="2286000" y="2667385"/>
            <a:ext cx="6606480" cy="1077218"/>
          </a:xfrm>
          <a:prstGeom prst="rect">
            <a:avLst/>
          </a:prstGeom>
        </p:spPr>
        <p:txBody>
          <a:bodyPr wrap="square">
            <a:spAutoFit/>
          </a:bodyPr>
          <a:lstStyle/>
          <a:p>
            <a:r>
              <a:rPr lang="de-DE" sz="3200">
                <a:latin typeface="Arial" pitchFamily="34" charset="0"/>
                <a:cs typeface="Arial" pitchFamily="34" charset="0"/>
              </a:rPr>
              <a:t>Hãy cho biết yêu cầu của chuồng trại nuôi gà thả vườn?</a:t>
            </a:r>
            <a:endParaRPr lang="en-US" sz="3200">
              <a:solidFill>
                <a:srgbClr val="FF0000"/>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29" y="2276872"/>
            <a:ext cx="1885950" cy="1885950"/>
          </a:xfrm>
          <a:prstGeom prst="rect">
            <a:avLst/>
          </a:prstGeom>
        </p:spPr>
      </p:pic>
      <p:sp>
        <p:nvSpPr>
          <p:cNvPr id="10" name="Rectangle 9"/>
          <p:cNvSpPr/>
          <p:nvPr/>
        </p:nvSpPr>
        <p:spPr>
          <a:xfrm>
            <a:off x="611560" y="4365104"/>
            <a:ext cx="8352928" cy="2308324"/>
          </a:xfrm>
          <a:prstGeom prst="rect">
            <a:avLst/>
          </a:prstGeom>
        </p:spPr>
        <p:txBody>
          <a:bodyPr wrap="square">
            <a:spAutoFit/>
          </a:bodyPr>
          <a:lstStyle/>
          <a:p>
            <a:pPr algn="just"/>
            <a:r>
              <a:rPr lang="de-DE" sz="2400">
                <a:solidFill>
                  <a:schemeClr val="tx2">
                    <a:lumMod val="75000"/>
                  </a:schemeClr>
                </a:solidFill>
                <a:latin typeface="Arial" pitchFamily="34" charset="0"/>
                <a:cs typeface="Arial" pitchFamily="34" charset="0"/>
              </a:rPr>
              <a:t>- Chuồng nuôi phải được thiết kế đủ rộng, cửa chuồng mở ra hướng đông hoặc đông nam và có hệ thống cống rãnh để xử lý chất thải, nước thải.</a:t>
            </a:r>
            <a:endParaRPr lang="en-US" sz="2400">
              <a:solidFill>
                <a:schemeClr val="tx2">
                  <a:lumMod val="75000"/>
                </a:schemeClr>
              </a:solidFill>
              <a:latin typeface="Arial" pitchFamily="34" charset="0"/>
              <a:cs typeface="Arial" pitchFamily="34" charset="0"/>
            </a:endParaRPr>
          </a:p>
          <a:p>
            <a:pPr algn="just"/>
            <a:r>
              <a:rPr lang="de-DE" sz="2400">
                <a:solidFill>
                  <a:schemeClr val="tx2">
                    <a:lumMod val="75000"/>
                  </a:schemeClr>
                </a:solidFill>
                <a:latin typeface="Arial" pitchFamily="34" charset="0"/>
                <a:cs typeface="Arial" pitchFamily="34" charset="0"/>
              </a:rPr>
              <a:t>- Rào xung quanh vườn chăn thả gà để ngăn thú hoang hoặc thú nuôi khác, trong vườn chăn thả cần đặt máng ăn, treo mang uống đầy đủ.</a:t>
            </a:r>
            <a:endParaRPr lang="en-US" sz="240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2" name="Rectangle 1"/>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giống</a:t>
            </a:r>
          </a:p>
          <a:p>
            <a:r>
              <a:rPr lang="de-DE" sz="2800" b="1">
                <a:solidFill>
                  <a:schemeClr val="tx2"/>
                </a:solidFill>
                <a:latin typeface="Arial" pitchFamily="34" charset="0"/>
                <a:cs typeface="Arial" pitchFamily="34" charset="0"/>
              </a:rPr>
              <a:t>      a. Chọn giống gà</a:t>
            </a:r>
            <a:endParaRPr lang="en-US" sz="2800">
              <a:solidFill>
                <a:schemeClr val="tx2"/>
              </a:solidFill>
              <a:latin typeface="Arial" pitchFamily="34" charset="0"/>
              <a:cs typeface="Arial" pitchFamily="34" charset="0"/>
            </a:endParaRPr>
          </a:p>
        </p:txBody>
      </p:sp>
      <p:sp>
        <p:nvSpPr>
          <p:cNvPr id="6" name="Rectangle 5"/>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043608" y="5406315"/>
            <a:ext cx="7848872" cy="830997"/>
          </a:xfrm>
          <a:prstGeom prst="rect">
            <a:avLst/>
          </a:prstGeom>
        </p:spPr>
        <p:txBody>
          <a:bodyPr wrap="square">
            <a:spAutoFit/>
          </a:bodyPr>
          <a:lstStyle/>
          <a:p>
            <a:pPr algn="just"/>
            <a:r>
              <a:rPr lang="de-DE" sz="2400">
                <a:latin typeface="Arial" pitchFamily="34" charset="0"/>
                <a:cs typeface="Arial" pitchFamily="34" charset="0"/>
              </a:rPr>
              <a:t>Theo em, các giống gà thịt nuôi thả vườn có đặc điểm hình thể như thế nào?</a:t>
            </a:r>
            <a:endParaRPr lang="en-US" sz="240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875546"/>
            <a:ext cx="2880320" cy="2037188"/>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875546"/>
            <a:ext cx="2938252" cy="2037188"/>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2885856"/>
            <a:ext cx="2603167" cy="1907563"/>
          </a:xfrm>
          <a:prstGeom prst="rect">
            <a:avLst/>
          </a:prstGeom>
          <a:ln>
            <a:noFill/>
          </a:ln>
          <a:effectLst>
            <a:softEdge rad="112500"/>
          </a:effectLst>
        </p:spPr>
      </p:pic>
      <p:sp>
        <p:nvSpPr>
          <p:cNvPr id="11" name="TextBox 10"/>
          <p:cNvSpPr txBox="1"/>
          <p:nvPr/>
        </p:nvSpPr>
        <p:spPr>
          <a:xfrm>
            <a:off x="179512" y="4912734"/>
            <a:ext cx="8568952" cy="369332"/>
          </a:xfrm>
          <a:prstGeom prst="rect">
            <a:avLst/>
          </a:prstGeom>
          <a:noFill/>
        </p:spPr>
        <p:txBody>
          <a:bodyPr wrap="square" rtlCol="0">
            <a:spAutoFit/>
          </a:bodyPr>
          <a:lstStyle/>
          <a:p>
            <a:r>
              <a:rPr lang="en-US" b="1">
                <a:solidFill>
                  <a:srgbClr val="FF0000"/>
                </a:solidFill>
                <a:latin typeface="Arial" pitchFamily="34" charset="0"/>
                <a:cs typeface="Arial" pitchFamily="34" charset="0"/>
              </a:rPr>
              <a:t>           Gà tàu vàng                         Gà Tam Hoàng                       Gà Đông Tảo</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45" y="5229200"/>
            <a:ext cx="946664" cy="1113934"/>
          </a:xfrm>
          <a:prstGeom prst="rect">
            <a:avLst/>
          </a:prstGeom>
        </p:spPr>
      </p:pic>
      <p:sp>
        <p:nvSpPr>
          <p:cNvPr id="14" name="TextBox 13"/>
          <p:cNvSpPr txBox="1"/>
          <p:nvPr/>
        </p:nvSpPr>
        <p:spPr>
          <a:xfrm>
            <a:off x="546873" y="5520305"/>
            <a:ext cx="8568952" cy="954107"/>
          </a:xfrm>
          <a:prstGeom prst="rect">
            <a:avLst/>
          </a:prstGeom>
          <a:noFill/>
        </p:spPr>
        <p:txBody>
          <a:bodyPr wrap="square" rtlCol="0">
            <a:spAutoFit/>
          </a:bodyPr>
          <a:lstStyle/>
          <a:p>
            <a:r>
              <a:rPr lang="en-US" sz="2800">
                <a:solidFill>
                  <a:srgbClr val="FF0000"/>
                </a:solidFill>
                <a:latin typeface="Arial" pitchFamily="34" charset="0"/>
                <a:cs typeface="Arial" pitchFamily="34" charset="0"/>
              </a:rPr>
              <a:t>Hình thể cân đối, săn chắc, dễ thích nghi với môi trường sống, mau lớn, thịt ngon.</a:t>
            </a: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giống</a:t>
            </a:r>
          </a:p>
          <a:p>
            <a:r>
              <a:rPr lang="de-DE" sz="2800" b="1">
                <a:solidFill>
                  <a:schemeClr val="tx2"/>
                </a:solidFill>
                <a:latin typeface="Arial" pitchFamily="34" charset="0"/>
                <a:cs typeface="Arial" pitchFamily="34" charset="0"/>
              </a:rPr>
              <a:t>      b. Chọn  gà con giống</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924944"/>
            <a:ext cx="3690859" cy="3600400"/>
          </a:xfrm>
          <a:prstGeom prst="rect">
            <a:avLst/>
          </a:prstGeom>
        </p:spPr>
      </p:pic>
      <p:sp>
        <p:nvSpPr>
          <p:cNvPr id="9" name="TextBox 8"/>
          <p:cNvSpPr txBox="1"/>
          <p:nvPr/>
        </p:nvSpPr>
        <p:spPr>
          <a:xfrm>
            <a:off x="35496" y="2924944"/>
            <a:ext cx="5256584" cy="1815882"/>
          </a:xfrm>
          <a:prstGeom prst="rect">
            <a:avLst/>
          </a:prstGeom>
          <a:noFill/>
        </p:spPr>
        <p:txBody>
          <a:bodyPr wrap="square" rtlCol="0">
            <a:spAutoFit/>
          </a:bodyPr>
          <a:lstStyle/>
          <a:p>
            <a:pPr algn="just"/>
            <a:r>
              <a:rPr lang="de-DE" sz="2800">
                <a:solidFill>
                  <a:srgbClr val="FF0000"/>
                </a:solidFill>
                <a:latin typeface="Arial" pitchFamily="34" charset="0"/>
                <a:cs typeface="Arial" pitchFamily="34" charset="0"/>
              </a:rPr>
              <a:t>Thể trạng của gà con giống ảnh hưởng như thế nào đến quá trình phát triển của đàn gà?</a:t>
            </a:r>
            <a:endParaRPr lang="en-US" sz="2800">
              <a:solidFill>
                <a:srgbClr val="FF0000"/>
              </a:solidFill>
              <a:latin typeface="Arial" pitchFamily="34" charset="0"/>
              <a:cs typeface="Arial" pitchFamily="34" charset="0"/>
            </a:endParaRPr>
          </a:p>
          <a:p>
            <a:pPr algn="just"/>
            <a:endParaRPr lang="en-US" sz="2800">
              <a:solidFill>
                <a:srgbClr val="FF0000"/>
              </a:solidFill>
              <a:latin typeface="Arial" pitchFamily="34" charset="0"/>
              <a:cs typeface="Arial" pitchFamily="34" charset="0"/>
            </a:endParaRPr>
          </a:p>
        </p:txBody>
      </p:sp>
      <p:grpSp>
        <p:nvGrpSpPr>
          <p:cNvPr id="10" name="Group 9"/>
          <p:cNvGrpSpPr/>
          <p:nvPr/>
        </p:nvGrpSpPr>
        <p:grpSpPr>
          <a:xfrm>
            <a:off x="323528" y="4374396"/>
            <a:ext cx="4477098" cy="2294964"/>
            <a:chOff x="323528" y="3865530"/>
            <a:chExt cx="8568952" cy="1070828"/>
          </a:xfrm>
        </p:grpSpPr>
        <p:sp>
          <p:nvSpPr>
            <p:cNvPr id="11" name="Right Arrow 10"/>
            <p:cNvSpPr/>
            <p:nvPr/>
          </p:nvSpPr>
          <p:spPr>
            <a:xfrm>
              <a:off x="323528" y="3865530"/>
              <a:ext cx="8568952" cy="10708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323528" y="4160061"/>
              <a:ext cx="7717913" cy="473907"/>
            </a:xfrm>
            <a:prstGeom prst="rect">
              <a:avLst/>
            </a:prstGeom>
          </p:spPr>
          <p:txBody>
            <a:bodyPr wrap="square">
              <a:spAutoFit/>
            </a:bodyPr>
            <a:lstStyle/>
            <a:p>
              <a:pPr algn="just"/>
              <a:r>
                <a:rPr lang="de-DE" sz="2000">
                  <a:latin typeface="Arial" pitchFamily="34" charset="0"/>
                  <a:cs typeface="Arial" pitchFamily="34" charset="0"/>
                </a:rPr>
                <a:t>Thể trạng của gà con giống khỏe mạnh sẽ giúp gà lớn nhanh, ít mắc bệnh. </a:t>
              </a:r>
              <a:endParaRPr lang="en-US" sz="2000">
                <a:latin typeface="Arial" pitchFamily="34" charset="0"/>
                <a:cs typeface="Arial" pitchFamily="34" charset="0"/>
              </a:endParaRPr>
            </a:p>
          </p:txBody>
        </p:sp>
      </p:gr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giống</a:t>
            </a:r>
          </a:p>
          <a:p>
            <a:r>
              <a:rPr lang="de-DE" sz="2800" b="1">
                <a:solidFill>
                  <a:schemeClr val="tx2"/>
                </a:solidFill>
                <a:latin typeface="Arial" pitchFamily="34" charset="0"/>
                <a:cs typeface="Arial" pitchFamily="34" charset="0"/>
              </a:rPr>
              <a:t>      </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16" name="TextBox 15"/>
          <p:cNvSpPr txBox="1"/>
          <p:nvPr/>
        </p:nvSpPr>
        <p:spPr>
          <a:xfrm>
            <a:off x="179512" y="2402885"/>
            <a:ext cx="9108504" cy="523220"/>
          </a:xfrm>
          <a:prstGeom prst="rect">
            <a:avLst/>
          </a:prstGeom>
          <a:noFill/>
        </p:spPr>
        <p:txBody>
          <a:bodyPr wrap="square" rtlCol="0">
            <a:spAutoFit/>
          </a:bodyPr>
          <a:lstStyle/>
          <a:p>
            <a:pPr algn="just"/>
            <a:r>
              <a:rPr lang="en-US" sz="2800">
                <a:latin typeface="Arial" pitchFamily="34" charset="0"/>
                <a:cs typeface="Arial" pitchFamily="34" charset="0"/>
              </a:rPr>
              <a:t>Tiêu chuẩn để chọn gà giống là gì?</a:t>
            </a:r>
          </a:p>
        </p:txBody>
      </p:sp>
      <p:sp>
        <p:nvSpPr>
          <p:cNvPr id="17" name="Rectangle 16"/>
          <p:cNvSpPr/>
          <p:nvPr/>
        </p:nvSpPr>
        <p:spPr>
          <a:xfrm>
            <a:off x="183316" y="2926105"/>
            <a:ext cx="8960684" cy="830997"/>
          </a:xfrm>
          <a:prstGeom prst="rect">
            <a:avLst/>
          </a:prstGeom>
        </p:spPr>
        <p:txBody>
          <a:bodyPr wrap="square">
            <a:spAutoFit/>
          </a:bodyPr>
          <a:lstStyle/>
          <a:p>
            <a:r>
              <a:rPr lang="de-DE" sz="2400">
                <a:solidFill>
                  <a:srgbClr val="FF0000"/>
                </a:solidFill>
                <a:latin typeface="Arial" pitchFamily="34" charset="0"/>
                <a:cs typeface="Arial" pitchFamily="34" charset="0"/>
              </a:rPr>
              <a:t>Chọn giống gà dễ nuôi, dễ thích nghi với điều kiện khí hậu và môi trường sống, có năng suất cao, chất lượng thịt ngon.</a:t>
            </a:r>
            <a:endParaRPr lang="en-US" sz="2400">
              <a:solidFill>
                <a:srgbClr val="FF0000"/>
              </a:solidFill>
              <a:latin typeface="Arial" pitchFamily="34" charset="0"/>
              <a:cs typeface="Arial" pitchFamily="34" charset="0"/>
            </a:endParaRPr>
          </a:p>
        </p:txBody>
      </p:sp>
      <p:sp>
        <p:nvSpPr>
          <p:cNvPr id="18" name="TextBox 17"/>
          <p:cNvSpPr txBox="1"/>
          <p:nvPr/>
        </p:nvSpPr>
        <p:spPr>
          <a:xfrm>
            <a:off x="251520" y="3717032"/>
            <a:ext cx="9108504" cy="523220"/>
          </a:xfrm>
          <a:prstGeom prst="rect">
            <a:avLst/>
          </a:prstGeom>
          <a:noFill/>
        </p:spPr>
        <p:txBody>
          <a:bodyPr wrap="square" rtlCol="0">
            <a:spAutoFit/>
          </a:bodyPr>
          <a:lstStyle/>
          <a:p>
            <a:pPr algn="just"/>
            <a:r>
              <a:rPr lang="en-US" sz="2800">
                <a:latin typeface="Arial" pitchFamily="34" charset="0"/>
                <a:cs typeface="Arial" pitchFamily="34" charset="0"/>
              </a:rPr>
              <a:t>Tiêu chuẩn để chọn gà con giống là gì?</a:t>
            </a:r>
          </a:p>
        </p:txBody>
      </p:sp>
      <p:sp>
        <p:nvSpPr>
          <p:cNvPr id="19" name="Rectangle 18"/>
          <p:cNvSpPr/>
          <p:nvPr/>
        </p:nvSpPr>
        <p:spPr>
          <a:xfrm>
            <a:off x="323528" y="4365104"/>
            <a:ext cx="8127268" cy="1200329"/>
          </a:xfrm>
          <a:prstGeom prst="rect">
            <a:avLst/>
          </a:prstGeom>
        </p:spPr>
        <p:txBody>
          <a:bodyPr wrap="square">
            <a:spAutoFit/>
          </a:bodyPr>
          <a:lstStyle/>
          <a:p>
            <a:r>
              <a:rPr lang="de-DE" sz="2400">
                <a:solidFill>
                  <a:srgbClr val="FF0000"/>
                </a:solidFill>
                <a:latin typeface="Arial" pitchFamily="34" charset="0"/>
                <a:cs typeface="Arial" pitchFamily="34" charset="0"/>
              </a:rPr>
              <a:t>Gà con chọn làm giống phải đồng đều về khối lượng, nhanh nhẹn, mắt sáng, mỏ to, lông bông, bụng gọn, chân thẳng.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1446550"/>
          </a:xfrm>
          <a:prstGeom prst="rect">
            <a:avLst/>
          </a:prstGeom>
        </p:spPr>
        <p:txBody>
          <a:bodyPr wrap="square">
            <a:spAutoFit/>
          </a:bodyPr>
          <a:lstStyle/>
          <a:p>
            <a:r>
              <a:rPr lang="de-DE" sz="2800" b="1">
                <a:solidFill>
                  <a:srgbClr val="FF0000"/>
                </a:solidFill>
                <a:latin typeface="Arial" pitchFamily="34" charset="0"/>
                <a:cs typeface="Arial" pitchFamily="34" charset="0"/>
              </a:rPr>
              <a:t>2.3. Kĩ thuật nuôi dưỡng, chăm sóc</a:t>
            </a:r>
            <a:endParaRPr lang="en-US" sz="2800">
              <a:solidFill>
                <a:srgbClr val="FF0000"/>
              </a:solidFill>
              <a:latin typeface="Arial" pitchFamily="34" charset="0"/>
              <a:cs typeface="Arial" pitchFamily="34" charset="0"/>
            </a:endParaRPr>
          </a:p>
          <a:p>
            <a:r>
              <a:rPr lang="de-DE" sz="3200">
                <a:solidFill>
                  <a:schemeClr val="tx2"/>
                </a:solidFill>
                <a:latin typeface="Arial" pitchFamily="34" charset="0"/>
                <a:cs typeface="Arial" pitchFamily="34" charset="0"/>
              </a:rPr>
              <a:t>a. Thức ăn cho gà</a:t>
            </a:r>
            <a:endParaRPr lang="en-US" sz="3200">
              <a:solidFill>
                <a:schemeClr val="tx2"/>
              </a:solidFill>
              <a:latin typeface="Arial" pitchFamily="34" charset="0"/>
              <a:cs typeface="Arial" pitchFamily="34" charset="0"/>
            </a:endParaRPr>
          </a:p>
          <a:p>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187623" y="2937698"/>
            <a:ext cx="7923553" cy="954107"/>
          </a:xfrm>
          <a:prstGeom prst="rect">
            <a:avLst/>
          </a:prstGeom>
        </p:spPr>
        <p:txBody>
          <a:bodyPr wrap="square">
            <a:spAutoFit/>
          </a:bodyPr>
          <a:lstStyle/>
          <a:p>
            <a:r>
              <a:rPr lang="de-DE" sz="2800">
                <a:solidFill>
                  <a:srgbClr val="FF0000"/>
                </a:solidFill>
                <a:latin typeface="Arial" pitchFamily="34" charset="0"/>
                <a:cs typeface="Arial" pitchFamily="34" charset="0"/>
              </a:rPr>
              <a:t>Nhu cầu thức ăn thay đổi như thế nào trong quá trình phát triển của gà?</a:t>
            </a:r>
            <a:endParaRPr lang="en-US" sz="2800">
              <a:solidFill>
                <a:srgbClr val="FF0000"/>
              </a:solidFill>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59" y="2857784"/>
            <a:ext cx="946664" cy="1113934"/>
          </a:xfrm>
          <a:prstGeom prst="rect">
            <a:avLst/>
          </a:prstGeom>
        </p:spPr>
      </p:pic>
      <p:sp>
        <p:nvSpPr>
          <p:cNvPr id="9" name="Rectangle 8"/>
          <p:cNvSpPr/>
          <p:nvPr/>
        </p:nvSpPr>
        <p:spPr>
          <a:xfrm>
            <a:off x="991474" y="4365104"/>
            <a:ext cx="7973013" cy="954107"/>
          </a:xfrm>
          <a:prstGeom prst="rect">
            <a:avLst/>
          </a:prstGeom>
        </p:spPr>
        <p:txBody>
          <a:bodyPr wrap="square">
            <a:spAutoFit/>
          </a:bodyPr>
          <a:lstStyle/>
          <a:p>
            <a:r>
              <a:rPr lang="de-DE" sz="2800">
                <a:latin typeface="Arial" pitchFamily="34" charset="0"/>
                <a:cs typeface="Arial" pitchFamily="34" charset="0"/>
              </a:rPr>
              <a:t>Nhu cầu thức ăn cung cấp đủ và tăng lên theo các giai đoạn phát triển của gà.</a:t>
            </a:r>
            <a:endParaRPr lang="en-US" sz="2800">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1015663"/>
          </a:xfrm>
          <a:prstGeom prst="rect">
            <a:avLst/>
          </a:prstGeom>
        </p:spPr>
        <p:txBody>
          <a:bodyPr wrap="square">
            <a:spAutoFit/>
          </a:bodyPr>
          <a:lstStyle/>
          <a:p>
            <a:r>
              <a:rPr lang="de-DE" sz="2800" b="1">
                <a:solidFill>
                  <a:srgbClr val="FF0000"/>
                </a:solidFill>
                <a:latin typeface="Arial" pitchFamily="34" charset="0"/>
                <a:cs typeface="Arial" pitchFamily="34" charset="0"/>
              </a:rPr>
              <a:t>2.3. Kĩ thuật nuôi dưỡng, chăm sóc</a:t>
            </a:r>
            <a:endParaRPr lang="en-US" sz="2800">
              <a:solidFill>
                <a:srgbClr val="FF0000"/>
              </a:solidFill>
              <a:latin typeface="Arial" pitchFamily="34" charset="0"/>
              <a:cs typeface="Arial" pitchFamily="34" charset="0"/>
            </a:endParaRPr>
          </a:p>
          <a:p>
            <a:r>
              <a:rPr lang="de-DE" sz="3200">
                <a:solidFill>
                  <a:schemeClr val="tx2"/>
                </a:solidFill>
                <a:latin typeface="Arial" pitchFamily="34" charset="0"/>
                <a:cs typeface="Arial" pitchFamily="34" charset="0"/>
              </a:rPr>
              <a:t>b. Chế độ chăm sóc</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187622" y="2828836"/>
            <a:ext cx="7632849" cy="1384995"/>
          </a:xfrm>
          <a:prstGeom prst="rect">
            <a:avLst/>
          </a:prstGeom>
        </p:spPr>
        <p:txBody>
          <a:bodyPr wrap="square">
            <a:spAutoFit/>
          </a:bodyPr>
          <a:lstStyle/>
          <a:p>
            <a:pPr algn="just"/>
            <a:r>
              <a:rPr lang="de-DE" sz="2800">
                <a:latin typeface="Arial" pitchFamily="34" charset="0"/>
                <a:cs typeface="Arial" pitchFamily="34" charset="0"/>
              </a:rPr>
              <a:t>Hãy thảo luận nhóm trong 2 phút, liệt kê các kĩ thuật chăm sóc vật nuôi non phù hợp để chăm sóc gà con?</a:t>
            </a:r>
            <a:endParaRPr lang="en-US" sz="280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2" y="2891130"/>
            <a:ext cx="946664" cy="1113934"/>
          </a:xfrm>
          <a:prstGeom prst="rect">
            <a:avLst/>
          </a:prstGeom>
        </p:spPr>
      </p:pic>
      <p:sp>
        <p:nvSpPr>
          <p:cNvPr id="10" name="Rectangle 9"/>
          <p:cNvSpPr/>
          <p:nvPr/>
        </p:nvSpPr>
        <p:spPr>
          <a:xfrm>
            <a:off x="215516" y="4437112"/>
            <a:ext cx="8712968" cy="1815882"/>
          </a:xfrm>
          <a:prstGeom prst="rect">
            <a:avLst/>
          </a:prstGeom>
        </p:spPr>
        <p:txBody>
          <a:bodyPr wrap="square">
            <a:spAutoFit/>
          </a:bodyPr>
          <a:lstStyle/>
          <a:p>
            <a:pPr algn="just"/>
            <a:r>
              <a:rPr lang="de-DE" sz="2800">
                <a:solidFill>
                  <a:srgbClr val="FF0000"/>
                </a:solidFill>
                <a:latin typeface="Arial" pitchFamily="34" charset="0"/>
                <a:cs typeface="Arial" pitchFamily="34" charset="0"/>
              </a:rPr>
              <a:t> Giữ ấm cho cơ thể, tập cho vật nuôi non ăn sớm với thức ăn đủ chất dinh dưỡng, cho vật nuôi non vận động, tiếp xúc nhiều với ánh sáng và giữ vệ sinh, phòng bệnh cho vật nuôi non.</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941168"/>
            <a:ext cx="8225874" cy="1814769"/>
          </a:xfrm>
          <a:prstGeom prst="rect">
            <a:avLst/>
          </a:prstGeom>
        </p:spPr>
      </p:pic>
      <p:sp>
        <p:nvSpPr>
          <p:cNvPr id="8" name="TextBox 7"/>
          <p:cNvSpPr txBox="1"/>
          <p:nvPr/>
        </p:nvSpPr>
        <p:spPr>
          <a:xfrm>
            <a:off x="539552" y="2383712"/>
            <a:ext cx="7992888" cy="2677656"/>
          </a:xfrm>
          <a:prstGeom prst="rect">
            <a:avLst/>
          </a:prstGeom>
          <a:noFill/>
        </p:spPr>
        <p:txBody>
          <a:bodyPr wrap="square" rtlCol="0">
            <a:spAutoFit/>
          </a:bodyPr>
          <a:lstStyle/>
          <a:p>
            <a:r>
              <a:rPr lang="de-DE" sz="2400">
                <a:solidFill>
                  <a:schemeClr val="tx2"/>
                </a:solidFill>
                <a:latin typeface="Arial" pitchFamily="34" charset="0"/>
                <a:cs typeface="Arial" pitchFamily="34" charset="0"/>
              </a:rPr>
              <a:t>Hãy thỏa luận nhóm trong 2 phút và trả lời các câu hỏi sau:</a:t>
            </a:r>
          </a:p>
          <a:p>
            <a:r>
              <a:rPr lang="de-DE" sz="2400">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a:solidFill>
                <a:schemeClr val="tx2"/>
              </a:solidFill>
              <a:latin typeface="Arial" pitchFamily="34" charset="0"/>
              <a:cs typeface="Arial" pitchFamily="34" charset="0"/>
            </a:endParaRPr>
          </a:p>
          <a:p>
            <a:r>
              <a:rPr lang="de-DE" sz="2400">
                <a:solidFill>
                  <a:schemeClr val="tx2"/>
                </a:solidFill>
                <a:latin typeface="Arial" pitchFamily="34" charset="0"/>
                <a:cs typeface="Arial" pitchFamily="34" charset="0"/>
              </a:rPr>
              <a:t>+ Giữa phòng và trị bệnh cho gà nuôi, theo em công tác nào quan trọng hơn? Vì sao?</a:t>
            </a:r>
            <a:endParaRPr lang="en-US" sz="2400">
              <a:solidFill>
                <a:schemeClr val="tx2"/>
              </a:solidFill>
              <a:latin typeface="Arial" pitchFamily="34" charset="0"/>
              <a:cs typeface="Arial" pitchFamily="34" charset="0"/>
            </a:endParaRPr>
          </a:p>
          <a:p>
            <a:endParaRPr lang="en-US" sz="24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2" name="Rectangle 1"/>
          <p:cNvSpPr/>
          <p:nvPr/>
        </p:nvSpPr>
        <p:spPr>
          <a:xfrm>
            <a:off x="611560" y="2535841"/>
            <a:ext cx="8280920" cy="830997"/>
          </a:xfrm>
          <a:prstGeom prst="rect">
            <a:avLst/>
          </a:prstGeom>
        </p:spPr>
        <p:txBody>
          <a:bodyPr wrap="square">
            <a:spAutoFit/>
          </a:bodyPr>
          <a:lstStyle/>
          <a:p>
            <a:r>
              <a:rPr lang="de-DE" sz="2400" b="1">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b="1">
              <a:solidFill>
                <a:schemeClr val="tx2"/>
              </a:solidFill>
              <a:latin typeface="Arial" pitchFamily="34" charset="0"/>
              <a:cs typeface="Arial"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5373" b="18323"/>
          <a:stretch/>
        </p:blipFill>
        <p:spPr>
          <a:xfrm>
            <a:off x="450509" y="3789040"/>
            <a:ext cx="3670982" cy="2121763"/>
          </a:xfrm>
          <a:prstGeom prst="rect">
            <a:avLst/>
          </a:prstGeom>
        </p:spPr>
      </p:pic>
      <p:sp>
        <p:nvSpPr>
          <p:cNvPr id="3" name="Rectangle 2"/>
          <p:cNvSpPr/>
          <p:nvPr/>
        </p:nvSpPr>
        <p:spPr>
          <a:xfrm>
            <a:off x="655949" y="5922287"/>
            <a:ext cx="3267980" cy="830997"/>
          </a:xfrm>
          <a:prstGeom prst="rect">
            <a:avLst/>
          </a:prstGeom>
        </p:spPr>
        <p:txBody>
          <a:bodyPr wrap="square">
            <a:spAutoFit/>
          </a:bodyPr>
          <a:lstStyle/>
          <a:p>
            <a:pPr algn="ctr"/>
            <a:r>
              <a:rPr lang="de-DE" sz="2400">
                <a:latin typeface="Arial" pitchFamily="34" charset="0"/>
                <a:cs typeface="Arial" pitchFamily="34" charset="0"/>
              </a:rPr>
              <a:t>Khử trùng chuồng trại chăn nuôi gà</a:t>
            </a:r>
            <a:endParaRPr lang="en-US" sz="2400">
              <a:latin typeface="Arial" pitchFamily="34" charset="0"/>
              <a:cs typeface="Arial"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683" r="2168" b="14989"/>
          <a:stretch/>
        </p:blipFill>
        <p:spPr>
          <a:xfrm>
            <a:off x="4572000" y="3789040"/>
            <a:ext cx="4176464" cy="2121763"/>
          </a:xfrm>
          <a:prstGeom prst="rect">
            <a:avLst/>
          </a:prstGeom>
        </p:spPr>
      </p:pic>
      <p:sp>
        <p:nvSpPr>
          <p:cNvPr id="11" name="Rectangle 10"/>
          <p:cNvSpPr/>
          <p:nvPr/>
        </p:nvSpPr>
        <p:spPr>
          <a:xfrm>
            <a:off x="4885156" y="5910664"/>
            <a:ext cx="4007324" cy="830997"/>
          </a:xfrm>
          <a:prstGeom prst="rect">
            <a:avLst/>
          </a:prstGeom>
        </p:spPr>
        <p:txBody>
          <a:bodyPr wrap="square">
            <a:spAutoFit/>
          </a:bodyPr>
          <a:lstStyle/>
          <a:p>
            <a:pPr algn="ctr"/>
            <a:r>
              <a:rPr lang="de-DE" sz="2400">
                <a:latin typeface="Arial" pitchFamily="34" charset="0"/>
                <a:cs typeface="Arial" pitchFamily="34" charset="0"/>
              </a:rPr>
              <a:t>Tiêm phòng thuốc trị bệnh cho gà</a:t>
            </a:r>
            <a:endParaRPr lang="en-US" sz="2400">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Rectangle 1"/>
          <p:cNvSpPr/>
          <p:nvPr/>
        </p:nvSpPr>
        <p:spPr>
          <a:xfrm>
            <a:off x="683568" y="188640"/>
            <a:ext cx="8064896" cy="1323439"/>
          </a:xfrm>
          <a:prstGeom prst="rect">
            <a:avLst/>
          </a:prstGeom>
        </p:spPr>
        <p:txBody>
          <a:bodyPr wrap="square">
            <a:spAutoFit/>
          </a:bodyPr>
          <a:lstStyle/>
          <a:p>
            <a:pPr algn="ctr"/>
            <a:r>
              <a:rPr lang="en-US" sz="4000" b="1">
                <a:solidFill>
                  <a:srgbClr val="FF0000"/>
                </a:solidFill>
                <a:latin typeface="Arial" pitchFamily="34" charset="0"/>
                <a:cs typeface="Arial" pitchFamily="34" charset="0"/>
              </a:rPr>
              <a:t>BÀI 11: KĨ THUẬT CHĂN NUÔI GÀ THỊT THẢ VƯỜN </a:t>
            </a:r>
            <a:endParaRPr lang="en-US" sz="4000">
              <a:solidFill>
                <a:srgbClr val="FF0000"/>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821610930"/>
              </p:ext>
            </p:extLst>
          </p:nvPr>
        </p:nvGraphicFramePr>
        <p:xfrm>
          <a:off x="1439652" y="1772816"/>
          <a:ext cx="71647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1E39019-6A36-489C-A4BA-C303D7471A19}"/>
              </a:ext>
            </a:extLst>
          </p:cNvPr>
          <p:cNvSpPr txBox="1"/>
          <p:nvPr/>
        </p:nvSpPr>
        <p:spPr>
          <a:xfrm>
            <a:off x="3995936" y="4653136"/>
            <a:ext cx="482453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GV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Nguyễn</a:t>
            </a:r>
            <a:r>
              <a:rPr lang="en-US" sz="2400" b="1" dirty="0">
                <a:latin typeface="Times New Roman" panose="02020603050405020304" pitchFamily="18" charset="0"/>
                <a:cs typeface="Times New Roman" panose="02020603050405020304" pitchFamily="18" charset="0"/>
              </a:rPr>
              <a:t> Thanh Nga</a:t>
            </a:r>
          </a:p>
        </p:txBody>
      </p:sp>
    </p:spTree>
    <p:extLst>
      <p:ext uri="{BB962C8B-B14F-4D97-AF65-F5344CB8AC3E}">
        <p14:creationId xmlns:p14="http://schemas.microsoft.com/office/powerpoint/2010/main" val="151796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9" name="Rectangle 8"/>
          <p:cNvSpPr/>
          <p:nvPr/>
        </p:nvSpPr>
        <p:spPr>
          <a:xfrm>
            <a:off x="539552" y="2384315"/>
            <a:ext cx="8424936" cy="830997"/>
          </a:xfrm>
          <a:prstGeom prst="rect">
            <a:avLst/>
          </a:prstGeom>
        </p:spPr>
        <p:txBody>
          <a:bodyPr wrap="square">
            <a:spAutoFit/>
          </a:bodyPr>
          <a:lstStyle/>
          <a:p>
            <a:r>
              <a:rPr lang="de-DE" sz="2400">
                <a:solidFill>
                  <a:schemeClr val="tx2"/>
                </a:solidFill>
                <a:latin typeface="Arial" pitchFamily="34" charset="0"/>
                <a:cs typeface="Arial" pitchFamily="34" charset="0"/>
              </a:rPr>
              <a:t> Giữa phòng và trị bệnh cho gà nuôi, theo em công tác nào quan trọng hơn? Vì sao?</a:t>
            </a:r>
            <a:endParaRPr lang="en-US" sz="2400">
              <a:solidFill>
                <a:schemeClr val="tx2"/>
              </a:solidFill>
              <a:latin typeface="Arial" pitchFamily="34" charset="0"/>
              <a:cs typeface="Arial" pitchFamily="34" charset="0"/>
            </a:endParaRPr>
          </a:p>
        </p:txBody>
      </p:sp>
      <p:sp>
        <p:nvSpPr>
          <p:cNvPr id="12" name="Rectangle 11"/>
          <p:cNvSpPr/>
          <p:nvPr/>
        </p:nvSpPr>
        <p:spPr>
          <a:xfrm>
            <a:off x="395536" y="3202736"/>
            <a:ext cx="8424936" cy="3416320"/>
          </a:xfrm>
          <a:prstGeom prst="rect">
            <a:avLst/>
          </a:prstGeom>
        </p:spPr>
        <p:txBody>
          <a:bodyPr wrap="square">
            <a:spAutoFit/>
          </a:bodyPr>
          <a:lstStyle/>
          <a:p>
            <a:pPr algn="just"/>
            <a:r>
              <a:rPr lang="de-DE" sz="2400">
                <a:solidFill>
                  <a:srgbClr val="FF0000"/>
                </a:solidFill>
                <a:latin typeface="Arial" pitchFamily="34" charset="0"/>
                <a:cs typeface="Arial" pitchFamily="34" charset="0"/>
              </a:rPr>
              <a:t>Công tác phòng bệnh cho gà nuôi quan trọng hơn trị bệnh vì nếu phòng bệnh tốt cho vật nuôi thì vật nuôi sẽ cho sản phẩm chất lượng cao, số lượng nhiều, ngoài ra chi phí phòng bệnh sẽ thấp hơn chi phí chữa bệnh. Nếu vật nuôi bị bệnh, ta phải dùng thuốc chữa bệnh; nếu bệnh quá nặng, vật nuôi sẽ chết, gây ảnh hưởng lớn đến kinh tế. Ngoài ra, khi vật nuôi bị bệnh, bệnh có thể lây lan ra toàn bộ vật nuôi khác, gây thiệt hại lớn hơn khi phòng bệnh cho vật nuôi đầy đủ.</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266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523220"/>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LUYỆN TẬP</a:t>
            </a:r>
            <a:endParaRPr lang="en-US" sz="2800">
              <a:solidFill>
                <a:srgbClr val="FF0000"/>
              </a:solidFill>
              <a:latin typeface="Arial" pitchFamily="34" charset="0"/>
              <a:cs typeface="Arial" pitchFamily="34" charset="0"/>
            </a:endParaRPr>
          </a:p>
        </p:txBody>
      </p:sp>
      <p:sp>
        <p:nvSpPr>
          <p:cNvPr id="2" name="Rectangle 1"/>
          <p:cNvSpPr/>
          <p:nvPr/>
        </p:nvSpPr>
        <p:spPr>
          <a:xfrm>
            <a:off x="395536" y="1997839"/>
            <a:ext cx="8568952" cy="4455835"/>
          </a:xfrm>
          <a:prstGeom prst="rect">
            <a:avLst/>
          </a:prstGeom>
        </p:spPr>
        <p:txBody>
          <a:bodyPr wrap="square">
            <a:spAutoFit/>
          </a:bodyPr>
          <a:lstStyle/>
          <a:p>
            <a:pPr>
              <a:lnSpc>
                <a:spcPct val="150000"/>
              </a:lnSpc>
            </a:pPr>
            <a:r>
              <a:rPr lang="en-US" sz="2400">
                <a:solidFill>
                  <a:schemeClr val="tx2"/>
                </a:solidFill>
                <a:latin typeface="Arial" pitchFamily="34" charset="0"/>
                <a:cs typeface="Arial" pitchFamily="34" charset="0"/>
              </a:rPr>
              <a:t>1. Hãy cho biết tác dụng của việc thả gà ra vườn khi mặt trời mọc và lùa gà về chuồng trước lúc mặt trời lặn.</a:t>
            </a:r>
          </a:p>
          <a:p>
            <a:pPr>
              <a:lnSpc>
                <a:spcPct val="150000"/>
              </a:lnSpc>
            </a:pPr>
            <a:r>
              <a:rPr lang="en-US" sz="2400">
                <a:solidFill>
                  <a:schemeClr val="tx2"/>
                </a:solidFill>
                <a:latin typeface="Arial" pitchFamily="34" charset="0"/>
                <a:cs typeface="Arial" pitchFamily="34" charset="0"/>
              </a:rPr>
              <a:t>2. Hãy nêu đặc điểm của chuồng nuôi gà hợp vệ sinh. Tại sao chuồng nuôi cần cách xa khu vực người ở?</a:t>
            </a:r>
          </a:p>
          <a:p>
            <a:pPr>
              <a:lnSpc>
                <a:spcPct val="150000"/>
              </a:lnSpc>
            </a:pPr>
            <a:r>
              <a:rPr lang="en-US" sz="2400">
                <a:solidFill>
                  <a:schemeClr val="tx2"/>
                </a:solidFill>
                <a:latin typeface="Arial" pitchFamily="34" charset="0"/>
                <a:cs typeface="Arial" pitchFamily="34" charset="0"/>
              </a:rPr>
              <a:t>3. Vì sao việc cung cấp thức ăn lại phụ thuộc vào các giai đoạn sinh trưởng của gà?</a:t>
            </a:r>
          </a:p>
          <a:p>
            <a:pPr>
              <a:lnSpc>
                <a:spcPct val="150000"/>
              </a:lnSpc>
            </a:pPr>
            <a:r>
              <a:rPr lang="en-US" sz="2400">
                <a:solidFill>
                  <a:schemeClr val="tx2"/>
                </a:solidFill>
                <a:latin typeface="Arial" pitchFamily="34" charset="0"/>
                <a:cs typeface="Arial" pitchFamily="34" charset="0"/>
              </a:rPr>
              <a:t>4. Vì sao cần tiêu độc, khử trùng chuồng trại sau mỗi đợt nuôi?</a:t>
            </a:r>
          </a:p>
        </p:txBody>
      </p:sp>
    </p:spTree>
    <p:extLst>
      <p:ext uri="{BB962C8B-B14F-4D97-AF65-F5344CB8AC3E}">
        <p14:creationId xmlns:p14="http://schemas.microsoft.com/office/powerpoint/2010/main" val="281231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523220"/>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VẬN DỤNG</a:t>
            </a:r>
            <a:endParaRPr lang="en-US" sz="2800">
              <a:solidFill>
                <a:srgbClr val="FF0000"/>
              </a:solidFill>
              <a:latin typeface="Arial" pitchFamily="34" charset="0"/>
              <a:cs typeface="Arial" pitchFamily="34" charset="0"/>
            </a:endParaRPr>
          </a:p>
        </p:txBody>
      </p:sp>
      <p:sp>
        <p:nvSpPr>
          <p:cNvPr id="6" name="Rectangle 5"/>
          <p:cNvSpPr/>
          <p:nvPr/>
        </p:nvSpPr>
        <p:spPr>
          <a:xfrm>
            <a:off x="539552" y="2828836"/>
            <a:ext cx="8280920" cy="2308324"/>
          </a:xfrm>
          <a:prstGeom prst="rect">
            <a:avLst/>
          </a:prstGeom>
        </p:spPr>
        <p:txBody>
          <a:bodyPr wrap="square">
            <a:spAutoFit/>
          </a:bodyPr>
          <a:lstStyle/>
          <a:p>
            <a:pPr algn="just"/>
            <a:r>
              <a:rPr lang="en-US" sz="3600">
                <a:solidFill>
                  <a:schemeClr val="tx2"/>
                </a:solidFill>
              </a:rPr>
              <a:t>Em hãy tìm hiểu và mô tả lại quá trình nuôi dưỡng, chăm sóc và phòng trị bệnh cho một loại vật nuôi của người dân địa phương nơi em sinh sống.</a:t>
            </a:r>
            <a:r>
              <a:rPr lang="en-US" sz="3600" i="1">
                <a:solidFill>
                  <a:schemeClr val="tx2"/>
                </a:solidFill>
              </a:rPr>
              <a:t> </a:t>
            </a:r>
            <a:endParaRPr lang="en-US" sz="3600">
              <a:solidFill>
                <a:schemeClr val="tx2"/>
              </a:solidFill>
            </a:endParaRPr>
          </a:p>
        </p:txBody>
      </p:sp>
    </p:spTree>
    <p:extLst>
      <p:ext uri="{BB962C8B-B14F-4D97-AF65-F5344CB8AC3E}">
        <p14:creationId xmlns:p14="http://schemas.microsoft.com/office/powerpoint/2010/main" val="315113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TextBox 2"/>
          <p:cNvSpPr txBox="1"/>
          <p:nvPr/>
        </p:nvSpPr>
        <p:spPr>
          <a:xfrm>
            <a:off x="2555776" y="459853"/>
            <a:ext cx="5328592" cy="523220"/>
          </a:xfrm>
          <a:prstGeom prst="rect">
            <a:avLst/>
          </a:prstGeom>
          <a:noFill/>
        </p:spPr>
        <p:txBody>
          <a:bodyPr wrap="square" rtlCol="0">
            <a:spAutoFit/>
          </a:bodyPr>
          <a:lstStyle/>
          <a:p>
            <a:pPr algn="ctr"/>
            <a:r>
              <a:rPr lang="en-US" sz="2800" b="1">
                <a:solidFill>
                  <a:srgbClr val="FF0000"/>
                </a:solidFill>
                <a:latin typeface="Arial" pitchFamily="34" charset="0"/>
                <a:cs typeface="Arial" pitchFamily="34" charset="0"/>
              </a:rPr>
              <a:t>HƯỚNG DẪN VỀ NHÀ</a:t>
            </a:r>
          </a:p>
        </p:txBody>
      </p:sp>
      <p:sp>
        <p:nvSpPr>
          <p:cNvPr id="4" name="TextBox 3"/>
          <p:cNvSpPr txBox="1"/>
          <p:nvPr/>
        </p:nvSpPr>
        <p:spPr>
          <a:xfrm>
            <a:off x="755576" y="2276872"/>
            <a:ext cx="7848872" cy="2554545"/>
          </a:xfrm>
          <a:prstGeom prst="rect">
            <a:avLst/>
          </a:prstGeom>
          <a:noFill/>
        </p:spPr>
        <p:txBody>
          <a:bodyPr wrap="square" rtlCol="0">
            <a:spAutoFit/>
          </a:bodyPr>
          <a:lstStyle/>
          <a:p>
            <a:pPr marL="285750" indent="-285750" algn="just">
              <a:buFontTx/>
              <a:buChar char="-"/>
            </a:pPr>
            <a:r>
              <a:rPr lang="en-US" sz="3200">
                <a:solidFill>
                  <a:schemeClr val="tx2"/>
                </a:solidFill>
                <a:latin typeface="Arial" pitchFamily="34" charset="0"/>
                <a:cs typeface="Arial" pitchFamily="34" charset="0"/>
              </a:rPr>
              <a:t>Học bài theo các câu hỏi ở phần luyện tập.</a:t>
            </a:r>
          </a:p>
          <a:p>
            <a:pPr marL="285750" indent="-285750" algn="just">
              <a:buFontTx/>
              <a:buChar char="-"/>
            </a:pPr>
            <a:r>
              <a:rPr lang="en-US" sz="3200">
                <a:solidFill>
                  <a:schemeClr val="tx2"/>
                </a:solidFill>
                <a:latin typeface="Arial" pitchFamily="34" charset="0"/>
                <a:cs typeface="Arial" pitchFamily="34" charset="0"/>
              </a:rPr>
              <a:t>Đọc trước bài Dự án 2: Kế hoạch nuôi dưỡng, chăm sóc vật nuôi trong gia đình.</a:t>
            </a:r>
          </a:p>
        </p:txBody>
      </p:sp>
    </p:spTree>
    <p:extLst>
      <p:ext uri="{BB962C8B-B14F-4D97-AF65-F5344CB8AC3E}">
        <p14:creationId xmlns:p14="http://schemas.microsoft.com/office/powerpoint/2010/main" val="221502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4" y="-27384"/>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2276872"/>
            <a:ext cx="4687437" cy="523220"/>
          </a:xfrm>
          <a:prstGeom prst="rect">
            <a:avLst/>
          </a:prstGeom>
        </p:spPr>
        <p:txBody>
          <a:bodyPr wrap="none">
            <a:spAutoFit/>
          </a:bodyPr>
          <a:lstStyle/>
          <a:p>
            <a:r>
              <a:rPr lang="de-DE" sz="2800" b="1">
                <a:latin typeface="Arial" pitchFamily="34" charset="0"/>
                <a:cs typeface="Arial" pitchFamily="34" charset="0"/>
              </a:rPr>
              <a:t>1. QUY TRÌNH CHĂN NUÔI</a:t>
            </a:r>
            <a:endParaRPr lang="en-US" sz="280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09120"/>
            <a:ext cx="8784976" cy="2166403"/>
          </a:xfrm>
          <a:prstGeom prst="rect">
            <a:avLst/>
          </a:prstGeom>
        </p:spPr>
      </p:pic>
      <p:sp>
        <p:nvSpPr>
          <p:cNvPr id="7" name="Rectangle 6"/>
          <p:cNvSpPr/>
          <p:nvPr/>
        </p:nvSpPr>
        <p:spPr>
          <a:xfrm>
            <a:off x="467544" y="3052117"/>
            <a:ext cx="8208912" cy="1384995"/>
          </a:xfrm>
          <a:prstGeom prst="rect">
            <a:avLst/>
          </a:prstGeom>
        </p:spPr>
        <p:txBody>
          <a:bodyPr wrap="square">
            <a:spAutoFit/>
          </a:bodyPr>
          <a:lstStyle/>
          <a:p>
            <a:pPr algn="just"/>
            <a:r>
              <a:rPr lang="vi-VN" sz="2800">
                <a:solidFill>
                  <a:srgbClr val="FF0000"/>
                </a:solidFill>
              </a:rPr>
              <a:t>Kể tên những công việc chăn nuôi được minh họa trong hình 11.1  và sắp xếp chúng theo thứ tự hợp lí?</a:t>
            </a:r>
            <a:endParaRPr lang="en-US" sz="2800">
              <a:solidFill>
                <a:srgbClr val="FF0000"/>
              </a:solidFill>
            </a:endParaRPr>
          </a:p>
        </p:txBody>
      </p:sp>
    </p:spTree>
    <p:extLst>
      <p:ext uri="{BB962C8B-B14F-4D97-AF65-F5344CB8AC3E}">
        <p14:creationId xmlns:p14="http://schemas.microsoft.com/office/powerpoint/2010/main" val="25606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4328" b="17191"/>
          <a:stretch/>
        </p:blipFill>
        <p:spPr>
          <a:xfrm>
            <a:off x="6804248" y="3075175"/>
            <a:ext cx="2255261" cy="179398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27" r="50000" b="19716"/>
          <a:stretch/>
        </p:blipFill>
        <p:spPr>
          <a:xfrm>
            <a:off x="2439646" y="3057872"/>
            <a:ext cx="2132354" cy="17392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r="26502" b="19716"/>
          <a:stretch/>
        </p:blipFill>
        <p:spPr>
          <a:xfrm>
            <a:off x="221673" y="3057871"/>
            <a:ext cx="2064327" cy="173928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657" r="2057" b="19716"/>
          <a:stretch/>
        </p:blipFill>
        <p:spPr>
          <a:xfrm>
            <a:off x="4644008" y="3057871"/>
            <a:ext cx="2133600" cy="1739281"/>
          </a:xfrm>
          <a:prstGeom prst="rect">
            <a:avLst/>
          </a:prstGeom>
        </p:spPr>
      </p:pic>
      <p:sp>
        <p:nvSpPr>
          <p:cNvPr id="8" name="Rectangle 7"/>
          <p:cNvSpPr/>
          <p:nvPr/>
        </p:nvSpPr>
        <p:spPr>
          <a:xfrm>
            <a:off x="179512" y="2276872"/>
            <a:ext cx="4043928" cy="461665"/>
          </a:xfrm>
          <a:prstGeom prst="rect">
            <a:avLst/>
          </a:prstGeom>
        </p:spPr>
        <p:txBody>
          <a:bodyPr wrap="none">
            <a:spAutoFit/>
          </a:bodyPr>
          <a:lstStyle/>
          <a:p>
            <a:r>
              <a:rPr lang="de-DE" sz="2400" b="1">
                <a:latin typeface="Arial" pitchFamily="34" charset="0"/>
                <a:cs typeface="Arial" pitchFamily="34" charset="0"/>
              </a:rPr>
              <a:t>1. QUY TRÌNH CHĂN NUÔI</a:t>
            </a:r>
            <a:endParaRPr lang="en-US" sz="2400">
              <a:latin typeface="Arial" pitchFamily="34" charset="0"/>
              <a:cs typeface="Arial" pitchFamily="34" charset="0"/>
            </a:endParaRPr>
          </a:p>
        </p:txBody>
      </p:sp>
      <p:sp>
        <p:nvSpPr>
          <p:cNvPr id="9" name="TextBox 8"/>
          <p:cNvSpPr txBox="1"/>
          <p:nvPr/>
        </p:nvSpPr>
        <p:spPr>
          <a:xfrm>
            <a:off x="7087940" y="4964975"/>
            <a:ext cx="1876548" cy="1200329"/>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Tiêm phòng bệnh cho vật nuôi</a:t>
            </a:r>
            <a:endParaRPr lang="en-US" sz="2400">
              <a:solidFill>
                <a:srgbClr val="FF0000"/>
              </a:solidFill>
              <a:latin typeface="Arial" pitchFamily="34" charset="0"/>
              <a:cs typeface="Arial" pitchFamily="34" charset="0"/>
            </a:endParaRPr>
          </a:p>
        </p:txBody>
      </p:sp>
      <p:sp>
        <p:nvSpPr>
          <p:cNvPr id="12" name="TextBox 11"/>
          <p:cNvSpPr txBox="1"/>
          <p:nvPr/>
        </p:nvSpPr>
        <p:spPr>
          <a:xfrm>
            <a:off x="2411760" y="4953362"/>
            <a:ext cx="2195737" cy="830997"/>
          </a:xfrm>
          <a:prstGeom prst="rect">
            <a:avLst/>
          </a:prstGeom>
          <a:noFill/>
        </p:spPr>
        <p:txBody>
          <a:bodyPr wrap="square" rtlCol="0">
            <a:spAutoFit/>
          </a:bodyPr>
          <a:lstStyle/>
          <a:p>
            <a:pPr algn="ctr"/>
            <a:r>
              <a:rPr lang="de-DE" sz="2400">
                <a:solidFill>
                  <a:srgbClr val="FF0000"/>
                </a:solidFill>
                <a:latin typeface="Arial" pitchFamily="34" charset="0"/>
                <a:cs typeface="Arial" pitchFamily="34" charset="0"/>
              </a:rPr>
              <a:t>Chọn giống vật nuôi</a:t>
            </a:r>
            <a:endParaRPr lang="en-US" sz="2400">
              <a:solidFill>
                <a:srgbClr val="FF0000"/>
              </a:solidFill>
              <a:latin typeface="Arial" pitchFamily="34" charset="0"/>
              <a:cs typeface="Arial" pitchFamily="34" charset="0"/>
            </a:endParaRPr>
          </a:p>
        </p:txBody>
      </p:sp>
      <p:sp>
        <p:nvSpPr>
          <p:cNvPr id="13" name="TextBox 12"/>
          <p:cNvSpPr txBox="1"/>
          <p:nvPr/>
        </p:nvSpPr>
        <p:spPr>
          <a:xfrm>
            <a:off x="-36512" y="4881354"/>
            <a:ext cx="2483769" cy="461665"/>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Làm chuồng trại</a:t>
            </a:r>
            <a:endParaRPr lang="en-US" sz="2400">
              <a:solidFill>
                <a:srgbClr val="FF0000"/>
              </a:solidFill>
              <a:latin typeface="Arial" pitchFamily="34" charset="0"/>
              <a:cs typeface="Arial" pitchFamily="34" charset="0"/>
            </a:endParaRPr>
          </a:p>
        </p:txBody>
      </p:sp>
      <p:sp>
        <p:nvSpPr>
          <p:cNvPr id="14" name="TextBox 13"/>
          <p:cNvSpPr txBox="1"/>
          <p:nvPr/>
        </p:nvSpPr>
        <p:spPr>
          <a:xfrm>
            <a:off x="4680519" y="4941168"/>
            <a:ext cx="2195737" cy="1200329"/>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Nuôi dưỡng, chăm sóc cho đàn vật nuôi</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975981"/>
            <a:ext cx="1885950" cy="1885950"/>
          </a:xfrm>
          <a:prstGeom prst="rect">
            <a:avLst/>
          </a:prstGeom>
        </p:spPr>
      </p:pic>
      <p:sp>
        <p:nvSpPr>
          <p:cNvPr id="5" name="TextBox 4"/>
          <p:cNvSpPr txBox="1"/>
          <p:nvPr/>
        </p:nvSpPr>
        <p:spPr>
          <a:xfrm>
            <a:off x="2195736" y="3542299"/>
            <a:ext cx="6840760" cy="1077218"/>
          </a:xfrm>
          <a:prstGeom prst="rect">
            <a:avLst/>
          </a:prstGeom>
          <a:noFill/>
        </p:spPr>
        <p:txBody>
          <a:bodyPr wrap="square" rtlCol="0">
            <a:spAutoFit/>
          </a:bodyPr>
          <a:lstStyle/>
          <a:p>
            <a:pPr algn="just"/>
            <a:r>
              <a:rPr lang="en-US" sz="3200">
                <a:solidFill>
                  <a:srgbClr val="FF0000"/>
                </a:solidFill>
                <a:latin typeface="Arial" pitchFamily="34" charset="0"/>
                <a:cs typeface="Arial" pitchFamily="34" charset="0"/>
              </a:rPr>
              <a:t>Chọn vị trí xây dựng chuồng nuôi cần đảm bảo những tiêu chí nào ?</a:t>
            </a:r>
          </a:p>
        </p:txBody>
      </p:sp>
    </p:spTree>
    <p:extLst>
      <p:ext uri="{BB962C8B-B14F-4D97-AF65-F5344CB8AC3E}">
        <p14:creationId xmlns:p14="http://schemas.microsoft.com/office/powerpoint/2010/main" val="72135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44625"/>
            <a:ext cx="4043211" cy="2664296"/>
          </a:xfrm>
          <a:prstGeom prst="rect">
            <a:avLst/>
          </a:prstGeom>
        </p:spPr>
      </p:pic>
      <p:sp>
        <p:nvSpPr>
          <p:cNvPr id="5" name="TextBox 4"/>
          <p:cNvSpPr txBox="1"/>
          <p:nvPr/>
        </p:nvSpPr>
        <p:spPr>
          <a:xfrm>
            <a:off x="107504" y="2636912"/>
            <a:ext cx="3816424" cy="461665"/>
          </a:xfrm>
          <a:prstGeom prst="rect">
            <a:avLst/>
          </a:prstGeom>
          <a:noFill/>
        </p:spPr>
        <p:txBody>
          <a:bodyPr wrap="square" rtlCol="0">
            <a:spAutoFit/>
          </a:bodyPr>
          <a:lstStyle/>
          <a:p>
            <a:pPr algn="ctr"/>
            <a:r>
              <a:rPr lang="en-US" sz="2400">
                <a:latin typeface="Arial" pitchFamily="34" charset="0"/>
                <a:cs typeface="Arial" pitchFamily="34" charset="0"/>
              </a:rPr>
              <a:t>Cách xa đường giao thông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7" y="3140968"/>
            <a:ext cx="4032448" cy="3031549"/>
          </a:xfrm>
          <a:prstGeom prst="rect">
            <a:avLst/>
          </a:prstGeom>
        </p:spPr>
      </p:pic>
      <p:sp>
        <p:nvSpPr>
          <p:cNvPr id="7" name="TextBox 6"/>
          <p:cNvSpPr txBox="1"/>
          <p:nvPr/>
        </p:nvSpPr>
        <p:spPr>
          <a:xfrm>
            <a:off x="87465" y="6177536"/>
            <a:ext cx="3816424" cy="461665"/>
          </a:xfrm>
          <a:prstGeom prst="rect">
            <a:avLst/>
          </a:prstGeom>
          <a:noFill/>
        </p:spPr>
        <p:txBody>
          <a:bodyPr wrap="square" rtlCol="0">
            <a:spAutoFit/>
          </a:bodyPr>
          <a:lstStyle/>
          <a:p>
            <a:pPr algn="ctr"/>
            <a:r>
              <a:rPr lang="en-US" sz="2400">
                <a:latin typeface="Arial" pitchFamily="34" charset="0"/>
                <a:cs typeface="Arial" pitchFamily="34" charset="0"/>
              </a:rPr>
              <a:t>Cách xa nhà ở</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736" y="836712"/>
            <a:ext cx="4032448" cy="3137482"/>
          </a:xfrm>
          <a:prstGeom prst="rect">
            <a:avLst/>
          </a:prstGeom>
        </p:spPr>
      </p:pic>
      <p:sp>
        <p:nvSpPr>
          <p:cNvPr id="9" name="TextBox 8"/>
          <p:cNvSpPr txBox="1"/>
          <p:nvPr/>
        </p:nvSpPr>
        <p:spPr>
          <a:xfrm>
            <a:off x="4700736" y="4293096"/>
            <a:ext cx="4032448" cy="1569660"/>
          </a:xfrm>
          <a:prstGeom prst="rect">
            <a:avLst/>
          </a:prstGeom>
          <a:noFill/>
        </p:spPr>
        <p:txBody>
          <a:bodyPr wrap="square" rtlCol="0">
            <a:spAutoFit/>
          </a:bodyPr>
          <a:lstStyle/>
          <a:p>
            <a:pPr algn="just"/>
            <a:r>
              <a:rPr lang="en-US" sz="2400">
                <a:latin typeface="Arial" pitchFamily="34" charset="0"/>
                <a:cs typeface="Arial" pitchFamily="34" charset="0"/>
              </a:rPr>
              <a:t>Nơi chứa và xử lí chất thsri đặt trong khu chăn nuôi và cách chuồng nuôi tối thiểu 20m</a:t>
            </a:r>
          </a:p>
        </p:txBody>
      </p:sp>
    </p:spTree>
    <p:extLst>
      <p:ext uri="{BB962C8B-B14F-4D97-AF65-F5344CB8AC3E}">
        <p14:creationId xmlns:p14="http://schemas.microsoft.com/office/powerpoint/2010/main" val="211291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331640" y="3140968"/>
            <a:ext cx="7776864" cy="954107"/>
          </a:xfrm>
          <a:prstGeom prst="rect">
            <a:avLst/>
          </a:prstGeom>
        </p:spPr>
        <p:txBody>
          <a:bodyPr wrap="square">
            <a:spAutoFit/>
          </a:bodyPr>
          <a:lstStyle/>
          <a:p>
            <a:pPr algn="just"/>
            <a:r>
              <a:rPr lang="de-DE" sz="2800">
                <a:solidFill>
                  <a:srgbClr val="FF0000"/>
                </a:solidFill>
                <a:latin typeface="Arial" pitchFamily="34" charset="0"/>
                <a:cs typeface="Arial" pitchFamily="34" charset="0"/>
              </a:rPr>
              <a:t>Để chăn nuôi hiệu quả, cần thực hiện các công việc theo quy trình như thế nào ?</a:t>
            </a:r>
            <a:endParaRPr lang="en-US" sz="2800">
              <a:solidFill>
                <a:srgbClr val="FF0000"/>
              </a:solidFill>
              <a:latin typeface="Arial" pitchFamily="34" charset="0"/>
              <a:cs typeface="Arial" pitchFamily="34" charset="0"/>
            </a:endParaRPr>
          </a:p>
        </p:txBody>
      </p:sp>
      <p:sp>
        <p:nvSpPr>
          <p:cNvPr id="5" name="Rectangle 4"/>
          <p:cNvSpPr/>
          <p:nvPr/>
        </p:nvSpPr>
        <p:spPr>
          <a:xfrm>
            <a:off x="179512" y="2276872"/>
            <a:ext cx="4043928" cy="461665"/>
          </a:xfrm>
          <a:prstGeom prst="rect">
            <a:avLst/>
          </a:prstGeom>
        </p:spPr>
        <p:txBody>
          <a:bodyPr wrap="none">
            <a:spAutoFit/>
          </a:bodyPr>
          <a:lstStyle/>
          <a:p>
            <a:r>
              <a:rPr lang="de-DE" sz="2400" b="1">
                <a:latin typeface="Arial" pitchFamily="34" charset="0"/>
                <a:cs typeface="Arial" pitchFamily="34" charset="0"/>
              </a:rPr>
              <a:t>1. QUY TRÌNH CHĂN NUÔI</a:t>
            </a:r>
            <a:endParaRPr lang="en-US" sz="240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96952"/>
            <a:ext cx="1296144" cy="1098123"/>
          </a:xfrm>
          <a:prstGeom prst="rect">
            <a:avLst/>
          </a:prstGeom>
        </p:spPr>
      </p:pic>
      <p:sp>
        <p:nvSpPr>
          <p:cNvPr id="7" name="Rectangle 6"/>
          <p:cNvSpPr/>
          <p:nvPr/>
        </p:nvSpPr>
        <p:spPr>
          <a:xfrm>
            <a:off x="755576" y="4365104"/>
            <a:ext cx="8064896" cy="1938992"/>
          </a:xfrm>
          <a:prstGeom prst="rect">
            <a:avLst/>
          </a:prstGeom>
        </p:spPr>
        <p:txBody>
          <a:bodyPr wrap="square">
            <a:spAutoFit/>
          </a:bodyPr>
          <a:lstStyle/>
          <a:p>
            <a:r>
              <a:rPr lang="de-DE" sz="2400">
                <a:latin typeface="Arial" pitchFamily="34" charset="0"/>
                <a:cs typeface="Arial" pitchFamily="34" charset="0"/>
              </a:rPr>
              <a:t>- Chuẩn bị chuồng trại và xây dựng bãi chăn thả trước khi chăn nuôi.</a:t>
            </a:r>
            <a:endParaRPr lang="en-US" sz="2400">
              <a:latin typeface="Arial" pitchFamily="34" charset="0"/>
              <a:cs typeface="Arial" pitchFamily="34" charset="0"/>
            </a:endParaRPr>
          </a:p>
          <a:p>
            <a:r>
              <a:rPr lang="de-DE" sz="2400">
                <a:latin typeface="Arial" pitchFamily="34" charset="0"/>
                <a:cs typeface="Arial" pitchFamily="34" charset="0"/>
              </a:rPr>
              <a:t>- Chọn giống và con giống.</a:t>
            </a:r>
            <a:endParaRPr lang="en-US" sz="2400">
              <a:latin typeface="Arial" pitchFamily="34" charset="0"/>
              <a:cs typeface="Arial" pitchFamily="34" charset="0"/>
            </a:endParaRPr>
          </a:p>
          <a:p>
            <a:r>
              <a:rPr lang="de-DE" sz="2400">
                <a:latin typeface="Arial" pitchFamily="34" charset="0"/>
                <a:cs typeface="Arial" pitchFamily="34" charset="0"/>
              </a:rPr>
              <a:t>- Nuôi dưỡng, chăm sóc và phòng, trị bệnh cho đàn vật nuôi.</a:t>
            </a:r>
            <a:endParaRPr lang="en-US" sz="2400">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31"/>
          <a:stretch/>
        </p:blipFill>
        <p:spPr>
          <a:xfrm>
            <a:off x="0" y="0"/>
            <a:ext cx="9144000" cy="1413164"/>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5" name="Rectangle 4"/>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4306928"/>
            <a:ext cx="9036496" cy="2506448"/>
          </a:xfrm>
          <a:prstGeom prst="rect">
            <a:avLst/>
          </a:prstGeom>
        </p:spPr>
      </p:pic>
      <p:sp>
        <p:nvSpPr>
          <p:cNvPr id="7" name="Rectangle 6"/>
          <p:cNvSpPr/>
          <p:nvPr/>
        </p:nvSpPr>
        <p:spPr>
          <a:xfrm>
            <a:off x="1583160" y="2548061"/>
            <a:ext cx="7381328" cy="1384995"/>
          </a:xfrm>
          <a:prstGeom prst="rect">
            <a:avLst/>
          </a:prstGeom>
        </p:spPr>
        <p:txBody>
          <a:bodyPr wrap="square">
            <a:spAutoFit/>
          </a:bodyPr>
          <a:lstStyle/>
          <a:p>
            <a:r>
              <a:rPr lang="de-DE" sz="2800">
                <a:latin typeface="Arial" pitchFamily="34" charset="0"/>
                <a:cs typeface="Arial" pitchFamily="34" charset="0"/>
              </a:rPr>
              <a:t>Hãy nêu yêu cầu của chuồng trại nuôi gà thể hiện trong mỗi trường hợp được minh họa ở hình 11.2.</a:t>
            </a:r>
            <a:endParaRPr lang="en-US" sz="280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5" y="2348880"/>
            <a:ext cx="1383531" cy="1627992"/>
          </a:xfrm>
          <a:prstGeom prst="rect">
            <a:avLst/>
          </a:prstGeom>
        </p:spPr>
      </p:pic>
    </p:spTree>
    <p:extLst>
      <p:ext uri="{BB962C8B-B14F-4D97-AF65-F5344CB8AC3E}">
        <p14:creationId xmlns:p14="http://schemas.microsoft.com/office/powerpoint/2010/main" val="81528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5" name="Rectangle 4"/>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7" name="Rectangle 6"/>
          <p:cNvSpPr/>
          <p:nvPr/>
        </p:nvSpPr>
        <p:spPr>
          <a:xfrm>
            <a:off x="209956" y="4953362"/>
            <a:ext cx="2129796" cy="707886"/>
          </a:xfrm>
          <a:prstGeom prst="rect">
            <a:avLst/>
          </a:prstGeom>
        </p:spPr>
        <p:txBody>
          <a:bodyPr wrap="square">
            <a:spAutoFit/>
          </a:bodyPr>
          <a:lstStyle/>
          <a:p>
            <a:pPr algn="ctr"/>
            <a:r>
              <a:rPr lang="de-DE" sz="2000">
                <a:latin typeface="Arial" pitchFamily="34" charset="0"/>
                <a:cs typeface="Arial" pitchFamily="34" charset="0"/>
              </a:rPr>
              <a:t>a. Chuồng gà hứng được nắng</a:t>
            </a:r>
            <a:endParaRPr lang="en-US" sz="2000">
              <a:latin typeface="Arial" pitchFamily="34" charset="0"/>
              <a:cs typeface="Arial" pitchFamily="34" charset="0"/>
            </a:endParaRPr>
          </a:p>
        </p:txBody>
      </p:sp>
      <p:sp>
        <p:nvSpPr>
          <p:cNvPr id="9" name="Rectangle 8"/>
          <p:cNvSpPr/>
          <p:nvPr/>
        </p:nvSpPr>
        <p:spPr>
          <a:xfrm>
            <a:off x="3139335" y="4941168"/>
            <a:ext cx="2872826" cy="1015663"/>
          </a:xfrm>
          <a:prstGeom prst="rect">
            <a:avLst/>
          </a:prstGeom>
        </p:spPr>
        <p:txBody>
          <a:bodyPr wrap="square">
            <a:spAutoFit/>
          </a:bodyPr>
          <a:lstStyle/>
          <a:p>
            <a:pPr algn="just"/>
            <a:r>
              <a:rPr lang="de-DE" sz="2000">
                <a:latin typeface="Arial" pitchFamily="34" charset="0"/>
                <a:cs typeface="Arial" pitchFamily="34" charset="0"/>
              </a:rPr>
              <a:t>b. Vườn chăn thả bằng phẳng và có bóng mát cây xanh, có máng ăn</a:t>
            </a:r>
            <a:endParaRPr lang="en-US" sz="2000">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512060"/>
            <a:ext cx="2915040" cy="23571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5278"/>
          <a:stretch/>
        </p:blipFill>
        <p:spPr>
          <a:xfrm>
            <a:off x="6012160" y="2512060"/>
            <a:ext cx="3017912" cy="2357099"/>
          </a:xfrm>
          <a:prstGeom prst="rect">
            <a:avLst/>
          </a:prstGeom>
        </p:spPr>
      </p:pic>
      <p:sp>
        <p:nvSpPr>
          <p:cNvPr id="13" name="Rectangle 12"/>
          <p:cNvSpPr/>
          <p:nvPr/>
        </p:nvSpPr>
        <p:spPr>
          <a:xfrm>
            <a:off x="6228184" y="4941168"/>
            <a:ext cx="2801888" cy="707886"/>
          </a:xfrm>
          <a:prstGeom prst="rect">
            <a:avLst/>
          </a:prstGeom>
        </p:spPr>
        <p:txBody>
          <a:bodyPr wrap="square">
            <a:spAutoFit/>
          </a:bodyPr>
          <a:lstStyle/>
          <a:p>
            <a:pPr algn="ctr"/>
            <a:r>
              <a:rPr lang="de-DE" sz="2000">
                <a:latin typeface="Arial" pitchFamily="34" charset="0"/>
                <a:cs typeface="Arial" pitchFamily="34" charset="0"/>
              </a:rPr>
              <a:t>c. Có máng uống đặt trong chuồng nuôi </a:t>
            </a:r>
            <a:endParaRPr lang="en-US" sz="2000">
              <a:latin typeface="Arial" pitchFamily="34" charset="0"/>
              <a:cs typeface="Arial"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517208"/>
            <a:ext cx="2699792" cy="2351952"/>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1526</Words>
  <Application>Microsoft Office PowerPoint</Application>
  <PresentationFormat>On-screen Show (4:3)</PresentationFormat>
  <Paragraphs>113</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36</cp:revision>
  <dcterms:created xsi:type="dcterms:W3CDTF">2022-07-31T13:34:17Z</dcterms:created>
  <dcterms:modified xsi:type="dcterms:W3CDTF">2025-02-23T23:36:27Z</dcterms:modified>
</cp:coreProperties>
</file>