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69" r:id="rId3"/>
    <p:sldId id="306" r:id="rId4"/>
    <p:sldId id="268" r:id="rId5"/>
    <p:sldId id="257" r:id="rId6"/>
    <p:sldId id="313" r:id="rId7"/>
    <p:sldId id="270" r:id="rId8"/>
    <p:sldId id="292" r:id="rId9"/>
    <p:sldId id="293" r:id="rId10"/>
    <p:sldId id="279" r:id="rId11"/>
    <p:sldId id="271" r:id="rId12"/>
    <p:sldId id="294" r:id="rId13"/>
    <p:sldId id="308" r:id="rId14"/>
    <p:sldId id="295" r:id="rId15"/>
    <p:sldId id="302" r:id="rId16"/>
    <p:sldId id="296" r:id="rId17"/>
    <p:sldId id="297" r:id="rId18"/>
    <p:sldId id="309" r:id="rId19"/>
    <p:sldId id="310" r:id="rId20"/>
    <p:sldId id="299" r:id="rId21"/>
    <p:sldId id="298" r:id="rId22"/>
    <p:sldId id="303" r:id="rId23"/>
    <p:sldId id="311" r:id="rId24"/>
    <p:sldId id="300" r:id="rId25"/>
    <p:sldId id="301" r:id="rId26"/>
    <p:sldId id="304" r:id="rId27"/>
    <p:sldId id="312" r:id="rId28"/>
    <p:sldId id="287" r:id="rId29"/>
    <p:sldId id="305" r:id="rId30"/>
    <p:sldId id="290" r:id="rId31"/>
    <p:sldId id="291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F6B85F-6FE8-434F-B26E-5D71C3E0AFB3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CDED0FB-502E-4BEE-8964-87B43B1C6188}">
      <dgm:prSet phldrT="[Text]" custT="1"/>
      <dgm:spPr/>
      <dgm:t>
        <a:bodyPr/>
        <a:lstStyle/>
        <a:p>
          <a:r>
            <a:rPr lang="en-US" sz="2400" b="1" dirty="0">
              <a:latin typeface="Arial" pitchFamily="34" charset="0"/>
              <a:cs typeface="Arial" pitchFamily="34" charset="0"/>
            </a:rPr>
            <a:t>RỪNG Ở VIỆT NAM </a:t>
          </a:r>
          <a:endParaRPr lang="en-US" sz="2400" dirty="0">
            <a:latin typeface="Arial" pitchFamily="34" charset="0"/>
            <a:cs typeface="Arial" pitchFamily="34" charset="0"/>
          </a:endParaRPr>
        </a:p>
      </dgm:t>
    </dgm:pt>
    <dgm:pt modelId="{F457A265-A0F8-4824-9C7B-D403706E214D}" type="parTrans" cxnId="{D3D2A2F3-7A70-4CCA-8D2E-4B634BA4928D}">
      <dgm:prSet/>
      <dgm:spPr/>
      <dgm:t>
        <a:bodyPr/>
        <a:lstStyle/>
        <a:p>
          <a:endParaRPr lang="en-US"/>
        </a:p>
      </dgm:t>
    </dgm:pt>
    <dgm:pt modelId="{01A04E7E-A881-4B47-848A-BA62CD933B51}" type="sibTrans" cxnId="{D3D2A2F3-7A70-4CCA-8D2E-4B634BA4928D}">
      <dgm:prSet/>
      <dgm:spPr/>
      <dgm:t>
        <a:bodyPr/>
        <a:lstStyle/>
        <a:p>
          <a:endParaRPr lang="en-US"/>
        </a:p>
      </dgm:t>
    </dgm:pt>
    <dgm:pt modelId="{C207598B-6164-4BA1-8750-89BD268598F4}">
      <dgm:prSet phldrT="[Text]"/>
      <dgm:spPr/>
      <dgm:t>
        <a:bodyPr/>
        <a:lstStyle/>
        <a:p>
          <a:pPr algn="ctr"/>
          <a:r>
            <a:rPr lang="en-US" dirty="0"/>
            <a:t>1. VAI TRÒ CỦA RỪNG</a:t>
          </a:r>
        </a:p>
      </dgm:t>
    </dgm:pt>
    <dgm:pt modelId="{AFE049E4-130A-45FF-9D2E-6A8DD760D2A6}" type="parTrans" cxnId="{987B2109-B82C-49AC-9400-70004E5E3343}">
      <dgm:prSet/>
      <dgm:spPr/>
      <dgm:t>
        <a:bodyPr/>
        <a:lstStyle/>
        <a:p>
          <a:endParaRPr lang="en-US"/>
        </a:p>
      </dgm:t>
    </dgm:pt>
    <dgm:pt modelId="{E2A10142-DECB-4552-9F09-2A082E5771A0}" type="sibTrans" cxnId="{987B2109-B82C-49AC-9400-70004E5E3343}">
      <dgm:prSet/>
      <dgm:spPr/>
      <dgm:t>
        <a:bodyPr/>
        <a:lstStyle/>
        <a:p>
          <a:endParaRPr lang="en-US"/>
        </a:p>
      </dgm:t>
    </dgm:pt>
    <dgm:pt modelId="{0763C09E-856B-485E-BD7E-FA14EFE3299D}">
      <dgm:prSet phldrT="[Text]"/>
      <dgm:spPr/>
      <dgm:t>
        <a:bodyPr/>
        <a:lstStyle/>
        <a:p>
          <a:pPr algn="ctr"/>
          <a:r>
            <a:rPr lang="en-US" dirty="0"/>
            <a:t>2. MỘT SỐ LOẠI RỪNG PHỔ BIẾN Ở VIỆT NAM</a:t>
          </a:r>
        </a:p>
      </dgm:t>
    </dgm:pt>
    <dgm:pt modelId="{2B9689E1-A0E5-4AC1-AF5F-8A3A195E4783}" type="parTrans" cxnId="{BAE93D5B-AC79-4922-B8BD-C5FC3B96D84A}">
      <dgm:prSet/>
      <dgm:spPr/>
      <dgm:t>
        <a:bodyPr/>
        <a:lstStyle/>
        <a:p>
          <a:endParaRPr lang="en-US"/>
        </a:p>
      </dgm:t>
    </dgm:pt>
    <dgm:pt modelId="{A8603243-9555-428E-A9C3-535C82B41332}" type="sibTrans" cxnId="{BAE93D5B-AC79-4922-B8BD-C5FC3B96D84A}">
      <dgm:prSet/>
      <dgm:spPr/>
      <dgm:t>
        <a:bodyPr/>
        <a:lstStyle/>
        <a:p>
          <a:endParaRPr lang="en-US"/>
        </a:p>
      </dgm:t>
    </dgm:pt>
    <dgm:pt modelId="{FAA07477-0944-475C-9E8D-FD0F65D11FFA}" type="pres">
      <dgm:prSet presAssocID="{95F6B85F-6FE8-434F-B26E-5D71C3E0AFB3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DA82B7BA-D258-4A2C-B793-B4497C3C2075}" type="pres">
      <dgm:prSet presAssocID="{6CDED0FB-502E-4BEE-8964-87B43B1C6188}" presName="root1" presStyleCnt="0"/>
      <dgm:spPr/>
    </dgm:pt>
    <dgm:pt modelId="{52CC3858-04E6-4AC8-9521-5CA3BFE29911}" type="pres">
      <dgm:prSet presAssocID="{6CDED0FB-502E-4BEE-8964-87B43B1C6188}" presName="LevelOneTextNode" presStyleLbl="node0" presStyleIdx="0" presStyleCnt="1" custScaleX="127801" custScaleY="88461">
        <dgm:presLayoutVars>
          <dgm:chPref val="3"/>
        </dgm:presLayoutVars>
      </dgm:prSet>
      <dgm:spPr/>
    </dgm:pt>
    <dgm:pt modelId="{FA375B6B-EC55-4898-A826-331971A25438}" type="pres">
      <dgm:prSet presAssocID="{6CDED0FB-502E-4BEE-8964-87B43B1C6188}" presName="level2hierChild" presStyleCnt="0"/>
      <dgm:spPr/>
    </dgm:pt>
    <dgm:pt modelId="{88FDB691-016A-40B0-A9DB-C295FAE27C13}" type="pres">
      <dgm:prSet presAssocID="{AFE049E4-130A-45FF-9D2E-6A8DD760D2A6}" presName="conn2-1" presStyleLbl="parChTrans1D2" presStyleIdx="0" presStyleCnt="2"/>
      <dgm:spPr/>
    </dgm:pt>
    <dgm:pt modelId="{4C657D35-8FF6-4CE4-854D-7790B4683305}" type="pres">
      <dgm:prSet presAssocID="{AFE049E4-130A-45FF-9D2E-6A8DD760D2A6}" presName="connTx" presStyleLbl="parChTrans1D2" presStyleIdx="0" presStyleCnt="2"/>
      <dgm:spPr/>
    </dgm:pt>
    <dgm:pt modelId="{18F05378-3571-48B7-8D83-A923E957A7A8}" type="pres">
      <dgm:prSet presAssocID="{C207598B-6164-4BA1-8750-89BD268598F4}" presName="root2" presStyleCnt="0"/>
      <dgm:spPr/>
    </dgm:pt>
    <dgm:pt modelId="{588D7B36-9318-452D-AA4D-4E12F5F67A05}" type="pres">
      <dgm:prSet presAssocID="{C207598B-6164-4BA1-8750-89BD268598F4}" presName="LevelTwoTextNode" presStyleLbl="node2" presStyleIdx="0" presStyleCnt="2" custScaleX="224180">
        <dgm:presLayoutVars>
          <dgm:chPref val="3"/>
        </dgm:presLayoutVars>
      </dgm:prSet>
      <dgm:spPr/>
    </dgm:pt>
    <dgm:pt modelId="{8AFB1D86-9A95-41BD-AD3C-CDEC5E301989}" type="pres">
      <dgm:prSet presAssocID="{C207598B-6164-4BA1-8750-89BD268598F4}" presName="level3hierChild" presStyleCnt="0"/>
      <dgm:spPr/>
    </dgm:pt>
    <dgm:pt modelId="{5B81714E-4C4C-40B2-98B1-B3C189056BAA}" type="pres">
      <dgm:prSet presAssocID="{2B9689E1-A0E5-4AC1-AF5F-8A3A195E4783}" presName="conn2-1" presStyleLbl="parChTrans1D2" presStyleIdx="1" presStyleCnt="2"/>
      <dgm:spPr/>
    </dgm:pt>
    <dgm:pt modelId="{0100AB55-3CB7-49EC-AF19-B1206FBFBA10}" type="pres">
      <dgm:prSet presAssocID="{2B9689E1-A0E5-4AC1-AF5F-8A3A195E4783}" presName="connTx" presStyleLbl="parChTrans1D2" presStyleIdx="1" presStyleCnt="2"/>
      <dgm:spPr/>
    </dgm:pt>
    <dgm:pt modelId="{D607D19D-7883-4D5D-83EB-95D51D0A182B}" type="pres">
      <dgm:prSet presAssocID="{0763C09E-856B-485E-BD7E-FA14EFE3299D}" presName="root2" presStyleCnt="0"/>
      <dgm:spPr/>
    </dgm:pt>
    <dgm:pt modelId="{4873DB87-FF6F-4DF1-AB10-6BBE036B1793}" type="pres">
      <dgm:prSet presAssocID="{0763C09E-856B-485E-BD7E-FA14EFE3299D}" presName="LevelTwoTextNode" presStyleLbl="node2" presStyleIdx="1" presStyleCnt="2" custScaleX="224550" custScaleY="89973">
        <dgm:presLayoutVars>
          <dgm:chPref val="3"/>
        </dgm:presLayoutVars>
      </dgm:prSet>
      <dgm:spPr/>
    </dgm:pt>
    <dgm:pt modelId="{12FA001F-335F-46F5-9C4B-4E872794CF9F}" type="pres">
      <dgm:prSet presAssocID="{0763C09E-856B-485E-BD7E-FA14EFE3299D}" presName="level3hierChild" presStyleCnt="0"/>
      <dgm:spPr/>
    </dgm:pt>
  </dgm:ptLst>
  <dgm:cxnLst>
    <dgm:cxn modelId="{987B2109-B82C-49AC-9400-70004E5E3343}" srcId="{6CDED0FB-502E-4BEE-8964-87B43B1C6188}" destId="{C207598B-6164-4BA1-8750-89BD268598F4}" srcOrd="0" destOrd="0" parTransId="{AFE049E4-130A-45FF-9D2E-6A8DD760D2A6}" sibTransId="{E2A10142-DECB-4552-9F09-2A082E5771A0}"/>
    <dgm:cxn modelId="{94EEB20C-2C65-4161-8804-7B606FE7EE91}" type="presOf" srcId="{AFE049E4-130A-45FF-9D2E-6A8DD760D2A6}" destId="{4C657D35-8FF6-4CE4-854D-7790B4683305}" srcOrd="1" destOrd="0" presId="urn:microsoft.com/office/officeart/2008/layout/HorizontalMultiLevelHierarchy"/>
    <dgm:cxn modelId="{BAE93D5B-AC79-4922-B8BD-C5FC3B96D84A}" srcId="{6CDED0FB-502E-4BEE-8964-87B43B1C6188}" destId="{0763C09E-856B-485E-BD7E-FA14EFE3299D}" srcOrd="1" destOrd="0" parTransId="{2B9689E1-A0E5-4AC1-AF5F-8A3A195E4783}" sibTransId="{A8603243-9555-428E-A9C3-535C82B41332}"/>
    <dgm:cxn modelId="{0D1A2642-29C2-4488-BC7F-CDC6E4E1C3F7}" type="presOf" srcId="{2B9689E1-A0E5-4AC1-AF5F-8A3A195E4783}" destId="{5B81714E-4C4C-40B2-98B1-B3C189056BAA}" srcOrd="0" destOrd="0" presId="urn:microsoft.com/office/officeart/2008/layout/HorizontalMultiLevelHierarchy"/>
    <dgm:cxn modelId="{BB7BC066-23E9-43E5-ACE2-3979E00186F3}" type="presOf" srcId="{AFE049E4-130A-45FF-9D2E-6A8DD760D2A6}" destId="{88FDB691-016A-40B0-A9DB-C295FAE27C13}" srcOrd="0" destOrd="0" presId="urn:microsoft.com/office/officeart/2008/layout/HorizontalMultiLevelHierarchy"/>
    <dgm:cxn modelId="{76C43168-EC41-4EA9-96BF-A1F51061117E}" type="presOf" srcId="{C207598B-6164-4BA1-8750-89BD268598F4}" destId="{588D7B36-9318-452D-AA4D-4E12F5F67A05}" srcOrd="0" destOrd="0" presId="urn:microsoft.com/office/officeart/2008/layout/HorizontalMultiLevelHierarchy"/>
    <dgm:cxn modelId="{11DD8378-6AFF-4C18-8ECB-AC639F88DB10}" type="presOf" srcId="{6CDED0FB-502E-4BEE-8964-87B43B1C6188}" destId="{52CC3858-04E6-4AC8-9521-5CA3BFE29911}" srcOrd="0" destOrd="0" presId="urn:microsoft.com/office/officeart/2008/layout/HorizontalMultiLevelHierarchy"/>
    <dgm:cxn modelId="{AA04297A-D928-4B37-BC1E-535339158CD2}" type="presOf" srcId="{2B9689E1-A0E5-4AC1-AF5F-8A3A195E4783}" destId="{0100AB55-3CB7-49EC-AF19-B1206FBFBA10}" srcOrd="1" destOrd="0" presId="urn:microsoft.com/office/officeart/2008/layout/HorizontalMultiLevelHierarchy"/>
    <dgm:cxn modelId="{AE87D2C8-EBDD-47A6-BF82-2143ED459759}" type="presOf" srcId="{0763C09E-856B-485E-BD7E-FA14EFE3299D}" destId="{4873DB87-FF6F-4DF1-AB10-6BBE036B1793}" srcOrd="0" destOrd="0" presId="urn:microsoft.com/office/officeart/2008/layout/HorizontalMultiLevelHierarchy"/>
    <dgm:cxn modelId="{D3D2A2F3-7A70-4CCA-8D2E-4B634BA4928D}" srcId="{95F6B85F-6FE8-434F-B26E-5D71C3E0AFB3}" destId="{6CDED0FB-502E-4BEE-8964-87B43B1C6188}" srcOrd="0" destOrd="0" parTransId="{F457A265-A0F8-4824-9C7B-D403706E214D}" sibTransId="{01A04E7E-A881-4B47-848A-BA62CD933B51}"/>
    <dgm:cxn modelId="{F4D2A8F4-E02B-45C1-B71C-38379611BE4A}" type="presOf" srcId="{95F6B85F-6FE8-434F-B26E-5D71C3E0AFB3}" destId="{FAA07477-0944-475C-9E8D-FD0F65D11FFA}" srcOrd="0" destOrd="0" presId="urn:microsoft.com/office/officeart/2008/layout/HorizontalMultiLevelHierarchy"/>
    <dgm:cxn modelId="{52E43774-90A3-48F3-85DC-2FE465AEBB54}" type="presParOf" srcId="{FAA07477-0944-475C-9E8D-FD0F65D11FFA}" destId="{DA82B7BA-D258-4A2C-B793-B4497C3C2075}" srcOrd="0" destOrd="0" presId="urn:microsoft.com/office/officeart/2008/layout/HorizontalMultiLevelHierarchy"/>
    <dgm:cxn modelId="{E7E24D1D-17F8-4A72-B073-96C211E48979}" type="presParOf" srcId="{DA82B7BA-D258-4A2C-B793-B4497C3C2075}" destId="{52CC3858-04E6-4AC8-9521-5CA3BFE29911}" srcOrd="0" destOrd="0" presId="urn:microsoft.com/office/officeart/2008/layout/HorizontalMultiLevelHierarchy"/>
    <dgm:cxn modelId="{28E4D002-BAE5-4B3F-B037-21AD2752DF77}" type="presParOf" srcId="{DA82B7BA-D258-4A2C-B793-B4497C3C2075}" destId="{FA375B6B-EC55-4898-A826-331971A25438}" srcOrd="1" destOrd="0" presId="urn:microsoft.com/office/officeart/2008/layout/HorizontalMultiLevelHierarchy"/>
    <dgm:cxn modelId="{7AC8A487-D84E-4F43-8EC0-4D7683392FD8}" type="presParOf" srcId="{FA375B6B-EC55-4898-A826-331971A25438}" destId="{88FDB691-016A-40B0-A9DB-C295FAE27C13}" srcOrd="0" destOrd="0" presId="urn:microsoft.com/office/officeart/2008/layout/HorizontalMultiLevelHierarchy"/>
    <dgm:cxn modelId="{ED3EA311-F1EB-4843-9ECA-C83FFC3C598C}" type="presParOf" srcId="{88FDB691-016A-40B0-A9DB-C295FAE27C13}" destId="{4C657D35-8FF6-4CE4-854D-7790B4683305}" srcOrd="0" destOrd="0" presId="urn:microsoft.com/office/officeart/2008/layout/HorizontalMultiLevelHierarchy"/>
    <dgm:cxn modelId="{75FBC657-3385-41DC-AE9E-94F06BE511D0}" type="presParOf" srcId="{FA375B6B-EC55-4898-A826-331971A25438}" destId="{18F05378-3571-48B7-8D83-A923E957A7A8}" srcOrd="1" destOrd="0" presId="urn:microsoft.com/office/officeart/2008/layout/HorizontalMultiLevelHierarchy"/>
    <dgm:cxn modelId="{6F7B9D91-F318-4D5C-9E05-106FDE866A79}" type="presParOf" srcId="{18F05378-3571-48B7-8D83-A923E957A7A8}" destId="{588D7B36-9318-452D-AA4D-4E12F5F67A05}" srcOrd="0" destOrd="0" presId="urn:microsoft.com/office/officeart/2008/layout/HorizontalMultiLevelHierarchy"/>
    <dgm:cxn modelId="{68EFC25C-E623-49E6-BD63-E4EA2B3C2C82}" type="presParOf" srcId="{18F05378-3571-48B7-8D83-A923E957A7A8}" destId="{8AFB1D86-9A95-41BD-AD3C-CDEC5E301989}" srcOrd="1" destOrd="0" presId="urn:microsoft.com/office/officeart/2008/layout/HorizontalMultiLevelHierarchy"/>
    <dgm:cxn modelId="{3DAC35E2-B12D-4C6D-949B-09048E6D4D07}" type="presParOf" srcId="{FA375B6B-EC55-4898-A826-331971A25438}" destId="{5B81714E-4C4C-40B2-98B1-B3C189056BAA}" srcOrd="2" destOrd="0" presId="urn:microsoft.com/office/officeart/2008/layout/HorizontalMultiLevelHierarchy"/>
    <dgm:cxn modelId="{9A6535F2-77C7-416A-9103-D860A80072A1}" type="presParOf" srcId="{5B81714E-4C4C-40B2-98B1-B3C189056BAA}" destId="{0100AB55-3CB7-49EC-AF19-B1206FBFBA10}" srcOrd="0" destOrd="0" presId="urn:microsoft.com/office/officeart/2008/layout/HorizontalMultiLevelHierarchy"/>
    <dgm:cxn modelId="{A8F73EDC-0304-40C6-93A1-F4C30F9C006A}" type="presParOf" srcId="{FA375B6B-EC55-4898-A826-331971A25438}" destId="{D607D19D-7883-4D5D-83EB-95D51D0A182B}" srcOrd="3" destOrd="0" presId="urn:microsoft.com/office/officeart/2008/layout/HorizontalMultiLevelHierarchy"/>
    <dgm:cxn modelId="{889077A7-EABB-4A1C-9D33-53AC65D0B461}" type="presParOf" srcId="{D607D19D-7883-4D5D-83EB-95D51D0A182B}" destId="{4873DB87-FF6F-4DF1-AB10-6BBE036B1793}" srcOrd="0" destOrd="0" presId="urn:microsoft.com/office/officeart/2008/layout/HorizontalMultiLevelHierarchy"/>
    <dgm:cxn modelId="{C95B8F4B-B279-43B1-8CAA-2FF9D2CD9875}" type="presParOf" srcId="{D607D19D-7883-4D5D-83EB-95D51D0A182B}" destId="{12FA001F-335F-46F5-9C4B-4E872794CF9F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81714E-4C4C-40B2-98B1-B3C189056BAA}">
      <dsp:nvSpPr>
        <dsp:cNvPr id="0" name=""/>
        <dsp:cNvSpPr/>
      </dsp:nvSpPr>
      <dsp:spPr>
        <a:xfrm>
          <a:off x="1183699" y="1872208"/>
          <a:ext cx="466704" cy="4446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33352" y="0"/>
              </a:lnTo>
              <a:lnTo>
                <a:pt x="233352" y="444649"/>
              </a:lnTo>
              <a:lnTo>
                <a:pt x="466704" y="444649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400936" y="2078417"/>
        <a:ext cx="32230" cy="32230"/>
      </dsp:txXfrm>
    </dsp:sp>
    <dsp:sp modelId="{88FDB691-016A-40B0-A9DB-C295FAE27C13}">
      <dsp:nvSpPr>
        <dsp:cNvPr id="0" name=""/>
        <dsp:cNvSpPr/>
      </dsp:nvSpPr>
      <dsp:spPr>
        <a:xfrm>
          <a:off x="1183699" y="1463226"/>
          <a:ext cx="466704" cy="408981"/>
        </a:xfrm>
        <a:custGeom>
          <a:avLst/>
          <a:gdLst/>
          <a:ahLst/>
          <a:cxnLst/>
          <a:rect l="0" t="0" r="0" b="0"/>
          <a:pathLst>
            <a:path>
              <a:moveTo>
                <a:pt x="0" y="408981"/>
              </a:moveTo>
              <a:lnTo>
                <a:pt x="233352" y="408981"/>
              </a:lnTo>
              <a:lnTo>
                <a:pt x="233352" y="0"/>
              </a:lnTo>
              <a:lnTo>
                <a:pt x="466704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401537" y="1652203"/>
        <a:ext cx="31027" cy="31027"/>
      </dsp:txXfrm>
    </dsp:sp>
    <dsp:sp modelId="{52CC3858-04E6-4AC8-9521-5CA3BFE29911}">
      <dsp:nvSpPr>
        <dsp:cNvPr id="0" name=""/>
        <dsp:cNvSpPr/>
      </dsp:nvSpPr>
      <dsp:spPr>
        <a:xfrm rot="16200000">
          <a:off x="-927087" y="1417594"/>
          <a:ext cx="3312347" cy="9092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Arial" pitchFamily="34" charset="0"/>
              <a:cs typeface="Arial" pitchFamily="34" charset="0"/>
            </a:rPr>
            <a:t>RỪNG Ở VIỆT NAM </a:t>
          </a:r>
          <a:endParaRPr lang="en-US" sz="2400" kern="1200" dirty="0">
            <a:latin typeface="Arial" pitchFamily="34" charset="0"/>
            <a:cs typeface="Arial" pitchFamily="34" charset="0"/>
          </a:endParaRPr>
        </a:p>
      </dsp:txBody>
      <dsp:txXfrm>
        <a:off x="-927087" y="1417594"/>
        <a:ext cx="3312347" cy="909226"/>
      </dsp:txXfrm>
    </dsp:sp>
    <dsp:sp modelId="{588D7B36-9318-452D-AA4D-4E12F5F67A05}">
      <dsp:nvSpPr>
        <dsp:cNvPr id="0" name=""/>
        <dsp:cNvSpPr/>
      </dsp:nvSpPr>
      <dsp:spPr>
        <a:xfrm>
          <a:off x="1650403" y="1107507"/>
          <a:ext cx="5231285" cy="71143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1. VAI TRÒ CỦA RỪNG</a:t>
          </a:r>
        </a:p>
      </dsp:txBody>
      <dsp:txXfrm>
        <a:off x="1650403" y="1107507"/>
        <a:ext cx="5231285" cy="711439"/>
      </dsp:txXfrm>
    </dsp:sp>
    <dsp:sp modelId="{4873DB87-FF6F-4DF1-AB10-6BBE036B1793}">
      <dsp:nvSpPr>
        <dsp:cNvPr id="0" name=""/>
        <dsp:cNvSpPr/>
      </dsp:nvSpPr>
      <dsp:spPr>
        <a:xfrm>
          <a:off x="1650403" y="1996805"/>
          <a:ext cx="5239919" cy="64010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2. MỘT SỐ LOẠI RỪNG PHỔ BIẾN Ở VIỆT NAM</a:t>
          </a:r>
        </a:p>
      </dsp:txBody>
      <dsp:txXfrm>
        <a:off x="1650403" y="1996805"/>
        <a:ext cx="5239919" cy="6401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283F0A-31C6-4257-BA9F-8E132D7BCA28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D308DE-8C44-47D4-BB74-647859585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910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2" name="Google Shape;86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70B60-EB16-4181-BE10-F25BFBBA4077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90985-CE35-4CA4-87A4-6E3A65387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222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70B60-EB16-4181-BE10-F25BFBBA4077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90985-CE35-4CA4-87A4-6E3A65387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574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70B60-EB16-4181-BE10-F25BFBBA4077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90985-CE35-4CA4-87A4-6E3A65387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967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70B60-EB16-4181-BE10-F25BFBBA4077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90985-CE35-4CA4-87A4-6E3A65387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287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70B60-EB16-4181-BE10-F25BFBBA4077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90985-CE35-4CA4-87A4-6E3A65387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553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70B60-EB16-4181-BE10-F25BFBBA4077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90985-CE35-4CA4-87A4-6E3A65387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30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70B60-EB16-4181-BE10-F25BFBBA4077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90985-CE35-4CA4-87A4-6E3A65387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196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70B60-EB16-4181-BE10-F25BFBBA4077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90985-CE35-4CA4-87A4-6E3A65387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201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70B60-EB16-4181-BE10-F25BFBBA4077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90985-CE35-4CA4-87A4-6E3A65387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261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70B60-EB16-4181-BE10-F25BFBBA4077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90985-CE35-4CA4-87A4-6E3A65387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410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70B60-EB16-4181-BE10-F25BFBBA4077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90985-CE35-4CA4-87A4-6E3A65387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246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D70B60-EB16-4181-BE10-F25BFBBA4077}" type="datetimeFigureOut">
              <a:rPr lang="en-US" smtClean="0"/>
              <a:t>2/23/2025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090985-CE35-4CA4-87A4-6E3A65387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761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0.jpg"/><Relationship Id="rId7" Type="http://schemas.openxmlformats.org/officeDocument/2006/relationships/image" Target="../media/image14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g"/><Relationship Id="rId4" Type="http://schemas.openxmlformats.org/officeDocument/2006/relationships/image" Target="../media/image2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g"/><Relationship Id="rId4" Type="http://schemas.openxmlformats.org/officeDocument/2006/relationships/image" Target="../media/image14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g"/><Relationship Id="rId4" Type="http://schemas.openxmlformats.org/officeDocument/2006/relationships/image" Target="../media/image14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eg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8" name="Rectangle 57">
            <a:extLst>
              <a:ext uri="{FF2B5EF4-FFF2-40B4-BE49-F238E27FC236}">
                <a16:creationId xmlns:a16="http://schemas.microsoft.com/office/drawing/2014/main" id="{4E1BEB12-92AF-4445-98AD-4C7756E7C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2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077107" y="220196"/>
            <a:ext cx="7066893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57350" y="2099696"/>
            <a:ext cx="1456680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Arc 65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836384" y="1866059"/>
            <a:ext cx="2987899" cy="2240924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Google Shape;593;p24">
            <a:extLst>
              <a:ext uri="{FF2B5EF4-FFF2-40B4-BE49-F238E27FC236}">
                <a16:creationId xmlns:a16="http://schemas.microsoft.com/office/drawing/2014/main" id="{38DC77DB-001D-4DDA-B656-7B8D06315C6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419872" y="2163556"/>
            <a:ext cx="5832648" cy="2751086"/>
          </a:xfrm>
          <a:prstGeom prst="rect">
            <a:avLst/>
          </a:prstGeom>
        </p:spPr>
        <p:txBody>
          <a:bodyPr spcFirstLastPara="1" vert="horz" lIns="91425" tIns="91425" rIns="91425" bIns="91425" rtlCol="0" anchorCtr="0"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CHÀO MỪNG CÁC EM ĐẾN VỚI BUỔI HỌC NGÀY 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HÔM NAY!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6E4805-4AC8-946E-4E08-759E8FB37368}"/>
              </a:ext>
            </a:extLst>
          </p:cNvPr>
          <p:cNvSpPr txBox="1"/>
          <p:nvPr/>
        </p:nvSpPr>
        <p:spPr>
          <a:xfrm>
            <a:off x="5610553" y="5805264"/>
            <a:ext cx="3312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GV: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Thân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Kỷ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Lài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907704" y="332656"/>
            <a:ext cx="676875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4400" dirty="0" err="1">
                <a:solidFill>
                  <a:srgbClr val="FF0000"/>
                </a:solidFill>
              </a:rPr>
              <a:t>Rừng</a:t>
            </a:r>
            <a:r>
              <a:rPr lang="en-US" sz="4400" dirty="0">
                <a:solidFill>
                  <a:srgbClr val="FF0000"/>
                </a:solidFill>
              </a:rPr>
              <a:t> </a:t>
            </a:r>
            <a:r>
              <a:rPr lang="en-US" sz="4400" dirty="0" err="1">
                <a:solidFill>
                  <a:srgbClr val="FF0000"/>
                </a:solidFill>
              </a:rPr>
              <a:t>có</a:t>
            </a:r>
            <a:r>
              <a:rPr lang="en-US" sz="4400" dirty="0">
                <a:solidFill>
                  <a:srgbClr val="FF0000"/>
                </a:solidFill>
              </a:rPr>
              <a:t> </a:t>
            </a:r>
            <a:r>
              <a:rPr lang="en-US" sz="4400" dirty="0" err="1">
                <a:solidFill>
                  <a:srgbClr val="FF0000"/>
                </a:solidFill>
              </a:rPr>
              <a:t>tác</a:t>
            </a:r>
            <a:r>
              <a:rPr lang="en-US" sz="4400" dirty="0">
                <a:solidFill>
                  <a:srgbClr val="FF0000"/>
                </a:solidFill>
              </a:rPr>
              <a:t> </a:t>
            </a:r>
            <a:r>
              <a:rPr lang="en-US" sz="4400" dirty="0" err="1">
                <a:solidFill>
                  <a:srgbClr val="FF0000"/>
                </a:solidFill>
              </a:rPr>
              <a:t>động</a:t>
            </a:r>
            <a:r>
              <a:rPr lang="en-US" sz="4400" dirty="0">
                <a:solidFill>
                  <a:srgbClr val="FF0000"/>
                </a:solidFill>
              </a:rPr>
              <a:t> </a:t>
            </a:r>
            <a:r>
              <a:rPr lang="en-US" sz="4400" dirty="0" err="1">
                <a:solidFill>
                  <a:srgbClr val="FF0000"/>
                </a:solidFill>
              </a:rPr>
              <a:t>như</a:t>
            </a:r>
            <a:r>
              <a:rPr lang="en-US" sz="4400" dirty="0">
                <a:solidFill>
                  <a:srgbClr val="FF0000"/>
                </a:solidFill>
              </a:rPr>
              <a:t> </a:t>
            </a:r>
            <a:r>
              <a:rPr lang="en-US" sz="4400" dirty="0" err="1">
                <a:solidFill>
                  <a:srgbClr val="FF0000"/>
                </a:solidFill>
              </a:rPr>
              <a:t>thế</a:t>
            </a:r>
            <a:r>
              <a:rPr lang="en-US" sz="4400" dirty="0">
                <a:solidFill>
                  <a:srgbClr val="FF0000"/>
                </a:solidFill>
              </a:rPr>
              <a:t> </a:t>
            </a:r>
            <a:r>
              <a:rPr lang="en-US" sz="4400" dirty="0" err="1">
                <a:solidFill>
                  <a:srgbClr val="FF0000"/>
                </a:solidFill>
              </a:rPr>
              <a:t>nào</a:t>
            </a:r>
            <a:r>
              <a:rPr lang="en-US" sz="4400" dirty="0">
                <a:solidFill>
                  <a:srgbClr val="FF0000"/>
                </a:solidFill>
              </a:rPr>
              <a:t> </a:t>
            </a:r>
            <a:r>
              <a:rPr lang="en-US" sz="4400" dirty="0" err="1">
                <a:solidFill>
                  <a:srgbClr val="FF0000"/>
                </a:solidFill>
              </a:rPr>
              <a:t>đến</a:t>
            </a:r>
            <a:r>
              <a:rPr lang="en-US" sz="4400" dirty="0">
                <a:solidFill>
                  <a:srgbClr val="FF0000"/>
                </a:solidFill>
              </a:rPr>
              <a:t> </a:t>
            </a:r>
            <a:r>
              <a:rPr lang="en-US" sz="4400" dirty="0" err="1">
                <a:solidFill>
                  <a:srgbClr val="FF0000"/>
                </a:solidFill>
              </a:rPr>
              <a:t>đời</a:t>
            </a:r>
            <a:r>
              <a:rPr lang="en-US" sz="4400" dirty="0">
                <a:solidFill>
                  <a:srgbClr val="FF0000"/>
                </a:solidFill>
              </a:rPr>
              <a:t> </a:t>
            </a:r>
            <a:r>
              <a:rPr lang="en-US" sz="4400" dirty="0" err="1">
                <a:solidFill>
                  <a:srgbClr val="FF0000"/>
                </a:solidFill>
              </a:rPr>
              <a:t>sống</a:t>
            </a:r>
            <a:r>
              <a:rPr lang="en-US" sz="4400" dirty="0">
                <a:solidFill>
                  <a:srgbClr val="FF0000"/>
                </a:solidFill>
              </a:rPr>
              <a:t> </a:t>
            </a:r>
            <a:r>
              <a:rPr lang="en-US" sz="4400" dirty="0" err="1">
                <a:solidFill>
                  <a:srgbClr val="FF0000"/>
                </a:solidFill>
              </a:rPr>
              <a:t>của</a:t>
            </a:r>
            <a:r>
              <a:rPr lang="en-US" sz="4400" dirty="0">
                <a:solidFill>
                  <a:srgbClr val="FF0000"/>
                </a:solidFill>
              </a:rPr>
              <a:t> con </a:t>
            </a:r>
            <a:r>
              <a:rPr lang="en-US" sz="4400" dirty="0" err="1">
                <a:solidFill>
                  <a:srgbClr val="FF0000"/>
                </a:solidFill>
              </a:rPr>
              <a:t>người</a:t>
            </a:r>
            <a:r>
              <a:rPr lang="en-US" sz="4400" dirty="0">
                <a:solidFill>
                  <a:srgbClr val="FF0000"/>
                </a:solidFill>
              </a:rPr>
              <a:t>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68" y="235109"/>
            <a:ext cx="1551068" cy="218578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265" y="4005064"/>
            <a:ext cx="4323215" cy="264616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72338"/>
            <a:ext cx="4291385" cy="286092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730793" y="2656249"/>
            <a:ext cx="430570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Ở </a:t>
            </a:r>
            <a:r>
              <a:rPr lang="en-US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Việt</a:t>
            </a:r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Nam </a:t>
            </a:r>
            <a:r>
              <a:rPr lang="en-US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loại</a:t>
            </a:r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rừng</a:t>
            </a:r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15285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3D248-64DE-4CD4-918F-C4244D2D9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Rừng tự nhiên bao gồm gì?">
            <a:extLst>
              <a:ext uri="{FF2B5EF4-FFF2-40B4-BE49-F238E27FC236}">
                <a16:creationId xmlns:a16="http://schemas.microsoft.com/office/drawing/2014/main" id="{4F4099E9-842F-479B-8DEF-4DBDE8D77A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1"/>
          <a:stretch/>
        </p:blipFill>
        <p:spPr bwMode="auto">
          <a:xfrm>
            <a:off x="971600" y="418931"/>
            <a:ext cx="3522392" cy="2674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ông dân &gt; Trang Chủ">
            <a:extLst>
              <a:ext uri="{FF2B5EF4-FFF2-40B4-BE49-F238E27FC236}">
                <a16:creationId xmlns:a16="http://schemas.microsoft.com/office/drawing/2014/main" id="{F7C13A51-D58F-4A89-848A-E1F6D3F9832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04664"/>
            <a:ext cx="3522392" cy="2688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ẦM QUAN TRỌNG CỦA HỆ SINH THÁI RỪNG NGẬP MẶN">
            <a:extLst>
              <a:ext uri="{FF2B5EF4-FFF2-40B4-BE49-F238E27FC236}">
                <a16:creationId xmlns:a16="http://schemas.microsoft.com/office/drawing/2014/main" id="{C6C4FC1F-1DFB-4A78-8516-A7CCF4C2F5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193806"/>
            <a:ext cx="5715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3098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05094" y="1270501"/>
            <a:ext cx="80648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Tuần</a:t>
            </a:r>
            <a:r>
              <a:rPr lang="en-US" sz="3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13 – </a:t>
            </a:r>
            <a:r>
              <a:rPr lang="en-US" sz="36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Tiết</a:t>
            </a:r>
            <a:r>
              <a:rPr lang="en-US" sz="3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13: BÀI 6: RỪNG Ở VIỆT NAM</a:t>
            </a:r>
            <a:endParaRPr lang="en-US" sz="3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539173444"/>
              </p:ext>
            </p:extLst>
          </p:nvPr>
        </p:nvGraphicFramePr>
        <p:xfrm>
          <a:off x="1439652" y="2204864"/>
          <a:ext cx="7164796" cy="3744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/>
          <p:cNvSpPr/>
          <p:nvPr/>
        </p:nvSpPr>
        <p:spPr>
          <a:xfrm>
            <a:off x="179512" y="191542"/>
            <a:ext cx="874287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Chương</a:t>
            </a:r>
            <a:r>
              <a:rPr lang="en-US" sz="32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3: TRỒNG, CHĂM SÓC </a:t>
            </a:r>
          </a:p>
          <a:p>
            <a:pPr algn="ctr"/>
            <a:r>
              <a:rPr lang="en-US" sz="32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VÀ BẢO VỆ RỪNG</a:t>
            </a:r>
            <a:endParaRPr lang="en-US" sz="3200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7961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754" y="-27384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79512" y="2276872"/>
            <a:ext cx="40736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>
                <a:latin typeface="Arial" pitchFamily="34" charset="0"/>
                <a:cs typeface="Arial" pitchFamily="34" charset="0"/>
              </a:rPr>
              <a:t>1. VAI TRÒ CỦA RỪNG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131840" y="2710661"/>
            <a:ext cx="34563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Rừng</a:t>
            </a:r>
            <a:r>
              <a:rPr lang="en-US" sz="3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3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3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5" name="Rectangle 4"/>
          <p:cNvSpPr/>
          <p:nvPr/>
        </p:nvSpPr>
        <p:spPr>
          <a:xfrm>
            <a:off x="2116188" y="764704"/>
            <a:ext cx="59121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BÀI 6: RỪNG Ở VIỆT NAM</a:t>
            </a:r>
            <a:endParaRPr lang="en-US" sz="3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429000"/>
            <a:ext cx="7632848" cy="3312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60655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3B3AF-1445-F612-5C2E-62F412C99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QUAN SÁT VIDEO</a:t>
            </a:r>
            <a:br>
              <a:rPr lang="en-US"/>
            </a:b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A740D3-A283-5479-E4AB-4E5A2A5F4F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171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625386" y="27321"/>
            <a:ext cx="40736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>
                <a:latin typeface="Arial" pitchFamily="34" charset="0"/>
                <a:cs typeface="Arial" pitchFamily="34" charset="0"/>
              </a:rPr>
              <a:t>1. VAI TRÒ CỦA RỪNG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52005" y="1844824"/>
            <a:ext cx="3188215" cy="2484318"/>
            <a:chOff x="251520" y="1844824"/>
            <a:chExt cx="3711399" cy="2484318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1844824"/>
              <a:ext cx="3711399" cy="248431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1" name="Oval 10"/>
            <p:cNvSpPr/>
            <p:nvPr/>
          </p:nvSpPr>
          <p:spPr>
            <a:xfrm>
              <a:off x="539552" y="2312876"/>
              <a:ext cx="1423651" cy="50405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Oxygen</a:t>
              </a:r>
            </a:p>
          </p:txBody>
        </p:sp>
        <p:sp>
          <p:nvSpPr>
            <p:cNvPr id="17" name="Oval 16"/>
            <p:cNvSpPr/>
            <p:nvPr/>
          </p:nvSpPr>
          <p:spPr>
            <a:xfrm>
              <a:off x="2267744" y="2312876"/>
              <a:ext cx="1423651" cy="61206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Carbon</a:t>
              </a:r>
            </a:p>
            <a:p>
              <a:pPr algn="ctr"/>
              <a:r>
                <a:rPr lang="en-US" dirty="0"/>
                <a:t>dioxide</a:t>
              </a:r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 flipV="1">
              <a:off x="1251377" y="2924944"/>
              <a:ext cx="0" cy="378063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>
              <a:off x="3003201" y="2996952"/>
              <a:ext cx="0" cy="495066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25" name="Oval 24"/>
            <p:cNvSpPr/>
            <p:nvPr/>
          </p:nvSpPr>
          <p:spPr>
            <a:xfrm>
              <a:off x="323528" y="3861048"/>
              <a:ext cx="432048" cy="360040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/>
                <a:t>a</a:t>
              </a:r>
            </a:p>
          </p:txBody>
        </p:sp>
      </p:grpSp>
      <p:pic>
        <p:nvPicPr>
          <p:cNvPr id="27" name="Picture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37112"/>
            <a:ext cx="3132716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8" name="Oval 27"/>
          <p:cNvSpPr/>
          <p:nvPr/>
        </p:nvSpPr>
        <p:spPr>
          <a:xfrm>
            <a:off x="179512" y="6021288"/>
            <a:ext cx="400440" cy="36004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d</a:t>
            </a: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4524754"/>
            <a:ext cx="3024336" cy="19597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4" name="Oval 33"/>
          <p:cNvSpPr/>
          <p:nvPr/>
        </p:nvSpPr>
        <p:spPr>
          <a:xfrm>
            <a:off x="6156176" y="6021288"/>
            <a:ext cx="432048" cy="36004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f</a:t>
            </a: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40220" y="4509120"/>
            <a:ext cx="2843948" cy="20162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6" name="Oval 35"/>
          <p:cNvSpPr/>
          <p:nvPr/>
        </p:nvSpPr>
        <p:spPr>
          <a:xfrm>
            <a:off x="3275856" y="6021288"/>
            <a:ext cx="432048" cy="36004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e</a:t>
            </a: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469" y="1930032"/>
            <a:ext cx="3035027" cy="22190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40219" y="1930032"/>
            <a:ext cx="2761249" cy="2291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9" name="Oval 38"/>
          <p:cNvSpPr/>
          <p:nvPr/>
        </p:nvSpPr>
        <p:spPr>
          <a:xfrm>
            <a:off x="3275856" y="3717032"/>
            <a:ext cx="432048" cy="432048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b</a:t>
            </a:r>
          </a:p>
        </p:txBody>
      </p:sp>
      <p:sp>
        <p:nvSpPr>
          <p:cNvPr id="40" name="Oval 39"/>
          <p:cNvSpPr/>
          <p:nvPr/>
        </p:nvSpPr>
        <p:spPr>
          <a:xfrm>
            <a:off x="6084168" y="3717032"/>
            <a:ext cx="360040" cy="36004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c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25118" y="620688"/>
            <a:ext cx="81914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de-DE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Thảo luận nhóm: Em hãy nêu vai trò của rừng đối với môi trường, đời sống và sản xuất trong mỗi trường hợp được được minh họa ở Hình 6.1.</a:t>
            </a:r>
            <a:endParaRPr lang="en-US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583160" y="2548061"/>
            <a:ext cx="73813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800" dirty="0">
                <a:latin typeface="Arial" pitchFamily="34" charset="0"/>
                <a:cs typeface="Arial" pitchFamily="34" charset="0"/>
              </a:rPr>
              <a:t>Hãy nêu yêu cầu của chuồng trại nuôi gà thể hiện trong mỗi trường hợp được minh họa ở hình 11.2.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30" y="2348880"/>
            <a:ext cx="1383531" cy="1627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2859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79715" y="4725144"/>
            <a:ext cx="2736101" cy="193899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just"/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cải tạo môi trường, hấp thụ khí carbon dioxide, bụi trong không khí và thải ra khí oxygen, giúp điều hòa khí hậu.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52005" y="2276872"/>
            <a:ext cx="3188215" cy="2484318"/>
            <a:chOff x="251520" y="1844824"/>
            <a:chExt cx="3711399" cy="2484318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1844824"/>
              <a:ext cx="3711399" cy="248431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1" name="Oval 10"/>
            <p:cNvSpPr/>
            <p:nvPr/>
          </p:nvSpPr>
          <p:spPr>
            <a:xfrm>
              <a:off x="539552" y="2312876"/>
              <a:ext cx="1648497" cy="50405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Oxygen</a:t>
              </a:r>
            </a:p>
          </p:txBody>
        </p:sp>
        <p:sp>
          <p:nvSpPr>
            <p:cNvPr id="17" name="Oval 16"/>
            <p:cNvSpPr/>
            <p:nvPr/>
          </p:nvSpPr>
          <p:spPr>
            <a:xfrm>
              <a:off x="2267744" y="2312876"/>
              <a:ext cx="1423651" cy="61206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Carbon</a:t>
              </a:r>
            </a:p>
            <a:p>
              <a:pPr algn="ctr"/>
              <a:r>
                <a:rPr lang="en-US" dirty="0"/>
                <a:t>dioxide</a:t>
              </a:r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 flipV="1">
              <a:off x="1251377" y="2924944"/>
              <a:ext cx="0" cy="378063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>
              <a:off x="3003201" y="2996952"/>
              <a:ext cx="0" cy="495066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25" name="Oval 24"/>
            <p:cNvSpPr/>
            <p:nvPr/>
          </p:nvSpPr>
          <p:spPr>
            <a:xfrm>
              <a:off x="323528" y="3861048"/>
              <a:ext cx="432048" cy="360040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/>
                <a:t>a</a:t>
              </a:r>
            </a:p>
          </p:txBody>
        </p:sp>
      </p:grpSp>
      <p:pic>
        <p:nvPicPr>
          <p:cNvPr id="37" name="Picture 3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469" y="2492896"/>
            <a:ext cx="3035027" cy="22190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40219" y="2348880"/>
            <a:ext cx="2761249" cy="2291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9" name="Oval 38"/>
          <p:cNvSpPr/>
          <p:nvPr/>
        </p:nvSpPr>
        <p:spPr>
          <a:xfrm>
            <a:off x="3275856" y="4135880"/>
            <a:ext cx="432048" cy="432048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b</a:t>
            </a:r>
          </a:p>
        </p:txBody>
      </p:sp>
      <p:sp>
        <p:nvSpPr>
          <p:cNvPr id="40" name="Oval 39"/>
          <p:cNvSpPr/>
          <p:nvPr/>
        </p:nvSpPr>
        <p:spPr>
          <a:xfrm>
            <a:off x="6084168" y="4279896"/>
            <a:ext cx="360040" cy="36004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c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677"/>
          <a:stretch/>
        </p:blipFill>
        <p:spPr>
          <a:xfrm>
            <a:off x="0" y="1"/>
            <a:ext cx="9144000" cy="1358770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2116188" y="404664"/>
            <a:ext cx="59121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BÀI 6: RỪNG Ở VIỆT NAM</a:t>
            </a:r>
            <a:endParaRPr lang="en-US" sz="3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51520" y="1393612"/>
            <a:ext cx="40736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>
                <a:latin typeface="Arial" pitchFamily="34" charset="0"/>
                <a:cs typeface="Arial" pitchFamily="34" charset="0"/>
              </a:rPr>
              <a:t>1. VAI TRÒ CỦA RỪNG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308679" y="4763607"/>
            <a:ext cx="2775489" cy="1938992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chắn gió, chống cát di động ven biển, che chở vùng đất phía trong đất liền.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264188" y="4730368"/>
            <a:ext cx="2772308" cy="1938992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cung cấp nguyên liệu cho sản xuất các vật dụng cần thiết cho con người.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884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79512" y="1446516"/>
            <a:ext cx="40736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>
                <a:latin typeface="Arial" pitchFamily="34" charset="0"/>
                <a:cs typeface="Arial" pitchFamily="34" charset="0"/>
              </a:rPr>
              <a:t>1. VAI TRÒ CỦA RỪNG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204864"/>
            <a:ext cx="3132716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8" name="Oval 27"/>
          <p:cNvSpPr/>
          <p:nvPr/>
        </p:nvSpPr>
        <p:spPr>
          <a:xfrm>
            <a:off x="179512" y="3789040"/>
            <a:ext cx="400440" cy="36004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d</a:t>
            </a: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2292506"/>
            <a:ext cx="3024336" cy="19597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4" name="Oval 33"/>
          <p:cNvSpPr/>
          <p:nvPr/>
        </p:nvSpPr>
        <p:spPr>
          <a:xfrm>
            <a:off x="6156176" y="3789040"/>
            <a:ext cx="432048" cy="36004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f</a:t>
            </a: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40220" y="2276872"/>
            <a:ext cx="2843948" cy="20162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6" name="Oval 35"/>
          <p:cNvSpPr/>
          <p:nvPr/>
        </p:nvSpPr>
        <p:spPr>
          <a:xfrm>
            <a:off x="3275856" y="3789040"/>
            <a:ext cx="432048" cy="36004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e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677"/>
          <a:stretch/>
        </p:blipFill>
        <p:spPr>
          <a:xfrm>
            <a:off x="43230" y="1"/>
            <a:ext cx="9144000" cy="1358770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2116188" y="404664"/>
            <a:ext cx="59121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BÀI 6: RỪNG Ở VIỆT NAM</a:t>
            </a:r>
            <a:endParaRPr lang="en-US" sz="3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83316" y="4509120"/>
            <a:ext cx="2948523" cy="13849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de-DE" sz="2800" dirty="0">
                <a:latin typeface="Arial" panose="020B0604020202020204" pitchFamily="34" charset="0"/>
                <a:cs typeface="Arial" panose="020B0604020202020204" pitchFamily="34" charset="0"/>
              </a:rPr>
              <a:t>chống xói mòn, hạn chế hiện tượng sạt lở đất.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588395" y="4509119"/>
            <a:ext cx="2147598" cy="13849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/>
            <a:r>
              <a:rPr lang="de-DE" sz="2800" dirty="0">
                <a:latin typeface="Arial" panose="020B0604020202020204" pitchFamily="34" charset="0"/>
                <a:cs typeface="Arial" panose="020B0604020202020204" pitchFamily="34" charset="0"/>
              </a:rPr>
              <a:t>phục vụ nghiên cứu khoa học.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84168" y="4581128"/>
            <a:ext cx="2934072" cy="138499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/>
            <a:r>
              <a:rPr lang="de-DE" sz="2800" dirty="0">
                <a:latin typeface="Arial" panose="020B0604020202020204" pitchFamily="34" charset="0"/>
                <a:cs typeface="Arial" panose="020B0604020202020204" pitchFamily="34" charset="0"/>
              </a:rPr>
              <a:t>bảo tồn thiên nhiên, động vật và thực vật rừng.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884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84" y="1556792"/>
            <a:ext cx="1885950" cy="141015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997968" y="1772816"/>
            <a:ext cx="70385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de-DE" sz="3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Hãy kể những ngành sản xuất sử dụng nguyên liệu từ rừng.</a:t>
            </a:r>
            <a:endParaRPr lang="en-US" sz="3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677"/>
          <a:stretch/>
        </p:blipFill>
        <p:spPr>
          <a:xfrm>
            <a:off x="0" y="1"/>
            <a:ext cx="9144000" cy="13587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116188" y="404664"/>
            <a:ext cx="59121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BÀI 6: RỪNG Ở VIỆT NAM</a:t>
            </a:r>
            <a:endParaRPr lang="en-US" sz="3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95536" y="3140968"/>
            <a:ext cx="864096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Ngành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chế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biến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gỗ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sản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xuất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sản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phẩm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từ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gỗ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 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Ngành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chế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biến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hương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liệu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tinh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dầu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. (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từ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bộ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phận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cây:hoa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lá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cành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thân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..)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Ngành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chế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biến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cung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cấp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dược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liệu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thuốc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Ngành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chế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biến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nhựa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sản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xuất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keo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..</a:t>
            </a:r>
          </a:p>
        </p:txBody>
      </p:sp>
    </p:spTree>
    <p:extLst>
      <p:ext uri="{BB962C8B-B14F-4D97-AF65-F5344CB8AC3E}">
        <p14:creationId xmlns:p14="http://schemas.microsoft.com/office/powerpoint/2010/main" val="721359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79512" y="1446516"/>
            <a:ext cx="40736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>
                <a:latin typeface="Arial" pitchFamily="34" charset="0"/>
                <a:cs typeface="Arial" pitchFamily="34" charset="0"/>
              </a:rPr>
              <a:t>1. VAI TRÒ CỦA RỪNG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677"/>
          <a:stretch/>
        </p:blipFill>
        <p:spPr>
          <a:xfrm>
            <a:off x="43230" y="1"/>
            <a:ext cx="9144000" cy="13587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116188" y="404664"/>
            <a:ext cx="59121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BÀI 6: RỪNG Ở VIỆT NAM</a:t>
            </a:r>
            <a:endParaRPr lang="en-US" sz="3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11560" y="2492896"/>
            <a:ext cx="8208912" cy="388843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Kể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từ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năm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2013,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kiện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“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Ngày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quốc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tế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rừng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quốc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gia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tổ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chức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vào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ngày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21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tháng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3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hằng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năm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nâng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cao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nhận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tầm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trọng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rừng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thúc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đẩy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bảo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vệ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phát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triển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rừng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góp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phần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giảm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lượng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khí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thải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carbon dioxide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hạn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chế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tượng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nóng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dần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lên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Trái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Đất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hiệu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ứng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kính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152859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79512" y="1446516"/>
            <a:ext cx="40736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>
                <a:latin typeface="Arial" pitchFamily="34" charset="0"/>
                <a:cs typeface="Arial" pitchFamily="34" charset="0"/>
              </a:rPr>
              <a:t>1. VAI TRÒ CỦA RỪNG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3230" y="1"/>
            <a:ext cx="9144000" cy="1358770"/>
            <a:chOff x="43230" y="1"/>
            <a:chExt cx="9144000" cy="1358770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7677"/>
            <a:stretch/>
          </p:blipFill>
          <p:spPr>
            <a:xfrm>
              <a:off x="43230" y="1"/>
              <a:ext cx="9144000" cy="1358770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>
              <a:off x="2260204" y="404664"/>
              <a:ext cx="5912196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BÀI 6: RỪNG Ở VIỆT NAM</a:t>
              </a:r>
              <a:endParaRPr lang="en-US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" name="Rectangle 5"/>
          <p:cNvSpPr/>
          <p:nvPr/>
        </p:nvSpPr>
        <p:spPr>
          <a:xfrm>
            <a:off x="1583160" y="2204864"/>
            <a:ext cx="73813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Hãy cho biết vai trò của rừng đối với môi trường, đời sống và sản xuất ?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30" y="2060848"/>
            <a:ext cx="1383531" cy="144132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71600" y="3933056"/>
            <a:ext cx="763284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de-DE" sz="3200" b="1" dirty="0">
                <a:latin typeface="Arial" panose="020B0604020202020204" pitchFamily="34" charset="0"/>
                <a:cs typeface="Arial" panose="020B0604020202020204" pitchFamily="34" charset="0"/>
              </a:rPr>
              <a:t>-  </a:t>
            </a:r>
            <a:r>
              <a:rPr lang="de-DE" sz="3200" dirty="0">
                <a:latin typeface="Arial" panose="020B0604020202020204" pitchFamily="34" charset="0"/>
                <a:cs typeface="Arial" panose="020B0604020202020204" pitchFamily="34" charset="0"/>
              </a:rPr>
              <a:t>Bảo vệ cải tạo môi trường.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de-DE" sz="3200" b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de-DE" sz="3200" dirty="0">
                <a:latin typeface="Arial" panose="020B0604020202020204" pitchFamily="34" charset="0"/>
                <a:cs typeface="Arial" panose="020B0604020202020204" pitchFamily="34" charset="0"/>
              </a:rPr>
              <a:t> Phục vụ tích cực cho đời sống, sản xuất con người.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de-DE" sz="3200" b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de-DE" sz="3200" dirty="0">
                <a:latin typeface="Arial" panose="020B0604020202020204" pitchFamily="34" charset="0"/>
                <a:cs typeface="Arial" panose="020B0604020202020204" pitchFamily="34" charset="0"/>
              </a:rPr>
              <a:t> Phục vụ nghiên cứu khoa học.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116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79512" y="1446516"/>
            <a:ext cx="40736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>
                <a:latin typeface="Arial" pitchFamily="34" charset="0"/>
                <a:cs typeface="Arial" pitchFamily="34" charset="0"/>
              </a:rPr>
              <a:t>1. VAI TRÒ CỦA RỪNG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677"/>
          <a:stretch/>
        </p:blipFill>
        <p:spPr>
          <a:xfrm>
            <a:off x="43230" y="1"/>
            <a:ext cx="9144000" cy="13587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116188" y="404664"/>
            <a:ext cx="59121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BÀI 6: RỪNG Ở VIỆT NAM</a:t>
            </a:r>
            <a:endParaRPr lang="en-US" sz="3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1417F64-DA59-4E19-872B-47F7E0DDF970}"/>
              </a:ext>
            </a:extLst>
          </p:cNvPr>
          <p:cNvSpPr/>
          <p:nvPr/>
        </p:nvSpPr>
        <p:spPr>
          <a:xfrm>
            <a:off x="539552" y="2204864"/>
            <a:ext cx="8064896" cy="291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de-DE" sz="3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Rừng có vai trò quan trọng đối với môi tr</a:t>
            </a:r>
            <a:r>
              <a:rPr lang="vi-VN" sz="3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ư</a:t>
            </a:r>
            <a:r>
              <a:rPr lang="en-US" sz="30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ờng</a:t>
            </a:r>
            <a:r>
              <a:rPr lang="en-US" sz="3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de-DE" sz="3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đời sống và sản xuất:</a:t>
            </a:r>
            <a:endParaRPr lang="en-US" sz="3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de-DE" sz="3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de-DE" sz="3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Bảo vệ môi trường.</a:t>
            </a:r>
            <a:endParaRPr lang="en-US" sz="3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de-DE" sz="3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Phục vụ đời sống, sản xuất.</a:t>
            </a:r>
            <a:endParaRPr lang="en-US" sz="3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e-DE" sz="3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- Phục vụ nghiên cứu khoa học của con người.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6241853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3230" y="1"/>
            <a:ext cx="9144000" cy="1358770"/>
            <a:chOff x="43230" y="1"/>
            <a:chExt cx="9144000" cy="135877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7677"/>
            <a:stretch/>
          </p:blipFill>
          <p:spPr>
            <a:xfrm>
              <a:off x="43230" y="1"/>
              <a:ext cx="9144000" cy="1358770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2260204" y="404664"/>
              <a:ext cx="5912196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BÀI 6: RỪNG Ở VIỆT NAM</a:t>
              </a:r>
              <a:endParaRPr lang="en-US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23528" y="1620089"/>
            <a:ext cx="79357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DE" sz="3200" b="1" dirty="0">
                <a:latin typeface="Arial" panose="020B0604020202020204" pitchFamily="34" charset="0"/>
                <a:cs typeface="Arial" panose="020B0604020202020204" pitchFamily="34" charset="0"/>
              </a:rPr>
              <a:t>2. Một số loại rừng phổ biến ở Việt Nam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2348031"/>
            <a:ext cx="3059832" cy="26651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57" y="2298605"/>
            <a:ext cx="2923875" cy="27145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697" b="11409"/>
          <a:stretch/>
        </p:blipFill>
        <p:spPr>
          <a:xfrm>
            <a:off x="2987824" y="2348031"/>
            <a:ext cx="2952328" cy="26651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Rounded Rectangle 10"/>
          <p:cNvSpPr/>
          <p:nvPr/>
        </p:nvSpPr>
        <p:spPr>
          <a:xfrm>
            <a:off x="539552" y="4941168"/>
            <a:ext cx="1944216" cy="50405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Rừng</a:t>
            </a:r>
            <a:r>
              <a:rPr lang="en-US" b="1" dirty="0"/>
              <a:t> </a:t>
            </a:r>
            <a:r>
              <a:rPr lang="en-US" b="1" dirty="0" err="1"/>
              <a:t>nguyên</a:t>
            </a:r>
            <a:r>
              <a:rPr lang="en-US" b="1" dirty="0"/>
              <a:t> </a:t>
            </a:r>
            <a:r>
              <a:rPr lang="en-US" b="1" dirty="0" err="1"/>
              <a:t>sinh</a:t>
            </a:r>
            <a:endParaRPr lang="en-US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3419872" y="4941168"/>
            <a:ext cx="1944216" cy="50405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Rừng</a:t>
            </a:r>
            <a:r>
              <a:rPr lang="en-US" b="1" dirty="0"/>
              <a:t> </a:t>
            </a:r>
            <a:r>
              <a:rPr lang="en-US" b="1" dirty="0" err="1"/>
              <a:t>tre</a:t>
            </a:r>
            <a:r>
              <a:rPr lang="en-US" b="1" dirty="0"/>
              <a:t> </a:t>
            </a:r>
            <a:r>
              <a:rPr lang="en-US" b="1" dirty="0" err="1"/>
              <a:t>nứa</a:t>
            </a:r>
            <a:endParaRPr lang="en-US" b="1" dirty="0"/>
          </a:p>
        </p:txBody>
      </p:sp>
      <p:sp>
        <p:nvSpPr>
          <p:cNvPr id="13" name="Rounded Rectangle 12"/>
          <p:cNvSpPr/>
          <p:nvPr/>
        </p:nvSpPr>
        <p:spPr>
          <a:xfrm>
            <a:off x="6444208" y="4941168"/>
            <a:ext cx="1944216" cy="50405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Rừng</a:t>
            </a:r>
            <a:r>
              <a:rPr lang="en-US" b="1" dirty="0"/>
              <a:t> </a:t>
            </a:r>
            <a:r>
              <a:rPr lang="en-US" b="1" dirty="0" err="1"/>
              <a:t>nguyên</a:t>
            </a:r>
            <a:r>
              <a:rPr lang="en-US" b="1" dirty="0"/>
              <a:t> </a:t>
            </a:r>
            <a:r>
              <a:rPr lang="en-US" b="1" dirty="0" err="1"/>
              <a:t>sinh</a:t>
            </a:r>
            <a:endParaRPr lang="en-US" b="1" dirty="0"/>
          </a:p>
        </p:txBody>
      </p:sp>
      <p:sp>
        <p:nvSpPr>
          <p:cNvPr id="14" name="Rectangle 13"/>
          <p:cNvSpPr/>
          <p:nvPr/>
        </p:nvSpPr>
        <p:spPr>
          <a:xfrm>
            <a:off x="539552" y="5661248"/>
            <a:ext cx="84604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loại</a:t>
            </a:r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rừng</a:t>
            </a:r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ở </a:t>
            </a:r>
            <a:r>
              <a:rPr lang="en-US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6.2 </a:t>
            </a:r>
            <a:r>
              <a:rPr lang="en-US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gọi</a:t>
            </a:r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tên</a:t>
            </a:r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</a:t>
            </a:r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đặc</a:t>
            </a:r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điểm</a:t>
            </a:r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rừng</a:t>
            </a:r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9496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3230" y="1"/>
            <a:ext cx="9144000" cy="1358770"/>
            <a:chOff x="43230" y="1"/>
            <a:chExt cx="9144000" cy="135877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7677"/>
            <a:stretch/>
          </p:blipFill>
          <p:spPr>
            <a:xfrm>
              <a:off x="43230" y="1"/>
              <a:ext cx="9144000" cy="1358770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2260204" y="404664"/>
              <a:ext cx="5912196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BÀI 6: RỪNG Ở VIỆT NAM</a:t>
              </a:r>
              <a:endParaRPr lang="en-US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23528" y="1620089"/>
            <a:ext cx="79357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DE" sz="3200" b="1" dirty="0">
                <a:latin typeface="Arial" panose="020B0604020202020204" pitchFamily="34" charset="0"/>
                <a:cs typeface="Arial" panose="020B0604020202020204" pitchFamily="34" charset="0"/>
              </a:rPr>
              <a:t>2. Một số loại rừng phổ biến ở Việt Nam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2348031"/>
            <a:ext cx="3059832" cy="26651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57" y="2298605"/>
            <a:ext cx="2923875" cy="27145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697" b="11409"/>
          <a:stretch/>
        </p:blipFill>
        <p:spPr>
          <a:xfrm>
            <a:off x="2987824" y="2348031"/>
            <a:ext cx="2952328" cy="26651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Rounded Rectangle 10"/>
          <p:cNvSpPr/>
          <p:nvPr/>
        </p:nvSpPr>
        <p:spPr>
          <a:xfrm>
            <a:off x="539552" y="4941168"/>
            <a:ext cx="1944216" cy="50405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Rừng</a:t>
            </a:r>
            <a:r>
              <a:rPr lang="en-US" b="1" dirty="0"/>
              <a:t> </a:t>
            </a:r>
            <a:r>
              <a:rPr lang="en-US" b="1" dirty="0" err="1"/>
              <a:t>nguyên</a:t>
            </a:r>
            <a:r>
              <a:rPr lang="en-US" b="1" dirty="0"/>
              <a:t> </a:t>
            </a:r>
            <a:r>
              <a:rPr lang="en-US" b="1" dirty="0" err="1"/>
              <a:t>sinh</a:t>
            </a:r>
            <a:endParaRPr lang="en-US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3419872" y="4941168"/>
            <a:ext cx="1944216" cy="50405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Rừng</a:t>
            </a:r>
            <a:r>
              <a:rPr lang="en-US" b="1" dirty="0"/>
              <a:t> </a:t>
            </a:r>
            <a:r>
              <a:rPr lang="en-US" b="1" dirty="0" err="1"/>
              <a:t>tre</a:t>
            </a:r>
            <a:r>
              <a:rPr lang="en-US" b="1" dirty="0"/>
              <a:t> </a:t>
            </a:r>
            <a:r>
              <a:rPr lang="en-US" b="1" dirty="0" err="1"/>
              <a:t>nứa</a:t>
            </a:r>
            <a:endParaRPr lang="en-US" b="1" dirty="0"/>
          </a:p>
        </p:txBody>
      </p:sp>
      <p:sp>
        <p:nvSpPr>
          <p:cNvPr id="13" name="Rounded Rectangle 12"/>
          <p:cNvSpPr/>
          <p:nvPr/>
        </p:nvSpPr>
        <p:spPr>
          <a:xfrm>
            <a:off x="6444208" y="4941168"/>
            <a:ext cx="1944216" cy="50405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Rừng</a:t>
            </a:r>
            <a:r>
              <a:rPr lang="en-US" b="1" dirty="0"/>
              <a:t> </a:t>
            </a:r>
            <a:r>
              <a:rPr lang="en-US" b="1" dirty="0" err="1"/>
              <a:t>nguyên</a:t>
            </a:r>
            <a:r>
              <a:rPr lang="en-US" b="1" dirty="0"/>
              <a:t> </a:t>
            </a:r>
            <a:r>
              <a:rPr lang="en-US" b="1" dirty="0" err="1"/>
              <a:t>sinh</a:t>
            </a:r>
            <a:endParaRPr lang="en-US" b="1" dirty="0"/>
          </a:p>
        </p:txBody>
      </p:sp>
      <p:sp>
        <p:nvSpPr>
          <p:cNvPr id="2" name="Rectangle 1"/>
          <p:cNvSpPr/>
          <p:nvPr/>
        </p:nvSpPr>
        <p:spPr>
          <a:xfrm>
            <a:off x="323528" y="5661248"/>
            <a:ext cx="230718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Nguồn gốc hình thành</a:t>
            </a:r>
            <a:endParaRPr lang="en-US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31840" y="5858108"/>
            <a:ext cx="24625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 loài cây</a:t>
            </a:r>
            <a:endParaRPr lang="en-US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378885" y="5766355"/>
            <a:ext cx="24415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 điều kiện lập địa</a:t>
            </a:r>
            <a:endParaRPr lang="en-U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819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3230" y="1"/>
            <a:ext cx="9144000" cy="1358770"/>
            <a:chOff x="43230" y="1"/>
            <a:chExt cx="9144000" cy="135877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7677"/>
            <a:stretch/>
          </p:blipFill>
          <p:spPr>
            <a:xfrm>
              <a:off x="43230" y="1"/>
              <a:ext cx="9144000" cy="1358770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2260204" y="404664"/>
              <a:ext cx="5912196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BÀI 6: RỪNG Ở VIỆT NAM</a:t>
              </a:r>
              <a:endParaRPr lang="en-US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23528" y="1556792"/>
            <a:ext cx="79357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DE" sz="3200" b="1" dirty="0">
                <a:latin typeface="Arial" panose="020B0604020202020204" pitchFamily="34" charset="0"/>
                <a:cs typeface="Arial" panose="020B0604020202020204" pitchFamily="34" charset="0"/>
              </a:rPr>
              <a:t>2. Một số loại rừng phổ biến ở Việt Nam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918" y="2276872"/>
            <a:ext cx="5616624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/>
          <p:cNvSpPr/>
          <p:nvPr/>
        </p:nvSpPr>
        <p:spPr>
          <a:xfrm>
            <a:off x="1187624" y="5445224"/>
            <a:ext cx="72122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Hãy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biết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tên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gọi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loại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rừng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trên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?</a:t>
            </a:r>
          </a:p>
        </p:txBody>
      </p:sp>
      <p:sp>
        <p:nvSpPr>
          <p:cNvPr id="8" name="Rectangle 7"/>
          <p:cNvSpPr/>
          <p:nvPr/>
        </p:nvSpPr>
        <p:spPr>
          <a:xfrm>
            <a:off x="1475656" y="5373216"/>
            <a:ext cx="739657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Rừng cau dừa hoặc rừng ngập nước</a:t>
            </a:r>
            <a:endParaRPr lang="en-US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057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3230" y="1"/>
            <a:ext cx="9144000" cy="1358770"/>
            <a:chOff x="43230" y="1"/>
            <a:chExt cx="9144000" cy="135877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7677"/>
            <a:stretch/>
          </p:blipFill>
          <p:spPr>
            <a:xfrm>
              <a:off x="43230" y="1"/>
              <a:ext cx="9144000" cy="1358770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2260204" y="404664"/>
              <a:ext cx="5912196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BÀI 6: RỪNG Ở VIỆT NAM</a:t>
              </a:r>
              <a:endParaRPr lang="en-US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23528" y="1556792"/>
            <a:ext cx="79357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DE" sz="3200" b="1" dirty="0">
                <a:latin typeface="Arial" panose="020B0604020202020204" pitchFamily="34" charset="0"/>
                <a:cs typeface="Arial" panose="020B0604020202020204" pitchFamily="34" charset="0"/>
              </a:rPr>
              <a:t>2. Một số loại rừng phổ biến ở Việt Nam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420888"/>
            <a:ext cx="1885950" cy="141015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123728" y="2492896"/>
            <a:ext cx="663525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Thảo</a:t>
            </a:r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luận</a:t>
            </a:r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Tại</a:t>
            </a:r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địa</a:t>
            </a:r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phương</a:t>
            </a:r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ở </a:t>
            </a:r>
            <a:r>
              <a:rPr lang="en-US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loại</a:t>
            </a:r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rừng</a:t>
            </a:r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en-US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Hãy</a:t>
            </a:r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kể</a:t>
            </a:r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rừng</a:t>
            </a:r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ở </a:t>
            </a:r>
            <a:r>
              <a:rPr lang="en-US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Việt</a:t>
            </a:r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Nam </a:t>
            </a:r>
            <a:r>
              <a:rPr lang="en-US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mà</a:t>
            </a:r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biết</a:t>
            </a:r>
            <a:r>
              <a:rPr lang="en-US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3080576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A2770-9492-45DB-8062-A079DCE80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5C7A22-8F37-45C7-8C82-BF5DADE87ECA}"/>
              </a:ext>
            </a:extLst>
          </p:cNvPr>
          <p:cNvSpPr/>
          <p:nvPr/>
        </p:nvSpPr>
        <p:spPr>
          <a:xfrm>
            <a:off x="755576" y="5229200"/>
            <a:ext cx="712483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" dirty="0" err="1">
                <a:solidFill>
                  <a:srgbClr val="000000"/>
                </a:solidFill>
                <a:ea typeface="Calibri" panose="020F0502020204030204" pitchFamily="34" charset="0"/>
              </a:rPr>
              <a:t>Rừng</a:t>
            </a:r>
            <a:r>
              <a:rPr lang="en-US" sz="30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ea typeface="Calibri" panose="020F0502020204030204" pitchFamily="34" charset="0"/>
              </a:rPr>
              <a:t>ngập</a:t>
            </a:r>
            <a:r>
              <a:rPr lang="en-US" sz="30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ea typeface="Calibri" panose="020F0502020204030204" pitchFamily="34" charset="0"/>
              </a:rPr>
              <a:t>mặn</a:t>
            </a:r>
            <a:r>
              <a:rPr lang="en-US" sz="30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en-US" sz="3000" dirty="0">
                <a:solidFill>
                  <a:srgbClr val="1F1F1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(</a:t>
            </a:r>
            <a:r>
              <a:rPr lang="en-US" sz="3000" dirty="0" err="1">
                <a:solidFill>
                  <a:srgbClr val="1F1F1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Nhơn</a:t>
            </a:r>
            <a:r>
              <a:rPr lang="en-US" sz="3000" dirty="0">
                <a:solidFill>
                  <a:srgbClr val="1F1F1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000" dirty="0" err="1">
                <a:solidFill>
                  <a:srgbClr val="1F1F1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Trạch</a:t>
            </a:r>
            <a:r>
              <a:rPr lang="en-US" sz="3000" dirty="0">
                <a:solidFill>
                  <a:srgbClr val="1F1F1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- Long </a:t>
            </a:r>
            <a:r>
              <a:rPr lang="en-US" sz="3000" dirty="0" err="1">
                <a:solidFill>
                  <a:srgbClr val="1F1F1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Thành</a:t>
            </a:r>
            <a:r>
              <a:rPr lang="en-US" sz="3000" dirty="0">
                <a:solidFill>
                  <a:srgbClr val="1F1F1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  <a:endParaRPr lang="en-US" sz="3000" dirty="0"/>
          </a:p>
        </p:txBody>
      </p:sp>
      <p:pic>
        <p:nvPicPr>
          <p:cNvPr id="1028" name="Picture 4" descr="Huyện Nhơn Trạch 30 năm đổi mới và phát triển (1994-2024): Nhơn Trạch với  nhiều điểm đến thú vị">
            <a:extLst>
              <a:ext uri="{FF2B5EF4-FFF2-40B4-BE49-F238E27FC236}">
                <a16:creationId xmlns:a16="http://schemas.microsoft.com/office/drawing/2014/main" id="{5B6DFDF2-D1B6-4697-A216-973633F7CC4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32656"/>
            <a:ext cx="6785551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63428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DA4B9-EDE9-489B-9661-CC5658701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67F3AB-51E0-497F-98EB-0EA8EFA50F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 descr="Vườn quốc gia Cát Tiên - Khám phá thiên nhiên và trải nghiệm “du lịch xanh”">
            <a:extLst>
              <a:ext uri="{FF2B5EF4-FFF2-40B4-BE49-F238E27FC236}">
                <a16:creationId xmlns:a16="http://schemas.microsoft.com/office/drawing/2014/main" id="{AA017367-9C85-4277-A9EF-E3AEB90F21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76672"/>
            <a:ext cx="7594749" cy="4293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35F5931-C278-49EE-8B38-F56E9465365A}"/>
              </a:ext>
            </a:extLst>
          </p:cNvPr>
          <p:cNvSpPr/>
          <p:nvPr/>
        </p:nvSpPr>
        <p:spPr>
          <a:xfrm>
            <a:off x="1331640" y="5257800"/>
            <a:ext cx="631935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" dirty="0" err="1">
                <a:solidFill>
                  <a:srgbClr val="000000"/>
                </a:solidFill>
                <a:ea typeface="Calibri" panose="020F0502020204030204" pitchFamily="34" charset="0"/>
              </a:rPr>
              <a:t>Rừng</a:t>
            </a:r>
            <a:r>
              <a:rPr lang="en-US" sz="30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ea typeface="Calibri" panose="020F0502020204030204" pitchFamily="34" charset="0"/>
              </a:rPr>
              <a:t>Cát</a:t>
            </a:r>
            <a:r>
              <a:rPr lang="en-US" sz="30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ea typeface="Calibri" panose="020F0502020204030204" pitchFamily="34" charset="0"/>
              </a:rPr>
              <a:t>Tiên</a:t>
            </a:r>
            <a:r>
              <a:rPr lang="en-US" sz="3000" dirty="0">
                <a:solidFill>
                  <a:srgbClr val="000000"/>
                </a:solidFill>
                <a:ea typeface="Calibri" panose="020F0502020204030204" pitchFamily="34" charset="0"/>
              </a:rPr>
              <a:t> (</a:t>
            </a:r>
            <a:r>
              <a:rPr lang="en-US" sz="3000" dirty="0" err="1">
                <a:solidFill>
                  <a:srgbClr val="000000"/>
                </a:solidFill>
                <a:ea typeface="Calibri" panose="020F0502020204030204" pitchFamily="34" charset="0"/>
              </a:rPr>
              <a:t>Vườn</a:t>
            </a:r>
            <a:r>
              <a:rPr lang="en-US" sz="30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ea typeface="Calibri" panose="020F0502020204030204" pitchFamily="34" charset="0"/>
              </a:rPr>
              <a:t>quốc</a:t>
            </a:r>
            <a:r>
              <a:rPr lang="en-US" sz="30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ea typeface="Calibri" panose="020F0502020204030204" pitchFamily="34" charset="0"/>
              </a:rPr>
              <a:t>gia</a:t>
            </a:r>
            <a:r>
              <a:rPr lang="en-US" sz="30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ea typeface="Calibri" panose="020F0502020204030204" pitchFamily="34" charset="0"/>
              </a:rPr>
              <a:t>Cát</a:t>
            </a:r>
            <a:r>
              <a:rPr lang="en-US" sz="3000" dirty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ea typeface="Calibri" panose="020F0502020204030204" pitchFamily="34" charset="0"/>
              </a:rPr>
              <a:t>Tiên</a:t>
            </a:r>
            <a:r>
              <a:rPr lang="en-US" sz="3000" dirty="0">
                <a:solidFill>
                  <a:srgbClr val="000000"/>
                </a:solidFill>
                <a:ea typeface="Calibri" panose="020F0502020204030204" pitchFamily="34" charset="0"/>
              </a:rPr>
              <a:t>)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0310434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3230" y="1"/>
            <a:ext cx="9144000" cy="1358770"/>
            <a:chOff x="43230" y="1"/>
            <a:chExt cx="9144000" cy="135877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7677"/>
            <a:stretch/>
          </p:blipFill>
          <p:spPr>
            <a:xfrm>
              <a:off x="43230" y="1"/>
              <a:ext cx="9144000" cy="1358770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2260204" y="404664"/>
              <a:ext cx="5912196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BÀI 6: RỪNG Ở VIỆT NAM</a:t>
              </a:r>
              <a:endParaRPr lang="en-US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23528" y="1556792"/>
            <a:ext cx="79357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DE" sz="3200" b="1" dirty="0">
                <a:latin typeface="Arial" panose="020B0604020202020204" pitchFamily="34" charset="0"/>
                <a:cs typeface="Arial" panose="020B0604020202020204" pitchFamily="34" charset="0"/>
              </a:rPr>
              <a:t>2. Một số loại rừng phổ biến ở Việt Nam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60" y="2114780"/>
            <a:ext cx="9144000" cy="47432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4" y="2285583"/>
            <a:ext cx="9100770" cy="45998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60" y="2285582"/>
            <a:ext cx="9143999" cy="457241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6" y="2285582"/>
            <a:ext cx="9144000" cy="4599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057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3230" y="1"/>
            <a:ext cx="9144000" cy="1358770"/>
            <a:chOff x="43230" y="1"/>
            <a:chExt cx="9144000" cy="135877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7677"/>
            <a:stretch/>
          </p:blipFill>
          <p:spPr>
            <a:xfrm>
              <a:off x="43230" y="1"/>
              <a:ext cx="9144000" cy="1358770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2260204" y="404664"/>
              <a:ext cx="5912196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BÀI 6: RỪNG Ở VIỆT NAM</a:t>
              </a:r>
              <a:endParaRPr lang="en-US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23528" y="1556792"/>
            <a:ext cx="79357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DE" sz="3200" b="1" dirty="0">
                <a:latin typeface="Arial" panose="020B0604020202020204" pitchFamily="34" charset="0"/>
                <a:cs typeface="Arial" panose="020B0604020202020204" pitchFamily="34" charset="0"/>
              </a:rPr>
              <a:t>2. Một số loại rừng phổ biến ở Việt Nam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115616" y="2348880"/>
            <a:ext cx="7488832" cy="4062065"/>
            <a:chOff x="1115616" y="2348880"/>
            <a:chExt cx="7488832" cy="4062065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5616" y="2348880"/>
              <a:ext cx="7488832" cy="3456383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3203848" y="5949280"/>
              <a:ext cx="30963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Rừng</a:t>
              </a:r>
              <a:r>
                <a:rPr lang="en-US" sz="24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tràm</a:t>
              </a:r>
              <a:r>
                <a:rPr lang="en-US" sz="24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Trà</a:t>
              </a:r>
              <a:r>
                <a:rPr lang="en-US" sz="24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sư</a:t>
              </a:r>
              <a:endPara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115616" y="2383873"/>
            <a:ext cx="7488832" cy="4008959"/>
            <a:chOff x="1115616" y="2383873"/>
            <a:chExt cx="7488832" cy="4008959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5616" y="2383873"/>
              <a:ext cx="7488832" cy="3547294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3224064" y="5931167"/>
              <a:ext cx="30963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Rừng</a:t>
              </a:r>
              <a:r>
                <a:rPr lang="en-US" sz="24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tre</a:t>
              </a:r>
              <a:r>
                <a:rPr lang="en-US" sz="24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nứa</a:t>
              </a:r>
              <a:endPara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115616" y="2348880"/>
            <a:ext cx="7488831" cy="4167062"/>
            <a:chOff x="1115616" y="2348880"/>
            <a:chExt cx="7488831" cy="4167062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5616" y="2348880"/>
              <a:ext cx="7488831" cy="3600401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4065674" y="5931167"/>
              <a:ext cx="221697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Rừng</a:t>
              </a:r>
              <a:r>
                <a:rPr lang="en-US" sz="32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sao</a:t>
              </a:r>
              <a:endPara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8057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3230" y="1"/>
            <a:ext cx="9144000" cy="1358770"/>
            <a:chOff x="43230" y="1"/>
            <a:chExt cx="9144000" cy="135877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7677"/>
            <a:stretch/>
          </p:blipFill>
          <p:spPr>
            <a:xfrm>
              <a:off x="43230" y="1"/>
              <a:ext cx="9144000" cy="1358770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2260204" y="404664"/>
              <a:ext cx="5912196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BÀI 6: RỪNG Ở VIỆT NAM</a:t>
              </a:r>
              <a:endParaRPr lang="en-US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23528" y="1556792"/>
            <a:ext cx="79357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DE" sz="3200" b="1" dirty="0">
                <a:latin typeface="Arial" panose="020B0604020202020204" pitchFamily="34" charset="0"/>
                <a:cs typeface="Arial" panose="020B0604020202020204" pitchFamily="34" charset="0"/>
              </a:rPr>
              <a:t>2. Một số loại rừng phổ biến ở Việt Nam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276872"/>
            <a:ext cx="1728192" cy="129219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051720" y="2423790"/>
            <a:ext cx="676875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de-DE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Rừng trong tự nhiên được phân loại theo những cách nào?</a:t>
            </a:r>
            <a:endParaRPr lang="en-US" sz="3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1796" y="3645024"/>
            <a:ext cx="85826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+ Phân loại theo nguồn gốc hình thành: rừng tự nhiên, rừng trồng.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+ Phân loại theo cây: rừng tràm, rừng thông,...</a:t>
            </a:r>
          </a:p>
          <a:p>
            <a:pPr algn="just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+ Phân loại theo trữ lượng: rừng rất giàu, rừng giàu, rừng nghèo...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+ Phân loại theo điều kiện lập địa: rừng núi đất, rừng núi đá,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0151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3230" y="1"/>
            <a:ext cx="9144000" cy="1358770"/>
            <a:chOff x="43230" y="1"/>
            <a:chExt cx="9144000" cy="135877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7677"/>
            <a:stretch/>
          </p:blipFill>
          <p:spPr>
            <a:xfrm>
              <a:off x="43230" y="1"/>
              <a:ext cx="9144000" cy="1358770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2260204" y="404664"/>
              <a:ext cx="5912196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BÀI 6: RỪNG Ở VIỆT NAM</a:t>
              </a:r>
              <a:endPara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23528" y="1556792"/>
            <a:ext cx="72234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DE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Một số loại rừng phổ biến ở Việt Nam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40566" y="2408110"/>
            <a:ext cx="8582692" cy="4164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Rừng trong tự nhiên rất đa dạng và phân loại theo nhiều cách như: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Phân loại theo nguồn gốc hình thành.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Phân loại theo loài cây.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Phân loại theo trữ lượng.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Phân loại theo điều kiện lập địa.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262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3230" y="1"/>
            <a:ext cx="9144000" cy="1358770"/>
            <a:chOff x="43230" y="1"/>
            <a:chExt cx="9144000" cy="135877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7677"/>
            <a:stretch/>
          </p:blipFill>
          <p:spPr>
            <a:xfrm>
              <a:off x="43230" y="1"/>
              <a:ext cx="9144000" cy="1358770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2260204" y="404664"/>
              <a:ext cx="5912196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BÀI 6: RỪNG Ở VIỆT NAM</a:t>
              </a:r>
              <a:endParaRPr lang="en-US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236900" y="2141567"/>
            <a:ext cx="865557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de-DE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Thảo luận nhóm: Hình 6.4 cho thấy rừng giúp ích cho môi trường và cho đời sống con người thế nào?</a:t>
            </a:r>
            <a:endParaRPr lang="en-U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23528" y="1556792"/>
            <a:ext cx="79357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DE" sz="3200" b="1" dirty="0">
                <a:latin typeface="Arial" panose="020B0604020202020204" pitchFamily="34" charset="0"/>
                <a:cs typeface="Arial" panose="020B0604020202020204" pitchFamily="34" charset="0"/>
              </a:rPr>
              <a:t>2. Một số loại rừng phổ biến ở Việt Nam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621553"/>
            <a:ext cx="3075343" cy="23997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181" y="3645024"/>
            <a:ext cx="2734106" cy="2361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3621554"/>
            <a:ext cx="3135341" cy="23997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Oval 10"/>
          <p:cNvSpPr/>
          <p:nvPr/>
        </p:nvSpPr>
        <p:spPr>
          <a:xfrm>
            <a:off x="1259632" y="6006074"/>
            <a:ext cx="385543" cy="375254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a</a:t>
            </a:r>
          </a:p>
        </p:txBody>
      </p:sp>
      <p:sp>
        <p:nvSpPr>
          <p:cNvPr id="12" name="Oval 11"/>
          <p:cNvSpPr/>
          <p:nvPr/>
        </p:nvSpPr>
        <p:spPr>
          <a:xfrm>
            <a:off x="4184607" y="6021288"/>
            <a:ext cx="385543" cy="375254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b</a:t>
            </a:r>
          </a:p>
        </p:txBody>
      </p:sp>
      <p:sp>
        <p:nvSpPr>
          <p:cNvPr id="13" name="Oval 12"/>
          <p:cNvSpPr/>
          <p:nvPr/>
        </p:nvSpPr>
        <p:spPr>
          <a:xfrm>
            <a:off x="7282801" y="6023367"/>
            <a:ext cx="385543" cy="375254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3080576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3230" y="1"/>
            <a:ext cx="9144000" cy="1358770"/>
            <a:chOff x="43230" y="1"/>
            <a:chExt cx="9144000" cy="135877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7677"/>
            <a:stretch/>
          </p:blipFill>
          <p:spPr>
            <a:xfrm>
              <a:off x="43230" y="1"/>
              <a:ext cx="9144000" cy="1358770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2260204" y="404664"/>
              <a:ext cx="5912196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BÀI 6: RỪNG Ở VIỆT NAM</a:t>
              </a:r>
              <a:endParaRPr lang="en-US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23528" y="1556792"/>
            <a:ext cx="79357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DE" sz="3200" b="1" dirty="0">
                <a:latin typeface="Arial" panose="020B0604020202020204" pitchFamily="34" charset="0"/>
                <a:cs typeface="Arial" panose="020B0604020202020204" pitchFamily="34" charset="0"/>
              </a:rPr>
              <a:t>2. Một số loại rừng phổ biến ở Việt Nam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492896"/>
            <a:ext cx="3075343" cy="23997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181" y="2516367"/>
            <a:ext cx="2734106" cy="2361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2492897"/>
            <a:ext cx="3135341" cy="23997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Oval 10"/>
          <p:cNvSpPr/>
          <p:nvPr/>
        </p:nvSpPr>
        <p:spPr>
          <a:xfrm>
            <a:off x="1259632" y="4877417"/>
            <a:ext cx="385543" cy="375254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a</a:t>
            </a:r>
          </a:p>
        </p:txBody>
      </p:sp>
      <p:sp>
        <p:nvSpPr>
          <p:cNvPr id="12" name="Oval 11"/>
          <p:cNvSpPr/>
          <p:nvPr/>
        </p:nvSpPr>
        <p:spPr>
          <a:xfrm>
            <a:off x="4184607" y="4892631"/>
            <a:ext cx="385543" cy="375254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b</a:t>
            </a:r>
          </a:p>
        </p:txBody>
      </p:sp>
      <p:sp>
        <p:nvSpPr>
          <p:cNvPr id="13" name="Oval 12"/>
          <p:cNvSpPr/>
          <p:nvPr/>
        </p:nvSpPr>
        <p:spPr>
          <a:xfrm>
            <a:off x="7282801" y="4894710"/>
            <a:ext cx="385543" cy="375254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c</a:t>
            </a:r>
          </a:p>
        </p:txBody>
      </p:sp>
      <p:sp>
        <p:nvSpPr>
          <p:cNvPr id="2" name="Rectangle 1"/>
          <p:cNvSpPr/>
          <p:nvPr/>
        </p:nvSpPr>
        <p:spPr>
          <a:xfrm>
            <a:off x="188307" y="5358128"/>
            <a:ext cx="24048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rừng sản xuất</a:t>
            </a:r>
            <a:endParaRPr lang="en-U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75856" y="5373216"/>
            <a:ext cx="25266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rừng đặc dụng</a:t>
            </a:r>
            <a:endParaRPr lang="en-U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300192" y="5354052"/>
            <a:ext cx="25474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rừng phòng hộ</a:t>
            </a:r>
            <a:endParaRPr lang="en-U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057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3230" y="1"/>
            <a:ext cx="9144000" cy="1358770"/>
            <a:chOff x="43230" y="1"/>
            <a:chExt cx="9144000" cy="135877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7677"/>
            <a:stretch/>
          </p:blipFill>
          <p:spPr>
            <a:xfrm>
              <a:off x="43230" y="1"/>
              <a:ext cx="9144000" cy="1358770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2260204" y="404664"/>
              <a:ext cx="5912196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BÀI 6: RỪNG Ở VIỆT NAM</a:t>
              </a:r>
              <a:endParaRPr lang="en-US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23528" y="1556792"/>
            <a:ext cx="79357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DE" sz="3200" b="1" dirty="0">
                <a:latin typeface="Arial" panose="020B0604020202020204" pitchFamily="34" charset="0"/>
                <a:cs typeface="Arial" panose="020B0604020202020204" pitchFamily="34" charset="0"/>
              </a:rPr>
              <a:t>2. Một số loại rừng phổ biến ở Việt Nam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276872"/>
            <a:ext cx="1728192" cy="129219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051720" y="2423790"/>
            <a:ext cx="67687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de-DE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Nước ta có mấy loại rừng?</a:t>
            </a:r>
            <a:endParaRPr lang="en-US" sz="3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1796" y="3682767"/>
            <a:ext cx="858269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200" dirty="0">
                <a:latin typeface="Arial" panose="020B0604020202020204" pitchFamily="34" charset="0"/>
                <a:cs typeface="Arial" panose="020B0604020202020204" pitchFamily="34" charset="0"/>
              </a:rPr>
              <a:t>Ở nước ta, rừng chủ yếu phân loại theo mục đích sử dụng riêng, có 3 loại rừng: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32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Rừng sản xuất</a:t>
            </a:r>
            <a:endParaRPr lang="en-US" sz="32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32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Rừng đặc dụng</a:t>
            </a:r>
            <a:endParaRPr lang="en-US" sz="32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32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Rừng phòng hộ </a:t>
            </a:r>
            <a:endParaRPr lang="en-US" sz="32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3834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3230" y="1"/>
            <a:ext cx="9144000" cy="1358770"/>
            <a:chOff x="43230" y="1"/>
            <a:chExt cx="9144000" cy="135877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7677"/>
            <a:stretch/>
          </p:blipFill>
          <p:spPr>
            <a:xfrm>
              <a:off x="43230" y="1"/>
              <a:ext cx="9144000" cy="1358770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2260204" y="404664"/>
              <a:ext cx="5912196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6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BÀI 6: RỪNG Ở VIỆT NAM</a:t>
              </a:r>
              <a:endPara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323528" y="1556792"/>
            <a:ext cx="72007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DE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Một số loại rừng phổ biến ở Việt Nam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23884" y="2636912"/>
            <a:ext cx="8582692" cy="2779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Ở nước ta, có các loại rừng như: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Rừng sản xuất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Rừng đặc dụng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de-DE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Rừng phòng hộ 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0853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677"/>
          <a:stretch/>
        </p:blipFill>
        <p:spPr>
          <a:xfrm>
            <a:off x="0" y="1"/>
            <a:ext cx="9144000" cy="135877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86000" y="522258"/>
            <a:ext cx="56703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LUYỆN TẬP</a:t>
            </a:r>
            <a:endParaRPr lang="en-US" sz="280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51520" y="1484784"/>
            <a:ext cx="8784976" cy="1131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1.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Quan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sát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hình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6.5 SGK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và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kể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tên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những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sản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phẩm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thu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được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từ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rùng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phục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vụ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cho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đời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sống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16632"/>
            <a:ext cx="3312368" cy="19006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748161"/>
            <a:ext cx="3828733" cy="19482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Oval 6"/>
          <p:cNvSpPr/>
          <p:nvPr/>
        </p:nvSpPr>
        <p:spPr>
          <a:xfrm>
            <a:off x="1907704" y="3910651"/>
            <a:ext cx="720080" cy="434582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8" name="Oval 7"/>
          <p:cNvSpPr/>
          <p:nvPr/>
        </p:nvSpPr>
        <p:spPr>
          <a:xfrm>
            <a:off x="4716016" y="4146546"/>
            <a:ext cx="720080" cy="434582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1" y="4498009"/>
            <a:ext cx="4007813" cy="20926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Oval 9"/>
          <p:cNvSpPr/>
          <p:nvPr/>
        </p:nvSpPr>
        <p:spPr>
          <a:xfrm>
            <a:off x="107504" y="6156073"/>
            <a:ext cx="720080" cy="434582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4696577"/>
            <a:ext cx="3960440" cy="20447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Oval 11"/>
          <p:cNvSpPr/>
          <p:nvPr/>
        </p:nvSpPr>
        <p:spPr>
          <a:xfrm>
            <a:off x="4707276" y="6234778"/>
            <a:ext cx="720080" cy="434582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28123114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677"/>
          <a:stretch/>
        </p:blipFill>
        <p:spPr>
          <a:xfrm>
            <a:off x="0" y="1"/>
            <a:ext cx="9144000" cy="135877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86000" y="522258"/>
            <a:ext cx="56703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LUYỆN TẬP</a:t>
            </a:r>
            <a:endParaRPr lang="en-US" sz="280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51520" y="1484784"/>
            <a:ext cx="8784976" cy="1131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2.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Hãy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cho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biết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mục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đích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sử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dụng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các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loại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rừng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thể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latin typeface="Arial" pitchFamily="34" charset="0"/>
                <a:cs typeface="Arial" pitchFamily="34" charset="0"/>
              </a:rPr>
              <a:t>hiện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ở H.6.6, H.6.7, H.6.8.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924944"/>
            <a:ext cx="2592288" cy="273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43"/>
          <a:stretch/>
        </p:blipFill>
        <p:spPr>
          <a:xfrm>
            <a:off x="5868144" y="3040076"/>
            <a:ext cx="3165794" cy="26211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2924944"/>
            <a:ext cx="2988444" cy="27587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Rectangle 15"/>
          <p:cNvSpPr/>
          <p:nvPr/>
        </p:nvSpPr>
        <p:spPr>
          <a:xfrm>
            <a:off x="1" y="5699965"/>
            <a:ext cx="25557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b="1" dirty="0">
                <a:solidFill>
                  <a:srgbClr val="FF0000"/>
                </a:solidFill>
              </a:rPr>
              <a:t>Hình 6.6: Rừng Cúc Phương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365922" y="5683740"/>
            <a:ext cx="20882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b="1" dirty="0">
                <a:solidFill>
                  <a:srgbClr val="FF0000"/>
                </a:solidFill>
              </a:rPr>
              <a:t>Hình 6.7: Rừng keo trồng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198134" y="5683740"/>
            <a:ext cx="26468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b="1" dirty="0">
                <a:solidFill>
                  <a:srgbClr val="FF0000"/>
                </a:solidFill>
              </a:rPr>
              <a:t>Hình 6.8: Rừng phi lao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8967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677"/>
          <a:stretch/>
        </p:blipFill>
        <p:spPr>
          <a:xfrm>
            <a:off x="0" y="1"/>
            <a:ext cx="9144000" cy="135877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86000" y="522258"/>
            <a:ext cx="56703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VẬN DỤNG</a:t>
            </a:r>
            <a:endParaRPr lang="en-US" sz="280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9552" y="2204864"/>
            <a:ext cx="828092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40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Rừng</a:t>
            </a:r>
            <a:r>
              <a:rPr lang="en-US" sz="4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giúp</a:t>
            </a:r>
            <a:r>
              <a:rPr lang="en-US" sz="4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ích</a:t>
            </a:r>
            <a:r>
              <a:rPr lang="en-US" sz="4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như</a:t>
            </a:r>
            <a:r>
              <a:rPr lang="en-US" sz="4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thế</a:t>
            </a:r>
            <a:r>
              <a:rPr lang="en-US" sz="4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4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sz="4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cuộc</a:t>
            </a:r>
            <a:r>
              <a:rPr lang="en-US" sz="4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sống</a:t>
            </a:r>
            <a:r>
              <a:rPr lang="en-US" sz="4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4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gia</a:t>
            </a:r>
            <a:r>
              <a:rPr lang="en-US" sz="4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đình</a:t>
            </a:r>
            <a:r>
              <a:rPr lang="en-US" sz="4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4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4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4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</a:t>
            </a:r>
            <a:r>
              <a:rPr lang="en-US" sz="4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địa</a:t>
            </a:r>
            <a:r>
              <a:rPr lang="en-US" sz="4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phương</a:t>
            </a:r>
            <a:r>
              <a:rPr lang="en-US" sz="4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nơi</a:t>
            </a:r>
            <a:r>
              <a:rPr lang="en-US" sz="4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4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sinh</a:t>
            </a:r>
            <a:r>
              <a:rPr lang="en-US" sz="4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sống</a:t>
            </a:r>
            <a:r>
              <a:rPr lang="en-US" sz="4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1511392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677"/>
          <a:stretch/>
        </p:blipFill>
        <p:spPr>
          <a:xfrm>
            <a:off x="0" y="1"/>
            <a:ext cx="9144000" cy="135877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55776" y="459853"/>
            <a:ext cx="5328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HƯỚNG DẪN VỀ NHÀ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7564" y="2636912"/>
            <a:ext cx="784887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en-US" sz="3200" dirty="0" err="1">
                <a:latin typeface="Arial" pitchFamily="34" charset="0"/>
                <a:cs typeface="Arial" pitchFamily="34" charset="0"/>
              </a:rPr>
              <a:t>Học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>
                <a:latin typeface="Arial" pitchFamily="34" charset="0"/>
                <a:cs typeface="Arial" pitchFamily="34" charset="0"/>
              </a:rPr>
              <a:t>bài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>
                <a:latin typeface="Arial" pitchFamily="34" charset="0"/>
                <a:cs typeface="Arial" pitchFamily="34" charset="0"/>
              </a:rPr>
              <a:t>theo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>
                <a:latin typeface="Arial" pitchFamily="34" charset="0"/>
                <a:cs typeface="Arial" pitchFamily="34" charset="0"/>
              </a:rPr>
              <a:t>các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>
                <a:latin typeface="Arial" pitchFamily="34" charset="0"/>
                <a:cs typeface="Arial" pitchFamily="34" charset="0"/>
              </a:rPr>
              <a:t>câu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>
                <a:latin typeface="Arial" pitchFamily="34" charset="0"/>
                <a:cs typeface="Arial" pitchFamily="34" charset="0"/>
              </a:rPr>
              <a:t>hỏi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 ở </a:t>
            </a:r>
            <a:r>
              <a:rPr lang="en-US" sz="3200" dirty="0" err="1">
                <a:latin typeface="Arial" pitchFamily="34" charset="0"/>
                <a:cs typeface="Arial" pitchFamily="34" charset="0"/>
              </a:rPr>
              <a:t>phần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>
                <a:latin typeface="Arial" pitchFamily="34" charset="0"/>
                <a:cs typeface="Arial" pitchFamily="34" charset="0"/>
              </a:rPr>
              <a:t>luyện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>
                <a:latin typeface="Arial" pitchFamily="34" charset="0"/>
                <a:cs typeface="Arial" pitchFamily="34" charset="0"/>
              </a:rPr>
              <a:t>tập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285750" indent="-285750" algn="just">
              <a:buFontTx/>
              <a:buChar char="-"/>
            </a:pPr>
            <a:r>
              <a:rPr lang="en-US" sz="3200" dirty="0" err="1">
                <a:latin typeface="Arial" pitchFamily="34" charset="0"/>
                <a:cs typeface="Arial" pitchFamily="34" charset="0"/>
              </a:rPr>
              <a:t>Đọc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>
                <a:latin typeface="Arial" pitchFamily="34" charset="0"/>
                <a:cs typeface="Arial" pitchFamily="34" charset="0"/>
              </a:rPr>
              <a:t>trước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err="1">
                <a:latin typeface="Arial" pitchFamily="34" charset="0"/>
                <a:cs typeface="Arial" pitchFamily="34" charset="0"/>
              </a:rPr>
              <a:t>bài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 7: TRỒNG, CHĂM SÓC VÀ BẢO VỆ RỪNG.</a:t>
            </a:r>
          </a:p>
        </p:txBody>
      </p:sp>
    </p:spTree>
    <p:extLst>
      <p:ext uri="{BB962C8B-B14F-4D97-AF65-F5344CB8AC3E}">
        <p14:creationId xmlns:p14="http://schemas.microsoft.com/office/powerpoint/2010/main" val="22150290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670</TotalTime>
  <Words>1279</Words>
  <Application>Microsoft Office PowerPoint</Application>
  <PresentationFormat>On-screen Show (4:3)</PresentationFormat>
  <Paragraphs>153</Paragraphs>
  <Slides>31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Calibri</vt:lpstr>
      <vt:lpstr>Times New Roman</vt:lpstr>
      <vt:lpstr>Office Theme</vt:lpstr>
      <vt:lpstr>CHÀO MỪNG CÁC EM ĐẾN VỚI BUỔI HỌC NGÀY  HÔM NAY!</vt:lpstr>
      <vt:lpstr>PowerPoint Presentation</vt:lpstr>
      <vt:lpstr>PowerPoint Presentation</vt:lpstr>
      <vt:lpstr>PowerPoint Presentation</vt:lpstr>
      <vt:lpstr>PowerPoint Presentation</vt:lpstr>
      <vt:lpstr>QUAN SÁT VIDEO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Du An-Mien Phi-STEM</Manager>
  <Company>Du An-Mien Phi-STEM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 An-Mien Phi-STEM</dc:title>
  <dc:subject>Du An-Mien Phi-STEM</dc:subject>
  <dc:creator>Du An-Mien Phi-STEM</dc:creator>
  <dc:description>Du An-Mien Phi-STEM</dc:description>
  <cp:lastModifiedBy>DELL</cp:lastModifiedBy>
  <cp:revision>69</cp:revision>
  <dcterms:created xsi:type="dcterms:W3CDTF">2022-07-31T13:34:17Z</dcterms:created>
  <dcterms:modified xsi:type="dcterms:W3CDTF">2025-02-23T13:15:49Z</dcterms:modified>
  <cp:category>Du An-Mien Phi-STEM</cp:category>
</cp:coreProperties>
</file>