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75" r:id="rId6"/>
    <p:sldId id="285" r:id="rId7"/>
    <p:sldId id="286" r:id="rId8"/>
    <p:sldId id="292" r:id="rId9"/>
    <p:sldId id="291" r:id="rId10"/>
    <p:sldId id="287" r:id="rId11"/>
    <p:sldId id="289" r:id="rId12"/>
    <p:sldId id="269" r:id="rId13"/>
    <p:sldId id="28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ED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060" y="6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Trường THCS Long Bình Tân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41654E-8E18-4816-9B75-CC72CA985F1D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3CA82-8AB5-4D8F-B5B8-F568F2B76C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838429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Trường THCS Long Bình Tân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7EE2F-EE01-4F35-B4BE-8262E33F4361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8F28F5-74FA-4B77-A71B-C9ED5706F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69769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Trường THCS Long Bình Tân</a:t>
            </a:r>
          </a:p>
        </p:txBody>
      </p:sp>
    </p:spTree>
    <p:extLst>
      <p:ext uri="{BB962C8B-B14F-4D97-AF65-F5344CB8AC3E}">
        <p14:creationId xmlns:p14="http://schemas.microsoft.com/office/powerpoint/2010/main" val="15410208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/>
              <a:t>Trường THCS Long Bình Tân</a:t>
            </a:r>
          </a:p>
        </p:txBody>
      </p:sp>
    </p:spTree>
    <p:extLst>
      <p:ext uri="{BB962C8B-B14F-4D97-AF65-F5344CB8AC3E}">
        <p14:creationId xmlns:p14="http://schemas.microsoft.com/office/powerpoint/2010/main" val="2321334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/>
              <a:t>Trường THCS Long Bình Tân</a:t>
            </a:r>
          </a:p>
        </p:txBody>
      </p:sp>
    </p:spTree>
    <p:extLst>
      <p:ext uri="{BB962C8B-B14F-4D97-AF65-F5344CB8AC3E}">
        <p14:creationId xmlns:p14="http://schemas.microsoft.com/office/powerpoint/2010/main" val="2321334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/>
              <a:t>Trường THCS Long Bình Tân</a:t>
            </a:r>
          </a:p>
        </p:txBody>
      </p:sp>
    </p:spTree>
    <p:extLst>
      <p:ext uri="{BB962C8B-B14F-4D97-AF65-F5344CB8AC3E}">
        <p14:creationId xmlns:p14="http://schemas.microsoft.com/office/powerpoint/2010/main" val="2321334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/>
              <a:t>Trường THCS Long Bình Tân</a:t>
            </a:r>
          </a:p>
        </p:txBody>
      </p:sp>
    </p:spTree>
    <p:extLst>
      <p:ext uri="{BB962C8B-B14F-4D97-AF65-F5344CB8AC3E}">
        <p14:creationId xmlns:p14="http://schemas.microsoft.com/office/powerpoint/2010/main" val="2321334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/>
              <a:t>Trường THCS Long Bình Tân</a:t>
            </a:r>
          </a:p>
        </p:txBody>
      </p:sp>
    </p:spTree>
    <p:extLst>
      <p:ext uri="{BB962C8B-B14F-4D97-AF65-F5344CB8AC3E}">
        <p14:creationId xmlns:p14="http://schemas.microsoft.com/office/powerpoint/2010/main" val="2321334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/>
              <a:t>Trường THCS Long Bình Tân</a:t>
            </a:r>
          </a:p>
        </p:txBody>
      </p:sp>
    </p:spTree>
    <p:extLst>
      <p:ext uri="{BB962C8B-B14F-4D97-AF65-F5344CB8AC3E}">
        <p14:creationId xmlns:p14="http://schemas.microsoft.com/office/powerpoint/2010/main" val="23213346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/>
              <a:t>Trường THCS Long Bình Tân</a:t>
            </a:r>
          </a:p>
        </p:txBody>
      </p:sp>
    </p:spTree>
    <p:extLst>
      <p:ext uri="{BB962C8B-B14F-4D97-AF65-F5344CB8AC3E}">
        <p14:creationId xmlns:p14="http://schemas.microsoft.com/office/powerpoint/2010/main" val="23213346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/>
              <a:t>Trường THCS Long Bình Tân</a:t>
            </a:r>
          </a:p>
        </p:txBody>
      </p:sp>
    </p:spTree>
    <p:extLst>
      <p:ext uri="{BB962C8B-B14F-4D97-AF65-F5344CB8AC3E}">
        <p14:creationId xmlns:p14="http://schemas.microsoft.com/office/powerpoint/2010/main" val="23213346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/>
              <a:t>Trường THCS Long Bình Tân</a:t>
            </a:r>
          </a:p>
        </p:txBody>
      </p:sp>
    </p:spTree>
    <p:extLst>
      <p:ext uri="{BB962C8B-B14F-4D97-AF65-F5344CB8AC3E}">
        <p14:creationId xmlns:p14="http://schemas.microsoft.com/office/powerpoint/2010/main" val="2321334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CCCA-29A4-4DB0-A982-FBC35AEF0278}" type="datetime1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D741C-82E0-43F6-AC63-D36FED006E55}" type="datetime1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4FA1-3418-47DF-947B-DC4129DBA9AA}" type="datetime1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0C666-A4D0-400F-AF4D-40B72AB1720E}" type="datetime1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C9E8-8F0D-4A7E-92C3-22C9808B968E}" type="datetime1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30DC-B694-41C0-80AC-EEC88AA2480A}" type="datetime1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2D167-7FC7-43CD-B4D4-4C33FFF2D265}" type="datetime1">
              <a:rPr lang="en-US" smtClean="0"/>
              <a:t>2/23/2025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E692-7DDF-4A2F-BA9C-73AF5A2DCF47}" type="datetime1">
              <a:rPr lang="en-US" smtClean="0"/>
              <a:t>2/23/2025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5FAE3-DA1D-446E-A69E-EC9C9A2074D5}" type="datetime1">
              <a:rPr lang="en-US" smtClean="0"/>
              <a:t>2/23/2025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99BCE-7446-46CF-AE12-052D8F50B08F}" type="datetime1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73A1-29CD-46E9-BE8C-6CAC8808C8F8}" type="datetime1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BD26E-7D18-4999-8852-E981785BD725}" type="datetime1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11.jpg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6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9.jpg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0"/>
            <a:ext cx="93726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4D3A8A-A51B-4660-B33D-D9149EE45469}"/>
              </a:ext>
            </a:extLst>
          </p:cNvPr>
          <p:cNvSpPr txBox="1"/>
          <p:nvPr/>
        </p:nvSpPr>
        <p:spPr>
          <a:xfrm>
            <a:off x="3581400" y="15815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THCS Long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Tân</a:t>
            </a:r>
            <a:r>
              <a:rPr lang="vi-VN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Quách Tố Trinh</a:t>
            </a:r>
            <a:endParaRPr lang="en-US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185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284" y="1143000"/>
            <a:ext cx="4979477" cy="2971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4239" y="4724400"/>
            <a:ext cx="454250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990600" y="457200"/>
            <a:ext cx="701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bào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6" y="1097578"/>
            <a:ext cx="4250730" cy="313878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729748" y="4724400"/>
            <a:ext cx="45425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lạp</a:t>
            </a:r>
            <a:endParaRPr lang="en-US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D7C114-3F7F-4C12-8995-4EE4ADA5BC98}"/>
              </a:ext>
            </a:extLst>
          </p:cNvPr>
          <p:cNvSpPr/>
          <p:nvPr/>
        </p:nvSpPr>
        <p:spPr>
          <a:xfrm>
            <a:off x="0" y="3276600"/>
            <a:ext cx="1828800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rgbClr val="FF0000"/>
                </a:solidFill>
              </a:rPr>
              <a:t>Thành tế bào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72A8E8B-9243-44D4-BECC-16149AEFA41D}"/>
              </a:ext>
            </a:extLst>
          </p:cNvPr>
          <p:cNvCxnSpPr>
            <a:cxnSpLocks/>
          </p:cNvCxnSpPr>
          <p:nvPr/>
        </p:nvCxnSpPr>
        <p:spPr>
          <a:xfrm>
            <a:off x="1295400" y="3810000"/>
            <a:ext cx="762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DAC87AB6-586F-412F-803C-473FFFEAD5B0}"/>
              </a:ext>
            </a:extLst>
          </p:cNvPr>
          <p:cNvSpPr/>
          <p:nvPr/>
        </p:nvSpPr>
        <p:spPr>
          <a:xfrm>
            <a:off x="5750864" y="5483262"/>
            <a:ext cx="45425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4000" dirty="0">
                <a:solidFill>
                  <a:srgbClr val="FF0000"/>
                </a:solidFill>
                <a:latin typeface="+mj-lt"/>
              </a:rPr>
              <a:t>Thành tế bào</a:t>
            </a:r>
            <a:endParaRPr lang="en-US" sz="4000" dirty="0">
              <a:solidFill>
                <a:srgbClr val="FF0000"/>
              </a:solidFill>
              <a:latin typeface="+mj-lt"/>
            </a:endParaRPr>
          </a:p>
          <a:p>
            <a:pPr algn="just"/>
            <a:endParaRPr lang="en-US" sz="4000" b="1" dirty="0">
              <a:solidFill>
                <a:srgbClr val="00B05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B20812-5E1F-4993-849F-667CB3D04BAB}"/>
              </a:ext>
            </a:extLst>
          </p:cNvPr>
          <p:cNvSpPr txBox="1"/>
          <p:nvPr/>
        </p:nvSpPr>
        <p:spPr>
          <a:xfrm>
            <a:off x="152400" y="123855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THCS Long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Tân</a:t>
            </a:r>
            <a:r>
              <a:rPr lang="vi-VN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Quách Tố Trinh</a:t>
            </a:r>
            <a:endParaRPr lang="en-US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9164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3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685800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quát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bào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0"/>
            <a:ext cx="1122223" cy="7799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1110" y="1886575"/>
            <a:ext cx="82018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thực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2028" y="3276600"/>
            <a:ext cx="762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lạp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0F312A-DE31-4181-B368-CDF6C650C0E8}"/>
              </a:ext>
            </a:extLst>
          </p:cNvPr>
          <p:cNvSpPr txBox="1"/>
          <p:nvPr/>
        </p:nvSpPr>
        <p:spPr>
          <a:xfrm>
            <a:off x="152400" y="123855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THCS Long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Tân</a:t>
            </a:r>
            <a:r>
              <a:rPr lang="vi-VN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Quách Tố Trinh</a:t>
            </a:r>
            <a:endParaRPr lang="en-US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859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8000" y="533400"/>
            <a:ext cx="563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066800"/>
            <a:ext cx="2905125" cy="382185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48000" y="1676400"/>
            <a:ext cx="594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màng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19400" y="3886200"/>
            <a:ext cx="6172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05200" y="2392951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A. (1)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48400" y="244858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B. (2)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05200" y="313438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C. (3)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2200" y="320040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D. (4)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86200" y="5222531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A. (1)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29400" y="527816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B. (2)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86200" y="596396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C. (3)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53200" y="602998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D. (4)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05200" y="236220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(1)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86200" y="594360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C. (3)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728F1A-6DE1-4FB0-953D-1B68558115CD}"/>
              </a:ext>
            </a:extLst>
          </p:cNvPr>
          <p:cNvSpPr txBox="1"/>
          <p:nvPr/>
        </p:nvSpPr>
        <p:spPr>
          <a:xfrm>
            <a:off x="152400" y="123855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THCS Long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Tân</a:t>
            </a:r>
            <a:r>
              <a:rPr lang="vi-VN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Quách Tố Trinh</a:t>
            </a:r>
            <a:endParaRPr lang="en-US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810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1" grpId="1"/>
      <p:bldP spid="12" grpId="0"/>
      <p:bldP spid="13" grpId="0"/>
      <p:bldP spid="14" grpId="0"/>
      <p:bldP spid="15" grpId="0"/>
      <p:bldP spid="16" grpId="0"/>
      <p:bldP spid="17" grpId="0"/>
      <p:bldP spid="17" grpId="1"/>
      <p:bldP spid="18" grpId="0"/>
      <p:bldP spid="19" grpId="0"/>
      <p:bldP spid="19" grpId="2"/>
      <p:bldP spid="20" grpId="0"/>
      <p:bldP spid="20" grpId="1"/>
      <p:bldP spid="20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066800" y="609600"/>
            <a:ext cx="6705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KHOA HỌC TỰ NHIÊN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TRANG 87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389" y="2819400"/>
            <a:ext cx="2972211" cy="3657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58BF7A-1DA3-4E7B-B853-EB50ED6ABA59}"/>
              </a:ext>
            </a:extLst>
          </p:cNvPr>
          <p:cNvSpPr txBox="1"/>
          <p:nvPr/>
        </p:nvSpPr>
        <p:spPr>
          <a:xfrm>
            <a:off x="152400" y="123855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THCS Long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Tân</a:t>
            </a:r>
            <a:r>
              <a:rPr lang="vi-VN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Quách Tố Trinh</a:t>
            </a:r>
            <a:endParaRPr lang="en-US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006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881152"/>
            <a:ext cx="7297190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115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SINH HỌC 6</a:t>
            </a:r>
            <a:endParaRPr lang="en-US" sz="115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547" y="2743200"/>
            <a:ext cx="5125453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6510"/>
            <a:ext cx="3772002" cy="38128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E0277C-1383-4963-93C9-DCEF188E8EEE}"/>
              </a:ext>
            </a:extLst>
          </p:cNvPr>
          <p:cNvSpPr txBox="1"/>
          <p:nvPr/>
        </p:nvSpPr>
        <p:spPr>
          <a:xfrm>
            <a:off x="152400" y="123855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THCS Long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Tân</a:t>
            </a:r>
            <a:r>
              <a:rPr lang="vi-VN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Quách Tố Trinh</a:t>
            </a:r>
            <a:endParaRPr lang="en-US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615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31415" y="2387768"/>
            <a:ext cx="708116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0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Bài</a:t>
            </a:r>
            <a:r>
              <a:rPr lang="en-US" sz="6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17: </a:t>
            </a:r>
            <a:r>
              <a:rPr lang="en-US" sz="6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</a:t>
            </a:r>
            <a:r>
              <a:rPr lang="en-US" sz="60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ế</a:t>
            </a:r>
            <a:r>
              <a:rPr lang="en-US" sz="6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60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bào</a:t>
            </a:r>
            <a:r>
              <a:rPr lang="en-US" sz="6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(</a:t>
            </a:r>
            <a:r>
              <a:rPr lang="en-US" sz="60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tiết</a:t>
            </a:r>
            <a:r>
              <a:rPr lang="en-US" sz="6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2)</a:t>
            </a:r>
          </a:p>
        </p:txBody>
      </p:sp>
      <p:sp>
        <p:nvSpPr>
          <p:cNvPr id="5" name="Rectangle 4"/>
          <p:cNvSpPr/>
          <p:nvPr/>
        </p:nvSpPr>
        <p:spPr>
          <a:xfrm>
            <a:off x="446671" y="796632"/>
            <a:ext cx="846872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Chủ</a:t>
            </a:r>
            <a:r>
              <a:rPr lang="en-US" sz="4400" b="1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đề</a:t>
            </a:r>
            <a:r>
              <a:rPr lang="en-US" sz="4400" b="1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6:</a:t>
            </a:r>
            <a:r>
              <a:rPr lang="en-US" sz="4400" b="1" cap="none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4400" b="1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</a:t>
            </a:r>
            <a:r>
              <a:rPr lang="en-US" sz="4400" b="1" cap="none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ế</a:t>
            </a:r>
            <a:r>
              <a:rPr lang="en-US" sz="4400" b="1" cap="none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bào</a:t>
            </a:r>
            <a:r>
              <a:rPr lang="en-US" sz="4400" b="1" cap="none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  </a:t>
            </a:r>
            <a:r>
              <a:rPr lang="en-US" sz="4400" b="1" cap="none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Đơn</a:t>
            </a:r>
            <a:r>
              <a:rPr lang="en-US" sz="4400" b="1" cap="none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vị</a:t>
            </a:r>
            <a:r>
              <a:rPr lang="en-US" sz="4400" b="1" cap="none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cơ</a:t>
            </a:r>
            <a:r>
              <a:rPr lang="en-US" sz="4400" b="1" cap="none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sở</a:t>
            </a:r>
            <a:r>
              <a:rPr lang="en-US" sz="4400" b="1" cap="none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của</a:t>
            </a:r>
            <a:r>
              <a:rPr lang="en-US" sz="4400" b="1" cap="none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sự</a:t>
            </a:r>
            <a:r>
              <a:rPr lang="en-US" sz="4400" b="1" cap="none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sống</a:t>
            </a:r>
            <a:endParaRPr lang="en-US" sz="4400" b="1" cap="none" spc="50" dirty="0">
              <a:ln w="11430"/>
              <a:solidFill>
                <a:srgbClr val="00B0F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962400"/>
            <a:ext cx="4198753" cy="23145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50" y="3590924"/>
            <a:ext cx="4019550" cy="30575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1797CE-4129-4F5D-B25C-8E070181EC45}"/>
              </a:ext>
            </a:extLst>
          </p:cNvPr>
          <p:cNvSpPr txBox="1"/>
          <p:nvPr/>
        </p:nvSpPr>
        <p:spPr>
          <a:xfrm>
            <a:off x="152400" y="123855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THCS Long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Tân</a:t>
            </a:r>
            <a:r>
              <a:rPr lang="vi-VN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Quách Tố Trinh</a:t>
            </a:r>
            <a:endParaRPr lang="en-US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688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23855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THCS Long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Tân</a:t>
            </a:r>
            <a:r>
              <a:rPr lang="vi-VN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Quách Tố Trinh</a:t>
            </a:r>
            <a:endParaRPr lang="en-US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617613"/>
              </p:ext>
            </p:extLst>
          </p:nvPr>
        </p:nvGraphicFramePr>
        <p:xfrm>
          <a:off x="457200" y="2209800"/>
          <a:ext cx="8077200" cy="377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65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1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Tế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bào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là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đơn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vị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cơ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sở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sự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sống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Tế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bào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kích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thước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nhỏ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hầu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hết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thể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quan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sát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bằng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mắt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thường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ác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loại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ế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bào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dạng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khác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nhau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Đơn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vị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cơ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sở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thực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là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tế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bào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còn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đơn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vị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cơ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sở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là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cơ</a:t>
                      </a:r>
                      <a:r>
                        <a:rPr lang="en-US" sz="3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quan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85800" y="6858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(Đ)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(S)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43800" y="22346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43800" y="29966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0" y="398722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96200" y="54102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343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" y="3886200"/>
            <a:ext cx="454250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17.4, 17.5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990600" y="530156"/>
            <a:ext cx="701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bào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5400"/>
            <a:ext cx="4572000" cy="19355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020" y="1066800"/>
            <a:ext cx="3443180" cy="55768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991398C-4DC9-4B00-9B7F-0EFDDAB1EF35}"/>
              </a:ext>
            </a:extLst>
          </p:cNvPr>
          <p:cNvSpPr txBox="1"/>
          <p:nvPr/>
        </p:nvSpPr>
        <p:spPr>
          <a:xfrm>
            <a:off x="152400" y="123855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THCS Long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Tân</a:t>
            </a:r>
            <a:r>
              <a:rPr lang="vi-VN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Quách Tố Trinh</a:t>
            </a:r>
            <a:endParaRPr lang="en-US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530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" y="3886200"/>
            <a:ext cx="45425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Màng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bào</a:t>
            </a:r>
            <a:endParaRPr lang="en-US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6800" y="630069"/>
            <a:ext cx="701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bào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5400"/>
            <a:ext cx="4572000" cy="19355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020" y="1066800"/>
            <a:ext cx="3443180" cy="557688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0070" y="4520625"/>
            <a:ext cx="26741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bào</a:t>
            </a:r>
            <a:endParaRPr lang="en-US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5105400"/>
            <a:ext cx="45079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endParaRPr lang="en-US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768901-A9F0-4F47-8612-A8D758E0271B}"/>
              </a:ext>
            </a:extLst>
          </p:cNvPr>
          <p:cNvSpPr txBox="1"/>
          <p:nvPr/>
        </p:nvSpPr>
        <p:spPr>
          <a:xfrm>
            <a:off x="152400" y="123855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THCS Long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Tân</a:t>
            </a:r>
            <a:r>
              <a:rPr lang="vi-VN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Quách Tố Trinh</a:t>
            </a:r>
            <a:endParaRPr lang="en-US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58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43000"/>
            <a:ext cx="4468761" cy="2667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2400" y="2971800"/>
            <a:ext cx="454250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990600" y="457200"/>
            <a:ext cx="701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bào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40" y="1066800"/>
            <a:ext cx="4733160" cy="1854952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812250"/>
              </p:ext>
            </p:extLst>
          </p:nvPr>
        </p:nvGraphicFramePr>
        <p:xfrm>
          <a:off x="1904999" y="4038601"/>
          <a:ext cx="7135761" cy="2302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85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8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8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59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itchFamily="18" charset="0"/>
                          <a:cs typeface="Times New Roman" pitchFamily="18" charset="0"/>
                        </a:rPr>
                        <a:t>Thành</a:t>
                      </a:r>
                      <a:r>
                        <a:rPr lang="en-US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phần</a:t>
                      </a:r>
                      <a:r>
                        <a:rPr lang="en-US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cấu</a:t>
                      </a:r>
                      <a:r>
                        <a:rPr lang="en-US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tạo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>
                          <a:latin typeface="Times New Roman" pitchFamily="18" charset="0"/>
                          <a:cs typeface="Times New Roman" pitchFamily="18" charset="0"/>
                        </a:rPr>
                        <a:t>TB </a:t>
                      </a:r>
                      <a:r>
                        <a:rPr lang="en-US" sz="2600" dirty="0" err="1">
                          <a:latin typeface="Times New Roman" pitchFamily="18" charset="0"/>
                          <a:cs typeface="Times New Roman" pitchFamily="18" charset="0"/>
                        </a:rPr>
                        <a:t>nhân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sơ</a:t>
                      </a:r>
                      <a:endParaRPr lang="en-US" sz="2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>
                          <a:latin typeface="Times New Roman" pitchFamily="18" charset="0"/>
                          <a:cs typeface="Times New Roman" pitchFamily="18" charset="0"/>
                        </a:rPr>
                        <a:t>TB </a:t>
                      </a:r>
                      <a:r>
                        <a:rPr lang="en-US" sz="2600" dirty="0" err="1">
                          <a:latin typeface="Times New Roman" pitchFamily="18" charset="0"/>
                          <a:cs typeface="Times New Roman" pitchFamily="18" charset="0"/>
                        </a:rPr>
                        <a:t>nhân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thực</a:t>
                      </a:r>
                      <a:endParaRPr lang="en-US" sz="2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321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err="1">
                          <a:latin typeface="Times New Roman" pitchFamily="18" charset="0"/>
                          <a:cs typeface="Times New Roman" pitchFamily="18" charset="0"/>
                        </a:rPr>
                        <a:t>Màng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tế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bào</a:t>
                      </a:r>
                      <a:endParaRPr lang="en-US" sz="2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321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err="1">
                          <a:latin typeface="Times New Roman" pitchFamily="18" charset="0"/>
                          <a:cs typeface="Times New Roman" pitchFamily="18" charset="0"/>
                        </a:rPr>
                        <a:t>Chất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tế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bào</a:t>
                      </a:r>
                      <a:endParaRPr lang="en-US" sz="2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321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err="1">
                          <a:latin typeface="Times New Roman" pitchFamily="18" charset="0"/>
                          <a:cs typeface="Times New Roman" pitchFamily="18" charset="0"/>
                        </a:rPr>
                        <a:t>Màng</a:t>
                      </a:r>
                      <a:r>
                        <a:rPr lang="en-US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nhân</a:t>
                      </a:r>
                      <a:endParaRPr lang="en-US" sz="2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105400" y="4572000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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82465" y="4572000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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17659" y="5083259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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29200" y="5105400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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39000" y="5769114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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05400" y="5638800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-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82BE9D-8036-411A-9C31-C2376965F223}"/>
              </a:ext>
            </a:extLst>
          </p:cNvPr>
          <p:cNvSpPr txBox="1"/>
          <p:nvPr/>
        </p:nvSpPr>
        <p:spPr>
          <a:xfrm>
            <a:off x="152400" y="123855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THCS Long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Tân</a:t>
            </a:r>
            <a:r>
              <a:rPr lang="vi-VN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Quách Tố Trinh</a:t>
            </a:r>
            <a:endParaRPr lang="en-US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437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707" y="884892"/>
            <a:ext cx="3745293" cy="284890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2897" y="1162665"/>
            <a:ext cx="454250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B</a:t>
            </a:r>
          </a:p>
        </p:txBody>
      </p:sp>
      <p:sp>
        <p:nvSpPr>
          <p:cNvPr id="6" name="Rectangle 5"/>
          <p:cNvSpPr/>
          <p:nvPr/>
        </p:nvSpPr>
        <p:spPr>
          <a:xfrm>
            <a:off x="990600" y="457200"/>
            <a:ext cx="701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bào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971800"/>
            <a:ext cx="5563673" cy="36576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172200" y="4343400"/>
            <a:ext cx="838200" cy="457200"/>
          </a:xfrm>
          <a:prstGeom prst="rect">
            <a:avLst/>
          </a:prstGeom>
          <a:gradFill flip="none" rotWithShape="1">
            <a:gsLst>
              <a:gs pos="0">
                <a:srgbClr val="46ED1F">
                  <a:tint val="66000"/>
                  <a:satMod val="160000"/>
                </a:srgbClr>
              </a:gs>
              <a:gs pos="50000">
                <a:srgbClr val="46ED1F">
                  <a:tint val="44500"/>
                  <a:satMod val="160000"/>
                </a:srgbClr>
              </a:gs>
              <a:gs pos="100000">
                <a:srgbClr val="46ED1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72200" y="5029200"/>
            <a:ext cx="838200" cy="457200"/>
          </a:xfrm>
          <a:prstGeom prst="rect">
            <a:avLst/>
          </a:prstGeom>
          <a:gradFill flip="none" rotWithShape="1">
            <a:gsLst>
              <a:gs pos="0">
                <a:srgbClr val="46ED1F">
                  <a:tint val="66000"/>
                  <a:satMod val="160000"/>
                </a:srgbClr>
              </a:gs>
              <a:gs pos="50000">
                <a:srgbClr val="46ED1F">
                  <a:tint val="44500"/>
                  <a:satMod val="160000"/>
                </a:srgbClr>
              </a:gs>
              <a:gs pos="100000">
                <a:srgbClr val="46ED1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72200" y="5715000"/>
            <a:ext cx="838200" cy="457200"/>
          </a:xfrm>
          <a:prstGeom prst="rect">
            <a:avLst/>
          </a:prstGeom>
          <a:gradFill flip="none" rotWithShape="1">
            <a:gsLst>
              <a:gs pos="0">
                <a:srgbClr val="46ED1F">
                  <a:tint val="66000"/>
                  <a:satMod val="160000"/>
                </a:srgbClr>
              </a:gs>
              <a:gs pos="50000">
                <a:srgbClr val="46ED1F">
                  <a:tint val="44500"/>
                  <a:satMod val="160000"/>
                </a:srgbClr>
              </a:gs>
              <a:gs pos="100000">
                <a:srgbClr val="46ED1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696200" y="4343400"/>
            <a:ext cx="838200" cy="457200"/>
          </a:xfrm>
          <a:prstGeom prst="rect">
            <a:avLst/>
          </a:prstGeom>
          <a:gradFill flip="none" rotWithShape="1">
            <a:gsLst>
              <a:gs pos="0">
                <a:srgbClr val="46ED1F">
                  <a:tint val="66000"/>
                  <a:satMod val="160000"/>
                </a:srgbClr>
              </a:gs>
              <a:gs pos="50000">
                <a:srgbClr val="46ED1F">
                  <a:tint val="44500"/>
                  <a:satMod val="160000"/>
                </a:srgbClr>
              </a:gs>
              <a:gs pos="100000">
                <a:srgbClr val="46ED1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696200" y="5029200"/>
            <a:ext cx="838200" cy="457200"/>
          </a:xfrm>
          <a:prstGeom prst="rect">
            <a:avLst/>
          </a:prstGeom>
          <a:gradFill flip="none" rotWithShape="1">
            <a:gsLst>
              <a:gs pos="0">
                <a:srgbClr val="46ED1F">
                  <a:tint val="66000"/>
                  <a:satMod val="160000"/>
                </a:srgbClr>
              </a:gs>
              <a:gs pos="50000">
                <a:srgbClr val="46ED1F">
                  <a:tint val="44500"/>
                  <a:satMod val="160000"/>
                </a:srgbClr>
              </a:gs>
              <a:gs pos="100000">
                <a:srgbClr val="46ED1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696200" y="5715000"/>
            <a:ext cx="838200" cy="457200"/>
          </a:xfrm>
          <a:prstGeom prst="rect">
            <a:avLst/>
          </a:prstGeom>
          <a:gradFill flip="none" rotWithShape="1">
            <a:gsLst>
              <a:gs pos="0">
                <a:srgbClr val="46ED1F">
                  <a:tint val="66000"/>
                  <a:satMod val="160000"/>
                </a:srgbClr>
              </a:gs>
              <a:gs pos="50000">
                <a:srgbClr val="46ED1F">
                  <a:tint val="44500"/>
                  <a:satMod val="160000"/>
                </a:srgbClr>
              </a:gs>
              <a:gs pos="100000">
                <a:srgbClr val="46ED1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7086600" y="4572000"/>
            <a:ext cx="53340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086600" y="5257800"/>
            <a:ext cx="53340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086600" y="5943600"/>
            <a:ext cx="53340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B2E8455-08E1-4D8B-BB34-37F1EA35F92D}"/>
              </a:ext>
            </a:extLst>
          </p:cNvPr>
          <p:cNvSpPr txBox="1"/>
          <p:nvPr/>
        </p:nvSpPr>
        <p:spPr>
          <a:xfrm>
            <a:off x="152400" y="123855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THCS Long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Tân</a:t>
            </a:r>
            <a:r>
              <a:rPr lang="vi-VN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Quách Tố Trinh</a:t>
            </a:r>
            <a:endParaRPr lang="en-US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831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685800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quát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bào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0"/>
            <a:ext cx="1122223" cy="7799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5800" y="1587367"/>
            <a:ext cx="8458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000" dirty="0">
                <a:latin typeface="Times New Roman" pitchFamily="18" charset="0"/>
                <a:cs typeface="Times New Roman" pitchFamily="18" charset="0"/>
                <a:sym typeface="Webdings"/>
              </a:rPr>
              <a:t></a:t>
            </a:r>
            <a:r>
              <a:rPr lang="vi-VN" sz="3000" dirty="0">
                <a:latin typeface="Times New Roman" pitchFamily="18" charset="0"/>
                <a:cs typeface="Times New Roman" pitchFamily="18" charset="0"/>
                <a:sym typeface="Webdings"/>
              </a:rPr>
              <a:t>M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  <a:sym typeface="Webdings"/>
              </a:rPr>
              <a:t>àng</a:t>
            </a:r>
            <a:r>
              <a:rPr lang="en-US" sz="3000" dirty="0">
                <a:latin typeface="Times New Roman" pitchFamily="18" charset="0"/>
                <a:cs typeface="Times New Roman" pitchFamily="18" charset="0"/>
                <a:sym typeface="Webdings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  <a:sym typeface="Webdings"/>
              </a:rPr>
              <a:t>tế</a:t>
            </a:r>
            <a:r>
              <a:rPr lang="en-US" sz="3000" dirty="0">
                <a:latin typeface="Times New Roman" pitchFamily="18" charset="0"/>
                <a:cs typeface="Times New Roman" pitchFamily="18" charset="0"/>
                <a:sym typeface="Webdings"/>
              </a:rPr>
              <a:t> </a:t>
            </a:r>
            <a:r>
              <a:rPr lang="vi-VN" sz="3000" dirty="0">
                <a:latin typeface="Times New Roman" pitchFamily="18" charset="0"/>
                <a:cs typeface="Times New Roman" pitchFamily="18" charset="0"/>
                <a:sym typeface="Webdings"/>
              </a:rPr>
              <a:t>bào: bảo vệ và kiểm soát các chất đi vào, đi ra khỏi tế bào</a:t>
            </a:r>
            <a:endParaRPr lang="en-US" sz="3000" dirty="0">
              <a:latin typeface="Times New Roman" pitchFamily="18" charset="0"/>
              <a:cs typeface="Times New Roman" pitchFamily="18" charset="0"/>
              <a:sym typeface="Webdings"/>
            </a:endParaRPr>
          </a:p>
          <a:p>
            <a:r>
              <a:rPr lang="en-US" sz="3000" dirty="0">
                <a:latin typeface="Times New Roman" pitchFamily="18" charset="0"/>
                <a:cs typeface="Times New Roman" pitchFamily="18" charset="0"/>
                <a:sym typeface="Webdings"/>
              </a:rPr>
              <a:t>      </a:t>
            </a:r>
            <a:r>
              <a:rPr lang="vi-VN" sz="3000" dirty="0">
                <a:latin typeface="Times New Roman" pitchFamily="18" charset="0"/>
                <a:cs typeface="Times New Roman" pitchFamily="18" charset="0"/>
                <a:sym typeface="Webdings"/>
              </a:rPr>
              <a:t>C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  <a:sym typeface="Webdings"/>
              </a:rPr>
              <a:t>hất</a:t>
            </a:r>
            <a:r>
              <a:rPr lang="en-US" sz="3000" dirty="0">
                <a:latin typeface="Times New Roman" pitchFamily="18" charset="0"/>
                <a:cs typeface="Times New Roman" pitchFamily="18" charset="0"/>
                <a:sym typeface="Webdings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  <a:sym typeface="Webdings"/>
              </a:rPr>
              <a:t>tế</a:t>
            </a:r>
            <a:r>
              <a:rPr lang="en-US" sz="3000" dirty="0">
                <a:latin typeface="Times New Roman" pitchFamily="18" charset="0"/>
                <a:cs typeface="Times New Roman" pitchFamily="18" charset="0"/>
                <a:sym typeface="Webdings"/>
              </a:rPr>
              <a:t> </a:t>
            </a:r>
            <a:r>
              <a:rPr lang="vi-VN" sz="3000" dirty="0">
                <a:latin typeface="Times New Roman" pitchFamily="18" charset="0"/>
                <a:cs typeface="Times New Roman" pitchFamily="18" charset="0"/>
                <a:sym typeface="Webdings"/>
              </a:rPr>
              <a:t>bào: Là nơi diễn ra các hoạt động sống của tế bào</a:t>
            </a:r>
            <a:endParaRPr lang="en-US" sz="3000" dirty="0">
              <a:latin typeface="Times New Roman" pitchFamily="18" charset="0"/>
              <a:cs typeface="Times New Roman" pitchFamily="18" charset="0"/>
              <a:sym typeface="Webdings"/>
            </a:endParaRPr>
          </a:p>
          <a:p>
            <a:r>
              <a:rPr lang="en-US" sz="3000" dirty="0">
                <a:latin typeface="Times New Roman" pitchFamily="18" charset="0"/>
                <a:cs typeface="Times New Roman" pitchFamily="18" charset="0"/>
                <a:sym typeface="Webdings"/>
              </a:rPr>
              <a:t>      </a:t>
            </a:r>
            <a:r>
              <a:rPr lang="vi-VN" sz="3000" dirty="0">
                <a:latin typeface="Times New Roman" pitchFamily="18" charset="0"/>
                <a:cs typeface="Times New Roman" pitchFamily="18" charset="0"/>
                <a:sym typeface="Webdings"/>
              </a:rPr>
              <a:t>N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  <a:sym typeface="Webdings"/>
              </a:rPr>
              <a:t>hân</a:t>
            </a:r>
            <a:r>
              <a:rPr lang="en-US" sz="3000" dirty="0">
                <a:latin typeface="Times New Roman" pitchFamily="18" charset="0"/>
                <a:cs typeface="Times New Roman" pitchFamily="18" charset="0"/>
                <a:sym typeface="Webdings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  <a:sym typeface="Webdings"/>
              </a:rPr>
              <a:t>tế</a:t>
            </a:r>
            <a:r>
              <a:rPr lang="en-US" sz="3000" dirty="0">
                <a:latin typeface="Times New Roman" pitchFamily="18" charset="0"/>
                <a:cs typeface="Times New Roman" pitchFamily="18" charset="0"/>
                <a:sym typeface="Webdings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  <a:sym typeface="Webdings"/>
              </a:rPr>
              <a:t>bào</a:t>
            </a:r>
            <a:r>
              <a:rPr lang="en-US" sz="3000" dirty="0">
                <a:latin typeface="Times New Roman" pitchFamily="18" charset="0"/>
                <a:cs typeface="Times New Roman" pitchFamily="18" charset="0"/>
                <a:sym typeface="Webdings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  <a:sym typeface="Webdings"/>
              </a:rPr>
              <a:t>hoặc</a:t>
            </a:r>
            <a:r>
              <a:rPr lang="en-US" sz="3000" dirty="0">
                <a:latin typeface="Times New Roman" pitchFamily="18" charset="0"/>
                <a:cs typeface="Times New Roman" pitchFamily="18" charset="0"/>
                <a:sym typeface="Webdings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  <a:sym typeface="Webdings"/>
              </a:rPr>
              <a:t>vùng</a:t>
            </a:r>
            <a:r>
              <a:rPr lang="en-US" sz="3000" dirty="0">
                <a:latin typeface="Times New Roman" pitchFamily="18" charset="0"/>
                <a:cs typeface="Times New Roman" pitchFamily="18" charset="0"/>
                <a:sym typeface="Webdings"/>
              </a:rPr>
              <a:t> </a:t>
            </a:r>
            <a:r>
              <a:rPr lang="vi-VN" sz="3000" dirty="0">
                <a:latin typeface="Times New Roman" pitchFamily="18" charset="0"/>
                <a:cs typeface="Times New Roman" pitchFamily="18" charset="0"/>
                <a:sym typeface="Webdings"/>
              </a:rPr>
              <a:t>nhân: Điều khiển mọi hoạt động sống của tế bào</a:t>
            </a:r>
            <a:endParaRPr lang="en-US" sz="3000" dirty="0">
              <a:latin typeface="Times New Roman" pitchFamily="18" charset="0"/>
              <a:cs typeface="Times New Roman" pitchFamily="18" charset="0"/>
              <a:sym typeface="Webdings"/>
            </a:endParaRPr>
          </a:p>
          <a:p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569DAD-6DAD-426F-B109-719A7908DC40}"/>
              </a:ext>
            </a:extLst>
          </p:cNvPr>
          <p:cNvSpPr txBox="1"/>
          <p:nvPr/>
        </p:nvSpPr>
        <p:spPr>
          <a:xfrm>
            <a:off x="152400" y="123855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THCS Long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Tân</a:t>
            </a:r>
            <a:r>
              <a:rPr lang="vi-VN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Quách Tố Trinh</a:t>
            </a:r>
            <a:endParaRPr lang="en-US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528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2|3.6|10.4|12.3|21.1|7.4|23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3|7.7|14.7|81|28.3|34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5.6|2.5|11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2|11.9|23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|10.1|22.8|3.6|5.6|2.3|14.6|3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6.7|13.7|8.4|41.2|11.7|30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0.1|8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.5|3|25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8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1275</TotalTime>
  <Words>673</Words>
  <Application>Microsoft Office PowerPoint</Application>
  <PresentationFormat>On-screen Show (4:3)</PresentationFormat>
  <Paragraphs>93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GV.Quách Tố Trinh</cp:lastModifiedBy>
  <cp:revision>105</cp:revision>
  <dcterms:created xsi:type="dcterms:W3CDTF">2006-08-16T00:00:00Z</dcterms:created>
  <dcterms:modified xsi:type="dcterms:W3CDTF">2025-02-23T12:31:47Z</dcterms:modified>
</cp:coreProperties>
</file>