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x-wav"/>
  <Default Extension="wdp" ContentType="image/vnd.ms-photo"/>
  <Default Extension="vml" ContentType="application/vnd.openxmlformats-officedocument.vmlDrawing"/>
  <Default Extension="xlsx" ContentType="application/vnd.openxmlformats-officedocument.spreadsheetml.sheet"/>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4"/>
  </p:notesMasterIdLst>
  <p:sldIdLst>
    <p:sldId id="397" r:id="rId2"/>
    <p:sldId id="357" r:id="rId3"/>
    <p:sldId id="401" r:id="rId4"/>
    <p:sldId id="403" r:id="rId5"/>
    <p:sldId id="334" r:id="rId6"/>
    <p:sldId id="359" r:id="rId7"/>
    <p:sldId id="358" r:id="rId8"/>
    <p:sldId id="360" r:id="rId9"/>
    <p:sldId id="413" r:id="rId10"/>
    <p:sldId id="414" r:id="rId11"/>
    <p:sldId id="415" r:id="rId12"/>
    <p:sldId id="417" r:id="rId13"/>
    <p:sldId id="419" r:id="rId14"/>
    <p:sldId id="422" r:id="rId15"/>
    <p:sldId id="424" r:id="rId16"/>
    <p:sldId id="426" r:id="rId17"/>
    <p:sldId id="427" r:id="rId18"/>
    <p:sldId id="430" r:id="rId19"/>
    <p:sldId id="445" r:id="rId20"/>
    <p:sldId id="432" r:id="rId21"/>
    <p:sldId id="433" r:id="rId22"/>
    <p:sldId id="434" r:id="rId23"/>
    <p:sldId id="435" r:id="rId24"/>
    <p:sldId id="436" r:id="rId25"/>
    <p:sldId id="380" r:id="rId26"/>
    <p:sldId id="409" r:id="rId27"/>
    <p:sldId id="372" r:id="rId28"/>
    <p:sldId id="373" r:id="rId29"/>
    <p:sldId id="259" r:id="rId30"/>
    <p:sldId id="285" r:id="rId31"/>
    <p:sldId id="400" r:id="rId32"/>
    <p:sldId id="269" r:id="rId33"/>
    <p:sldId id="270" r:id="rId34"/>
    <p:sldId id="271" r:id="rId35"/>
    <p:sldId id="272" r:id="rId36"/>
    <p:sldId id="273" r:id="rId37"/>
    <p:sldId id="374" r:id="rId38"/>
    <p:sldId id="375" r:id="rId39"/>
    <p:sldId id="376" r:id="rId40"/>
    <p:sldId id="377" r:id="rId41"/>
    <p:sldId id="378" r:id="rId42"/>
    <p:sldId id="393" r:id="rId43"/>
    <p:sldId id="396" r:id="rId44"/>
    <p:sldId id="438" r:id="rId45"/>
    <p:sldId id="440" r:id="rId46"/>
    <p:sldId id="442" r:id="rId47"/>
    <p:sldId id="444" r:id="rId48"/>
    <p:sldId id="395" r:id="rId49"/>
    <p:sldId id="387" r:id="rId50"/>
    <p:sldId id="388" r:id="rId51"/>
    <p:sldId id="391" r:id="rId52"/>
    <p:sldId id="392" r:id="rId5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0000"/>
    <a:srgbClr val="000066"/>
    <a:srgbClr val="CC0099"/>
    <a:srgbClr val="FF4747"/>
    <a:srgbClr val="FF00FF"/>
    <a:srgbClr val="006600"/>
    <a:srgbClr val="FF0000"/>
    <a:srgbClr val="0000FF"/>
    <a:srgbClr val="0000CC"/>
    <a:srgbClr val="9C0C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74" autoAdjust="0"/>
    <p:restoredTop sz="89919" autoAdjust="0"/>
  </p:normalViewPr>
  <p:slideViewPr>
    <p:cSldViewPr snapToGrid="0">
      <p:cViewPr varScale="1">
        <p:scale>
          <a:sx n="66" d="100"/>
          <a:sy n="66" d="100"/>
        </p:scale>
        <p:origin x="510" y="6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3200" b="1" i="0" u="none" strike="noStrike" kern="1200" cap="all" spc="50" baseline="0">
                <a:solidFill>
                  <a:schemeClr val="tx1"/>
                </a:solidFill>
                <a:latin typeface="Times New Roman" panose="02020603050405020304" pitchFamily="18" charset="0"/>
                <a:ea typeface="+mn-ea"/>
                <a:cs typeface="Times New Roman" panose="02020603050405020304" pitchFamily="18" charset="0"/>
              </a:defRPr>
            </a:pPr>
            <a:r>
              <a:rPr lang="en-US" sz="3200">
                <a:solidFill>
                  <a:schemeClr val="tx1"/>
                </a:solidFill>
              </a:rPr>
              <a:t>BIỂU ĐỒ LƯỢNG SỬ DỤNG ACID TRONG VIỆC SẢN XUẤT</a:t>
            </a:r>
          </a:p>
        </c:rich>
      </c:tx>
      <c:layout/>
      <c:overlay val="0"/>
      <c:spPr>
        <a:noFill/>
        <a:ln>
          <a:noFill/>
        </a:ln>
        <a:effectLst/>
      </c:spPr>
      <c:txPr>
        <a:bodyPr rot="0" spcFirstLastPara="1" vertOverflow="ellipsis" vert="horz" wrap="square" anchor="ctr" anchorCtr="1"/>
        <a:lstStyle/>
        <a:p>
          <a:pPr>
            <a:defRPr sz="3200" b="1" i="0" u="none" strike="noStrike" kern="1200" cap="all" spc="50" baseline="0">
              <a:solidFill>
                <a:schemeClr val="tx1"/>
              </a:solidFill>
              <a:latin typeface="Times New Roman" panose="02020603050405020304" pitchFamily="18" charset="0"/>
              <a:ea typeface="+mn-ea"/>
              <a:cs typeface="Times New Roman" panose="02020603050405020304" pitchFamily="18" charset="0"/>
            </a:defRPr>
          </a:pPr>
          <a:endParaRPr lang="en-US"/>
        </a:p>
      </c:txPr>
    </c:title>
    <c:autoTitleDeleted val="0"/>
    <c:plotArea>
      <c:layout/>
      <c:pieChart>
        <c:varyColors val="1"/>
        <c:ser>
          <c:idx val="0"/>
          <c:order val="0"/>
          <c:tx>
            <c:strRef>
              <c:f>Sheet1!$B$1</c:f>
              <c:strCache>
                <c:ptCount val="1"/>
                <c:pt idx="0">
                  <c:v>Sales</c:v>
                </c:pt>
              </c:strCache>
            </c:strRef>
          </c:tx>
          <c:dPt>
            <c:idx val="0"/>
            <c:bubble3D val="0"/>
            <c:spPr>
              <a:solidFill>
                <a:schemeClr val="accent1">
                  <a:shade val="45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1-1F6F-4455-823F-3C835DCA5EFA}"/>
              </c:ext>
            </c:extLst>
          </c:dPt>
          <c:dPt>
            <c:idx val="1"/>
            <c:bubble3D val="0"/>
            <c:spPr>
              <a:solidFill>
                <a:schemeClr val="accent1">
                  <a:shade val="61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3-1F6F-4455-823F-3C835DCA5EFA}"/>
              </c:ext>
            </c:extLst>
          </c:dPt>
          <c:dPt>
            <c:idx val="2"/>
            <c:bubble3D val="0"/>
            <c:spPr>
              <a:solidFill>
                <a:schemeClr val="accent1">
                  <a:shade val="76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5-1F6F-4455-823F-3C835DCA5EFA}"/>
              </c:ext>
            </c:extLst>
          </c:dPt>
          <c:dPt>
            <c:idx val="3"/>
            <c:bubble3D val="0"/>
            <c:spPr>
              <a:solidFill>
                <a:schemeClr val="accent1">
                  <a:shade val="92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7-1F6F-4455-823F-3C835DCA5EFA}"/>
              </c:ext>
            </c:extLst>
          </c:dPt>
          <c:dPt>
            <c:idx val="4"/>
            <c:bubble3D val="0"/>
            <c:spPr>
              <a:solidFill>
                <a:schemeClr val="accent1">
                  <a:tint val="93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9-1F6F-4455-823F-3C835DCA5EFA}"/>
              </c:ext>
            </c:extLst>
          </c:dPt>
          <c:dPt>
            <c:idx val="5"/>
            <c:bubble3D val="0"/>
            <c:spPr>
              <a:solidFill>
                <a:schemeClr val="accent1">
                  <a:tint val="77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B-1F6F-4455-823F-3C835DCA5EFA}"/>
              </c:ext>
            </c:extLst>
          </c:dPt>
          <c:dPt>
            <c:idx val="6"/>
            <c:bubble3D val="0"/>
            <c:spPr>
              <a:solidFill>
                <a:schemeClr val="accent1">
                  <a:tint val="62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D-1F6F-4455-823F-3C835DCA5EFA}"/>
              </c:ext>
            </c:extLst>
          </c:dPt>
          <c:dPt>
            <c:idx val="7"/>
            <c:bubble3D val="0"/>
            <c:spPr>
              <a:solidFill>
                <a:schemeClr val="accent1">
                  <a:tint val="46000"/>
                </a:schemeClr>
              </a:solidFill>
              <a:ln>
                <a:noFill/>
              </a:ln>
              <a:effectLst/>
              <a:scene3d>
                <a:camera prst="orthographicFront"/>
                <a:lightRig rig="brightRoom" dir="t"/>
              </a:scene3d>
              <a:sp3d prstMaterial="flat">
                <a:bevelT w="50800" h="101600" prst="angle"/>
                <a:contourClr>
                  <a:srgbClr val="000000"/>
                </a:contourClr>
              </a:sp3d>
            </c:spPr>
            <c:extLst xmlns:c16r2="http://schemas.microsoft.com/office/drawing/2015/06/chart">
              <c:ext xmlns:c16="http://schemas.microsoft.com/office/drawing/2014/chart" uri="{C3380CC4-5D6E-409C-BE32-E72D297353CC}">
                <c16:uniqueId val="{0000000F-1F6F-4455-823F-3C835DCA5EFA}"/>
              </c:ext>
            </c:extLst>
          </c:dPt>
          <c:dLbls>
            <c:dLbl>
              <c:idx val="6"/>
              <c:delete val="1"/>
              <c:extLst xmlns:c16r2="http://schemas.microsoft.com/office/drawing/2015/06/chart">
                <c:ext xmlns:c16="http://schemas.microsoft.com/office/drawing/2014/chart" uri="{C3380CC4-5D6E-409C-BE32-E72D297353CC}">
                  <c16:uniqueId val="{0000000D-1F6F-4455-823F-3C835DCA5EFA}"/>
                </c:ext>
                <c:ext xmlns:c15="http://schemas.microsoft.com/office/drawing/2012/chart" uri="{CE6537A1-D6FC-4f65-9D91-7224C49458BB}"/>
              </c:extLst>
            </c:dLbl>
            <c:spPr>
              <a:noFill/>
              <a:ln>
                <a:noFill/>
              </a:ln>
              <a:effectLst/>
            </c:spPr>
            <c:txPr>
              <a:bodyPr rot="0" spcFirstLastPara="1" vertOverflow="ellipsis" vert="horz" wrap="square" anchor="ctr" anchorCtr="1"/>
              <a:lstStyle/>
              <a:p>
                <a:pPr>
                  <a:defRPr sz="2000" b="1" i="0" u="none" strike="noStrike" kern="1200" baseline="0">
                    <a:solidFill>
                      <a:schemeClr val="bg1"/>
                    </a:solidFill>
                    <a:latin typeface="Times New Roman" panose="02020603050405020304" pitchFamily="18" charset="0"/>
                    <a:ea typeface="+mn-ea"/>
                    <a:cs typeface="Times New Roman" panose="02020603050405020304" pitchFamily="18" charset="0"/>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15:layout/>
              </c:ext>
            </c:extLst>
          </c:dLbls>
          <c:cat>
            <c:strRef>
              <c:f>Sheet1!$A$2:$A$9</c:f>
              <c:strCache>
                <c:ptCount val="8"/>
                <c:pt idx="0">
                  <c:v>Sơn</c:v>
                </c:pt>
                <c:pt idx="1">
                  <c:v>Phân bón</c:v>
                </c:pt>
                <c:pt idx="2">
                  <c:v>Dầu mỏ</c:v>
                </c:pt>
                <c:pt idx="3">
                  <c:v>Chất dẻo</c:v>
                </c:pt>
                <c:pt idx="4">
                  <c:v>Giấy</c:v>
                </c:pt>
                <c:pt idx="5">
                  <c:v>Chất tẩy rửa</c:v>
                </c:pt>
                <c:pt idx="6">
                  <c:v>Phẩm nhuộm</c:v>
                </c:pt>
                <c:pt idx="7">
                  <c:v>Khác</c:v>
                </c:pt>
              </c:strCache>
            </c:strRef>
          </c:cat>
          <c:val>
            <c:numRef>
              <c:f>Sheet1!$B$2:$B$9</c:f>
              <c:numCache>
                <c:formatCode>0%</c:formatCode>
                <c:ptCount val="8"/>
                <c:pt idx="0">
                  <c:v>0.11</c:v>
                </c:pt>
                <c:pt idx="1">
                  <c:v>0.3</c:v>
                </c:pt>
                <c:pt idx="2">
                  <c:v>0.28000000000000003</c:v>
                </c:pt>
                <c:pt idx="3">
                  <c:v>0.05</c:v>
                </c:pt>
                <c:pt idx="4">
                  <c:v>0.08</c:v>
                </c:pt>
                <c:pt idx="5">
                  <c:v>0.14000000000000001</c:v>
                </c:pt>
                <c:pt idx="6">
                  <c:v>4.0000000000000036E-2</c:v>
                </c:pt>
                <c:pt idx="7">
                  <c:v>0.04</c:v>
                </c:pt>
              </c:numCache>
            </c:numRef>
          </c:val>
          <c:extLst xmlns:c16r2="http://schemas.microsoft.com/office/drawing/2015/06/chart">
            <c:ext xmlns:c16="http://schemas.microsoft.com/office/drawing/2014/chart" uri="{C3380CC4-5D6E-409C-BE32-E72D297353CC}">
              <c16:uniqueId val="{00000000-4495-46E5-9CF5-867288909FD3}"/>
            </c:ext>
          </c:extLst>
        </c:ser>
        <c:dLbls>
          <c:showLegendKey val="0"/>
          <c:showVal val="0"/>
          <c:showCatName val="0"/>
          <c:showSerName val="0"/>
          <c:showPercent val="1"/>
          <c:showBubbleSize val="0"/>
          <c:showLeaderLines val="1"/>
        </c:dLbls>
        <c:firstSliceAng val="0"/>
      </c:pieChart>
      <c:spPr>
        <a:noFill/>
        <a:ln>
          <a:noFill/>
        </a:ln>
        <a:effectLst/>
      </c:spPr>
    </c:plotArea>
    <c:legend>
      <c:legendPos val="t"/>
      <c:layout>
        <c:manualLayout>
          <c:xMode val="edge"/>
          <c:yMode val="edge"/>
          <c:x val="5.9815825006452363E-2"/>
          <c:y val="0.1990294716146925"/>
          <c:w val="0.8768539121043698"/>
          <c:h val="0.16521574328919247"/>
        </c:manualLayout>
      </c:layout>
      <c:overlay val="0"/>
      <c:spPr>
        <a:noFill/>
        <a:ln>
          <a:noFill/>
        </a:ln>
        <a:effectLst/>
      </c:spPr>
      <c:txPr>
        <a:bodyPr rot="0" spcFirstLastPara="1" vertOverflow="ellipsis" vert="horz" wrap="square" anchor="ctr" anchorCtr="1"/>
        <a:lstStyle/>
        <a:p>
          <a:pPr>
            <a:defRPr sz="2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2000">
          <a:solidFill>
            <a:schemeClr val="bg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58">
  <cs:axisTitle>
    <cs:lnRef idx="0"/>
    <cs:fillRef idx="0"/>
    <cs:effectRef idx="0"/>
    <cs:fontRef idx="minor">
      <a:schemeClr val="tx1">
        <a:lumMod val="65000"/>
        <a:lumOff val="35000"/>
      </a:schemeClr>
    </cs:fontRef>
    <cs:defRPr sz="1197"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lt1"/>
    </cs:fontRef>
    <cs:defRPr sz="1197" b="1"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scene3d>
        <a:camera prst="orthographicFront"/>
        <a:lightRig rig="brightRoom" dir="t"/>
      </a:scene3d>
      <a:sp3d prstMaterial="flat">
        <a:bevelT w="50800" h="101600" prst="angle"/>
        <a:contourClr>
          <a:srgbClr val="000000"/>
        </a:contourClr>
      </a:sp3d>
    </cs:spPr>
  </cs:dataPoint>
  <cs:dataPoint3D>
    <cs:lnRef idx="0"/>
    <cs:fillRef idx="0">
      <cs:styleClr val="auto"/>
    </cs:fillRef>
    <cs:effectRef idx="0"/>
    <cs:fontRef idx="minor">
      <a:schemeClr val="tx1"/>
    </cs:fontRef>
    <cs:spPr>
      <a:solidFill>
        <a:schemeClr val="phClr"/>
      </a:solidFill>
      <a:ln w="1905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1" i="0" kern="1200" cap="all" spc="50" baseline="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8.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7BCDB4-68F1-4CF5-B86E-7ECC8F61CF4F}" type="datetimeFigureOut">
              <a:rPr lang="en-US" smtClean="0"/>
              <a:pPr/>
              <a:t>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19BF97-CCE8-4556-AECF-D3B0ACA3D1B9}" type="slidenum">
              <a:rPr lang="en-US" smtClean="0"/>
              <a:pPr/>
              <a:t>‹#›</a:t>
            </a:fld>
            <a:endParaRPr lang="en-US"/>
          </a:p>
        </p:txBody>
      </p:sp>
    </p:spTree>
    <p:extLst>
      <p:ext uri="{BB962C8B-B14F-4D97-AF65-F5344CB8AC3E}">
        <p14:creationId xmlns:p14="http://schemas.microsoft.com/office/powerpoint/2010/main" val="24092742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1366836-158F-4987-844C-558981C69C28}" type="slidenum">
              <a:rPr lang="en-US" smtClean="0"/>
              <a:t>15</a:t>
            </a:fld>
            <a:endParaRPr lang="en-US"/>
          </a:p>
        </p:txBody>
      </p:sp>
    </p:spTree>
    <p:extLst>
      <p:ext uri="{BB962C8B-B14F-4D97-AF65-F5344CB8AC3E}">
        <p14:creationId xmlns:p14="http://schemas.microsoft.com/office/powerpoint/2010/main" val="3458426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t>
            </a:r>
            <a:r>
              <a:rPr lang="vi-VN" dirty="0"/>
              <a:t>ư</a:t>
            </a:r>
            <a:r>
              <a:rPr lang="en-US" dirty="0"/>
              <a:t>u ý: </a:t>
            </a:r>
            <a:r>
              <a:rPr lang="en-US" dirty="0" err="1"/>
              <a:t>H</a:t>
            </a:r>
            <a:r>
              <a:rPr lang="en-US" baseline="-25000" dirty="0" err="1"/>
              <a:t>2</a:t>
            </a:r>
            <a:r>
              <a:rPr lang="en-US" baseline="0" dirty="0" err="1"/>
              <a:t>SO</a:t>
            </a:r>
            <a:r>
              <a:rPr lang="en-US" baseline="-25000" dirty="0" err="1"/>
              <a:t>4</a:t>
            </a:r>
            <a:r>
              <a:rPr lang="en-US" baseline="0" dirty="0"/>
              <a:t> </a:t>
            </a:r>
            <a:r>
              <a:rPr lang="en-US" baseline="0" dirty="0" err="1"/>
              <a:t>đặc</a:t>
            </a:r>
            <a:r>
              <a:rPr lang="en-US" baseline="0" dirty="0"/>
              <a:t> </a:t>
            </a:r>
            <a:r>
              <a:rPr lang="en-US" baseline="0" dirty="0" err="1"/>
              <a:t>và</a:t>
            </a:r>
            <a:r>
              <a:rPr lang="en-US" baseline="0" dirty="0"/>
              <a:t> </a:t>
            </a:r>
            <a:r>
              <a:rPr lang="en-US" baseline="0" dirty="0" err="1"/>
              <a:t>HNO</a:t>
            </a:r>
            <a:r>
              <a:rPr lang="en-US" baseline="-25000" dirty="0" err="1"/>
              <a:t>3</a:t>
            </a:r>
            <a:r>
              <a:rPr lang="en-US" baseline="0" dirty="0"/>
              <a:t>.</a:t>
            </a:r>
            <a:endParaRPr lang="en-US" dirty="0"/>
          </a:p>
        </p:txBody>
      </p:sp>
      <p:sp>
        <p:nvSpPr>
          <p:cNvPr id="4" name="Slide Number Placeholder 3"/>
          <p:cNvSpPr>
            <a:spLocks noGrp="1"/>
          </p:cNvSpPr>
          <p:nvPr>
            <p:ph type="sldNum" sz="quarter" idx="5"/>
          </p:nvPr>
        </p:nvSpPr>
        <p:spPr/>
        <p:txBody>
          <a:bodyPr/>
          <a:lstStyle/>
          <a:p>
            <a:fld id="{C519BF97-CCE8-4556-AECF-D3B0ACA3D1B9}" type="slidenum">
              <a:rPr lang="en-US" smtClean="0"/>
              <a:pPr/>
              <a:t>17</a:t>
            </a:fld>
            <a:endParaRPr lang="en-US"/>
          </a:p>
        </p:txBody>
      </p:sp>
    </p:spTree>
    <p:extLst>
      <p:ext uri="{BB962C8B-B14F-4D97-AF65-F5344CB8AC3E}">
        <p14:creationId xmlns:p14="http://schemas.microsoft.com/office/powerpoint/2010/main" val="552650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19BF97-CCE8-4556-AECF-D3B0ACA3D1B9}" type="slidenum">
              <a:rPr lang="en-US" smtClean="0"/>
              <a:pPr/>
              <a:t>42</a:t>
            </a:fld>
            <a:endParaRPr lang="en-US"/>
          </a:p>
        </p:txBody>
      </p:sp>
    </p:spTree>
    <p:extLst>
      <p:ext uri="{BB962C8B-B14F-4D97-AF65-F5344CB8AC3E}">
        <p14:creationId xmlns:p14="http://schemas.microsoft.com/office/powerpoint/2010/main" val="17080722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3503423-AC26-81A6-D911-CC9E4035B7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 xmlns:a16="http://schemas.microsoft.com/office/drawing/2014/main" id="{C429A722-DED6-E4C0-713C-06AAA68E7C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 xmlns:a16="http://schemas.microsoft.com/office/drawing/2014/main" id="{85A308FB-1498-7B9A-946F-62E1B0251D58}"/>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5" name="Footer Placeholder 4">
            <a:extLst>
              <a:ext uri="{FF2B5EF4-FFF2-40B4-BE49-F238E27FC236}">
                <a16:creationId xmlns="" xmlns:a16="http://schemas.microsoft.com/office/drawing/2014/main" id="{AE3CFA85-9F4C-191C-F201-193CD17CA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EAAB831E-DA43-063D-18A1-DB90E8D6AD93}"/>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4290917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C8E6424F-6FF3-581E-D9F7-CC3699FF31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A920A5D7-9373-D28C-F89A-7376169690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55FFF51C-A686-C9EF-6705-2D21B90A814C}"/>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5" name="Footer Placeholder 4">
            <a:extLst>
              <a:ext uri="{FF2B5EF4-FFF2-40B4-BE49-F238E27FC236}">
                <a16:creationId xmlns="" xmlns:a16="http://schemas.microsoft.com/office/drawing/2014/main" id="{D40D90C3-869F-C288-4F55-A252885B3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4573D1F9-89D8-9F64-B07C-D123DEE88145}"/>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026962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8CD1C4D-97AE-9836-D351-8BB2475332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 xmlns:a16="http://schemas.microsoft.com/office/drawing/2014/main" id="{20DF857A-248B-AA0A-6ECD-ED130A5EC1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ACA1E298-89A3-8D15-25E9-03DFDEE533DC}"/>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5" name="Footer Placeholder 4">
            <a:extLst>
              <a:ext uri="{FF2B5EF4-FFF2-40B4-BE49-F238E27FC236}">
                <a16:creationId xmlns="" xmlns:a16="http://schemas.microsoft.com/office/drawing/2014/main" id="{0BDA0F6F-0B75-E846-009B-1690213FC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5458A3CF-BCE3-2EA9-2FDD-D98673788DB2}"/>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929511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A51DFA6C-AB45-DD85-3521-91DF4480D1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 xmlns:a16="http://schemas.microsoft.com/office/drawing/2014/main" id="{EC93F6DC-66D1-6A8D-28C7-C530456E1E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 xmlns:a16="http://schemas.microsoft.com/office/drawing/2014/main" id="{EEA55E59-565D-A0D6-B7A4-34CCB370ED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 xmlns:a16="http://schemas.microsoft.com/office/drawing/2014/main" id="{2806D9F4-C35F-E5D4-C980-AF9C8B965E7C}"/>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6" name="Footer Placeholder 5">
            <a:extLst>
              <a:ext uri="{FF2B5EF4-FFF2-40B4-BE49-F238E27FC236}">
                <a16:creationId xmlns="" xmlns:a16="http://schemas.microsoft.com/office/drawing/2014/main" id="{212C7EAD-7C89-6EC3-C7A8-B66DDE2B4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7029EFD7-C7BF-5164-3CF1-8FB389B52F23}"/>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881024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A678A87-FB49-3DEE-3661-0A34760C73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 xmlns:a16="http://schemas.microsoft.com/office/drawing/2014/main" id="{EA0BB807-E386-B2CB-7253-C78C9FA983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07D7D980-B07A-E27C-2A45-68A39F972A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 xmlns:a16="http://schemas.microsoft.com/office/drawing/2014/main" id="{B449F2E8-928C-854C-F944-59D364FCF4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7E264C32-CCC0-5C55-C11E-C5BFD0D835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 xmlns:a16="http://schemas.microsoft.com/office/drawing/2014/main" id="{C87046D3-876D-4C5B-45C3-7A78EAF1461A}"/>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8" name="Footer Placeholder 7">
            <a:extLst>
              <a:ext uri="{FF2B5EF4-FFF2-40B4-BE49-F238E27FC236}">
                <a16:creationId xmlns="" xmlns:a16="http://schemas.microsoft.com/office/drawing/2014/main" id="{508E8B65-41C0-F8DC-75B1-B3B3144050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 xmlns:a16="http://schemas.microsoft.com/office/drawing/2014/main" id="{EEF5E86F-4264-6A88-EF6C-EF2EE1D61724}"/>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42304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E0D6D308-D658-43EC-8619-1829004A63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 xmlns:a16="http://schemas.microsoft.com/office/drawing/2014/main" id="{927C2031-2CC5-7BA1-98FD-2403904DC528}"/>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4" name="Footer Placeholder 3">
            <a:extLst>
              <a:ext uri="{FF2B5EF4-FFF2-40B4-BE49-F238E27FC236}">
                <a16:creationId xmlns="" xmlns:a16="http://schemas.microsoft.com/office/drawing/2014/main" id="{179A14F2-E749-902A-31C6-F874B212B9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 xmlns:a16="http://schemas.microsoft.com/office/drawing/2014/main" id="{34D2D4EB-9FBC-B70F-8618-4A37A97BF3B7}"/>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3740639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99F85CE8-8581-2F50-4DAF-FC03F1FDF7FE}"/>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3" name="Footer Placeholder 2">
            <a:extLst>
              <a:ext uri="{FF2B5EF4-FFF2-40B4-BE49-F238E27FC236}">
                <a16:creationId xmlns="" xmlns:a16="http://schemas.microsoft.com/office/drawing/2014/main" id="{667E7FA6-B5DF-8560-6067-2C59387AA6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 xmlns:a16="http://schemas.microsoft.com/office/drawing/2014/main" id="{A57ED599-BE0F-70D7-28EE-1D8ED4885CFA}"/>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18644360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1182498-553D-A2DB-F771-00B5A2B995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 xmlns:a16="http://schemas.microsoft.com/office/drawing/2014/main" id="{DF321FBF-EDCB-43AA-0632-84400D0C6E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 xmlns:a16="http://schemas.microsoft.com/office/drawing/2014/main" id="{611847BC-9E53-30FA-0FD6-6BE424C745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E7C2C796-6882-D4E3-AA7F-532004367F89}"/>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6" name="Footer Placeholder 5">
            <a:extLst>
              <a:ext uri="{FF2B5EF4-FFF2-40B4-BE49-F238E27FC236}">
                <a16:creationId xmlns="" xmlns:a16="http://schemas.microsoft.com/office/drawing/2014/main" id="{85B08152-6956-F4C5-3A69-7CC7C7E2FB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12DD2FE6-4227-FD82-4937-8D59EA69BE13}"/>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600234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C0C873F-E510-719F-98AC-3E70D87AE3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 xmlns:a16="http://schemas.microsoft.com/office/drawing/2014/main" id="{8FC9E2E2-2AE6-3EBD-A9E4-7ED224ABC8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 xmlns:a16="http://schemas.microsoft.com/office/drawing/2014/main" id="{31D2EBDC-61E3-44F2-ABB4-2EB174992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50F2E887-1386-15D9-5ECB-2E2384DFF0F1}"/>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6" name="Footer Placeholder 5">
            <a:extLst>
              <a:ext uri="{FF2B5EF4-FFF2-40B4-BE49-F238E27FC236}">
                <a16:creationId xmlns="" xmlns:a16="http://schemas.microsoft.com/office/drawing/2014/main" id="{F8D42CEC-AEEF-DFC4-E282-D593A0296C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 xmlns:a16="http://schemas.microsoft.com/office/drawing/2014/main" id="{05F40693-F29B-CF3B-65FE-11FC48F97020}"/>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40003167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D536AB99-42D0-CE95-4922-976A7F2DF9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 xmlns:a16="http://schemas.microsoft.com/office/drawing/2014/main" id="{81F6EB7F-1B14-FDAC-D9F6-7677633F1B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7129353-18A1-E62E-F0E7-0D1DB37C746D}"/>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5" name="Footer Placeholder 4">
            <a:extLst>
              <a:ext uri="{FF2B5EF4-FFF2-40B4-BE49-F238E27FC236}">
                <a16:creationId xmlns="" xmlns:a16="http://schemas.microsoft.com/office/drawing/2014/main" id="{ECCFBAF1-8F12-554D-5626-6E222607E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37A51114-B29E-9DB5-1161-02C36CE1D3EA}"/>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2421984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884FAE5C-66BA-BDC3-EED8-AB2E7FDBE5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 xmlns:a16="http://schemas.microsoft.com/office/drawing/2014/main" id="{19B6C9E6-16C6-6AEE-AEA6-FD466789C7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1A68DFEF-F563-6ADA-AE7D-EA7B9CBD9BA3}"/>
              </a:ext>
            </a:extLst>
          </p:cNvPr>
          <p:cNvSpPr>
            <a:spLocks noGrp="1"/>
          </p:cNvSpPr>
          <p:nvPr>
            <p:ph type="dt" sz="half" idx="10"/>
          </p:nvPr>
        </p:nvSpPr>
        <p:spPr/>
        <p:txBody>
          <a:bodyPr/>
          <a:lstStyle/>
          <a:p>
            <a:fld id="{5C547B41-D574-4D99-8733-CDF2B4333776}" type="datetimeFigureOut">
              <a:rPr lang="en-US" smtClean="0"/>
              <a:pPr/>
              <a:t>2/19/2025</a:t>
            </a:fld>
            <a:endParaRPr lang="en-US"/>
          </a:p>
        </p:txBody>
      </p:sp>
      <p:sp>
        <p:nvSpPr>
          <p:cNvPr id="5" name="Footer Placeholder 4">
            <a:extLst>
              <a:ext uri="{FF2B5EF4-FFF2-40B4-BE49-F238E27FC236}">
                <a16:creationId xmlns="" xmlns:a16="http://schemas.microsoft.com/office/drawing/2014/main" id="{A1B8784B-C865-9894-5752-1B48F7CB77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 xmlns:a16="http://schemas.microsoft.com/office/drawing/2014/main" id="{0F68AD1F-F136-ABB3-FCE9-BBCDA401D4DA}"/>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10733690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9DA1EDD5-0880-E869-4D10-C85553C03F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 xmlns:a16="http://schemas.microsoft.com/office/drawing/2014/main" id="{EB80795F-1B41-82CD-C290-311DBA831F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 xmlns:a16="http://schemas.microsoft.com/office/drawing/2014/main" id="{7CC86E56-0772-62DB-E800-7629071249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547B41-D574-4D99-8733-CDF2B4333776}" type="datetimeFigureOut">
              <a:rPr lang="en-US" smtClean="0"/>
              <a:pPr/>
              <a:t>2/19/2025</a:t>
            </a:fld>
            <a:endParaRPr lang="en-US"/>
          </a:p>
        </p:txBody>
      </p:sp>
      <p:sp>
        <p:nvSpPr>
          <p:cNvPr id="5" name="Footer Placeholder 4">
            <a:extLst>
              <a:ext uri="{FF2B5EF4-FFF2-40B4-BE49-F238E27FC236}">
                <a16:creationId xmlns="" xmlns:a16="http://schemas.microsoft.com/office/drawing/2014/main" id="{7BB15C0E-FBAF-B2D2-251A-970E2D4CC2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 xmlns:a16="http://schemas.microsoft.com/office/drawing/2014/main" id="{61E648B1-B142-9FCA-13B3-C5042150F3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5BB2F-C9CB-4F18-9077-FBA6E68299B4}" type="slidenum">
              <a:rPr lang="en-US" smtClean="0"/>
              <a:pPr/>
              <a:t>‹#›</a:t>
            </a:fld>
            <a:endParaRPr lang="en-US"/>
          </a:p>
        </p:txBody>
      </p:sp>
    </p:spTree>
    <p:extLst>
      <p:ext uri="{BB962C8B-B14F-4D97-AF65-F5344CB8AC3E}">
        <p14:creationId xmlns:p14="http://schemas.microsoft.com/office/powerpoint/2010/main" val="17102906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8.w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0.png"/><Relationship Id="rId1" Type="http://schemas.openxmlformats.org/officeDocument/2006/relationships/slideLayout" Target="../slideLayouts/slideLayout5.xml"/><Relationship Id="rId5" Type="http://schemas.microsoft.com/office/2007/relationships/hdphoto" Target="../media/hdphoto4.wdp"/><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media" Target="../media/media2.mp4"/><Relationship Id="rId1" Type="http://schemas.openxmlformats.org/officeDocument/2006/relationships/video" Target="NULL" TargetMode="External"/><Relationship Id="rId5" Type="http://schemas.openxmlformats.org/officeDocument/2006/relationships/image" Target="../media/image14.png"/><Relationship Id="rId4" Type="http://schemas.openxmlformats.org/officeDocument/2006/relationships/notesSlide" Target="../notesSlides/notesSlide1.xml"/></Relationships>
</file>

<file path=ppt/slides/_rels/slide16.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29.jpe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jpeg"/><Relationship Id="rId4" Type="http://schemas.openxmlformats.org/officeDocument/2006/relationships/slide" Target="slide7.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2.jpeg"/><Relationship Id="rId4" Type="http://schemas.openxmlformats.org/officeDocument/2006/relationships/slide" Target="slide7.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5.jpeg"/><Relationship Id="rId4" Type="http://schemas.openxmlformats.org/officeDocument/2006/relationships/image" Target="../media/image34.jpeg"/></Relationships>
</file>

<file path=ppt/slides/_rels/slide3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36.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0.png"/><Relationship Id="rId1" Type="http://schemas.openxmlformats.org/officeDocument/2006/relationships/slideLayout" Target="../slideLayouts/slideLayout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microsoft.com/office/2007/relationships/hdphoto" Target="../media/hdphoto12.wdp"/><Relationship Id="rId2" Type="http://schemas.openxmlformats.org/officeDocument/2006/relationships/image" Target="../media/image42.png"/><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43.png"/><Relationship Id="rId4" Type="http://schemas.openxmlformats.org/officeDocument/2006/relationships/notesSlide" Target="../notesSlides/notesSlide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audio" Target="../media/audio1.wav"/><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50.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4" Type="http://schemas.openxmlformats.org/officeDocument/2006/relationships/image" Target="../media/image5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Cách làm xoài lắc muối ớt siêu ngon đậm đà chua cay ăn là ghiền">
            <a:extLst>
              <a:ext uri="{FF2B5EF4-FFF2-40B4-BE49-F238E27FC236}">
                <a16:creationId xmlns="" xmlns:a16="http://schemas.microsoft.com/office/drawing/2014/main" id="{C120D01D-9567-4D8B-83C5-777F36FCA57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3755571" cy="3755571"/>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Công dụng chữa bệnh thần kỳ từ quả cóc | Báo Dân tộc và Phát triển">
            <a:extLst>
              <a:ext uri="{FF2B5EF4-FFF2-40B4-BE49-F238E27FC236}">
                <a16:creationId xmlns="" xmlns:a16="http://schemas.microsoft.com/office/drawing/2014/main" id="{671EB358-886C-49A2-996C-8631FB9BE2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76357" y="0"/>
            <a:ext cx="5415643" cy="4061733"/>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Quả nhót là quả gì? Công dụng của quả nhót với sức khỏe">
            <a:extLst>
              <a:ext uri="{FF2B5EF4-FFF2-40B4-BE49-F238E27FC236}">
                <a16:creationId xmlns="" xmlns:a16="http://schemas.microsoft.com/office/drawing/2014/main" id="{F5498BCE-333E-444E-88EE-5CD9F6799C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2801" y="3942769"/>
            <a:ext cx="5029200" cy="2915231"/>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Chanh Tươi 5 Quả Loại 1 - Minh Cầu Mart - Siêu thị trong tầm tay">
            <a:extLst>
              <a:ext uri="{FF2B5EF4-FFF2-40B4-BE49-F238E27FC236}">
                <a16:creationId xmlns="" xmlns:a16="http://schemas.microsoft.com/office/drawing/2014/main" id="{ADC3CA64-75F4-446E-82DB-322F4B25C64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8772" t="13661" r="9260" b="11690"/>
          <a:stretch/>
        </p:blipFill>
        <p:spPr bwMode="auto">
          <a:xfrm>
            <a:off x="3886200" y="457200"/>
            <a:ext cx="2743200" cy="2498272"/>
          </a:xfrm>
          <a:prstGeom prst="rect">
            <a:avLst/>
          </a:prstGeom>
          <a:noFill/>
          <a:extLst>
            <a:ext uri="{909E8E84-426E-40DD-AFC4-6F175D3DCCD1}">
              <a14:hiddenFill xmlns:a14="http://schemas.microsoft.com/office/drawing/2010/main">
                <a:solidFill>
                  <a:srgbClr val="FFFFFF"/>
                </a:solidFill>
              </a14:hiddenFill>
            </a:ext>
          </a:extLst>
        </p:spPr>
      </p:pic>
      <p:pic>
        <p:nvPicPr>
          <p:cNvPr id="4110" name="Picture 14" descr="Nước Chanh Dây/Passion Fruit Juice - PastaParadise">
            <a:extLst>
              <a:ext uri="{FF2B5EF4-FFF2-40B4-BE49-F238E27FC236}">
                <a16:creationId xmlns="" xmlns:a16="http://schemas.microsoft.com/office/drawing/2014/main" id="{CAC0991C-3CC0-4CD3-8C76-3CFF3A0F445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7538" r="12061" b="7538"/>
          <a:stretch/>
        </p:blipFill>
        <p:spPr bwMode="auto">
          <a:xfrm>
            <a:off x="3782788" y="3102429"/>
            <a:ext cx="3265712" cy="375557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ông dụng tuyệt vời tử quả me bạn bạn không ngờ tới">
            <a:extLst>
              <a:ext uri="{FF2B5EF4-FFF2-40B4-BE49-F238E27FC236}">
                <a16:creationId xmlns="" xmlns:a16="http://schemas.microsoft.com/office/drawing/2014/main" id="{F9E104C6-9ADA-4511-B97F-08C06EA949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7696" y="4207274"/>
            <a:ext cx="3983333" cy="2650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66899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p:cTn id="7" dur="500" fill="hold"/>
                                        <p:tgtEl>
                                          <p:spTgt spid="4102"/>
                                        </p:tgtEl>
                                        <p:attrNameLst>
                                          <p:attrName>ppt_w</p:attrName>
                                        </p:attrNameLst>
                                      </p:cBhvr>
                                      <p:tavLst>
                                        <p:tav tm="0">
                                          <p:val>
                                            <p:fltVal val="0"/>
                                          </p:val>
                                        </p:tav>
                                        <p:tav tm="100000">
                                          <p:val>
                                            <p:strVal val="#ppt_w"/>
                                          </p:val>
                                        </p:tav>
                                      </p:tavLst>
                                    </p:anim>
                                    <p:anim calcmode="lin" valueType="num">
                                      <p:cBhvr>
                                        <p:cTn id="8" dur="500" fill="hold"/>
                                        <p:tgtEl>
                                          <p:spTgt spid="4102"/>
                                        </p:tgtEl>
                                        <p:attrNameLst>
                                          <p:attrName>ppt_h</p:attrName>
                                        </p:attrNameLst>
                                      </p:cBhvr>
                                      <p:tavLst>
                                        <p:tav tm="0">
                                          <p:val>
                                            <p:fltVal val="0"/>
                                          </p:val>
                                        </p:tav>
                                        <p:tav tm="100000">
                                          <p:val>
                                            <p:strVal val="#ppt_h"/>
                                          </p:val>
                                        </p:tav>
                                      </p:tavLst>
                                    </p:anim>
                                    <p:animEffect transition="in" filter="fade">
                                      <p:cBhvr>
                                        <p:cTn id="9" dur="500"/>
                                        <p:tgtEl>
                                          <p:spTgt spid="410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100"/>
                                        </p:tgtEl>
                                        <p:attrNameLst>
                                          <p:attrName>style.visibility</p:attrName>
                                        </p:attrNameLst>
                                      </p:cBhvr>
                                      <p:to>
                                        <p:strVal val="visible"/>
                                      </p:to>
                                    </p:set>
                                    <p:anim calcmode="lin" valueType="num">
                                      <p:cBhvr>
                                        <p:cTn id="13" dur="500" fill="hold"/>
                                        <p:tgtEl>
                                          <p:spTgt spid="4100"/>
                                        </p:tgtEl>
                                        <p:attrNameLst>
                                          <p:attrName>ppt_w</p:attrName>
                                        </p:attrNameLst>
                                      </p:cBhvr>
                                      <p:tavLst>
                                        <p:tav tm="0">
                                          <p:val>
                                            <p:fltVal val="0"/>
                                          </p:val>
                                        </p:tav>
                                        <p:tav tm="100000">
                                          <p:val>
                                            <p:strVal val="#ppt_w"/>
                                          </p:val>
                                        </p:tav>
                                      </p:tavLst>
                                    </p:anim>
                                    <p:anim calcmode="lin" valueType="num">
                                      <p:cBhvr>
                                        <p:cTn id="14" dur="500" fill="hold"/>
                                        <p:tgtEl>
                                          <p:spTgt spid="4100"/>
                                        </p:tgtEl>
                                        <p:attrNameLst>
                                          <p:attrName>ppt_h</p:attrName>
                                        </p:attrNameLst>
                                      </p:cBhvr>
                                      <p:tavLst>
                                        <p:tav tm="0">
                                          <p:val>
                                            <p:fltVal val="0"/>
                                          </p:val>
                                        </p:tav>
                                        <p:tav tm="100000">
                                          <p:val>
                                            <p:strVal val="#ppt_h"/>
                                          </p:val>
                                        </p:tav>
                                      </p:tavLst>
                                    </p:anim>
                                    <p:animEffect transition="in" filter="fade">
                                      <p:cBhvr>
                                        <p:cTn id="15" dur="500"/>
                                        <p:tgtEl>
                                          <p:spTgt spid="410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106"/>
                                        </p:tgtEl>
                                        <p:attrNameLst>
                                          <p:attrName>style.visibility</p:attrName>
                                        </p:attrNameLst>
                                      </p:cBhvr>
                                      <p:to>
                                        <p:strVal val="visible"/>
                                      </p:to>
                                    </p:set>
                                    <p:anim calcmode="lin" valueType="num">
                                      <p:cBhvr>
                                        <p:cTn id="19" dur="500" fill="hold"/>
                                        <p:tgtEl>
                                          <p:spTgt spid="4106"/>
                                        </p:tgtEl>
                                        <p:attrNameLst>
                                          <p:attrName>ppt_w</p:attrName>
                                        </p:attrNameLst>
                                      </p:cBhvr>
                                      <p:tavLst>
                                        <p:tav tm="0">
                                          <p:val>
                                            <p:fltVal val="0"/>
                                          </p:val>
                                        </p:tav>
                                        <p:tav tm="100000">
                                          <p:val>
                                            <p:strVal val="#ppt_w"/>
                                          </p:val>
                                        </p:tav>
                                      </p:tavLst>
                                    </p:anim>
                                    <p:anim calcmode="lin" valueType="num">
                                      <p:cBhvr>
                                        <p:cTn id="20" dur="500" fill="hold"/>
                                        <p:tgtEl>
                                          <p:spTgt spid="4106"/>
                                        </p:tgtEl>
                                        <p:attrNameLst>
                                          <p:attrName>ppt_h</p:attrName>
                                        </p:attrNameLst>
                                      </p:cBhvr>
                                      <p:tavLst>
                                        <p:tav tm="0">
                                          <p:val>
                                            <p:fltVal val="0"/>
                                          </p:val>
                                        </p:tav>
                                        <p:tav tm="100000">
                                          <p:val>
                                            <p:strVal val="#ppt_h"/>
                                          </p:val>
                                        </p:tav>
                                      </p:tavLst>
                                    </p:anim>
                                    <p:animEffect transition="in" filter="fade">
                                      <p:cBhvr>
                                        <p:cTn id="21" dur="500"/>
                                        <p:tgtEl>
                                          <p:spTgt spid="4106"/>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108"/>
                                        </p:tgtEl>
                                        <p:attrNameLst>
                                          <p:attrName>style.visibility</p:attrName>
                                        </p:attrNameLst>
                                      </p:cBhvr>
                                      <p:to>
                                        <p:strVal val="visible"/>
                                      </p:to>
                                    </p:set>
                                    <p:anim calcmode="lin" valueType="num">
                                      <p:cBhvr>
                                        <p:cTn id="25" dur="500" fill="hold"/>
                                        <p:tgtEl>
                                          <p:spTgt spid="4108"/>
                                        </p:tgtEl>
                                        <p:attrNameLst>
                                          <p:attrName>ppt_w</p:attrName>
                                        </p:attrNameLst>
                                      </p:cBhvr>
                                      <p:tavLst>
                                        <p:tav tm="0">
                                          <p:val>
                                            <p:fltVal val="0"/>
                                          </p:val>
                                        </p:tav>
                                        <p:tav tm="100000">
                                          <p:val>
                                            <p:strVal val="#ppt_w"/>
                                          </p:val>
                                        </p:tav>
                                      </p:tavLst>
                                    </p:anim>
                                    <p:anim calcmode="lin" valueType="num">
                                      <p:cBhvr>
                                        <p:cTn id="26" dur="500" fill="hold"/>
                                        <p:tgtEl>
                                          <p:spTgt spid="4108"/>
                                        </p:tgtEl>
                                        <p:attrNameLst>
                                          <p:attrName>ppt_h</p:attrName>
                                        </p:attrNameLst>
                                      </p:cBhvr>
                                      <p:tavLst>
                                        <p:tav tm="0">
                                          <p:val>
                                            <p:fltVal val="0"/>
                                          </p:val>
                                        </p:tav>
                                        <p:tav tm="100000">
                                          <p:val>
                                            <p:strVal val="#ppt_h"/>
                                          </p:val>
                                        </p:tav>
                                      </p:tavLst>
                                    </p:anim>
                                    <p:animEffect transition="in" filter="fade">
                                      <p:cBhvr>
                                        <p:cTn id="27" dur="500"/>
                                        <p:tgtEl>
                                          <p:spTgt spid="410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4110"/>
                                        </p:tgtEl>
                                        <p:attrNameLst>
                                          <p:attrName>style.visibility</p:attrName>
                                        </p:attrNameLst>
                                      </p:cBhvr>
                                      <p:to>
                                        <p:strVal val="visible"/>
                                      </p:to>
                                    </p:set>
                                    <p:anim calcmode="lin" valueType="num">
                                      <p:cBhvr>
                                        <p:cTn id="37" dur="500" fill="hold"/>
                                        <p:tgtEl>
                                          <p:spTgt spid="4110"/>
                                        </p:tgtEl>
                                        <p:attrNameLst>
                                          <p:attrName>ppt_w</p:attrName>
                                        </p:attrNameLst>
                                      </p:cBhvr>
                                      <p:tavLst>
                                        <p:tav tm="0">
                                          <p:val>
                                            <p:fltVal val="0"/>
                                          </p:val>
                                        </p:tav>
                                        <p:tav tm="100000">
                                          <p:val>
                                            <p:strVal val="#ppt_w"/>
                                          </p:val>
                                        </p:tav>
                                      </p:tavLst>
                                    </p:anim>
                                    <p:anim calcmode="lin" valueType="num">
                                      <p:cBhvr>
                                        <p:cTn id="38" dur="500" fill="hold"/>
                                        <p:tgtEl>
                                          <p:spTgt spid="4110"/>
                                        </p:tgtEl>
                                        <p:attrNameLst>
                                          <p:attrName>ppt_h</p:attrName>
                                        </p:attrNameLst>
                                      </p:cBhvr>
                                      <p:tavLst>
                                        <p:tav tm="0">
                                          <p:val>
                                            <p:fltVal val="0"/>
                                          </p:val>
                                        </p:tav>
                                        <p:tav tm="100000">
                                          <p:val>
                                            <p:strVal val="#ppt_h"/>
                                          </p:val>
                                        </p:tav>
                                      </p:tavLst>
                                    </p:anim>
                                    <p:animEffect transition="in" filter="fade">
                                      <p:cBhvr>
                                        <p:cTn id="39" dur="500"/>
                                        <p:tgtEl>
                                          <p:spTgt spid="41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0" y="866154"/>
            <a:ext cx="12192000" cy="4733570"/>
          </a:xfrm>
          <a:prstGeom prst="rect">
            <a:avLst/>
          </a:prstGeom>
          <a:noFill/>
          <a:ln w="9525">
            <a:noFill/>
            <a:miter lim="800000"/>
            <a:headEnd/>
            <a:tailEnd/>
          </a:ln>
          <a:effectLst/>
        </p:spPr>
      </p:pic>
    </p:spTree>
    <p:extLst>
      <p:ext uri="{BB962C8B-B14F-4D97-AF65-F5344CB8AC3E}">
        <p14:creationId xmlns:p14="http://schemas.microsoft.com/office/powerpoint/2010/main" val="37578500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Scale>
                                      <p:cBhvr>
                                        <p:cTn id="7" dur="1000" decel="50000" fill="hold">
                                          <p:stCondLst>
                                            <p:cond delay="0"/>
                                          </p:stCondLst>
                                        </p:cTn>
                                        <p:tgtEl>
                                          <p:spTgt spid="10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026"/>
                                        </p:tgtEl>
                                        <p:attrNameLst>
                                          <p:attrName>ppt_x</p:attrName>
                                          <p:attrName>ppt_y</p:attrName>
                                        </p:attrNameLst>
                                      </p:cBhvr>
                                    </p:animMotion>
                                    <p:animEffect transition="in" filter="fade">
                                      <p:cBhvr>
                                        <p:cTn id="9"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 xmlns:a16="http://schemas.microsoft.com/office/drawing/2014/main" id="{B1E75F3D-87A1-BF39-93CB-14C77B2BE53B}"/>
              </a:ext>
            </a:extLst>
          </p:cNvPr>
          <p:cNvSpPr txBox="1"/>
          <p:nvPr/>
        </p:nvSpPr>
        <p:spPr>
          <a:xfrm>
            <a:off x="5636301" y="3229309"/>
            <a:ext cx="65" cy="276999"/>
          </a:xfrm>
          <a:prstGeom prst="rect">
            <a:avLst/>
          </a:prstGeom>
          <a:noFill/>
        </p:spPr>
        <p:txBody>
          <a:bodyPr wrap="none" lIns="0" tIns="0" rIns="0" bIns="0" rtlCol="0">
            <a:spAutoFit/>
          </a:bodyPr>
          <a:lstStyle/>
          <a:p>
            <a:endParaRPr lang="en-US" dirty="0"/>
          </a:p>
        </p:txBody>
      </p:sp>
      <p:graphicFrame>
        <p:nvGraphicFramePr>
          <p:cNvPr id="5" name="Object 4">
            <a:extLst>
              <a:ext uri="{FF2B5EF4-FFF2-40B4-BE49-F238E27FC236}">
                <a16:creationId xmlns="" xmlns:a16="http://schemas.microsoft.com/office/drawing/2014/main" id="{A82C2966-BD67-967E-AC15-35FB11816897}"/>
              </a:ext>
            </a:extLst>
          </p:cNvPr>
          <p:cNvGraphicFramePr>
            <a:graphicFrameLocks noChangeAspect="1"/>
          </p:cNvGraphicFramePr>
          <p:nvPr>
            <p:extLst/>
          </p:nvPr>
        </p:nvGraphicFramePr>
        <p:xfrm>
          <a:off x="6013450" y="3555320"/>
          <a:ext cx="165100" cy="266700"/>
        </p:xfrm>
        <a:graphic>
          <a:graphicData uri="http://schemas.openxmlformats.org/presentationml/2006/ole">
            <mc:AlternateContent xmlns:mc="http://schemas.openxmlformats.org/markup-compatibility/2006">
              <mc:Choice xmlns:v="urn:schemas-microsoft-com:vml" Requires="v">
                <p:oleObj spid="_x0000_s3083" name="Equation" r:id="rId3" imgW="164880" imgH="266400" progId="Equation.DSMT4">
                  <p:embed/>
                </p:oleObj>
              </mc:Choice>
              <mc:Fallback>
                <p:oleObj name="Equation" r:id="rId3" imgW="164880" imgH="266400" progId="Equation.DSMT4">
                  <p:embed/>
                  <p:pic>
                    <p:nvPicPr>
                      <p:cNvPr id="0" name=""/>
                      <p:cNvPicPr/>
                      <p:nvPr/>
                    </p:nvPicPr>
                    <p:blipFill>
                      <a:blip r:embed="rId4"/>
                      <a:stretch>
                        <a:fillRect/>
                      </a:stretch>
                    </p:blipFill>
                    <p:spPr>
                      <a:xfrm>
                        <a:off x="6013450" y="3555320"/>
                        <a:ext cx="165100" cy="266700"/>
                      </a:xfrm>
                      <a:prstGeom prst="rect">
                        <a:avLst/>
                      </a:prstGeom>
                    </p:spPr>
                  </p:pic>
                </p:oleObj>
              </mc:Fallback>
            </mc:AlternateContent>
          </a:graphicData>
        </a:graphic>
      </p:graphicFrame>
      <p:sp>
        <p:nvSpPr>
          <p:cNvPr id="8" name="TextBox 7">
            <a:extLst>
              <a:ext uri="{FF2B5EF4-FFF2-40B4-BE49-F238E27FC236}">
                <a16:creationId xmlns="" xmlns:a16="http://schemas.microsoft.com/office/drawing/2014/main" id="{B4144247-7C5B-5C33-E828-77BE0F212B2F}"/>
              </a:ext>
            </a:extLst>
          </p:cNvPr>
          <p:cNvSpPr txBox="1"/>
          <p:nvPr/>
        </p:nvSpPr>
        <p:spPr>
          <a:xfrm>
            <a:off x="1796217" y="682375"/>
            <a:ext cx="8434466" cy="1446550"/>
          </a:xfrm>
          <a:prstGeom prst="rect">
            <a:avLst/>
          </a:prstGeom>
          <a:noFill/>
        </p:spPr>
        <p:txBody>
          <a:bodyPr wrap="square" rtlCol="0">
            <a:spAutoFit/>
          </a:bodyPr>
          <a:lstStyle/>
          <a:p>
            <a:pPr algn="ctr"/>
            <a:r>
              <a:rPr lang="en-US" sz="4400" b="1" dirty="0">
                <a:solidFill>
                  <a:schemeClr val="accent5">
                    <a:lumMod val="75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CHỦ ĐỀ 2: ACID – BASE – pH – OXIDE – MUỐI</a:t>
            </a:r>
          </a:p>
        </p:txBody>
      </p:sp>
      <p:sp>
        <p:nvSpPr>
          <p:cNvPr id="9" name="TextBox 8">
            <a:extLst>
              <a:ext uri="{FF2B5EF4-FFF2-40B4-BE49-F238E27FC236}">
                <a16:creationId xmlns="" xmlns:a16="http://schemas.microsoft.com/office/drawing/2014/main" id="{35D89EED-D413-450D-C284-31A48E5C5869}"/>
              </a:ext>
            </a:extLst>
          </p:cNvPr>
          <p:cNvSpPr txBox="1"/>
          <p:nvPr/>
        </p:nvSpPr>
        <p:spPr>
          <a:xfrm>
            <a:off x="249381" y="2845955"/>
            <a:ext cx="11804073" cy="2246769"/>
          </a:xfrm>
          <a:prstGeom prst="rect">
            <a:avLst/>
          </a:prstGeom>
          <a:noFill/>
        </p:spPr>
        <p:txBody>
          <a:bodyPr wrap="square" rtlCol="0">
            <a:spAutoFit/>
          </a:bodyPr>
          <a:lstStyle/>
          <a:p>
            <a:pPr algn="ctr"/>
            <a:r>
              <a:rPr lang="en-US" sz="4000" b="1" smtClean="0">
                <a:solidFill>
                  <a:schemeClr val="accent3">
                    <a:lumMod val="50000"/>
                  </a:schemeClr>
                </a:solidFill>
                <a:latin typeface="Times New Roman" panose="02020603050405020304" pitchFamily="18" charset="0"/>
                <a:cs typeface="Times New Roman" panose="02020603050405020304" pitchFamily="18" charset="0"/>
              </a:rPr>
              <a:t>TUẦN: 22,23 – TIẾT: 26,27,28</a:t>
            </a:r>
          </a:p>
          <a:p>
            <a:pPr algn="ctr"/>
            <a:r>
              <a:rPr lang="en-US" sz="10000" b="1" smtClean="0">
                <a:solidFill>
                  <a:schemeClr val="accent3">
                    <a:lumMod val="50000"/>
                  </a:schemeClr>
                </a:solidFill>
                <a:latin typeface="Times New Roman" panose="02020603050405020304" pitchFamily="18" charset="0"/>
                <a:cs typeface="Times New Roman" panose="02020603050405020304" pitchFamily="18" charset="0"/>
              </a:rPr>
              <a:t>Bài </a:t>
            </a:r>
            <a:r>
              <a:rPr lang="en-US" sz="10000" b="1" dirty="0">
                <a:solidFill>
                  <a:schemeClr val="accent3">
                    <a:lumMod val="50000"/>
                  </a:schemeClr>
                </a:solidFill>
                <a:latin typeface="Times New Roman" panose="02020603050405020304" pitchFamily="18" charset="0"/>
                <a:cs typeface="Times New Roman" panose="02020603050405020304" pitchFamily="18" charset="0"/>
              </a:rPr>
              <a:t>8: ACID</a:t>
            </a:r>
          </a:p>
        </p:txBody>
      </p:sp>
    </p:spTree>
    <p:extLst>
      <p:ext uri="{BB962C8B-B14F-4D97-AF65-F5344CB8AC3E}">
        <p14:creationId xmlns:p14="http://schemas.microsoft.com/office/powerpoint/2010/main" val="3567269142"/>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par>
                              <p:cTn id="10" fill="hold">
                                <p:stCondLst>
                                  <p:cond delay="500"/>
                                </p:stCondLst>
                                <p:childTnLst>
                                  <p:par>
                                    <p:cTn id="11" presetID="2" presetClass="entr" presetSubtype="8" accel="32000" fill="hold" nodeType="afterEffect" p14:presetBounceEnd="40000">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14:bounceEnd="40000">
                                          <p:cBhvr additive="base">
                                            <p:cTn id="13" dur="1750" fill="hold"/>
                                            <p:tgtEl>
                                              <p:spTgt spid="9">
                                                <p:txEl>
                                                  <p:pRg st="1" end="1"/>
                                                </p:txEl>
                                              </p:spTgt>
                                            </p:tgtEl>
                                            <p:attrNameLst>
                                              <p:attrName>ppt_x</p:attrName>
                                            </p:attrNameLst>
                                          </p:cBhvr>
                                          <p:tavLst>
                                            <p:tav tm="0">
                                              <p:val>
                                                <p:strVal val="0-#ppt_w/2"/>
                                              </p:val>
                                            </p:tav>
                                            <p:tav tm="100000">
                                              <p:val>
                                                <p:strVal val="#ppt_x"/>
                                              </p:val>
                                            </p:tav>
                                          </p:tavLst>
                                        </p:anim>
                                        <p:anim calcmode="lin" valueType="num" p14:bounceEnd="40000">
                                          <p:cBhvr additive="base">
                                            <p:cTn id="14" dur="175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2250"/>
                                </p:stCondLst>
                                <p:childTnLst>
                                  <p:par>
                                    <p:cTn id="16" presetID="2" presetClass="entr" presetSubtype="8" accel="32000" fill="hold" nodeType="afterEffect" p14:presetBounceEnd="40000">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 calcmode="lin" valueType="num" p14:bounceEnd="40000">
                                          <p:cBhvr additive="base">
                                            <p:cTn id="18" dur="1750" fill="hold"/>
                                            <p:tgtEl>
                                              <p:spTgt spid="9">
                                                <p:txEl>
                                                  <p:pRg st="0" end="0"/>
                                                </p:txEl>
                                              </p:spTgt>
                                            </p:tgtEl>
                                            <p:attrNameLst>
                                              <p:attrName>ppt_x</p:attrName>
                                            </p:attrNameLst>
                                          </p:cBhvr>
                                          <p:tavLst>
                                            <p:tav tm="0">
                                              <p:val>
                                                <p:strVal val="0-#ppt_w/2"/>
                                              </p:val>
                                            </p:tav>
                                            <p:tav tm="100000">
                                              <p:val>
                                                <p:strVal val="#ppt_x"/>
                                              </p:val>
                                            </p:tav>
                                          </p:tavLst>
                                        </p:anim>
                                        <p:anim calcmode="lin" valueType="num" p14:bounceEnd="40000">
                                          <p:cBhvr additive="base">
                                            <p:cTn id="19" dur="175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 calcmode="lin" valueType="num">
                                          <p:cBhvr>
                                            <p:cTn id="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8">
                                                <p:txEl>
                                                  <p:pRg st="0" end="0"/>
                                                </p:txEl>
                                              </p:spTgt>
                                            </p:tgtEl>
                                          </p:cBhvr>
                                        </p:animEffect>
                                      </p:childTnLst>
                                    </p:cTn>
                                  </p:par>
                                </p:childTnLst>
                              </p:cTn>
                            </p:par>
                            <p:par>
                              <p:cTn id="10" fill="hold">
                                <p:stCondLst>
                                  <p:cond delay="500"/>
                                </p:stCondLst>
                                <p:childTnLst>
                                  <p:par>
                                    <p:cTn id="11" presetID="2" presetClass="entr" presetSubtype="8" accel="32000" fill="hold" nodeType="after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1750" fill="hold"/>
                                            <p:tgtEl>
                                              <p:spTgt spid="9">
                                                <p:txEl>
                                                  <p:pRg st="1" end="1"/>
                                                </p:txEl>
                                              </p:spTgt>
                                            </p:tgtEl>
                                            <p:attrNameLst>
                                              <p:attrName>ppt_x</p:attrName>
                                            </p:attrNameLst>
                                          </p:cBhvr>
                                          <p:tavLst>
                                            <p:tav tm="0">
                                              <p:val>
                                                <p:strVal val="0-#ppt_w/2"/>
                                              </p:val>
                                            </p:tav>
                                            <p:tav tm="100000">
                                              <p:val>
                                                <p:strVal val="#ppt_x"/>
                                              </p:val>
                                            </p:tav>
                                          </p:tavLst>
                                        </p:anim>
                                        <p:anim calcmode="lin" valueType="num">
                                          <p:cBhvr additive="base">
                                            <p:cTn id="14" dur="1750" fill="hold"/>
                                            <p:tgtEl>
                                              <p:spTgt spid="9">
                                                <p:txEl>
                                                  <p:pRg st="1" end="1"/>
                                                </p:txEl>
                                              </p:spTgt>
                                            </p:tgtEl>
                                            <p:attrNameLst>
                                              <p:attrName>ppt_y</p:attrName>
                                            </p:attrNameLst>
                                          </p:cBhvr>
                                          <p:tavLst>
                                            <p:tav tm="0">
                                              <p:val>
                                                <p:strVal val="#ppt_y"/>
                                              </p:val>
                                            </p:tav>
                                            <p:tav tm="100000">
                                              <p:val>
                                                <p:strVal val="#ppt_y"/>
                                              </p:val>
                                            </p:tav>
                                          </p:tavLst>
                                        </p:anim>
                                      </p:childTnLst>
                                    </p:cTn>
                                  </p:par>
                                </p:childTnLst>
                              </p:cTn>
                            </p:par>
                            <p:par>
                              <p:cTn id="15" fill="hold">
                                <p:stCondLst>
                                  <p:cond delay="2250"/>
                                </p:stCondLst>
                                <p:childTnLst>
                                  <p:par>
                                    <p:cTn id="16" presetID="2" presetClass="entr" presetSubtype="8" accel="32000" fill="hold" nodeType="after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 calcmode="lin" valueType="num">
                                          <p:cBhvr additive="base">
                                            <p:cTn id="18" dur="1750" fill="hold"/>
                                            <p:tgtEl>
                                              <p:spTgt spid="9">
                                                <p:txEl>
                                                  <p:pRg st="0" end="0"/>
                                                </p:txEl>
                                              </p:spTgt>
                                            </p:tgtEl>
                                            <p:attrNameLst>
                                              <p:attrName>ppt_x</p:attrName>
                                            </p:attrNameLst>
                                          </p:cBhvr>
                                          <p:tavLst>
                                            <p:tav tm="0">
                                              <p:val>
                                                <p:strVal val="0-#ppt_w/2"/>
                                              </p:val>
                                            </p:tav>
                                            <p:tav tm="100000">
                                              <p:val>
                                                <p:strVal val="#ppt_x"/>
                                              </p:val>
                                            </p:tav>
                                          </p:tavLst>
                                        </p:anim>
                                        <p:anim calcmode="lin" valueType="num">
                                          <p:cBhvr additive="base">
                                            <p:cTn id="19" dur="1750" fill="hold"/>
                                            <p:tgtEl>
                                              <p:spTgt spid="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C747BD9E-6DC8-DBE3-E6A0-33D2EAEB1CE9}"/>
            </a:ext>
          </a:extLst>
        </p:cNvPr>
        <p:cNvGrpSpPr/>
        <p:nvPr/>
      </p:nvGrpSpPr>
      <p:grpSpPr>
        <a:xfrm>
          <a:off x="0" y="0"/>
          <a:ext cx="0" cy="0"/>
          <a:chOff x="0" y="0"/>
          <a:chExt cx="0" cy="0"/>
        </a:xfrm>
      </p:grpSpPr>
      <p:sp>
        <p:nvSpPr>
          <p:cNvPr id="3" name="Rectangle: Rounded Corners 2">
            <a:extLst>
              <a:ext uri="{FF2B5EF4-FFF2-40B4-BE49-F238E27FC236}">
                <a16:creationId xmlns="" xmlns:a16="http://schemas.microsoft.com/office/drawing/2014/main" id="{06D4E4E4-DE5A-7C34-8304-F98675251DE2}"/>
              </a:ext>
            </a:extLst>
          </p:cNvPr>
          <p:cNvSpPr/>
          <p:nvPr/>
        </p:nvSpPr>
        <p:spPr>
          <a:xfrm>
            <a:off x="1792637" y="264176"/>
            <a:ext cx="8335950" cy="1160730"/>
          </a:xfrm>
          <a:prstGeom prst="roundRect">
            <a:avLst/>
          </a:prstGeom>
          <a:solidFill>
            <a:schemeClr val="accent2">
              <a:lumMod val="40000"/>
              <a:lumOff val="60000"/>
            </a:schemeClr>
          </a:solidFill>
          <a:ln w="57150">
            <a:noFill/>
          </a:ln>
          <a:effectLst>
            <a:outerShdw blurRad="558800" dist="38100" dir="2700000" sx="101000" sy="101000" algn="tl" rotWithShape="0">
              <a:prstClr val="black"/>
            </a:outerShdw>
          </a:effectLst>
          <a:scene3d>
            <a:camera prst="orthographicFront">
              <a:rot lat="0" lon="0" rev="0"/>
            </a:camera>
            <a:lightRig rig="contrasting" dir="t">
              <a:rot lat="0" lon="0" rev="7800000"/>
            </a:lightRig>
          </a:scene3d>
          <a:sp3d>
            <a:bevelT w="139700" h="1397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solidFill>
                  <a:schemeClr val="accent2">
                    <a:lumMod val="50000"/>
                  </a:schemeClr>
                </a:solidFill>
                <a:latin typeface="Times New Roman" panose="02020603050405020304" pitchFamily="18" charset="0"/>
                <a:cs typeface="Times New Roman" panose="02020603050405020304" pitchFamily="18" charset="0"/>
              </a:rPr>
              <a:t>NỘI DUNG BÀI HỌC</a:t>
            </a:r>
          </a:p>
        </p:txBody>
      </p:sp>
      <p:grpSp>
        <p:nvGrpSpPr>
          <p:cNvPr id="15" name="Group 14">
            <a:extLst>
              <a:ext uri="{FF2B5EF4-FFF2-40B4-BE49-F238E27FC236}">
                <a16:creationId xmlns="" xmlns:a16="http://schemas.microsoft.com/office/drawing/2014/main" id="{64DBB462-51B3-7761-A2D7-12A66F9CDCB9}"/>
              </a:ext>
            </a:extLst>
          </p:cNvPr>
          <p:cNvGrpSpPr/>
          <p:nvPr/>
        </p:nvGrpSpPr>
        <p:grpSpPr>
          <a:xfrm>
            <a:off x="669248" y="1931416"/>
            <a:ext cx="3362316" cy="2843262"/>
            <a:chOff x="804638" y="1825333"/>
            <a:chExt cx="3362316" cy="2843262"/>
          </a:xfrm>
          <a:effectLst>
            <a:outerShdw blurRad="50800" dist="38100" dir="2700000" algn="tl" rotWithShape="0">
              <a:prstClr val="black">
                <a:alpha val="40000"/>
              </a:prstClr>
            </a:outerShdw>
          </a:effectLst>
        </p:grpSpPr>
        <p:sp>
          <p:nvSpPr>
            <p:cNvPr id="9" name="Rectangle: Rounded Corners 8">
              <a:extLst>
                <a:ext uri="{FF2B5EF4-FFF2-40B4-BE49-F238E27FC236}">
                  <a16:creationId xmlns="" xmlns:a16="http://schemas.microsoft.com/office/drawing/2014/main" id="{3111CCEE-8FD9-4B7E-C75D-BDD95171906C}"/>
                </a:ext>
              </a:extLst>
            </p:cNvPr>
            <p:cNvSpPr/>
            <p:nvPr/>
          </p:nvSpPr>
          <p:spPr>
            <a:xfrm>
              <a:off x="804638" y="2189405"/>
              <a:ext cx="3362316" cy="2479190"/>
            </a:xfrm>
            <a:prstGeom prst="roundRect">
              <a:avLst>
                <a:gd name="adj" fmla="val 17358"/>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tx2">
                      <a:lumMod val="90000"/>
                      <a:lumOff val="10000"/>
                    </a:schemeClr>
                  </a:solidFill>
                  <a:latin typeface="Times New Roman" panose="02020603050405020304" pitchFamily="18" charset="0"/>
                  <a:cs typeface="Times New Roman" panose="02020603050405020304" pitchFamily="18" charset="0"/>
                </a:rPr>
                <a:t>KHÁI NIỆM ACID</a:t>
              </a:r>
            </a:p>
          </p:txBody>
        </p:sp>
        <p:sp>
          <p:nvSpPr>
            <p:cNvPr id="12" name="Oval 11">
              <a:extLst>
                <a:ext uri="{FF2B5EF4-FFF2-40B4-BE49-F238E27FC236}">
                  <a16:creationId xmlns="" xmlns:a16="http://schemas.microsoft.com/office/drawing/2014/main" id="{29BBE1A6-77D0-B246-B104-3E6028210B88}"/>
                </a:ext>
              </a:extLst>
            </p:cNvPr>
            <p:cNvSpPr/>
            <p:nvPr/>
          </p:nvSpPr>
          <p:spPr>
            <a:xfrm>
              <a:off x="2063412" y="1825333"/>
              <a:ext cx="1035583" cy="798286"/>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01</a:t>
              </a:r>
            </a:p>
          </p:txBody>
        </p:sp>
      </p:grpSp>
      <p:grpSp>
        <p:nvGrpSpPr>
          <p:cNvPr id="16" name="Group 15">
            <a:extLst>
              <a:ext uri="{FF2B5EF4-FFF2-40B4-BE49-F238E27FC236}">
                <a16:creationId xmlns="" xmlns:a16="http://schemas.microsoft.com/office/drawing/2014/main" id="{28C2F929-E485-C8C0-1637-DAD7D82E64D8}"/>
              </a:ext>
            </a:extLst>
          </p:cNvPr>
          <p:cNvGrpSpPr/>
          <p:nvPr/>
        </p:nvGrpSpPr>
        <p:grpSpPr>
          <a:xfrm>
            <a:off x="7963948" y="1883540"/>
            <a:ext cx="3362316" cy="2876988"/>
            <a:chOff x="4343864" y="1790262"/>
            <a:chExt cx="3362316" cy="2876988"/>
          </a:xfrm>
          <a:effectLst>
            <a:outerShdw blurRad="50800" dist="38100" dir="2700000" algn="tl" rotWithShape="0">
              <a:prstClr val="black">
                <a:alpha val="40000"/>
              </a:prstClr>
            </a:outerShdw>
          </a:effectLst>
        </p:grpSpPr>
        <p:sp>
          <p:nvSpPr>
            <p:cNvPr id="10" name="Rectangle: Rounded Corners 9">
              <a:extLst>
                <a:ext uri="{FF2B5EF4-FFF2-40B4-BE49-F238E27FC236}">
                  <a16:creationId xmlns="" xmlns:a16="http://schemas.microsoft.com/office/drawing/2014/main" id="{6C9FD9CF-87EA-23E5-B8FC-B4898B8A3D7B}"/>
                </a:ext>
              </a:extLst>
            </p:cNvPr>
            <p:cNvSpPr/>
            <p:nvPr/>
          </p:nvSpPr>
          <p:spPr>
            <a:xfrm>
              <a:off x="4343864" y="2196160"/>
              <a:ext cx="3362316" cy="2471090"/>
            </a:xfrm>
            <a:prstGeom prst="roundRect">
              <a:avLst>
                <a:gd name="adj" fmla="val 19288"/>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smtClean="0">
                  <a:solidFill>
                    <a:schemeClr val="tx2">
                      <a:lumMod val="90000"/>
                      <a:lumOff val="10000"/>
                    </a:schemeClr>
                  </a:solidFill>
                  <a:latin typeface="Times New Roman" panose="02020603050405020304" pitchFamily="18" charset="0"/>
                  <a:cs typeface="Times New Roman" panose="02020603050405020304" pitchFamily="18" charset="0"/>
                </a:rPr>
                <a:t>ỨNG DỤNG CỦA MỘT SỐ </a:t>
              </a:r>
              <a:r>
                <a:rPr lang="en-US" sz="4000" b="1" dirty="0">
                  <a:solidFill>
                    <a:schemeClr val="tx2">
                      <a:lumMod val="90000"/>
                      <a:lumOff val="10000"/>
                    </a:schemeClr>
                  </a:solidFill>
                  <a:latin typeface="Times New Roman" panose="02020603050405020304" pitchFamily="18" charset="0"/>
                  <a:cs typeface="Times New Roman" panose="02020603050405020304" pitchFamily="18" charset="0"/>
                </a:rPr>
                <a:t>ACID</a:t>
              </a:r>
            </a:p>
          </p:txBody>
        </p:sp>
        <p:sp>
          <p:nvSpPr>
            <p:cNvPr id="13" name="Oval 12">
              <a:extLst>
                <a:ext uri="{FF2B5EF4-FFF2-40B4-BE49-F238E27FC236}">
                  <a16:creationId xmlns="" xmlns:a16="http://schemas.microsoft.com/office/drawing/2014/main" id="{309B0BF4-828D-5FBB-6C9E-8AB15AABFDBC}"/>
                </a:ext>
              </a:extLst>
            </p:cNvPr>
            <p:cNvSpPr/>
            <p:nvPr/>
          </p:nvSpPr>
          <p:spPr>
            <a:xfrm>
              <a:off x="5696856" y="1790262"/>
              <a:ext cx="926001" cy="798286"/>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t>03</a:t>
              </a:r>
            </a:p>
          </p:txBody>
        </p:sp>
      </p:grpSp>
      <p:grpSp>
        <p:nvGrpSpPr>
          <p:cNvPr id="17" name="Group 16">
            <a:extLst>
              <a:ext uri="{FF2B5EF4-FFF2-40B4-BE49-F238E27FC236}">
                <a16:creationId xmlns="" xmlns:a16="http://schemas.microsoft.com/office/drawing/2014/main" id="{06A93205-5C2B-40EB-6DE1-EB9BFF3DEFB1}"/>
              </a:ext>
            </a:extLst>
          </p:cNvPr>
          <p:cNvGrpSpPr/>
          <p:nvPr/>
        </p:nvGrpSpPr>
        <p:grpSpPr>
          <a:xfrm>
            <a:off x="4316599" y="1535200"/>
            <a:ext cx="3362314" cy="3515770"/>
            <a:chOff x="8025048" y="1458157"/>
            <a:chExt cx="3362314" cy="3209093"/>
          </a:xfrm>
          <a:effectLst>
            <a:outerShdw blurRad="50800" dist="38100" dir="2700000" algn="tl" rotWithShape="0">
              <a:prstClr val="black">
                <a:alpha val="40000"/>
              </a:prstClr>
            </a:outerShdw>
          </a:effectLst>
        </p:grpSpPr>
        <p:sp>
          <p:nvSpPr>
            <p:cNvPr id="11" name="Rectangle: Rounded Corners 10">
              <a:extLst>
                <a:ext uri="{FF2B5EF4-FFF2-40B4-BE49-F238E27FC236}">
                  <a16:creationId xmlns="" xmlns:a16="http://schemas.microsoft.com/office/drawing/2014/main" id="{5075AD5F-9D41-E79D-5BED-B0537DA8A243}"/>
                </a:ext>
              </a:extLst>
            </p:cNvPr>
            <p:cNvSpPr/>
            <p:nvPr/>
          </p:nvSpPr>
          <p:spPr>
            <a:xfrm>
              <a:off x="8025048" y="2196160"/>
              <a:ext cx="3362314" cy="2471090"/>
            </a:xfrm>
            <a:prstGeom prst="roundRect">
              <a:avLst>
                <a:gd name="adj" fmla="val 24109"/>
              </a:avLst>
            </a:prstGeom>
            <a:solidFill>
              <a:schemeClr val="tx2">
                <a:lumMod val="25000"/>
                <a:lumOff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b="1">
                  <a:solidFill>
                    <a:schemeClr val="tx2">
                      <a:lumMod val="90000"/>
                      <a:lumOff val="10000"/>
                    </a:schemeClr>
                  </a:solidFill>
                  <a:latin typeface="Times New Roman" panose="02020603050405020304" pitchFamily="18" charset="0"/>
                  <a:cs typeface="Times New Roman" panose="02020603050405020304" pitchFamily="18" charset="0"/>
                </a:rPr>
                <a:t>TÍNH CHẤT HÓA HỌC CỦA ACID</a:t>
              </a:r>
              <a:endParaRPr lang="en-US" sz="4000" b="1" dirty="0">
                <a:solidFill>
                  <a:schemeClr val="tx2">
                    <a:lumMod val="90000"/>
                    <a:lumOff val="10000"/>
                  </a:schemeClr>
                </a:solidFill>
                <a:latin typeface="Times New Roman" panose="02020603050405020304" pitchFamily="18" charset="0"/>
                <a:cs typeface="Times New Roman" panose="02020603050405020304" pitchFamily="18" charset="0"/>
              </a:endParaRPr>
            </a:p>
          </p:txBody>
        </p:sp>
        <p:sp>
          <p:nvSpPr>
            <p:cNvPr id="14" name="Oval 13">
              <a:extLst>
                <a:ext uri="{FF2B5EF4-FFF2-40B4-BE49-F238E27FC236}">
                  <a16:creationId xmlns="" xmlns:a16="http://schemas.microsoft.com/office/drawing/2014/main" id="{B3208043-0673-79B7-0B5C-5BE05D06E998}"/>
                </a:ext>
              </a:extLst>
            </p:cNvPr>
            <p:cNvSpPr/>
            <p:nvPr/>
          </p:nvSpPr>
          <p:spPr>
            <a:xfrm>
              <a:off x="9236083" y="1458157"/>
              <a:ext cx="970148" cy="798286"/>
            </a:xfrm>
            <a:prstGeom prst="ellipse">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smtClean="0"/>
                <a:t>02</a:t>
              </a:r>
              <a:endParaRPr lang="en-US" sz="2800" b="1" dirty="0"/>
            </a:p>
          </p:txBody>
        </p:sp>
      </p:grpSp>
    </p:spTree>
    <p:extLst>
      <p:ext uri="{BB962C8B-B14F-4D97-AF65-F5344CB8AC3E}">
        <p14:creationId xmlns:p14="http://schemas.microsoft.com/office/powerpoint/2010/main" val="293262870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60000">
                                          <p:cBhvr additive="base">
                                            <p:cTn id="7" dur="1250" fill="hold"/>
                                            <p:tgtEl>
                                              <p:spTgt spid="15"/>
                                            </p:tgtEl>
                                            <p:attrNameLst>
                                              <p:attrName>ppt_x</p:attrName>
                                            </p:attrNameLst>
                                          </p:cBhvr>
                                          <p:tavLst>
                                            <p:tav tm="0">
                                              <p:val>
                                                <p:strVal val="#ppt_x"/>
                                              </p:val>
                                            </p:tav>
                                            <p:tav tm="100000">
                                              <p:val>
                                                <p:strVal val="#ppt_x"/>
                                              </p:val>
                                            </p:tav>
                                          </p:tavLst>
                                        </p:anim>
                                        <p:anim calcmode="lin" valueType="num" p14:bounceEnd="60000">
                                          <p:cBhvr additive="base">
                                            <p:cTn id="8" dur="125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00"/>
                                      </p:stCondLst>
                                      <p:childTnLst>
                                        <p:set>
                                          <p:cBhvr>
                                            <p:cTn id="10" dur="1" fill="hold">
                                              <p:stCondLst>
                                                <p:cond delay="0"/>
                                              </p:stCondLst>
                                            </p:cTn>
                                            <p:tgtEl>
                                              <p:spTgt spid="17"/>
                                            </p:tgtEl>
                                            <p:attrNameLst>
                                              <p:attrName>style.visibility</p:attrName>
                                            </p:attrNameLst>
                                          </p:cBhvr>
                                          <p:to>
                                            <p:strVal val="visible"/>
                                          </p:to>
                                        </p:set>
                                        <p:anim calcmode="lin" valueType="num" p14:bounceEnd="60000">
                                          <p:cBhvr additive="base">
                                            <p:cTn id="11" dur="125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12" dur="125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600"/>
                                      </p:stCondLst>
                                      <p:childTnLst>
                                        <p:set>
                                          <p:cBhvr>
                                            <p:cTn id="14" dur="1" fill="hold">
                                              <p:stCondLst>
                                                <p:cond delay="0"/>
                                              </p:stCondLst>
                                            </p:cTn>
                                            <p:tgtEl>
                                              <p:spTgt spid="16"/>
                                            </p:tgtEl>
                                            <p:attrNameLst>
                                              <p:attrName>style.visibility</p:attrName>
                                            </p:attrNameLst>
                                          </p:cBhvr>
                                          <p:to>
                                            <p:strVal val="visible"/>
                                          </p:to>
                                        </p:set>
                                        <p:anim calcmode="lin" valueType="num" p14:bounceEnd="60000">
                                          <p:cBhvr additive="base">
                                            <p:cTn id="15" dur="125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16"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50" fill="hold"/>
                                            <p:tgtEl>
                                              <p:spTgt spid="15"/>
                                            </p:tgtEl>
                                            <p:attrNameLst>
                                              <p:attrName>ppt_x</p:attrName>
                                            </p:attrNameLst>
                                          </p:cBhvr>
                                          <p:tavLst>
                                            <p:tav tm="0">
                                              <p:val>
                                                <p:strVal val="#ppt_x"/>
                                              </p:val>
                                            </p:tav>
                                            <p:tav tm="100000">
                                              <p:val>
                                                <p:strVal val="#ppt_x"/>
                                              </p:val>
                                            </p:tav>
                                          </p:tavLst>
                                        </p:anim>
                                        <p:anim calcmode="lin" valueType="num">
                                          <p:cBhvr additive="base">
                                            <p:cTn id="8" dur="125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0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1250" fill="hold"/>
                                            <p:tgtEl>
                                              <p:spTgt spid="17"/>
                                            </p:tgtEl>
                                            <p:attrNameLst>
                                              <p:attrName>ppt_x</p:attrName>
                                            </p:attrNameLst>
                                          </p:cBhvr>
                                          <p:tavLst>
                                            <p:tav tm="0">
                                              <p:val>
                                                <p:strVal val="#ppt_x"/>
                                              </p:val>
                                            </p:tav>
                                            <p:tav tm="100000">
                                              <p:val>
                                                <p:strVal val="#ppt_x"/>
                                              </p:val>
                                            </p:tav>
                                          </p:tavLst>
                                        </p:anim>
                                        <p:anim calcmode="lin" valueType="num">
                                          <p:cBhvr additive="base">
                                            <p:cTn id="12" dur="125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60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250" fill="hold"/>
                                            <p:tgtEl>
                                              <p:spTgt spid="16"/>
                                            </p:tgtEl>
                                            <p:attrNameLst>
                                              <p:attrName>ppt_x</p:attrName>
                                            </p:attrNameLst>
                                          </p:cBhvr>
                                          <p:tavLst>
                                            <p:tav tm="0">
                                              <p:val>
                                                <p:strVal val="#ppt_x"/>
                                              </p:val>
                                            </p:tav>
                                            <p:tav tm="100000">
                                              <p:val>
                                                <p:strVal val="#ppt_x"/>
                                              </p:val>
                                            </p:tav>
                                          </p:tavLst>
                                        </p:anim>
                                        <p:anim calcmode="lin" valueType="num">
                                          <p:cBhvr additive="base">
                                            <p:cTn id="16" dur="125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6329" y="0"/>
            <a:ext cx="12192000" cy="523220"/>
          </a:xfrm>
          <a:prstGeom prst="rect">
            <a:avLst/>
          </a:prstGeom>
          <a:noFill/>
        </p:spPr>
        <p:txBody>
          <a:bodyPr wrap="square" rtlCol="0">
            <a:spAutoFit/>
          </a:bodyPr>
          <a:lstStyle/>
          <a:p>
            <a:pPr algn="ctr"/>
            <a:r>
              <a:rPr lang="en-US" sz="2800" b="1">
                <a:solidFill>
                  <a:srgbClr val="FF0000"/>
                </a:solidFill>
                <a:latin typeface="Times New Roman" pitchFamily="18" charset="0"/>
                <a:cs typeface="Times New Roman" pitchFamily="18" charset="0"/>
              </a:rPr>
              <a:t>BÀI 8: ACID</a:t>
            </a:r>
            <a:endParaRPr lang="en-US" sz="2800" b="1" dirty="0">
              <a:solidFill>
                <a:srgbClr val="FF0000"/>
              </a:solidFill>
              <a:latin typeface="Times New Roman" pitchFamily="18" charset="0"/>
              <a:cs typeface="Times New Roman" pitchFamily="18" charset="0"/>
            </a:endParaRPr>
          </a:p>
        </p:txBody>
      </p:sp>
      <p:sp>
        <p:nvSpPr>
          <p:cNvPr id="6" name="TextBox 5"/>
          <p:cNvSpPr txBox="1"/>
          <p:nvPr/>
        </p:nvSpPr>
        <p:spPr>
          <a:xfrm>
            <a:off x="0" y="368784"/>
            <a:ext cx="3207657" cy="461665"/>
          </a:xfrm>
          <a:prstGeom prst="rect">
            <a:avLst/>
          </a:prstGeom>
          <a:noFill/>
        </p:spPr>
        <p:txBody>
          <a:bodyPr wrap="square" rtlCol="0">
            <a:spAutoFit/>
          </a:bodyPr>
          <a:lstStyle/>
          <a:p>
            <a:r>
              <a:rPr lang="en-US" sz="2400" b="1" dirty="0">
                <a:solidFill>
                  <a:srgbClr val="0000FF"/>
                </a:solidFill>
                <a:latin typeface="Times New Roman" pitchFamily="18" charset="0"/>
                <a:cs typeface="Times New Roman" pitchFamily="18" charset="0"/>
              </a:rPr>
              <a:t>I. </a:t>
            </a:r>
            <a:r>
              <a:rPr lang="en-US" sz="2400" b="1" dirty="0" err="1">
                <a:solidFill>
                  <a:srgbClr val="0000FF"/>
                </a:solidFill>
                <a:latin typeface="Times New Roman" pitchFamily="18" charset="0"/>
                <a:cs typeface="Times New Roman" pitchFamily="18" charset="0"/>
              </a:rPr>
              <a:t>KHÁI</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NIỆM</a:t>
            </a:r>
            <a:r>
              <a:rPr lang="en-US" sz="2400" b="1" dirty="0">
                <a:solidFill>
                  <a:srgbClr val="0000FF"/>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47" name="Rectangle 3"/>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1" name="Rectangle 7"/>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2" name="Rectangle 8"/>
          <p:cNvSpPr>
            <a:spLocks noChangeArrowheads="1"/>
          </p:cNvSpPr>
          <p:nvPr/>
        </p:nvSpPr>
        <p:spPr bwMode="auto">
          <a:xfrm>
            <a:off x="0" y="1143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5" name="Rectangle 11"/>
          <p:cNvSpPr>
            <a:spLocks noChangeArrowheads="1"/>
          </p:cNvSpPr>
          <p:nvPr/>
        </p:nvSpPr>
        <p:spPr bwMode="auto">
          <a:xfrm>
            <a:off x="0" y="73342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1" name="Rectangle 17"/>
          <p:cNvSpPr>
            <a:spLocks noChangeArrowheads="1"/>
          </p:cNvSpPr>
          <p:nvPr/>
        </p:nvSpPr>
        <p:spPr bwMode="auto">
          <a:xfrm>
            <a:off x="0" y="9525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4" name="Rectangle 20"/>
          <p:cNvSpPr>
            <a:spLocks noChangeArrowheads="1"/>
          </p:cNvSpPr>
          <p:nvPr/>
        </p:nvSpPr>
        <p:spPr bwMode="auto">
          <a:xfrm>
            <a:off x="0" y="762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upRight)">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8784"/>
            <a:ext cx="12192000" cy="461665"/>
          </a:xfrm>
          <a:prstGeom prst="rect">
            <a:avLst/>
          </a:prstGeom>
          <a:noFill/>
        </p:spPr>
        <p:txBody>
          <a:bodyPr wrap="square" rtlCol="0">
            <a:spAutoFit/>
          </a:bodyPr>
          <a:lstStyle/>
          <a:p>
            <a:r>
              <a:rPr lang="en-US" sz="2400" b="1" dirty="0">
                <a:solidFill>
                  <a:srgbClr val="0000FF"/>
                </a:solidFill>
                <a:latin typeface="Times New Roman" pitchFamily="18" charset="0"/>
                <a:cs typeface="Times New Roman" pitchFamily="18" charset="0"/>
              </a:rPr>
              <a:t>I. </a:t>
            </a:r>
            <a:r>
              <a:rPr lang="en-US" sz="2400" b="1" dirty="0" err="1">
                <a:solidFill>
                  <a:srgbClr val="0000FF"/>
                </a:solidFill>
                <a:latin typeface="Times New Roman" pitchFamily="18" charset="0"/>
                <a:cs typeface="Times New Roman" pitchFamily="18" charset="0"/>
              </a:rPr>
              <a:t>KHÁI</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NIỆM</a:t>
            </a:r>
            <a:r>
              <a:rPr lang="en-US" sz="2400" b="1" dirty="0">
                <a:solidFill>
                  <a:srgbClr val="0000FF"/>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67258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lumMod val="95000"/>
                  <a:lumOff val="5000"/>
                </a:schemeClr>
              </a:solidFill>
              <a:effectLst/>
              <a:latin typeface="Arial" pitchFamily="34" charset="0"/>
              <a:cs typeface="Arial" pitchFamily="34" charset="0"/>
            </a:endParaRPr>
          </a:p>
        </p:txBody>
      </p:sp>
      <p:sp>
        <p:nvSpPr>
          <p:cNvPr id="31747" name="Rectangle 3"/>
          <p:cNvSpPr>
            <a:spLocks noChangeArrowheads="1"/>
          </p:cNvSpPr>
          <p:nvPr/>
        </p:nvSpPr>
        <p:spPr bwMode="auto">
          <a:xfrm>
            <a:off x="0" y="68210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lumMod val="95000"/>
                  <a:lumOff val="5000"/>
                </a:schemeClr>
              </a:solidFill>
              <a:effectLst/>
              <a:latin typeface="Arial" pitchFamily="34" charset="0"/>
              <a:cs typeface="Arial" pitchFamily="34" charset="0"/>
            </a:endParaRPr>
          </a:p>
        </p:txBody>
      </p:sp>
      <p:sp>
        <p:nvSpPr>
          <p:cNvPr id="31751" name="Rectangle 7"/>
          <p:cNvSpPr>
            <a:spLocks noChangeArrowheads="1"/>
          </p:cNvSpPr>
          <p:nvPr/>
        </p:nvSpPr>
        <p:spPr bwMode="auto">
          <a:xfrm>
            <a:off x="0" y="697498"/>
            <a:ext cx="277640"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lumMod val="95000"/>
                    <a:lumOff val="5000"/>
                  </a:schemeClr>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a:ln>
                <a:noFill/>
              </a:ln>
              <a:solidFill>
                <a:schemeClr val="tx1">
                  <a:lumMod val="95000"/>
                  <a:lumOff val="5000"/>
                </a:schemeClr>
              </a:solidFill>
              <a:effectLst/>
              <a:latin typeface="Arial" pitchFamily="34" charset="0"/>
              <a:cs typeface="Arial" pitchFamily="34" charset="0"/>
            </a:endParaRPr>
          </a:p>
        </p:txBody>
      </p:sp>
      <p:sp>
        <p:nvSpPr>
          <p:cNvPr id="31752" name="Rectangle 8"/>
          <p:cNvSpPr>
            <a:spLocks noChangeArrowheads="1"/>
          </p:cNvSpPr>
          <p:nvPr/>
        </p:nvSpPr>
        <p:spPr bwMode="auto">
          <a:xfrm>
            <a:off x="0" y="9583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lumMod val="95000"/>
                  <a:lumOff val="5000"/>
                </a:schemeClr>
              </a:solidFill>
              <a:effectLst/>
              <a:latin typeface="Arial" pitchFamily="34" charset="0"/>
              <a:cs typeface="Arial" pitchFamily="34" charset="0"/>
            </a:endParaRPr>
          </a:p>
        </p:txBody>
      </p:sp>
      <p:sp>
        <p:nvSpPr>
          <p:cNvPr id="31755" name="Rectangle 11"/>
          <p:cNvSpPr>
            <a:spLocks noChangeArrowheads="1"/>
          </p:cNvSpPr>
          <p:nvPr/>
        </p:nvSpPr>
        <p:spPr bwMode="auto">
          <a:xfrm>
            <a:off x="0" y="54875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lumMod val="95000"/>
                  <a:lumOff val="5000"/>
                </a:schemeClr>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8" name="Rectangle 14"/>
          <p:cNvSpPr>
            <a:spLocks noChangeArrowheads="1"/>
          </p:cNvSpPr>
          <p:nvPr/>
        </p:nvSpPr>
        <p:spPr bwMode="auto">
          <a:xfrm>
            <a:off x="0" y="8059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lumMod val="95000"/>
                  <a:lumOff val="5000"/>
                </a:schemeClr>
              </a:solidFill>
              <a:effectLst/>
              <a:latin typeface="Arial" pitchFamily="34" charset="0"/>
              <a:cs typeface="Arial" pitchFamily="34" charset="0"/>
            </a:endParaRPr>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1" name="Rectangle 17"/>
          <p:cNvSpPr>
            <a:spLocks noChangeArrowheads="1"/>
          </p:cNvSpPr>
          <p:nvPr/>
        </p:nvSpPr>
        <p:spPr bwMode="auto">
          <a:xfrm>
            <a:off x="0" y="7678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lumMod val="95000"/>
                  <a:lumOff val="5000"/>
                </a:schemeClr>
              </a:solidFill>
              <a:effectLst/>
              <a:latin typeface="Arial" pitchFamily="34" charset="0"/>
              <a:cs typeface="Arial" pitchFamily="34" charset="0"/>
            </a:endParaRPr>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4" name="Rectangle 20"/>
          <p:cNvSpPr>
            <a:spLocks noChangeArrowheads="1"/>
          </p:cNvSpPr>
          <p:nvPr/>
        </p:nvSpPr>
        <p:spPr bwMode="auto">
          <a:xfrm>
            <a:off x="0" y="5773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lumMod val="95000"/>
                  <a:lumOff val="5000"/>
                </a:schemeClr>
              </a:solidFill>
              <a:effectLst/>
              <a:latin typeface="Arial" pitchFamily="34" charset="0"/>
              <a:cs typeface="Arial" pitchFamily="34" charset="0"/>
            </a:endParaRPr>
          </a:p>
        </p:txBody>
      </p:sp>
      <p:sp>
        <p:nvSpPr>
          <p:cNvPr id="30" name="TextBox 29"/>
          <p:cNvSpPr txBox="1"/>
          <p:nvPr/>
        </p:nvSpPr>
        <p:spPr>
          <a:xfrm>
            <a:off x="0" y="816096"/>
            <a:ext cx="12192000" cy="954107"/>
          </a:xfrm>
          <a:prstGeom prst="rect">
            <a:avLst/>
          </a:prstGeom>
          <a:noFill/>
        </p:spPr>
        <p:txBody>
          <a:bodyPr wrap="square" rtlCol="0">
            <a:spAutoFit/>
          </a:bodyPr>
          <a:lstStyle/>
          <a:p>
            <a:pPr marL="342900" indent="-342900" algn="just">
              <a:buFontTx/>
              <a:buChar char="-"/>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Acid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là</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những</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hợp</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chất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trong</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phân</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tử</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có</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nguyên</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tử</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hydrogen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liên</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kết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với</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gốc</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acid.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Khi</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tan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trong</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nước</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acid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tạo</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ra</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ion H</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
        <p:nvSpPr>
          <p:cNvPr id="19" name="TextBox 18"/>
          <p:cNvSpPr txBox="1"/>
          <p:nvPr/>
        </p:nvSpPr>
        <p:spPr>
          <a:xfrm>
            <a:off x="0" y="1702792"/>
            <a:ext cx="12192000" cy="954107"/>
          </a:xfrm>
          <a:prstGeom prst="rect">
            <a:avLst/>
          </a:prstGeom>
          <a:noFill/>
        </p:spPr>
        <p:txBody>
          <a:bodyPr wrap="square" rtlCol="0">
            <a:spAutoFit/>
          </a:bodyPr>
          <a:lstStyle/>
          <a:p>
            <a:pPr marL="342900" indent="-342900" algn="just">
              <a:buFontTx/>
              <a:buChar char="-"/>
            </a:pP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Acid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tạo</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ra</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ion H</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theo</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sơ</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đồ</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sau</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p>
          <a:p>
            <a:pPr marL="342900" indent="-342900" algn="just"/>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Acid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ion H</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ion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âm</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gốc</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acid</a:t>
            </a:r>
          </a:p>
        </p:txBody>
      </p:sp>
      <p:sp>
        <p:nvSpPr>
          <p:cNvPr id="18" name="TextBox 17"/>
          <p:cNvSpPr txBox="1"/>
          <p:nvPr/>
        </p:nvSpPr>
        <p:spPr>
          <a:xfrm>
            <a:off x="0" y="2672605"/>
            <a:ext cx="12192000" cy="523220"/>
          </a:xfrm>
          <a:prstGeom prst="rect">
            <a:avLst/>
          </a:prstGeom>
          <a:noFill/>
        </p:spPr>
        <p:txBody>
          <a:bodyPr wrap="square" rtlCol="0">
            <a:spAutoFit/>
          </a:bodyPr>
          <a:lstStyle/>
          <a:p>
            <a:pPr marL="342900" indent="-342900" algn="just">
              <a:buFontTx/>
              <a:buChar char="-"/>
            </a:pP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Ví</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dụ</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1: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HCl</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Cl</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0" name="TextBox 19"/>
          <p:cNvSpPr txBox="1"/>
          <p:nvPr/>
        </p:nvSpPr>
        <p:spPr>
          <a:xfrm>
            <a:off x="0" y="3199077"/>
            <a:ext cx="12192000" cy="523220"/>
          </a:xfrm>
          <a:prstGeom prst="rect">
            <a:avLst/>
          </a:prstGeom>
          <a:noFill/>
        </p:spPr>
        <p:txBody>
          <a:bodyPr wrap="square" rtlCol="0">
            <a:spAutoFit/>
          </a:bodyPr>
          <a:lstStyle/>
          <a:p>
            <a:pPr marL="342900" indent="-342900" algn="just"/>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i="1" dirty="0">
                <a:solidFill>
                  <a:schemeClr val="tx1">
                    <a:lumMod val="95000"/>
                    <a:lumOff val="5000"/>
                  </a:schemeClr>
                </a:solidFill>
                <a:latin typeface="Times New Roman" panose="02020603050405020304" pitchFamily="18" charset="0"/>
                <a:cs typeface="Times New Roman" panose="02020603050405020304" pitchFamily="18" charset="0"/>
              </a:rPr>
              <a:t>Hydrochloric acid 		ion hydrogen	ion chloride</a:t>
            </a:r>
          </a:p>
        </p:txBody>
      </p:sp>
      <p:sp>
        <p:nvSpPr>
          <p:cNvPr id="21" name="TextBox 20"/>
          <p:cNvSpPr txBox="1"/>
          <p:nvPr/>
        </p:nvSpPr>
        <p:spPr>
          <a:xfrm>
            <a:off x="-5" y="3739435"/>
            <a:ext cx="12192000" cy="523220"/>
          </a:xfrm>
          <a:prstGeom prst="rect">
            <a:avLst/>
          </a:prstGeom>
          <a:noFill/>
        </p:spPr>
        <p:txBody>
          <a:bodyPr wrap="square" rtlCol="0">
            <a:spAutoFit/>
          </a:bodyPr>
          <a:lstStyle/>
          <a:p>
            <a:pPr marL="342900" indent="-342900" algn="just">
              <a:buFontTx/>
              <a:buChar char="-"/>
            </a:pP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Ví</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dụ</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2: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aseline="-25000" dirty="0" err="1">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SO</a:t>
            </a:r>
            <a:r>
              <a:rPr lang="en-US" sz="2800" baseline="-25000" dirty="0" err="1">
                <a:solidFill>
                  <a:schemeClr val="tx1">
                    <a:lumMod val="95000"/>
                    <a:lumOff val="5000"/>
                  </a:schemeClr>
                </a:solidFill>
                <a:latin typeface="Times New Roman" panose="02020603050405020304" pitchFamily="18" charset="0"/>
                <a:cs typeface="Times New Roman" panose="02020603050405020304" pitchFamily="18" charset="0"/>
              </a:rPr>
              <a:t>4</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sym typeface="Wingdings 3"/>
              </a:rPr>
              <a:t>2</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SO</a:t>
            </a:r>
            <a:r>
              <a:rPr lang="en-US" sz="2800" baseline="-25000" dirty="0" err="1">
                <a:solidFill>
                  <a:schemeClr val="tx1">
                    <a:lumMod val="95000"/>
                    <a:lumOff val="5000"/>
                  </a:schemeClr>
                </a:solidFill>
                <a:latin typeface="Times New Roman" panose="02020603050405020304" pitchFamily="18" charset="0"/>
                <a:cs typeface="Times New Roman" panose="02020603050405020304" pitchFamily="18" charset="0"/>
              </a:rPr>
              <a:t>4</a:t>
            </a:r>
            <a:r>
              <a:rPr lang="en-US" sz="2800" baseline="30000" dirty="0" err="1">
                <a:solidFill>
                  <a:schemeClr val="tx1">
                    <a:lumMod val="95000"/>
                    <a:lumOff val="5000"/>
                  </a:schemeClr>
                </a:solidFill>
                <a:latin typeface="Times New Roman" panose="02020603050405020304" pitchFamily="18" charset="0"/>
                <a:cs typeface="Times New Roman" panose="02020603050405020304" pitchFamily="18" charset="0"/>
              </a:rPr>
              <a:t>2</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22" name="TextBox 21"/>
          <p:cNvSpPr txBox="1"/>
          <p:nvPr/>
        </p:nvSpPr>
        <p:spPr>
          <a:xfrm>
            <a:off x="-5" y="4265907"/>
            <a:ext cx="12192000" cy="523220"/>
          </a:xfrm>
          <a:prstGeom prst="rect">
            <a:avLst/>
          </a:prstGeom>
          <a:noFill/>
        </p:spPr>
        <p:txBody>
          <a:bodyPr wrap="square" rtlCol="0">
            <a:spAutoFit/>
          </a:bodyPr>
          <a:lstStyle/>
          <a:p>
            <a:pPr marL="342900" indent="-342900" algn="just"/>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i="1" dirty="0">
                <a:solidFill>
                  <a:schemeClr val="tx1">
                    <a:lumMod val="95000"/>
                    <a:lumOff val="5000"/>
                  </a:schemeClr>
                </a:solidFill>
                <a:latin typeface="Times New Roman" panose="02020603050405020304" pitchFamily="18" charset="0"/>
                <a:cs typeface="Times New Roman" panose="02020603050405020304" pitchFamily="18" charset="0"/>
              </a:rPr>
              <a:t>Sulfuric acid 	ion hydrogen	ion sulfate</a:t>
            </a:r>
          </a:p>
        </p:txBody>
      </p:sp>
      <p:sp>
        <p:nvSpPr>
          <p:cNvPr id="23" name="TextBox 22">
            <a:extLst>
              <a:ext uri="{FF2B5EF4-FFF2-40B4-BE49-F238E27FC236}">
                <a16:creationId xmlns="" xmlns:a16="http://schemas.microsoft.com/office/drawing/2014/main" id="{1FDDE9C8-4AA7-426C-8771-B5EB863833C1}"/>
              </a:ext>
            </a:extLst>
          </p:cNvPr>
          <p:cNvSpPr txBox="1"/>
          <p:nvPr/>
        </p:nvSpPr>
        <p:spPr>
          <a:xfrm>
            <a:off x="-16329" y="0"/>
            <a:ext cx="12192000" cy="523220"/>
          </a:xfrm>
          <a:prstGeom prst="rect">
            <a:avLst/>
          </a:prstGeom>
          <a:noFill/>
        </p:spPr>
        <p:txBody>
          <a:bodyPr wrap="square" rtlCol="0">
            <a:spAutoFit/>
          </a:bodyPr>
          <a:lstStyle/>
          <a:p>
            <a:pPr algn="ctr"/>
            <a:r>
              <a:rPr lang="en-US" sz="2800" b="1">
                <a:solidFill>
                  <a:srgbClr val="FF0000"/>
                </a:solidFill>
                <a:latin typeface="Times New Roman" pitchFamily="18" charset="0"/>
                <a:cs typeface="Times New Roman" pitchFamily="18" charset="0"/>
              </a:rPr>
              <a:t>BÀI 8: ACID</a:t>
            </a:r>
            <a:endParaRPr lang="en-US" sz="2800" b="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0">
                                            <p:txEl>
                                              <p:pRg st="0" end="0"/>
                                            </p:txEl>
                                          </p:spTgt>
                                        </p:tgtEl>
                                        <p:attrNameLst>
                                          <p:attrName>style.visibility</p:attrName>
                                        </p:attrNameLst>
                                      </p:cBhvr>
                                      <p:to>
                                        <p:strVal val="visible"/>
                                      </p:to>
                                    </p:set>
                                    <p:anim calcmode="lin" valueType="num">
                                      <p:cBhvr>
                                        <p:cTn id="7" dur="500" fill="hold"/>
                                        <p:tgtEl>
                                          <p:spTgt spid="3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3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0">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41" presetClass="entr" presetSubtype="0" fill="hold" grpId="0" nodeType="clickEffect">
                                  <p:stCondLst>
                                    <p:cond delay="0"/>
                                  </p:stCondLst>
                                  <p:iterate type="lt">
                                    <p:tmPct val="10000"/>
                                  </p:iterate>
                                  <p:childTnLst>
                                    <p:set>
                                      <p:cBhvr>
                                        <p:cTn id="15" dur="1" fill="hold">
                                          <p:stCondLst>
                                            <p:cond delay="0"/>
                                          </p:stCondLst>
                                        </p:cTn>
                                        <p:tgtEl>
                                          <p:spTgt spid="19">
                                            <p:txEl>
                                              <p:pRg st="0" end="0"/>
                                            </p:txEl>
                                          </p:spTgt>
                                        </p:tgtEl>
                                        <p:attrNameLst>
                                          <p:attrName>style.visibility</p:attrName>
                                        </p:attrNameLst>
                                      </p:cBhvr>
                                      <p:to>
                                        <p:strVal val="visible"/>
                                      </p:to>
                                    </p:set>
                                    <p:anim calcmode="lin" valueType="num">
                                      <p:cBhvr>
                                        <p:cTn id="16" dur="500" fill="hold"/>
                                        <p:tgtEl>
                                          <p:spTgt spid="1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19">
                                            <p:txEl>
                                              <p:pRg st="0" end="0"/>
                                            </p:txEl>
                                          </p:spTgt>
                                        </p:tgtEl>
                                        <p:attrNameLst>
                                          <p:attrName>ppt_y</p:attrName>
                                        </p:attrNameLst>
                                      </p:cBhvr>
                                      <p:tavLst>
                                        <p:tav tm="0">
                                          <p:val>
                                            <p:strVal val="#ppt_y"/>
                                          </p:val>
                                        </p:tav>
                                        <p:tav tm="100000">
                                          <p:val>
                                            <p:strVal val="#ppt_y"/>
                                          </p:val>
                                        </p:tav>
                                      </p:tavLst>
                                    </p:anim>
                                    <p:anim calcmode="lin" valueType="num">
                                      <p:cBhvr>
                                        <p:cTn id="18" dur="500" fill="hold"/>
                                        <p:tgtEl>
                                          <p:spTgt spid="1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1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19">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41" presetClass="entr" presetSubtype="0" fill="hold" grpId="0" nodeType="clickEffect">
                                  <p:stCondLst>
                                    <p:cond delay="0"/>
                                  </p:stCondLst>
                                  <p:iterate type="lt">
                                    <p:tmPct val="10000"/>
                                  </p:iterate>
                                  <p:childTnLst>
                                    <p:set>
                                      <p:cBhvr>
                                        <p:cTn id="24" dur="1" fill="hold">
                                          <p:stCondLst>
                                            <p:cond delay="0"/>
                                          </p:stCondLst>
                                        </p:cTn>
                                        <p:tgtEl>
                                          <p:spTgt spid="19">
                                            <p:txEl>
                                              <p:pRg st="1" end="1"/>
                                            </p:txEl>
                                          </p:spTgt>
                                        </p:tgtEl>
                                        <p:attrNameLst>
                                          <p:attrName>style.visibility</p:attrName>
                                        </p:attrNameLst>
                                      </p:cBhvr>
                                      <p:to>
                                        <p:strVal val="visible"/>
                                      </p:to>
                                    </p:set>
                                    <p:anim calcmode="lin" valueType="num">
                                      <p:cBhvr>
                                        <p:cTn id="25" dur="500" fill="hold"/>
                                        <p:tgtEl>
                                          <p:spTgt spid="19">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9">
                                            <p:txEl>
                                              <p:pRg st="1" end="1"/>
                                            </p:txEl>
                                          </p:spTgt>
                                        </p:tgtEl>
                                        <p:attrNameLst>
                                          <p:attrName>ppt_y</p:attrName>
                                        </p:attrNameLst>
                                      </p:cBhvr>
                                      <p:tavLst>
                                        <p:tav tm="0">
                                          <p:val>
                                            <p:strVal val="#ppt_y"/>
                                          </p:val>
                                        </p:tav>
                                        <p:tav tm="100000">
                                          <p:val>
                                            <p:strVal val="#ppt_y"/>
                                          </p:val>
                                        </p:tav>
                                      </p:tavLst>
                                    </p:anim>
                                    <p:anim calcmode="lin" valueType="num">
                                      <p:cBhvr>
                                        <p:cTn id="27" dur="500" fill="hold"/>
                                        <p:tgtEl>
                                          <p:spTgt spid="19">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9">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9">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1" presetClass="entr" presetSubtype="0" fill="hold" grpId="0" nodeType="clickEffect">
                                  <p:stCondLst>
                                    <p:cond delay="0"/>
                                  </p:stCondLst>
                                  <p:iterate type="lt">
                                    <p:tmPct val="10000"/>
                                  </p:iterate>
                                  <p:childTnLst>
                                    <p:set>
                                      <p:cBhvr>
                                        <p:cTn id="33" dur="1" fill="hold">
                                          <p:stCondLst>
                                            <p:cond delay="0"/>
                                          </p:stCondLst>
                                        </p:cTn>
                                        <p:tgtEl>
                                          <p:spTgt spid="18">
                                            <p:txEl>
                                              <p:pRg st="0" end="0"/>
                                            </p:txEl>
                                          </p:spTgt>
                                        </p:tgtEl>
                                        <p:attrNameLst>
                                          <p:attrName>style.visibility</p:attrName>
                                        </p:attrNameLst>
                                      </p:cBhvr>
                                      <p:to>
                                        <p:strVal val="visible"/>
                                      </p:to>
                                    </p:set>
                                    <p:anim calcmode="lin" valueType="num">
                                      <p:cBhvr>
                                        <p:cTn id="34" dur="500" fill="hold"/>
                                        <p:tgtEl>
                                          <p:spTgt spid="1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8">
                                            <p:txEl>
                                              <p:pRg st="0" end="0"/>
                                            </p:txEl>
                                          </p:spTgt>
                                        </p:tgtEl>
                                        <p:attrNameLst>
                                          <p:attrName>ppt_y</p:attrName>
                                        </p:attrNameLst>
                                      </p:cBhvr>
                                      <p:tavLst>
                                        <p:tav tm="0">
                                          <p:val>
                                            <p:strVal val="#ppt_y"/>
                                          </p:val>
                                        </p:tav>
                                        <p:tav tm="100000">
                                          <p:val>
                                            <p:strVal val="#ppt_y"/>
                                          </p:val>
                                        </p:tav>
                                      </p:tavLst>
                                    </p:anim>
                                    <p:anim calcmode="lin" valueType="num">
                                      <p:cBhvr>
                                        <p:cTn id="36" dur="500" fill="hold"/>
                                        <p:tgtEl>
                                          <p:spTgt spid="1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8">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41" presetClass="entr" presetSubtype="0" fill="hold" grpId="0" nodeType="clickEffect">
                                  <p:stCondLst>
                                    <p:cond delay="0"/>
                                  </p:stCondLst>
                                  <p:iterate type="lt">
                                    <p:tmPct val="10000"/>
                                  </p:iterate>
                                  <p:childTnLst>
                                    <p:set>
                                      <p:cBhvr>
                                        <p:cTn id="42" dur="1" fill="hold">
                                          <p:stCondLst>
                                            <p:cond delay="0"/>
                                          </p:stCondLst>
                                        </p:cTn>
                                        <p:tgtEl>
                                          <p:spTgt spid="20">
                                            <p:txEl>
                                              <p:pRg st="0" end="0"/>
                                            </p:txEl>
                                          </p:spTgt>
                                        </p:tgtEl>
                                        <p:attrNameLst>
                                          <p:attrName>style.visibility</p:attrName>
                                        </p:attrNameLst>
                                      </p:cBhvr>
                                      <p:to>
                                        <p:strVal val="visible"/>
                                      </p:to>
                                    </p:set>
                                    <p:anim calcmode="lin" valueType="num">
                                      <p:cBhvr>
                                        <p:cTn id="43" dur="500" fill="hold"/>
                                        <p:tgtEl>
                                          <p:spTgt spid="20">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20">
                                            <p:txEl>
                                              <p:pRg st="0" end="0"/>
                                            </p:txEl>
                                          </p:spTgt>
                                        </p:tgtEl>
                                        <p:attrNameLst>
                                          <p:attrName>ppt_y</p:attrName>
                                        </p:attrNameLst>
                                      </p:cBhvr>
                                      <p:tavLst>
                                        <p:tav tm="0">
                                          <p:val>
                                            <p:strVal val="#ppt_y"/>
                                          </p:val>
                                        </p:tav>
                                        <p:tav tm="100000">
                                          <p:val>
                                            <p:strVal val="#ppt_y"/>
                                          </p:val>
                                        </p:tav>
                                      </p:tavLst>
                                    </p:anim>
                                    <p:anim calcmode="lin" valueType="num">
                                      <p:cBhvr>
                                        <p:cTn id="45" dur="500" fill="hold"/>
                                        <p:tgtEl>
                                          <p:spTgt spid="20">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20">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20">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41" presetClass="entr" presetSubtype="0" fill="hold" grpId="0" nodeType="clickEffect">
                                  <p:stCondLst>
                                    <p:cond delay="0"/>
                                  </p:stCondLst>
                                  <p:iterate type="lt">
                                    <p:tmPct val="10000"/>
                                  </p:iterate>
                                  <p:childTnLst>
                                    <p:set>
                                      <p:cBhvr>
                                        <p:cTn id="51" dur="1" fill="hold">
                                          <p:stCondLst>
                                            <p:cond delay="0"/>
                                          </p:stCondLst>
                                        </p:cTn>
                                        <p:tgtEl>
                                          <p:spTgt spid="21">
                                            <p:txEl>
                                              <p:pRg st="0" end="0"/>
                                            </p:txEl>
                                          </p:spTgt>
                                        </p:tgtEl>
                                        <p:attrNameLst>
                                          <p:attrName>style.visibility</p:attrName>
                                        </p:attrNameLst>
                                      </p:cBhvr>
                                      <p:to>
                                        <p:strVal val="visible"/>
                                      </p:to>
                                    </p:set>
                                    <p:anim calcmode="lin" valueType="num">
                                      <p:cBhvr>
                                        <p:cTn id="52" dur="500" fill="hold"/>
                                        <p:tgtEl>
                                          <p:spTgt spid="21">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21">
                                            <p:txEl>
                                              <p:pRg st="0" end="0"/>
                                            </p:txEl>
                                          </p:spTgt>
                                        </p:tgtEl>
                                        <p:attrNameLst>
                                          <p:attrName>ppt_y</p:attrName>
                                        </p:attrNameLst>
                                      </p:cBhvr>
                                      <p:tavLst>
                                        <p:tav tm="0">
                                          <p:val>
                                            <p:strVal val="#ppt_y"/>
                                          </p:val>
                                        </p:tav>
                                        <p:tav tm="100000">
                                          <p:val>
                                            <p:strVal val="#ppt_y"/>
                                          </p:val>
                                        </p:tav>
                                      </p:tavLst>
                                    </p:anim>
                                    <p:anim calcmode="lin" valueType="num">
                                      <p:cBhvr>
                                        <p:cTn id="54" dur="500" fill="hold"/>
                                        <p:tgtEl>
                                          <p:spTgt spid="21">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21">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21">
                                            <p:txEl>
                                              <p:pRg st="0" end="0"/>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41" presetClass="entr" presetSubtype="0" fill="hold" grpId="0" nodeType="clickEffect">
                                  <p:stCondLst>
                                    <p:cond delay="0"/>
                                  </p:stCondLst>
                                  <p:iterate type="lt">
                                    <p:tmPct val="10000"/>
                                  </p:iterate>
                                  <p:childTnLst>
                                    <p:set>
                                      <p:cBhvr>
                                        <p:cTn id="60" dur="1" fill="hold">
                                          <p:stCondLst>
                                            <p:cond delay="0"/>
                                          </p:stCondLst>
                                        </p:cTn>
                                        <p:tgtEl>
                                          <p:spTgt spid="22">
                                            <p:txEl>
                                              <p:pRg st="0" end="0"/>
                                            </p:txEl>
                                          </p:spTgt>
                                        </p:tgtEl>
                                        <p:attrNameLst>
                                          <p:attrName>style.visibility</p:attrName>
                                        </p:attrNameLst>
                                      </p:cBhvr>
                                      <p:to>
                                        <p:strVal val="visible"/>
                                      </p:to>
                                    </p:set>
                                    <p:anim calcmode="lin" valueType="num">
                                      <p:cBhvr>
                                        <p:cTn id="61" dur="500" fill="hold"/>
                                        <p:tgtEl>
                                          <p:spTgt spid="2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22">
                                            <p:txEl>
                                              <p:pRg st="0" end="0"/>
                                            </p:txEl>
                                          </p:spTgt>
                                        </p:tgtEl>
                                        <p:attrNameLst>
                                          <p:attrName>ppt_y</p:attrName>
                                        </p:attrNameLst>
                                      </p:cBhvr>
                                      <p:tavLst>
                                        <p:tav tm="0">
                                          <p:val>
                                            <p:strVal val="#ppt_y"/>
                                          </p:val>
                                        </p:tav>
                                        <p:tav tm="100000">
                                          <p:val>
                                            <p:strVal val="#ppt_y"/>
                                          </p:val>
                                        </p:tav>
                                      </p:tavLst>
                                    </p:anim>
                                    <p:anim calcmode="lin" valueType="num">
                                      <p:cBhvr>
                                        <p:cTn id="63" dur="500" fill="hold"/>
                                        <p:tgtEl>
                                          <p:spTgt spid="2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2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19" grpId="0" build="p"/>
      <p:bldP spid="18" grpId="0" build="p"/>
      <p:bldP spid="20" grpId="0" build="p"/>
      <p:bldP spid="21" grpId="0" build="p"/>
      <p:bldP spid="22"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238482"/>
            <a:ext cx="12192000" cy="954107"/>
          </a:xfrm>
          <a:prstGeom prst="rect">
            <a:avLst/>
          </a:prstGeom>
          <a:noFill/>
        </p:spPr>
        <p:txBody>
          <a:bodyPr wrap="square" rtlCol="0">
            <a:spAutoFit/>
          </a:bodyPr>
          <a:lstStyle/>
          <a:p>
            <a:pPr algn="just"/>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Giấm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ăn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hoặc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chanh</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thường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vào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nước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để</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tạo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ra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vị</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chua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sấu</a:t>
            </a:r>
            <a:r>
              <a:rPr lang="en-US" sz="2800" dirty="0">
                <a:solidFill>
                  <a:schemeClr val="tx1">
                    <a:lumMod val="95000"/>
                    <a:lumOff val="5000"/>
                  </a:schemeClr>
                </a:solidFill>
                <a:latin typeface="Times New Roman" pitchFamily="18" charset="0"/>
                <a:cs typeface="Times New Roman" pitchFamily="18" charset="0"/>
              </a:rPr>
              <a:t>, me </a:t>
            </a:r>
            <a:r>
              <a:rPr lang="en-US" sz="2800" dirty="0" err="1">
                <a:solidFill>
                  <a:schemeClr val="tx1">
                    <a:lumMod val="95000"/>
                    <a:lumOff val="5000"/>
                  </a:schemeClr>
                </a:solidFill>
                <a:latin typeface="Times New Roman" pitchFamily="18" charset="0"/>
                <a:cs typeface="Times New Roman" pitchFamily="18" charset="0"/>
              </a:rPr>
              <a:t>hoặc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cà</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chua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cũng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tạo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ra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vị</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chua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một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số</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món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ăn</a:t>
            </a:r>
            <a:r>
              <a:rPr lang="en-US" sz="2800" dirty="0">
                <a:solidFill>
                  <a:schemeClr val="tx1">
                    <a:lumMod val="95000"/>
                    <a:lumOff val="5000"/>
                  </a:schemeClr>
                </a:solidFill>
                <a:latin typeface="Times New Roman" pitchFamily="18" charset="0"/>
                <a:cs typeface="Times New Roman" pitchFamily="18" charset="0"/>
              </a:rPr>
              <a:t>.</a:t>
            </a:r>
          </a:p>
        </p:txBody>
      </p:sp>
      <p:sp>
        <p:nvSpPr>
          <p:cNvPr id="4" name="TextBox 3"/>
          <p:cNvSpPr txBox="1"/>
          <p:nvPr/>
        </p:nvSpPr>
        <p:spPr>
          <a:xfrm>
            <a:off x="0" y="1305282"/>
            <a:ext cx="12192000" cy="954107"/>
          </a:xfrm>
          <a:prstGeom prst="rect">
            <a:avLst/>
          </a:prstGeom>
          <a:noFill/>
        </p:spPr>
        <p:txBody>
          <a:bodyPr wrap="square" rtlCol="0">
            <a:spAutoFit/>
          </a:bodyPr>
          <a:lstStyle/>
          <a:p>
            <a:pPr algn="just"/>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Vị</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chua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của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giấm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ăn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và</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các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loại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quả</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trên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tạo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ra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bởi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một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loại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hợp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gọi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là</a:t>
            </a:r>
            <a:r>
              <a:rPr lang="en-US" sz="2800" dirty="0">
                <a:solidFill>
                  <a:schemeClr val="tx1">
                    <a:lumMod val="95000"/>
                    <a:lumOff val="5000"/>
                  </a:schemeClr>
                </a:solidFill>
                <a:latin typeface="Times New Roman" pitchFamily="18" charset="0"/>
                <a:cs typeface="Times New Roman" pitchFamily="18" charset="0"/>
              </a:rPr>
              <a:t> acid. </a:t>
            </a:r>
            <a:r>
              <a:rPr lang="en-US" sz="2800" dirty="0" err="1">
                <a:solidFill>
                  <a:schemeClr val="tx1">
                    <a:lumMod val="95000"/>
                    <a:lumOff val="5000"/>
                  </a:schemeClr>
                </a:solidFill>
                <a:latin typeface="Times New Roman" pitchFamily="18" charset="0"/>
                <a:cs typeface="Times New Roman" pitchFamily="18" charset="0"/>
              </a:rPr>
              <a:t>Khi</a:t>
            </a:r>
            <a:r>
              <a:rPr lang="en-US" sz="2800" dirty="0">
                <a:solidFill>
                  <a:schemeClr val="tx1">
                    <a:lumMod val="95000"/>
                    <a:lumOff val="5000"/>
                  </a:schemeClr>
                </a:solidFill>
                <a:latin typeface="Times New Roman" pitchFamily="18" charset="0"/>
                <a:cs typeface="Times New Roman" pitchFamily="18" charset="0"/>
              </a:rPr>
              <a:t> tan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nước</a:t>
            </a:r>
            <a:r>
              <a:rPr lang="en-US" sz="2800" dirty="0">
                <a:solidFill>
                  <a:schemeClr val="tx1">
                    <a:lumMod val="95000"/>
                    <a:lumOff val="5000"/>
                  </a:schemeClr>
                </a:solidFill>
                <a:latin typeface="Times New Roman" pitchFamily="18" charset="0"/>
                <a:cs typeface="Times New Roman" pitchFamily="18" charset="0"/>
              </a:rPr>
              <a:t>, acid </a:t>
            </a:r>
            <a:r>
              <a:rPr lang="en-US" sz="2800" dirty="0" err="1">
                <a:solidFill>
                  <a:schemeClr val="tx1">
                    <a:lumMod val="95000"/>
                    <a:lumOff val="5000"/>
                  </a:schemeClr>
                </a:solidFill>
                <a:latin typeface="Times New Roman" pitchFamily="18" charset="0"/>
                <a:cs typeface="Times New Roman" pitchFamily="18" charset="0"/>
              </a:rPr>
              <a:t>tạo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ra</a:t>
            </a:r>
            <a:r>
              <a:rPr lang="en-US" sz="2800" dirty="0">
                <a:solidFill>
                  <a:schemeClr val="tx1">
                    <a:lumMod val="95000"/>
                    <a:lumOff val="5000"/>
                  </a:schemeClr>
                </a:solidFill>
                <a:latin typeface="Times New Roman" pitchFamily="18" charset="0"/>
                <a:cs typeface="Times New Roman" pitchFamily="18" charset="0"/>
              </a:rPr>
              <a:t> ion H</a:t>
            </a:r>
            <a:r>
              <a:rPr lang="en-US" sz="2800" baseline="30000" dirty="0">
                <a:solidFill>
                  <a:schemeClr val="tx1">
                    <a:lumMod val="95000"/>
                    <a:lumOff val="5000"/>
                  </a:schemeClr>
                </a:solidFill>
                <a:latin typeface="Times New Roman" pitchFamily="18" charset="0"/>
                <a:cs typeface="Times New Roman" pitchFamily="18" charset="0"/>
              </a:rPr>
              <a: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làm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cho</a:t>
            </a:r>
            <a:r>
              <a:rPr lang="en-US" sz="2800" dirty="0">
                <a:solidFill>
                  <a:schemeClr val="tx1">
                    <a:lumMod val="95000"/>
                    <a:lumOff val="5000"/>
                  </a:schemeClr>
                </a:solidFill>
                <a:latin typeface="Times New Roman" pitchFamily="18" charset="0"/>
                <a:cs typeface="Times New Roman" pitchFamily="18" charset="0"/>
              </a:rPr>
              <a:t> dung </a:t>
            </a:r>
            <a:r>
              <a:rPr lang="en-US" sz="2800" dirty="0" err="1">
                <a:solidFill>
                  <a:schemeClr val="tx1">
                    <a:lumMod val="95000"/>
                    <a:lumOff val="5000"/>
                  </a:schemeClr>
                </a:solidFill>
                <a:latin typeface="Times New Roman" pitchFamily="18" charset="0"/>
                <a:cs typeface="Times New Roman" pitchFamily="18" charset="0"/>
              </a:rPr>
              <a:t>dịch</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có</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vị</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chua</a:t>
            </a:r>
            <a:r>
              <a:rPr lang="en-US" sz="2800" dirty="0">
                <a:solidFill>
                  <a:schemeClr val="tx1">
                    <a:lumMod val="95000"/>
                    <a:lumOff val="5000"/>
                  </a:schemeClr>
                </a:solidFill>
                <a:latin typeface="Times New Roman" pitchFamily="18" charset="0"/>
                <a:cs typeface="Times New Roman" pitchFamily="18" charset="0"/>
              </a:rPr>
              <a:t>.</a:t>
            </a:r>
          </a:p>
        </p:txBody>
      </p:sp>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2895599" y="2694277"/>
            <a:ext cx="5330932" cy="3637250"/>
          </a:xfrm>
          <a:prstGeom prst="rect">
            <a:avLst/>
          </a:prstGeom>
          <a:noFill/>
          <a:ln w="9525">
            <a:noFill/>
            <a:miter lim="800000"/>
            <a:headEnd/>
            <a:tailEnd/>
          </a:ln>
          <a:effectLst/>
        </p:spPr>
      </p:pic>
    </p:spTree>
    <p:extLst>
      <p:ext uri="{BB962C8B-B14F-4D97-AF65-F5344CB8AC3E}">
        <p14:creationId xmlns:p14="http://schemas.microsoft.com/office/powerpoint/2010/main" val="35634680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lide(fromBottom)">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animEffect transition="in" filter="diamond(in)">
                                      <p:cBhvr>
                                        <p:cTn id="17"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318655"/>
            <a:ext cx="12192000" cy="954107"/>
          </a:xfrm>
          <a:prstGeom prst="rect">
            <a:avLst/>
          </a:prstGeom>
          <a:noFill/>
        </p:spPr>
        <p:txBody>
          <a:bodyPr wrap="square" rtlCol="0">
            <a:spAutoFit/>
          </a:bodyPr>
          <a:lstStyle/>
          <a:p>
            <a:pPr algn="just"/>
            <a:r>
              <a:rPr lang="en-US" sz="2800" dirty="0">
                <a:solidFill>
                  <a:srgbClr val="FF0000"/>
                </a:solidFill>
                <a:latin typeface="Times New Roman" pitchFamily="18" charset="0"/>
                <a:cs typeface="Times New Roman" pitchFamily="18" charset="0"/>
                <a:sym typeface="Wingdings"/>
              </a:rPr>
              <a:t></a:t>
            </a:r>
            <a:r>
              <a:rPr lang="en-US" sz="2800" dirty="0" err="1">
                <a:solidFill>
                  <a:srgbClr val="FF0000"/>
                </a:solidFill>
                <a:latin typeface="Times New Roman" pitchFamily="18" charset="0"/>
                <a:cs typeface="Times New Roman" pitchFamily="18" charset="0"/>
              </a:rPr>
              <a:t>Viết</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sơ</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đồ</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tạo</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thành</a:t>
            </a:r>
            <a:r>
              <a:rPr lang="en-US" sz="2800" dirty="0">
                <a:solidFill>
                  <a:srgbClr val="FF0000"/>
                </a:solidFill>
                <a:latin typeface="Times New Roman" pitchFamily="18" charset="0"/>
                <a:cs typeface="Times New Roman" pitchFamily="18" charset="0"/>
              </a:rPr>
              <a:t> ion H</a:t>
            </a:r>
            <a:r>
              <a:rPr lang="en-US" sz="2800" baseline="30000" dirty="0">
                <a:solidFill>
                  <a:srgbClr val="FF0000"/>
                </a:solidFill>
                <a:latin typeface="Times New Roman" pitchFamily="18" charset="0"/>
                <a:cs typeface="Times New Roman" pitchFamily="18" charset="0"/>
              </a:rPr>
              <a:t>+</a:t>
            </a:r>
            <a:r>
              <a:rPr lang="en-US" sz="2800" dirty="0">
                <a:solidFill>
                  <a:srgbClr val="FF0000"/>
                </a:solidFill>
                <a:latin typeface="Times New Roman" pitchFamily="18" charset="0"/>
                <a:cs typeface="Times New Roman" pitchFamily="18" charset="0"/>
              </a:rPr>
              <a:t> </a:t>
            </a:r>
            <a:r>
              <a:rPr lang="en-US" sz="2800" dirty="0" err="1">
                <a:solidFill>
                  <a:srgbClr val="FF0000"/>
                </a:solidFill>
                <a:latin typeface="Times New Roman" pitchFamily="18" charset="0"/>
                <a:cs typeface="Times New Roman" pitchFamily="18" charset="0"/>
              </a:rPr>
              <a:t>từ</a:t>
            </a:r>
            <a:r>
              <a:rPr lang="en-US" sz="2800" dirty="0">
                <a:solidFill>
                  <a:srgbClr val="FF0000"/>
                </a:solidFill>
                <a:latin typeface="Times New Roman" pitchFamily="18" charset="0"/>
                <a:cs typeface="Times New Roman" pitchFamily="18" charset="0"/>
              </a:rPr>
              <a:t> nitric acid (</a:t>
            </a:r>
            <a:r>
              <a:rPr lang="en-US" sz="2800" dirty="0" err="1">
                <a:solidFill>
                  <a:srgbClr val="FF0000"/>
                </a:solidFill>
                <a:latin typeface="Times New Roman" pitchFamily="18" charset="0"/>
                <a:cs typeface="Times New Roman" pitchFamily="18" charset="0"/>
              </a:rPr>
              <a:t>HNO</a:t>
            </a:r>
            <a:r>
              <a:rPr lang="en-US" sz="2800" baseline="-25000" dirty="0" err="1">
                <a:solidFill>
                  <a:srgbClr val="FF0000"/>
                </a:solidFill>
                <a:latin typeface="Times New Roman" pitchFamily="18" charset="0"/>
                <a:cs typeface="Times New Roman" pitchFamily="18" charset="0"/>
              </a:rPr>
              <a:t>3</a:t>
            </a:r>
            <a:r>
              <a:rPr lang="en-US" sz="2800" dirty="0">
                <a:solidFill>
                  <a:srgbClr val="FF0000"/>
                </a:solidFill>
                <a:latin typeface="Times New Roman" pitchFamily="18" charset="0"/>
                <a:cs typeface="Times New Roman" pitchFamily="18" charset="0"/>
              </a:rPr>
              <a:t>); acetic acid (</a:t>
            </a:r>
            <a:r>
              <a:rPr lang="en-US" sz="2800" dirty="0" err="1">
                <a:solidFill>
                  <a:srgbClr val="FF0000"/>
                </a:solidFill>
                <a:latin typeface="Times New Roman" pitchFamily="18" charset="0"/>
                <a:cs typeface="Times New Roman" pitchFamily="18" charset="0"/>
              </a:rPr>
              <a:t>CH</a:t>
            </a:r>
            <a:r>
              <a:rPr lang="en-US" sz="2800" baseline="-25000" dirty="0" err="1">
                <a:solidFill>
                  <a:srgbClr val="FF0000"/>
                </a:solidFill>
                <a:latin typeface="Times New Roman" pitchFamily="18" charset="0"/>
                <a:cs typeface="Times New Roman" pitchFamily="18" charset="0"/>
              </a:rPr>
              <a:t>3</a:t>
            </a:r>
            <a:r>
              <a:rPr lang="en-US" sz="2800" dirty="0" err="1">
                <a:solidFill>
                  <a:srgbClr val="FF0000"/>
                </a:solidFill>
                <a:latin typeface="Times New Roman" pitchFamily="18" charset="0"/>
                <a:cs typeface="Times New Roman" pitchFamily="18" charset="0"/>
              </a:rPr>
              <a:t>COOH</a:t>
            </a:r>
            <a:r>
              <a:rPr lang="en-US" sz="2800" dirty="0">
                <a:solidFill>
                  <a:srgbClr val="FF0000"/>
                </a:solidFill>
                <a:latin typeface="Times New Roman" pitchFamily="18" charset="0"/>
                <a:cs typeface="Times New Roman" pitchFamily="18" charset="0"/>
              </a:rPr>
              <a:t>); phosphoric acid (</a:t>
            </a:r>
            <a:r>
              <a:rPr lang="en-US" sz="2800" dirty="0" err="1">
                <a:solidFill>
                  <a:srgbClr val="FF0000"/>
                </a:solidFill>
                <a:latin typeface="Times New Roman" pitchFamily="18" charset="0"/>
                <a:cs typeface="Times New Roman" pitchFamily="18" charset="0"/>
              </a:rPr>
              <a:t>H</a:t>
            </a:r>
            <a:r>
              <a:rPr lang="en-US" sz="2800" baseline="-25000" dirty="0" err="1">
                <a:solidFill>
                  <a:srgbClr val="FF0000"/>
                </a:solidFill>
                <a:latin typeface="Times New Roman" pitchFamily="18" charset="0"/>
                <a:cs typeface="Times New Roman" pitchFamily="18" charset="0"/>
              </a:rPr>
              <a:t>3</a:t>
            </a:r>
            <a:r>
              <a:rPr lang="en-US" sz="2800" dirty="0" err="1">
                <a:solidFill>
                  <a:srgbClr val="FF0000"/>
                </a:solidFill>
                <a:latin typeface="Times New Roman" pitchFamily="18" charset="0"/>
                <a:cs typeface="Times New Roman" pitchFamily="18" charset="0"/>
              </a:rPr>
              <a:t>PO</a:t>
            </a:r>
            <a:r>
              <a:rPr lang="en-US" sz="2800" baseline="-25000" dirty="0" err="1">
                <a:solidFill>
                  <a:srgbClr val="FF0000"/>
                </a:solidFill>
                <a:latin typeface="Times New Roman" pitchFamily="18" charset="0"/>
                <a:cs typeface="Times New Roman" pitchFamily="18" charset="0"/>
              </a:rPr>
              <a:t>4</a:t>
            </a:r>
            <a:r>
              <a:rPr lang="en-US" sz="2800" dirty="0">
                <a:solidFill>
                  <a:srgbClr val="FF0000"/>
                </a:solidFill>
                <a:latin typeface="Times New Roman" pitchFamily="18" charset="0"/>
                <a:cs typeface="Times New Roman" pitchFamily="18" charset="0"/>
              </a:rPr>
              <a:t>)? </a:t>
            </a:r>
          </a:p>
        </p:txBody>
      </p:sp>
      <p:sp>
        <p:nvSpPr>
          <p:cNvPr id="6" name="TextBox 5"/>
          <p:cNvSpPr txBox="1"/>
          <p:nvPr/>
        </p:nvSpPr>
        <p:spPr>
          <a:xfrm>
            <a:off x="0" y="1411842"/>
            <a:ext cx="12192000" cy="523220"/>
          </a:xfrm>
          <a:prstGeom prst="rect">
            <a:avLst/>
          </a:prstGeom>
          <a:noFill/>
        </p:spPr>
        <p:txBody>
          <a:bodyPr wrap="square" rtlCol="0">
            <a:spAutoFit/>
          </a:bodyPr>
          <a:lstStyle/>
          <a:p>
            <a:pPr marL="342900" indent="-342900" algn="just"/>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HNO</a:t>
            </a:r>
            <a:r>
              <a:rPr lang="en-US" sz="2800" baseline="-25000" dirty="0" err="1">
                <a:solidFill>
                  <a:schemeClr val="tx1">
                    <a:lumMod val="95000"/>
                    <a:lumOff val="5000"/>
                  </a:schemeClr>
                </a:solidFill>
                <a:latin typeface="Times New Roman" pitchFamily="18" charset="0"/>
                <a:cs typeface="Times New Roman" pitchFamily="18" charset="0"/>
              </a:rPr>
              <a:t>3</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2800" dirty="0" err="1">
                <a:solidFill>
                  <a:schemeClr val="tx1">
                    <a:lumMod val="95000"/>
                    <a:lumOff val="5000"/>
                  </a:schemeClr>
                </a:solidFill>
                <a:latin typeface="Times New Roman" pitchFamily="18" charset="0"/>
                <a:cs typeface="Times New Roman" pitchFamily="18" charset="0"/>
              </a:rPr>
              <a:t>NO</a:t>
            </a:r>
            <a:r>
              <a:rPr lang="en-US" sz="2800" baseline="-25000" dirty="0" err="1">
                <a:solidFill>
                  <a:schemeClr val="tx1">
                    <a:lumMod val="95000"/>
                    <a:lumOff val="5000"/>
                  </a:schemeClr>
                </a:solidFill>
                <a:latin typeface="Times New Roman" pitchFamily="18" charset="0"/>
                <a:cs typeface="Times New Roman" pitchFamily="18" charset="0"/>
              </a:rPr>
              <a:t>3</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0" y="2007582"/>
            <a:ext cx="12192000" cy="523220"/>
          </a:xfrm>
          <a:prstGeom prst="rect">
            <a:avLst/>
          </a:prstGeom>
          <a:noFill/>
        </p:spPr>
        <p:txBody>
          <a:bodyPr wrap="square" rtlCol="0">
            <a:spAutoFit/>
          </a:bodyPr>
          <a:lstStyle/>
          <a:p>
            <a:pPr marL="342900" indent="-342900" algn="just"/>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a:t>
            </a:r>
            <a:r>
              <a:rPr lang="en-US" sz="2800" baseline="-25000" dirty="0" err="1">
                <a:solidFill>
                  <a:schemeClr val="tx1">
                    <a:lumMod val="95000"/>
                    <a:lumOff val="5000"/>
                  </a:schemeClr>
                </a:solidFill>
                <a:latin typeface="Times New Roman" pitchFamily="18" charset="0"/>
                <a:cs typeface="Times New Roman" pitchFamily="18" charset="0"/>
              </a:rPr>
              <a:t>3</a:t>
            </a:r>
            <a:r>
              <a:rPr lang="en-US" sz="2800" dirty="0" err="1">
                <a:solidFill>
                  <a:schemeClr val="tx1">
                    <a:lumMod val="95000"/>
                    <a:lumOff val="5000"/>
                  </a:schemeClr>
                </a:solidFill>
                <a:latin typeface="Times New Roman" pitchFamily="18" charset="0"/>
                <a:cs typeface="Times New Roman" pitchFamily="18" charset="0"/>
              </a:rPr>
              <a:t>COOH</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2800" dirty="0" err="1">
                <a:solidFill>
                  <a:schemeClr val="tx1">
                    <a:lumMod val="95000"/>
                    <a:lumOff val="5000"/>
                  </a:schemeClr>
                </a:solidFill>
                <a:latin typeface="Times New Roman" pitchFamily="18" charset="0"/>
                <a:cs typeface="Times New Roman" pitchFamily="18" charset="0"/>
              </a:rPr>
              <a:t>CH</a:t>
            </a:r>
            <a:r>
              <a:rPr lang="en-US" sz="2800" baseline="-25000" dirty="0" err="1">
                <a:solidFill>
                  <a:schemeClr val="tx1">
                    <a:lumMod val="95000"/>
                    <a:lumOff val="5000"/>
                  </a:schemeClr>
                </a:solidFill>
                <a:latin typeface="Times New Roman" pitchFamily="18" charset="0"/>
                <a:cs typeface="Times New Roman" pitchFamily="18" charset="0"/>
              </a:rPr>
              <a:t>3</a:t>
            </a:r>
            <a:r>
              <a:rPr lang="en-US" sz="2800" dirty="0" err="1">
                <a:solidFill>
                  <a:schemeClr val="tx1">
                    <a:lumMod val="95000"/>
                    <a:lumOff val="5000"/>
                  </a:schemeClr>
                </a:solidFill>
                <a:latin typeface="Times New Roman" pitchFamily="18" charset="0"/>
                <a:cs typeface="Times New Roman" pitchFamily="18" charset="0"/>
              </a:rPr>
              <a:t>COO</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0" y="2644883"/>
            <a:ext cx="12192000" cy="523220"/>
          </a:xfrm>
          <a:prstGeom prst="rect">
            <a:avLst/>
          </a:prstGeom>
          <a:noFill/>
        </p:spPr>
        <p:txBody>
          <a:bodyPr wrap="square" rtlCol="0">
            <a:spAutoFit/>
          </a:bodyPr>
          <a:lstStyle/>
          <a:p>
            <a:pPr marL="342900" indent="-342900" algn="just"/>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H</a:t>
            </a:r>
            <a:r>
              <a:rPr lang="en-US" sz="2800" baseline="-25000" dirty="0" err="1">
                <a:solidFill>
                  <a:schemeClr val="tx1">
                    <a:lumMod val="95000"/>
                    <a:lumOff val="5000"/>
                  </a:schemeClr>
                </a:solidFill>
                <a:latin typeface="Times New Roman" pitchFamily="18" charset="0"/>
                <a:cs typeface="Times New Roman" pitchFamily="18" charset="0"/>
              </a:rPr>
              <a:t>3</a:t>
            </a:r>
            <a:r>
              <a:rPr lang="en-US" sz="2800" dirty="0" err="1">
                <a:solidFill>
                  <a:schemeClr val="tx1">
                    <a:lumMod val="95000"/>
                    <a:lumOff val="5000"/>
                  </a:schemeClr>
                </a:solidFill>
                <a:latin typeface="Times New Roman" pitchFamily="18" charset="0"/>
                <a:cs typeface="Times New Roman" pitchFamily="18" charset="0"/>
              </a:rPr>
              <a:t>PO</a:t>
            </a:r>
            <a:r>
              <a:rPr lang="en-US" sz="2800" baseline="-25000" dirty="0" err="1">
                <a:solidFill>
                  <a:schemeClr val="tx1">
                    <a:lumMod val="95000"/>
                    <a:lumOff val="5000"/>
                  </a:schemeClr>
                </a:solidFill>
                <a:latin typeface="Times New Roman" pitchFamily="18" charset="0"/>
                <a:cs typeface="Times New Roman" pitchFamily="18" charset="0"/>
              </a:rPr>
              <a:t>4</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sym typeface="Wingdings 3"/>
              </a:rPr>
              <a:t>3</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H</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 	</a:t>
            </a:r>
            <a:r>
              <a:rPr lang="en-US" sz="2800" dirty="0" err="1">
                <a:solidFill>
                  <a:schemeClr val="tx1">
                    <a:lumMod val="95000"/>
                    <a:lumOff val="5000"/>
                  </a:schemeClr>
                </a:solidFill>
                <a:latin typeface="Times New Roman" pitchFamily="18" charset="0"/>
                <a:cs typeface="Times New Roman" pitchFamily="18" charset="0"/>
              </a:rPr>
              <a:t>PO</a:t>
            </a:r>
            <a:r>
              <a:rPr lang="en-US" sz="2800" baseline="-25000" dirty="0" err="1">
                <a:solidFill>
                  <a:schemeClr val="tx1">
                    <a:lumMod val="95000"/>
                    <a:lumOff val="5000"/>
                  </a:schemeClr>
                </a:solidFill>
                <a:latin typeface="Times New Roman" pitchFamily="18" charset="0"/>
                <a:cs typeface="Times New Roman" pitchFamily="18" charset="0"/>
              </a:rPr>
              <a:t>4</a:t>
            </a:r>
            <a:r>
              <a:rPr lang="en-US" sz="2800" baseline="30000" dirty="0" err="1">
                <a:solidFill>
                  <a:schemeClr val="tx1">
                    <a:lumMod val="95000"/>
                    <a:lumOff val="5000"/>
                  </a:schemeClr>
                </a:solidFill>
                <a:latin typeface="Times New Roman" panose="02020603050405020304" pitchFamily="18" charset="0"/>
                <a:cs typeface="Times New Roman" panose="02020603050405020304" pitchFamily="18" charset="0"/>
              </a:rPr>
              <a:t>3</a:t>
            </a:r>
            <a:r>
              <a:rPr lang="en-US" sz="28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6346804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p:cTn id="12" dur="10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3" dur="10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14" dur="10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5" dur="10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6" dur="1000" tmFilter="0,0; .5, 1; 1, 1"/>
                                        <p:tgtEl>
                                          <p:spTgt spid="6">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1" presetClass="entr" presetSubtype="0" fill="hold" grpId="0" nodeType="clickEffect">
                                  <p:stCondLst>
                                    <p:cond delay="0"/>
                                  </p:stCondLst>
                                  <p:iterate type="lt">
                                    <p:tmPct val="10000"/>
                                  </p:iterate>
                                  <p:childTnLst>
                                    <p:set>
                                      <p:cBhvr>
                                        <p:cTn id="20" dur="1" fill="hold">
                                          <p:stCondLst>
                                            <p:cond delay="0"/>
                                          </p:stCondLst>
                                        </p:cTn>
                                        <p:tgtEl>
                                          <p:spTgt spid="7">
                                            <p:txEl>
                                              <p:pRg st="0" end="0"/>
                                            </p:txEl>
                                          </p:spTgt>
                                        </p:tgtEl>
                                        <p:attrNameLst>
                                          <p:attrName>style.visibility</p:attrName>
                                        </p:attrNameLst>
                                      </p:cBhvr>
                                      <p:to>
                                        <p:strVal val="visible"/>
                                      </p:to>
                                    </p:set>
                                    <p:anim calcmode="lin" valueType="num">
                                      <p:cBhvr>
                                        <p:cTn id="21" dur="1000" fill="hold"/>
                                        <p:tgtEl>
                                          <p:spTgt spid="7">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2" dur="1000" fill="hold"/>
                                        <p:tgtEl>
                                          <p:spTgt spid="7">
                                            <p:txEl>
                                              <p:pRg st="0" end="0"/>
                                            </p:txEl>
                                          </p:spTgt>
                                        </p:tgtEl>
                                        <p:attrNameLst>
                                          <p:attrName>ppt_y</p:attrName>
                                        </p:attrNameLst>
                                      </p:cBhvr>
                                      <p:tavLst>
                                        <p:tav tm="0">
                                          <p:val>
                                            <p:strVal val="#ppt_y"/>
                                          </p:val>
                                        </p:tav>
                                        <p:tav tm="100000">
                                          <p:val>
                                            <p:strVal val="#ppt_y"/>
                                          </p:val>
                                        </p:tav>
                                      </p:tavLst>
                                    </p:anim>
                                    <p:anim calcmode="lin" valueType="num">
                                      <p:cBhvr>
                                        <p:cTn id="23" dur="1000" fill="hold"/>
                                        <p:tgtEl>
                                          <p:spTgt spid="7">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4" dur="1000" fill="hold"/>
                                        <p:tgtEl>
                                          <p:spTgt spid="7">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5" dur="1000" tmFilter="0,0; .5, 1; 1, 1"/>
                                        <p:tgtEl>
                                          <p:spTgt spid="7">
                                            <p:txEl>
                                              <p:pRg st="0" end="0"/>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41" presetClass="entr" presetSubtype="0" fill="hold" grpId="0" nodeType="clickEffect">
                                  <p:stCondLst>
                                    <p:cond delay="0"/>
                                  </p:stCondLst>
                                  <p:iterate type="lt">
                                    <p:tmPct val="10000"/>
                                  </p:iterate>
                                  <p:childTnLst>
                                    <p:set>
                                      <p:cBhvr>
                                        <p:cTn id="29" dur="1" fill="hold">
                                          <p:stCondLst>
                                            <p:cond delay="0"/>
                                          </p:stCondLst>
                                        </p:cTn>
                                        <p:tgtEl>
                                          <p:spTgt spid="8">
                                            <p:txEl>
                                              <p:pRg st="0" end="0"/>
                                            </p:txEl>
                                          </p:spTgt>
                                        </p:tgtEl>
                                        <p:attrNameLst>
                                          <p:attrName>style.visibility</p:attrName>
                                        </p:attrNameLst>
                                      </p:cBhvr>
                                      <p:to>
                                        <p:strVal val="visible"/>
                                      </p:to>
                                    </p:set>
                                    <p:anim calcmode="lin" valueType="num">
                                      <p:cBhvr>
                                        <p:cTn id="30" dur="1000" fill="hold"/>
                                        <p:tgtEl>
                                          <p:spTgt spid="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1" dur="1000" fill="hold"/>
                                        <p:tgtEl>
                                          <p:spTgt spid="8">
                                            <p:txEl>
                                              <p:pRg st="0" end="0"/>
                                            </p:txEl>
                                          </p:spTgt>
                                        </p:tgtEl>
                                        <p:attrNameLst>
                                          <p:attrName>ppt_y</p:attrName>
                                        </p:attrNameLst>
                                      </p:cBhvr>
                                      <p:tavLst>
                                        <p:tav tm="0">
                                          <p:val>
                                            <p:strVal val="#ppt_y"/>
                                          </p:val>
                                        </p:tav>
                                        <p:tav tm="100000">
                                          <p:val>
                                            <p:strVal val="#ppt_y"/>
                                          </p:val>
                                        </p:tav>
                                      </p:tavLst>
                                    </p:anim>
                                    <p:anim calcmode="lin" valueType="num">
                                      <p:cBhvr>
                                        <p:cTn id="32" dur="1000" fill="hold"/>
                                        <p:tgtEl>
                                          <p:spTgt spid="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3" dur="1000" fill="hold"/>
                                        <p:tgtEl>
                                          <p:spTgt spid="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4" dur="1000" tmFilter="0,0; .5, 1; 1, 1"/>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P spid="7" grpId="0" build="p"/>
      <p:bldP spid="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A80000"/>
                </a:solidFill>
                <a:latin typeface="Times New Roman" pitchFamily="18" charset="0"/>
                <a:cs typeface="Times New Roman" pitchFamily="18" charset="0"/>
              </a:rPr>
              <a:t>BÀI</a:t>
            </a:r>
            <a:r>
              <a:rPr lang="en-US" sz="2800" b="1" dirty="0">
                <a:solidFill>
                  <a:srgbClr val="A80000"/>
                </a:solidFill>
                <a:latin typeface="Times New Roman" pitchFamily="18" charset="0"/>
                <a:cs typeface="Times New Roman" pitchFamily="18" charset="0"/>
              </a:rPr>
              <a:t> 8: ACID</a:t>
            </a:r>
          </a:p>
        </p:txBody>
      </p:sp>
      <p:sp>
        <p:nvSpPr>
          <p:cNvPr id="6" name="TextBox 5"/>
          <p:cNvSpPr txBox="1"/>
          <p:nvPr/>
        </p:nvSpPr>
        <p:spPr>
          <a:xfrm>
            <a:off x="0" y="468048"/>
            <a:ext cx="3889829" cy="461665"/>
          </a:xfrm>
          <a:prstGeom prst="rect">
            <a:avLst/>
          </a:prstGeom>
          <a:noFill/>
        </p:spPr>
        <p:txBody>
          <a:bodyPr wrap="square" rtlCol="0">
            <a:spAutoFit/>
          </a:bodyPr>
          <a:lstStyle/>
          <a:p>
            <a:r>
              <a:rPr lang="en-US" sz="2400" b="1" dirty="0">
                <a:solidFill>
                  <a:srgbClr val="000066"/>
                </a:solidFill>
                <a:latin typeface="Times New Roman" pitchFamily="18" charset="0"/>
                <a:cs typeface="Times New Roman" pitchFamily="18" charset="0"/>
              </a:rPr>
              <a:t>I. </a:t>
            </a:r>
            <a:r>
              <a:rPr lang="en-US" sz="2400" b="1" dirty="0" err="1">
                <a:solidFill>
                  <a:srgbClr val="000066"/>
                </a:solidFill>
                <a:latin typeface="Times New Roman" pitchFamily="18" charset="0"/>
                <a:cs typeface="Times New Roman" pitchFamily="18" charset="0"/>
              </a:rPr>
              <a:t>KHÁI</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NIỆM</a:t>
            </a:r>
            <a:r>
              <a:rPr lang="en-US" sz="2400" b="1" dirty="0">
                <a:solidFill>
                  <a:srgbClr val="000066"/>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5" name="Rectangle 11"/>
          <p:cNvSpPr>
            <a:spLocks noChangeArrowheads="1"/>
          </p:cNvSpPr>
          <p:nvPr/>
        </p:nvSpPr>
        <p:spPr bwMode="auto">
          <a:xfrm>
            <a:off x="0" y="54875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66"/>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3" name="TextBox 22"/>
          <p:cNvSpPr txBox="1"/>
          <p:nvPr/>
        </p:nvSpPr>
        <p:spPr>
          <a:xfrm>
            <a:off x="0" y="950546"/>
            <a:ext cx="5805714" cy="461665"/>
          </a:xfrm>
          <a:prstGeom prst="rect">
            <a:avLst/>
          </a:prstGeom>
          <a:noFill/>
        </p:spPr>
        <p:txBody>
          <a:bodyPr wrap="square" rtlCol="0">
            <a:spAutoFit/>
          </a:bodyPr>
          <a:lstStyle/>
          <a:p>
            <a:r>
              <a:rPr lang="en-US" sz="2400" b="1" smtClean="0">
                <a:solidFill>
                  <a:srgbClr val="000066"/>
                </a:solidFill>
                <a:latin typeface="Times New Roman" pitchFamily="18" charset="0"/>
                <a:cs typeface="Times New Roman" pitchFamily="18" charset="0"/>
              </a:rPr>
              <a:t>II. </a:t>
            </a:r>
            <a:r>
              <a:rPr lang="en-US" sz="2400" b="1" dirty="0" err="1">
                <a:solidFill>
                  <a:srgbClr val="000066"/>
                </a:solidFill>
                <a:latin typeface="Times New Roman" pitchFamily="18" charset="0"/>
                <a:cs typeface="Times New Roman" pitchFamily="18" charset="0"/>
              </a:rPr>
              <a:t>TÍNH</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CHẤT</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HÓA</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HỌC</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CỦA</a:t>
            </a:r>
            <a:r>
              <a:rPr lang="en-US" sz="2400" b="1" dirty="0">
                <a:solidFill>
                  <a:srgbClr val="000066"/>
                </a:solidFill>
                <a:latin typeface="Times New Roman" pitchFamily="18" charset="0"/>
                <a:cs typeface="Times New Roman" pitchFamily="18" charset="0"/>
              </a:rPr>
              <a:t> ACID</a:t>
            </a:r>
          </a:p>
        </p:txBody>
      </p:sp>
      <p:sp>
        <p:nvSpPr>
          <p:cNvPr id="24" name="TextBox 23"/>
          <p:cNvSpPr txBox="1"/>
          <p:nvPr/>
        </p:nvSpPr>
        <p:spPr>
          <a:xfrm>
            <a:off x="92365" y="1413046"/>
            <a:ext cx="4145806" cy="461665"/>
          </a:xfrm>
          <a:prstGeom prst="rect">
            <a:avLst/>
          </a:prstGeom>
          <a:noFill/>
        </p:spPr>
        <p:txBody>
          <a:bodyPr wrap="square" rtlCol="0">
            <a:spAutoFit/>
          </a:bodyPr>
          <a:lstStyle/>
          <a:p>
            <a:r>
              <a:rPr lang="en-US" sz="2400" b="1" dirty="0">
                <a:solidFill>
                  <a:srgbClr val="006600"/>
                </a:solidFill>
                <a:latin typeface="Times New Roman" pitchFamily="18" charset="0"/>
                <a:cs typeface="Times New Roman" pitchFamily="18" charset="0"/>
              </a:rPr>
              <a:t>1. </a:t>
            </a:r>
            <a:r>
              <a:rPr lang="en-US" sz="2400" b="1" dirty="0" err="1">
                <a:solidFill>
                  <a:srgbClr val="006600"/>
                </a:solidFill>
                <a:latin typeface="Times New Roman" pitchFamily="18" charset="0"/>
                <a:cs typeface="Times New Roman" pitchFamily="18" charset="0"/>
              </a:rPr>
              <a:t>Làm</a:t>
            </a:r>
            <a:r>
              <a:rPr lang="en-US" sz="2400" b="1" dirty="0">
                <a:solidFill>
                  <a:srgbClr val="006600"/>
                </a:solidFill>
                <a:latin typeface="Times New Roman" pitchFamily="18" charset="0"/>
                <a:cs typeface="Times New Roman" pitchFamily="18" charset="0"/>
              </a:rPr>
              <a:t> </a:t>
            </a:r>
            <a:r>
              <a:rPr lang="en-US" sz="2400" b="1" dirty="0" err="1">
                <a:solidFill>
                  <a:srgbClr val="006600"/>
                </a:solidFill>
                <a:latin typeface="Times New Roman" pitchFamily="18" charset="0"/>
                <a:cs typeface="Times New Roman" pitchFamily="18" charset="0"/>
              </a:rPr>
              <a:t>đổi</a:t>
            </a:r>
            <a:r>
              <a:rPr lang="en-US" sz="2400" b="1" dirty="0">
                <a:solidFill>
                  <a:srgbClr val="006600"/>
                </a:solidFill>
                <a:latin typeface="Times New Roman" pitchFamily="18" charset="0"/>
                <a:cs typeface="Times New Roman" pitchFamily="18" charset="0"/>
              </a:rPr>
              <a:t> </a:t>
            </a:r>
            <a:r>
              <a:rPr lang="en-US" sz="2400" b="1" dirty="0" err="1">
                <a:solidFill>
                  <a:srgbClr val="006600"/>
                </a:solidFill>
                <a:latin typeface="Times New Roman" pitchFamily="18" charset="0"/>
                <a:cs typeface="Times New Roman" pitchFamily="18" charset="0"/>
              </a:rPr>
              <a:t>màu</a:t>
            </a:r>
            <a:r>
              <a:rPr lang="en-US" sz="2400" b="1" dirty="0">
                <a:solidFill>
                  <a:srgbClr val="006600"/>
                </a:solidFill>
                <a:latin typeface="Times New Roman" pitchFamily="18" charset="0"/>
                <a:cs typeface="Times New Roman" pitchFamily="18" charset="0"/>
              </a:rPr>
              <a:t> </a:t>
            </a:r>
            <a:r>
              <a:rPr lang="en-US" sz="2400" b="1" dirty="0" err="1">
                <a:solidFill>
                  <a:srgbClr val="006600"/>
                </a:solidFill>
                <a:latin typeface="Times New Roman" pitchFamily="18" charset="0"/>
                <a:cs typeface="Times New Roman" pitchFamily="18" charset="0"/>
              </a:rPr>
              <a:t>chất</a:t>
            </a:r>
            <a:r>
              <a:rPr lang="en-US" sz="2400" b="1" dirty="0">
                <a:solidFill>
                  <a:srgbClr val="006600"/>
                </a:solidFill>
                <a:latin typeface="Times New Roman" pitchFamily="18" charset="0"/>
                <a:cs typeface="Times New Roman" pitchFamily="18" charset="0"/>
              </a:rPr>
              <a:t> </a:t>
            </a:r>
            <a:r>
              <a:rPr lang="en-US" sz="2400" b="1" dirty="0" err="1">
                <a:solidFill>
                  <a:srgbClr val="006600"/>
                </a:solidFill>
                <a:latin typeface="Times New Roman" pitchFamily="18" charset="0"/>
                <a:cs typeface="Times New Roman" pitchFamily="18" charset="0"/>
              </a:rPr>
              <a:t>chỉ</a:t>
            </a:r>
            <a:r>
              <a:rPr lang="en-US" sz="2400" b="1" dirty="0">
                <a:solidFill>
                  <a:srgbClr val="006600"/>
                </a:solidFill>
                <a:latin typeface="Times New Roman" pitchFamily="18" charset="0"/>
                <a:cs typeface="Times New Roman" pitchFamily="18" charset="0"/>
              </a:rPr>
              <a:t> </a:t>
            </a:r>
            <a:r>
              <a:rPr lang="en-US" sz="2400" b="1" dirty="0" err="1">
                <a:solidFill>
                  <a:srgbClr val="006600"/>
                </a:solidFill>
                <a:latin typeface="Times New Roman" pitchFamily="18" charset="0"/>
                <a:cs typeface="Times New Roman" pitchFamily="18" charset="0"/>
              </a:rPr>
              <a:t>thị</a:t>
            </a:r>
            <a:endParaRPr lang="en-US" sz="2400" b="1" dirty="0">
              <a:solidFill>
                <a:srgbClr val="006600"/>
              </a:solidFill>
              <a:latin typeface="Times New Roman" pitchFamily="18" charset="0"/>
              <a:cs typeface="Times New Roman" pitchFamily="18" charset="0"/>
            </a:endParaRPr>
          </a:p>
        </p:txBody>
      </p:sp>
    </p:spTree>
    <p:extLst>
      <p:ext uri="{BB962C8B-B14F-4D97-AF65-F5344CB8AC3E}">
        <p14:creationId xmlns:p14="http://schemas.microsoft.com/office/powerpoint/2010/main" val="137201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1000" fill="hold"/>
                                        <p:tgtEl>
                                          <p:spTgt spid="23"/>
                                        </p:tgtEl>
                                        <p:attrNameLst>
                                          <p:attrName>ppt_w</p:attrName>
                                        </p:attrNameLst>
                                      </p:cBhvr>
                                      <p:tavLst>
                                        <p:tav tm="0">
                                          <p:val>
                                            <p:fltVal val="0"/>
                                          </p:val>
                                        </p:tav>
                                        <p:tav tm="100000">
                                          <p:val>
                                            <p:strVal val="#ppt_w"/>
                                          </p:val>
                                        </p:tav>
                                      </p:tavLst>
                                    </p:anim>
                                    <p:anim calcmode="lin" valueType="num">
                                      <p:cBhvr>
                                        <p:cTn id="8" dur="1000" fill="hold"/>
                                        <p:tgtEl>
                                          <p:spTgt spid="23"/>
                                        </p:tgtEl>
                                        <p:attrNameLst>
                                          <p:attrName>ppt_h</p:attrName>
                                        </p:attrNameLst>
                                      </p:cBhvr>
                                      <p:tavLst>
                                        <p:tav tm="0">
                                          <p:val>
                                            <p:fltVal val="0"/>
                                          </p:val>
                                        </p:tav>
                                        <p:tav tm="100000">
                                          <p:val>
                                            <p:strVal val="#ppt_h"/>
                                          </p:val>
                                        </p:tav>
                                      </p:tavLst>
                                    </p:anim>
                                    <p:animEffect transition="in" filter="fade">
                                      <p:cBhvr>
                                        <p:cTn id="9" dur="10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1000" fill="hold"/>
                                        <p:tgtEl>
                                          <p:spTgt spid="24"/>
                                        </p:tgtEl>
                                        <p:attrNameLst>
                                          <p:attrName>ppt_w</p:attrName>
                                        </p:attrNameLst>
                                      </p:cBhvr>
                                      <p:tavLst>
                                        <p:tav tm="0">
                                          <p:val>
                                            <p:fltVal val="0"/>
                                          </p:val>
                                        </p:tav>
                                        <p:tav tm="100000">
                                          <p:val>
                                            <p:strVal val="#ppt_w"/>
                                          </p:val>
                                        </p:tav>
                                      </p:tavLst>
                                    </p:anim>
                                    <p:anim calcmode="lin" valueType="num">
                                      <p:cBhvr>
                                        <p:cTn id="15" dur="1000" fill="hold"/>
                                        <p:tgtEl>
                                          <p:spTgt spid="24"/>
                                        </p:tgtEl>
                                        <p:attrNameLst>
                                          <p:attrName>ppt_h</p:attrName>
                                        </p:attrNameLst>
                                      </p:cBhvr>
                                      <p:tavLst>
                                        <p:tav tm="0">
                                          <p:val>
                                            <p:fltVal val="0"/>
                                          </p:val>
                                        </p:tav>
                                        <p:tav tm="100000">
                                          <p:val>
                                            <p:strVal val="#ppt_h"/>
                                          </p:val>
                                        </p:tav>
                                      </p:tavLst>
                                    </p:anim>
                                    <p:animEffect transition="in" filter="fade">
                                      <p:cBhvr>
                                        <p:cTn id="16"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837B5E34-223A-4DEA-9E0F-31C2A255BFE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 y="-1"/>
            <a:ext cx="11742057" cy="6831123"/>
          </a:xfrm>
          <a:prstGeom prst="rect">
            <a:avLst/>
          </a:prstGeom>
        </p:spPr>
      </p:pic>
    </p:spTree>
    <p:extLst>
      <p:ext uri="{BB962C8B-B14F-4D97-AF65-F5344CB8AC3E}">
        <p14:creationId xmlns:p14="http://schemas.microsoft.com/office/powerpoint/2010/main" val="61729438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DUNG DỊCH HCl LÀM ĐỔI MÀU QUỲ TÍM">
            <a:hlinkClick r:id="" action="ppaction://media"/>
            <a:extLst>
              <a:ext uri="{FF2B5EF4-FFF2-40B4-BE49-F238E27FC236}">
                <a16:creationId xmlns="" xmlns:a16="http://schemas.microsoft.com/office/drawing/2014/main" id="{9BD8F316-C9AF-44B7-954D-B9F33249312B}"/>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272949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13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589690"/>
            <a:ext cx="7649029" cy="523220"/>
          </a:xfrm>
          <a:prstGeom prst="rect">
            <a:avLst/>
          </a:prstGeom>
          <a:noFill/>
        </p:spPr>
        <p:txBody>
          <a:bodyPr wrap="square" rtlCol="0">
            <a:spAutoFit/>
          </a:bodyPr>
          <a:lstStyle/>
          <a:p>
            <a:pPr algn="just"/>
            <a:r>
              <a:rPr lang="en-US" sz="2800" u="sng" dirty="0" err="1">
                <a:effectLst>
                  <a:outerShdw blurRad="38100" dist="38100" dir="2700000" algn="tl">
                    <a:srgbClr val="000000">
                      <a:alpha val="43137"/>
                    </a:srgbClr>
                  </a:outerShdw>
                </a:effectLst>
                <a:latin typeface="Times New Roman" pitchFamily="18" charset="0"/>
                <a:cs typeface="Times New Roman" pitchFamily="18" charset="0"/>
              </a:rPr>
              <a:t>Hiện</a:t>
            </a:r>
            <a:r>
              <a:rPr lang="en-US" sz="2800" u="sng" dirty="0">
                <a:effectLst>
                  <a:outerShdw blurRad="38100" dist="38100" dir="2700000" algn="tl">
                    <a:srgbClr val="000000">
                      <a:alpha val="43137"/>
                    </a:srgbClr>
                  </a:outerShdw>
                </a:effectLst>
                <a:latin typeface="Times New Roman" pitchFamily="18" charset="0"/>
                <a:cs typeface="Times New Roman" pitchFamily="18" charset="0"/>
              </a:rPr>
              <a:t> t</a:t>
            </a:r>
            <a:r>
              <a:rPr lang="vi-VN" sz="2800" u="sng" dirty="0">
                <a:effectLst>
                  <a:outerShdw blurRad="38100" dist="38100" dir="2700000" algn="tl">
                    <a:srgbClr val="000000">
                      <a:alpha val="43137"/>
                    </a:srgbClr>
                  </a:outerShdw>
                </a:effectLst>
                <a:latin typeface="Times New Roman" pitchFamily="18" charset="0"/>
                <a:cs typeface="Times New Roman" pitchFamily="18" charset="0"/>
              </a:rPr>
              <a:t>ượng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Giấy</a:t>
            </a:r>
            <a:r>
              <a:rPr lang="en-US" sz="2800" dirty="0">
                <a:latin typeface="Times New Roman" pitchFamily="18" charset="0"/>
                <a:cs typeface="Times New Roman" pitchFamily="18" charset="0"/>
              </a:rPr>
              <a:t> </a:t>
            </a:r>
            <a:r>
              <a:rPr lang="en-US" sz="2800" dirty="0" err="1">
                <a:solidFill>
                  <a:srgbClr val="CC0099"/>
                </a:solidFill>
                <a:latin typeface="Times New Roman" pitchFamily="18" charset="0"/>
                <a:cs typeface="Times New Roman" pitchFamily="18" charset="0"/>
              </a:rPr>
              <a:t>quỳ</a:t>
            </a:r>
            <a:r>
              <a:rPr lang="en-US" sz="2800" dirty="0">
                <a:solidFill>
                  <a:srgbClr val="CC0099"/>
                </a:solidFill>
                <a:latin typeface="Times New Roman" pitchFamily="18" charset="0"/>
                <a:cs typeface="Times New Roman" pitchFamily="18" charset="0"/>
              </a:rPr>
              <a:t> </a:t>
            </a:r>
            <a:r>
              <a:rPr lang="en-US" sz="2800" dirty="0" err="1">
                <a:solidFill>
                  <a:srgbClr val="CC0099"/>
                </a:solidFill>
                <a:latin typeface="Times New Roman" pitchFamily="18" charset="0"/>
                <a:cs typeface="Times New Roman" pitchFamily="18" charset="0"/>
              </a:rPr>
              <a:t>tím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chuyển</a:t>
            </a:r>
            <a:r>
              <a:rPr lang="en-US" sz="2800" dirty="0">
                <a:latin typeface="Times New Roman" pitchFamily="18" charset="0"/>
                <a:cs typeface="Times New Roman" pitchFamily="18" charset="0"/>
              </a:rPr>
              <a:t> sang </a:t>
            </a:r>
            <a:r>
              <a:rPr lang="en-US" sz="2800" dirty="0" err="1">
                <a:solidFill>
                  <a:srgbClr val="FF4747"/>
                </a:solidFill>
                <a:latin typeface="Times New Roman" pitchFamily="18" charset="0"/>
                <a:cs typeface="Times New Roman" pitchFamily="18" charset="0"/>
              </a:rPr>
              <a:t>màu</a:t>
            </a:r>
            <a:r>
              <a:rPr lang="en-US" sz="2800" dirty="0">
                <a:solidFill>
                  <a:srgbClr val="FF4747"/>
                </a:solidFill>
                <a:latin typeface="Times New Roman" pitchFamily="18" charset="0"/>
                <a:cs typeface="Times New Roman" pitchFamily="18" charset="0"/>
              </a:rPr>
              <a:t> </a:t>
            </a:r>
            <a:r>
              <a:rPr lang="en-US" sz="2800" dirty="0" err="1">
                <a:solidFill>
                  <a:srgbClr val="FF4747"/>
                </a:solidFill>
                <a:latin typeface="Times New Roman" pitchFamily="18" charset="0"/>
                <a:cs typeface="Times New Roman" pitchFamily="18" charset="0"/>
              </a:rPr>
              <a:t>đỏ</a:t>
            </a:r>
            <a:r>
              <a:rPr lang="en-US" sz="2800" dirty="0">
                <a:latin typeface="Times New Roman" pitchFamily="18" charset="0"/>
                <a:cs typeface="Times New Roman" pitchFamily="18" charset="0"/>
              </a:rPr>
              <a:t>.</a:t>
            </a:r>
          </a:p>
        </p:txBody>
      </p:sp>
      <p:pic>
        <p:nvPicPr>
          <p:cNvPr id="2" name="Picture 1">
            <a:extLst>
              <a:ext uri="{FF2B5EF4-FFF2-40B4-BE49-F238E27FC236}">
                <a16:creationId xmlns="" xmlns:a16="http://schemas.microsoft.com/office/drawing/2014/main" id="{837B5E34-223A-4DEA-9E0F-31C2A255BFE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0" y="0"/>
            <a:ext cx="5979886" cy="3478891"/>
          </a:xfrm>
          <a:prstGeom prst="rect">
            <a:avLst/>
          </a:prstGeom>
        </p:spPr>
      </p:pic>
      <p:pic>
        <p:nvPicPr>
          <p:cNvPr id="4" name="Picture 3">
            <a:extLst>
              <a:ext uri="{FF2B5EF4-FFF2-40B4-BE49-F238E27FC236}">
                <a16:creationId xmlns="" xmlns:a16="http://schemas.microsoft.com/office/drawing/2014/main" id="{AAAE5C83-841D-4F36-BBBB-B340F506CF30}"/>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50000"/>
                    </a14:imgEffect>
                    <a14:imgEffect>
                      <a14:brightnessContrast contrast="40000"/>
                    </a14:imgEffect>
                  </a14:imgLayer>
                </a14:imgProps>
              </a:ext>
            </a:extLst>
          </a:blip>
          <a:stretch>
            <a:fillRect/>
          </a:stretch>
        </p:blipFill>
        <p:spPr>
          <a:xfrm>
            <a:off x="1295702" y="4397881"/>
            <a:ext cx="9368368" cy="161103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8885035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A80000"/>
                </a:solidFill>
                <a:latin typeface="Times New Roman" pitchFamily="18" charset="0"/>
                <a:cs typeface="Times New Roman" pitchFamily="18" charset="0"/>
              </a:rPr>
              <a:t>BÀI</a:t>
            </a:r>
            <a:r>
              <a:rPr lang="en-US" sz="2800" b="1" dirty="0">
                <a:solidFill>
                  <a:srgbClr val="A80000"/>
                </a:solidFill>
                <a:latin typeface="Times New Roman" pitchFamily="18" charset="0"/>
                <a:cs typeface="Times New Roman" pitchFamily="18" charset="0"/>
              </a:rPr>
              <a:t> 8: ACID</a:t>
            </a:r>
          </a:p>
        </p:txBody>
      </p:sp>
      <p:sp>
        <p:nvSpPr>
          <p:cNvPr id="6" name="TextBox 5"/>
          <p:cNvSpPr txBox="1"/>
          <p:nvPr/>
        </p:nvSpPr>
        <p:spPr>
          <a:xfrm>
            <a:off x="0" y="468048"/>
            <a:ext cx="3889829" cy="461665"/>
          </a:xfrm>
          <a:prstGeom prst="rect">
            <a:avLst/>
          </a:prstGeom>
          <a:noFill/>
        </p:spPr>
        <p:txBody>
          <a:bodyPr wrap="square" rtlCol="0">
            <a:spAutoFit/>
          </a:bodyPr>
          <a:lstStyle/>
          <a:p>
            <a:r>
              <a:rPr lang="en-US" sz="2400" b="1" dirty="0">
                <a:solidFill>
                  <a:srgbClr val="000066"/>
                </a:solidFill>
                <a:latin typeface="Times New Roman" pitchFamily="18" charset="0"/>
                <a:cs typeface="Times New Roman" pitchFamily="18" charset="0"/>
              </a:rPr>
              <a:t>I. </a:t>
            </a:r>
            <a:r>
              <a:rPr lang="en-US" sz="2400" b="1" dirty="0" err="1">
                <a:solidFill>
                  <a:srgbClr val="000066"/>
                </a:solidFill>
                <a:latin typeface="Times New Roman" pitchFamily="18" charset="0"/>
                <a:cs typeface="Times New Roman" pitchFamily="18" charset="0"/>
              </a:rPr>
              <a:t>KHÁI</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NIỆM</a:t>
            </a:r>
            <a:r>
              <a:rPr lang="en-US" sz="2400" b="1" dirty="0">
                <a:solidFill>
                  <a:srgbClr val="000066"/>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5" name="Rectangle 11"/>
          <p:cNvSpPr>
            <a:spLocks noChangeArrowheads="1"/>
          </p:cNvSpPr>
          <p:nvPr/>
        </p:nvSpPr>
        <p:spPr bwMode="auto">
          <a:xfrm>
            <a:off x="0" y="54875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66"/>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3" name="TextBox 22"/>
          <p:cNvSpPr txBox="1"/>
          <p:nvPr/>
        </p:nvSpPr>
        <p:spPr>
          <a:xfrm>
            <a:off x="0" y="1414998"/>
            <a:ext cx="5805714" cy="461665"/>
          </a:xfrm>
          <a:prstGeom prst="rect">
            <a:avLst/>
          </a:prstGeom>
          <a:noFill/>
        </p:spPr>
        <p:txBody>
          <a:bodyPr wrap="square" rtlCol="0">
            <a:spAutoFit/>
          </a:bodyPr>
          <a:lstStyle/>
          <a:p>
            <a:r>
              <a:rPr lang="en-US" sz="2400" b="1" dirty="0">
                <a:solidFill>
                  <a:srgbClr val="000066"/>
                </a:solidFill>
                <a:latin typeface="Times New Roman" pitchFamily="18" charset="0"/>
                <a:cs typeface="Times New Roman" pitchFamily="18" charset="0"/>
              </a:rPr>
              <a:t>III. </a:t>
            </a:r>
            <a:r>
              <a:rPr lang="en-US" sz="2400" b="1" dirty="0" err="1">
                <a:solidFill>
                  <a:srgbClr val="000066"/>
                </a:solidFill>
                <a:latin typeface="Times New Roman" pitchFamily="18" charset="0"/>
                <a:cs typeface="Times New Roman" pitchFamily="18" charset="0"/>
              </a:rPr>
              <a:t>TÍNH</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CHẤT</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HÓA</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HỌC</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CỦA</a:t>
            </a:r>
            <a:r>
              <a:rPr lang="en-US" sz="2400" b="1" dirty="0">
                <a:solidFill>
                  <a:srgbClr val="000066"/>
                </a:solidFill>
                <a:latin typeface="Times New Roman" pitchFamily="18" charset="0"/>
                <a:cs typeface="Times New Roman" pitchFamily="18" charset="0"/>
              </a:rPr>
              <a:t> ACID</a:t>
            </a:r>
          </a:p>
        </p:txBody>
      </p:sp>
      <p:sp>
        <p:nvSpPr>
          <p:cNvPr id="24" name="TextBox 23"/>
          <p:cNvSpPr txBox="1"/>
          <p:nvPr/>
        </p:nvSpPr>
        <p:spPr>
          <a:xfrm>
            <a:off x="92364" y="1862989"/>
            <a:ext cx="5805713" cy="523220"/>
          </a:xfrm>
          <a:prstGeom prst="rect">
            <a:avLst/>
          </a:prstGeom>
          <a:noFill/>
        </p:spPr>
        <p:txBody>
          <a:bodyPr wrap="square" rtlCol="0">
            <a:spAutoFit/>
          </a:bodyPr>
          <a:lstStyle/>
          <a:p>
            <a:r>
              <a:rPr lang="en-US" sz="2800" b="1" dirty="0">
                <a:solidFill>
                  <a:srgbClr val="006600"/>
                </a:solidFill>
                <a:latin typeface="Times New Roman" pitchFamily="18" charset="0"/>
                <a:cs typeface="Times New Roman" pitchFamily="18" charset="0"/>
              </a:rPr>
              <a:t>1. </a:t>
            </a:r>
            <a:r>
              <a:rPr lang="en-US" sz="2800" b="1" dirty="0" err="1">
                <a:solidFill>
                  <a:srgbClr val="006600"/>
                </a:solidFill>
                <a:latin typeface="Times New Roman" pitchFamily="18" charset="0"/>
                <a:cs typeface="Times New Roman" pitchFamily="18" charset="0"/>
              </a:rPr>
              <a:t>Làm</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đổi</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màu</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chất</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chỉ</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thị</a:t>
            </a:r>
            <a:endParaRPr lang="en-US" sz="2800" b="1" dirty="0">
              <a:solidFill>
                <a:srgbClr val="006600"/>
              </a:solidFill>
              <a:latin typeface="Times New Roman" pitchFamily="18" charset="0"/>
              <a:cs typeface="Times New Roman" pitchFamily="18" charset="0"/>
            </a:endParaRPr>
          </a:p>
        </p:txBody>
      </p:sp>
      <p:sp>
        <p:nvSpPr>
          <p:cNvPr id="25" name="TextBox 24">
            <a:extLst>
              <a:ext uri="{FF2B5EF4-FFF2-40B4-BE49-F238E27FC236}">
                <a16:creationId xmlns="" xmlns:a16="http://schemas.microsoft.com/office/drawing/2014/main" id="{F86B4878-34A1-47D5-B91C-D0FC2EF92A40}"/>
              </a:ext>
            </a:extLst>
          </p:cNvPr>
          <p:cNvSpPr txBox="1"/>
          <p:nvPr/>
        </p:nvSpPr>
        <p:spPr>
          <a:xfrm>
            <a:off x="0" y="962272"/>
            <a:ext cx="5544457" cy="461665"/>
          </a:xfrm>
          <a:prstGeom prst="rect">
            <a:avLst/>
          </a:prstGeom>
          <a:noFill/>
        </p:spPr>
        <p:txBody>
          <a:bodyPr wrap="square" rtlCol="0">
            <a:spAutoFit/>
          </a:bodyPr>
          <a:lstStyle/>
          <a:p>
            <a:r>
              <a:rPr lang="en-US" sz="2400" b="1" dirty="0">
                <a:solidFill>
                  <a:srgbClr val="000066"/>
                </a:solidFill>
                <a:latin typeface="Times New Roman" pitchFamily="18" charset="0"/>
                <a:cs typeface="Times New Roman" pitchFamily="18" charset="0"/>
              </a:rPr>
              <a:t>II. </a:t>
            </a:r>
            <a:r>
              <a:rPr lang="en-US" sz="2400" b="1" dirty="0" err="1">
                <a:solidFill>
                  <a:srgbClr val="000066"/>
                </a:solidFill>
                <a:latin typeface="Times New Roman" pitchFamily="18" charset="0"/>
                <a:cs typeface="Times New Roman" pitchFamily="18" charset="0"/>
              </a:rPr>
              <a:t>ỨNG</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DỤNG</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CỦA</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MỘT</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SỐ</a:t>
            </a:r>
            <a:r>
              <a:rPr lang="en-US" sz="2400" b="1" dirty="0">
                <a:solidFill>
                  <a:srgbClr val="000066"/>
                </a:solidFill>
                <a:latin typeface="Times New Roman" pitchFamily="18" charset="0"/>
                <a:cs typeface="Times New Roman" pitchFamily="18" charset="0"/>
              </a:rPr>
              <a:t> ACID</a:t>
            </a:r>
          </a:p>
        </p:txBody>
      </p:sp>
      <p:sp>
        <p:nvSpPr>
          <p:cNvPr id="12" name="TextBox 11">
            <a:extLst>
              <a:ext uri="{FF2B5EF4-FFF2-40B4-BE49-F238E27FC236}">
                <a16:creationId xmlns="" xmlns:a16="http://schemas.microsoft.com/office/drawing/2014/main" id="{7DA7492D-FBCE-4D57-A733-173E69CDD45D}"/>
              </a:ext>
            </a:extLst>
          </p:cNvPr>
          <p:cNvSpPr txBox="1"/>
          <p:nvPr/>
        </p:nvSpPr>
        <p:spPr>
          <a:xfrm>
            <a:off x="184731" y="2390674"/>
            <a:ext cx="12192000" cy="523220"/>
          </a:xfrm>
          <a:prstGeom prst="rect">
            <a:avLst/>
          </a:prstGeom>
          <a:noFill/>
        </p:spPr>
        <p:txBody>
          <a:bodyPr wrap="square" rtlCol="0">
            <a:spAutoFit/>
          </a:bodyPr>
          <a:lstStyle/>
          <a:p>
            <a:pPr marL="342900" indent="-342900" algn="just">
              <a:buFontTx/>
              <a:buChar char="-"/>
            </a:pPr>
            <a:r>
              <a:rPr lang="en-US" sz="2800" dirty="0">
                <a:latin typeface="Times New Roman" panose="02020603050405020304" pitchFamily="18" charset="0"/>
                <a:cs typeface="Times New Roman" panose="02020603050405020304" pitchFamily="18" charset="0"/>
              </a:rPr>
              <a:t>Dung </a:t>
            </a:r>
            <a:r>
              <a:rPr lang="en-US" sz="2800" dirty="0" err="1">
                <a:latin typeface="Times New Roman" panose="02020603050405020304" pitchFamily="18" charset="0"/>
                <a:cs typeface="Times New Roman" panose="02020603050405020304" pitchFamily="18" charset="0"/>
              </a:rPr>
              <a:t>dịch</a:t>
            </a:r>
            <a:r>
              <a:rPr lang="en-US" sz="2800" dirty="0">
                <a:latin typeface="Times New Roman" panose="02020603050405020304" pitchFamily="18" charset="0"/>
                <a:cs typeface="Times New Roman" panose="02020603050405020304" pitchFamily="18" charset="0"/>
              </a:rPr>
              <a:t> acid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quỳ</a:t>
            </a:r>
            <a:r>
              <a:rPr lang="en-US" sz="2800" dirty="0">
                <a:latin typeface="Times New Roman" panose="02020603050405020304" pitchFamily="18" charset="0"/>
                <a:cs typeface="Times New Roman" panose="02020603050405020304" pitchFamily="18" charset="0"/>
              </a:rPr>
              <a:t> </a:t>
            </a:r>
            <a:r>
              <a:rPr lang="en-US" sz="2800" dirty="0" err="1">
                <a:solidFill>
                  <a:srgbClr val="CC0099"/>
                </a:solidFill>
                <a:latin typeface="Times New Roman" panose="02020603050405020304" pitchFamily="18" charset="0"/>
                <a:cs typeface="Times New Roman" panose="02020603050405020304" pitchFamily="18" charset="0"/>
              </a:rPr>
              <a:t>tím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chuyển</a:t>
            </a:r>
            <a:r>
              <a:rPr lang="en-US" sz="2800" dirty="0">
                <a:latin typeface="Times New Roman" panose="02020603050405020304" pitchFamily="18" charset="0"/>
                <a:cs typeface="Times New Roman" panose="02020603050405020304" pitchFamily="18" charset="0"/>
              </a:rPr>
              <a:t> sang </a:t>
            </a:r>
            <a:r>
              <a:rPr lang="en-US" sz="2800" dirty="0" err="1">
                <a:latin typeface="Times New Roman" panose="02020603050405020304" pitchFamily="18" charset="0"/>
                <a:cs typeface="Times New Roman" panose="02020603050405020304" pitchFamily="18" charset="0"/>
              </a:rPr>
              <a:t>màu</a:t>
            </a:r>
            <a:r>
              <a:rPr lang="en-US" sz="2800" dirty="0">
                <a:latin typeface="Times New Roman" panose="02020603050405020304" pitchFamily="18" charset="0"/>
                <a:cs typeface="Times New Roman" panose="02020603050405020304" pitchFamily="18" charset="0"/>
              </a:rPr>
              <a:t> </a:t>
            </a:r>
            <a:r>
              <a:rPr lang="en-US" sz="2800" dirty="0" err="1">
                <a:solidFill>
                  <a:srgbClr val="FF4747"/>
                </a:solidFill>
                <a:latin typeface="Times New Roman" panose="02020603050405020304" pitchFamily="18" charset="0"/>
                <a:cs typeface="Times New Roman" panose="02020603050405020304" pitchFamily="18" charset="0"/>
              </a:rPr>
              <a:t>đỏ</a:t>
            </a:r>
            <a:r>
              <a:rPr lang="en-US" sz="2800" dirty="0">
                <a:latin typeface="Times New Roman" panose="02020603050405020304" pitchFamily="18" charset="0"/>
                <a:cs typeface="Times New Roman" panose="02020603050405020304" pitchFamily="18" charset="0"/>
              </a:rPr>
              <a:t>.</a:t>
            </a:r>
          </a:p>
        </p:txBody>
      </p:sp>
      <p:sp>
        <p:nvSpPr>
          <p:cNvPr id="13" name="TextBox 12">
            <a:extLst>
              <a:ext uri="{FF2B5EF4-FFF2-40B4-BE49-F238E27FC236}">
                <a16:creationId xmlns="" xmlns:a16="http://schemas.microsoft.com/office/drawing/2014/main" id="{6BEA5D48-A745-46A9-8CC7-29E02D618E26}"/>
              </a:ext>
            </a:extLst>
          </p:cNvPr>
          <p:cNvSpPr txBox="1"/>
          <p:nvPr/>
        </p:nvSpPr>
        <p:spPr>
          <a:xfrm>
            <a:off x="184731" y="2954822"/>
            <a:ext cx="10657440" cy="523220"/>
          </a:xfrm>
          <a:prstGeom prst="rect">
            <a:avLst/>
          </a:prstGeom>
          <a:noFill/>
        </p:spPr>
        <p:txBody>
          <a:bodyPr wrap="square" rtlCol="0">
            <a:spAutoFit/>
          </a:bodyPr>
          <a:lstStyle/>
          <a:p>
            <a:pPr marL="342900" indent="-342900" algn="just"/>
            <a:r>
              <a:rPr lang="en-US" sz="2800" dirty="0">
                <a:latin typeface="Times New Roman" panose="02020603050405020304" pitchFamily="18" charset="0"/>
                <a:cs typeface="Times New Roman" panose="02020603050405020304" pitchFamily="18" charset="0"/>
                <a:sym typeface="Wingdings 3"/>
              </a:rPr>
              <a:t>=&gt; </a:t>
            </a:r>
            <a:r>
              <a:rPr lang="en-US" sz="2800" dirty="0" err="1">
                <a:latin typeface="Times New Roman" panose="02020603050405020304" pitchFamily="18" charset="0"/>
                <a:cs typeface="Times New Roman" panose="02020603050405020304" pitchFamily="18" charset="0"/>
              </a:rPr>
              <a:t>Quỳ</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tím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được</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dùng</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chất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chỉ</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thị</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màu</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để</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nhận</a:t>
            </a:r>
            <a:r>
              <a:rPr lang="en-US" sz="2800" dirty="0">
                <a:latin typeface="Times New Roman" panose="02020603050405020304" pitchFamily="18" charset="0"/>
                <a:cs typeface="Times New Roman" panose="02020603050405020304" pitchFamily="18" charset="0"/>
              </a:rPr>
              <a:t> ra dung </a:t>
            </a:r>
            <a:r>
              <a:rPr lang="en-US" sz="2800" dirty="0" err="1">
                <a:latin typeface="Times New Roman" panose="02020603050405020304" pitchFamily="18" charset="0"/>
                <a:cs typeface="Times New Roman" panose="02020603050405020304" pitchFamily="18" charset="0"/>
              </a:rPr>
              <a:t>dịch</a:t>
            </a:r>
            <a:r>
              <a:rPr lang="en-US" sz="2800" dirty="0">
                <a:latin typeface="Times New Roman" panose="02020603050405020304" pitchFamily="18" charset="0"/>
                <a:cs typeface="Times New Roman" panose="02020603050405020304" pitchFamily="18" charset="0"/>
              </a:rPr>
              <a:t> acid.</a:t>
            </a:r>
          </a:p>
        </p:txBody>
      </p:sp>
    </p:spTree>
    <p:extLst>
      <p:ext uri="{BB962C8B-B14F-4D97-AF65-F5344CB8AC3E}">
        <p14:creationId xmlns:p14="http://schemas.microsoft.com/office/powerpoint/2010/main" val="3045337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decel="50000" fill="hold">
                                          <p:stCondLst>
                                            <p:cond delay="0"/>
                                          </p:stCondLst>
                                        </p:cTn>
                                        <p:tgtEl>
                                          <p:spTgt spid="12"/>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2"/>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2"/>
                                        </p:tgtEl>
                                        <p:attrNameLst>
                                          <p:attrName>ppt_w</p:attrName>
                                        </p:attrNameLst>
                                      </p:cBhvr>
                                      <p:tavLst>
                                        <p:tav tm="0">
                                          <p:val>
                                            <p:strVal val="#ppt_w*.05"/>
                                          </p:val>
                                        </p:tav>
                                        <p:tav tm="100000">
                                          <p:val>
                                            <p:strVal val="#ppt_w"/>
                                          </p:val>
                                        </p:tav>
                                      </p:tavLst>
                                    </p:anim>
                                    <p:anim calcmode="lin" valueType="num">
                                      <p:cBhvr>
                                        <p:cTn id="10" dur="1000" fill="hold"/>
                                        <p:tgtEl>
                                          <p:spTgt spid="12"/>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2"/>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2"/>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2"/>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22" dur="1000" fill="hold"/>
                                        <p:tgtEl>
                                          <p:spTgt spid="13"/>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568055" y="0"/>
            <a:ext cx="10870168" cy="4475018"/>
          </a:xfrm>
          <a:prstGeom prst="rect">
            <a:avLst/>
          </a:prstGeom>
          <a:noFill/>
          <a:ln w="9525">
            <a:noFill/>
            <a:miter lim="800000"/>
            <a:headEnd/>
            <a:tailEnd/>
          </a:ln>
          <a:effectLst/>
        </p:spPr>
      </p:pic>
      <p:cxnSp>
        <p:nvCxnSpPr>
          <p:cNvPr id="6" name="Straight Connector 5"/>
          <p:cNvCxnSpPr/>
          <p:nvPr/>
        </p:nvCxnSpPr>
        <p:spPr>
          <a:xfrm>
            <a:off x="1233055" y="3810000"/>
            <a:ext cx="2909454"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33053" y="4225636"/>
            <a:ext cx="8174182"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103413" y="734293"/>
            <a:ext cx="8063345" cy="523220"/>
          </a:xfrm>
          <a:prstGeom prst="rect">
            <a:avLst/>
          </a:prstGeom>
          <a:noFill/>
        </p:spPr>
        <p:txBody>
          <a:bodyPr wrap="square" rtlCol="0">
            <a:spAutoFit/>
          </a:bodyPr>
          <a:lstStyle/>
          <a:p>
            <a:pPr algn="just"/>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Hãy</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viết</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phương</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trình</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hóa</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học</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cho</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thí</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nghiệm</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trên</a:t>
            </a:r>
            <a:r>
              <a:rPr lang="en-US" sz="2800" dirty="0">
                <a:solidFill>
                  <a:srgbClr val="FF0000"/>
                </a:solidFill>
                <a:latin typeface="Times New Roman" pitchFamily="18" charset="0"/>
                <a:cs typeface="Times New Roman" pitchFamily="18" charset="0"/>
                <a:sym typeface="Wingdings"/>
              </a:rPr>
              <a:t>?</a:t>
            </a:r>
            <a:endParaRPr lang="vi-VN"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43634389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Scale>
                                      <p:cBhvr>
                                        <p:cTn id="7" dur="1000" decel="50000" fill="hold">
                                          <p:stCondLst>
                                            <p:cond delay="0"/>
                                          </p:stCondLst>
                                        </p:cTn>
                                        <p:tgtEl>
                                          <p:spTgt spid="61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46"/>
                                        </p:tgtEl>
                                        <p:attrNameLst>
                                          <p:attrName>ppt_x</p:attrName>
                                          <p:attrName>ppt_y</p:attrName>
                                        </p:attrNameLst>
                                      </p:cBhvr>
                                    </p:animMotion>
                                    <p:animEffect transition="in" filter="fade">
                                      <p:cBhvr>
                                        <p:cTn id="9" dur="1000"/>
                                        <p:tgtEl>
                                          <p:spTgt spid="6146"/>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trips(downRight)">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strips(downRight)">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2" presetClass="entr" presetSubtype="4" fill="hold" grpId="0" nodeType="click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slide(fromBottom)">
                                      <p:cBhvr>
                                        <p:cTn id="2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E00DAF16-9FD3-8150-007D-3BBF619CBD46}"/>
            </a:ext>
          </a:extLst>
        </p:cNvPr>
        <p:cNvGrpSpPr/>
        <p:nvPr/>
      </p:nvGrpSpPr>
      <p:grpSpPr>
        <a:xfrm>
          <a:off x="0" y="0"/>
          <a:ext cx="0" cy="0"/>
          <a:chOff x="0" y="0"/>
          <a:chExt cx="0" cy="0"/>
        </a:xfrm>
      </p:grpSpPr>
      <p:pic>
        <p:nvPicPr>
          <p:cNvPr id="2" name="Thí nghiệm hóa học- Kẽm tác dụng với axit clohidric (Zn+HCl)">
            <a:hlinkClick r:id="" action="ppaction://media"/>
            <a:extLst>
              <a:ext uri="{FF2B5EF4-FFF2-40B4-BE49-F238E27FC236}">
                <a16:creationId xmlns="" xmlns:a16="http://schemas.microsoft.com/office/drawing/2014/main" id="{CD1F42C7-48DA-46B6-4E30-C28747123593}"/>
              </a:ext>
            </a:extLst>
          </p:cNvPr>
          <p:cNvPicPr>
            <a:picLocks noChangeAspect="1"/>
          </p:cNvPicPr>
          <p:nvPr>
            <a:videoFile r:link="rId1"/>
            <p:extLst>
              <p:ext uri="{DAA4B4D4-6D71-4841-9C94-3DE7FCFB9230}">
                <p14:media xmlns:p14="http://schemas.microsoft.com/office/powerpoint/2010/main" r:embed="rId2">
                  <p14:trim st="6485"/>
                </p14:media>
              </p:ext>
            </p:extLst>
          </p:nvPr>
        </p:nvPicPr>
        <p:blipFill>
          <a:blip r:embed="rId5"/>
          <a:srcRect t="12991" b="4274"/>
          <a:stretch/>
        </p:blipFill>
        <p:spPr>
          <a:xfrm>
            <a:off x="1264417" y="592015"/>
            <a:ext cx="9144000" cy="5673969"/>
          </a:xfrm>
          <a:prstGeom prst="rect">
            <a:avLst/>
          </a:prstGeom>
        </p:spPr>
      </p:pic>
      <p:sp>
        <p:nvSpPr>
          <p:cNvPr id="4" name="TextBox 3">
            <a:extLst>
              <a:ext uri="{FF2B5EF4-FFF2-40B4-BE49-F238E27FC236}">
                <a16:creationId xmlns="" xmlns:a16="http://schemas.microsoft.com/office/drawing/2014/main" id="{2BEEFB39-8F99-2CFB-2E7B-320109B4480F}"/>
              </a:ext>
            </a:extLst>
          </p:cNvPr>
          <p:cNvSpPr txBox="1"/>
          <p:nvPr/>
        </p:nvSpPr>
        <p:spPr>
          <a:xfrm>
            <a:off x="13182601" y="1610940"/>
            <a:ext cx="9390198" cy="4647426"/>
          </a:xfrm>
          <a:prstGeom prst="rect">
            <a:avLst/>
          </a:prstGeom>
          <a:noFill/>
        </p:spPr>
        <p:txBody>
          <a:bodyPr wrap="square" rtlCol="0">
            <a:spAutoFit/>
          </a:bodyPr>
          <a:lstStyle/>
          <a:p>
            <a:pPr marL="514350" indent="-514350">
              <a:buAutoNum type="arabicPeriod"/>
            </a:pPr>
            <a:r>
              <a:rPr lang="en-US" sz="3600" b="1" u="sng" dirty="0">
                <a:solidFill>
                  <a:schemeClr val="tx2">
                    <a:lumMod val="25000"/>
                    <a:lumOff val="75000"/>
                  </a:schemeClr>
                </a:solidFill>
                <a:latin typeface="Times New Roman" panose="02020603050405020304" pitchFamily="18" charset="0"/>
                <a:cs typeface="Times New Roman" panose="02020603050405020304" pitchFamily="18" charset="0"/>
              </a:rPr>
              <a:t>CHUẨN BỊ</a:t>
            </a:r>
          </a:p>
          <a:p>
            <a:pPr marL="457200" indent="-457200">
              <a:buFontTx/>
              <a:buChar char="-"/>
            </a:pPr>
            <a:r>
              <a:rPr lang="en-US" sz="2800" b="1" i="1" dirty="0" err="1">
                <a:solidFill>
                  <a:schemeClr val="bg1">
                    <a:lumMod val="95000"/>
                  </a:schemeClr>
                </a:solidFill>
                <a:latin typeface="Times New Roman" panose="02020603050405020304" pitchFamily="18" charset="0"/>
                <a:cs typeface="Times New Roman" panose="02020603050405020304" pitchFamily="18" charset="0"/>
              </a:rPr>
              <a:t>Dụng</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cụ</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Giá</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đỡ</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ống</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nghiệm</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ống</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nghiệm</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ống</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hút</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nhỏ</a:t>
            </a:r>
            <a:r>
              <a:rPr lang="en-US" sz="2800"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giọt</a:t>
            </a:r>
            <a:endParaRPr lang="en-US" sz="2800" i="1" dirty="0">
              <a:solidFill>
                <a:schemeClr val="bg1">
                  <a:lumMod val="95000"/>
                </a:schemeClr>
              </a:solidFill>
              <a:latin typeface="Times New Roman" panose="02020603050405020304" pitchFamily="18" charset="0"/>
              <a:cs typeface="Times New Roman" panose="02020603050405020304" pitchFamily="18" charset="0"/>
            </a:endParaRPr>
          </a:p>
          <a:p>
            <a:pPr marL="457200" indent="-457200">
              <a:buFontTx/>
              <a:buChar char="-"/>
            </a:pPr>
            <a:r>
              <a:rPr lang="en-US" sz="2800" b="1" i="1" dirty="0" err="1">
                <a:solidFill>
                  <a:schemeClr val="bg1">
                    <a:lumMod val="95000"/>
                  </a:schemeClr>
                </a:solidFill>
                <a:latin typeface="Times New Roman" panose="02020603050405020304" pitchFamily="18" charset="0"/>
                <a:cs typeface="Times New Roman" panose="02020603050405020304" pitchFamily="18" charset="0"/>
              </a:rPr>
              <a:t>Hóa</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chất</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i="1" dirty="0">
                <a:solidFill>
                  <a:schemeClr val="bg1">
                    <a:lumMod val="95000"/>
                  </a:schemeClr>
                </a:solidFill>
                <a:latin typeface="Times New Roman" panose="02020603050405020304" pitchFamily="18" charset="0"/>
                <a:cs typeface="Times New Roman" panose="02020603050405020304" pitchFamily="18" charset="0"/>
              </a:rPr>
              <a:t>Dung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dịch</a:t>
            </a:r>
            <a:r>
              <a:rPr lang="en-US" sz="2800" i="1" dirty="0">
                <a:solidFill>
                  <a:schemeClr val="bg1">
                    <a:lumMod val="95000"/>
                  </a:schemeClr>
                </a:solidFill>
                <a:latin typeface="Times New Roman" panose="02020603050405020304" pitchFamily="18" charset="0"/>
                <a:cs typeface="Times New Roman" panose="02020603050405020304" pitchFamily="18" charset="0"/>
              </a:rPr>
              <a:t> HCl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loãng</a:t>
            </a:r>
            <a:r>
              <a:rPr lang="en-US" sz="2800" i="1" dirty="0">
                <a:solidFill>
                  <a:schemeClr val="bg1">
                    <a:lumMod val="95000"/>
                  </a:schemeClr>
                </a:solidFill>
                <a:latin typeface="Times New Roman" panose="02020603050405020304" pitchFamily="18" charset="0"/>
                <a:cs typeface="Times New Roman" panose="02020603050405020304" pitchFamily="18" charset="0"/>
              </a:rPr>
              <a:t>, Zn </a:t>
            </a:r>
            <a:r>
              <a:rPr lang="en-US" sz="2800" i="1" dirty="0" err="1">
                <a:solidFill>
                  <a:schemeClr val="bg1">
                    <a:lumMod val="95000"/>
                  </a:schemeClr>
                </a:solidFill>
                <a:latin typeface="Times New Roman" panose="02020603050405020304" pitchFamily="18" charset="0"/>
                <a:cs typeface="Times New Roman" panose="02020603050405020304" pitchFamily="18" charset="0"/>
              </a:rPr>
              <a:t>viên</a:t>
            </a:r>
            <a:endParaRPr lang="en-US" sz="2800" b="1" i="1" u="sng" dirty="0">
              <a:solidFill>
                <a:schemeClr val="bg1">
                  <a:lumMod val="95000"/>
                </a:schemeClr>
              </a:solidFill>
              <a:latin typeface="Times New Roman" panose="02020603050405020304" pitchFamily="18" charset="0"/>
              <a:cs typeface="Times New Roman" panose="02020603050405020304" pitchFamily="18" charset="0"/>
            </a:endParaRPr>
          </a:p>
          <a:p>
            <a:pPr marL="742950" indent="-742950">
              <a:buAutoNum type="arabicPeriod" startAt="2"/>
            </a:pPr>
            <a:r>
              <a:rPr lang="en-US" sz="3600" b="1" u="sng" dirty="0">
                <a:solidFill>
                  <a:schemeClr val="tx2">
                    <a:lumMod val="25000"/>
                    <a:lumOff val="75000"/>
                  </a:schemeClr>
                </a:solidFill>
                <a:latin typeface="Times New Roman" panose="02020603050405020304" pitchFamily="18" charset="0"/>
                <a:cs typeface="Times New Roman" panose="02020603050405020304" pitchFamily="18" charset="0"/>
              </a:rPr>
              <a:t>TIẾN HÀNH</a:t>
            </a:r>
          </a:p>
          <a:p>
            <a:pPr marL="457200" indent="-457200">
              <a:buFontTx/>
              <a:buChar char="-"/>
            </a:pPr>
            <a:r>
              <a:rPr lang="en-US" sz="2800" b="1" i="1" dirty="0">
                <a:solidFill>
                  <a:schemeClr val="bg1">
                    <a:lumMod val="95000"/>
                  </a:schemeClr>
                </a:solidFill>
                <a:latin typeface="Times New Roman" panose="02020603050405020304" pitchFamily="18" charset="0"/>
                <a:cs typeface="Times New Roman" panose="02020603050405020304" pitchFamily="18" charset="0"/>
              </a:rPr>
              <a:t>Cho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một</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viên</a:t>
            </a:r>
            <a:r>
              <a:rPr lang="en-US" sz="2800" b="1" i="1" dirty="0">
                <a:solidFill>
                  <a:schemeClr val="bg1">
                    <a:lumMod val="95000"/>
                  </a:schemeClr>
                </a:solidFill>
                <a:latin typeface="Times New Roman" panose="02020603050405020304" pitchFamily="18" charset="0"/>
                <a:cs typeface="Times New Roman" panose="02020603050405020304" pitchFamily="18" charset="0"/>
              </a:rPr>
              <a:t> Zn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vào</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ống</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nghiệm</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sau</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đó</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cho</a:t>
            </a:r>
            <a:r>
              <a:rPr lang="en-US" sz="2800" b="1" i="1" dirty="0">
                <a:solidFill>
                  <a:schemeClr val="bg1">
                    <a:lumMod val="95000"/>
                  </a:schemeClr>
                </a:solidFill>
                <a:latin typeface="Times New Roman" panose="02020603050405020304" pitchFamily="18" charset="0"/>
                <a:cs typeface="Times New Roman" panose="02020603050405020304" pitchFamily="18" charset="0"/>
              </a:rPr>
              <a:t> them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vào</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ống</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nghiệm</a:t>
            </a:r>
            <a:r>
              <a:rPr lang="en-US" sz="2800" b="1" i="1" dirty="0">
                <a:solidFill>
                  <a:schemeClr val="bg1">
                    <a:lumMod val="95000"/>
                  </a:schemeClr>
                </a:solidFill>
                <a:latin typeface="Times New Roman" panose="02020603050405020304" pitchFamily="18" charset="0"/>
                <a:cs typeface="Times New Roman" panose="02020603050405020304" pitchFamily="18" charset="0"/>
              </a:rPr>
              <a:t>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khoảng</a:t>
            </a:r>
            <a:r>
              <a:rPr lang="en-US" sz="2800" b="1" i="1" dirty="0">
                <a:solidFill>
                  <a:schemeClr val="bg1">
                    <a:lumMod val="95000"/>
                  </a:schemeClr>
                </a:solidFill>
                <a:latin typeface="Times New Roman" panose="02020603050405020304" pitchFamily="18" charset="0"/>
                <a:cs typeface="Times New Roman" panose="02020603050405020304" pitchFamily="18" charset="0"/>
              </a:rPr>
              <a:t> 2 mL dung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dịch</a:t>
            </a:r>
            <a:r>
              <a:rPr lang="en-US" sz="2800" b="1" i="1" dirty="0">
                <a:solidFill>
                  <a:schemeClr val="bg1">
                    <a:lumMod val="95000"/>
                  </a:schemeClr>
                </a:solidFill>
                <a:latin typeface="Times New Roman" panose="02020603050405020304" pitchFamily="18" charset="0"/>
                <a:cs typeface="Times New Roman" panose="02020603050405020304" pitchFamily="18" charset="0"/>
              </a:rPr>
              <a:t> HCl </a:t>
            </a:r>
            <a:r>
              <a:rPr lang="en-US" sz="2800" b="1" i="1" dirty="0" err="1">
                <a:solidFill>
                  <a:schemeClr val="bg1">
                    <a:lumMod val="95000"/>
                  </a:schemeClr>
                </a:solidFill>
                <a:latin typeface="Times New Roman" panose="02020603050405020304" pitchFamily="18" charset="0"/>
                <a:cs typeface="Times New Roman" panose="02020603050405020304" pitchFamily="18" charset="0"/>
              </a:rPr>
              <a:t>loãng</a:t>
            </a:r>
            <a:endParaRPr lang="en-US" sz="2800" b="1" i="1" dirty="0">
              <a:solidFill>
                <a:schemeClr val="bg1">
                  <a:lumMod val="95000"/>
                </a:schemeClr>
              </a:solidFill>
              <a:latin typeface="Times New Roman" panose="02020603050405020304" pitchFamily="18" charset="0"/>
              <a:cs typeface="Times New Roman" panose="02020603050405020304" pitchFamily="18" charset="0"/>
            </a:endParaRPr>
          </a:p>
          <a:p>
            <a:pPr marL="457200" indent="-457200">
              <a:buFontTx/>
              <a:buChar char="-"/>
            </a:pP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Mô</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tả</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hiện</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tượng</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xảy</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ra</a:t>
            </a:r>
            <a:endParaRPr lang="en-US" sz="2800" b="1" i="1" u="sng" dirty="0">
              <a:solidFill>
                <a:schemeClr val="bg1">
                  <a:lumMod val="95000"/>
                </a:schemeClr>
              </a:solidFill>
              <a:latin typeface="Times New Roman" panose="02020603050405020304" pitchFamily="18" charset="0"/>
              <a:cs typeface="Times New Roman" panose="02020603050405020304" pitchFamily="18" charset="0"/>
            </a:endParaRPr>
          </a:p>
          <a:p>
            <a:pPr marL="457200" indent="-457200">
              <a:buFontTx/>
              <a:buChar char="-"/>
            </a:pP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Những</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dấu</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hiệu</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nào</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chứng</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tỏ</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có</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phản</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ứng</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hóa</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học</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giữa</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dung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dịch</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HCl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và</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Zn ?</a:t>
            </a:r>
          </a:p>
          <a:p>
            <a:pPr marL="457200" indent="-457200">
              <a:buFontTx/>
              <a:buChar char="-"/>
            </a:pP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Viết</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PTHH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cho</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thí</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nghiệm</a:t>
            </a:r>
            <a:r>
              <a:rPr lang="en-US" sz="2800" b="1" i="1" u="sng" dirty="0">
                <a:solidFill>
                  <a:schemeClr val="bg1">
                    <a:lumMod val="95000"/>
                  </a:schemeClr>
                </a:solidFill>
                <a:latin typeface="Times New Roman" panose="02020603050405020304" pitchFamily="18" charset="0"/>
                <a:cs typeface="Times New Roman" panose="02020603050405020304" pitchFamily="18" charset="0"/>
              </a:rPr>
              <a:t> </a:t>
            </a:r>
            <a:r>
              <a:rPr lang="en-US" sz="2800" b="1" i="1" u="sng" dirty="0" err="1">
                <a:solidFill>
                  <a:schemeClr val="bg1">
                    <a:lumMod val="95000"/>
                  </a:schemeClr>
                </a:solidFill>
                <a:latin typeface="Times New Roman" panose="02020603050405020304" pitchFamily="18" charset="0"/>
                <a:cs typeface="Times New Roman" panose="02020603050405020304" pitchFamily="18" charset="0"/>
              </a:rPr>
              <a:t>trên</a:t>
            </a:r>
            <a:endParaRPr lang="en-US" sz="2800" b="1" i="1" u="sng"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B67F9186-B604-57C9-79F4-3C3B99F7AAC9}"/>
              </a:ext>
            </a:extLst>
          </p:cNvPr>
          <p:cNvSpPr txBox="1"/>
          <p:nvPr/>
        </p:nvSpPr>
        <p:spPr>
          <a:xfrm>
            <a:off x="14111326" y="810877"/>
            <a:ext cx="7819948" cy="707886"/>
          </a:xfrm>
          <a:prstGeom prst="rect">
            <a:avLst/>
          </a:prstGeom>
          <a:noFill/>
        </p:spPr>
        <p:txBody>
          <a:bodyPr wrap="square" rtlCol="0">
            <a:spAutoFit/>
          </a:bodyPr>
          <a:lstStyle/>
          <a:p>
            <a:pPr algn="ctr"/>
            <a:r>
              <a:rPr lang="en-US" sz="4000" b="1" dirty="0">
                <a:solidFill>
                  <a:schemeClr val="accent3">
                    <a:lumMod val="40000"/>
                    <a:lumOff val="60000"/>
                  </a:schemeClr>
                </a:solidFill>
                <a:latin typeface="#9Slide03 Montserrat Alternates" panose="00000500000000000000" pitchFamily="2" charset="0"/>
                <a:cs typeface="Times New Roman" panose="02020603050405020304" pitchFamily="18" charset="0"/>
              </a:rPr>
              <a:t>THÍ NGIỆM 2</a:t>
            </a:r>
          </a:p>
        </p:txBody>
      </p:sp>
      <p:sp>
        <p:nvSpPr>
          <p:cNvPr id="6" name="TextBox 5">
            <a:extLst>
              <a:ext uri="{FF2B5EF4-FFF2-40B4-BE49-F238E27FC236}">
                <a16:creationId xmlns="" xmlns:a16="http://schemas.microsoft.com/office/drawing/2014/main" id="{2641CEBD-ECF8-F93D-51EC-284694AD7EE7}"/>
              </a:ext>
            </a:extLst>
          </p:cNvPr>
          <p:cNvSpPr txBox="1"/>
          <p:nvPr/>
        </p:nvSpPr>
        <p:spPr>
          <a:xfrm>
            <a:off x="-8328211" y="1558499"/>
            <a:ext cx="8328211" cy="2677656"/>
          </a:xfrm>
          <a:prstGeom prst="rect">
            <a:avLst/>
          </a:prstGeom>
          <a:noFill/>
        </p:spPr>
        <p:txBody>
          <a:bodyPr wrap="square" rtlCol="0">
            <a:spAutoFit/>
          </a:bodyPr>
          <a:lstStyle/>
          <a:p>
            <a:r>
              <a:rPr lang="en-US" sz="2800" b="1" u="sng" dirty="0">
                <a:solidFill>
                  <a:schemeClr val="tx2">
                    <a:lumMod val="25000"/>
                    <a:lumOff val="75000"/>
                  </a:schemeClr>
                </a:solidFill>
                <a:latin typeface="Times New Roman" panose="02020603050405020304" pitchFamily="18" charset="0"/>
                <a:cs typeface="Times New Roman" panose="02020603050405020304" pitchFamily="18" charset="0"/>
              </a:rPr>
              <a:t>I.KHÁI NIỆM ACID</a:t>
            </a:r>
          </a:p>
          <a:p>
            <a:r>
              <a:rPr lang="en-US" sz="2800" b="1" u="sng" dirty="0">
                <a:solidFill>
                  <a:schemeClr val="tx2">
                    <a:lumMod val="25000"/>
                    <a:lumOff val="75000"/>
                  </a:schemeClr>
                </a:solidFill>
                <a:latin typeface="Times New Roman" panose="02020603050405020304" pitchFamily="18" charset="0"/>
                <a:cs typeface="Times New Roman" panose="02020603050405020304" pitchFamily="18" charset="0"/>
              </a:rPr>
              <a:t>II.ỨNG DỤNG CỦA MỘT SỐ ACID</a:t>
            </a:r>
          </a:p>
          <a:p>
            <a:r>
              <a:rPr lang="en-US" sz="2800" b="1" u="sng" dirty="0">
                <a:solidFill>
                  <a:schemeClr val="tx2">
                    <a:lumMod val="25000"/>
                    <a:lumOff val="75000"/>
                  </a:schemeClr>
                </a:solidFill>
                <a:latin typeface="Times New Roman" panose="02020603050405020304" pitchFamily="18" charset="0"/>
                <a:cs typeface="Times New Roman" panose="02020603050405020304" pitchFamily="18" charset="0"/>
              </a:rPr>
              <a:t>III.TÍNH CHẤT HÓA HỌC CỦA ACID</a:t>
            </a:r>
          </a:p>
          <a:p>
            <a:pPr marL="514350" indent="-514350">
              <a:buAutoNum type="arabicPeriod"/>
            </a:pP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Làm</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đổi</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màu</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chất</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chỉ</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thị</a:t>
            </a:r>
            <a:endParaRPr lang="en-US" sz="2800" b="1" dirty="0">
              <a:solidFill>
                <a:schemeClr val="tx2">
                  <a:lumMod val="25000"/>
                  <a:lumOff val="75000"/>
                </a:schemeClr>
              </a:solidFill>
              <a:latin typeface="Times New Roman" panose="02020603050405020304" pitchFamily="18" charset="0"/>
              <a:cs typeface="Times New Roman" panose="02020603050405020304" pitchFamily="18" charset="0"/>
            </a:endParaRPr>
          </a:p>
          <a:p>
            <a:r>
              <a:rPr lang="en-US" sz="2800" i="1" dirty="0">
                <a:solidFill>
                  <a:schemeClr val="tx2">
                    <a:lumMod val="25000"/>
                    <a:lumOff val="75000"/>
                  </a:schemeClr>
                </a:solidFill>
                <a:latin typeface="Times New Roman" panose="02020603050405020304" pitchFamily="18" charset="0"/>
                <a:cs typeface="Times New Roman" panose="02020603050405020304" pitchFamily="18" charset="0"/>
              </a:rPr>
              <a:t>Dung </a:t>
            </a:r>
            <a:r>
              <a:rPr lang="en-US" sz="2800" i="1" dirty="0" err="1">
                <a:solidFill>
                  <a:schemeClr val="tx2">
                    <a:lumMod val="25000"/>
                    <a:lumOff val="75000"/>
                  </a:schemeClr>
                </a:solidFill>
                <a:latin typeface="Times New Roman" panose="02020603050405020304" pitchFamily="18" charset="0"/>
                <a:cs typeface="Times New Roman" panose="02020603050405020304" pitchFamily="18" charset="0"/>
              </a:rPr>
              <a:t>dịch</a:t>
            </a:r>
            <a:r>
              <a:rPr lang="en-US" sz="2800" i="1" dirty="0">
                <a:solidFill>
                  <a:schemeClr val="tx2">
                    <a:lumMod val="25000"/>
                    <a:lumOff val="75000"/>
                  </a:schemeClr>
                </a:solidFill>
                <a:latin typeface="Times New Roman" panose="02020603050405020304" pitchFamily="18" charset="0"/>
                <a:cs typeface="Times New Roman" panose="02020603050405020304" pitchFamily="18" charset="0"/>
              </a:rPr>
              <a:t> acid </a:t>
            </a:r>
            <a:r>
              <a:rPr lang="en-US" sz="2800" i="1" dirty="0" err="1">
                <a:solidFill>
                  <a:schemeClr val="tx2">
                    <a:lumMod val="25000"/>
                    <a:lumOff val="75000"/>
                  </a:schemeClr>
                </a:solidFill>
                <a:latin typeface="Times New Roman" panose="02020603050405020304" pitchFamily="18" charset="0"/>
                <a:cs typeface="Times New Roman" panose="02020603050405020304" pitchFamily="18" charset="0"/>
              </a:rPr>
              <a:t>làm</a:t>
            </a:r>
            <a:r>
              <a:rPr lang="en-US" sz="2800" i="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i="1" dirty="0" err="1">
                <a:solidFill>
                  <a:schemeClr val="tx2">
                    <a:lumMod val="25000"/>
                    <a:lumOff val="75000"/>
                  </a:schemeClr>
                </a:solidFill>
                <a:latin typeface="Times New Roman" panose="02020603050405020304" pitchFamily="18" charset="0"/>
                <a:cs typeface="Times New Roman" panose="02020603050405020304" pitchFamily="18" charset="0"/>
              </a:rPr>
              <a:t>quỳ</a:t>
            </a:r>
            <a:r>
              <a:rPr lang="en-US" sz="2800" i="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i="1" dirty="0" err="1">
                <a:solidFill>
                  <a:schemeClr val="tx2">
                    <a:lumMod val="25000"/>
                    <a:lumOff val="75000"/>
                  </a:schemeClr>
                </a:solidFill>
                <a:latin typeface="Times New Roman" panose="02020603050405020304" pitchFamily="18" charset="0"/>
                <a:cs typeface="Times New Roman" panose="02020603050405020304" pitchFamily="18" charset="0"/>
              </a:rPr>
              <a:t>tím</a:t>
            </a:r>
            <a:r>
              <a:rPr lang="en-US" sz="2800" i="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i="1" dirty="0" err="1">
                <a:solidFill>
                  <a:schemeClr val="tx2">
                    <a:lumMod val="25000"/>
                    <a:lumOff val="75000"/>
                  </a:schemeClr>
                </a:solidFill>
                <a:latin typeface="Times New Roman" panose="02020603050405020304" pitchFamily="18" charset="0"/>
                <a:cs typeface="Times New Roman" panose="02020603050405020304" pitchFamily="18" charset="0"/>
              </a:rPr>
              <a:t>chuyển</a:t>
            </a:r>
            <a:r>
              <a:rPr lang="en-US" sz="2800" i="1" dirty="0">
                <a:solidFill>
                  <a:schemeClr val="tx2">
                    <a:lumMod val="25000"/>
                    <a:lumOff val="75000"/>
                  </a:schemeClr>
                </a:solidFill>
                <a:latin typeface="Times New Roman" panose="02020603050405020304" pitchFamily="18" charset="0"/>
                <a:cs typeface="Times New Roman" panose="02020603050405020304" pitchFamily="18" charset="0"/>
              </a:rPr>
              <a:t> sang </a:t>
            </a:r>
            <a:r>
              <a:rPr lang="en-US" sz="2800" i="1" dirty="0" err="1">
                <a:solidFill>
                  <a:schemeClr val="tx2">
                    <a:lumMod val="25000"/>
                    <a:lumOff val="75000"/>
                  </a:schemeClr>
                </a:solidFill>
                <a:latin typeface="Times New Roman" panose="02020603050405020304" pitchFamily="18" charset="0"/>
                <a:cs typeface="Times New Roman" panose="02020603050405020304" pitchFamily="18" charset="0"/>
              </a:rPr>
              <a:t>màu</a:t>
            </a:r>
            <a:r>
              <a:rPr lang="en-US" sz="2800" i="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i="1" dirty="0" err="1">
                <a:solidFill>
                  <a:schemeClr val="tx2">
                    <a:lumMod val="25000"/>
                    <a:lumOff val="75000"/>
                  </a:schemeClr>
                </a:solidFill>
                <a:latin typeface="Times New Roman" panose="02020603050405020304" pitchFamily="18" charset="0"/>
                <a:cs typeface="Times New Roman" panose="02020603050405020304" pitchFamily="18" charset="0"/>
              </a:rPr>
              <a:t>đỏ</a:t>
            </a:r>
            <a:r>
              <a:rPr lang="en-US" sz="2800" i="1" dirty="0">
                <a:solidFill>
                  <a:schemeClr val="tx2">
                    <a:lumMod val="25000"/>
                    <a:lumOff val="75000"/>
                  </a:schemeClr>
                </a:solidFill>
                <a:latin typeface="Times New Roman" panose="02020603050405020304" pitchFamily="18" charset="0"/>
                <a:cs typeface="Times New Roman" panose="02020603050405020304" pitchFamily="18" charset="0"/>
              </a:rPr>
              <a:t>.</a:t>
            </a:r>
          </a:p>
          <a:p>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2.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Tác</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dụng</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với</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kim</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 </a:t>
            </a:r>
            <a:r>
              <a:rPr lang="en-US" sz="2800" b="1" dirty="0" err="1">
                <a:solidFill>
                  <a:schemeClr val="tx2">
                    <a:lumMod val="25000"/>
                    <a:lumOff val="75000"/>
                  </a:schemeClr>
                </a:solidFill>
                <a:latin typeface="Times New Roman" panose="02020603050405020304" pitchFamily="18" charset="0"/>
                <a:cs typeface="Times New Roman" panose="02020603050405020304" pitchFamily="18" charset="0"/>
              </a:rPr>
              <a:t>loại</a:t>
            </a:r>
            <a:endParaRPr lang="en-US" sz="2800" b="1" dirty="0">
              <a:solidFill>
                <a:schemeClr val="tx2">
                  <a:lumMod val="25000"/>
                  <a:lumOff val="7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7049919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28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p:cTn id="7"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405745"/>
            <a:ext cx="11263746" cy="954107"/>
          </a:xfrm>
          <a:prstGeom prst="rect">
            <a:avLst/>
          </a:prstGeom>
          <a:noFill/>
        </p:spPr>
        <p:txBody>
          <a:bodyPr wrap="square" rtlCol="0">
            <a:spAutoFit/>
          </a:bodyPr>
          <a:lstStyle/>
          <a:p>
            <a:pPr algn="just"/>
            <a:r>
              <a:rPr lang="en-US" sz="2800" i="1" u="sng" dirty="0" err="1">
                <a:solidFill>
                  <a:schemeClr val="tx1">
                    <a:lumMod val="95000"/>
                    <a:lumOff val="5000"/>
                  </a:schemeClr>
                </a:solidFill>
                <a:latin typeface="Times New Roman" pitchFamily="18" charset="0"/>
                <a:cs typeface="Times New Roman" pitchFamily="18" charset="0"/>
              </a:rPr>
              <a:t>Hiện</a:t>
            </a:r>
            <a:r>
              <a:rPr lang="en-US" sz="2800" i="1" u="sng" dirty="0">
                <a:solidFill>
                  <a:schemeClr val="tx1">
                    <a:lumMod val="95000"/>
                    <a:lumOff val="5000"/>
                  </a:schemeClr>
                </a:solidFill>
                <a:latin typeface="Times New Roman" pitchFamily="18" charset="0"/>
                <a:cs typeface="Times New Roman" pitchFamily="18" charset="0"/>
              </a:rPr>
              <a:t> t</a:t>
            </a:r>
            <a:r>
              <a:rPr lang="vi-VN" sz="2800" i="1" u="sng" dirty="0">
                <a:solidFill>
                  <a:schemeClr val="tx1">
                    <a:lumMod val="95000"/>
                    <a:lumOff val="5000"/>
                  </a:schemeClr>
                </a:solidFill>
                <a:latin typeface="Times New Roman" pitchFamily="18" charset="0"/>
                <a:cs typeface="Times New Roman" pitchFamily="18" charset="0"/>
              </a:rPr>
              <a:t>ượng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Viên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kẽm</a:t>
            </a:r>
            <a:r>
              <a:rPr lang="en-US" sz="2800" dirty="0">
                <a:solidFill>
                  <a:schemeClr val="tx1">
                    <a:lumMod val="95000"/>
                    <a:lumOff val="5000"/>
                  </a:schemeClr>
                </a:solidFill>
                <a:latin typeface="Times New Roman" pitchFamily="18" charset="0"/>
                <a:cs typeface="Times New Roman" pitchFamily="18" charset="0"/>
              </a:rPr>
              <a:t> tan </a:t>
            </a:r>
            <a:r>
              <a:rPr lang="en-US" sz="2800" dirty="0" err="1">
                <a:solidFill>
                  <a:schemeClr val="tx1">
                    <a:lumMod val="95000"/>
                    <a:lumOff val="5000"/>
                  </a:schemeClr>
                </a:solidFill>
                <a:latin typeface="Times New Roman" pitchFamily="18" charset="0"/>
                <a:cs typeface="Times New Roman" pitchFamily="18" charset="0"/>
              </a:rPr>
              <a:t>dần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đồng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thời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xuất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hiện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bọt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khí</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không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màu</a:t>
            </a:r>
            <a:r>
              <a:rPr lang="en-US" sz="2800" dirty="0">
                <a:solidFill>
                  <a:schemeClr val="tx1">
                    <a:lumMod val="95000"/>
                    <a:lumOff val="5000"/>
                  </a:schemeClr>
                </a:solidFill>
                <a:latin typeface="Times New Roman" pitchFamily="18" charset="0"/>
                <a:cs typeface="Times New Roman" pitchFamily="18" charset="0"/>
              </a:rPr>
              <a:t>; dung </a:t>
            </a:r>
            <a:r>
              <a:rPr lang="en-US" sz="2800" dirty="0" err="1">
                <a:solidFill>
                  <a:schemeClr val="tx1">
                    <a:lumMod val="95000"/>
                    <a:lumOff val="5000"/>
                  </a:schemeClr>
                </a:solidFill>
                <a:latin typeface="Times New Roman" pitchFamily="18" charset="0"/>
                <a:cs typeface="Times New Roman" pitchFamily="18" charset="0"/>
              </a:rPr>
              <a:t>dịch</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sau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phản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ứng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không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màu</a:t>
            </a:r>
            <a:r>
              <a:rPr lang="en-US" sz="2800" dirty="0">
                <a:solidFill>
                  <a:schemeClr val="tx1">
                    <a:lumMod val="95000"/>
                    <a:lumOff val="5000"/>
                  </a:schemeClr>
                </a:solidFill>
                <a:latin typeface="Times New Roman" pitchFamily="18" charset="0"/>
                <a:cs typeface="Times New Roman" pitchFamily="18" charset="0"/>
              </a:rPr>
              <a:t>.</a:t>
            </a:r>
            <a:endParaRPr lang="vi-VN" sz="2800" dirty="0">
              <a:solidFill>
                <a:schemeClr val="tx1">
                  <a:lumMod val="95000"/>
                  <a:lumOff val="5000"/>
                </a:schemeClr>
              </a:solidFill>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568055" y="0"/>
            <a:ext cx="10870168" cy="4475018"/>
          </a:xfrm>
          <a:prstGeom prst="rect">
            <a:avLst/>
          </a:prstGeom>
          <a:noFill/>
          <a:ln w="9525">
            <a:noFill/>
            <a:miter lim="800000"/>
            <a:headEnd/>
            <a:tailEnd/>
          </a:ln>
          <a:effectLst/>
        </p:spPr>
      </p:pic>
      <p:cxnSp>
        <p:nvCxnSpPr>
          <p:cNvPr id="6" name="Straight Connector 5"/>
          <p:cNvCxnSpPr/>
          <p:nvPr/>
        </p:nvCxnSpPr>
        <p:spPr>
          <a:xfrm>
            <a:off x="1233055" y="3810000"/>
            <a:ext cx="2909454"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233053" y="4225636"/>
            <a:ext cx="8174182" cy="1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54383" y="5275263"/>
            <a:ext cx="10681854" cy="523220"/>
          </a:xfrm>
          <a:prstGeom prst="rect">
            <a:avLst/>
          </a:prstGeom>
          <a:noFill/>
        </p:spPr>
        <p:txBody>
          <a:bodyPr wrap="square" rtlCol="0">
            <a:spAutoFit/>
          </a:bodyPr>
          <a:lstStyle/>
          <a:p>
            <a:pPr algn="just"/>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Viên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kẽm</a:t>
            </a:r>
            <a:r>
              <a:rPr lang="en-US" sz="2800" dirty="0">
                <a:solidFill>
                  <a:schemeClr val="tx1">
                    <a:lumMod val="95000"/>
                    <a:lumOff val="5000"/>
                  </a:schemeClr>
                </a:solidFill>
                <a:latin typeface="Times New Roman" pitchFamily="18" charset="0"/>
                <a:cs typeface="Times New Roman" pitchFamily="18" charset="0"/>
              </a:rPr>
              <a:t> tan </a:t>
            </a:r>
            <a:r>
              <a:rPr lang="en-US" sz="2800" dirty="0" err="1">
                <a:solidFill>
                  <a:schemeClr val="tx1">
                    <a:lumMod val="95000"/>
                    <a:lumOff val="5000"/>
                  </a:schemeClr>
                </a:solidFill>
                <a:latin typeface="Times New Roman" pitchFamily="18" charset="0"/>
                <a:cs typeface="Times New Roman" pitchFamily="18" charset="0"/>
              </a:rPr>
              <a:t>dần</a:t>
            </a:r>
            <a:r>
              <a:rPr lang="en-US" sz="2800" dirty="0">
                <a:solidFill>
                  <a:schemeClr val="tx1">
                    <a:lumMod val="95000"/>
                    <a:lumOff val="5000"/>
                  </a:schemeClr>
                </a:solidFill>
                <a:latin typeface="Times New Roman" pitchFamily="18" charset="0"/>
                <a:cs typeface="Times New Roman" pitchFamily="18" charset="0"/>
              </a:rPr>
              <a:t>; dung </a:t>
            </a:r>
            <a:r>
              <a:rPr lang="en-US" sz="2800" dirty="0" err="1">
                <a:solidFill>
                  <a:schemeClr val="tx1">
                    <a:lumMod val="95000"/>
                    <a:lumOff val="5000"/>
                  </a:schemeClr>
                </a:solidFill>
                <a:latin typeface="Times New Roman" pitchFamily="18" charset="0"/>
                <a:cs typeface="Times New Roman" pitchFamily="18" charset="0"/>
              </a:rPr>
              <a:t>dịch</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sủi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bọt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vì</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có</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khí</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thoát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ra</a:t>
            </a:r>
            <a:r>
              <a:rPr lang="en-US" sz="2800" dirty="0">
                <a:solidFill>
                  <a:schemeClr val="tx1">
                    <a:lumMod val="95000"/>
                    <a:lumOff val="5000"/>
                  </a:schemeClr>
                </a:solidFill>
                <a:latin typeface="Times New Roman" pitchFamily="18" charset="0"/>
                <a:cs typeface="Times New Roman" pitchFamily="18" charset="0"/>
              </a:rPr>
              <a:t>.</a:t>
            </a:r>
            <a:endParaRPr lang="vi-VN" sz="2800" dirty="0">
              <a:solidFill>
                <a:schemeClr val="tx1">
                  <a:lumMod val="95000"/>
                  <a:lumOff val="5000"/>
                </a:schemeClr>
              </a:solidFill>
              <a:latin typeface="Times New Roman" pitchFamily="18" charset="0"/>
              <a:cs typeface="Times New Roman" pitchFamily="18" charset="0"/>
            </a:endParaRPr>
          </a:p>
        </p:txBody>
      </p:sp>
      <p:sp>
        <p:nvSpPr>
          <p:cNvPr id="10" name="TextBox 9"/>
          <p:cNvSpPr txBox="1"/>
          <p:nvPr/>
        </p:nvSpPr>
        <p:spPr>
          <a:xfrm>
            <a:off x="126670" y="5793787"/>
            <a:ext cx="10681854" cy="523220"/>
          </a:xfrm>
          <a:prstGeom prst="rect">
            <a:avLst/>
          </a:prstGeom>
          <a:noFill/>
        </p:spPr>
        <p:txBody>
          <a:bodyPr wrap="square" rtlCol="0">
            <a:spAutoFit/>
          </a:bodyPr>
          <a:lstStyle/>
          <a:p>
            <a:pPr algn="just"/>
            <a:r>
              <a:rPr lang="en-US" sz="2800" dirty="0">
                <a:solidFill>
                  <a:srgbClr val="FF0000"/>
                </a:solidFill>
                <a:latin typeface="Times New Roman" pitchFamily="18" charset="0"/>
                <a:cs typeface="Times New Roman" pitchFamily="18" charset="0"/>
                <a:sym typeface="Wingdings"/>
              </a:rPr>
              <a:t> Theo </a:t>
            </a:r>
            <a:r>
              <a:rPr lang="en-US" sz="2800" dirty="0" err="1">
                <a:solidFill>
                  <a:srgbClr val="FF0000"/>
                </a:solidFill>
                <a:latin typeface="Times New Roman" pitchFamily="18" charset="0"/>
                <a:cs typeface="Times New Roman" pitchFamily="18" charset="0"/>
                <a:sym typeface="Wingdings"/>
              </a:rPr>
              <a:t>em</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chất</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khí</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thoát</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ra</a:t>
            </a:r>
            <a:r>
              <a:rPr lang="en-US" sz="2800" dirty="0">
                <a:solidFill>
                  <a:srgbClr val="FF0000"/>
                </a:solidFill>
                <a:latin typeface="Times New Roman" pitchFamily="18" charset="0"/>
                <a:cs typeface="Times New Roman" pitchFamily="18" charset="0"/>
                <a:sym typeface="Wingdings"/>
              </a:rPr>
              <a:t> ở </a:t>
            </a:r>
            <a:r>
              <a:rPr lang="en-US" sz="2800" dirty="0" err="1">
                <a:solidFill>
                  <a:srgbClr val="FF0000"/>
                </a:solidFill>
                <a:latin typeface="Times New Roman" pitchFamily="18" charset="0"/>
                <a:cs typeface="Times New Roman" pitchFamily="18" charset="0"/>
                <a:sym typeface="Wingdings"/>
              </a:rPr>
              <a:t>thí</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nghiệm</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trên</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là</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khí</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gì</a:t>
            </a:r>
            <a:r>
              <a:rPr lang="en-US" sz="2800" dirty="0">
                <a:solidFill>
                  <a:srgbClr val="FF0000"/>
                </a:solidFill>
                <a:latin typeface="Times New Roman" pitchFamily="18" charset="0"/>
                <a:cs typeface="Times New Roman" pitchFamily="18" charset="0"/>
                <a:sym typeface="Wingdings"/>
              </a:rPr>
              <a:t>?</a:t>
            </a:r>
            <a:endParaRPr lang="vi-VN" sz="2800" dirty="0">
              <a:solidFill>
                <a:srgbClr val="FF0000"/>
              </a:solidFill>
              <a:latin typeface="Times New Roman" pitchFamily="18" charset="0"/>
              <a:cs typeface="Times New Roman" pitchFamily="18" charset="0"/>
            </a:endParaRPr>
          </a:p>
        </p:txBody>
      </p:sp>
      <p:sp>
        <p:nvSpPr>
          <p:cNvPr id="11" name="TextBox 10"/>
          <p:cNvSpPr txBox="1"/>
          <p:nvPr/>
        </p:nvSpPr>
        <p:spPr>
          <a:xfrm>
            <a:off x="154383" y="6265980"/>
            <a:ext cx="10681854" cy="523220"/>
          </a:xfrm>
          <a:prstGeom prst="rect">
            <a:avLst/>
          </a:prstGeom>
          <a:noFill/>
        </p:spPr>
        <p:txBody>
          <a:bodyPr wrap="square" rtlCol="0">
            <a:spAutoFit/>
          </a:bodyPr>
          <a:lstStyle/>
          <a:p>
            <a:pPr algn="just"/>
            <a:r>
              <a:rPr lang="en-US" sz="2800" dirty="0">
                <a:solidFill>
                  <a:srgbClr val="FF0000"/>
                </a:solidFill>
                <a:latin typeface="Times New Roman" pitchFamily="18" charset="0"/>
                <a:cs typeface="Times New Roman" pitchFamily="18" charset="0"/>
                <a:sym typeface="Wingdings"/>
              </a:rPr>
              <a:t> Dung </a:t>
            </a:r>
            <a:r>
              <a:rPr lang="en-US" sz="2800" dirty="0" err="1">
                <a:solidFill>
                  <a:srgbClr val="FF0000"/>
                </a:solidFill>
                <a:latin typeface="Times New Roman" pitchFamily="18" charset="0"/>
                <a:cs typeface="Times New Roman" pitchFamily="18" charset="0"/>
                <a:sym typeface="Wingdings"/>
              </a:rPr>
              <a:t>dịch</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không</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màu</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còn</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lại</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trong</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ống</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nghiệm</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là</a:t>
            </a:r>
            <a:r>
              <a:rPr lang="en-US" sz="2800" dirty="0">
                <a:solidFill>
                  <a:srgbClr val="FF0000"/>
                </a:solidFill>
                <a:latin typeface="Times New Roman" pitchFamily="18" charset="0"/>
                <a:cs typeface="Times New Roman" pitchFamily="18" charset="0"/>
                <a:sym typeface="Wingdings"/>
              </a:rPr>
              <a:t> dung </a:t>
            </a:r>
            <a:r>
              <a:rPr lang="en-US" sz="2800" dirty="0" err="1">
                <a:solidFill>
                  <a:srgbClr val="FF0000"/>
                </a:solidFill>
                <a:latin typeface="Times New Roman" pitchFamily="18" charset="0"/>
                <a:cs typeface="Times New Roman" pitchFamily="18" charset="0"/>
                <a:sym typeface="Wingdings"/>
              </a:rPr>
              <a:t>dịch</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nào</a:t>
            </a:r>
            <a:r>
              <a:rPr lang="en-US" sz="2800" dirty="0">
                <a:solidFill>
                  <a:srgbClr val="FF0000"/>
                </a:solidFill>
                <a:latin typeface="Times New Roman" pitchFamily="18" charset="0"/>
                <a:cs typeface="Times New Roman" pitchFamily="18" charset="0"/>
                <a:sym typeface="Wingdings"/>
              </a:rPr>
              <a:t>?</a:t>
            </a:r>
            <a:endParaRPr lang="vi-VN" sz="2800" dirty="0">
              <a:solidFill>
                <a:srgbClr val="FF0000"/>
              </a:solidFill>
              <a:latin typeface="Times New Roman" pitchFamily="18" charset="0"/>
              <a:cs typeface="Times New Roman" pitchFamily="18" charset="0"/>
            </a:endParaRPr>
          </a:p>
        </p:txBody>
      </p:sp>
      <p:sp>
        <p:nvSpPr>
          <p:cNvPr id="12" name="TextBox 11"/>
          <p:cNvSpPr txBox="1"/>
          <p:nvPr/>
        </p:nvSpPr>
        <p:spPr>
          <a:xfrm>
            <a:off x="3103413" y="734293"/>
            <a:ext cx="8063345" cy="523220"/>
          </a:xfrm>
          <a:prstGeom prst="rect">
            <a:avLst/>
          </a:prstGeom>
          <a:noFill/>
        </p:spPr>
        <p:txBody>
          <a:bodyPr wrap="square" rtlCol="0">
            <a:spAutoFit/>
          </a:bodyPr>
          <a:lstStyle/>
          <a:p>
            <a:pPr algn="just"/>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Hãy</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viết</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phương</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trình</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hóa</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học</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cho</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thí</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nghiệm</a:t>
            </a:r>
            <a:r>
              <a:rPr lang="en-US" sz="2800" dirty="0">
                <a:solidFill>
                  <a:srgbClr val="FF0000"/>
                </a:solidFill>
                <a:latin typeface="Times New Roman" pitchFamily="18" charset="0"/>
                <a:cs typeface="Times New Roman" pitchFamily="18" charset="0"/>
                <a:sym typeface="Wingdings"/>
              </a:rPr>
              <a:t> </a:t>
            </a:r>
            <a:r>
              <a:rPr lang="en-US" sz="2800" dirty="0" err="1">
                <a:solidFill>
                  <a:srgbClr val="FF0000"/>
                </a:solidFill>
                <a:latin typeface="Times New Roman" pitchFamily="18" charset="0"/>
                <a:cs typeface="Times New Roman" pitchFamily="18" charset="0"/>
                <a:sym typeface="Wingdings"/>
              </a:rPr>
              <a:t>trên</a:t>
            </a:r>
            <a:r>
              <a:rPr lang="en-US" sz="2800" dirty="0">
                <a:solidFill>
                  <a:srgbClr val="FF0000"/>
                </a:solidFill>
                <a:latin typeface="Times New Roman" pitchFamily="18" charset="0"/>
                <a:cs typeface="Times New Roman" pitchFamily="18" charset="0"/>
                <a:sym typeface="Wingdings"/>
              </a:rPr>
              <a:t>?</a:t>
            </a:r>
            <a:endParaRPr lang="vi-VN" sz="2800"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44646504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Scale>
                                      <p:cBhvr>
                                        <p:cTn id="7" dur="1000" decel="50000" fill="hold">
                                          <p:stCondLst>
                                            <p:cond delay="0"/>
                                          </p:stCondLst>
                                        </p:cTn>
                                        <p:tgtEl>
                                          <p:spTgt spid="61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146"/>
                                        </p:tgtEl>
                                        <p:attrNameLst>
                                          <p:attrName>ppt_x</p:attrName>
                                          <p:attrName>ppt_y</p:attrName>
                                        </p:attrNameLst>
                                      </p:cBhvr>
                                    </p:animMotion>
                                    <p:animEffect transition="in" filter="fade">
                                      <p:cBhvr>
                                        <p:cTn id="9" dur="1000"/>
                                        <p:tgtEl>
                                          <p:spTgt spid="6146"/>
                                        </p:tgtEl>
                                      </p:cBhvr>
                                    </p:animEffect>
                                  </p:childTnLst>
                                </p:cTn>
                              </p:par>
                            </p:childTnLst>
                          </p:cTn>
                        </p:par>
                      </p:childTnLst>
                    </p:cTn>
                  </p:par>
                  <p:par>
                    <p:cTn id="10" fill="hold">
                      <p:stCondLst>
                        <p:cond delay="indefinite"/>
                      </p:stCondLst>
                      <p:childTnLst>
                        <p:par>
                          <p:cTn id="11" fill="hold">
                            <p:stCondLst>
                              <p:cond delay="0"/>
                            </p:stCondLst>
                            <p:childTnLst>
                              <p:par>
                                <p:cTn id="12" presetID="18" presetClass="entr" presetSubtype="6"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strips(downRight)">
                                      <p:cBhvr>
                                        <p:cTn id="14" dur="10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slide(fromBottom)">
                                      <p:cBhvr>
                                        <p:cTn id="19" dur="10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strips(downRight)">
                                      <p:cBhvr>
                                        <p:cTn id="24" dur="10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slide(fromBottom)">
                                      <p:cBhvr>
                                        <p:cTn id="29" dur="10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12" presetClass="entr" presetSubtype="4"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slide(fromBottom)">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2" presetClass="entr" presetSubtype="4"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slide(fromBottom)">
                                      <p:cBhvr>
                                        <p:cTn id="39" dur="10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12" presetClass="entr" presetSubtype="4"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slide(fromBottom)">
                                      <p:cBhvr>
                                        <p:cTn id="4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46553"/>
            <a:ext cx="12192000" cy="523220"/>
          </a:xfrm>
          <a:prstGeom prst="rect">
            <a:avLst/>
          </a:prstGeom>
          <a:noFill/>
        </p:spPr>
        <p:txBody>
          <a:bodyPr wrap="square" rtlCol="0">
            <a:spAutoFit/>
          </a:bodyPr>
          <a:lstStyle/>
          <a:p>
            <a:pPr algn="ctr"/>
            <a:r>
              <a:rPr lang="en-US" sz="2800" b="1" dirty="0" err="1">
                <a:solidFill>
                  <a:srgbClr val="A80000"/>
                </a:solidFill>
                <a:latin typeface="Times New Roman" pitchFamily="18" charset="0"/>
                <a:cs typeface="Times New Roman" pitchFamily="18" charset="0"/>
              </a:rPr>
              <a:t>BÀI</a:t>
            </a:r>
            <a:r>
              <a:rPr lang="en-US" sz="2800" b="1" dirty="0">
                <a:solidFill>
                  <a:srgbClr val="A80000"/>
                </a:solidFill>
                <a:latin typeface="Times New Roman" pitchFamily="18" charset="0"/>
                <a:cs typeface="Times New Roman" pitchFamily="18" charset="0"/>
              </a:rPr>
              <a:t> 8: ACID</a:t>
            </a:r>
          </a:p>
        </p:txBody>
      </p:sp>
      <p:sp>
        <p:nvSpPr>
          <p:cNvPr id="6" name="TextBox 5"/>
          <p:cNvSpPr txBox="1"/>
          <p:nvPr/>
        </p:nvSpPr>
        <p:spPr>
          <a:xfrm>
            <a:off x="0" y="326159"/>
            <a:ext cx="3889829" cy="461665"/>
          </a:xfrm>
          <a:prstGeom prst="rect">
            <a:avLst/>
          </a:prstGeom>
          <a:noFill/>
        </p:spPr>
        <p:txBody>
          <a:bodyPr wrap="square" rtlCol="0">
            <a:spAutoFit/>
          </a:bodyPr>
          <a:lstStyle/>
          <a:p>
            <a:r>
              <a:rPr lang="en-US" sz="2400" b="1" dirty="0">
                <a:solidFill>
                  <a:srgbClr val="000066"/>
                </a:solidFill>
                <a:latin typeface="Times New Roman" pitchFamily="18" charset="0"/>
                <a:cs typeface="Times New Roman" pitchFamily="18" charset="0"/>
              </a:rPr>
              <a:t>I. </a:t>
            </a:r>
            <a:r>
              <a:rPr lang="en-US" sz="2400" b="1" dirty="0" err="1">
                <a:solidFill>
                  <a:srgbClr val="000066"/>
                </a:solidFill>
                <a:latin typeface="Times New Roman" pitchFamily="18" charset="0"/>
                <a:cs typeface="Times New Roman" pitchFamily="18" charset="0"/>
              </a:rPr>
              <a:t>KHÁI</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NIỆM</a:t>
            </a:r>
            <a:r>
              <a:rPr lang="en-US" sz="2400" b="1" dirty="0">
                <a:solidFill>
                  <a:srgbClr val="000066"/>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5" name="Rectangle 11"/>
          <p:cNvSpPr>
            <a:spLocks noChangeArrowheads="1"/>
          </p:cNvSpPr>
          <p:nvPr/>
        </p:nvSpPr>
        <p:spPr bwMode="auto">
          <a:xfrm>
            <a:off x="0" y="54875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rgbClr val="000066"/>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3" name="TextBox 22"/>
          <p:cNvSpPr txBox="1"/>
          <p:nvPr/>
        </p:nvSpPr>
        <p:spPr>
          <a:xfrm>
            <a:off x="-31006" y="1192331"/>
            <a:ext cx="5805714" cy="461665"/>
          </a:xfrm>
          <a:prstGeom prst="rect">
            <a:avLst/>
          </a:prstGeom>
          <a:noFill/>
        </p:spPr>
        <p:txBody>
          <a:bodyPr wrap="square" rtlCol="0">
            <a:spAutoFit/>
          </a:bodyPr>
          <a:lstStyle/>
          <a:p>
            <a:r>
              <a:rPr lang="en-US" sz="2400" b="1" dirty="0">
                <a:solidFill>
                  <a:srgbClr val="000066"/>
                </a:solidFill>
                <a:latin typeface="Times New Roman" pitchFamily="18" charset="0"/>
                <a:cs typeface="Times New Roman" pitchFamily="18" charset="0"/>
              </a:rPr>
              <a:t>III. </a:t>
            </a:r>
            <a:r>
              <a:rPr lang="en-US" sz="2400" b="1" dirty="0" err="1">
                <a:solidFill>
                  <a:srgbClr val="000066"/>
                </a:solidFill>
                <a:latin typeface="Times New Roman" pitchFamily="18" charset="0"/>
                <a:cs typeface="Times New Roman" pitchFamily="18" charset="0"/>
              </a:rPr>
              <a:t>TÍNH</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CHẤT</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HÓA</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HỌC</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CỦA</a:t>
            </a:r>
            <a:r>
              <a:rPr lang="en-US" sz="2400" b="1" dirty="0">
                <a:solidFill>
                  <a:srgbClr val="000066"/>
                </a:solidFill>
                <a:latin typeface="Times New Roman" pitchFamily="18" charset="0"/>
                <a:cs typeface="Times New Roman" pitchFamily="18" charset="0"/>
              </a:rPr>
              <a:t> ACID</a:t>
            </a:r>
          </a:p>
        </p:txBody>
      </p:sp>
      <p:sp>
        <p:nvSpPr>
          <p:cNvPr id="24" name="TextBox 23"/>
          <p:cNvSpPr txBox="1"/>
          <p:nvPr/>
        </p:nvSpPr>
        <p:spPr>
          <a:xfrm>
            <a:off x="92365" y="1549165"/>
            <a:ext cx="5805713" cy="523220"/>
          </a:xfrm>
          <a:prstGeom prst="rect">
            <a:avLst/>
          </a:prstGeom>
          <a:noFill/>
        </p:spPr>
        <p:txBody>
          <a:bodyPr wrap="square" rtlCol="0">
            <a:spAutoFit/>
          </a:bodyPr>
          <a:lstStyle/>
          <a:p>
            <a:r>
              <a:rPr lang="en-US" sz="2800" b="1" dirty="0">
                <a:solidFill>
                  <a:srgbClr val="006600"/>
                </a:solidFill>
                <a:latin typeface="Times New Roman" pitchFamily="18" charset="0"/>
                <a:cs typeface="Times New Roman" pitchFamily="18" charset="0"/>
              </a:rPr>
              <a:t>1. </a:t>
            </a:r>
            <a:r>
              <a:rPr lang="en-US" sz="2800" b="1" dirty="0" err="1">
                <a:solidFill>
                  <a:srgbClr val="006600"/>
                </a:solidFill>
                <a:latin typeface="Times New Roman" pitchFamily="18" charset="0"/>
                <a:cs typeface="Times New Roman" pitchFamily="18" charset="0"/>
              </a:rPr>
              <a:t>Làm</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đổi</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màu</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chất</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chỉ</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thị</a:t>
            </a:r>
            <a:endParaRPr lang="en-US" sz="2800" b="1" dirty="0">
              <a:solidFill>
                <a:srgbClr val="006600"/>
              </a:solidFill>
              <a:latin typeface="Times New Roman" pitchFamily="18" charset="0"/>
              <a:cs typeface="Times New Roman" pitchFamily="18" charset="0"/>
            </a:endParaRPr>
          </a:p>
        </p:txBody>
      </p:sp>
      <p:sp>
        <p:nvSpPr>
          <p:cNvPr id="25" name="TextBox 24">
            <a:extLst>
              <a:ext uri="{FF2B5EF4-FFF2-40B4-BE49-F238E27FC236}">
                <a16:creationId xmlns="" xmlns:a16="http://schemas.microsoft.com/office/drawing/2014/main" id="{F86B4878-34A1-47D5-B91C-D0FC2EF92A40}"/>
              </a:ext>
            </a:extLst>
          </p:cNvPr>
          <p:cNvSpPr txBox="1"/>
          <p:nvPr/>
        </p:nvSpPr>
        <p:spPr>
          <a:xfrm>
            <a:off x="-31006" y="731440"/>
            <a:ext cx="5544457" cy="461665"/>
          </a:xfrm>
          <a:prstGeom prst="rect">
            <a:avLst/>
          </a:prstGeom>
          <a:noFill/>
        </p:spPr>
        <p:txBody>
          <a:bodyPr wrap="square" rtlCol="0">
            <a:spAutoFit/>
          </a:bodyPr>
          <a:lstStyle/>
          <a:p>
            <a:r>
              <a:rPr lang="en-US" sz="2400" b="1" dirty="0">
                <a:solidFill>
                  <a:srgbClr val="000066"/>
                </a:solidFill>
                <a:latin typeface="Times New Roman" pitchFamily="18" charset="0"/>
                <a:cs typeface="Times New Roman" pitchFamily="18" charset="0"/>
              </a:rPr>
              <a:t>II. </a:t>
            </a:r>
            <a:r>
              <a:rPr lang="en-US" sz="2400" b="1" dirty="0" err="1">
                <a:solidFill>
                  <a:srgbClr val="000066"/>
                </a:solidFill>
                <a:latin typeface="Times New Roman" pitchFamily="18" charset="0"/>
                <a:cs typeface="Times New Roman" pitchFamily="18" charset="0"/>
              </a:rPr>
              <a:t>ỨNG</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DỤNG</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CỦA</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MỘT</a:t>
            </a:r>
            <a:r>
              <a:rPr lang="en-US" sz="2400" b="1" dirty="0">
                <a:solidFill>
                  <a:srgbClr val="000066"/>
                </a:solidFill>
                <a:latin typeface="Times New Roman" pitchFamily="18" charset="0"/>
                <a:cs typeface="Times New Roman" pitchFamily="18" charset="0"/>
              </a:rPr>
              <a:t> </a:t>
            </a:r>
            <a:r>
              <a:rPr lang="en-US" sz="2400" b="1" dirty="0" err="1">
                <a:solidFill>
                  <a:srgbClr val="000066"/>
                </a:solidFill>
                <a:latin typeface="Times New Roman" pitchFamily="18" charset="0"/>
                <a:cs typeface="Times New Roman" pitchFamily="18" charset="0"/>
              </a:rPr>
              <a:t>SỐ</a:t>
            </a:r>
            <a:r>
              <a:rPr lang="en-US" sz="2400" b="1" dirty="0">
                <a:solidFill>
                  <a:srgbClr val="000066"/>
                </a:solidFill>
                <a:latin typeface="Times New Roman" pitchFamily="18" charset="0"/>
                <a:cs typeface="Times New Roman" pitchFamily="18" charset="0"/>
              </a:rPr>
              <a:t> ACID</a:t>
            </a:r>
          </a:p>
        </p:txBody>
      </p:sp>
      <p:sp>
        <p:nvSpPr>
          <p:cNvPr id="12" name="TextBox 11">
            <a:extLst>
              <a:ext uri="{FF2B5EF4-FFF2-40B4-BE49-F238E27FC236}">
                <a16:creationId xmlns="" xmlns:a16="http://schemas.microsoft.com/office/drawing/2014/main" id="{7DA7492D-FBCE-4D57-A733-173E69CDD45D}"/>
              </a:ext>
            </a:extLst>
          </p:cNvPr>
          <p:cNvSpPr txBox="1"/>
          <p:nvPr/>
        </p:nvSpPr>
        <p:spPr>
          <a:xfrm>
            <a:off x="0" y="2010056"/>
            <a:ext cx="9201537" cy="523220"/>
          </a:xfrm>
          <a:prstGeom prst="rect">
            <a:avLst/>
          </a:prstGeom>
          <a:noFill/>
        </p:spPr>
        <p:txBody>
          <a:bodyPr wrap="square" rtlCol="0">
            <a:spAutoFit/>
          </a:bodyPr>
          <a:lstStyle/>
          <a:p>
            <a:pPr marL="342900" indent="-342900" algn="just">
              <a:buFontTx/>
              <a:buChar char="-"/>
            </a:pPr>
            <a:r>
              <a:rPr lang="en-US" sz="2800" dirty="0">
                <a:latin typeface="Times New Roman" panose="02020603050405020304" pitchFamily="18" charset="0"/>
                <a:cs typeface="Times New Roman" panose="02020603050405020304" pitchFamily="18" charset="0"/>
              </a:rPr>
              <a:t>Dung </a:t>
            </a:r>
            <a:r>
              <a:rPr lang="en-US" sz="2800" dirty="0" err="1">
                <a:latin typeface="Times New Roman" panose="02020603050405020304" pitchFamily="18" charset="0"/>
                <a:cs typeface="Times New Roman" panose="02020603050405020304" pitchFamily="18" charset="0"/>
              </a:rPr>
              <a:t>dịch</a:t>
            </a:r>
            <a:r>
              <a:rPr lang="en-US" sz="2800" dirty="0">
                <a:latin typeface="Times New Roman" panose="02020603050405020304" pitchFamily="18" charset="0"/>
                <a:cs typeface="Times New Roman" panose="02020603050405020304" pitchFamily="18" charset="0"/>
              </a:rPr>
              <a:t> acid </a:t>
            </a:r>
            <a:r>
              <a:rPr lang="en-US" sz="2800" dirty="0" err="1">
                <a:latin typeface="Times New Roman" panose="02020603050405020304" pitchFamily="18" charset="0"/>
                <a:cs typeface="Times New Roman" panose="02020603050405020304" pitchFamily="18" charset="0"/>
              </a:rPr>
              <a:t>làm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quỳ</a:t>
            </a:r>
            <a:r>
              <a:rPr lang="en-US" sz="2800" dirty="0">
                <a:latin typeface="Times New Roman" panose="02020603050405020304" pitchFamily="18" charset="0"/>
                <a:cs typeface="Times New Roman" panose="02020603050405020304" pitchFamily="18" charset="0"/>
              </a:rPr>
              <a:t> </a:t>
            </a:r>
            <a:r>
              <a:rPr lang="en-US" sz="2800" dirty="0" err="1">
                <a:solidFill>
                  <a:srgbClr val="CC0099"/>
                </a:solidFill>
                <a:latin typeface="Times New Roman" panose="02020603050405020304" pitchFamily="18" charset="0"/>
                <a:cs typeface="Times New Roman" panose="02020603050405020304" pitchFamily="18" charset="0"/>
              </a:rPr>
              <a:t>tím</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chuyển</a:t>
            </a:r>
            <a:r>
              <a:rPr lang="en-US" sz="2800" dirty="0">
                <a:latin typeface="Times New Roman" panose="02020603050405020304" pitchFamily="18" charset="0"/>
                <a:cs typeface="Times New Roman" panose="02020603050405020304" pitchFamily="18" charset="0"/>
              </a:rPr>
              <a:t> sang </a:t>
            </a:r>
            <a:r>
              <a:rPr lang="en-US" sz="2800" dirty="0" err="1">
                <a:latin typeface="Times New Roman" panose="02020603050405020304" pitchFamily="18" charset="0"/>
                <a:cs typeface="Times New Roman" panose="02020603050405020304" pitchFamily="18" charset="0"/>
              </a:rPr>
              <a:t>màu</a:t>
            </a:r>
            <a:r>
              <a:rPr lang="en-US" sz="2800" dirty="0">
                <a:latin typeface="Times New Roman" panose="02020603050405020304" pitchFamily="18" charset="0"/>
                <a:cs typeface="Times New Roman" panose="02020603050405020304" pitchFamily="18" charset="0"/>
              </a:rPr>
              <a:t> </a:t>
            </a:r>
            <a:r>
              <a:rPr lang="en-US" sz="2800" dirty="0" err="1">
                <a:solidFill>
                  <a:srgbClr val="FF4747"/>
                </a:solidFill>
                <a:latin typeface="Times New Roman" panose="02020603050405020304" pitchFamily="18" charset="0"/>
                <a:cs typeface="Times New Roman" panose="02020603050405020304" pitchFamily="18" charset="0"/>
              </a:rPr>
              <a:t>đỏ</a:t>
            </a:r>
            <a:r>
              <a:rPr lang="en-US" sz="2800" dirty="0">
                <a:latin typeface="Times New Roman" panose="02020603050405020304" pitchFamily="18" charset="0"/>
                <a:cs typeface="Times New Roman" panose="02020603050405020304" pitchFamily="18" charset="0"/>
              </a:rPr>
              <a:t>.</a:t>
            </a:r>
          </a:p>
        </p:txBody>
      </p:sp>
      <p:sp>
        <p:nvSpPr>
          <p:cNvPr id="14" name="TextBox 13">
            <a:extLst>
              <a:ext uri="{FF2B5EF4-FFF2-40B4-BE49-F238E27FC236}">
                <a16:creationId xmlns="" xmlns:a16="http://schemas.microsoft.com/office/drawing/2014/main" id="{3BF2EFD4-A01C-4056-823C-218B1E48BF6F}"/>
              </a:ext>
            </a:extLst>
          </p:cNvPr>
          <p:cNvSpPr txBox="1"/>
          <p:nvPr/>
        </p:nvSpPr>
        <p:spPr>
          <a:xfrm>
            <a:off x="92365" y="2470947"/>
            <a:ext cx="3999950" cy="523220"/>
          </a:xfrm>
          <a:prstGeom prst="rect">
            <a:avLst/>
          </a:prstGeom>
          <a:noFill/>
        </p:spPr>
        <p:txBody>
          <a:bodyPr wrap="square" rtlCol="0">
            <a:spAutoFit/>
          </a:bodyPr>
          <a:lstStyle/>
          <a:p>
            <a:r>
              <a:rPr lang="en-US" sz="2800" b="1" dirty="0">
                <a:solidFill>
                  <a:srgbClr val="006600"/>
                </a:solidFill>
                <a:latin typeface="Times New Roman" pitchFamily="18" charset="0"/>
                <a:cs typeface="Times New Roman" pitchFamily="18" charset="0"/>
              </a:rPr>
              <a:t>2. </a:t>
            </a:r>
            <a:r>
              <a:rPr lang="en-US" sz="2800" b="1" dirty="0" err="1">
                <a:solidFill>
                  <a:srgbClr val="006600"/>
                </a:solidFill>
                <a:latin typeface="Times New Roman" pitchFamily="18" charset="0"/>
                <a:cs typeface="Times New Roman" pitchFamily="18" charset="0"/>
              </a:rPr>
              <a:t>Tác</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dụng</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với</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kim</a:t>
            </a:r>
            <a:r>
              <a:rPr lang="en-US" sz="2800" b="1" dirty="0">
                <a:solidFill>
                  <a:srgbClr val="006600"/>
                </a:solidFill>
                <a:latin typeface="Times New Roman" pitchFamily="18" charset="0"/>
                <a:cs typeface="Times New Roman" pitchFamily="18" charset="0"/>
              </a:rPr>
              <a:t> </a:t>
            </a:r>
            <a:r>
              <a:rPr lang="en-US" sz="2800" b="1" dirty="0" err="1">
                <a:solidFill>
                  <a:srgbClr val="006600"/>
                </a:solidFill>
                <a:latin typeface="Times New Roman" pitchFamily="18" charset="0"/>
                <a:cs typeface="Times New Roman" pitchFamily="18" charset="0"/>
              </a:rPr>
              <a:t>loại</a:t>
            </a:r>
            <a:endParaRPr lang="en-US" sz="2800" b="1" dirty="0">
              <a:solidFill>
                <a:srgbClr val="006600"/>
              </a:solidFill>
              <a:latin typeface="Times New Roman" pitchFamily="18" charset="0"/>
              <a:cs typeface="Times New Roman" pitchFamily="18" charset="0"/>
            </a:endParaRPr>
          </a:p>
        </p:txBody>
      </p:sp>
      <p:sp>
        <p:nvSpPr>
          <p:cNvPr id="15" name="TextBox 14">
            <a:extLst>
              <a:ext uri="{FF2B5EF4-FFF2-40B4-BE49-F238E27FC236}">
                <a16:creationId xmlns="" xmlns:a16="http://schemas.microsoft.com/office/drawing/2014/main" id="{1839B320-83BC-4F74-B6ED-EB1860E923A7}"/>
              </a:ext>
            </a:extLst>
          </p:cNvPr>
          <p:cNvSpPr txBox="1"/>
          <p:nvPr/>
        </p:nvSpPr>
        <p:spPr>
          <a:xfrm>
            <a:off x="0" y="3093740"/>
            <a:ext cx="12192000" cy="523220"/>
          </a:xfrm>
          <a:prstGeom prst="rect">
            <a:avLst/>
          </a:prstGeom>
          <a:noFill/>
        </p:spPr>
        <p:txBody>
          <a:bodyPr wrap="square" rtlCol="0">
            <a:spAutoFit/>
          </a:bodyPr>
          <a:lstStyle/>
          <a:p>
            <a:pPr marL="342900" indent="-342900" algn="just">
              <a:buFontTx/>
              <a:buChar char="-"/>
            </a:pP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PTHH</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a:t>
            </a:r>
          </a:p>
        </p:txBody>
      </p:sp>
      <p:sp>
        <p:nvSpPr>
          <p:cNvPr id="16" name="TextBox 15">
            <a:extLst>
              <a:ext uri="{FF2B5EF4-FFF2-40B4-BE49-F238E27FC236}">
                <a16:creationId xmlns="" xmlns:a16="http://schemas.microsoft.com/office/drawing/2014/main" id="{E761169A-E0E0-420D-BE01-14A745BC64CA}"/>
              </a:ext>
            </a:extLst>
          </p:cNvPr>
          <p:cNvSpPr txBox="1"/>
          <p:nvPr/>
        </p:nvSpPr>
        <p:spPr>
          <a:xfrm>
            <a:off x="0" y="3523226"/>
            <a:ext cx="12192000" cy="523220"/>
          </a:xfrm>
          <a:prstGeom prst="rect">
            <a:avLst/>
          </a:prstGeom>
          <a:noFill/>
        </p:spPr>
        <p:txBody>
          <a:bodyPr wrap="square" rtlCol="0">
            <a:spAutoFit/>
          </a:bodyPr>
          <a:lstStyle/>
          <a:p>
            <a:pPr marL="342900" indent="-342900" algn="just"/>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Zn	+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2HCl</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sym typeface="Wingdings 3"/>
              </a:rPr>
              <a:t>ZnCl</a:t>
            </a:r>
            <a:r>
              <a:rPr lang="en-US" sz="2800" baseline="-25000" dirty="0" err="1">
                <a:solidFill>
                  <a:schemeClr val="tx1">
                    <a:lumMod val="95000"/>
                    <a:lumOff val="5000"/>
                  </a:schemeClr>
                </a:solidFill>
                <a:latin typeface="Times New Roman" panose="02020603050405020304" pitchFamily="18" charset="0"/>
                <a:cs typeface="Times New Roman" panose="02020603050405020304" pitchFamily="18" charset="0"/>
                <a:sym typeface="Wingdings 3"/>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	       +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sym typeface="Wingdings 3"/>
              </a:rPr>
              <a:t>H</a:t>
            </a:r>
            <a:r>
              <a:rPr lang="en-US" sz="2800" baseline="-25000" dirty="0" err="1">
                <a:solidFill>
                  <a:schemeClr val="tx1">
                    <a:lumMod val="95000"/>
                    <a:lumOff val="5000"/>
                  </a:schemeClr>
                </a:solidFill>
                <a:latin typeface="Times New Roman" panose="02020603050405020304" pitchFamily="18" charset="0"/>
                <a:cs typeface="Times New Roman" panose="02020603050405020304" pitchFamily="18" charset="0"/>
                <a:sym typeface="Wingdings 3"/>
              </a:rPr>
              <a:t>2</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a:t>
            </a:r>
            <a:endParaRPr lang="en-US" sz="2800"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 xmlns:a16="http://schemas.microsoft.com/office/drawing/2014/main" id="{205E84A5-AEB6-483C-9909-A0618C5B53A4}"/>
              </a:ext>
            </a:extLst>
          </p:cNvPr>
          <p:cNvSpPr txBox="1"/>
          <p:nvPr/>
        </p:nvSpPr>
        <p:spPr>
          <a:xfrm>
            <a:off x="0" y="4063553"/>
            <a:ext cx="12192000" cy="523220"/>
          </a:xfrm>
          <a:prstGeom prst="rect">
            <a:avLst/>
          </a:prstGeom>
          <a:noFill/>
        </p:spPr>
        <p:txBody>
          <a:bodyPr wrap="square" rtlCol="0">
            <a:spAutoFit/>
          </a:bodyPr>
          <a:lstStyle/>
          <a:p>
            <a:pPr marL="342900" indent="-342900" algn="just"/>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i="1" dirty="0">
                <a:solidFill>
                  <a:schemeClr val="tx1">
                    <a:lumMod val="95000"/>
                    <a:lumOff val="5000"/>
                  </a:schemeClr>
                </a:solidFill>
                <a:latin typeface="Times New Roman" panose="02020603050405020304" pitchFamily="18" charset="0"/>
                <a:cs typeface="Times New Roman" panose="02020603050405020304" pitchFamily="18" charset="0"/>
              </a:rPr>
              <a:t>Zinc	      Hydrochloric		</a:t>
            </a:r>
            <a:r>
              <a:rPr lang="en-US" sz="2800" i="1" dirty="0">
                <a:solidFill>
                  <a:schemeClr val="tx1">
                    <a:lumMod val="95000"/>
                    <a:lumOff val="5000"/>
                  </a:schemeClr>
                </a:solidFill>
                <a:latin typeface="Times New Roman" panose="02020603050405020304" pitchFamily="18" charset="0"/>
                <a:cs typeface="Times New Roman" panose="02020603050405020304" pitchFamily="18" charset="0"/>
                <a:sym typeface="Wingdings 3"/>
              </a:rPr>
              <a:t>Zinc chloride	       Hydrogen</a:t>
            </a:r>
            <a:endParaRPr lang="en-US" sz="2800" i="1" dirty="0">
              <a:solidFill>
                <a:schemeClr val="tx1">
                  <a:lumMod val="95000"/>
                  <a:lumOff val="5000"/>
                </a:schemeClr>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4FC875ED-AD22-4295-BAA0-44E7928165EF}"/>
              </a:ext>
            </a:extLst>
          </p:cNvPr>
          <p:cNvSpPr txBox="1"/>
          <p:nvPr/>
        </p:nvSpPr>
        <p:spPr>
          <a:xfrm>
            <a:off x="0" y="4785615"/>
            <a:ext cx="12192000" cy="523220"/>
          </a:xfrm>
          <a:prstGeom prst="rect">
            <a:avLst/>
          </a:prstGeom>
          <a:noFill/>
        </p:spPr>
        <p:txBody>
          <a:bodyPr wrap="square" rtlCol="0">
            <a:spAutoFit/>
          </a:bodyPr>
          <a:lstStyle/>
          <a:p>
            <a:pPr marL="342900" indent="-342900" algn="just"/>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Dung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dịch</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acid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tác</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dụng</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được</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với</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nhiều</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kim</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loại</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tạo</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ra</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muối</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và</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800" dirty="0" err="1">
                <a:solidFill>
                  <a:schemeClr val="tx1">
                    <a:lumMod val="95000"/>
                    <a:lumOff val="5000"/>
                  </a:schemeClr>
                </a:solidFill>
                <a:latin typeface="Times New Roman" panose="02020603050405020304" pitchFamily="18" charset="0"/>
                <a:cs typeface="Times New Roman" panose="02020603050405020304" pitchFamily="18" charset="0"/>
              </a:rPr>
              <a:t>khí</a:t>
            </a:r>
            <a:r>
              <a:rPr lang="en-US" sz="2800" dirty="0">
                <a:solidFill>
                  <a:schemeClr val="tx1">
                    <a:lumMod val="95000"/>
                    <a:lumOff val="5000"/>
                  </a:schemeClr>
                </a:solidFill>
                <a:latin typeface="Times New Roman" panose="02020603050405020304" pitchFamily="18" charset="0"/>
                <a:cs typeface="Times New Roman" panose="02020603050405020304" pitchFamily="18" charset="0"/>
              </a:rPr>
              <a:t> hydrogen.</a:t>
            </a:r>
          </a:p>
        </p:txBody>
      </p:sp>
      <p:sp>
        <p:nvSpPr>
          <p:cNvPr id="19" name="TextBox 18">
            <a:extLst>
              <a:ext uri="{FF2B5EF4-FFF2-40B4-BE49-F238E27FC236}">
                <a16:creationId xmlns="" xmlns:a16="http://schemas.microsoft.com/office/drawing/2014/main" id="{1D355692-7EDC-4D2B-AE20-39D751B88ADF}"/>
              </a:ext>
            </a:extLst>
          </p:cNvPr>
          <p:cNvSpPr txBox="1"/>
          <p:nvPr/>
        </p:nvSpPr>
        <p:spPr>
          <a:xfrm>
            <a:off x="761837" y="5507677"/>
            <a:ext cx="10025742" cy="523220"/>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lgn="just"/>
            <a:r>
              <a:rPr lang="en-US" sz="2800" dirty="0">
                <a:solidFill>
                  <a:srgbClr val="FF0000"/>
                </a:solidFill>
                <a:latin typeface="Times New Roman" panose="02020603050405020304" pitchFamily="18" charset="0"/>
                <a:cs typeface="Times New Roman" panose="02020603050405020304" pitchFamily="18" charset="0"/>
              </a:rPr>
              <a:t>		Acid	+	Kim </a:t>
            </a:r>
            <a:r>
              <a:rPr lang="en-US" sz="2800" dirty="0" err="1">
                <a:solidFill>
                  <a:srgbClr val="FF0000"/>
                </a:solidFill>
                <a:latin typeface="Times New Roman" panose="02020603050405020304" pitchFamily="18" charset="0"/>
                <a:cs typeface="Times New Roman" panose="02020603050405020304" pitchFamily="18" charset="0"/>
              </a:rPr>
              <a:t>loại</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a:solidFill>
                  <a:srgbClr val="FF0000"/>
                </a:solidFill>
                <a:latin typeface="Times New Roman" panose="02020603050405020304" pitchFamily="18" charset="0"/>
                <a:cs typeface="Times New Roman" panose="02020603050405020304" pitchFamily="18" charset="0"/>
                <a:sym typeface="Wingdings 3"/>
              </a:rPr>
              <a:t>  </a:t>
            </a:r>
            <a:r>
              <a:rPr lang="en-US" sz="2800" dirty="0">
                <a:solidFill>
                  <a:srgbClr val="FF0000"/>
                </a:solidFill>
                <a:latin typeface="Times New Roman" panose="02020603050405020304" pitchFamily="18" charset="0"/>
                <a:cs typeface="Times New Roman" panose="02020603050405020304" pitchFamily="18" charset="0"/>
              </a:rPr>
              <a:t>	</a:t>
            </a:r>
            <a:r>
              <a:rPr lang="en-US" sz="2800" dirty="0" err="1">
                <a:solidFill>
                  <a:srgbClr val="FF0000"/>
                </a:solidFill>
                <a:latin typeface="Times New Roman" panose="02020603050405020304" pitchFamily="18" charset="0"/>
                <a:cs typeface="Times New Roman" panose="02020603050405020304" pitchFamily="18" charset="0"/>
              </a:rPr>
              <a:t>Muối</a:t>
            </a:r>
            <a:r>
              <a:rPr lang="en-US" sz="2800" dirty="0">
                <a:solidFill>
                  <a:srgbClr val="FF0000"/>
                </a:solidFill>
                <a:latin typeface="Times New Roman" panose="02020603050405020304" pitchFamily="18" charset="0"/>
                <a:cs typeface="Times New Roman" panose="02020603050405020304" pitchFamily="18" charset="0"/>
              </a:rPr>
              <a:t>		+	Hydrogen</a:t>
            </a:r>
          </a:p>
        </p:txBody>
      </p:sp>
    </p:spTree>
    <p:extLst>
      <p:ext uri="{BB962C8B-B14F-4D97-AF65-F5344CB8AC3E}">
        <p14:creationId xmlns:p14="http://schemas.microsoft.com/office/powerpoint/2010/main" val="2253855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1000" fill="hold"/>
                                        <p:tgtEl>
                                          <p:spTgt spid="15"/>
                                        </p:tgtEl>
                                        <p:attrNameLst>
                                          <p:attrName>ppt_w</p:attrName>
                                        </p:attrNameLst>
                                      </p:cBhvr>
                                      <p:tavLst>
                                        <p:tav tm="0">
                                          <p:val>
                                            <p:fltVal val="0"/>
                                          </p:val>
                                        </p:tav>
                                        <p:tav tm="100000">
                                          <p:val>
                                            <p:strVal val="#ppt_w"/>
                                          </p:val>
                                        </p:tav>
                                      </p:tavLst>
                                    </p:anim>
                                    <p:anim calcmode="lin" valueType="num">
                                      <p:cBhvr>
                                        <p:cTn id="8" dur="1000" fill="hold"/>
                                        <p:tgtEl>
                                          <p:spTgt spid="15"/>
                                        </p:tgtEl>
                                        <p:attrNameLst>
                                          <p:attrName>ppt_h</p:attrName>
                                        </p:attrNameLst>
                                      </p:cBhvr>
                                      <p:tavLst>
                                        <p:tav tm="0">
                                          <p:val>
                                            <p:fltVal val="0"/>
                                          </p:val>
                                        </p:tav>
                                        <p:tav tm="100000">
                                          <p:val>
                                            <p:strVal val="#ppt_h"/>
                                          </p:val>
                                        </p:tav>
                                      </p:tavLst>
                                    </p:anim>
                                    <p:animEffect transition="in" filter="fade">
                                      <p:cBhvr>
                                        <p:cTn id="9" dur="10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1000" fill="hold"/>
                                        <p:tgtEl>
                                          <p:spTgt spid="16"/>
                                        </p:tgtEl>
                                        <p:attrNameLst>
                                          <p:attrName>ppt_w</p:attrName>
                                        </p:attrNameLst>
                                      </p:cBhvr>
                                      <p:tavLst>
                                        <p:tav tm="0">
                                          <p:val>
                                            <p:fltVal val="0"/>
                                          </p:val>
                                        </p:tav>
                                        <p:tav tm="100000">
                                          <p:val>
                                            <p:strVal val="#ppt_w"/>
                                          </p:val>
                                        </p:tav>
                                      </p:tavLst>
                                    </p:anim>
                                    <p:anim calcmode="lin" valueType="num">
                                      <p:cBhvr>
                                        <p:cTn id="15" dur="1000" fill="hold"/>
                                        <p:tgtEl>
                                          <p:spTgt spid="16"/>
                                        </p:tgtEl>
                                        <p:attrNameLst>
                                          <p:attrName>ppt_h</p:attrName>
                                        </p:attrNameLst>
                                      </p:cBhvr>
                                      <p:tavLst>
                                        <p:tav tm="0">
                                          <p:val>
                                            <p:fltVal val="0"/>
                                          </p:val>
                                        </p:tav>
                                        <p:tav tm="100000">
                                          <p:val>
                                            <p:strVal val="#ppt_h"/>
                                          </p:val>
                                        </p:tav>
                                      </p:tavLst>
                                    </p:anim>
                                    <p:animEffect transition="in" filter="fade">
                                      <p:cBhvr>
                                        <p:cTn id="16" dur="1000"/>
                                        <p:tgtEl>
                                          <p:spTgt spid="16"/>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p:cTn id="21" dur="1000" fill="hold"/>
                                        <p:tgtEl>
                                          <p:spTgt spid="17"/>
                                        </p:tgtEl>
                                        <p:attrNameLst>
                                          <p:attrName>ppt_w</p:attrName>
                                        </p:attrNameLst>
                                      </p:cBhvr>
                                      <p:tavLst>
                                        <p:tav tm="0">
                                          <p:val>
                                            <p:fltVal val="0"/>
                                          </p:val>
                                        </p:tav>
                                        <p:tav tm="100000">
                                          <p:val>
                                            <p:strVal val="#ppt_w"/>
                                          </p:val>
                                        </p:tav>
                                      </p:tavLst>
                                    </p:anim>
                                    <p:anim calcmode="lin" valueType="num">
                                      <p:cBhvr>
                                        <p:cTn id="22" dur="1000" fill="hold"/>
                                        <p:tgtEl>
                                          <p:spTgt spid="17"/>
                                        </p:tgtEl>
                                        <p:attrNameLst>
                                          <p:attrName>ppt_h</p:attrName>
                                        </p:attrNameLst>
                                      </p:cBhvr>
                                      <p:tavLst>
                                        <p:tav tm="0">
                                          <p:val>
                                            <p:fltVal val="0"/>
                                          </p:val>
                                        </p:tav>
                                        <p:tav tm="100000">
                                          <p:val>
                                            <p:strVal val="#ppt_h"/>
                                          </p:val>
                                        </p:tav>
                                      </p:tavLst>
                                    </p:anim>
                                    <p:animEffect transition="in" filter="fade">
                                      <p:cBhvr>
                                        <p:cTn id="23" dur="1000"/>
                                        <p:tgtEl>
                                          <p:spTgt spid="17"/>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grpId="0" nodeType="click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p:cTn id="28" dur="1000" fill="hold"/>
                                        <p:tgtEl>
                                          <p:spTgt spid="18"/>
                                        </p:tgtEl>
                                        <p:attrNameLst>
                                          <p:attrName>ppt_w</p:attrName>
                                        </p:attrNameLst>
                                      </p:cBhvr>
                                      <p:tavLst>
                                        <p:tav tm="0">
                                          <p:val>
                                            <p:fltVal val="0"/>
                                          </p:val>
                                        </p:tav>
                                        <p:tav tm="100000">
                                          <p:val>
                                            <p:strVal val="#ppt_w"/>
                                          </p:val>
                                        </p:tav>
                                      </p:tavLst>
                                    </p:anim>
                                    <p:anim calcmode="lin" valueType="num">
                                      <p:cBhvr>
                                        <p:cTn id="29" dur="1000" fill="hold"/>
                                        <p:tgtEl>
                                          <p:spTgt spid="18"/>
                                        </p:tgtEl>
                                        <p:attrNameLst>
                                          <p:attrName>ppt_h</p:attrName>
                                        </p:attrNameLst>
                                      </p:cBhvr>
                                      <p:tavLst>
                                        <p:tav tm="0">
                                          <p:val>
                                            <p:fltVal val="0"/>
                                          </p:val>
                                        </p:tav>
                                        <p:tav tm="100000">
                                          <p:val>
                                            <p:strVal val="#ppt_h"/>
                                          </p:val>
                                        </p:tav>
                                      </p:tavLst>
                                    </p:anim>
                                    <p:animEffect transition="in" filter="fade">
                                      <p:cBhvr>
                                        <p:cTn id="30" dur="10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1000" fill="hold"/>
                                        <p:tgtEl>
                                          <p:spTgt spid="19"/>
                                        </p:tgtEl>
                                        <p:attrNameLst>
                                          <p:attrName>ppt_w</p:attrName>
                                        </p:attrNameLst>
                                      </p:cBhvr>
                                      <p:tavLst>
                                        <p:tav tm="0">
                                          <p:val>
                                            <p:fltVal val="0"/>
                                          </p:val>
                                        </p:tav>
                                        <p:tav tm="100000">
                                          <p:val>
                                            <p:strVal val="#ppt_w"/>
                                          </p:val>
                                        </p:tav>
                                      </p:tavLst>
                                    </p:anim>
                                    <p:anim calcmode="lin" valueType="num">
                                      <p:cBhvr>
                                        <p:cTn id="36" dur="1000" fill="hold"/>
                                        <p:tgtEl>
                                          <p:spTgt spid="19"/>
                                        </p:tgtEl>
                                        <p:attrNameLst>
                                          <p:attrName>ppt_h</p:attrName>
                                        </p:attrNameLst>
                                      </p:cBhvr>
                                      <p:tavLst>
                                        <p:tav tm="0">
                                          <p:val>
                                            <p:fltVal val="0"/>
                                          </p:val>
                                        </p:tav>
                                        <p:tav tm="100000">
                                          <p:val>
                                            <p:strVal val="#ppt_h"/>
                                          </p:val>
                                        </p:tav>
                                      </p:tavLst>
                                    </p:anim>
                                    <p:animEffect transition="in" filter="fade">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3463636"/>
            <a:ext cx="12192000" cy="523220"/>
          </a:xfrm>
          <a:prstGeom prst="rect">
            <a:avLst/>
          </a:prstGeom>
          <a:noFill/>
        </p:spPr>
        <p:txBody>
          <a:bodyPr wrap="square" rtlCol="0">
            <a:spAutoFit/>
          </a:bodyPr>
          <a:lstStyle/>
          <a:p>
            <a:pPr algn="just"/>
            <a:r>
              <a:rPr lang="en-US" sz="2800" dirty="0">
                <a:latin typeface="Times New Roman" pitchFamily="18" charset="0"/>
                <a:cs typeface="Times New Roman" pitchFamily="18" charset="0"/>
              </a:rPr>
              <a:t>a) 	 </a:t>
            </a:r>
            <a:r>
              <a:rPr lang="en-US" sz="2800" dirty="0" err="1">
                <a:latin typeface="Times New Roman" panose="02020603050405020304" pitchFamily="18" charset="0"/>
                <a:cs typeface="Times New Roman" panose="02020603050405020304" pitchFamily="18" charset="0"/>
              </a:rPr>
              <a:t>H</a:t>
            </a:r>
            <a:r>
              <a:rPr lang="en-US" sz="2800" baseline="-25000" dirty="0" err="1">
                <a:latin typeface="Times New Roman" panose="02020603050405020304" pitchFamily="18" charset="0"/>
                <a:cs typeface="Times New Roman" panose="02020603050405020304" pitchFamily="18" charset="0"/>
              </a:rPr>
              <a:t>2</a:t>
            </a:r>
            <a:r>
              <a:rPr lang="en-US" sz="2800" dirty="0" err="1">
                <a:latin typeface="Times New Roman" panose="02020603050405020304" pitchFamily="18" charset="0"/>
                <a:cs typeface="Times New Roman" panose="02020603050405020304" pitchFamily="18" charset="0"/>
              </a:rPr>
              <a:t>SO</a:t>
            </a:r>
            <a:r>
              <a:rPr lang="en-US" sz="2800" baseline="-25000" dirty="0" err="1">
                <a:latin typeface="Times New Roman" panose="02020603050405020304" pitchFamily="18" charset="0"/>
                <a:cs typeface="Times New Roman" panose="02020603050405020304" pitchFamily="18" charset="0"/>
              </a:rPr>
              <a:t>4</a:t>
            </a:r>
            <a:r>
              <a:rPr lang="en-US" sz="2800" baseline="-25000" dirty="0">
                <a:latin typeface="Times New Roman" panose="02020603050405020304" pitchFamily="18" charset="0"/>
                <a:cs typeface="Times New Roman" panose="02020603050405020304" pitchFamily="18" charset="0"/>
              </a:rPr>
              <a:t> 	</a:t>
            </a:r>
            <a:r>
              <a:rPr lang="en-US" sz="2800" dirty="0">
                <a:latin typeface="Times New Roman" pitchFamily="18" charset="0"/>
                <a:cs typeface="Times New Roman" pitchFamily="18" charset="0"/>
              </a:rPr>
              <a:t>+	Zn 	</a:t>
            </a:r>
            <a:r>
              <a:rPr lang="en-US" sz="2800" dirty="0">
                <a:latin typeface="Times New Roman" pitchFamily="18" charset="0"/>
                <a:cs typeface="Times New Roman" pitchFamily="18" charset="0"/>
                <a:sym typeface="Wingdings 3"/>
              </a:rPr>
              <a:t></a:t>
            </a:r>
            <a:r>
              <a:rPr lang="en-US" sz="2800" dirty="0">
                <a:latin typeface="Times New Roman" panose="02020603050405020304" pitchFamily="18" charset="0"/>
                <a:cs typeface="Times New Roman" panose="02020603050405020304" pitchFamily="18" charset="0"/>
              </a:rPr>
              <a:t> 	</a:t>
            </a:r>
            <a:r>
              <a:rPr lang="en-US" sz="2800" dirty="0" err="1">
                <a:latin typeface="Times New Roman" panose="02020603050405020304" pitchFamily="18" charset="0"/>
                <a:cs typeface="Times New Roman" panose="02020603050405020304" pitchFamily="18" charset="0"/>
              </a:rPr>
              <a:t>ZnSO</a:t>
            </a:r>
            <a:r>
              <a:rPr lang="en-US" sz="2800" baseline="-25000" dirty="0" err="1">
                <a:latin typeface="Times New Roman" panose="02020603050405020304" pitchFamily="18" charset="0"/>
                <a:cs typeface="Times New Roman" panose="02020603050405020304" pitchFamily="18" charset="0"/>
              </a:rPr>
              <a:t>4</a:t>
            </a:r>
            <a:r>
              <a:rPr lang="en-US" sz="2800" baseline="-25000" dirty="0">
                <a:latin typeface="Times New Roman" panose="02020603050405020304" pitchFamily="18" charset="0"/>
                <a:cs typeface="Times New Roman" panose="02020603050405020304" pitchFamily="18" charset="0"/>
              </a:rPr>
              <a:t> </a:t>
            </a:r>
            <a:r>
              <a:rPr lang="en-US" sz="2800" dirty="0">
                <a:latin typeface="Times New Roman" pitchFamily="18" charset="0"/>
                <a:cs typeface="Times New Roman" pitchFamily="18" charset="0"/>
                <a:sym typeface="Wingdings 3"/>
              </a:rPr>
              <a:t>		+	</a:t>
            </a:r>
            <a:r>
              <a:rPr lang="en-US" sz="2800" dirty="0" err="1">
                <a:latin typeface="Times New Roman" pitchFamily="18" charset="0"/>
                <a:cs typeface="Times New Roman" pitchFamily="18" charset="0"/>
                <a:sym typeface="Wingdings 3"/>
              </a:rPr>
              <a:t>H</a:t>
            </a:r>
            <a:r>
              <a:rPr lang="en-US" sz="2800" baseline="-25000" dirty="0" err="1">
                <a:latin typeface="Times New Roman" pitchFamily="18" charset="0"/>
                <a:cs typeface="Times New Roman" pitchFamily="18" charset="0"/>
                <a:sym typeface="Wingdings 3"/>
              </a:rPr>
              <a:t>2</a:t>
            </a:r>
            <a:r>
              <a:rPr lang="en-US" sz="2800" dirty="0">
                <a:latin typeface="Times New Roman" panose="02020603050405020304" pitchFamily="18" charset="0"/>
                <a:cs typeface="Times New Roman" panose="02020603050405020304" pitchFamily="18" charset="0"/>
                <a:sym typeface="Wingdings 3"/>
              </a:rPr>
              <a:t> </a:t>
            </a:r>
            <a:r>
              <a:rPr lang="en-US" sz="2800" dirty="0">
                <a:latin typeface="Times New Roman" pitchFamily="18" charset="0"/>
                <a:cs typeface="Times New Roman" pitchFamily="18" charset="0"/>
              </a:rPr>
              <a:t> </a:t>
            </a:r>
            <a:endParaRPr lang="vi-VN" sz="2800" dirty="0">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1025236" y="0"/>
            <a:ext cx="10834255" cy="3426027"/>
          </a:xfrm>
          <a:prstGeom prst="rect">
            <a:avLst/>
          </a:prstGeom>
          <a:noFill/>
          <a:ln w="9525">
            <a:noFill/>
            <a:miter lim="800000"/>
            <a:headEnd/>
            <a:tailEnd/>
          </a:ln>
          <a:effectLst/>
        </p:spPr>
      </p:pic>
      <p:sp>
        <p:nvSpPr>
          <p:cNvPr id="13" name="TextBox 12"/>
          <p:cNvSpPr txBox="1"/>
          <p:nvPr/>
        </p:nvSpPr>
        <p:spPr>
          <a:xfrm>
            <a:off x="0" y="4085629"/>
            <a:ext cx="12385964" cy="523220"/>
          </a:xfrm>
          <a:prstGeom prst="rect">
            <a:avLst/>
          </a:prstGeom>
          <a:noFill/>
        </p:spPr>
        <p:txBody>
          <a:bodyPr wrap="square" rtlCol="0">
            <a:spAutoFit/>
          </a:bodyPr>
          <a:lstStyle/>
          <a:p>
            <a:pPr marL="342900" indent="-342900" algn="just"/>
            <a:r>
              <a:rPr lang="en-US" sz="2800" dirty="0">
                <a:latin typeface="Times New Roman" panose="02020603050405020304" pitchFamily="18" charset="0"/>
                <a:cs typeface="Times New Roman" panose="02020603050405020304" pitchFamily="18" charset="0"/>
              </a:rPr>
              <a:t>b) 	</a:t>
            </a:r>
            <a:r>
              <a:rPr lang="en-US" sz="2800" dirty="0" err="1">
                <a:latin typeface="Times New Roman" panose="02020603050405020304" pitchFamily="18" charset="0"/>
                <a:cs typeface="Times New Roman" panose="02020603050405020304" pitchFamily="18" charset="0"/>
              </a:rPr>
              <a:t>2HCl</a:t>
            </a:r>
            <a:r>
              <a:rPr lang="en-US" sz="2800" dirty="0">
                <a:latin typeface="Times New Roman" panose="02020603050405020304" pitchFamily="18" charset="0"/>
                <a:cs typeface="Times New Roman" panose="02020603050405020304" pitchFamily="18" charset="0"/>
              </a:rPr>
              <a:t> 		+	 Mg 	</a:t>
            </a:r>
            <a:r>
              <a:rPr lang="en-US" sz="2800" dirty="0">
                <a:latin typeface="Times New Roman" panose="02020603050405020304" pitchFamily="18" charset="0"/>
                <a:cs typeface="Times New Roman" panose="02020603050405020304" pitchFamily="18" charset="0"/>
                <a:sym typeface="Wingdings 3"/>
              </a:rPr>
              <a:t>	</a:t>
            </a:r>
            <a:r>
              <a:rPr lang="en-US" sz="2800" dirty="0" err="1">
                <a:latin typeface="Times New Roman" panose="02020603050405020304" pitchFamily="18" charset="0"/>
                <a:cs typeface="Times New Roman" panose="02020603050405020304" pitchFamily="18" charset="0"/>
                <a:sym typeface="Wingdings 3"/>
              </a:rPr>
              <a:t>MgCl</a:t>
            </a:r>
            <a:r>
              <a:rPr lang="en-US" sz="2800" baseline="-25000" dirty="0" err="1">
                <a:latin typeface="Times New Roman" panose="02020603050405020304" pitchFamily="18" charset="0"/>
                <a:cs typeface="Times New Roman" panose="02020603050405020304" pitchFamily="18" charset="0"/>
                <a:sym typeface="Wingdings 3"/>
              </a:rPr>
              <a:t>2</a:t>
            </a:r>
            <a:r>
              <a:rPr lang="en-US" sz="2800" dirty="0">
                <a:latin typeface="Times New Roman" panose="02020603050405020304" pitchFamily="18" charset="0"/>
                <a:cs typeface="Times New Roman" panose="02020603050405020304" pitchFamily="18" charset="0"/>
                <a:sym typeface="Wingdings 3"/>
              </a:rPr>
              <a:t>		+	</a:t>
            </a:r>
            <a:r>
              <a:rPr lang="en-US" sz="2800" dirty="0" err="1">
                <a:latin typeface="Times New Roman" panose="02020603050405020304" pitchFamily="18" charset="0"/>
                <a:cs typeface="Times New Roman" panose="02020603050405020304" pitchFamily="18" charset="0"/>
                <a:sym typeface="Wingdings 3"/>
              </a:rPr>
              <a:t>H</a:t>
            </a:r>
            <a:r>
              <a:rPr lang="en-US" sz="2800" baseline="-25000" dirty="0" err="1">
                <a:latin typeface="Times New Roman" panose="02020603050405020304" pitchFamily="18" charset="0"/>
                <a:cs typeface="Times New Roman" panose="02020603050405020304" pitchFamily="18" charset="0"/>
                <a:sym typeface="Wingdings 3"/>
              </a:rPr>
              <a:t>2</a:t>
            </a:r>
            <a:r>
              <a:rPr lang="en-US" sz="2800" dirty="0">
                <a:latin typeface="Times New Roman" panose="02020603050405020304" pitchFamily="18" charset="0"/>
                <a:cs typeface="Times New Roman" panose="02020603050405020304" pitchFamily="18" charset="0"/>
                <a:sym typeface="Wingdings 3"/>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088339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1000" fill="hold"/>
                                        <p:tgtEl>
                                          <p:spTgt spid="7170"/>
                                        </p:tgtEl>
                                        <p:attrNameLst>
                                          <p:attrName>ppt_w</p:attrName>
                                        </p:attrNameLst>
                                      </p:cBhvr>
                                      <p:tavLst>
                                        <p:tav tm="0">
                                          <p:val>
                                            <p:fltVal val="0"/>
                                          </p:val>
                                        </p:tav>
                                        <p:tav tm="100000">
                                          <p:val>
                                            <p:strVal val="#ppt_w"/>
                                          </p:val>
                                        </p:tav>
                                      </p:tavLst>
                                    </p:anim>
                                    <p:anim calcmode="lin" valueType="num">
                                      <p:cBhvr>
                                        <p:cTn id="8" dur="1000" fill="hold"/>
                                        <p:tgtEl>
                                          <p:spTgt spid="7170"/>
                                        </p:tgtEl>
                                        <p:attrNameLst>
                                          <p:attrName>ppt_h</p:attrName>
                                        </p:attrNameLst>
                                      </p:cBhvr>
                                      <p:tavLst>
                                        <p:tav tm="0">
                                          <p:val>
                                            <p:fltVal val="0"/>
                                          </p:val>
                                        </p:tav>
                                        <p:tav tm="100000">
                                          <p:val>
                                            <p:strVal val="#ppt_h"/>
                                          </p:val>
                                        </p:tav>
                                      </p:tavLst>
                                    </p:anim>
                                    <p:animEffect transition="in" filter="fade">
                                      <p:cBhvr>
                                        <p:cTn id="9" dur="10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slide(fromBottom)">
                                      <p:cBhvr>
                                        <p:cTn id="14" dur="1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Effect transition="in" filter="fade">
                                      <p:cBhvr>
                                        <p:cTn id="21"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 Placeholder 2"/>
          <p:cNvSpPr>
            <a:spLocks noGrp="1"/>
          </p:cNvSpPr>
          <p:nvPr>
            <p:ph type="body" idx="1"/>
          </p:nvPr>
        </p:nvSpPr>
        <p:spPr/>
        <p:txBody>
          <a:bodyPr/>
          <a:lstStyle/>
          <a:p>
            <a:endParaRPr lang="en-US"/>
          </a:p>
        </p:txBody>
      </p:sp>
      <p:sp>
        <p:nvSpPr>
          <p:cNvPr id="4" name="Content Placeholder 3"/>
          <p:cNvSpPr>
            <a:spLocks noGrp="1"/>
          </p:cNvSpPr>
          <p:nvPr>
            <p:ph sz="half" idx="2"/>
          </p:nvPr>
        </p:nvSpPr>
        <p:spPr/>
        <p:txBody>
          <a:bodyPr/>
          <a:lstStyle/>
          <a:p>
            <a:endParaRPr lang="en-US"/>
          </a:p>
        </p:txBody>
      </p:sp>
      <p:sp>
        <p:nvSpPr>
          <p:cNvPr id="5" name="Text Placeholder 4"/>
          <p:cNvSpPr>
            <a:spLocks noGrp="1"/>
          </p:cNvSpPr>
          <p:nvPr>
            <p:ph type="body" sz="quarter" idx="3"/>
          </p:nvPr>
        </p:nvSpPr>
        <p:spPr/>
        <p:txBody>
          <a:bodyPr/>
          <a:lstStyle/>
          <a:p>
            <a:endParaRPr lang="en-US"/>
          </a:p>
        </p:txBody>
      </p:sp>
      <p:sp>
        <p:nvSpPr>
          <p:cNvPr id="6" name="Content Placeholder 5"/>
          <p:cNvSpPr>
            <a:spLocks noGrp="1"/>
          </p:cNvSpPr>
          <p:nvPr>
            <p:ph sz="quarter" idx="4"/>
          </p:nvPr>
        </p:nvSpPr>
        <p:spPr/>
        <p:txBody>
          <a:bodyPr/>
          <a:lstStyle/>
          <a:p>
            <a:endParaRPr lang="en-US"/>
          </a:p>
        </p:txBody>
      </p:sp>
    </p:spTree>
    <p:extLst>
      <p:ext uri="{BB962C8B-B14F-4D97-AF65-F5344CB8AC3E}">
        <p14:creationId xmlns:p14="http://schemas.microsoft.com/office/powerpoint/2010/main" val="37034408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208815" y="835142"/>
            <a:ext cx="6687292" cy="35394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just"/>
            <a:r>
              <a:rPr lang="vi-VN" sz="3200" dirty="0">
                <a:latin typeface="Arial" panose="020B0604020202020204" pitchFamily="34" charset="0"/>
                <a:cs typeface="Arial" panose="020B0604020202020204" pitchFamily="34" charset="0"/>
              </a:rPr>
              <a:t>Các loại dưa, cà muối chua có chứa nhiều acid. Tránh muối dưa, cà trong các dụng cụ bằng nhôm do acid có thể tác dụng với kim loại nhôm giải phóng ion kim loại gây độc hại cho cơ thể</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và</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nhanh</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hỏng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dụng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cụ</a:t>
            </a:r>
            <a:r>
              <a:rPr lang="vi-VN" sz="3200" dirty="0">
                <a:latin typeface="Arial" panose="020B0604020202020204" pitchFamily="34" charset="0"/>
                <a:cs typeface="Arial" panose="020B0604020202020204" pitchFamily="34" charset="0"/>
              </a:rPr>
              <a:t>.</a:t>
            </a:r>
          </a:p>
        </p:txBody>
      </p:sp>
      <p:pic>
        <p:nvPicPr>
          <p:cNvPr id="8194"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Lst>
          </a:blip>
          <a:srcRect l="4611" t="5958" r="7601" b="5979"/>
          <a:stretch/>
        </p:blipFill>
        <p:spPr bwMode="auto">
          <a:xfrm>
            <a:off x="0" y="31172"/>
            <a:ext cx="5010892" cy="4343400"/>
          </a:xfrm>
          <a:prstGeom prst="rect">
            <a:avLst/>
          </a:prstGeom>
          <a:noFill/>
          <a:ln w="9525">
            <a:noFill/>
            <a:miter lim="800000"/>
            <a:headEnd/>
            <a:tailEnd/>
          </a:ln>
          <a:effectLst/>
        </p:spPr>
      </p:pic>
    </p:spTree>
    <p:extLst>
      <p:ext uri="{BB962C8B-B14F-4D97-AF65-F5344CB8AC3E}">
        <p14:creationId xmlns:p14="http://schemas.microsoft.com/office/powerpoint/2010/main" val="28955430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box(in)">
                                      <p:cBhvr>
                                        <p:cTn id="7" dur="1000"/>
                                        <p:tgtEl>
                                          <p:spTgt spid="8194"/>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slide(fromBottom)">
                                      <p:cBhvr>
                                        <p:cTn id="12"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7F18D17A-BA14-4F4D-896D-E246596999F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0" y="1518557"/>
            <a:ext cx="12192000" cy="2849284"/>
          </a:xfrm>
          <a:prstGeom prst="rect">
            <a:avLst/>
          </a:prstGeom>
        </p:spPr>
      </p:pic>
    </p:spTree>
    <p:extLst>
      <p:ext uri="{BB962C8B-B14F-4D97-AF65-F5344CB8AC3E}">
        <p14:creationId xmlns:p14="http://schemas.microsoft.com/office/powerpoint/2010/main" val="31320371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256128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7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398070"/>
            <a:ext cx="12192000" cy="2215991"/>
          </a:xfrm>
          <a:prstGeom prst="rect">
            <a:avLst/>
          </a:prstGeom>
          <a:noFill/>
        </p:spPr>
        <p:txBody>
          <a:bodyPr wrap="square" rtlCol="0">
            <a:spAutoFit/>
          </a:bodyPr>
          <a:lstStyle/>
          <a:p>
            <a:pPr algn="ctr"/>
            <a:r>
              <a:rPr lang="en-US" sz="13800" dirty="0" err="1">
                <a:ln w="0"/>
                <a:solidFill>
                  <a:srgbClr val="FF0000"/>
                </a:solidFill>
                <a:effectLst>
                  <a:outerShdw blurRad="38100" dist="38100" dir="2700000" algn="tl">
                    <a:srgbClr val="000000">
                      <a:alpha val="43137"/>
                    </a:srgbClr>
                  </a:outerShdw>
                  <a:reflection blurRad="6350" stA="53000" endA="300" endPos="35500" dir="5400000" sy="-90000" algn="bl" rotWithShape="0"/>
                </a:effectLst>
                <a:latin typeface="Times New Roman" pitchFamily="18" charset="0"/>
                <a:cs typeface="Times New Roman" pitchFamily="18" charset="0"/>
              </a:rPr>
              <a:t>BÀI</a:t>
            </a:r>
            <a:r>
              <a:rPr lang="en-US" sz="13800" dirty="0">
                <a:ln w="0"/>
                <a:solidFill>
                  <a:srgbClr val="FF0000"/>
                </a:solidFill>
                <a:effectLst>
                  <a:outerShdw blurRad="38100" dist="38100" dir="2700000" algn="tl">
                    <a:srgbClr val="000000">
                      <a:alpha val="43137"/>
                    </a:srgbClr>
                  </a:outerShdw>
                  <a:reflection blurRad="6350" stA="53000" endA="300" endPos="35500" dir="5400000" sy="-90000" algn="bl" rotWithShape="0"/>
                </a:effectLst>
                <a:latin typeface="Times New Roman" pitchFamily="18" charset="0"/>
                <a:cs typeface="Times New Roman" pitchFamily="18" charset="0"/>
              </a:rPr>
              <a:t> 8: ACID</a:t>
            </a:r>
            <a:endParaRPr lang="en-US" sz="16600" dirty="0">
              <a:ln w="0"/>
              <a:solidFill>
                <a:srgbClr val="FF0000"/>
              </a:solidFill>
              <a:effectLst>
                <a:outerShdw blurRad="38100" dist="38100" dir="2700000" algn="tl">
                  <a:srgbClr val="000000">
                    <a:alpha val="43137"/>
                  </a:srgbClr>
                </a:outerShdw>
                <a:reflection blurRad="6350" stA="53000" endA="300" endPos="35500" dir="5400000" sy="-90000" algn="bl" rotWithShape="0"/>
              </a:effectLst>
              <a:latin typeface="Times New Roman" pitchFamily="18" charset="0"/>
              <a:cs typeface="Times New Roman" pitchFamily="18" charset="0"/>
            </a:endParaRPr>
          </a:p>
        </p:txBody>
      </p:sp>
    </p:spTree>
    <p:extLst>
      <p:ext uri="{BB962C8B-B14F-4D97-AF65-F5344CB8AC3E}">
        <p14:creationId xmlns:p14="http://schemas.microsoft.com/office/powerpoint/2010/main" val="3589560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5"/>
                                        </p:tgtEl>
                                        <p:attrNameLst>
                                          <p:attrName>ppt_y</p:attrName>
                                        </p:attrNameLst>
                                      </p:cBhvr>
                                      <p:tavLst>
                                        <p:tav tm="0">
                                          <p:val>
                                            <p:strVal val="#ppt_y"/>
                                          </p:val>
                                        </p:tav>
                                        <p:tav tm="100000">
                                          <p:val>
                                            <p:strVal val="#ppt_y"/>
                                          </p:val>
                                        </p:tav>
                                      </p:tavLst>
                                    </p:anim>
                                    <p:anim calcmode="lin" valueType="num">
                                      <p:cBhvr>
                                        <p:cTn id="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8784"/>
            <a:ext cx="12192000" cy="461665"/>
          </a:xfrm>
          <a:prstGeom prst="rect">
            <a:avLst/>
          </a:prstGeom>
          <a:noFill/>
        </p:spPr>
        <p:txBody>
          <a:bodyPr wrap="square" rtlCol="0">
            <a:spAutoFit/>
          </a:bodyPr>
          <a:lstStyle/>
          <a:p>
            <a:r>
              <a:rPr lang="en-US" sz="2400" b="1" dirty="0">
                <a:solidFill>
                  <a:srgbClr val="0000FF"/>
                </a:solidFill>
                <a:latin typeface="Times New Roman" pitchFamily="18" charset="0"/>
                <a:cs typeface="Times New Roman" pitchFamily="18" charset="0"/>
              </a:rPr>
              <a:t>I. </a:t>
            </a:r>
            <a:r>
              <a:rPr lang="en-US" sz="2400" b="1" dirty="0" err="1">
                <a:solidFill>
                  <a:srgbClr val="0000FF"/>
                </a:solidFill>
                <a:latin typeface="Times New Roman" pitchFamily="18" charset="0"/>
                <a:cs typeface="Times New Roman" pitchFamily="18" charset="0"/>
              </a:rPr>
              <a:t>KHÁI</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NIỆM</a:t>
            </a:r>
            <a:r>
              <a:rPr lang="en-US" sz="2400" b="1" dirty="0">
                <a:solidFill>
                  <a:srgbClr val="0000FF"/>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67258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cs typeface="Arial" pitchFamily="34" charset="0"/>
            </a:endParaRPr>
          </a:p>
        </p:txBody>
      </p:sp>
      <p:sp>
        <p:nvSpPr>
          <p:cNvPr id="31747" name="Rectangle 3"/>
          <p:cNvSpPr>
            <a:spLocks noChangeArrowheads="1"/>
          </p:cNvSpPr>
          <p:nvPr/>
        </p:nvSpPr>
        <p:spPr bwMode="auto">
          <a:xfrm>
            <a:off x="0" y="68210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cs typeface="Arial" pitchFamily="34" charset="0"/>
            </a:endParaRPr>
          </a:p>
        </p:txBody>
      </p:sp>
      <p:sp>
        <p:nvSpPr>
          <p:cNvPr id="31751" name="Rectangle 7"/>
          <p:cNvSpPr>
            <a:spLocks noChangeArrowheads="1"/>
          </p:cNvSpPr>
          <p:nvPr/>
        </p:nvSpPr>
        <p:spPr bwMode="auto">
          <a:xfrm>
            <a:off x="0" y="697498"/>
            <a:ext cx="277640"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a:ln>
                  <a:noFill/>
                </a:ln>
                <a:solidFill>
                  <a:schemeClr val="tx1"/>
                </a:solidFill>
                <a:effectLst/>
                <a:latin typeface="Calibri" pitchFamily="34" charset="0"/>
                <a:ea typeface="Times New Roman" pitchFamily="18" charset="0"/>
                <a:cs typeface="Times New Roman" pitchFamily="18" charset="0"/>
              </a:rPr>
              <a:t>  </a:t>
            </a:r>
            <a:endParaRPr kumimoji="0" lang="en-US" sz="1800" b="1" i="0" u="none" strike="noStrike" cap="none" normalizeH="0" baseline="0">
              <a:ln>
                <a:noFill/>
              </a:ln>
              <a:solidFill>
                <a:schemeClr val="tx1"/>
              </a:solidFill>
              <a:effectLst/>
              <a:latin typeface="Arial" pitchFamily="34" charset="0"/>
              <a:cs typeface="Arial" pitchFamily="34" charset="0"/>
            </a:endParaRPr>
          </a:p>
        </p:txBody>
      </p:sp>
      <p:sp>
        <p:nvSpPr>
          <p:cNvPr id="31755" name="Rectangle 11"/>
          <p:cNvSpPr>
            <a:spLocks noChangeArrowheads="1"/>
          </p:cNvSpPr>
          <p:nvPr/>
        </p:nvSpPr>
        <p:spPr bwMode="auto">
          <a:xfrm>
            <a:off x="0" y="548759"/>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4" name="Rectangle 20"/>
          <p:cNvSpPr>
            <a:spLocks noChangeArrowheads="1"/>
          </p:cNvSpPr>
          <p:nvPr/>
        </p:nvSpPr>
        <p:spPr bwMode="auto">
          <a:xfrm>
            <a:off x="0" y="577334"/>
            <a:ext cx="184731" cy="369332"/>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pitchFamily="34" charset="0"/>
              <a:cs typeface="Arial" pitchFamily="34" charset="0"/>
            </a:endParaRPr>
          </a:p>
        </p:txBody>
      </p:sp>
      <p:sp>
        <p:nvSpPr>
          <p:cNvPr id="30" name="TextBox 29"/>
          <p:cNvSpPr txBox="1"/>
          <p:nvPr/>
        </p:nvSpPr>
        <p:spPr>
          <a:xfrm>
            <a:off x="0" y="857250"/>
            <a:ext cx="12192000" cy="461665"/>
          </a:xfrm>
          <a:prstGeom prst="rect">
            <a:avLst/>
          </a:prstGeom>
          <a:noFill/>
        </p:spPr>
        <p:txBody>
          <a:bodyPr wrap="square" rtlCol="0">
            <a:spAutoFit/>
          </a:bodyPr>
          <a:lstStyle/>
          <a:p>
            <a:r>
              <a:rPr lang="en-US" sz="2400" b="1" smtClean="0">
                <a:solidFill>
                  <a:srgbClr val="0000FF"/>
                </a:solidFill>
                <a:latin typeface="Times New Roman" pitchFamily="18" charset="0"/>
                <a:cs typeface="Times New Roman" pitchFamily="18" charset="0"/>
              </a:rPr>
              <a:t>III</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ỨNG</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DỤNG</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CỦA</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MỘT</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SỐ</a:t>
            </a:r>
            <a:r>
              <a:rPr lang="en-US" sz="2400" b="1" dirty="0">
                <a:solidFill>
                  <a:srgbClr val="0000FF"/>
                </a:solidFill>
                <a:latin typeface="Times New Roman" pitchFamily="18" charset="0"/>
                <a:cs typeface="Times New Roman" pitchFamily="18" charset="0"/>
              </a:rPr>
              <a:t> ACID</a:t>
            </a:r>
          </a:p>
        </p:txBody>
      </p:sp>
      <p:sp>
        <p:nvSpPr>
          <p:cNvPr id="34" name="TextBox 33"/>
          <p:cNvSpPr txBox="1"/>
          <p:nvPr/>
        </p:nvSpPr>
        <p:spPr>
          <a:xfrm>
            <a:off x="0" y="1328301"/>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1. Hydrochloric acid (</a:t>
            </a:r>
            <a:r>
              <a:rPr lang="en-US" sz="2800" b="1" dirty="0" err="1">
                <a:solidFill>
                  <a:srgbClr val="0000FF"/>
                </a:solidFill>
                <a:latin typeface="Times New Roman" pitchFamily="18" charset="0"/>
                <a:cs typeface="Times New Roman" pitchFamily="18" charset="0"/>
              </a:rPr>
              <a:t>HCl</a:t>
            </a:r>
            <a:r>
              <a:rPr lang="en-US" sz="2800" b="1" dirty="0">
                <a:solidFill>
                  <a:srgbClr val="0000FF"/>
                </a:solidFill>
                <a:latin typeface="Times New Roman" pitchFamily="18" charset="0"/>
                <a:cs typeface="Times New Roman" pitchFamily="18" charset="0"/>
              </a:rPr>
              <a:t>)</a:t>
            </a:r>
          </a:p>
        </p:txBody>
      </p:sp>
      <p:sp>
        <p:nvSpPr>
          <p:cNvPr id="15" name="TextBox 14">
            <a:extLst>
              <a:ext uri="{FF2B5EF4-FFF2-40B4-BE49-F238E27FC236}">
                <a16:creationId xmlns="" xmlns:a16="http://schemas.microsoft.com/office/drawing/2014/main" id="{A3A9E291-602A-403A-83E7-6D39114E7CB7}"/>
              </a:ext>
            </a:extLst>
          </p:cNvPr>
          <p:cNvSpPr txBox="1"/>
          <p:nvPr/>
        </p:nvSpPr>
        <p:spPr>
          <a:xfrm>
            <a:off x="-16329" y="0"/>
            <a:ext cx="12192000" cy="523220"/>
          </a:xfrm>
          <a:prstGeom prst="rect">
            <a:avLst/>
          </a:prstGeom>
          <a:noFill/>
        </p:spPr>
        <p:txBody>
          <a:bodyPr wrap="square" rtlCol="0">
            <a:spAutoFit/>
          </a:bodyPr>
          <a:lstStyle/>
          <a:p>
            <a:pPr algn="ctr"/>
            <a:r>
              <a:rPr lang="en-US" sz="2800" b="1">
                <a:solidFill>
                  <a:srgbClr val="FF0000"/>
                </a:solidFill>
                <a:latin typeface="Times New Roman" pitchFamily="18" charset="0"/>
                <a:cs typeface="Times New Roman" pitchFamily="18" charset="0"/>
              </a:rPr>
              <a:t>BÀI 8: ACID</a:t>
            </a:r>
            <a:endParaRPr lang="en-US"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456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box(in)">
                                      <p:cBhvr>
                                        <p:cTn id="7" dur="10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1000" fill="hold"/>
                                        <p:tgtEl>
                                          <p:spTgt spid="34"/>
                                        </p:tgtEl>
                                        <p:attrNameLst>
                                          <p:attrName>ppt_w</p:attrName>
                                        </p:attrNameLst>
                                      </p:cBhvr>
                                      <p:tavLst>
                                        <p:tav tm="0">
                                          <p:val>
                                            <p:fltVal val="0"/>
                                          </p:val>
                                        </p:tav>
                                        <p:tav tm="100000">
                                          <p:val>
                                            <p:strVal val="#ppt_w"/>
                                          </p:val>
                                        </p:tav>
                                      </p:tavLst>
                                    </p:anim>
                                    <p:anim calcmode="lin" valueType="num">
                                      <p:cBhvr>
                                        <p:cTn id="13" dur="1000" fill="hold"/>
                                        <p:tgtEl>
                                          <p:spTgt spid="34"/>
                                        </p:tgtEl>
                                        <p:attrNameLst>
                                          <p:attrName>ppt_h</p:attrName>
                                        </p:attrNameLst>
                                      </p:cBhvr>
                                      <p:tavLst>
                                        <p:tav tm="0">
                                          <p:val>
                                            <p:fltVal val="0"/>
                                          </p:val>
                                        </p:tav>
                                        <p:tav tm="100000">
                                          <p:val>
                                            <p:strVal val="#ppt_h"/>
                                          </p:val>
                                        </p:tav>
                                      </p:tavLst>
                                    </p:anim>
                                    <p:animEffect transition="in" filter="fade">
                                      <p:cBhvr>
                                        <p:cTn id="14"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47" name="Rectangle 3"/>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1" name="Rectangle 7"/>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2" name="Rectangle 8"/>
          <p:cNvSpPr>
            <a:spLocks noChangeArrowheads="1"/>
          </p:cNvSpPr>
          <p:nvPr/>
        </p:nvSpPr>
        <p:spPr bwMode="auto">
          <a:xfrm>
            <a:off x="0" y="1143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5" name="Rectangle 11"/>
          <p:cNvSpPr>
            <a:spLocks noChangeArrowheads="1"/>
          </p:cNvSpPr>
          <p:nvPr/>
        </p:nvSpPr>
        <p:spPr bwMode="auto">
          <a:xfrm>
            <a:off x="0" y="73342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8" name="Rectangle 14"/>
          <p:cNvSpPr>
            <a:spLocks noChangeArrowheads="1"/>
          </p:cNvSpPr>
          <p:nvPr/>
        </p:nvSpPr>
        <p:spPr bwMode="auto">
          <a:xfrm>
            <a:off x="0" y="9906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1" name="Rectangle 17"/>
          <p:cNvSpPr>
            <a:spLocks noChangeArrowheads="1"/>
          </p:cNvSpPr>
          <p:nvPr/>
        </p:nvSpPr>
        <p:spPr bwMode="auto">
          <a:xfrm>
            <a:off x="0" y="9525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4" name="Rectangle 20"/>
          <p:cNvSpPr>
            <a:spLocks noChangeArrowheads="1"/>
          </p:cNvSpPr>
          <p:nvPr/>
        </p:nvSpPr>
        <p:spPr bwMode="auto">
          <a:xfrm>
            <a:off x="0" y="762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5" name="TextBox 34"/>
          <p:cNvSpPr txBox="1"/>
          <p:nvPr/>
        </p:nvSpPr>
        <p:spPr>
          <a:xfrm>
            <a:off x="0" y="547438"/>
            <a:ext cx="12192000" cy="1569660"/>
          </a:xfrm>
          <a:prstGeom prst="rect">
            <a:avLst/>
          </a:prstGeom>
          <a:noFill/>
        </p:spPr>
        <p:txBody>
          <a:bodyPr wrap="square" rtlCol="0">
            <a:spAutoFit/>
          </a:bodyPr>
          <a:lstStyle/>
          <a:p>
            <a:r>
              <a:rPr lang="en-US" sz="3200" b="1" smtClean="0">
                <a:solidFill>
                  <a:srgbClr val="002060"/>
                </a:solidFill>
                <a:latin typeface="+mj-lt"/>
              </a:rPr>
              <a:t>- </a:t>
            </a:r>
            <a:r>
              <a:rPr lang="vi-VN" sz="3200" b="1" smtClean="0">
                <a:solidFill>
                  <a:srgbClr val="002060"/>
                </a:solidFill>
                <a:latin typeface="+mj-lt"/>
              </a:rPr>
              <a:t>A</a:t>
            </a:r>
            <a:r>
              <a:rPr lang="en-US" sz="3200" b="1" smtClean="0">
                <a:solidFill>
                  <a:srgbClr val="002060"/>
                </a:solidFill>
                <a:latin typeface="+mj-lt"/>
              </a:rPr>
              <a:t>cid</a:t>
            </a:r>
            <a:r>
              <a:rPr lang="vi-VN" sz="3200" b="1" smtClean="0">
                <a:solidFill>
                  <a:srgbClr val="002060"/>
                </a:solidFill>
                <a:latin typeface="+mj-lt"/>
              </a:rPr>
              <a:t> </a:t>
            </a:r>
            <a:r>
              <a:rPr lang="vi-VN" sz="3200" b="1">
                <a:solidFill>
                  <a:srgbClr val="002060"/>
                </a:solidFill>
                <a:latin typeface="+mj-lt"/>
              </a:rPr>
              <a:t>trong dạ dày được gọi là </a:t>
            </a:r>
            <a:r>
              <a:rPr lang="vi-VN" sz="3200" b="1" smtClean="0">
                <a:solidFill>
                  <a:srgbClr val="002060"/>
                </a:solidFill>
                <a:latin typeface="+mj-lt"/>
              </a:rPr>
              <a:t>hydrochloric </a:t>
            </a:r>
            <a:r>
              <a:rPr lang="en-US" sz="3200" b="1" smtClean="0">
                <a:solidFill>
                  <a:srgbClr val="002060"/>
                </a:solidFill>
                <a:latin typeface="+mj-lt"/>
              </a:rPr>
              <a:t>acid </a:t>
            </a:r>
            <a:r>
              <a:rPr lang="vi-VN" sz="3200" b="1" smtClean="0">
                <a:solidFill>
                  <a:srgbClr val="002060"/>
                </a:solidFill>
                <a:latin typeface="+mj-lt"/>
              </a:rPr>
              <a:t>(HC</a:t>
            </a:r>
            <a:r>
              <a:rPr lang="en-US" sz="3200" b="1" smtClean="0">
                <a:solidFill>
                  <a:srgbClr val="002060"/>
                </a:solidFill>
                <a:latin typeface="+mj-lt"/>
              </a:rPr>
              <a:t>l</a:t>
            </a:r>
            <a:r>
              <a:rPr lang="vi-VN" sz="3200" b="1" smtClean="0">
                <a:solidFill>
                  <a:srgbClr val="002060"/>
                </a:solidFill>
                <a:latin typeface="+mj-lt"/>
              </a:rPr>
              <a:t>). A</a:t>
            </a:r>
            <a:r>
              <a:rPr lang="en-US" sz="3200" b="1" smtClean="0">
                <a:solidFill>
                  <a:srgbClr val="002060"/>
                </a:solidFill>
                <a:latin typeface="+mj-lt"/>
              </a:rPr>
              <a:t>cid</a:t>
            </a:r>
            <a:r>
              <a:rPr lang="vi-VN" sz="3200" b="1" smtClean="0">
                <a:solidFill>
                  <a:srgbClr val="002060"/>
                </a:solidFill>
                <a:latin typeface="+mj-lt"/>
              </a:rPr>
              <a:t> </a:t>
            </a:r>
            <a:r>
              <a:rPr lang="vi-VN" sz="3200" b="1">
                <a:solidFill>
                  <a:srgbClr val="002060"/>
                </a:solidFill>
                <a:latin typeface="+mj-lt"/>
              </a:rPr>
              <a:t>trong dạ dày có khả năng tiêu diệt các virus và vi khuẩn trong thực phẩm mà chúng ta nạp vào.</a:t>
            </a:r>
          </a:p>
        </p:txBody>
      </p:sp>
      <p:sp>
        <p:nvSpPr>
          <p:cNvPr id="36" name="TextBox 35"/>
          <p:cNvSpPr txBox="1"/>
          <p:nvPr/>
        </p:nvSpPr>
        <p:spPr>
          <a:xfrm>
            <a:off x="0" y="2557663"/>
            <a:ext cx="12192000" cy="3046988"/>
          </a:xfrm>
          <a:prstGeom prst="rect">
            <a:avLst/>
          </a:prstGeom>
          <a:noFill/>
        </p:spPr>
        <p:txBody>
          <a:bodyPr wrap="square" rtlCol="0">
            <a:spAutoFit/>
          </a:bodyPr>
          <a:lstStyle/>
          <a:p>
            <a:r>
              <a:rPr lang="en-US" sz="3200" b="1" smtClean="0">
                <a:solidFill>
                  <a:srgbClr val="002060"/>
                </a:solidFill>
                <a:latin typeface="+mj-lt"/>
              </a:rPr>
              <a:t>- </a:t>
            </a:r>
            <a:r>
              <a:rPr lang="vi-VN" sz="3200" b="1" smtClean="0">
                <a:solidFill>
                  <a:srgbClr val="002060"/>
                </a:solidFill>
                <a:latin typeface="+mj-lt"/>
              </a:rPr>
              <a:t>Axit </a:t>
            </a:r>
            <a:r>
              <a:rPr lang="vi-VN" sz="3200" b="1">
                <a:solidFill>
                  <a:srgbClr val="002060"/>
                </a:solidFill>
                <a:latin typeface="+mj-lt"/>
              </a:rPr>
              <a:t>trong dạ dày là một thành phần quan trọng của dịch vị. Chúng là chất lỏng không màu tự nhiên được cơ thể sản xuất ra. Axit trong dạ dày có độ pH rất thấp, chỉ khoảng từ 1 - 2, điều này cũng nói lên mức độ axit rất cao, chỉ thấp hơn so với axit trong bình ắc quy. Trong trạng thái cân bằng, nồng độ của axit trong dạ dày dao động từ 0,0001 - 0,001 mol/l.</a:t>
            </a:r>
          </a:p>
        </p:txBody>
      </p:sp>
    </p:spTree>
    <p:extLst>
      <p:ext uri="{BB962C8B-B14F-4D97-AF65-F5344CB8AC3E}">
        <p14:creationId xmlns:p14="http://schemas.microsoft.com/office/powerpoint/2010/main" val="70466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animEffect transition="in" filter="fade">
                                      <p:cBhvr>
                                        <p:cTn id="9" dur="1000"/>
                                        <p:tgtEl>
                                          <p:spTgt spid="3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1000" fill="hold"/>
                                        <p:tgtEl>
                                          <p:spTgt spid="36"/>
                                        </p:tgtEl>
                                        <p:attrNameLst>
                                          <p:attrName>ppt_w</p:attrName>
                                        </p:attrNameLst>
                                      </p:cBhvr>
                                      <p:tavLst>
                                        <p:tav tm="0">
                                          <p:val>
                                            <p:fltVal val="0"/>
                                          </p:val>
                                        </p:tav>
                                        <p:tav tm="100000">
                                          <p:val>
                                            <p:strVal val="#ppt_w"/>
                                          </p:val>
                                        </p:tav>
                                      </p:tavLst>
                                    </p:anim>
                                    <p:anim calcmode="lin" valueType="num">
                                      <p:cBhvr>
                                        <p:cTn id="15" dur="1000" fill="hold"/>
                                        <p:tgtEl>
                                          <p:spTgt spid="36"/>
                                        </p:tgtEl>
                                        <p:attrNameLst>
                                          <p:attrName>ppt_h</p:attrName>
                                        </p:attrNameLst>
                                      </p:cBhvr>
                                      <p:tavLst>
                                        <p:tav tm="0">
                                          <p:val>
                                            <p:fltVal val="0"/>
                                          </p:val>
                                        </p:tav>
                                        <p:tav tm="100000">
                                          <p:val>
                                            <p:strVal val="#ppt_h"/>
                                          </p:val>
                                        </p:tav>
                                      </p:tavLst>
                                    </p:anim>
                                    <p:animEffect transition="in" filter="fade">
                                      <p:cBhvr>
                                        <p:cTn id="16" dur="10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27710" y="706605"/>
            <a:ext cx="12136070" cy="4890655"/>
          </a:xfrm>
          <a:prstGeom prst="rect">
            <a:avLst/>
          </a:prstGeom>
          <a:noFill/>
          <a:ln w="9525">
            <a:noFill/>
            <a:miter lim="800000"/>
            <a:headEnd/>
            <a:tailEnd/>
          </a:ln>
          <a:effectLst/>
        </p:spPr>
      </p:pic>
    </p:spTree>
    <p:extLst>
      <p:ext uri="{BB962C8B-B14F-4D97-AF65-F5344CB8AC3E}">
        <p14:creationId xmlns:p14="http://schemas.microsoft.com/office/powerpoint/2010/main" val="6278022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Scale>
                                      <p:cBhvr>
                                        <p:cTn id="7" dur="1000" decel="50000" fill="hold">
                                          <p:stCondLst>
                                            <p:cond delay="0"/>
                                          </p:stCondLst>
                                        </p:cTn>
                                        <p:tgtEl>
                                          <p:spTgt spid="92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9218"/>
                                        </p:tgtEl>
                                        <p:attrNameLst>
                                          <p:attrName>ppt_x</p:attrName>
                                          <p:attrName>ppt_y</p:attrName>
                                        </p:attrNameLst>
                                      </p:cBhvr>
                                    </p:animMotion>
                                    <p:animEffect transition="in" filter="fade">
                                      <p:cBhvr>
                                        <p:cTn id="9" dur="1000"/>
                                        <p:tgtEl>
                                          <p:spTgt spid="92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8784"/>
            <a:ext cx="12192000" cy="461665"/>
          </a:xfrm>
          <a:prstGeom prst="rect">
            <a:avLst/>
          </a:prstGeom>
          <a:noFill/>
        </p:spPr>
        <p:txBody>
          <a:bodyPr wrap="square" rtlCol="0">
            <a:spAutoFit/>
          </a:bodyPr>
          <a:lstStyle/>
          <a:p>
            <a:r>
              <a:rPr lang="en-US" sz="2400" b="1" dirty="0">
                <a:solidFill>
                  <a:srgbClr val="0000FF"/>
                </a:solidFill>
                <a:latin typeface="Times New Roman" pitchFamily="18" charset="0"/>
                <a:cs typeface="Times New Roman" pitchFamily="18" charset="0"/>
              </a:rPr>
              <a:t>I. </a:t>
            </a:r>
            <a:r>
              <a:rPr lang="en-US" sz="2400" b="1" dirty="0" err="1">
                <a:solidFill>
                  <a:srgbClr val="0000FF"/>
                </a:solidFill>
                <a:latin typeface="Times New Roman" pitchFamily="18" charset="0"/>
                <a:cs typeface="Times New Roman" pitchFamily="18" charset="0"/>
              </a:rPr>
              <a:t>KHÁI</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NIỆM</a:t>
            </a:r>
            <a:r>
              <a:rPr lang="en-US" sz="2400" b="1" dirty="0">
                <a:solidFill>
                  <a:srgbClr val="0000FF"/>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47" name="Rectangle 3"/>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1" name="Rectangle 7"/>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2" name="Rectangle 8"/>
          <p:cNvSpPr>
            <a:spLocks noChangeArrowheads="1"/>
          </p:cNvSpPr>
          <p:nvPr/>
        </p:nvSpPr>
        <p:spPr bwMode="auto">
          <a:xfrm>
            <a:off x="0" y="1143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5" name="Rectangle 11"/>
          <p:cNvSpPr>
            <a:spLocks noChangeArrowheads="1"/>
          </p:cNvSpPr>
          <p:nvPr/>
        </p:nvSpPr>
        <p:spPr bwMode="auto">
          <a:xfrm>
            <a:off x="0" y="73342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8" name="Rectangle 14"/>
          <p:cNvSpPr>
            <a:spLocks noChangeArrowheads="1"/>
          </p:cNvSpPr>
          <p:nvPr/>
        </p:nvSpPr>
        <p:spPr bwMode="auto">
          <a:xfrm>
            <a:off x="0" y="9906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1" name="Rectangle 17"/>
          <p:cNvSpPr>
            <a:spLocks noChangeArrowheads="1"/>
          </p:cNvSpPr>
          <p:nvPr/>
        </p:nvSpPr>
        <p:spPr bwMode="auto">
          <a:xfrm>
            <a:off x="0" y="9525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4" name="Rectangle 20"/>
          <p:cNvSpPr>
            <a:spLocks noChangeArrowheads="1"/>
          </p:cNvSpPr>
          <p:nvPr/>
        </p:nvSpPr>
        <p:spPr bwMode="auto">
          <a:xfrm>
            <a:off x="0" y="762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0" name="TextBox 29"/>
          <p:cNvSpPr txBox="1"/>
          <p:nvPr/>
        </p:nvSpPr>
        <p:spPr>
          <a:xfrm>
            <a:off x="0" y="1028700"/>
            <a:ext cx="12192000" cy="461665"/>
          </a:xfrm>
          <a:prstGeom prst="rect">
            <a:avLst/>
          </a:prstGeom>
          <a:noFill/>
        </p:spPr>
        <p:txBody>
          <a:bodyPr wrap="square" rtlCol="0">
            <a:spAutoFit/>
          </a:bodyPr>
          <a:lstStyle/>
          <a:p>
            <a:r>
              <a:rPr lang="en-US" sz="2400" b="1" smtClean="0">
                <a:solidFill>
                  <a:srgbClr val="0000FF"/>
                </a:solidFill>
                <a:latin typeface="Times New Roman" pitchFamily="18" charset="0"/>
                <a:cs typeface="Times New Roman" pitchFamily="18" charset="0"/>
              </a:rPr>
              <a:t>III. </a:t>
            </a:r>
            <a:r>
              <a:rPr lang="en-US" sz="2400" b="1" dirty="0" err="1">
                <a:solidFill>
                  <a:srgbClr val="0000FF"/>
                </a:solidFill>
                <a:latin typeface="Times New Roman" pitchFamily="18" charset="0"/>
                <a:cs typeface="Times New Roman" pitchFamily="18" charset="0"/>
              </a:rPr>
              <a:t>ỨNG</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DỤNG</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CỦA</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MỘT</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SỐ</a:t>
            </a:r>
            <a:r>
              <a:rPr lang="en-US" sz="2400" b="1" dirty="0">
                <a:solidFill>
                  <a:srgbClr val="0000FF"/>
                </a:solidFill>
                <a:latin typeface="Times New Roman" pitchFamily="18" charset="0"/>
                <a:cs typeface="Times New Roman" pitchFamily="18" charset="0"/>
              </a:rPr>
              <a:t> ACID</a:t>
            </a:r>
          </a:p>
        </p:txBody>
      </p:sp>
      <p:sp>
        <p:nvSpPr>
          <p:cNvPr id="34" name="TextBox 33"/>
          <p:cNvSpPr txBox="1"/>
          <p:nvPr/>
        </p:nvSpPr>
        <p:spPr>
          <a:xfrm>
            <a:off x="0" y="1587846"/>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1. Hydrochloric acid (</a:t>
            </a:r>
            <a:r>
              <a:rPr lang="en-US" sz="2800" b="1" dirty="0" err="1">
                <a:solidFill>
                  <a:srgbClr val="0000FF"/>
                </a:solidFill>
                <a:latin typeface="Times New Roman" pitchFamily="18" charset="0"/>
                <a:cs typeface="Times New Roman" pitchFamily="18" charset="0"/>
              </a:rPr>
              <a:t>HCl</a:t>
            </a:r>
            <a:r>
              <a:rPr lang="en-US" sz="2800" b="1" dirty="0">
                <a:solidFill>
                  <a:srgbClr val="0000FF"/>
                </a:solidFill>
                <a:latin typeface="Times New Roman" pitchFamily="18" charset="0"/>
                <a:cs typeface="Times New Roman" pitchFamily="18" charset="0"/>
              </a:rPr>
              <a:t>)</a:t>
            </a:r>
          </a:p>
        </p:txBody>
      </p:sp>
      <p:sp>
        <p:nvSpPr>
          <p:cNvPr id="35" name="TextBox 34"/>
          <p:cNvSpPr txBox="1"/>
          <p:nvPr/>
        </p:nvSpPr>
        <p:spPr>
          <a:xfrm>
            <a:off x="0" y="2100464"/>
            <a:ext cx="12192000" cy="523220"/>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Hydrochloric acid </a:t>
            </a:r>
            <a:r>
              <a:rPr lang="en-US" sz="2800" dirty="0" err="1">
                <a:solidFill>
                  <a:schemeClr val="tx1">
                    <a:lumMod val="95000"/>
                    <a:lumOff val="5000"/>
                  </a:schemeClr>
                </a:solidFill>
                <a:latin typeface="Times New Roman" pitchFamily="18" charset="0"/>
                <a:cs typeface="Times New Roman" pitchFamily="18" charset="0"/>
              </a:rPr>
              <a:t>có</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dạ</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dày</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của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người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và</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động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vật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giúp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tiêu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hóa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thức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ăn</a:t>
            </a:r>
            <a:r>
              <a:rPr lang="en-US" sz="2800" dirty="0">
                <a:solidFill>
                  <a:schemeClr val="tx1">
                    <a:lumMod val="95000"/>
                    <a:lumOff val="5000"/>
                  </a:schemeClr>
                </a:solidFill>
                <a:latin typeface="Times New Roman" pitchFamily="18" charset="0"/>
                <a:cs typeface="Times New Roman" pitchFamily="18" charset="0"/>
              </a:rPr>
              <a:t>.</a:t>
            </a:r>
          </a:p>
        </p:txBody>
      </p:sp>
      <p:sp>
        <p:nvSpPr>
          <p:cNvPr id="36" name="TextBox 35"/>
          <p:cNvSpPr txBox="1"/>
          <p:nvPr/>
        </p:nvSpPr>
        <p:spPr>
          <a:xfrm>
            <a:off x="0" y="2557663"/>
            <a:ext cx="12192000" cy="954107"/>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Hydrochloric acid </a:t>
            </a:r>
            <a:r>
              <a:rPr lang="en-US" sz="2800" dirty="0" err="1">
                <a:solidFill>
                  <a:schemeClr val="tx1">
                    <a:lumMod val="95000"/>
                    <a:lumOff val="5000"/>
                  </a:schemeClr>
                </a:solidFill>
                <a:latin typeface="Times New Roman" pitchFamily="18" charset="0"/>
                <a:cs typeface="Times New Roman" pitchFamily="18" charset="0"/>
              </a:rPr>
              <a:t>được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sử</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dụng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nhiều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công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nghiệp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tẩy</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rửa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kim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loại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sản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xuất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dẻo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phẩm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chế</a:t>
            </a:r>
            <a:r>
              <a:rPr lang="en-US" sz="2800" dirty="0">
                <a:solidFill>
                  <a:schemeClr val="tx1">
                    <a:lumMod val="95000"/>
                    <a:lumOff val="5000"/>
                  </a:schemeClr>
                </a:solidFill>
                <a:latin typeface="Times New Roman" pitchFamily="18" charset="0"/>
                <a:cs typeface="Times New Roman" pitchFamily="18" charset="0"/>
              </a:rPr>
              <a:t> glucose…</a:t>
            </a:r>
          </a:p>
        </p:txBody>
      </p:sp>
      <p:sp>
        <p:nvSpPr>
          <p:cNvPr id="37" name="TextBox 36"/>
          <p:cNvSpPr txBox="1"/>
          <p:nvPr/>
        </p:nvSpPr>
        <p:spPr>
          <a:xfrm>
            <a:off x="0" y="3444352"/>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2. Sulfuric acid (</a:t>
            </a:r>
            <a:r>
              <a:rPr lang="en-US" sz="2800" b="1" dirty="0" err="1">
                <a:solidFill>
                  <a:srgbClr val="0000FF"/>
                </a:solidFill>
                <a:latin typeface="Times New Roman" pitchFamily="18" charset="0"/>
                <a:cs typeface="Times New Roman" pitchFamily="18" charset="0"/>
              </a:rPr>
              <a:t>H</a:t>
            </a:r>
            <a:r>
              <a:rPr lang="en-US" sz="2800" b="1" baseline="-25000" dirty="0" err="1">
                <a:solidFill>
                  <a:srgbClr val="0000FF"/>
                </a:solidFill>
                <a:latin typeface="Times New Roman" pitchFamily="18" charset="0"/>
                <a:cs typeface="Times New Roman" pitchFamily="18" charset="0"/>
              </a:rPr>
              <a:t>2</a:t>
            </a:r>
            <a:r>
              <a:rPr lang="en-US" sz="2800" b="1" dirty="0" err="1">
                <a:solidFill>
                  <a:srgbClr val="0000FF"/>
                </a:solidFill>
                <a:latin typeface="Times New Roman" pitchFamily="18" charset="0"/>
                <a:cs typeface="Times New Roman" pitchFamily="18" charset="0"/>
              </a:rPr>
              <a:t>SO</a:t>
            </a:r>
            <a:r>
              <a:rPr lang="en-US" sz="2800" b="1" baseline="-25000" dirty="0" err="1">
                <a:solidFill>
                  <a:srgbClr val="0000FF"/>
                </a:solidFill>
                <a:latin typeface="Times New Roman" pitchFamily="18" charset="0"/>
                <a:cs typeface="Times New Roman" pitchFamily="18" charset="0"/>
              </a:rPr>
              <a:t>4</a:t>
            </a:r>
            <a:r>
              <a:rPr lang="en-US" sz="2800" b="1" dirty="0">
                <a:solidFill>
                  <a:srgbClr val="0000FF"/>
                </a:solidFill>
                <a:latin typeface="Times New Roman" pitchFamily="18" charset="0"/>
                <a:cs typeface="Times New Roman" pitchFamily="18" charset="0"/>
              </a:rPr>
              <a:t>)</a:t>
            </a:r>
          </a:p>
        </p:txBody>
      </p:sp>
      <p:sp>
        <p:nvSpPr>
          <p:cNvPr id="22" name="TextBox 21">
            <a:extLst>
              <a:ext uri="{FF2B5EF4-FFF2-40B4-BE49-F238E27FC236}">
                <a16:creationId xmlns="" xmlns:a16="http://schemas.microsoft.com/office/drawing/2014/main" id="{17FBF522-1326-4068-9E44-12C7BBD81466}"/>
              </a:ext>
            </a:extLst>
          </p:cNvPr>
          <p:cNvSpPr txBox="1"/>
          <p:nvPr/>
        </p:nvSpPr>
        <p:spPr>
          <a:xfrm>
            <a:off x="-16329" y="0"/>
            <a:ext cx="12192000" cy="523220"/>
          </a:xfrm>
          <a:prstGeom prst="rect">
            <a:avLst/>
          </a:prstGeom>
          <a:noFill/>
        </p:spPr>
        <p:txBody>
          <a:bodyPr wrap="square" rtlCol="0">
            <a:spAutoFit/>
          </a:bodyPr>
          <a:lstStyle/>
          <a:p>
            <a:pPr algn="ctr"/>
            <a:r>
              <a:rPr lang="en-US" sz="2800" b="1">
                <a:solidFill>
                  <a:srgbClr val="FF0000"/>
                </a:solidFill>
                <a:latin typeface="Times New Roman" pitchFamily="18" charset="0"/>
                <a:cs typeface="Times New Roman" pitchFamily="18" charset="0"/>
              </a:rPr>
              <a:t>BÀI 8: ACID</a:t>
            </a:r>
            <a:endParaRPr lang="en-US"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3688249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p:cTn id="7" dur="1000" fill="hold"/>
                                        <p:tgtEl>
                                          <p:spTgt spid="35"/>
                                        </p:tgtEl>
                                        <p:attrNameLst>
                                          <p:attrName>ppt_w</p:attrName>
                                        </p:attrNameLst>
                                      </p:cBhvr>
                                      <p:tavLst>
                                        <p:tav tm="0">
                                          <p:val>
                                            <p:fltVal val="0"/>
                                          </p:val>
                                        </p:tav>
                                        <p:tav tm="100000">
                                          <p:val>
                                            <p:strVal val="#ppt_w"/>
                                          </p:val>
                                        </p:tav>
                                      </p:tavLst>
                                    </p:anim>
                                    <p:anim calcmode="lin" valueType="num">
                                      <p:cBhvr>
                                        <p:cTn id="8" dur="1000" fill="hold"/>
                                        <p:tgtEl>
                                          <p:spTgt spid="35"/>
                                        </p:tgtEl>
                                        <p:attrNameLst>
                                          <p:attrName>ppt_h</p:attrName>
                                        </p:attrNameLst>
                                      </p:cBhvr>
                                      <p:tavLst>
                                        <p:tav tm="0">
                                          <p:val>
                                            <p:fltVal val="0"/>
                                          </p:val>
                                        </p:tav>
                                        <p:tav tm="100000">
                                          <p:val>
                                            <p:strVal val="#ppt_h"/>
                                          </p:val>
                                        </p:tav>
                                      </p:tavLst>
                                    </p:anim>
                                    <p:animEffect transition="in" filter="fade">
                                      <p:cBhvr>
                                        <p:cTn id="9" dur="1000"/>
                                        <p:tgtEl>
                                          <p:spTgt spid="3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36"/>
                                        </p:tgtEl>
                                        <p:attrNameLst>
                                          <p:attrName>style.visibility</p:attrName>
                                        </p:attrNameLst>
                                      </p:cBhvr>
                                      <p:to>
                                        <p:strVal val="visible"/>
                                      </p:to>
                                    </p:set>
                                    <p:anim calcmode="lin" valueType="num">
                                      <p:cBhvr>
                                        <p:cTn id="14" dur="1000" fill="hold"/>
                                        <p:tgtEl>
                                          <p:spTgt spid="36"/>
                                        </p:tgtEl>
                                        <p:attrNameLst>
                                          <p:attrName>ppt_w</p:attrName>
                                        </p:attrNameLst>
                                      </p:cBhvr>
                                      <p:tavLst>
                                        <p:tav tm="0">
                                          <p:val>
                                            <p:fltVal val="0"/>
                                          </p:val>
                                        </p:tav>
                                        <p:tav tm="100000">
                                          <p:val>
                                            <p:strVal val="#ppt_w"/>
                                          </p:val>
                                        </p:tav>
                                      </p:tavLst>
                                    </p:anim>
                                    <p:anim calcmode="lin" valueType="num">
                                      <p:cBhvr>
                                        <p:cTn id="15" dur="1000" fill="hold"/>
                                        <p:tgtEl>
                                          <p:spTgt spid="36"/>
                                        </p:tgtEl>
                                        <p:attrNameLst>
                                          <p:attrName>ppt_h</p:attrName>
                                        </p:attrNameLst>
                                      </p:cBhvr>
                                      <p:tavLst>
                                        <p:tav tm="0">
                                          <p:val>
                                            <p:fltVal val="0"/>
                                          </p:val>
                                        </p:tav>
                                        <p:tav tm="100000">
                                          <p:val>
                                            <p:strVal val="#ppt_h"/>
                                          </p:val>
                                        </p:tav>
                                      </p:tavLst>
                                    </p:anim>
                                    <p:animEffect transition="in" filter="fade">
                                      <p:cBhvr>
                                        <p:cTn id="16" dur="1000"/>
                                        <p:tgtEl>
                                          <p:spTgt spid="36"/>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grpId="0" nodeType="click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p:cTn id="21" dur="1000" fill="hold"/>
                                        <p:tgtEl>
                                          <p:spTgt spid="37"/>
                                        </p:tgtEl>
                                        <p:attrNameLst>
                                          <p:attrName>ppt_w</p:attrName>
                                        </p:attrNameLst>
                                      </p:cBhvr>
                                      <p:tavLst>
                                        <p:tav tm="0">
                                          <p:val>
                                            <p:strVal val="#ppt_w+.3"/>
                                          </p:val>
                                        </p:tav>
                                        <p:tav tm="100000">
                                          <p:val>
                                            <p:strVal val="#ppt_w"/>
                                          </p:val>
                                        </p:tav>
                                      </p:tavLst>
                                    </p:anim>
                                    <p:anim calcmode="lin" valueType="num">
                                      <p:cBhvr>
                                        <p:cTn id="22" dur="1000" fill="hold"/>
                                        <p:tgtEl>
                                          <p:spTgt spid="37"/>
                                        </p:tgtEl>
                                        <p:attrNameLst>
                                          <p:attrName>ppt_h</p:attrName>
                                        </p:attrNameLst>
                                      </p:cBhvr>
                                      <p:tavLst>
                                        <p:tav tm="0">
                                          <p:val>
                                            <p:strVal val="#ppt_h"/>
                                          </p:val>
                                        </p:tav>
                                        <p:tav tm="100000">
                                          <p:val>
                                            <p:strVal val="#ppt_h"/>
                                          </p:val>
                                        </p:tav>
                                      </p:tavLst>
                                    </p:anim>
                                    <p:animEffect transition="in" filter="fade">
                                      <p:cBhvr>
                                        <p:cTn id="23"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6" name="Picture 6" descr="images653636binguoijpg133255909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609600"/>
            <a:ext cx="7924800" cy="4495800"/>
          </a:xfrm>
          <a:prstGeom prst="rect">
            <a:avLst/>
          </a:prstGeom>
          <a:noFill/>
          <a:extLst>
            <a:ext uri="{909E8E84-426E-40DD-AFC4-6F175D3DCCD1}">
              <a14:hiddenFill xmlns:a14="http://schemas.microsoft.com/office/drawing/2010/main">
                <a:solidFill>
                  <a:srgbClr val="FFFFFF"/>
                </a:solidFill>
              </a14:hiddenFill>
            </a:ext>
          </a:extLst>
        </p:spPr>
      </p:pic>
      <p:sp>
        <p:nvSpPr>
          <p:cNvPr id="5127" name="Rectangle 7"/>
          <p:cNvSpPr>
            <a:spLocks noChangeArrowheads="1"/>
          </p:cNvSpPr>
          <p:nvPr/>
        </p:nvSpPr>
        <p:spPr bwMode="auto">
          <a:xfrm>
            <a:off x="3048000" y="5334000"/>
            <a:ext cx="6400800" cy="914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r>
              <a:rPr lang="en-US" sz="3200" b="1" dirty="0" err="1">
                <a:solidFill>
                  <a:srgbClr val="FF0000"/>
                </a:solidFill>
                <a:latin typeface="Times New Roman" pitchFamily="18" charset="0"/>
                <a:cs typeface="Times New Roman" pitchFamily="18" charset="0"/>
              </a:rPr>
              <a:t>Trước</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và</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sau</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khi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bị</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bỏng</a:t>
            </a:r>
            <a:r>
              <a:rPr lang="en-US" sz="3200" b="1" dirty="0">
                <a:solidFill>
                  <a:srgbClr val="FF0000"/>
                </a:solidFill>
                <a:latin typeface="Times New Roman" pitchFamily="18" charset="0"/>
                <a:cs typeface="Times New Roman" pitchFamily="18" charset="0"/>
              </a:rPr>
              <a:t> do acid</a:t>
            </a:r>
          </a:p>
        </p:txBody>
      </p:sp>
    </p:spTree>
    <p:extLst>
      <p:ext uri="{BB962C8B-B14F-4D97-AF65-F5344CB8AC3E}">
        <p14:creationId xmlns:p14="http://schemas.microsoft.com/office/powerpoint/2010/main" val="379463028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1981200" y="76201"/>
            <a:ext cx="8229600" cy="563563"/>
          </a:xfrm>
        </p:spPr>
        <p:txBody>
          <a:bodyPr>
            <a:normAutofit/>
          </a:bodyPr>
          <a:lstStyle/>
          <a:p>
            <a:r>
              <a:rPr lang="en-US" altLang="en-US" sz="3200" b="1" dirty="0" err="1">
                <a:solidFill>
                  <a:srgbClr val="FF0000"/>
                </a:solidFill>
              </a:rPr>
              <a:t>Một</a:t>
            </a:r>
            <a:r>
              <a:rPr lang="en-US" altLang="en-US" sz="3200" b="1" dirty="0">
                <a:solidFill>
                  <a:srgbClr val="FF0000"/>
                </a:solidFill>
              </a:rPr>
              <a:t> </a:t>
            </a:r>
            <a:r>
              <a:rPr lang="en-US" altLang="en-US" sz="3200" b="1" dirty="0" err="1">
                <a:solidFill>
                  <a:srgbClr val="FF0000"/>
                </a:solidFill>
              </a:rPr>
              <a:t>số</a:t>
            </a:r>
            <a:r>
              <a:rPr lang="en-US" altLang="en-US" sz="3200" b="1" dirty="0">
                <a:solidFill>
                  <a:srgbClr val="FF0000"/>
                </a:solidFill>
              </a:rPr>
              <a:t> </a:t>
            </a:r>
            <a:r>
              <a:rPr lang="en-US" altLang="en-US" sz="3200" b="1" dirty="0" err="1">
                <a:solidFill>
                  <a:srgbClr val="FF0000"/>
                </a:solidFill>
              </a:rPr>
              <a:t>hình</a:t>
            </a:r>
            <a:r>
              <a:rPr lang="en-US" altLang="en-US" sz="3200" b="1" dirty="0">
                <a:solidFill>
                  <a:srgbClr val="FF0000"/>
                </a:solidFill>
              </a:rPr>
              <a:t> </a:t>
            </a:r>
            <a:r>
              <a:rPr lang="en-US" altLang="en-US" sz="3200" b="1" dirty="0" err="1">
                <a:solidFill>
                  <a:srgbClr val="FF0000"/>
                </a:solidFill>
              </a:rPr>
              <a:t>ảnh</a:t>
            </a:r>
            <a:r>
              <a:rPr lang="en-US" altLang="en-US" sz="3200" b="1" dirty="0">
                <a:solidFill>
                  <a:srgbClr val="FF0000"/>
                </a:solidFill>
              </a:rPr>
              <a:t> </a:t>
            </a:r>
            <a:r>
              <a:rPr lang="en-US" altLang="en-US" sz="3200" b="1" dirty="0" err="1">
                <a:solidFill>
                  <a:srgbClr val="FF0000"/>
                </a:solidFill>
              </a:rPr>
              <a:t>bị</a:t>
            </a:r>
            <a:r>
              <a:rPr lang="en-US" altLang="en-US" sz="3200" b="1" dirty="0">
                <a:solidFill>
                  <a:srgbClr val="FF0000"/>
                </a:solidFill>
              </a:rPr>
              <a:t> </a:t>
            </a:r>
            <a:r>
              <a:rPr lang="en-US" altLang="en-US" sz="3200" b="1" dirty="0" err="1">
                <a:solidFill>
                  <a:srgbClr val="FF0000"/>
                </a:solidFill>
              </a:rPr>
              <a:t>bỏng</a:t>
            </a:r>
            <a:r>
              <a:rPr lang="en-US" altLang="en-US" sz="3200" b="1" dirty="0">
                <a:solidFill>
                  <a:srgbClr val="FF0000"/>
                </a:solidFill>
              </a:rPr>
              <a:t> </a:t>
            </a:r>
            <a:r>
              <a:rPr lang="en-US" altLang="en-US" sz="3200" b="1" dirty="0" err="1">
                <a:solidFill>
                  <a:srgbClr val="FF0000"/>
                </a:solidFill>
              </a:rPr>
              <a:t>bởi</a:t>
            </a:r>
            <a:r>
              <a:rPr lang="en-US" altLang="en-US" sz="3200" b="1" dirty="0">
                <a:solidFill>
                  <a:srgbClr val="FF0000"/>
                </a:solidFill>
              </a:rPr>
              <a:t> acid</a:t>
            </a:r>
            <a:endParaRPr lang="en-GB" altLang="en-US" sz="3200" b="1" dirty="0">
              <a:solidFill>
                <a:srgbClr val="FF0000"/>
              </a:solidFill>
            </a:endParaRPr>
          </a:p>
        </p:txBody>
      </p:sp>
      <p:pic>
        <p:nvPicPr>
          <p:cNvPr id="11269" name="Picture 5" descr="Kết quả hình ảnh cho Hình ảnh bỏng bởi axit sunfuric đặ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609600"/>
            <a:ext cx="4267200" cy="2743200"/>
          </a:xfrm>
          <a:prstGeom prst="rect">
            <a:avLst/>
          </a:prstGeom>
          <a:noFill/>
          <a:extLst>
            <a:ext uri="{909E8E84-426E-40DD-AFC4-6F175D3DCCD1}">
              <a14:hiddenFill xmlns:a14="http://schemas.microsoft.com/office/drawing/2010/main">
                <a:solidFill>
                  <a:srgbClr val="FFFFFF"/>
                </a:solidFill>
              </a14:hiddenFill>
            </a:ext>
          </a:extLst>
        </p:spPr>
      </p:pic>
      <p:pic>
        <p:nvPicPr>
          <p:cNvPr id="11271" name="Picture 7" descr="Kết quả hình ảnh cho Hình ảnh bỏng bởi axit sunfuric đặ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609600"/>
            <a:ext cx="4343400" cy="2743200"/>
          </a:xfrm>
          <a:prstGeom prst="rect">
            <a:avLst/>
          </a:prstGeom>
          <a:noFill/>
          <a:extLst>
            <a:ext uri="{909E8E84-426E-40DD-AFC4-6F175D3DCCD1}">
              <a14:hiddenFill xmlns:a14="http://schemas.microsoft.com/office/drawing/2010/main">
                <a:solidFill>
                  <a:srgbClr val="FFFFFF"/>
                </a:solidFill>
              </a14:hiddenFill>
            </a:ext>
          </a:extLst>
        </p:spPr>
      </p:pic>
      <p:sp>
        <p:nvSpPr>
          <p:cNvPr id="11272" name="Rectangle 8"/>
          <p:cNvSpPr>
            <a:spLocks noChangeArrowheads="1"/>
          </p:cNvSpPr>
          <p:nvPr/>
        </p:nvSpPr>
        <p:spPr bwMode="auto">
          <a:xfrm>
            <a:off x="1905000" y="3276601"/>
            <a:ext cx="8229600" cy="563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r>
              <a:rPr lang="en-US" altLang="en-US" sz="3200" b="1" dirty="0" err="1">
                <a:solidFill>
                  <a:srgbClr val="FF0000"/>
                </a:solidFill>
              </a:rPr>
              <a:t>Sơ</a:t>
            </a:r>
            <a:r>
              <a:rPr lang="en-US" altLang="en-US" sz="3200" b="1" dirty="0">
                <a:solidFill>
                  <a:srgbClr val="FF0000"/>
                </a:solidFill>
              </a:rPr>
              <a:t> </a:t>
            </a:r>
            <a:r>
              <a:rPr lang="en-US" altLang="en-US" sz="3200" b="1" dirty="0" err="1">
                <a:solidFill>
                  <a:srgbClr val="FF0000"/>
                </a:solidFill>
              </a:rPr>
              <a:t>cứu</a:t>
            </a:r>
            <a:r>
              <a:rPr lang="en-US" altLang="en-US" sz="3200" b="1" dirty="0">
                <a:solidFill>
                  <a:srgbClr val="FF0000"/>
                </a:solidFill>
              </a:rPr>
              <a:t> </a:t>
            </a:r>
            <a:r>
              <a:rPr lang="en-US" altLang="en-US" sz="3200" b="1" dirty="0" err="1">
                <a:solidFill>
                  <a:srgbClr val="FF0000"/>
                </a:solidFill>
              </a:rPr>
              <a:t>khi</a:t>
            </a:r>
            <a:r>
              <a:rPr lang="en-US" altLang="en-US" sz="3200" b="1" dirty="0">
                <a:solidFill>
                  <a:srgbClr val="FF0000"/>
                </a:solidFill>
              </a:rPr>
              <a:t> </a:t>
            </a:r>
            <a:r>
              <a:rPr lang="en-US" altLang="en-US" sz="3200" b="1" dirty="0" err="1">
                <a:solidFill>
                  <a:srgbClr val="FF0000"/>
                </a:solidFill>
              </a:rPr>
              <a:t>bị</a:t>
            </a:r>
            <a:r>
              <a:rPr lang="en-US" altLang="en-US" sz="3200" b="1" dirty="0">
                <a:solidFill>
                  <a:srgbClr val="FF0000"/>
                </a:solidFill>
              </a:rPr>
              <a:t> </a:t>
            </a:r>
            <a:r>
              <a:rPr lang="en-US" altLang="en-US" sz="3200" b="1" dirty="0" err="1">
                <a:solidFill>
                  <a:srgbClr val="FF0000"/>
                </a:solidFill>
              </a:rPr>
              <a:t>bỏng</a:t>
            </a:r>
            <a:r>
              <a:rPr lang="en-US" altLang="en-US" sz="3200" b="1" dirty="0">
                <a:solidFill>
                  <a:srgbClr val="FF0000"/>
                </a:solidFill>
              </a:rPr>
              <a:t> </a:t>
            </a:r>
            <a:r>
              <a:rPr lang="en-US" altLang="en-US" sz="3200" b="1" dirty="0" err="1">
                <a:solidFill>
                  <a:srgbClr val="FF0000"/>
                </a:solidFill>
              </a:rPr>
              <a:t>bởi</a:t>
            </a:r>
            <a:r>
              <a:rPr lang="en-US" altLang="en-US" sz="3200" b="1" dirty="0">
                <a:solidFill>
                  <a:srgbClr val="FF0000"/>
                </a:solidFill>
              </a:rPr>
              <a:t> acid</a:t>
            </a:r>
            <a:endParaRPr lang="en-GB" altLang="en-US" sz="3200" b="1" dirty="0">
              <a:solidFill>
                <a:srgbClr val="FF0000"/>
              </a:solidFill>
            </a:endParaRPr>
          </a:p>
        </p:txBody>
      </p:sp>
      <p:pic>
        <p:nvPicPr>
          <p:cNvPr id="11274" name="Picture 10" descr="Kết quả hình ảnh cho Hình ảnh bỏng bởi axit sunfuric đặc"/>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886200"/>
            <a:ext cx="27432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1276" name="Picture 12" descr="Kết quả hình ảnh cho Hình ảnh bỏng bởi axit sunfuric đặc"/>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95800" y="3886200"/>
            <a:ext cx="2743200" cy="2819400"/>
          </a:xfrm>
          <a:prstGeom prst="rect">
            <a:avLst/>
          </a:prstGeom>
          <a:noFill/>
          <a:extLst>
            <a:ext uri="{909E8E84-426E-40DD-AFC4-6F175D3DCCD1}">
              <a14:hiddenFill xmlns:a14="http://schemas.microsoft.com/office/drawing/2010/main">
                <a:solidFill>
                  <a:srgbClr val="FFFFFF"/>
                </a:solidFill>
              </a14:hiddenFill>
            </a:ext>
          </a:extLst>
        </p:spPr>
      </p:pic>
      <p:pic>
        <p:nvPicPr>
          <p:cNvPr id="11278" name="Picture 14" descr="Kết quả hình ảnh cho Hình ảnh bệnh việ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239000" y="3886200"/>
            <a:ext cx="3200400" cy="2971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01891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box(in)">
                                      <p:cBhvr>
                                        <p:cTn id="7" dur="500"/>
                                        <p:tgtEl>
                                          <p:spTgt spid="11269"/>
                                        </p:tgtEl>
                                      </p:cBhvr>
                                    </p:animEffect>
                                  </p:childTnLst>
                                </p:cTn>
                              </p:par>
                              <p:par>
                                <p:cTn id="8" presetID="4" presetClass="entr" presetSubtype="16" fill="hold" nodeType="withEffect">
                                  <p:stCondLst>
                                    <p:cond delay="0"/>
                                  </p:stCondLst>
                                  <p:childTnLst>
                                    <p:set>
                                      <p:cBhvr>
                                        <p:cTn id="9" dur="1" fill="hold">
                                          <p:stCondLst>
                                            <p:cond delay="0"/>
                                          </p:stCondLst>
                                        </p:cTn>
                                        <p:tgtEl>
                                          <p:spTgt spid="11271"/>
                                        </p:tgtEl>
                                        <p:attrNameLst>
                                          <p:attrName>style.visibility</p:attrName>
                                        </p:attrNameLst>
                                      </p:cBhvr>
                                      <p:to>
                                        <p:strVal val="visible"/>
                                      </p:to>
                                    </p:set>
                                    <p:animEffect transition="in" filter="box(in)">
                                      <p:cBhvr>
                                        <p:cTn id="10" dur="500"/>
                                        <p:tgtEl>
                                          <p:spTgt spid="11271"/>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11272"/>
                                        </p:tgtEl>
                                        <p:attrNameLst>
                                          <p:attrName>style.visibility</p:attrName>
                                        </p:attrNameLst>
                                      </p:cBhvr>
                                      <p:to>
                                        <p:strVal val="visible"/>
                                      </p:to>
                                    </p:set>
                                    <p:animEffect transition="in" filter="box(in)">
                                      <p:cBhvr>
                                        <p:cTn id="15" dur="500"/>
                                        <p:tgtEl>
                                          <p:spTgt spid="11272"/>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6" presetClass="entr" presetSubtype="26" fill="hold" nodeType="clickEffect">
                                  <p:stCondLst>
                                    <p:cond delay="0"/>
                                  </p:stCondLst>
                                  <p:childTnLst>
                                    <p:set>
                                      <p:cBhvr>
                                        <p:cTn id="19" dur="1" fill="hold">
                                          <p:stCondLst>
                                            <p:cond delay="0"/>
                                          </p:stCondLst>
                                        </p:cTn>
                                        <p:tgtEl>
                                          <p:spTgt spid="11274"/>
                                        </p:tgtEl>
                                        <p:attrNameLst>
                                          <p:attrName>style.visibility</p:attrName>
                                        </p:attrNameLst>
                                      </p:cBhvr>
                                      <p:to>
                                        <p:strVal val="visible"/>
                                      </p:to>
                                    </p:set>
                                    <p:animEffect transition="in" filter="barn(inHorizontal)">
                                      <p:cBhvr>
                                        <p:cTn id="20" dur="500"/>
                                        <p:tgtEl>
                                          <p:spTgt spid="11274"/>
                                        </p:tgtEl>
                                      </p:cBhvr>
                                    </p:animEffect>
                                  </p:childTnLst>
                                </p:cTn>
                              </p:par>
                              <p:par>
                                <p:cTn id="21" presetID="16" presetClass="entr" presetSubtype="26" fill="hold" nodeType="withEffect">
                                  <p:stCondLst>
                                    <p:cond delay="0"/>
                                  </p:stCondLst>
                                  <p:childTnLst>
                                    <p:set>
                                      <p:cBhvr>
                                        <p:cTn id="22" dur="1" fill="hold">
                                          <p:stCondLst>
                                            <p:cond delay="0"/>
                                          </p:stCondLst>
                                        </p:cTn>
                                        <p:tgtEl>
                                          <p:spTgt spid="11276"/>
                                        </p:tgtEl>
                                        <p:attrNameLst>
                                          <p:attrName>style.visibility</p:attrName>
                                        </p:attrNameLst>
                                      </p:cBhvr>
                                      <p:to>
                                        <p:strVal val="visible"/>
                                      </p:to>
                                    </p:set>
                                    <p:animEffect transition="in" filter="barn(inHorizontal)">
                                      <p:cBhvr>
                                        <p:cTn id="23" dur="500"/>
                                        <p:tgtEl>
                                          <p:spTgt spid="1127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4" presetClass="entr" presetSubtype="16" fill="hold" nodeType="clickEffect">
                                  <p:stCondLst>
                                    <p:cond delay="0"/>
                                  </p:stCondLst>
                                  <p:childTnLst>
                                    <p:set>
                                      <p:cBhvr>
                                        <p:cTn id="27" dur="1" fill="hold">
                                          <p:stCondLst>
                                            <p:cond delay="0"/>
                                          </p:stCondLst>
                                        </p:cTn>
                                        <p:tgtEl>
                                          <p:spTgt spid="11278"/>
                                        </p:tgtEl>
                                        <p:attrNameLst>
                                          <p:attrName>style.visibility</p:attrName>
                                        </p:attrNameLst>
                                      </p:cBhvr>
                                      <p:to>
                                        <p:strVal val="visible"/>
                                      </p:to>
                                    </p:set>
                                    <p:animEffect transition="in" filter="box(in)">
                                      <p:cBhvr>
                                        <p:cTn id="28" dur="500"/>
                                        <p:tgtEl>
                                          <p:spTgt spid="11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 xmlns:a16="http://schemas.microsoft.com/office/drawing/2014/main" id="{D2BB9347-97AD-B12F-E95C-F22F9E4409AA}"/>
            </a:ext>
          </a:extLst>
        </p:cNvPr>
        <p:cNvGrpSpPr/>
        <p:nvPr/>
      </p:nvGrpSpPr>
      <p:grpSpPr>
        <a:xfrm>
          <a:off x="0" y="0"/>
          <a:ext cx="0" cy="0"/>
          <a:chOff x="0" y="0"/>
          <a:chExt cx="0" cy="0"/>
        </a:xfrm>
      </p:grpSpPr>
      <p:sp>
        <p:nvSpPr>
          <p:cNvPr id="3" name="TextBox 2">
            <a:extLst>
              <a:ext uri="{FF2B5EF4-FFF2-40B4-BE49-F238E27FC236}">
                <a16:creationId xmlns="" xmlns:a16="http://schemas.microsoft.com/office/drawing/2014/main" id="{1BCA5E30-8544-BE33-FEAE-B74A6E75E1D5}"/>
              </a:ext>
            </a:extLst>
          </p:cNvPr>
          <p:cNvSpPr txBox="1"/>
          <p:nvPr/>
        </p:nvSpPr>
        <p:spPr>
          <a:xfrm>
            <a:off x="966904" y="-1972270"/>
            <a:ext cx="9039070" cy="1384995"/>
          </a:xfrm>
          <a:prstGeom prst="rect">
            <a:avLst/>
          </a:prstGeom>
          <a:noFill/>
        </p:spPr>
        <p:txBody>
          <a:bodyPr wrap="square" rtlCol="0">
            <a:spAutoFit/>
          </a:bodyPr>
          <a:lstStyle/>
          <a:p>
            <a:r>
              <a:rPr lang="en-US" sz="2800" b="1" u="sng" dirty="0">
                <a:solidFill>
                  <a:schemeClr val="tx2">
                    <a:lumMod val="25000"/>
                    <a:lumOff val="75000"/>
                  </a:schemeClr>
                </a:solidFill>
                <a:latin typeface="Times New Roman" panose="02020603050405020304" pitchFamily="18" charset="0"/>
                <a:cs typeface="Times New Roman" panose="02020603050405020304" pitchFamily="18" charset="0"/>
              </a:rPr>
              <a:t>I.KHÁI NIỆM ACID</a:t>
            </a:r>
          </a:p>
          <a:p>
            <a:r>
              <a:rPr lang="en-US" sz="2800" b="1" u="sng" dirty="0">
                <a:solidFill>
                  <a:schemeClr val="tx2">
                    <a:lumMod val="25000"/>
                    <a:lumOff val="75000"/>
                  </a:schemeClr>
                </a:solidFill>
                <a:latin typeface="Times New Roman" panose="02020603050405020304" pitchFamily="18" charset="0"/>
                <a:cs typeface="Times New Roman" panose="02020603050405020304" pitchFamily="18" charset="0"/>
              </a:rPr>
              <a:t>II.ỨNG DỤNG CỦA MỘT SỐ ACID</a:t>
            </a:r>
          </a:p>
          <a:p>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2. Sulfuric acid (</a:t>
            </a:r>
            <a:r>
              <a:rPr lang="en-US" sz="2800" b="1" kern="100" dirty="0">
                <a:solidFill>
                  <a:schemeClr val="tx2">
                    <a:lumMod val="25000"/>
                    <a:lumOff val="75000"/>
                  </a:schemeClr>
                </a:solidFill>
                <a:effectLst/>
                <a:latin typeface="Times New Roman" panose="02020603050405020304" pitchFamily="18" charset="0"/>
                <a:ea typeface="Aptos" panose="020B0004020202020204" pitchFamily="34" charset="0"/>
                <a:cs typeface="Times New Roman" panose="02020603050405020304" pitchFamily="18" charset="0"/>
              </a:rPr>
              <a:t>H</a:t>
            </a:r>
            <a:r>
              <a:rPr lang="en-US" sz="2800" b="1" kern="100" baseline="-25000" dirty="0">
                <a:solidFill>
                  <a:schemeClr val="tx2">
                    <a:lumMod val="25000"/>
                    <a:lumOff val="75000"/>
                  </a:schemeClr>
                </a:solidFill>
                <a:effectLst/>
                <a:latin typeface="Times New Roman" panose="02020603050405020304" pitchFamily="18" charset="0"/>
                <a:ea typeface="Aptos" panose="020B0004020202020204" pitchFamily="34" charset="0"/>
                <a:cs typeface="Times New Roman" panose="02020603050405020304" pitchFamily="18" charset="0"/>
              </a:rPr>
              <a:t>2</a:t>
            </a:r>
            <a:r>
              <a:rPr lang="en-US" sz="2800" b="1" kern="100" dirty="0">
                <a:solidFill>
                  <a:schemeClr val="tx2">
                    <a:lumMod val="25000"/>
                    <a:lumOff val="75000"/>
                  </a:schemeClr>
                </a:solidFill>
                <a:effectLst/>
                <a:latin typeface="Times New Roman" panose="02020603050405020304" pitchFamily="18" charset="0"/>
                <a:ea typeface="Aptos" panose="020B0004020202020204" pitchFamily="34" charset="0"/>
                <a:cs typeface="Times New Roman" panose="02020603050405020304" pitchFamily="18" charset="0"/>
              </a:rPr>
              <a:t>SO</a:t>
            </a:r>
            <a:r>
              <a:rPr lang="en-US" sz="2800" b="1" kern="100" baseline="-25000" dirty="0">
                <a:solidFill>
                  <a:schemeClr val="tx2">
                    <a:lumMod val="25000"/>
                    <a:lumOff val="75000"/>
                  </a:schemeClr>
                </a:solidFill>
                <a:effectLst/>
                <a:latin typeface="Times New Roman" panose="02020603050405020304" pitchFamily="18" charset="0"/>
                <a:ea typeface="Aptos" panose="020B0004020202020204" pitchFamily="34" charset="0"/>
                <a:cs typeface="Times New Roman" panose="02020603050405020304" pitchFamily="18" charset="0"/>
              </a:rPr>
              <a:t>4</a:t>
            </a:r>
            <a:r>
              <a:rPr lang="en-US" sz="2800" b="1" dirty="0">
                <a:solidFill>
                  <a:schemeClr val="tx2">
                    <a:lumMod val="25000"/>
                    <a:lumOff val="75000"/>
                  </a:schemeClr>
                </a:solidFill>
                <a:latin typeface="Times New Roman" panose="02020603050405020304" pitchFamily="18" charset="0"/>
                <a:cs typeface="Times New Roman" panose="02020603050405020304" pitchFamily="18" charset="0"/>
              </a:rPr>
              <a:t>)</a:t>
            </a:r>
            <a:endParaRPr lang="en-US" sz="2800" b="1" kern="100" dirty="0">
              <a:solidFill>
                <a:schemeClr val="tx2">
                  <a:lumMod val="25000"/>
                  <a:lumOff val="75000"/>
                </a:schemeClr>
              </a:solidFill>
              <a:effectLst/>
              <a:latin typeface="Times New Roman" panose="02020603050405020304" pitchFamily="18" charset="0"/>
              <a:ea typeface="Aptos" panose="020B0004020202020204" pitchFamily="34" charset="0"/>
              <a:cs typeface="Times New Roman" panose="02020603050405020304" pitchFamily="18" charset="0"/>
            </a:endParaRPr>
          </a:p>
        </p:txBody>
      </p:sp>
      <p:graphicFrame>
        <p:nvGraphicFramePr>
          <p:cNvPr id="9" name="Chart 8">
            <a:extLst>
              <a:ext uri="{FF2B5EF4-FFF2-40B4-BE49-F238E27FC236}">
                <a16:creationId xmlns="" xmlns:a16="http://schemas.microsoft.com/office/drawing/2014/main" id="{926CB4F7-2289-5B2A-8FF6-3662AB1F3811}"/>
              </a:ext>
            </a:extLst>
          </p:cNvPr>
          <p:cNvGraphicFramePr/>
          <p:nvPr>
            <p:extLst>
              <p:ext uri="{D42A27DB-BD31-4B8C-83A1-F6EECF244321}">
                <p14:modId xmlns:p14="http://schemas.microsoft.com/office/powerpoint/2010/main" val="2400596170"/>
              </p:ext>
            </p:extLst>
          </p:nvPr>
        </p:nvGraphicFramePr>
        <p:xfrm>
          <a:off x="675503" y="638515"/>
          <a:ext cx="10840994" cy="60995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47702979"/>
      </p:ext>
    </p:extLst>
  </p:cSld>
  <p:clrMapOvr>
    <a:masterClrMapping/>
  </p:clrMapOvr>
  <p:transition spd="slow">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Rot="1" noChangeAspect="1" noMove="1" noResize="1" noEditPoints="1" noAdjustHandles="1" noChangeArrowheads="1" noChangeShapeType="1" noTextEdit="1"/>
          </p:cNvSpPr>
          <p:nvPr/>
        </p:nvSpPr>
        <p:spPr>
          <a:xfrm>
            <a:off x="1482930" y="1"/>
            <a:ext cx="9144000" cy="830997"/>
          </a:xfrm>
          <a:prstGeom prst="rect">
            <a:avLst/>
          </a:prstGeom>
          <a:blipFill rotWithShape="1">
            <a:blip r:embed="rId2"/>
            <a:stretch>
              <a:fillRect/>
            </a:stretch>
          </a:blipFill>
        </p:spPr>
        <p:txBody>
          <a:bodyPr/>
          <a:lstStyle/>
          <a:p>
            <a:pPr>
              <a:defRPr/>
            </a:pPr>
            <a:r>
              <a:rPr lang="vi-VN">
                <a:noFill/>
              </a:rPr>
              <a:t> </a:t>
            </a:r>
          </a:p>
        </p:txBody>
      </p:sp>
      <p:cxnSp>
        <p:nvCxnSpPr>
          <p:cNvPr id="6" name="Straight Arrow Connector 5"/>
          <p:cNvCxnSpPr/>
          <p:nvPr/>
        </p:nvCxnSpPr>
        <p:spPr>
          <a:xfrm flipH="1">
            <a:off x="2652714" y="830263"/>
            <a:ext cx="3392487" cy="20891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6045201" y="830264"/>
            <a:ext cx="3540125" cy="1939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054725" y="831850"/>
            <a:ext cx="0" cy="9715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2774" name="Picture 2" descr="Hình ảnh có liên qu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068639"/>
            <a:ext cx="2268538" cy="3767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5" name="Picture 4" descr="Hình ảnh có liên quan">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83564" y="2919413"/>
            <a:ext cx="2484437" cy="3916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ectangle 12"/>
          <p:cNvSpPr>
            <a:spLocks noRot="1" noChangeAspect="1" noMove="1" noResize="1" noEditPoints="1" noAdjustHandles="1" noChangeArrowheads="1" noChangeShapeType="1" noTextEdit="1"/>
          </p:cNvSpPr>
          <p:nvPr/>
        </p:nvSpPr>
        <p:spPr>
          <a:xfrm>
            <a:off x="5172327" y="1957612"/>
            <a:ext cx="1765291" cy="707886"/>
          </a:xfrm>
          <a:prstGeom prst="rect">
            <a:avLst/>
          </a:prstGeom>
          <a:blipFill rotWithShape="1">
            <a:blip r:embed="rId6"/>
            <a:stretch>
              <a:fillRect/>
            </a:stretch>
          </a:blipFill>
        </p:spPr>
        <p:txBody>
          <a:bodyPr/>
          <a:lstStyle/>
          <a:p>
            <a:pPr>
              <a:defRPr/>
            </a:pPr>
            <a:r>
              <a:rPr lang="vi-VN">
                <a:noFill/>
              </a:rPr>
              <a:t> </a:t>
            </a:r>
          </a:p>
        </p:txBody>
      </p:sp>
      <p:cxnSp>
        <p:nvCxnSpPr>
          <p:cNvPr id="18" name="Straight Arrow Connector 17"/>
          <p:cNvCxnSpPr/>
          <p:nvPr/>
        </p:nvCxnSpPr>
        <p:spPr>
          <a:xfrm>
            <a:off x="6054725" y="2547938"/>
            <a:ext cx="0" cy="9715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2778" name="Picture 6" descr="Kết quả hình ảnh cho phân bón hóa học"/>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92538" y="3519489"/>
            <a:ext cx="4679950" cy="334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Pie 10"/>
          <p:cNvSpPr/>
          <p:nvPr/>
        </p:nvSpPr>
        <p:spPr>
          <a:xfrm rot="20849078">
            <a:off x="514351" y="141289"/>
            <a:ext cx="2892425" cy="2752725"/>
          </a:xfrm>
          <a:prstGeom prst="pie">
            <a:avLst>
              <a:gd name="adj1" fmla="val 19441873"/>
              <a:gd name="adj2" fmla="val 4352038"/>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vi-VN" dirty="0">
              <a:solidFill>
                <a:schemeClr val="bg1"/>
              </a:solidFill>
              <a:latin typeface="+mj-lt"/>
            </a:endParaRPr>
          </a:p>
        </p:txBody>
      </p:sp>
      <p:sp>
        <p:nvSpPr>
          <p:cNvPr id="32780" name="TextBox 1"/>
          <p:cNvSpPr txBox="1">
            <a:spLocks noChangeArrowheads="1"/>
          </p:cNvSpPr>
          <p:nvPr/>
        </p:nvSpPr>
        <p:spPr bwMode="auto">
          <a:xfrm>
            <a:off x="2014539" y="1362075"/>
            <a:ext cx="14049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r>
              <a:rPr lang="en-US" u="none">
                <a:solidFill>
                  <a:schemeClr val="bg1"/>
                </a:solidFill>
              </a:rPr>
              <a:t>  </a:t>
            </a:r>
            <a:r>
              <a:rPr lang="en-US" sz="1400" u="none">
                <a:solidFill>
                  <a:schemeClr val="bg1"/>
                </a:solidFill>
                <a:latin typeface="Times New Roman" panose="02020603050405020304" pitchFamily="18" charset="0"/>
                <a:cs typeface="Times New Roman" panose="02020603050405020304" pitchFamily="18" charset="0"/>
              </a:rPr>
              <a:t>Phân bón</a:t>
            </a:r>
            <a:endParaRPr lang="en-US" sz="1400" u="none">
              <a:solidFill>
                <a:schemeClr val="bg1"/>
              </a:solidFill>
            </a:endParaRPr>
          </a:p>
          <a:p>
            <a:pPr eaLnBrk="1" hangingPunct="1"/>
            <a:r>
              <a:rPr lang="en-US" sz="1400" u="none">
                <a:solidFill>
                  <a:schemeClr val="bg1"/>
                </a:solidFill>
              </a:rPr>
              <a:t>30%</a:t>
            </a:r>
            <a:endParaRPr lang="vi-VN" sz="1400" u="none">
              <a:solidFill>
                <a:schemeClr val="bg1"/>
              </a:solidFill>
            </a:endParaRPr>
          </a:p>
        </p:txBody>
      </p:sp>
      <p:sp>
        <p:nvSpPr>
          <p:cNvPr id="14" name="Pie 13"/>
          <p:cNvSpPr/>
          <p:nvPr/>
        </p:nvSpPr>
        <p:spPr>
          <a:xfrm rot="2368668">
            <a:off x="465137" y="87314"/>
            <a:ext cx="2987676" cy="2941637"/>
          </a:xfrm>
          <a:prstGeom prst="pie">
            <a:avLst>
              <a:gd name="adj1" fmla="val 13220143"/>
              <a:gd name="adj2" fmla="val 16249917"/>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vi-VN"/>
          </a:p>
        </p:txBody>
      </p:sp>
      <p:sp>
        <p:nvSpPr>
          <p:cNvPr id="32782" name="TextBox 14"/>
          <p:cNvSpPr txBox="1">
            <a:spLocks noChangeArrowheads="1"/>
          </p:cNvSpPr>
          <p:nvPr/>
        </p:nvSpPr>
        <p:spPr bwMode="auto">
          <a:xfrm>
            <a:off x="1600201" y="185738"/>
            <a:ext cx="1152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r>
              <a:rPr lang="en-US" sz="1200" u="none">
                <a:solidFill>
                  <a:schemeClr val="bg1"/>
                </a:solidFill>
                <a:latin typeface="Times New Roman" panose="02020603050405020304" pitchFamily="18" charset="0"/>
                <a:cs typeface="Times New Roman" panose="02020603050405020304" pitchFamily="18" charset="0"/>
              </a:rPr>
              <a:t>Chất tẩy rửa</a:t>
            </a:r>
          </a:p>
          <a:p>
            <a:pPr eaLnBrk="1" hangingPunct="1"/>
            <a:r>
              <a:rPr lang="en-US" sz="2000" u="none">
                <a:solidFill>
                  <a:schemeClr val="bg1"/>
                </a:solidFill>
                <a:latin typeface="Times New Roman" panose="02020603050405020304" pitchFamily="18" charset="0"/>
                <a:cs typeface="Times New Roman" panose="02020603050405020304" pitchFamily="18" charset="0"/>
              </a:rPr>
              <a:t>14%</a:t>
            </a:r>
            <a:endParaRPr lang="vi-VN" sz="2000" u="none">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313293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Rot="1" noChangeAspect="1" noMove="1" noResize="1" noEditPoints="1" noAdjustHandles="1" noChangeArrowheads="1" noChangeShapeType="1" noTextEdit="1"/>
          </p:cNvSpPr>
          <p:nvPr/>
        </p:nvSpPr>
        <p:spPr>
          <a:xfrm>
            <a:off x="1524000" y="1"/>
            <a:ext cx="9144000" cy="830997"/>
          </a:xfrm>
          <a:prstGeom prst="rect">
            <a:avLst/>
          </a:prstGeom>
          <a:blipFill rotWithShape="1">
            <a:blip r:embed="rId2"/>
            <a:stretch>
              <a:fillRect/>
            </a:stretch>
          </a:blipFill>
        </p:spPr>
        <p:txBody>
          <a:bodyPr/>
          <a:lstStyle/>
          <a:p>
            <a:pPr>
              <a:defRPr/>
            </a:pPr>
            <a:r>
              <a:rPr lang="vi-VN">
                <a:noFill/>
              </a:rPr>
              <a:t> </a:t>
            </a:r>
          </a:p>
        </p:txBody>
      </p:sp>
      <p:cxnSp>
        <p:nvCxnSpPr>
          <p:cNvPr id="5" name="Straight Arrow Connector 4"/>
          <p:cNvCxnSpPr/>
          <p:nvPr/>
        </p:nvCxnSpPr>
        <p:spPr>
          <a:xfrm flipH="1">
            <a:off x="3881438" y="830264"/>
            <a:ext cx="2381250" cy="13033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6262688" y="830264"/>
            <a:ext cx="2354262" cy="130333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3797" name="Picture 2" descr="Kết quả hình ảnh cho Sơ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00188" y="2133600"/>
            <a:ext cx="4595813" cy="475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8" name="Picture 4" descr="Kết quả hình ảnh cho Phẩm nhuộm">
            <a:hlinkClick r:id="rId4" action="ppaction://hlinksldjump"/>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2133601"/>
            <a:ext cx="4578350" cy="473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Pie 6"/>
          <p:cNvSpPr/>
          <p:nvPr/>
        </p:nvSpPr>
        <p:spPr>
          <a:xfrm rot="21399550">
            <a:off x="1524001" y="412750"/>
            <a:ext cx="2879725" cy="2808288"/>
          </a:xfrm>
          <a:prstGeom prst="pie">
            <a:avLst>
              <a:gd name="adj1" fmla="val 17032097"/>
              <a:gd name="adj2" fmla="val 19373355"/>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vi-VN"/>
          </a:p>
        </p:txBody>
      </p:sp>
      <p:sp>
        <p:nvSpPr>
          <p:cNvPr id="8" name="Pie 7"/>
          <p:cNvSpPr/>
          <p:nvPr/>
        </p:nvSpPr>
        <p:spPr>
          <a:xfrm rot="359660">
            <a:off x="1498601" y="398464"/>
            <a:ext cx="2879725" cy="2808287"/>
          </a:xfrm>
          <a:prstGeom prst="pie">
            <a:avLst>
              <a:gd name="adj1" fmla="val 16265273"/>
              <a:gd name="adj2" fmla="val 16605993"/>
            </a:avLst>
          </a:prstGeom>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vi-VN"/>
          </a:p>
        </p:txBody>
      </p:sp>
      <p:sp>
        <p:nvSpPr>
          <p:cNvPr id="33801" name="TextBox 1"/>
          <p:cNvSpPr txBox="1">
            <a:spLocks noChangeArrowheads="1"/>
          </p:cNvSpPr>
          <p:nvPr/>
        </p:nvSpPr>
        <p:spPr bwMode="auto">
          <a:xfrm>
            <a:off x="3197225" y="684213"/>
            <a:ext cx="6477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r>
              <a:rPr lang="en-US" sz="1600">
                <a:solidFill>
                  <a:schemeClr val="bg1"/>
                </a:solidFill>
                <a:latin typeface="Times New Roman" panose="02020603050405020304" pitchFamily="18" charset="0"/>
                <a:cs typeface="Times New Roman" panose="02020603050405020304" pitchFamily="18" charset="0"/>
              </a:rPr>
              <a:t>Sơn 11%</a:t>
            </a:r>
            <a:endParaRPr lang="vi-VN" sz="1600">
              <a:solidFill>
                <a:schemeClr val="bg1"/>
              </a:solidFill>
              <a:latin typeface="Times New Roman" panose="02020603050405020304" pitchFamily="18" charset="0"/>
              <a:cs typeface="Times New Roman" panose="02020603050405020304" pitchFamily="18" charset="0"/>
            </a:endParaRPr>
          </a:p>
        </p:txBody>
      </p:sp>
      <p:sp>
        <p:nvSpPr>
          <p:cNvPr id="3" name="Rectangular Callout 2"/>
          <p:cNvSpPr/>
          <p:nvPr/>
        </p:nvSpPr>
        <p:spPr>
          <a:xfrm>
            <a:off x="1524000" y="1"/>
            <a:ext cx="971550" cy="1330325"/>
          </a:xfrm>
          <a:prstGeom prst="wedgeRectCallout">
            <a:avLst>
              <a:gd name="adj1" fmla="val 119342"/>
              <a:gd name="adj2" fmla="val -12369"/>
            </a:avLst>
          </a:prstGeom>
          <a:solidFill>
            <a:schemeClr val="tx2">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en-US" dirty="0" err="1">
                <a:solidFill>
                  <a:schemeClr val="bg1"/>
                </a:solidFill>
              </a:rPr>
              <a:t>Phẩm</a:t>
            </a:r>
            <a:r>
              <a:rPr lang="en-US" dirty="0">
                <a:solidFill>
                  <a:schemeClr val="bg1"/>
                </a:solidFill>
              </a:rPr>
              <a:t> </a:t>
            </a:r>
            <a:r>
              <a:rPr lang="en-US" dirty="0" err="1">
                <a:solidFill>
                  <a:schemeClr val="bg1"/>
                </a:solidFill>
              </a:rPr>
              <a:t>nhuộm</a:t>
            </a:r>
            <a:r>
              <a:rPr lang="en-US" dirty="0">
                <a:solidFill>
                  <a:schemeClr val="bg1"/>
                </a:solidFill>
              </a:rPr>
              <a:t> 2%</a:t>
            </a:r>
            <a:endParaRPr lang="vi-VN" dirty="0">
              <a:solidFill>
                <a:schemeClr val="bg1"/>
              </a:solidFill>
            </a:endParaRPr>
          </a:p>
        </p:txBody>
      </p:sp>
    </p:spTree>
    <p:extLst>
      <p:ext uri="{BB962C8B-B14F-4D97-AF65-F5344CB8AC3E}">
        <p14:creationId xmlns:p14="http://schemas.microsoft.com/office/powerpoint/2010/main" val="412686939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Rot="1" noChangeAspect="1" noMove="1" noResize="1" noEditPoints="1" noAdjustHandles="1" noChangeArrowheads="1" noChangeShapeType="1" noTextEdit="1"/>
          </p:cNvSpPr>
          <p:nvPr/>
        </p:nvSpPr>
        <p:spPr>
          <a:xfrm>
            <a:off x="1524000" y="1"/>
            <a:ext cx="9144000" cy="830997"/>
          </a:xfrm>
          <a:prstGeom prst="rect">
            <a:avLst/>
          </a:prstGeom>
          <a:blipFill rotWithShape="1">
            <a:blip r:embed="rId2"/>
            <a:stretch>
              <a:fillRect/>
            </a:stretch>
          </a:blipFill>
        </p:spPr>
        <p:txBody>
          <a:bodyPr/>
          <a:lstStyle/>
          <a:p>
            <a:pPr>
              <a:defRPr/>
            </a:pPr>
            <a:r>
              <a:rPr lang="vi-VN">
                <a:noFill/>
              </a:rPr>
              <a:t> </a:t>
            </a:r>
          </a:p>
        </p:txBody>
      </p:sp>
      <p:cxnSp>
        <p:nvCxnSpPr>
          <p:cNvPr id="5" name="Straight Arrow Connector 4"/>
          <p:cNvCxnSpPr/>
          <p:nvPr/>
        </p:nvCxnSpPr>
        <p:spPr>
          <a:xfrm>
            <a:off x="6054725" y="831850"/>
            <a:ext cx="0" cy="9715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a:spLocks noRot="1" noChangeAspect="1" noMove="1" noResize="1" noEditPoints="1" noAdjustHandles="1" noChangeArrowheads="1" noChangeShapeType="1" noTextEdit="1"/>
          </p:cNvSpPr>
          <p:nvPr/>
        </p:nvSpPr>
        <p:spPr>
          <a:xfrm>
            <a:off x="1493626" y="1875283"/>
            <a:ext cx="9144000" cy="914097"/>
          </a:xfrm>
          <a:prstGeom prst="rect">
            <a:avLst/>
          </a:prstGeom>
          <a:blipFill rotWithShape="1">
            <a:blip r:embed="rId3"/>
            <a:stretch>
              <a:fillRect/>
            </a:stretch>
          </a:blipFill>
        </p:spPr>
        <p:txBody>
          <a:bodyPr/>
          <a:lstStyle/>
          <a:p>
            <a:pPr>
              <a:defRPr/>
            </a:pPr>
            <a:r>
              <a:rPr lang="vi-VN">
                <a:noFill/>
              </a:rPr>
              <a:t> </a:t>
            </a:r>
          </a:p>
        </p:txBody>
      </p:sp>
      <p:cxnSp>
        <p:nvCxnSpPr>
          <p:cNvPr id="7" name="Straight Arrow Connector 6"/>
          <p:cNvCxnSpPr/>
          <p:nvPr/>
        </p:nvCxnSpPr>
        <p:spPr>
          <a:xfrm flipH="1">
            <a:off x="3254375" y="2705100"/>
            <a:ext cx="2800350" cy="9731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34822" name="Picture 2" descr="Kết quả hình ảnh cho bể seo bột giấ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3838" y="3705226"/>
            <a:ext cx="3522663"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3" name="Picture 4" descr="Kết quả hình ảnh cho bể seo bột giấ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48526" y="3705226"/>
            <a:ext cx="3419475"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p:cNvCxnSpPr/>
          <p:nvPr/>
        </p:nvCxnSpPr>
        <p:spPr>
          <a:xfrm>
            <a:off x="5189539" y="5186363"/>
            <a:ext cx="1728787"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Pie 8"/>
          <p:cNvSpPr/>
          <p:nvPr/>
        </p:nvSpPr>
        <p:spPr>
          <a:xfrm>
            <a:off x="2135188" y="158751"/>
            <a:ext cx="3313112" cy="3033713"/>
          </a:xfrm>
          <a:prstGeom prst="pie">
            <a:avLst>
              <a:gd name="adj1" fmla="val 11513054"/>
              <a:gd name="adj2" fmla="val 13253968"/>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vi-VN"/>
          </a:p>
        </p:txBody>
      </p:sp>
      <p:sp>
        <p:nvSpPr>
          <p:cNvPr id="34826" name="TextBox 1"/>
          <p:cNvSpPr txBox="1">
            <a:spLocks noChangeArrowheads="1"/>
          </p:cNvSpPr>
          <p:nvPr/>
        </p:nvSpPr>
        <p:spPr bwMode="auto">
          <a:xfrm>
            <a:off x="2338388" y="831850"/>
            <a:ext cx="79216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r>
              <a:rPr lang="en-US" sz="1600" u="none">
                <a:solidFill>
                  <a:schemeClr val="bg1"/>
                </a:solidFill>
                <a:latin typeface="Times New Roman" panose="02020603050405020304" pitchFamily="18" charset="0"/>
                <a:cs typeface="Times New Roman" panose="02020603050405020304" pitchFamily="18" charset="0"/>
              </a:rPr>
              <a:t>Giấy</a:t>
            </a:r>
          </a:p>
          <a:p>
            <a:pPr eaLnBrk="1" hangingPunct="1"/>
            <a:r>
              <a:rPr lang="en-US" sz="1600" u="none">
                <a:solidFill>
                  <a:schemeClr val="bg1"/>
                </a:solidFill>
                <a:latin typeface="Times New Roman" panose="02020603050405020304" pitchFamily="18" charset="0"/>
                <a:cs typeface="Times New Roman" panose="02020603050405020304" pitchFamily="18" charset="0"/>
              </a:rPr>
              <a:t>8%</a:t>
            </a:r>
            <a:endParaRPr lang="vi-VN" sz="1600" u="none">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22424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a:spLocks noRot="1" noChangeAspect="1" noMove="1" noResize="1" noEditPoints="1" noAdjustHandles="1" noChangeArrowheads="1" noChangeShapeType="1" noTextEdit="1"/>
          </p:cNvSpPr>
          <p:nvPr/>
        </p:nvSpPr>
        <p:spPr>
          <a:xfrm>
            <a:off x="1524000" y="1"/>
            <a:ext cx="9144000" cy="830997"/>
          </a:xfrm>
          <a:prstGeom prst="rect">
            <a:avLst/>
          </a:prstGeom>
          <a:blipFill rotWithShape="1">
            <a:blip r:embed="rId2"/>
            <a:stretch>
              <a:fillRect/>
            </a:stretch>
          </a:blipFill>
        </p:spPr>
        <p:txBody>
          <a:bodyPr/>
          <a:lstStyle/>
          <a:p>
            <a:pPr>
              <a:defRPr/>
            </a:pPr>
            <a:r>
              <a:rPr lang="vi-VN">
                <a:noFill/>
              </a:rPr>
              <a:t> </a:t>
            </a:r>
          </a:p>
        </p:txBody>
      </p:sp>
      <p:pic>
        <p:nvPicPr>
          <p:cNvPr id="35843" name="Picture 2" descr="Hình ảnh có liên qu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9076" y="1557339"/>
            <a:ext cx="4462463"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AutoShape 4" descr="Kết quả hình ảnh cho tơ nhân tạo"/>
          <p:cNvSpPr>
            <a:spLocks noChangeAspect="1" noChangeArrowheads="1"/>
          </p:cNvSpPr>
          <p:nvPr/>
        </p:nvSpPr>
        <p:spPr bwMode="auto">
          <a:xfrm>
            <a:off x="1679575" y="-1444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endParaRPr lang="vi-VN"/>
          </a:p>
        </p:txBody>
      </p:sp>
      <p:sp>
        <p:nvSpPr>
          <p:cNvPr id="35845" name="AutoShape 6" descr="Kết quả hình ảnh cho tơ nhân tạo"/>
          <p:cNvSpPr>
            <a:spLocks noChangeAspect="1" noChangeArrowheads="1"/>
          </p:cNvSpPr>
          <p:nvPr/>
        </p:nvSpPr>
        <p:spPr bwMode="auto">
          <a:xfrm>
            <a:off x="1831975" y="79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endParaRPr lang="vi-VN"/>
          </a:p>
        </p:txBody>
      </p:sp>
      <p:sp>
        <p:nvSpPr>
          <p:cNvPr id="35846" name="AutoShape 8" descr="Kết quả hình ảnh cho tơ nhân tạo"/>
          <p:cNvSpPr>
            <a:spLocks noChangeAspect="1" noChangeArrowheads="1"/>
          </p:cNvSpPr>
          <p:nvPr/>
        </p:nvSpPr>
        <p:spPr bwMode="auto">
          <a:xfrm>
            <a:off x="1984375" y="160338"/>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endParaRPr lang="vi-VN"/>
          </a:p>
        </p:txBody>
      </p:sp>
      <p:pic>
        <p:nvPicPr>
          <p:cNvPr id="35847" name="Picture 10" descr="Hình ảnh có liên qu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3338" y="1557339"/>
            <a:ext cx="4330700"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p:cNvCxnSpPr/>
          <p:nvPr/>
        </p:nvCxnSpPr>
        <p:spPr>
          <a:xfrm flipH="1">
            <a:off x="3721101" y="831850"/>
            <a:ext cx="2333625" cy="7254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054726" y="831851"/>
            <a:ext cx="2201863" cy="5810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1" name="Pie 10"/>
          <p:cNvSpPr/>
          <p:nvPr/>
        </p:nvSpPr>
        <p:spPr>
          <a:xfrm>
            <a:off x="1679575" y="-1179513"/>
            <a:ext cx="4738688" cy="3744913"/>
          </a:xfrm>
          <a:prstGeom prst="pie">
            <a:avLst>
              <a:gd name="adj1" fmla="val 10469597"/>
              <a:gd name="adj2" fmla="val 11521414"/>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defRPr/>
            </a:pPr>
            <a:endParaRPr lang="vi-VN"/>
          </a:p>
        </p:txBody>
      </p:sp>
      <p:sp>
        <p:nvSpPr>
          <p:cNvPr id="35851" name="TextBox 1"/>
          <p:cNvSpPr txBox="1">
            <a:spLocks noChangeArrowheads="1"/>
          </p:cNvSpPr>
          <p:nvPr/>
        </p:nvSpPr>
        <p:spPr bwMode="auto">
          <a:xfrm>
            <a:off x="1443038" y="257175"/>
            <a:ext cx="1447801"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r>
              <a:rPr lang="en-US" sz="1600">
                <a:solidFill>
                  <a:schemeClr val="bg1"/>
                </a:solidFill>
                <a:latin typeface="Times New Roman" panose="02020603050405020304" pitchFamily="18" charset="0"/>
                <a:cs typeface="Times New Roman" panose="02020603050405020304" pitchFamily="18" charset="0"/>
              </a:rPr>
              <a:t>Chất dẻo</a:t>
            </a:r>
          </a:p>
          <a:p>
            <a:pPr eaLnBrk="1" hangingPunct="1"/>
            <a:r>
              <a:rPr lang="en-US" sz="1600">
                <a:solidFill>
                  <a:schemeClr val="bg1"/>
                </a:solidFill>
                <a:latin typeface="Times New Roman" panose="02020603050405020304" pitchFamily="18" charset="0"/>
                <a:cs typeface="Times New Roman" panose="02020603050405020304" pitchFamily="18" charset="0"/>
              </a:rPr>
              <a:t>5%</a:t>
            </a:r>
            <a:endParaRPr lang="vi-VN" sz="160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24761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Kết quả hình ảnh cho Dầu thô"/>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6226" y="1"/>
            <a:ext cx="4087813"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7" name="Picture 4" descr="Kết quả hình ảnh cho Xă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2264" y="3933826"/>
            <a:ext cx="4014787"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 name="Straight Arrow Connector 5"/>
          <p:cNvCxnSpPr/>
          <p:nvPr/>
        </p:nvCxnSpPr>
        <p:spPr>
          <a:xfrm>
            <a:off x="4864101" y="2492375"/>
            <a:ext cx="3895725" cy="12969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36869" name="TextBox 6"/>
          <p:cNvSpPr txBox="1">
            <a:spLocks noChangeArrowheads="1"/>
          </p:cNvSpPr>
          <p:nvPr/>
        </p:nvSpPr>
        <p:spPr bwMode="auto">
          <a:xfrm rot="1085880">
            <a:off x="5118100" y="3073400"/>
            <a:ext cx="2438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r>
              <a:rPr lang="vi-VN" u="none">
                <a:latin typeface="Times New Roman" panose="02020603050405020304" pitchFamily="18" charset="0"/>
                <a:cs typeface="Times New Roman" panose="02020603050405020304" pitchFamily="18" charset="0"/>
              </a:rPr>
              <a:t>Tinh luyện</a:t>
            </a:r>
          </a:p>
        </p:txBody>
      </p:sp>
      <p:sp>
        <p:nvSpPr>
          <p:cNvPr id="36870" name="TextBox 9"/>
          <p:cNvSpPr txBox="1">
            <a:spLocks noChangeArrowheads="1"/>
          </p:cNvSpPr>
          <p:nvPr/>
        </p:nvSpPr>
        <p:spPr bwMode="auto">
          <a:xfrm rot="1085880">
            <a:off x="5321301" y="2593975"/>
            <a:ext cx="374491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200" u="sng">
                <a:solidFill>
                  <a:srgbClr val="000000"/>
                </a:solidFill>
                <a:latin typeface="VNI-Times" pitchFamily="2" charset="0"/>
              </a:defRPr>
            </a:lvl1pPr>
            <a:lvl2pPr marL="742950" indent="-285750" eaLnBrk="0" hangingPunct="0">
              <a:defRPr sz="3200" u="sng">
                <a:solidFill>
                  <a:srgbClr val="000000"/>
                </a:solidFill>
                <a:latin typeface="VNI-Times" pitchFamily="2" charset="0"/>
              </a:defRPr>
            </a:lvl2pPr>
            <a:lvl3pPr marL="1143000" indent="-228600" eaLnBrk="0" hangingPunct="0">
              <a:defRPr sz="3200" u="sng">
                <a:solidFill>
                  <a:srgbClr val="000000"/>
                </a:solidFill>
                <a:latin typeface="VNI-Times" pitchFamily="2" charset="0"/>
              </a:defRPr>
            </a:lvl3pPr>
            <a:lvl4pPr marL="1600200" indent="-228600" eaLnBrk="0" hangingPunct="0">
              <a:defRPr sz="3200" u="sng">
                <a:solidFill>
                  <a:srgbClr val="000000"/>
                </a:solidFill>
                <a:latin typeface="VNI-Times" pitchFamily="2" charset="0"/>
              </a:defRPr>
            </a:lvl4pPr>
            <a:lvl5pPr marL="2057400" indent="-228600" eaLnBrk="0" hangingPunct="0">
              <a:defRPr sz="3200" u="sng">
                <a:solidFill>
                  <a:srgbClr val="000000"/>
                </a:solidFill>
                <a:latin typeface="VNI-Times" pitchFamily="2" charset="0"/>
              </a:defRPr>
            </a:lvl5pPr>
            <a:lvl6pPr marL="2514600" indent="-228600" algn="ctr" eaLnBrk="0" fontAlgn="base" hangingPunct="0">
              <a:spcBef>
                <a:spcPct val="0"/>
              </a:spcBef>
              <a:spcAft>
                <a:spcPct val="0"/>
              </a:spcAft>
              <a:defRPr sz="3200" u="sng">
                <a:solidFill>
                  <a:srgbClr val="000000"/>
                </a:solidFill>
                <a:latin typeface="VNI-Times" pitchFamily="2" charset="0"/>
              </a:defRPr>
            </a:lvl6pPr>
            <a:lvl7pPr marL="2971800" indent="-228600" algn="ctr" eaLnBrk="0" fontAlgn="base" hangingPunct="0">
              <a:spcBef>
                <a:spcPct val="0"/>
              </a:spcBef>
              <a:spcAft>
                <a:spcPct val="0"/>
              </a:spcAft>
              <a:defRPr sz="3200" u="sng">
                <a:solidFill>
                  <a:srgbClr val="000000"/>
                </a:solidFill>
                <a:latin typeface="VNI-Times" pitchFamily="2" charset="0"/>
              </a:defRPr>
            </a:lvl7pPr>
            <a:lvl8pPr marL="3429000" indent="-228600" algn="ctr" eaLnBrk="0" fontAlgn="base" hangingPunct="0">
              <a:spcBef>
                <a:spcPct val="0"/>
              </a:spcBef>
              <a:spcAft>
                <a:spcPct val="0"/>
              </a:spcAft>
              <a:defRPr sz="3200" u="sng">
                <a:solidFill>
                  <a:srgbClr val="000000"/>
                </a:solidFill>
                <a:latin typeface="VNI-Times" pitchFamily="2" charset="0"/>
              </a:defRPr>
            </a:lvl8pPr>
            <a:lvl9pPr marL="3886200" indent="-228600" algn="ctr" eaLnBrk="0" fontAlgn="base" hangingPunct="0">
              <a:spcBef>
                <a:spcPct val="0"/>
              </a:spcBef>
              <a:spcAft>
                <a:spcPct val="0"/>
              </a:spcAft>
              <a:defRPr sz="3200" u="sng">
                <a:solidFill>
                  <a:srgbClr val="000000"/>
                </a:solidFill>
                <a:latin typeface="VNI-Times" pitchFamily="2" charset="0"/>
              </a:defRPr>
            </a:lvl9pPr>
          </a:lstStyle>
          <a:p>
            <a:pPr eaLnBrk="1" hangingPunct="1"/>
            <a:r>
              <a:rPr lang="vi-VN" u="none">
                <a:latin typeface="Times New Roman" panose="02020603050405020304" pitchFamily="18" charset="0"/>
                <a:cs typeface="Times New Roman" panose="02020603050405020304" pitchFamily="18" charset="0"/>
              </a:rPr>
              <a:t>Xúc tác chuyển hóa</a:t>
            </a:r>
          </a:p>
        </p:txBody>
      </p:sp>
    </p:spTree>
    <p:extLst>
      <p:ext uri="{BB962C8B-B14F-4D97-AF65-F5344CB8AC3E}">
        <p14:creationId xmlns:p14="http://schemas.microsoft.com/office/powerpoint/2010/main" val="375563466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2" y="166260"/>
            <a:ext cx="12192001" cy="6480606"/>
          </a:xfrm>
          <a:prstGeom prst="rect">
            <a:avLst/>
          </a:prstGeom>
          <a:noFill/>
          <a:ln w="9525">
            <a:noFill/>
            <a:miter lim="800000"/>
            <a:headEnd/>
            <a:tailEnd/>
          </a:ln>
          <a:effectLst/>
        </p:spPr>
      </p:pic>
    </p:spTree>
    <p:extLst>
      <p:ext uri="{BB962C8B-B14F-4D97-AF65-F5344CB8AC3E}">
        <p14:creationId xmlns:p14="http://schemas.microsoft.com/office/powerpoint/2010/main" val="357685530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0242"/>
                                        </p:tgtEl>
                                        <p:attrNameLst>
                                          <p:attrName>style.visibility</p:attrName>
                                        </p:attrNameLst>
                                      </p:cBhvr>
                                      <p:to>
                                        <p:strVal val="visible"/>
                                      </p:to>
                                    </p:set>
                                    <p:animEffect transition="in" filter="box(in)">
                                      <p:cBhvr>
                                        <p:cTn id="7"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8784"/>
            <a:ext cx="12192000" cy="461665"/>
          </a:xfrm>
          <a:prstGeom prst="rect">
            <a:avLst/>
          </a:prstGeom>
          <a:noFill/>
        </p:spPr>
        <p:txBody>
          <a:bodyPr wrap="square" rtlCol="0">
            <a:spAutoFit/>
          </a:bodyPr>
          <a:lstStyle/>
          <a:p>
            <a:r>
              <a:rPr lang="en-US" sz="2400" b="1" dirty="0">
                <a:solidFill>
                  <a:srgbClr val="0000FF"/>
                </a:solidFill>
                <a:latin typeface="Times New Roman" pitchFamily="18" charset="0"/>
                <a:cs typeface="Times New Roman" pitchFamily="18" charset="0"/>
              </a:rPr>
              <a:t>I. </a:t>
            </a:r>
            <a:r>
              <a:rPr lang="en-US" sz="2400" b="1" dirty="0" err="1">
                <a:solidFill>
                  <a:srgbClr val="0000FF"/>
                </a:solidFill>
                <a:latin typeface="Times New Roman" pitchFamily="18" charset="0"/>
                <a:cs typeface="Times New Roman" pitchFamily="18" charset="0"/>
              </a:rPr>
              <a:t>KHÁI</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NIỆM</a:t>
            </a:r>
            <a:r>
              <a:rPr lang="en-US" sz="2400" b="1" dirty="0">
                <a:solidFill>
                  <a:srgbClr val="0000FF"/>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47" name="Rectangle 3"/>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1" name="Rectangle 7"/>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2" name="Rectangle 8"/>
          <p:cNvSpPr>
            <a:spLocks noChangeArrowheads="1"/>
          </p:cNvSpPr>
          <p:nvPr/>
        </p:nvSpPr>
        <p:spPr bwMode="auto">
          <a:xfrm>
            <a:off x="0" y="1143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5" name="Rectangle 11"/>
          <p:cNvSpPr>
            <a:spLocks noChangeArrowheads="1"/>
          </p:cNvSpPr>
          <p:nvPr/>
        </p:nvSpPr>
        <p:spPr bwMode="auto">
          <a:xfrm>
            <a:off x="0" y="73342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8" name="Rectangle 14"/>
          <p:cNvSpPr>
            <a:spLocks noChangeArrowheads="1"/>
          </p:cNvSpPr>
          <p:nvPr/>
        </p:nvSpPr>
        <p:spPr bwMode="auto">
          <a:xfrm>
            <a:off x="0" y="9906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1" name="Rectangle 17"/>
          <p:cNvSpPr>
            <a:spLocks noChangeArrowheads="1"/>
          </p:cNvSpPr>
          <p:nvPr/>
        </p:nvSpPr>
        <p:spPr bwMode="auto">
          <a:xfrm>
            <a:off x="0" y="9525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4" name="Rectangle 20"/>
          <p:cNvSpPr>
            <a:spLocks noChangeArrowheads="1"/>
          </p:cNvSpPr>
          <p:nvPr/>
        </p:nvSpPr>
        <p:spPr bwMode="auto">
          <a:xfrm>
            <a:off x="0" y="762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0" name="TextBox 29"/>
          <p:cNvSpPr txBox="1"/>
          <p:nvPr/>
        </p:nvSpPr>
        <p:spPr>
          <a:xfrm>
            <a:off x="0" y="894784"/>
            <a:ext cx="12192000" cy="461665"/>
          </a:xfrm>
          <a:prstGeom prst="rect">
            <a:avLst/>
          </a:prstGeom>
          <a:noFill/>
        </p:spPr>
        <p:txBody>
          <a:bodyPr wrap="square" rtlCol="0">
            <a:spAutoFit/>
          </a:bodyPr>
          <a:lstStyle/>
          <a:p>
            <a:r>
              <a:rPr lang="en-US" sz="2400" b="1" smtClean="0">
                <a:solidFill>
                  <a:srgbClr val="0000FF"/>
                </a:solidFill>
                <a:latin typeface="Times New Roman" pitchFamily="18" charset="0"/>
                <a:cs typeface="Times New Roman" pitchFamily="18" charset="0"/>
              </a:rPr>
              <a:t>III. </a:t>
            </a:r>
            <a:r>
              <a:rPr lang="en-US" sz="2400" b="1" dirty="0" err="1">
                <a:solidFill>
                  <a:srgbClr val="0000FF"/>
                </a:solidFill>
                <a:latin typeface="Times New Roman" pitchFamily="18" charset="0"/>
                <a:cs typeface="Times New Roman" pitchFamily="18" charset="0"/>
              </a:rPr>
              <a:t>ỨNG</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DỤNG</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CỦA</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MỘT</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SỐ</a:t>
            </a:r>
            <a:r>
              <a:rPr lang="en-US" sz="2400" b="1" dirty="0">
                <a:solidFill>
                  <a:srgbClr val="0000FF"/>
                </a:solidFill>
                <a:latin typeface="Times New Roman" pitchFamily="18" charset="0"/>
                <a:cs typeface="Times New Roman" pitchFamily="18" charset="0"/>
              </a:rPr>
              <a:t> ACID</a:t>
            </a:r>
          </a:p>
        </p:txBody>
      </p:sp>
      <p:sp>
        <p:nvSpPr>
          <p:cNvPr id="34" name="TextBox 33"/>
          <p:cNvSpPr txBox="1"/>
          <p:nvPr/>
        </p:nvSpPr>
        <p:spPr>
          <a:xfrm>
            <a:off x="0" y="1587846"/>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1. Hydrochloric acid (</a:t>
            </a:r>
            <a:r>
              <a:rPr lang="en-US" sz="2800" b="1" dirty="0" err="1">
                <a:solidFill>
                  <a:srgbClr val="0000FF"/>
                </a:solidFill>
                <a:latin typeface="Times New Roman" pitchFamily="18" charset="0"/>
                <a:cs typeface="Times New Roman" pitchFamily="18" charset="0"/>
              </a:rPr>
              <a:t>HCl</a:t>
            </a:r>
            <a:r>
              <a:rPr lang="en-US" sz="2800" b="1" dirty="0">
                <a:solidFill>
                  <a:srgbClr val="0000FF"/>
                </a:solidFill>
                <a:latin typeface="Times New Roman" pitchFamily="18" charset="0"/>
                <a:cs typeface="Times New Roman" pitchFamily="18" charset="0"/>
              </a:rPr>
              <a:t>)</a:t>
            </a:r>
          </a:p>
        </p:txBody>
      </p:sp>
      <p:sp>
        <p:nvSpPr>
          <p:cNvPr id="35" name="TextBox 34"/>
          <p:cNvSpPr txBox="1"/>
          <p:nvPr/>
        </p:nvSpPr>
        <p:spPr>
          <a:xfrm>
            <a:off x="0" y="2100464"/>
            <a:ext cx="12192000" cy="523220"/>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Hydrochloric acid </a:t>
            </a:r>
            <a:r>
              <a:rPr lang="en-US" sz="2800" dirty="0" err="1">
                <a:solidFill>
                  <a:schemeClr val="tx1">
                    <a:lumMod val="95000"/>
                    <a:lumOff val="5000"/>
                  </a:schemeClr>
                </a:solidFill>
                <a:latin typeface="Times New Roman" pitchFamily="18" charset="0"/>
                <a:cs typeface="Times New Roman" pitchFamily="18" charset="0"/>
              </a:rPr>
              <a:t>có</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dạ</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dày</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của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người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và</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động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vật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giúp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tiêu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hóa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thức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ăn</a:t>
            </a:r>
            <a:r>
              <a:rPr lang="en-US" sz="2800" dirty="0">
                <a:solidFill>
                  <a:schemeClr val="tx1">
                    <a:lumMod val="95000"/>
                    <a:lumOff val="5000"/>
                  </a:schemeClr>
                </a:solidFill>
                <a:latin typeface="Times New Roman" pitchFamily="18" charset="0"/>
                <a:cs typeface="Times New Roman" pitchFamily="18" charset="0"/>
              </a:rPr>
              <a:t>.</a:t>
            </a:r>
          </a:p>
        </p:txBody>
      </p:sp>
      <p:sp>
        <p:nvSpPr>
          <p:cNvPr id="36" name="TextBox 35"/>
          <p:cNvSpPr txBox="1"/>
          <p:nvPr/>
        </p:nvSpPr>
        <p:spPr>
          <a:xfrm>
            <a:off x="0" y="2557663"/>
            <a:ext cx="12192000" cy="954107"/>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Hydrochloric acid </a:t>
            </a:r>
            <a:r>
              <a:rPr lang="en-US" sz="2800" dirty="0" err="1">
                <a:solidFill>
                  <a:schemeClr val="tx1">
                    <a:lumMod val="95000"/>
                    <a:lumOff val="5000"/>
                  </a:schemeClr>
                </a:solidFill>
                <a:latin typeface="Times New Roman" pitchFamily="18" charset="0"/>
                <a:cs typeface="Times New Roman" pitchFamily="18" charset="0"/>
              </a:rPr>
              <a:t>được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sử</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dụng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nhiều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công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nghiệp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tẩy</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rửa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kim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loại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sản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xuất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dẻo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phẩm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chế</a:t>
            </a:r>
            <a:r>
              <a:rPr lang="en-US" sz="2800" dirty="0">
                <a:solidFill>
                  <a:schemeClr val="tx1">
                    <a:lumMod val="95000"/>
                    <a:lumOff val="5000"/>
                  </a:schemeClr>
                </a:solidFill>
                <a:latin typeface="Times New Roman" pitchFamily="18" charset="0"/>
                <a:cs typeface="Times New Roman" pitchFamily="18" charset="0"/>
              </a:rPr>
              <a:t> glucose…</a:t>
            </a:r>
          </a:p>
        </p:txBody>
      </p:sp>
      <p:sp>
        <p:nvSpPr>
          <p:cNvPr id="37" name="TextBox 36"/>
          <p:cNvSpPr txBox="1"/>
          <p:nvPr/>
        </p:nvSpPr>
        <p:spPr>
          <a:xfrm>
            <a:off x="0" y="3444352"/>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2. Sulfuric acid (</a:t>
            </a:r>
            <a:r>
              <a:rPr lang="en-US" sz="2800" b="1" dirty="0" err="1">
                <a:solidFill>
                  <a:srgbClr val="0000FF"/>
                </a:solidFill>
                <a:latin typeface="Times New Roman" pitchFamily="18" charset="0"/>
                <a:cs typeface="Times New Roman" pitchFamily="18" charset="0"/>
              </a:rPr>
              <a:t>H</a:t>
            </a:r>
            <a:r>
              <a:rPr lang="en-US" sz="2800" b="1" baseline="-25000" dirty="0" err="1">
                <a:solidFill>
                  <a:srgbClr val="0000FF"/>
                </a:solidFill>
                <a:latin typeface="Times New Roman" pitchFamily="18" charset="0"/>
                <a:cs typeface="Times New Roman" pitchFamily="18" charset="0"/>
              </a:rPr>
              <a:t>2</a:t>
            </a:r>
            <a:r>
              <a:rPr lang="en-US" sz="2800" b="1" dirty="0" err="1">
                <a:solidFill>
                  <a:srgbClr val="0000FF"/>
                </a:solidFill>
                <a:latin typeface="Times New Roman" pitchFamily="18" charset="0"/>
                <a:cs typeface="Times New Roman" pitchFamily="18" charset="0"/>
              </a:rPr>
              <a:t>SO</a:t>
            </a:r>
            <a:r>
              <a:rPr lang="en-US" sz="2800" b="1" baseline="-25000" dirty="0" err="1">
                <a:solidFill>
                  <a:srgbClr val="0000FF"/>
                </a:solidFill>
                <a:latin typeface="Times New Roman" pitchFamily="18" charset="0"/>
                <a:cs typeface="Times New Roman" pitchFamily="18" charset="0"/>
              </a:rPr>
              <a:t>4</a:t>
            </a:r>
            <a:r>
              <a:rPr lang="en-US" sz="2800" b="1" dirty="0">
                <a:solidFill>
                  <a:srgbClr val="0000FF"/>
                </a:solidFill>
                <a:latin typeface="Times New Roman" pitchFamily="18" charset="0"/>
                <a:cs typeface="Times New Roman" pitchFamily="18" charset="0"/>
              </a:rPr>
              <a:t>)</a:t>
            </a:r>
          </a:p>
        </p:txBody>
      </p:sp>
      <p:sp>
        <p:nvSpPr>
          <p:cNvPr id="22" name="TextBox 21"/>
          <p:cNvSpPr txBox="1"/>
          <p:nvPr/>
        </p:nvSpPr>
        <p:spPr>
          <a:xfrm>
            <a:off x="0" y="3873846"/>
            <a:ext cx="12192000" cy="954107"/>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Sulfuric acid </a:t>
            </a:r>
            <a:r>
              <a:rPr lang="en-US" sz="2800" dirty="0" err="1">
                <a:solidFill>
                  <a:schemeClr val="tx1">
                    <a:lumMod val="95000"/>
                    <a:lumOff val="5000"/>
                  </a:schemeClr>
                </a:solidFill>
                <a:latin typeface="Times New Roman" pitchFamily="18" charset="0"/>
                <a:cs typeface="Times New Roman" pitchFamily="18" charset="0"/>
              </a:rPr>
              <a:t>được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sử</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dụng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nhiều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công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nghiệp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Sản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xuất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giấy</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tơ</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sợi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sơn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phân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bón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dẻo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ắc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quy</a:t>
            </a:r>
            <a:r>
              <a:rPr lang="en-US" sz="2800" dirty="0">
                <a:solidFill>
                  <a:schemeClr val="tx1">
                    <a:lumMod val="95000"/>
                    <a:lumOff val="5000"/>
                  </a:schemeClr>
                </a:solidFill>
                <a:latin typeface="Times New Roman" pitchFamily="18" charset="0"/>
                <a:cs typeface="Times New Roman" pitchFamily="18" charset="0"/>
              </a:rPr>
              <a:t>…</a:t>
            </a:r>
          </a:p>
        </p:txBody>
      </p:sp>
      <p:sp>
        <p:nvSpPr>
          <p:cNvPr id="24" name="TextBox 23"/>
          <p:cNvSpPr txBox="1"/>
          <p:nvPr/>
        </p:nvSpPr>
        <p:spPr>
          <a:xfrm>
            <a:off x="0" y="4788243"/>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3. Acetic acid (</a:t>
            </a:r>
            <a:r>
              <a:rPr lang="en-US" sz="2800" b="1" dirty="0" err="1">
                <a:solidFill>
                  <a:srgbClr val="0000FF"/>
                </a:solidFill>
                <a:latin typeface="Times New Roman" pitchFamily="18" charset="0"/>
                <a:cs typeface="Times New Roman" pitchFamily="18" charset="0"/>
              </a:rPr>
              <a:t>CH</a:t>
            </a:r>
            <a:r>
              <a:rPr lang="en-US" sz="2800" b="1" baseline="-25000" dirty="0" err="1">
                <a:solidFill>
                  <a:srgbClr val="0000FF"/>
                </a:solidFill>
                <a:latin typeface="Times New Roman" pitchFamily="18" charset="0"/>
                <a:cs typeface="Times New Roman" pitchFamily="18" charset="0"/>
              </a:rPr>
              <a:t>3</a:t>
            </a:r>
            <a:r>
              <a:rPr lang="en-US" sz="2800" b="1" dirty="0" err="1">
                <a:solidFill>
                  <a:srgbClr val="0000FF"/>
                </a:solidFill>
                <a:latin typeface="Times New Roman" pitchFamily="18" charset="0"/>
                <a:cs typeface="Times New Roman" pitchFamily="18" charset="0"/>
              </a:rPr>
              <a:t>COOH</a:t>
            </a:r>
            <a:r>
              <a:rPr lang="en-US" sz="2800" b="1" dirty="0">
                <a:solidFill>
                  <a:srgbClr val="0000FF"/>
                </a:solidFill>
                <a:latin typeface="Times New Roman" pitchFamily="18" charset="0"/>
                <a:cs typeface="Times New Roman" pitchFamily="18" charset="0"/>
              </a:rPr>
              <a:t>)</a:t>
            </a:r>
          </a:p>
        </p:txBody>
      </p:sp>
      <p:sp>
        <p:nvSpPr>
          <p:cNvPr id="25" name="TextBox 24">
            <a:extLst>
              <a:ext uri="{FF2B5EF4-FFF2-40B4-BE49-F238E27FC236}">
                <a16:creationId xmlns="" xmlns:a16="http://schemas.microsoft.com/office/drawing/2014/main" id="{9D068089-80B8-4134-82C8-2692F81E220B}"/>
              </a:ext>
            </a:extLst>
          </p:cNvPr>
          <p:cNvSpPr txBox="1"/>
          <p:nvPr/>
        </p:nvSpPr>
        <p:spPr>
          <a:xfrm>
            <a:off x="-16329" y="0"/>
            <a:ext cx="12192000" cy="523220"/>
          </a:xfrm>
          <a:prstGeom prst="rect">
            <a:avLst/>
          </a:prstGeom>
          <a:noFill/>
        </p:spPr>
        <p:txBody>
          <a:bodyPr wrap="square" rtlCol="0">
            <a:spAutoFit/>
          </a:bodyPr>
          <a:lstStyle/>
          <a:p>
            <a:pPr algn="ctr"/>
            <a:r>
              <a:rPr lang="en-US" sz="2800" b="1">
                <a:solidFill>
                  <a:srgbClr val="FF0000"/>
                </a:solidFill>
                <a:latin typeface="Times New Roman" pitchFamily="18" charset="0"/>
                <a:cs typeface="Times New Roman" pitchFamily="18" charset="0"/>
              </a:rPr>
              <a:t>BÀI 8: ACID</a:t>
            </a:r>
            <a:endParaRPr lang="en-US"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917423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Effect transition="in" filter="fade">
                                      <p:cBhvr>
                                        <p:cTn id="9" dur="10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ntr" presetSubtype="16"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diamond(in)">
                                      <p:cBhvr>
                                        <p:cTn id="14"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C:\Users\AsuS\Desktop\Capture.PN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0" y="387939"/>
            <a:ext cx="12190736" cy="6012874"/>
          </a:xfrm>
          <a:prstGeom prst="rect">
            <a:avLst/>
          </a:prstGeom>
          <a:noFill/>
        </p:spPr>
      </p:pic>
    </p:spTree>
    <p:extLst>
      <p:ext uri="{BB962C8B-B14F-4D97-AF65-F5344CB8AC3E}">
        <p14:creationId xmlns:p14="http://schemas.microsoft.com/office/powerpoint/2010/main" val="36161118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11266"/>
                                        </p:tgtEl>
                                        <p:attrNameLst>
                                          <p:attrName>style.visibility</p:attrName>
                                        </p:attrNameLst>
                                      </p:cBhvr>
                                      <p:to>
                                        <p:strVal val="visible"/>
                                      </p:to>
                                    </p:set>
                                    <p:animEffect transition="in" filter="fade">
                                      <p:cBhvr>
                                        <p:cTn id="7" dur="1000"/>
                                        <p:tgtEl>
                                          <p:spTgt spid="11266"/>
                                        </p:tgtEl>
                                      </p:cBhvr>
                                    </p:animEffect>
                                    <p:anim calcmode="lin" valueType="num">
                                      <p:cBhvr>
                                        <p:cTn id="8" dur="1000" fill="hold"/>
                                        <p:tgtEl>
                                          <p:spTgt spid="11266"/>
                                        </p:tgtEl>
                                        <p:attrNameLst>
                                          <p:attrName>ppt_x</p:attrName>
                                        </p:attrNameLst>
                                      </p:cBhvr>
                                      <p:tavLst>
                                        <p:tav tm="0">
                                          <p:val>
                                            <p:strVal val="#ppt_x"/>
                                          </p:val>
                                        </p:tav>
                                        <p:tav tm="100000">
                                          <p:val>
                                            <p:strVal val="#ppt_x"/>
                                          </p:val>
                                        </p:tav>
                                      </p:tavLst>
                                    </p:anim>
                                    <p:anim calcmode="lin" valueType="num">
                                      <p:cBhvr>
                                        <p:cTn id="9" dur="1000" fill="hold"/>
                                        <p:tgtEl>
                                          <p:spTgt spid="112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8784"/>
            <a:ext cx="12192000" cy="461665"/>
          </a:xfrm>
          <a:prstGeom prst="rect">
            <a:avLst/>
          </a:prstGeom>
          <a:noFill/>
        </p:spPr>
        <p:txBody>
          <a:bodyPr wrap="square" rtlCol="0">
            <a:spAutoFit/>
          </a:bodyPr>
          <a:lstStyle/>
          <a:p>
            <a:r>
              <a:rPr lang="en-US" sz="2400" b="1" dirty="0">
                <a:solidFill>
                  <a:srgbClr val="0000FF"/>
                </a:solidFill>
                <a:latin typeface="Times New Roman" pitchFamily="18" charset="0"/>
                <a:cs typeface="Times New Roman" pitchFamily="18" charset="0"/>
              </a:rPr>
              <a:t>I. </a:t>
            </a:r>
            <a:r>
              <a:rPr lang="en-US" sz="2400" b="1" dirty="0" err="1">
                <a:solidFill>
                  <a:srgbClr val="0000FF"/>
                </a:solidFill>
                <a:latin typeface="Times New Roman" pitchFamily="18" charset="0"/>
                <a:cs typeface="Times New Roman" pitchFamily="18" charset="0"/>
              </a:rPr>
              <a:t>KHÁI</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NIỆM</a:t>
            </a:r>
            <a:r>
              <a:rPr lang="en-US" sz="2400" b="1" dirty="0">
                <a:solidFill>
                  <a:srgbClr val="0000FF"/>
                </a:solidFill>
                <a:latin typeface="Times New Roman" pitchFamily="18" charset="0"/>
                <a:cs typeface="Times New Roman" pitchFamily="18" charset="0"/>
              </a:rPr>
              <a:t> ACID</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47" name="Rectangle 3"/>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1" name="Rectangle 7"/>
          <p:cNvSpPr>
            <a:spLocks noChangeArrowheads="1"/>
          </p:cNvSpPr>
          <p:nvPr/>
        </p:nvSpPr>
        <p:spPr bwMode="auto">
          <a:xfrm>
            <a:off x="0" y="86677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a:ln>
                  <a:noFill/>
                </a:ln>
                <a:solidFill>
                  <a:schemeClr val="tx1"/>
                </a:solidFill>
                <a:effectLst/>
                <a:latin typeface="Calibri" pitchFamily="34" charset="0"/>
                <a:ea typeface="Times New Roman" pitchFamily="18" charset="0"/>
                <a:cs typeface="Times New Roman" pitchFamily="18" charset="0"/>
              </a:rPr>
              <a:t>  </a:t>
            </a: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2" name="Rectangle 8"/>
          <p:cNvSpPr>
            <a:spLocks noChangeArrowheads="1"/>
          </p:cNvSpPr>
          <p:nvPr/>
        </p:nvSpPr>
        <p:spPr bwMode="auto">
          <a:xfrm>
            <a:off x="0" y="817377"/>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5" name="Rectangle 11"/>
          <p:cNvSpPr>
            <a:spLocks noChangeArrowheads="1"/>
          </p:cNvSpPr>
          <p:nvPr/>
        </p:nvSpPr>
        <p:spPr bwMode="auto">
          <a:xfrm>
            <a:off x="0" y="733425"/>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57" name="Rectangle 13"/>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8" name="Rectangle 14"/>
          <p:cNvSpPr>
            <a:spLocks noChangeArrowheads="1"/>
          </p:cNvSpPr>
          <p:nvPr/>
        </p:nvSpPr>
        <p:spPr bwMode="auto">
          <a:xfrm>
            <a:off x="0" y="664977"/>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0" name="Rectangle 16"/>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1" name="Rectangle 17"/>
          <p:cNvSpPr>
            <a:spLocks noChangeArrowheads="1"/>
          </p:cNvSpPr>
          <p:nvPr/>
        </p:nvSpPr>
        <p:spPr bwMode="auto">
          <a:xfrm>
            <a:off x="0" y="626877"/>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1763" name="Rectangle 19"/>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64" name="Rectangle 20"/>
          <p:cNvSpPr>
            <a:spLocks noChangeArrowheads="1"/>
          </p:cNvSpPr>
          <p:nvPr/>
        </p:nvSpPr>
        <p:spPr bwMode="auto">
          <a:xfrm>
            <a:off x="0" y="76200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0" name="TextBox 29"/>
          <p:cNvSpPr txBox="1"/>
          <p:nvPr/>
        </p:nvSpPr>
        <p:spPr>
          <a:xfrm>
            <a:off x="0" y="860447"/>
            <a:ext cx="12192000" cy="461665"/>
          </a:xfrm>
          <a:prstGeom prst="rect">
            <a:avLst/>
          </a:prstGeom>
          <a:noFill/>
        </p:spPr>
        <p:txBody>
          <a:bodyPr wrap="square" rtlCol="0">
            <a:spAutoFit/>
          </a:bodyPr>
          <a:lstStyle/>
          <a:p>
            <a:r>
              <a:rPr lang="en-US" sz="2400" b="1" smtClean="0">
                <a:solidFill>
                  <a:srgbClr val="0000FF"/>
                </a:solidFill>
                <a:latin typeface="Times New Roman" pitchFamily="18" charset="0"/>
                <a:cs typeface="Times New Roman" pitchFamily="18" charset="0"/>
              </a:rPr>
              <a:t>III. </a:t>
            </a:r>
            <a:r>
              <a:rPr lang="en-US" sz="2400" b="1" dirty="0" err="1">
                <a:solidFill>
                  <a:srgbClr val="0000FF"/>
                </a:solidFill>
                <a:latin typeface="Times New Roman" pitchFamily="18" charset="0"/>
                <a:cs typeface="Times New Roman" pitchFamily="18" charset="0"/>
              </a:rPr>
              <a:t>ỨNG</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DỤNG</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CỦA</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MỘT</a:t>
            </a:r>
            <a:r>
              <a:rPr lang="en-US" sz="2400" b="1" dirty="0">
                <a:solidFill>
                  <a:srgbClr val="0000FF"/>
                </a:solidFill>
                <a:latin typeface="Times New Roman" pitchFamily="18" charset="0"/>
                <a:cs typeface="Times New Roman" pitchFamily="18" charset="0"/>
              </a:rPr>
              <a:t> </a:t>
            </a:r>
            <a:r>
              <a:rPr lang="en-US" sz="2400" b="1" dirty="0" err="1">
                <a:solidFill>
                  <a:srgbClr val="0000FF"/>
                </a:solidFill>
                <a:latin typeface="Times New Roman" pitchFamily="18" charset="0"/>
                <a:cs typeface="Times New Roman" pitchFamily="18" charset="0"/>
              </a:rPr>
              <a:t>SỐ</a:t>
            </a:r>
            <a:r>
              <a:rPr lang="en-US" sz="2400" b="1" dirty="0">
                <a:solidFill>
                  <a:srgbClr val="0000FF"/>
                </a:solidFill>
                <a:latin typeface="Times New Roman" pitchFamily="18" charset="0"/>
                <a:cs typeface="Times New Roman" pitchFamily="18" charset="0"/>
              </a:rPr>
              <a:t> ACID</a:t>
            </a:r>
          </a:p>
        </p:txBody>
      </p:sp>
      <p:sp>
        <p:nvSpPr>
          <p:cNvPr id="34" name="TextBox 33"/>
          <p:cNvSpPr txBox="1"/>
          <p:nvPr/>
        </p:nvSpPr>
        <p:spPr>
          <a:xfrm>
            <a:off x="0" y="1262223"/>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1. Hydrochloric acid (</a:t>
            </a:r>
            <a:r>
              <a:rPr lang="en-US" sz="2800" b="1" dirty="0" err="1">
                <a:solidFill>
                  <a:srgbClr val="0000FF"/>
                </a:solidFill>
                <a:latin typeface="Times New Roman" pitchFamily="18" charset="0"/>
                <a:cs typeface="Times New Roman" pitchFamily="18" charset="0"/>
              </a:rPr>
              <a:t>HCl</a:t>
            </a:r>
            <a:r>
              <a:rPr lang="en-US" sz="2800" b="1" dirty="0">
                <a:solidFill>
                  <a:srgbClr val="0000FF"/>
                </a:solidFill>
                <a:latin typeface="Times New Roman" pitchFamily="18" charset="0"/>
                <a:cs typeface="Times New Roman" pitchFamily="18" charset="0"/>
              </a:rPr>
              <a:t>)</a:t>
            </a:r>
          </a:p>
        </p:txBody>
      </p:sp>
      <p:sp>
        <p:nvSpPr>
          <p:cNvPr id="35" name="TextBox 34"/>
          <p:cNvSpPr txBox="1"/>
          <p:nvPr/>
        </p:nvSpPr>
        <p:spPr>
          <a:xfrm>
            <a:off x="0" y="1774841"/>
            <a:ext cx="12192000" cy="523220"/>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Hydrochloric acid </a:t>
            </a:r>
            <a:r>
              <a:rPr lang="en-US" sz="2800" dirty="0" err="1">
                <a:solidFill>
                  <a:schemeClr val="tx1">
                    <a:lumMod val="95000"/>
                    <a:lumOff val="5000"/>
                  </a:schemeClr>
                </a:solidFill>
                <a:latin typeface="Times New Roman" pitchFamily="18" charset="0"/>
                <a:cs typeface="Times New Roman" pitchFamily="18" charset="0"/>
              </a:rPr>
              <a:t>có</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dạ</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dày</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của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người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và</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động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vật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giúp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tiêu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hóa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thức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ăn</a:t>
            </a:r>
            <a:r>
              <a:rPr lang="en-US" sz="2800" dirty="0">
                <a:solidFill>
                  <a:schemeClr val="tx1">
                    <a:lumMod val="95000"/>
                    <a:lumOff val="5000"/>
                  </a:schemeClr>
                </a:solidFill>
                <a:latin typeface="Times New Roman" pitchFamily="18" charset="0"/>
                <a:cs typeface="Times New Roman" pitchFamily="18" charset="0"/>
              </a:rPr>
              <a:t>.</a:t>
            </a:r>
          </a:p>
        </p:txBody>
      </p:sp>
      <p:sp>
        <p:nvSpPr>
          <p:cNvPr id="36" name="TextBox 35"/>
          <p:cNvSpPr txBox="1"/>
          <p:nvPr/>
        </p:nvSpPr>
        <p:spPr>
          <a:xfrm>
            <a:off x="0" y="2232040"/>
            <a:ext cx="12192000" cy="954107"/>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Hydrochloric acid </a:t>
            </a:r>
            <a:r>
              <a:rPr lang="en-US" sz="2800" dirty="0" err="1">
                <a:solidFill>
                  <a:schemeClr val="tx1">
                    <a:lumMod val="95000"/>
                    <a:lumOff val="5000"/>
                  </a:schemeClr>
                </a:solidFill>
                <a:latin typeface="Times New Roman" pitchFamily="18" charset="0"/>
                <a:cs typeface="Times New Roman" pitchFamily="18" charset="0"/>
              </a:rPr>
              <a:t>được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sử</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dụng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nhiều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công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nghiệp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tẩy</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rửa</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kim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loại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sản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xuất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dẻo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phẩm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chế</a:t>
            </a:r>
            <a:r>
              <a:rPr lang="en-US" sz="2800" dirty="0">
                <a:solidFill>
                  <a:schemeClr val="tx1">
                    <a:lumMod val="95000"/>
                    <a:lumOff val="5000"/>
                  </a:schemeClr>
                </a:solidFill>
                <a:latin typeface="Times New Roman" pitchFamily="18" charset="0"/>
                <a:cs typeface="Times New Roman" pitchFamily="18" charset="0"/>
              </a:rPr>
              <a:t> glucose…</a:t>
            </a:r>
          </a:p>
        </p:txBody>
      </p:sp>
      <p:sp>
        <p:nvSpPr>
          <p:cNvPr id="37" name="TextBox 36"/>
          <p:cNvSpPr txBox="1"/>
          <p:nvPr/>
        </p:nvSpPr>
        <p:spPr>
          <a:xfrm>
            <a:off x="0" y="3118729"/>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2. Sulfuric acid (</a:t>
            </a:r>
            <a:r>
              <a:rPr lang="en-US" sz="2800" b="1" dirty="0" err="1">
                <a:solidFill>
                  <a:srgbClr val="0000FF"/>
                </a:solidFill>
                <a:latin typeface="Times New Roman" pitchFamily="18" charset="0"/>
                <a:cs typeface="Times New Roman" pitchFamily="18" charset="0"/>
              </a:rPr>
              <a:t>H</a:t>
            </a:r>
            <a:r>
              <a:rPr lang="en-US" sz="2800" b="1" baseline="-25000" dirty="0" err="1">
                <a:solidFill>
                  <a:srgbClr val="0000FF"/>
                </a:solidFill>
                <a:latin typeface="Times New Roman" pitchFamily="18" charset="0"/>
                <a:cs typeface="Times New Roman" pitchFamily="18" charset="0"/>
              </a:rPr>
              <a:t>2</a:t>
            </a:r>
            <a:r>
              <a:rPr lang="en-US" sz="2800" b="1" dirty="0" err="1">
                <a:solidFill>
                  <a:srgbClr val="0000FF"/>
                </a:solidFill>
                <a:latin typeface="Times New Roman" pitchFamily="18" charset="0"/>
                <a:cs typeface="Times New Roman" pitchFamily="18" charset="0"/>
              </a:rPr>
              <a:t>SO</a:t>
            </a:r>
            <a:r>
              <a:rPr lang="en-US" sz="2800" b="1" baseline="-25000" dirty="0" err="1">
                <a:solidFill>
                  <a:srgbClr val="0000FF"/>
                </a:solidFill>
                <a:latin typeface="Times New Roman" pitchFamily="18" charset="0"/>
                <a:cs typeface="Times New Roman" pitchFamily="18" charset="0"/>
              </a:rPr>
              <a:t>4</a:t>
            </a:r>
            <a:r>
              <a:rPr lang="en-US" sz="2800" b="1" dirty="0">
                <a:solidFill>
                  <a:srgbClr val="0000FF"/>
                </a:solidFill>
                <a:latin typeface="Times New Roman" pitchFamily="18" charset="0"/>
                <a:cs typeface="Times New Roman" pitchFamily="18" charset="0"/>
              </a:rPr>
              <a:t>)</a:t>
            </a:r>
          </a:p>
        </p:txBody>
      </p:sp>
      <p:sp>
        <p:nvSpPr>
          <p:cNvPr id="22" name="TextBox 21"/>
          <p:cNvSpPr txBox="1"/>
          <p:nvPr/>
        </p:nvSpPr>
        <p:spPr>
          <a:xfrm>
            <a:off x="0" y="3548223"/>
            <a:ext cx="12192000" cy="954107"/>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Sulfuric acid </a:t>
            </a:r>
            <a:r>
              <a:rPr lang="en-US" sz="2800" dirty="0" err="1">
                <a:solidFill>
                  <a:schemeClr val="tx1">
                    <a:lumMod val="95000"/>
                    <a:lumOff val="5000"/>
                  </a:schemeClr>
                </a:solidFill>
                <a:latin typeface="Times New Roman" pitchFamily="18" charset="0"/>
                <a:cs typeface="Times New Roman" pitchFamily="18" charset="0"/>
              </a:rPr>
              <a:t>được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sử</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dụng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nhiều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công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nghiệp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Sản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xuất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giấy</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tơ</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sợi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sơn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phân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bón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dẻo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ắc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quy</a:t>
            </a:r>
            <a:r>
              <a:rPr lang="en-US" sz="2800" dirty="0">
                <a:solidFill>
                  <a:schemeClr val="tx1">
                    <a:lumMod val="95000"/>
                    <a:lumOff val="5000"/>
                  </a:schemeClr>
                </a:solidFill>
                <a:latin typeface="Times New Roman" pitchFamily="18" charset="0"/>
                <a:cs typeface="Times New Roman" pitchFamily="18" charset="0"/>
              </a:rPr>
              <a:t>…</a:t>
            </a:r>
          </a:p>
        </p:txBody>
      </p:sp>
      <p:sp>
        <p:nvSpPr>
          <p:cNvPr id="24" name="TextBox 23"/>
          <p:cNvSpPr txBox="1"/>
          <p:nvPr/>
        </p:nvSpPr>
        <p:spPr>
          <a:xfrm>
            <a:off x="0" y="4462620"/>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3. Acetic acid (</a:t>
            </a:r>
            <a:r>
              <a:rPr lang="en-US" sz="2800" b="1" dirty="0" err="1">
                <a:solidFill>
                  <a:srgbClr val="0000FF"/>
                </a:solidFill>
                <a:latin typeface="Times New Roman" pitchFamily="18" charset="0"/>
                <a:cs typeface="Times New Roman" pitchFamily="18" charset="0"/>
              </a:rPr>
              <a:t>CH</a:t>
            </a:r>
            <a:r>
              <a:rPr lang="en-US" sz="2800" b="1" baseline="-25000" dirty="0" err="1">
                <a:solidFill>
                  <a:srgbClr val="0000FF"/>
                </a:solidFill>
                <a:latin typeface="Times New Roman" pitchFamily="18" charset="0"/>
                <a:cs typeface="Times New Roman" pitchFamily="18" charset="0"/>
              </a:rPr>
              <a:t>3</a:t>
            </a:r>
            <a:r>
              <a:rPr lang="en-US" sz="2800" b="1" dirty="0" err="1">
                <a:solidFill>
                  <a:srgbClr val="0000FF"/>
                </a:solidFill>
                <a:latin typeface="Times New Roman" pitchFamily="18" charset="0"/>
                <a:cs typeface="Times New Roman" pitchFamily="18" charset="0"/>
              </a:rPr>
              <a:t>COOH</a:t>
            </a:r>
            <a:r>
              <a:rPr lang="en-US" sz="2800" b="1" dirty="0">
                <a:solidFill>
                  <a:srgbClr val="0000FF"/>
                </a:solidFill>
                <a:latin typeface="Times New Roman" pitchFamily="18" charset="0"/>
                <a:cs typeface="Times New Roman" pitchFamily="18" charset="0"/>
              </a:rPr>
              <a:t>)</a:t>
            </a:r>
          </a:p>
        </p:txBody>
      </p:sp>
      <p:sp>
        <p:nvSpPr>
          <p:cNvPr id="25" name="TextBox 24"/>
          <p:cNvSpPr txBox="1"/>
          <p:nvPr/>
        </p:nvSpPr>
        <p:spPr>
          <a:xfrm>
            <a:off x="0" y="4864401"/>
            <a:ext cx="12192000" cy="954107"/>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Acetic acid </a:t>
            </a:r>
            <a:r>
              <a:rPr lang="en-US" sz="2800" dirty="0" err="1">
                <a:solidFill>
                  <a:schemeClr val="tx1">
                    <a:lumMod val="95000"/>
                    <a:lumOff val="5000"/>
                  </a:schemeClr>
                </a:solidFill>
                <a:latin typeface="Times New Roman" pitchFamily="18" charset="0"/>
                <a:cs typeface="Times New Roman" pitchFamily="18" charset="0"/>
              </a:rPr>
              <a:t>được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sử</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dụng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nhiều</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công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nghiệp</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Sản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xuất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tơ</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nhân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tạo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chất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dẻo</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dược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phẩm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phẩm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nhuộm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thuốc</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diệt</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côn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trùng</a:t>
            </a:r>
            <a:r>
              <a:rPr lang="en-US" sz="2800" dirty="0">
                <a:solidFill>
                  <a:schemeClr val="tx1">
                    <a:lumMod val="95000"/>
                    <a:lumOff val="5000"/>
                  </a:schemeClr>
                </a:solidFill>
                <a:latin typeface="Times New Roman" pitchFamily="18" charset="0"/>
                <a:cs typeface="Times New Roman" pitchFamily="18" charset="0"/>
              </a:rPr>
              <a:t>…</a:t>
            </a:r>
          </a:p>
        </p:txBody>
      </p:sp>
      <p:sp>
        <p:nvSpPr>
          <p:cNvPr id="26" name="TextBox 25"/>
          <p:cNvSpPr txBox="1"/>
          <p:nvPr/>
        </p:nvSpPr>
        <p:spPr>
          <a:xfrm>
            <a:off x="0" y="5841515"/>
            <a:ext cx="12192000" cy="523220"/>
          </a:xfrm>
          <a:prstGeom prst="rect">
            <a:avLst/>
          </a:prstGeom>
          <a:noFill/>
        </p:spPr>
        <p:txBody>
          <a:bodyPr wrap="square" rtlCol="0">
            <a:spAutoFit/>
          </a:bodyPr>
          <a:lstStyle/>
          <a:p>
            <a:r>
              <a:rPr lang="en-US" sz="2800" dirty="0">
                <a:solidFill>
                  <a:schemeClr val="tx1">
                    <a:lumMod val="95000"/>
                    <a:lumOff val="5000"/>
                  </a:schemeClr>
                </a:solidFill>
                <a:latin typeface="Times New Roman" pitchFamily="18" charset="0"/>
                <a:cs typeface="Times New Roman" pitchFamily="18" charset="0"/>
              </a:rPr>
              <a:t>- Acetic acid </a:t>
            </a:r>
            <a:r>
              <a:rPr lang="en-US" sz="2800" dirty="0" err="1">
                <a:solidFill>
                  <a:schemeClr val="tx1">
                    <a:lumMod val="95000"/>
                    <a:lumOff val="5000"/>
                  </a:schemeClr>
                </a:solidFill>
                <a:latin typeface="Times New Roman" pitchFamily="18" charset="0"/>
                <a:cs typeface="Times New Roman" pitchFamily="18" charset="0"/>
              </a:rPr>
              <a:t>có</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trong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giấm</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ăn</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với</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nồng</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độ</a:t>
            </a:r>
            <a:r>
              <a:rPr lang="en-US" sz="2800" dirty="0">
                <a:solidFill>
                  <a:schemeClr val="tx1">
                    <a:lumMod val="95000"/>
                    <a:lumOff val="5000"/>
                  </a:schemeClr>
                </a:solidFill>
                <a:latin typeface="Times New Roman" pitchFamily="18" charset="0"/>
                <a:cs typeface="Times New Roman" pitchFamily="18" charset="0"/>
              </a:rPr>
              <a:t> </a:t>
            </a:r>
            <a:r>
              <a:rPr lang="en-US" sz="2800" dirty="0" err="1">
                <a:solidFill>
                  <a:schemeClr val="tx1">
                    <a:lumMod val="95000"/>
                    <a:lumOff val="5000"/>
                  </a:schemeClr>
                </a:solidFill>
                <a:latin typeface="Times New Roman" pitchFamily="18" charset="0"/>
                <a:cs typeface="Times New Roman" pitchFamily="18" charset="0"/>
              </a:rPr>
              <a:t>khoảng</a:t>
            </a:r>
            <a:r>
              <a:rPr lang="en-US" sz="2800" dirty="0">
                <a:solidFill>
                  <a:schemeClr val="tx1">
                    <a:lumMod val="95000"/>
                    <a:lumOff val="5000"/>
                  </a:schemeClr>
                </a:solidFill>
                <a:latin typeface="Times New Roman" pitchFamily="18" charset="0"/>
                <a:cs typeface="Times New Roman" pitchFamily="18" charset="0"/>
              </a:rPr>
              <a:t> 4%.</a:t>
            </a:r>
          </a:p>
        </p:txBody>
      </p:sp>
      <p:sp>
        <p:nvSpPr>
          <p:cNvPr id="27" name="TextBox 26">
            <a:extLst>
              <a:ext uri="{FF2B5EF4-FFF2-40B4-BE49-F238E27FC236}">
                <a16:creationId xmlns="" xmlns:a16="http://schemas.microsoft.com/office/drawing/2014/main" id="{3F50DD92-2DBA-4AD8-9F8D-7CDA9A871FE3}"/>
              </a:ext>
            </a:extLst>
          </p:cNvPr>
          <p:cNvSpPr txBox="1"/>
          <p:nvPr/>
        </p:nvSpPr>
        <p:spPr>
          <a:xfrm>
            <a:off x="-16329" y="0"/>
            <a:ext cx="12192000" cy="523220"/>
          </a:xfrm>
          <a:prstGeom prst="rect">
            <a:avLst/>
          </a:prstGeom>
          <a:noFill/>
        </p:spPr>
        <p:txBody>
          <a:bodyPr wrap="square" rtlCol="0">
            <a:spAutoFit/>
          </a:bodyPr>
          <a:lstStyle/>
          <a:p>
            <a:pPr algn="ctr"/>
            <a:r>
              <a:rPr lang="en-US" sz="2800" b="1">
                <a:solidFill>
                  <a:srgbClr val="FF0000"/>
                </a:solidFill>
                <a:latin typeface="Times New Roman" pitchFamily="18" charset="0"/>
                <a:cs typeface="Times New Roman" pitchFamily="18" charset="0"/>
              </a:rPr>
              <a:t>BÀI 8: ACID</a:t>
            </a:r>
            <a:endParaRPr lang="en-US" sz="28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242733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53" presetClass="entr" presetSubtype="0"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1000" fill="hold"/>
                                        <p:tgtEl>
                                          <p:spTgt spid="26"/>
                                        </p:tgtEl>
                                        <p:attrNameLst>
                                          <p:attrName>ppt_w</p:attrName>
                                        </p:attrNameLst>
                                      </p:cBhvr>
                                      <p:tavLst>
                                        <p:tav tm="0">
                                          <p:val>
                                            <p:fltVal val="0"/>
                                          </p:val>
                                        </p:tav>
                                        <p:tav tm="100000">
                                          <p:val>
                                            <p:strVal val="#ppt_w"/>
                                          </p:val>
                                        </p:tav>
                                      </p:tavLst>
                                    </p:anim>
                                    <p:anim calcmode="lin" valueType="num">
                                      <p:cBhvr>
                                        <p:cTn id="14" dur="1000" fill="hold"/>
                                        <p:tgtEl>
                                          <p:spTgt spid="26"/>
                                        </p:tgtEl>
                                        <p:attrNameLst>
                                          <p:attrName>ppt_h</p:attrName>
                                        </p:attrNameLst>
                                      </p:cBhvr>
                                      <p:tavLst>
                                        <p:tav tm="0">
                                          <p:val>
                                            <p:fltVal val="0"/>
                                          </p:val>
                                        </p:tav>
                                        <p:tav tm="100000">
                                          <p:val>
                                            <p:strVal val="#ppt_h"/>
                                          </p:val>
                                        </p:tav>
                                      </p:tavLst>
                                    </p:anim>
                                    <p:animEffect transition="in" filter="fade">
                                      <p:cBhvr>
                                        <p:cTn id="1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a:stretch>
            <a:fillRect/>
          </a:stretch>
        </p:blipFill>
        <p:spPr bwMode="auto">
          <a:xfrm>
            <a:off x="0" y="55856"/>
            <a:ext cx="5569527" cy="4334903"/>
          </a:xfrm>
          <a:prstGeom prst="rect">
            <a:avLst/>
          </a:prstGeom>
          <a:noFill/>
          <a:ln w="9525">
            <a:noFill/>
            <a:miter lim="800000"/>
            <a:headEnd/>
            <a:tailEnd/>
          </a:ln>
          <a:effectLst/>
        </p:spPr>
      </p:pic>
      <p:sp>
        <p:nvSpPr>
          <p:cNvPr id="4" name="Rectangle 3"/>
          <p:cNvSpPr/>
          <p:nvPr/>
        </p:nvSpPr>
        <p:spPr>
          <a:xfrm>
            <a:off x="6331524" y="2842599"/>
            <a:ext cx="5140037" cy="1384995"/>
          </a:xfrm>
          <a:prstGeom prst="rect">
            <a:avLst/>
          </a:prstGeom>
        </p:spPr>
        <p:txBody>
          <a:bodyPr wrap="square">
            <a:spAutoFit/>
          </a:bodyPr>
          <a:lstStyle/>
          <a:p>
            <a:pPr algn="just"/>
            <a:r>
              <a:rPr lang="vi-VN" sz="2800" dirty="0">
                <a:solidFill>
                  <a:schemeClr val="tx1">
                    <a:lumMod val="95000"/>
                    <a:lumOff val="5000"/>
                  </a:schemeClr>
                </a:solidFill>
                <a:latin typeface="Times New Roman" pitchFamily="18" charset="0"/>
                <a:cs typeface="Times New Roman" pitchFamily="18" charset="0"/>
              </a:rPr>
              <a:t>Một số món ăn sử dụng giấm trong quá trình chế biến: nộm; bò nhúng giấm; canh chua; …</a:t>
            </a:r>
            <a:endParaRPr lang="en-US" sz="2800" dirty="0">
              <a:solidFill>
                <a:schemeClr val="tx1">
                  <a:lumMod val="95000"/>
                  <a:lumOff val="5000"/>
                </a:schemeClr>
              </a:solidFill>
              <a:latin typeface="Times New Roman" pitchFamily="18" charset="0"/>
              <a:cs typeface="Times New Roman" pitchFamily="18" charset="0"/>
            </a:endParaRPr>
          </a:p>
        </p:txBody>
      </p:sp>
    </p:spTree>
    <p:extLst>
      <p:ext uri="{BB962C8B-B14F-4D97-AF65-F5344CB8AC3E}">
        <p14:creationId xmlns:p14="http://schemas.microsoft.com/office/powerpoint/2010/main" val="414387899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12290"/>
                                        </p:tgtEl>
                                        <p:attrNameLst>
                                          <p:attrName>style.visibility</p:attrName>
                                        </p:attrNameLst>
                                      </p:cBhvr>
                                      <p:to>
                                        <p:strVal val="visible"/>
                                      </p:to>
                                    </p:set>
                                    <p:anim calcmode="lin" valueType="num">
                                      <p:cBhvr>
                                        <p:cTn id="7" dur="1000" fill="hold"/>
                                        <p:tgtEl>
                                          <p:spTgt spid="12290"/>
                                        </p:tgtEl>
                                        <p:attrNameLst>
                                          <p:attrName>ppt_w</p:attrName>
                                        </p:attrNameLst>
                                      </p:cBhvr>
                                      <p:tavLst>
                                        <p:tav tm="0">
                                          <p:val>
                                            <p:strVal val="#ppt_w+.3"/>
                                          </p:val>
                                        </p:tav>
                                        <p:tav tm="100000">
                                          <p:val>
                                            <p:strVal val="#ppt_w"/>
                                          </p:val>
                                        </p:tav>
                                      </p:tavLst>
                                    </p:anim>
                                    <p:anim calcmode="lin" valueType="num">
                                      <p:cBhvr>
                                        <p:cTn id="8" dur="1000" fill="hold"/>
                                        <p:tgtEl>
                                          <p:spTgt spid="12290"/>
                                        </p:tgtEl>
                                        <p:attrNameLst>
                                          <p:attrName>ppt_h</p:attrName>
                                        </p:attrNameLst>
                                      </p:cBhvr>
                                      <p:tavLst>
                                        <p:tav tm="0">
                                          <p:val>
                                            <p:strVal val="#ppt_h"/>
                                          </p:val>
                                        </p:tav>
                                        <p:tav tm="100000">
                                          <p:val>
                                            <p:strVal val="#ppt_h"/>
                                          </p:val>
                                        </p:tav>
                                      </p:tavLst>
                                    </p:anim>
                                    <p:animEffect transition="in" filter="fade">
                                      <p:cBhvr>
                                        <p:cTn id="9" dur="1000"/>
                                        <p:tgtEl>
                                          <p:spTgt spid="1229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46 MƯA ACID LÀ GÌ-">
            <a:hlinkClick r:id="" action="ppaction://media"/>
            <a:extLst>
              <a:ext uri="{FF2B5EF4-FFF2-40B4-BE49-F238E27FC236}">
                <a16:creationId xmlns="" xmlns:a16="http://schemas.microsoft.com/office/drawing/2014/main" id="{FBBA041D-BA4A-4853-9C42-9655A722BD63}"/>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581524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66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FB1611CF-96A6-4171-BFAA-25B190BEBB15}"/>
              </a:ext>
            </a:extLst>
          </p:cNvPr>
          <p:cNvSpPr txBox="1"/>
          <p:nvPr/>
        </p:nvSpPr>
        <p:spPr>
          <a:xfrm>
            <a:off x="2383971" y="1600200"/>
            <a:ext cx="7364186" cy="369332"/>
          </a:xfrm>
          <a:prstGeom prst="rect">
            <a:avLst/>
          </a:prstGeom>
          <a:noFill/>
        </p:spPr>
        <p:txBody>
          <a:bodyPr wrap="square" rtlCol="0">
            <a:spAutoFit/>
          </a:bodyPr>
          <a:lstStyle/>
          <a:p>
            <a:r>
              <a:rPr lang="en-US" dirty="0" err="1"/>
              <a:t>Phân</a:t>
            </a:r>
            <a:r>
              <a:rPr lang="en-US" dirty="0"/>
              <a:t> </a:t>
            </a:r>
            <a:r>
              <a:rPr lang="en-US" dirty="0" err="1"/>
              <a:t>loại</a:t>
            </a:r>
            <a:r>
              <a:rPr lang="en-US" dirty="0"/>
              <a:t> acid</a:t>
            </a:r>
          </a:p>
        </p:txBody>
      </p:sp>
    </p:spTree>
    <p:extLst>
      <p:ext uri="{BB962C8B-B14F-4D97-AF65-F5344CB8AC3E}">
        <p14:creationId xmlns:p14="http://schemas.microsoft.com/office/powerpoint/2010/main" val="5339541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a:extLst>
              <a:ext uri="{FF2B5EF4-FFF2-40B4-BE49-F238E27FC236}">
                <a16:creationId xmlns="" xmlns:a16="http://schemas.microsoft.com/office/drawing/2014/main" id="{4308A168-1740-44CF-822A-AB4A2D44D05B}"/>
              </a:ext>
            </a:extLst>
          </p:cNvPr>
          <p:cNvSpPr>
            <a:spLocks noGrp="1"/>
          </p:cNvSpPr>
          <p:nvPr>
            <p:ph type="title"/>
          </p:nvPr>
        </p:nvSpPr>
        <p:spPr/>
        <p:txBody>
          <a:bodyPr/>
          <a:lstStyle/>
          <a:p>
            <a:endParaRPr lang="en-US"/>
          </a:p>
        </p:txBody>
      </p:sp>
      <p:pic>
        <p:nvPicPr>
          <p:cNvPr id="3" name="Picture 2">
            <a:extLst>
              <a:ext uri="{FF2B5EF4-FFF2-40B4-BE49-F238E27FC236}">
                <a16:creationId xmlns="" xmlns:a16="http://schemas.microsoft.com/office/drawing/2014/main" id="{C156E5A0-A9DB-4910-B256-7D951F01B1EA}"/>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1684297"/>
      </p:ext>
    </p:extLst>
  </p:cSld>
  <p:clrMapOvr>
    <a:masterClrMapping/>
  </p:clrMapOvr>
  <p:transition spd="slow">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 xmlns:a16="http://schemas.microsoft.com/office/drawing/2014/main" id="{46588A2C-B422-4E8D-8389-21D21EEAC953}"/>
              </a:ext>
            </a:extLst>
          </p:cNvPr>
          <p:cNvSpPr>
            <a:spLocks noGrp="1" noChangeArrowheads="1"/>
          </p:cNvSpPr>
          <p:nvPr>
            <p:ph type="title"/>
          </p:nvPr>
        </p:nvSpPr>
        <p:spPr>
          <a:xfrm>
            <a:off x="1133061" y="271358"/>
            <a:ext cx="10008703" cy="487362"/>
          </a:xfrm>
        </p:spPr>
        <p:txBody>
          <a:bodyPr>
            <a:normAutofit fontScale="90000"/>
          </a:bodyPr>
          <a:lstStyle/>
          <a:p>
            <a:pPr algn="ctr"/>
            <a:r>
              <a:rPr lang="en-US" altLang="en-US" sz="3600" b="1" dirty="0" err="1">
                <a:solidFill>
                  <a:srgbClr val="0070C0"/>
                </a:solidFill>
                <a:latin typeface="Times New Roman" panose="02020603050405020304" pitchFamily="18" charset="0"/>
              </a:rPr>
              <a:t>Vận</a:t>
            </a:r>
            <a:r>
              <a:rPr lang="en-US" altLang="en-US" sz="3600" b="1" dirty="0">
                <a:solidFill>
                  <a:srgbClr val="0070C0"/>
                </a:solidFill>
                <a:latin typeface="Times New Roman" panose="02020603050405020304" pitchFamily="18" charset="0"/>
              </a:rPr>
              <a:t> </a:t>
            </a:r>
            <a:r>
              <a:rPr lang="en-US" altLang="en-US" sz="3600" b="1" dirty="0" err="1">
                <a:solidFill>
                  <a:srgbClr val="0070C0"/>
                </a:solidFill>
                <a:latin typeface="Times New Roman" panose="02020603050405020304" pitchFamily="18" charset="0"/>
              </a:rPr>
              <a:t>dụng</a:t>
            </a:r>
            <a:r>
              <a:rPr lang="en-US" altLang="en-US" sz="3600" b="1" dirty="0">
                <a:solidFill>
                  <a:srgbClr val="0070C0"/>
                </a:solidFill>
                <a:latin typeface="Times New Roman" panose="02020603050405020304" pitchFamily="18" charset="0"/>
              </a:rPr>
              <a:t>: </a:t>
            </a:r>
            <a:r>
              <a:rPr lang="en-US" altLang="en-US" sz="3600" b="1" dirty="0" err="1">
                <a:solidFill>
                  <a:srgbClr val="0070C0"/>
                </a:solidFill>
                <a:latin typeface="Times New Roman" panose="02020603050405020304" pitchFamily="18" charset="0"/>
              </a:rPr>
              <a:t>Một</a:t>
            </a:r>
            <a:r>
              <a:rPr lang="en-US" altLang="en-US" sz="3600" b="1" dirty="0">
                <a:solidFill>
                  <a:srgbClr val="0070C0"/>
                </a:solidFill>
                <a:latin typeface="Times New Roman" panose="02020603050405020304" pitchFamily="18" charset="0"/>
              </a:rPr>
              <a:t> </a:t>
            </a:r>
            <a:r>
              <a:rPr lang="en-US" altLang="en-US" sz="3600" b="1" dirty="0" err="1">
                <a:solidFill>
                  <a:srgbClr val="0070C0"/>
                </a:solidFill>
                <a:latin typeface="Times New Roman" panose="02020603050405020304" pitchFamily="18" charset="0"/>
              </a:rPr>
              <a:t>số</a:t>
            </a:r>
            <a:r>
              <a:rPr lang="en-US" altLang="en-US" sz="3600" b="1" dirty="0">
                <a:solidFill>
                  <a:srgbClr val="0070C0"/>
                </a:solidFill>
                <a:latin typeface="Times New Roman" panose="02020603050405020304" pitchFamily="18" charset="0"/>
              </a:rPr>
              <a:t> </a:t>
            </a:r>
            <a:r>
              <a:rPr lang="en-US" altLang="en-US" sz="3600" b="1" dirty="0" err="1">
                <a:solidFill>
                  <a:srgbClr val="0070C0"/>
                </a:solidFill>
                <a:latin typeface="Times New Roman" panose="02020603050405020304" pitchFamily="18" charset="0"/>
              </a:rPr>
              <a:t>món</a:t>
            </a:r>
            <a:r>
              <a:rPr lang="en-US" altLang="en-US" sz="3600" b="1" dirty="0">
                <a:solidFill>
                  <a:srgbClr val="0070C0"/>
                </a:solidFill>
                <a:latin typeface="Times New Roman" panose="02020603050405020304" pitchFamily="18" charset="0"/>
              </a:rPr>
              <a:t> </a:t>
            </a:r>
            <a:r>
              <a:rPr lang="en-US" altLang="en-US" sz="3600" b="1" dirty="0" err="1">
                <a:solidFill>
                  <a:srgbClr val="0070C0"/>
                </a:solidFill>
                <a:latin typeface="Times New Roman" panose="02020603050405020304" pitchFamily="18" charset="0"/>
              </a:rPr>
              <a:t>ăn</a:t>
            </a:r>
            <a:r>
              <a:rPr lang="en-US" altLang="en-US" sz="3600" b="1" dirty="0">
                <a:solidFill>
                  <a:srgbClr val="0070C0"/>
                </a:solidFill>
                <a:latin typeface="Times New Roman" panose="02020603050405020304" pitchFamily="18" charset="0"/>
              </a:rPr>
              <a:t> </a:t>
            </a:r>
            <a:r>
              <a:rPr lang="en-US" altLang="en-US" sz="3600" b="1" dirty="0" err="1">
                <a:solidFill>
                  <a:srgbClr val="0070C0"/>
                </a:solidFill>
                <a:latin typeface="Times New Roman" panose="02020603050405020304" pitchFamily="18" charset="0"/>
              </a:rPr>
              <a:t>dùng</a:t>
            </a:r>
            <a:r>
              <a:rPr lang="en-US" altLang="en-US" sz="3600" b="1" dirty="0">
                <a:solidFill>
                  <a:srgbClr val="0070C0"/>
                </a:solidFill>
                <a:latin typeface="Times New Roman" panose="02020603050405020304" pitchFamily="18" charset="0"/>
              </a:rPr>
              <a:t> </a:t>
            </a:r>
            <a:r>
              <a:rPr lang="en-US" altLang="en-US" sz="3600" b="1" dirty="0" err="1">
                <a:solidFill>
                  <a:srgbClr val="0070C0"/>
                </a:solidFill>
                <a:latin typeface="Times New Roman" panose="02020603050405020304" pitchFamily="18" charset="0"/>
              </a:rPr>
              <a:t>giấm</a:t>
            </a:r>
            <a:r>
              <a:rPr lang="en-US" altLang="en-US" sz="3600" b="1" dirty="0">
                <a:solidFill>
                  <a:srgbClr val="0070C0"/>
                </a:solidFill>
                <a:latin typeface="Times New Roman" panose="02020603050405020304" pitchFamily="18" charset="0"/>
              </a:rPr>
              <a:t> (acetic acid)</a:t>
            </a:r>
          </a:p>
        </p:txBody>
      </p:sp>
      <p:sp>
        <p:nvSpPr>
          <p:cNvPr id="366601" name="Text Box 9">
            <a:extLst>
              <a:ext uri="{FF2B5EF4-FFF2-40B4-BE49-F238E27FC236}">
                <a16:creationId xmlns="" xmlns:a16="http://schemas.microsoft.com/office/drawing/2014/main" id="{C3DD7B94-5460-47CE-A72C-738D371DCF3E}"/>
              </a:ext>
            </a:extLst>
          </p:cNvPr>
          <p:cNvSpPr txBox="1">
            <a:spLocks noChangeArrowheads="1"/>
          </p:cNvSpPr>
          <p:nvPr/>
        </p:nvSpPr>
        <p:spPr bwMode="auto">
          <a:xfrm>
            <a:off x="2667000" y="3352801"/>
            <a:ext cx="20574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err="1">
                <a:solidFill>
                  <a:srgbClr val="FF0000"/>
                </a:solidFill>
                <a:latin typeface="Times New Roman" panose="02020603050405020304" pitchFamily="18" charset="0"/>
                <a:cs typeface="Times New Roman" panose="02020603050405020304" pitchFamily="18" charset="0"/>
              </a:rPr>
              <a:t>Cua</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xào</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giấm</a:t>
            </a:r>
            <a:endParaRPr lang="en-US" altLang="en-US" b="1" dirty="0">
              <a:solidFill>
                <a:srgbClr val="FF0000"/>
              </a:solidFill>
              <a:latin typeface="Times New Roman" panose="02020603050405020304" pitchFamily="18" charset="0"/>
              <a:cs typeface="Times New Roman" panose="02020603050405020304" pitchFamily="18" charset="0"/>
            </a:endParaRPr>
          </a:p>
        </p:txBody>
      </p:sp>
      <p:sp>
        <p:nvSpPr>
          <p:cNvPr id="366602" name="Text Box 10">
            <a:extLst>
              <a:ext uri="{FF2B5EF4-FFF2-40B4-BE49-F238E27FC236}">
                <a16:creationId xmlns="" xmlns:a16="http://schemas.microsoft.com/office/drawing/2014/main" id="{57430D93-0DBB-4A1B-82C5-7B5ACD3D108D}"/>
              </a:ext>
            </a:extLst>
          </p:cNvPr>
          <p:cNvSpPr txBox="1">
            <a:spLocks noChangeArrowheads="1"/>
          </p:cNvSpPr>
          <p:nvPr/>
        </p:nvSpPr>
        <p:spPr bwMode="auto">
          <a:xfrm>
            <a:off x="2819400" y="6248401"/>
            <a:ext cx="2133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err="1">
                <a:solidFill>
                  <a:srgbClr val="FF0000"/>
                </a:solidFill>
                <a:latin typeface="Times New Roman" panose="02020603050405020304" pitchFamily="18" charset="0"/>
                <a:cs typeface="Times New Roman" panose="02020603050405020304" pitchFamily="18" charset="0"/>
              </a:rPr>
              <a:t>Gân</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bò</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ngâm</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giấm</a:t>
            </a:r>
            <a:endParaRPr lang="en-US" altLang="en-US" b="1" dirty="0">
              <a:solidFill>
                <a:srgbClr val="FF0000"/>
              </a:solidFill>
              <a:latin typeface="Times New Roman" panose="02020603050405020304" pitchFamily="18" charset="0"/>
              <a:cs typeface="Times New Roman" panose="02020603050405020304" pitchFamily="18" charset="0"/>
            </a:endParaRPr>
          </a:p>
        </p:txBody>
      </p:sp>
      <p:sp>
        <p:nvSpPr>
          <p:cNvPr id="366603" name="Text Box 11">
            <a:extLst>
              <a:ext uri="{FF2B5EF4-FFF2-40B4-BE49-F238E27FC236}">
                <a16:creationId xmlns="" xmlns:a16="http://schemas.microsoft.com/office/drawing/2014/main" id="{0989B4F9-3DCD-4EDE-A0BD-233309DF875D}"/>
              </a:ext>
            </a:extLst>
          </p:cNvPr>
          <p:cNvSpPr txBox="1">
            <a:spLocks noChangeArrowheads="1"/>
          </p:cNvSpPr>
          <p:nvPr/>
        </p:nvSpPr>
        <p:spPr bwMode="auto">
          <a:xfrm>
            <a:off x="6781800" y="3352801"/>
            <a:ext cx="2286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err="1">
                <a:solidFill>
                  <a:srgbClr val="FF0000"/>
                </a:solidFill>
                <a:latin typeface="Times New Roman" panose="02020603050405020304" pitchFamily="18" charset="0"/>
                <a:cs typeface="Times New Roman" panose="02020603050405020304" pitchFamily="18" charset="0"/>
              </a:rPr>
              <a:t>Gỏi</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tôm</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ngâm</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giấm</a:t>
            </a:r>
            <a:endParaRPr lang="en-US" altLang="en-US" b="1" dirty="0">
              <a:solidFill>
                <a:srgbClr val="FF0000"/>
              </a:solidFill>
              <a:latin typeface="Times New Roman" panose="02020603050405020304" pitchFamily="18" charset="0"/>
              <a:cs typeface="Times New Roman" panose="02020603050405020304" pitchFamily="18" charset="0"/>
            </a:endParaRPr>
          </a:p>
        </p:txBody>
      </p:sp>
      <p:sp>
        <p:nvSpPr>
          <p:cNvPr id="366606" name="Text Box 14">
            <a:extLst>
              <a:ext uri="{FF2B5EF4-FFF2-40B4-BE49-F238E27FC236}">
                <a16:creationId xmlns="" xmlns:a16="http://schemas.microsoft.com/office/drawing/2014/main" id="{2659A5E0-A7BA-4467-8D36-7B2E6470BA5E}"/>
              </a:ext>
            </a:extLst>
          </p:cNvPr>
          <p:cNvSpPr txBox="1">
            <a:spLocks noChangeArrowheads="1"/>
          </p:cNvSpPr>
          <p:nvPr/>
        </p:nvSpPr>
        <p:spPr bwMode="auto">
          <a:xfrm>
            <a:off x="6781800" y="6096001"/>
            <a:ext cx="2667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err="1">
                <a:solidFill>
                  <a:srgbClr val="FF0000"/>
                </a:solidFill>
                <a:latin typeface="Times New Roman" panose="02020603050405020304" pitchFamily="18" charset="0"/>
                <a:cs typeface="Times New Roman" panose="02020603050405020304" pitchFamily="18" charset="0"/>
              </a:rPr>
              <a:t>Củ</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quả</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ngâm</a:t>
            </a:r>
            <a:r>
              <a:rPr lang="en-US" altLang="en-US" b="1" dirty="0">
                <a:solidFill>
                  <a:srgbClr val="FF0000"/>
                </a:solidFill>
                <a:latin typeface="Times New Roman" panose="02020603050405020304" pitchFamily="18" charset="0"/>
                <a:cs typeface="Times New Roman" panose="02020603050405020304" pitchFamily="18" charset="0"/>
              </a:rPr>
              <a:t> </a:t>
            </a:r>
            <a:r>
              <a:rPr lang="en-US" altLang="en-US" b="1" dirty="0" err="1">
                <a:solidFill>
                  <a:srgbClr val="FF0000"/>
                </a:solidFill>
                <a:latin typeface="Times New Roman" panose="02020603050405020304" pitchFamily="18" charset="0"/>
                <a:cs typeface="Times New Roman" panose="02020603050405020304" pitchFamily="18" charset="0"/>
              </a:rPr>
              <a:t>giấm</a:t>
            </a:r>
            <a:endParaRPr lang="en-US" altLang="en-US" b="1" dirty="0">
              <a:solidFill>
                <a:srgbClr val="FF0000"/>
              </a:solidFill>
              <a:latin typeface="Times New Roman" panose="02020603050405020304" pitchFamily="18" charset="0"/>
              <a:cs typeface="Times New Roman" panose="02020603050405020304" pitchFamily="18" charset="0"/>
            </a:endParaRPr>
          </a:p>
        </p:txBody>
      </p:sp>
      <p:pic>
        <p:nvPicPr>
          <p:cNvPr id="366607" name="Picture 15">
            <a:extLst>
              <a:ext uri="{FF2B5EF4-FFF2-40B4-BE49-F238E27FC236}">
                <a16:creationId xmlns="" xmlns:a16="http://schemas.microsoft.com/office/drawing/2014/main" id="{5F7C98F7-581D-4C51-8CBE-1F82DC4B38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066800"/>
            <a:ext cx="41148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6608" name="Picture 16">
            <a:extLst>
              <a:ext uri="{FF2B5EF4-FFF2-40B4-BE49-F238E27FC236}">
                <a16:creationId xmlns="" xmlns:a16="http://schemas.microsoft.com/office/drawing/2014/main" id="{71F9CA50-7CEE-4D30-B0A2-8BEB441F3C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3886201"/>
            <a:ext cx="411480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6609" name="Picture 17">
            <a:extLst>
              <a:ext uri="{FF2B5EF4-FFF2-40B4-BE49-F238E27FC236}">
                <a16:creationId xmlns="" xmlns:a16="http://schemas.microsoft.com/office/drawing/2014/main" id="{81EBA55C-DAED-4FDB-AB25-F6A4AFC4CA7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1066800"/>
            <a:ext cx="41148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6610" name="Picture 18">
            <a:extLst>
              <a:ext uri="{FF2B5EF4-FFF2-40B4-BE49-F238E27FC236}">
                <a16:creationId xmlns="" xmlns:a16="http://schemas.microsoft.com/office/drawing/2014/main" id="{6183C6A4-1E15-4036-882C-FF638F21CF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2200" y="3810000"/>
            <a:ext cx="40386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577379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2" presetClass="entr" presetSubtype="0" fill="hold" grpId="0" nodeType="withEffect">
                                  <p:stCondLst>
                                    <p:cond delay="0"/>
                                  </p:stCondLst>
                                  <p:iterate type="lt">
                                    <p:tmPct val="10000"/>
                                  </p:iterate>
                                  <p:childTnLst>
                                    <p:set>
                                      <p:cBhvr>
                                        <p:cTn id="6" dur="1" fill="hold">
                                          <p:stCondLst>
                                            <p:cond delay="0"/>
                                          </p:stCondLst>
                                        </p:cTn>
                                        <p:tgtEl>
                                          <p:spTgt spid="366594"/>
                                        </p:tgtEl>
                                        <p:attrNameLst>
                                          <p:attrName>style.visibility</p:attrName>
                                        </p:attrNameLst>
                                      </p:cBhvr>
                                      <p:to>
                                        <p:strVal val="visible"/>
                                      </p:to>
                                    </p:set>
                                    <p:animScale>
                                      <p:cBhvr>
                                        <p:cTn id="7" dur="1000" decel="50000" fill="hold">
                                          <p:stCondLst>
                                            <p:cond delay="0"/>
                                          </p:stCondLst>
                                        </p:cTn>
                                        <p:tgtEl>
                                          <p:spTgt spid="3665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366594"/>
                                        </p:tgtEl>
                                        <p:attrNameLst>
                                          <p:attrName>ppt_x</p:attrName>
                                          <p:attrName>ppt_y</p:attrName>
                                        </p:attrNameLst>
                                      </p:cBhvr>
                                    </p:animMotion>
                                    <p:animEffect transition="in" filter="fade">
                                      <p:cBhvr>
                                        <p:cTn id="9" dur="1000"/>
                                        <p:tgtEl>
                                          <p:spTgt spid="366594"/>
                                        </p:tgtEl>
                                      </p:cBhvr>
                                    </p:animEffect>
                                  </p:childTnLst>
                                  <p:subTnLst>
                                    <p:audio>
                                      <p:cMediaNode vol="100000">
                                        <p:cTn display="0" masterRel="sameClick">
                                          <p:stCondLst>
                                            <p:cond evt="begin" delay="0">
                                              <p:tn val="5"/>
                                            </p:cond>
                                          </p:stCondLst>
                                          <p:endCondLst>
                                            <p:cond evt="onStopAudio" delay="0">
                                              <p:tgtEl>
                                                <p:sldTgt/>
                                              </p:tgtEl>
                                            </p:cond>
                                          </p:endCondLst>
                                        </p:cTn>
                                        <p:tgtEl>
                                          <p:sndTgt r:embed="rId2" name="cashreg.wav"/>
                                        </p:tgtEl>
                                      </p:cMediaNode>
                                    </p:audio>
                                  </p:subTnLst>
                                </p:cTn>
                              </p:par>
                            </p:childTnLst>
                          </p:cTn>
                        </p:par>
                        <p:par>
                          <p:cTn id="10" fill="hold" nodeType="afterGroup">
                            <p:stCondLst>
                              <p:cond delay="4700"/>
                            </p:stCondLst>
                            <p:childTnLst>
                              <p:par>
                                <p:cTn id="11" presetID="23" presetClass="entr" presetSubtype="16" fill="hold" grpId="0" nodeType="afterEffect">
                                  <p:stCondLst>
                                    <p:cond delay="0"/>
                                  </p:stCondLst>
                                  <p:childTnLst>
                                    <p:set>
                                      <p:cBhvr>
                                        <p:cTn id="12" dur="1" fill="hold">
                                          <p:stCondLst>
                                            <p:cond delay="0"/>
                                          </p:stCondLst>
                                        </p:cTn>
                                        <p:tgtEl>
                                          <p:spTgt spid="366601"/>
                                        </p:tgtEl>
                                        <p:attrNameLst>
                                          <p:attrName>style.visibility</p:attrName>
                                        </p:attrNameLst>
                                      </p:cBhvr>
                                      <p:to>
                                        <p:strVal val="visible"/>
                                      </p:to>
                                    </p:set>
                                    <p:anim calcmode="lin" valueType="num">
                                      <p:cBhvr>
                                        <p:cTn id="13" dur="500" fill="hold"/>
                                        <p:tgtEl>
                                          <p:spTgt spid="366601"/>
                                        </p:tgtEl>
                                        <p:attrNameLst>
                                          <p:attrName>ppt_w</p:attrName>
                                        </p:attrNameLst>
                                      </p:cBhvr>
                                      <p:tavLst>
                                        <p:tav tm="0">
                                          <p:val>
                                            <p:fltVal val="0"/>
                                          </p:val>
                                        </p:tav>
                                        <p:tav tm="100000">
                                          <p:val>
                                            <p:strVal val="#ppt_w"/>
                                          </p:val>
                                        </p:tav>
                                      </p:tavLst>
                                    </p:anim>
                                    <p:anim calcmode="lin" valueType="num">
                                      <p:cBhvr>
                                        <p:cTn id="14" dur="500" fill="hold"/>
                                        <p:tgtEl>
                                          <p:spTgt spid="366601"/>
                                        </p:tgtEl>
                                        <p:attrNameLst>
                                          <p:attrName>ppt_h</p:attrName>
                                        </p:attrNameLst>
                                      </p:cBhvr>
                                      <p:tavLst>
                                        <p:tav tm="0">
                                          <p:val>
                                            <p:fltVal val="0"/>
                                          </p:val>
                                        </p:tav>
                                        <p:tav tm="100000">
                                          <p:val>
                                            <p:strVal val="#ppt_h"/>
                                          </p:val>
                                        </p:tav>
                                      </p:tavLst>
                                    </p:anim>
                                  </p:childTnLst>
                                </p:cTn>
                              </p:par>
                            </p:childTnLst>
                          </p:cTn>
                        </p:par>
                        <p:par>
                          <p:cTn id="15" fill="hold" nodeType="afterGroup">
                            <p:stCondLst>
                              <p:cond delay="5200"/>
                            </p:stCondLst>
                            <p:childTnLst>
                              <p:par>
                                <p:cTn id="16" presetID="23" presetClass="entr" presetSubtype="16" fill="hold" grpId="0" nodeType="afterEffect">
                                  <p:stCondLst>
                                    <p:cond delay="0"/>
                                  </p:stCondLst>
                                  <p:childTnLst>
                                    <p:set>
                                      <p:cBhvr>
                                        <p:cTn id="17" dur="1" fill="hold">
                                          <p:stCondLst>
                                            <p:cond delay="0"/>
                                          </p:stCondLst>
                                        </p:cTn>
                                        <p:tgtEl>
                                          <p:spTgt spid="366602"/>
                                        </p:tgtEl>
                                        <p:attrNameLst>
                                          <p:attrName>style.visibility</p:attrName>
                                        </p:attrNameLst>
                                      </p:cBhvr>
                                      <p:to>
                                        <p:strVal val="visible"/>
                                      </p:to>
                                    </p:set>
                                    <p:anim calcmode="lin" valueType="num">
                                      <p:cBhvr>
                                        <p:cTn id="18" dur="500" fill="hold"/>
                                        <p:tgtEl>
                                          <p:spTgt spid="366602"/>
                                        </p:tgtEl>
                                        <p:attrNameLst>
                                          <p:attrName>ppt_w</p:attrName>
                                        </p:attrNameLst>
                                      </p:cBhvr>
                                      <p:tavLst>
                                        <p:tav tm="0">
                                          <p:val>
                                            <p:fltVal val="0"/>
                                          </p:val>
                                        </p:tav>
                                        <p:tav tm="100000">
                                          <p:val>
                                            <p:strVal val="#ppt_w"/>
                                          </p:val>
                                        </p:tav>
                                      </p:tavLst>
                                    </p:anim>
                                    <p:anim calcmode="lin" valueType="num">
                                      <p:cBhvr>
                                        <p:cTn id="19" dur="500" fill="hold"/>
                                        <p:tgtEl>
                                          <p:spTgt spid="366602"/>
                                        </p:tgtEl>
                                        <p:attrNameLst>
                                          <p:attrName>ppt_h</p:attrName>
                                        </p:attrNameLst>
                                      </p:cBhvr>
                                      <p:tavLst>
                                        <p:tav tm="0">
                                          <p:val>
                                            <p:fltVal val="0"/>
                                          </p:val>
                                        </p:tav>
                                        <p:tav tm="100000">
                                          <p:val>
                                            <p:strVal val="#ppt_h"/>
                                          </p:val>
                                        </p:tav>
                                      </p:tavLst>
                                    </p:anim>
                                  </p:childTnLst>
                                </p:cTn>
                              </p:par>
                            </p:childTnLst>
                          </p:cTn>
                        </p:par>
                        <p:par>
                          <p:cTn id="20" fill="hold" nodeType="afterGroup">
                            <p:stCondLst>
                              <p:cond delay="5700"/>
                            </p:stCondLst>
                            <p:childTnLst>
                              <p:par>
                                <p:cTn id="21" presetID="23" presetClass="entr" presetSubtype="16" fill="hold" grpId="0" nodeType="afterEffect">
                                  <p:stCondLst>
                                    <p:cond delay="0"/>
                                  </p:stCondLst>
                                  <p:childTnLst>
                                    <p:set>
                                      <p:cBhvr>
                                        <p:cTn id="22" dur="1" fill="hold">
                                          <p:stCondLst>
                                            <p:cond delay="0"/>
                                          </p:stCondLst>
                                        </p:cTn>
                                        <p:tgtEl>
                                          <p:spTgt spid="366603"/>
                                        </p:tgtEl>
                                        <p:attrNameLst>
                                          <p:attrName>style.visibility</p:attrName>
                                        </p:attrNameLst>
                                      </p:cBhvr>
                                      <p:to>
                                        <p:strVal val="visible"/>
                                      </p:to>
                                    </p:set>
                                    <p:anim calcmode="lin" valueType="num">
                                      <p:cBhvr>
                                        <p:cTn id="23" dur="500" fill="hold"/>
                                        <p:tgtEl>
                                          <p:spTgt spid="366603"/>
                                        </p:tgtEl>
                                        <p:attrNameLst>
                                          <p:attrName>ppt_w</p:attrName>
                                        </p:attrNameLst>
                                      </p:cBhvr>
                                      <p:tavLst>
                                        <p:tav tm="0">
                                          <p:val>
                                            <p:fltVal val="0"/>
                                          </p:val>
                                        </p:tav>
                                        <p:tav tm="100000">
                                          <p:val>
                                            <p:strVal val="#ppt_w"/>
                                          </p:val>
                                        </p:tav>
                                      </p:tavLst>
                                    </p:anim>
                                    <p:anim calcmode="lin" valueType="num">
                                      <p:cBhvr>
                                        <p:cTn id="24" dur="500" fill="hold"/>
                                        <p:tgtEl>
                                          <p:spTgt spid="366603"/>
                                        </p:tgtEl>
                                        <p:attrNameLst>
                                          <p:attrName>ppt_h</p:attrName>
                                        </p:attrNameLst>
                                      </p:cBhvr>
                                      <p:tavLst>
                                        <p:tav tm="0">
                                          <p:val>
                                            <p:fltVal val="0"/>
                                          </p:val>
                                        </p:tav>
                                        <p:tav tm="100000">
                                          <p:val>
                                            <p:strVal val="#ppt_h"/>
                                          </p:val>
                                        </p:tav>
                                      </p:tavLst>
                                    </p:anim>
                                  </p:childTnLst>
                                </p:cTn>
                              </p:par>
                            </p:childTnLst>
                          </p:cTn>
                        </p:par>
                        <p:par>
                          <p:cTn id="25" fill="hold" nodeType="afterGroup">
                            <p:stCondLst>
                              <p:cond delay="6200"/>
                            </p:stCondLst>
                            <p:childTnLst>
                              <p:par>
                                <p:cTn id="26" presetID="23" presetClass="entr" presetSubtype="16" fill="hold" grpId="0" nodeType="afterEffect">
                                  <p:stCondLst>
                                    <p:cond delay="0"/>
                                  </p:stCondLst>
                                  <p:childTnLst>
                                    <p:set>
                                      <p:cBhvr>
                                        <p:cTn id="27" dur="1" fill="hold">
                                          <p:stCondLst>
                                            <p:cond delay="0"/>
                                          </p:stCondLst>
                                        </p:cTn>
                                        <p:tgtEl>
                                          <p:spTgt spid="366606"/>
                                        </p:tgtEl>
                                        <p:attrNameLst>
                                          <p:attrName>style.visibility</p:attrName>
                                        </p:attrNameLst>
                                      </p:cBhvr>
                                      <p:to>
                                        <p:strVal val="visible"/>
                                      </p:to>
                                    </p:set>
                                    <p:anim calcmode="lin" valueType="num">
                                      <p:cBhvr>
                                        <p:cTn id="28" dur="500" fill="hold"/>
                                        <p:tgtEl>
                                          <p:spTgt spid="366606"/>
                                        </p:tgtEl>
                                        <p:attrNameLst>
                                          <p:attrName>ppt_w</p:attrName>
                                        </p:attrNameLst>
                                      </p:cBhvr>
                                      <p:tavLst>
                                        <p:tav tm="0">
                                          <p:val>
                                            <p:fltVal val="0"/>
                                          </p:val>
                                        </p:tav>
                                        <p:tav tm="100000">
                                          <p:val>
                                            <p:strVal val="#ppt_w"/>
                                          </p:val>
                                        </p:tav>
                                      </p:tavLst>
                                    </p:anim>
                                    <p:anim calcmode="lin" valueType="num">
                                      <p:cBhvr>
                                        <p:cTn id="29" dur="500" fill="hold"/>
                                        <p:tgtEl>
                                          <p:spTgt spid="36660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6594" grpId="0"/>
      <p:bldP spid="366601" grpId="0"/>
      <p:bldP spid="366602" grpId="0"/>
      <p:bldP spid="366603" grpId="0"/>
      <p:bldP spid="366606"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22" name="Text Box 6">
            <a:extLst>
              <a:ext uri="{FF2B5EF4-FFF2-40B4-BE49-F238E27FC236}">
                <a16:creationId xmlns="" xmlns:a16="http://schemas.microsoft.com/office/drawing/2014/main" id="{5D55A0F0-4A82-43D2-B24E-8D0349DF7DE3}"/>
              </a:ext>
            </a:extLst>
          </p:cNvPr>
          <p:cNvSpPr txBox="1">
            <a:spLocks noChangeArrowheads="1"/>
          </p:cNvSpPr>
          <p:nvPr/>
        </p:nvSpPr>
        <p:spPr bwMode="auto">
          <a:xfrm>
            <a:off x="4823792" y="5725180"/>
            <a:ext cx="3435626"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ct val="50000"/>
              </a:spcBef>
            </a:pPr>
            <a:r>
              <a:rPr lang="en-US" altLang="en-US" sz="2800" b="1" dirty="0" err="1">
                <a:solidFill>
                  <a:srgbClr val="FF0000"/>
                </a:solidFill>
                <a:latin typeface="Times New Roman" panose="02020603050405020304" pitchFamily="18" charset="0"/>
                <a:cs typeface="Times New Roman" panose="02020603050405020304" pitchFamily="18" charset="0"/>
              </a:rPr>
              <a:t>Giấm</a:t>
            </a:r>
            <a:r>
              <a:rPr lang="en-US" altLang="en-US" sz="2800" b="1" dirty="0">
                <a:solidFill>
                  <a:srgbClr val="FF0000"/>
                </a:solidFill>
                <a:latin typeface="Times New Roman" panose="02020603050405020304" pitchFamily="18" charset="0"/>
                <a:cs typeface="Times New Roman" panose="02020603050405020304" pitchFamily="18" charset="0"/>
              </a:rPr>
              <a:t> </a:t>
            </a:r>
            <a:r>
              <a:rPr lang="en-US" altLang="en-US" sz="2800" b="1" dirty="0" err="1">
                <a:solidFill>
                  <a:srgbClr val="FF0000"/>
                </a:solidFill>
                <a:latin typeface="Times New Roman" panose="02020603050405020304" pitchFamily="18" charset="0"/>
                <a:cs typeface="Times New Roman" panose="02020603050405020304" pitchFamily="18" charset="0"/>
              </a:rPr>
              <a:t>táo</a:t>
            </a:r>
            <a:endParaRPr lang="en-US" altLang="en-US" sz="2800" b="1" dirty="0">
              <a:solidFill>
                <a:srgbClr val="FF0000"/>
              </a:solidFill>
              <a:latin typeface="Times New Roman" panose="02020603050405020304" pitchFamily="18" charset="0"/>
              <a:cs typeface="Times New Roman" panose="02020603050405020304" pitchFamily="18" charset="0"/>
            </a:endParaRPr>
          </a:p>
        </p:txBody>
      </p:sp>
      <p:pic>
        <p:nvPicPr>
          <p:cNvPr id="367628" name="Picture 12">
            <a:extLst>
              <a:ext uri="{FF2B5EF4-FFF2-40B4-BE49-F238E27FC236}">
                <a16:creationId xmlns="" xmlns:a16="http://schemas.microsoft.com/office/drawing/2014/main" id="{24E51473-0BC0-436E-B4CD-9FF5465F573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609600"/>
            <a:ext cx="8001000" cy="479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06561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367622"/>
                                        </p:tgtEl>
                                        <p:attrNameLst>
                                          <p:attrName>style.visibility</p:attrName>
                                        </p:attrNameLst>
                                      </p:cBhvr>
                                      <p:to>
                                        <p:strVal val="visible"/>
                                      </p:to>
                                    </p:set>
                                    <p:anim calcmode="lin" valueType="num">
                                      <p:cBhvr>
                                        <p:cTn id="7" dur="500" fill="hold"/>
                                        <p:tgtEl>
                                          <p:spTgt spid="367622"/>
                                        </p:tgtEl>
                                        <p:attrNameLst>
                                          <p:attrName>ppt_w</p:attrName>
                                        </p:attrNameLst>
                                      </p:cBhvr>
                                      <p:tavLst>
                                        <p:tav tm="0">
                                          <p:val>
                                            <p:fltVal val="0"/>
                                          </p:val>
                                        </p:tav>
                                        <p:tav tm="100000">
                                          <p:val>
                                            <p:strVal val="#ppt_w"/>
                                          </p:val>
                                        </p:tav>
                                      </p:tavLst>
                                    </p:anim>
                                    <p:anim calcmode="lin" valueType="num">
                                      <p:cBhvr>
                                        <p:cTn id="8" dur="500" fill="hold"/>
                                        <p:tgtEl>
                                          <p:spTgt spid="36762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7622"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Text Box 2">
            <a:extLst>
              <a:ext uri="{FF2B5EF4-FFF2-40B4-BE49-F238E27FC236}">
                <a16:creationId xmlns="" xmlns:a16="http://schemas.microsoft.com/office/drawing/2014/main" id="{691C2E48-FEFD-4DD0-B40D-6E568D421858}"/>
              </a:ext>
            </a:extLst>
          </p:cNvPr>
          <p:cNvSpPr txBox="1">
            <a:spLocks noChangeArrowheads="1"/>
          </p:cNvSpPr>
          <p:nvPr/>
        </p:nvSpPr>
        <p:spPr bwMode="auto">
          <a:xfrm>
            <a:off x="8915400" y="57151"/>
            <a:ext cx="1752600" cy="891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50000"/>
              </a:lnSpc>
              <a:spcBef>
                <a:spcPct val="50000"/>
              </a:spcBef>
            </a:pPr>
            <a:r>
              <a:rPr lang="en-US" altLang="en-US" sz="2000">
                <a:solidFill>
                  <a:srgbClr val="FFFFFF"/>
                </a:solidFill>
              </a:rPr>
              <a:t> CTPT: C</a:t>
            </a:r>
            <a:r>
              <a:rPr lang="en-US" altLang="en-US" sz="2000" baseline="-25000">
                <a:solidFill>
                  <a:srgbClr val="FFFFFF"/>
                </a:solidFill>
              </a:rPr>
              <a:t>2</a:t>
            </a:r>
            <a:r>
              <a:rPr lang="en-US" altLang="en-US" sz="2000">
                <a:solidFill>
                  <a:srgbClr val="FFFFFF"/>
                </a:solidFill>
              </a:rPr>
              <a:t>H</a:t>
            </a:r>
            <a:r>
              <a:rPr lang="en-US" altLang="en-US" sz="2000" baseline="-25000">
                <a:solidFill>
                  <a:srgbClr val="FFFFFF"/>
                </a:solidFill>
              </a:rPr>
              <a:t>6</a:t>
            </a:r>
            <a:r>
              <a:rPr lang="en-US" altLang="en-US" sz="2000">
                <a:solidFill>
                  <a:srgbClr val="FFFFFF"/>
                </a:solidFill>
              </a:rPr>
              <a:t>O</a:t>
            </a:r>
          </a:p>
          <a:p>
            <a:pPr>
              <a:lnSpc>
                <a:spcPct val="50000"/>
              </a:lnSpc>
              <a:spcBef>
                <a:spcPct val="50000"/>
              </a:spcBef>
            </a:pPr>
            <a:r>
              <a:rPr lang="en-US" altLang="en-US" sz="1600">
                <a:solidFill>
                  <a:srgbClr val="FFFFFF"/>
                </a:solidFill>
              </a:rPr>
              <a:t> PTK</a:t>
            </a:r>
            <a:r>
              <a:rPr lang="en-US" altLang="en-US" sz="2000">
                <a:solidFill>
                  <a:srgbClr val="FFFFFF"/>
                </a:solidFill>
              </a:rPr>
              <a:t>: 46</a:t>
            </a:r>
          </a:p>
          <a:p>
            <a:pPr>
              <a:lnSpc>
                <a:spcPct val="50000"/>
              </a:lnSpc>
              <a:spcBef>
                <a:spcPct val="50000"/>
              </a:spcBef>
            </a:pPr>
            <a:endParaRPr lang="en-US" altLang="en-US" sz="2000">
              <a:solidFill>
                <a:srgbClr val="FFFFFF"/>
              </a:solidFill>
            </a:endParaRPr>
          </a:p>
        </p:txBody>
      </p:sp>
      <p:sp>
        <p:nvSpPr>
          <p:cNvPr id="369667" name="AutoShape 3">
            <a:extLst>
              <a:ext uri="{FF2B5EF4-FFF2-40B4-BE49-F238E27FC236}">
                <a16:creationId xmlns="" xmlns:a16="http://schemas.microsoft.com/office/drawing/2014/main" id="{2DE290AB-1FF8-4CEC-B2B3-F4A24ACB041A}"/>
              </a:ext>
            </a:extLst>
          </p:cNvPr>
          <p:cNvSpPr>
            <a:spLocks/>
          </p:cNvSpPr>
          <p:nvPr/>
        </p:nvSpPr>
        <p:spPr bwMode="auto">
          <a:xfrm>
            <a:off x="8839200" y="0"/>
            <a:ext cx="228600" cy="609600"/>
          </a:xfrm>
          <a:prstGeom prst="leftBrace">
            <a:avLst>
              <a:gd name="adj1" fmla="val 22222"/>
              <a:gd name="adj2" fmla="val 50000"/>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b="1"/>
          </a:p>
        </p:txBody>
      </p:sp>
      <p:sp>
        <p:nvSpPr>
          <p:cNvPr id="369669" name="AutoShape 5">
            <a:extLst>
              <a:ext uri="{FF2B5EF4-FFF2-40B4-BE49-F238E27FC236}">
                <a16:creationId xmlns="" xmlns:a16="http://schemas.microsoft.com/office/drawing/2014/main" id="{706D9368-5295-40FB-88E4-589B2648E62A}"/>
              </a:ext>
            </a:extLst>
          </p:cNvPr>
          <p:cNvSpPr>
            <a:spLocks/>
          </p:cNvSpPr>
          <p:nvPr/>
        </p:nvSpPr>
        <p:spPr bwMode="auto">
          <a:xfrm>
            <a:off x="8699500" y="0"/>
            <a:ext cx="228600" cy="609600"/>
          </a:xfrm>
          <a:prstGeom prst="leftBrace">
            <a:avLst>
              <a:gd name="adj1" fmla="val 22222"/>
              <a:gd name="adj2" fmla="val 50000"/>
            </a:avLst>
          </a:prstGeom>
          <a:noFill/>
          <a:ln w="9525">
            <a:solidFill>
              <a:schemeClr val="bg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US" altLang="en-US" b="1"/>
          </a:p>
        </p:txBody>
      </p:sp>
      <p:sp>
        <p:nvSpPr>
          <p:cNvPr id="369670" name="Text Box 6">
            <a:extLst>
              <a:ext uri="{FF2B5EF4-FFF2-40B4-BE49-F238E27FC236}">
                <a16:creationId xmlns="" xmlns:a16="http://schemas.microsoft.com/office/drawing/2014/main" id="{E933E422-1C49-4498-B62C-FF4DD5DA13FA}"/>
              </a:ext>
            </a:extLst>
          </p:cNvPr>
          <p:cNvSpPr txBox="1">
            <a:spLocks noChangeArrowheads="1"/>
          </p:cNvSpPr>
          <p:nvPr/>
        </p:nvSpPr>
        <p:spPr bwMode="auto">
          <a:xfrm>
            <a:off x="8915400" y="88900"/>
            <a:ext cx="1752600" cy="826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50000"/>
              </a:lnSpc>
              <a:spcBef>
                <a:spcPct val="50000"/>
              </a:spcBef>
            </a:pPr>
            <a:r>
              <a:rPr lang="en-US" altLang="en-US" sz="2000">
                <a:solidFill>
                  <a:srgbClr val="FFFFFF"/>
                </a:solidFill>
              </a:rPr>
              <a:t> </a:t>
            </a:r>
            <a:r>
              <a:rPr lang="en-US" altLang="en-US">
                <a:solidFill>
                  <a:srgbClr val="FFFFFF"/>
                </a:solidFill>
              </a:rPr>
              <a:t>CTPT: C</a:t>
            </a:r>
            <a:r>
              <a:rPr lang="en-US" altLang="en-US" baseline="-25000">
                <a:solidFill>
                  <a:srgbClr val="FFFFFF"/>
                </a:solidFill>
              </a:rPr>
              <a:t>2</a:t>
            </a:r>
            <a:r>
              <a:rPr lang="en-US" altLang="en-US">
                <a:solidFill>
                  <a:srgbClr val="FFFFFF"/>
                </a:solidFill>
              </a:rPr>
              <a:t>H</a:t>
            </a:r>
            <a:r>
              <a:rPr lang="en-US" altLang="en-US" baseline="-25000">
                <a:solidFill>
                  <a:srgbClr val="FFFFFF"/>
                </a:solidFill>
              </a:rPr>
              <a:t>4</a:t>
            </a:r>
            <a:r>
              <a:rPr lang="en-US" altLang="en-US">
                <a:solidFill>
                  <a:srgbClr val="FFFFFF"/>
                </a:solidFill>
              </a:rPr>
              <a:t>O</a:t>
            </a:r>
            <a:r>
              <a:rPr lang="en-US" altLang="en-US" baseline="-25000">
                <a:solidFill>
                  <a:srgbClr val="FFFFFF"/>
                </a:solidFill>
              </a:rPr>
              <a:t>2</a:t>
            </a:r>
            <a:endParaRPr lang="en-US" altLang="en-US">
              <a:solidFill>
                <a:srgbClr val="FFFFFF"/>
              </a:solidFill>
            </a:endParaRPr>
          </a:p>
          <a:p>
            <a:pPr>
              <a:lnSpc>
                <a:spcPct val="50000"/>
              </a:lnSpc>
              <a:spcBef>
                <a:spcPct val="50000"/>
              </a:spcBef>
            </a:pPr>
            <a:r>
              <a:rPr lang="en-US" altLang="en-US">
                <a:solidFill>
                  <a:srgbClr val="FFFFFF"/>
                </a:solidFill>
              </a:rPr>
              <a:t> PTK: 60</a:t>
            </a:r>
          </a:p>
          <a:p>
            <a:pPr>
              <a:lnSpc>
                <a:spcPct val="50000"/>
              </a:lnSpc>
              <a:spcBef>
                <a:spcPct val="50000"/>
              </a:spcBef>
            </a:pPr>
            <a:endParaRPr lang="en-US" altLang="en-US">
              <a:solidFill>
                <a:srgbClr val="FFFFFF"/>
              </a:solidFill>
            </a:endParaRPr>
          </a:p>
        </p:txBody>
      </p:sp>
      <p:sp>
        <p:nvSpPr>
          <p:cNvPr id="369671" name="Rectangle 7">
            <a:extLst>
              <a:ext uri="{FF2B5EF4-FFF2-40B4-BE49-F238E27FC236}">
                <a16:creationId xmlns="" xmlns:a16="http://schemas.microsoft.com/office/drawing/2014/main" id="{8BA72929-D8C8-41C7-8C7C-89D0125C4DD5}"/>
              </a:ext>
            </a:extLst>
          </p:cNvPr>
          <p:cNvSpPr>
            <a:spLocks noChangeArrowheads="1"/>
          </p:cNvSpPr>
          <p:nvPr/>
        </p:nvSpPr>
        <p:spPr bwMode="auto">
          <a:xfrm>
            <a:off x="1574800" y="711200"/>
            <a:ext cx="4749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lgn="l"/>
            <a:r>
              <a:rPr lang="en-US" altLang="en-US" sz="2800" b="1">
                <a:solidFill>
                  <a:srgbClr val="0000CC"/>
                </a:solidFill>
                <a:latin typeface="Times New Roman" panose="02020603050405020304" pitchFamily="18" charset="0"/>
              </a:rPr>
              <a:t>   </a:t>
            </a:r>
            <a:r>
              <a:rPr lang="en-US" altLang="en-US" sz="2800" b="1">
                <a:solidFill>
                  <a:schemeClr val="tx1"/>
                </a:solidFill>
                <a:latin typeface="Times New Roman" panose="02020603050405020304" pitchFamily="18" charset="0"/>
              </a:rPr>
              <a:t>* Công dụng của giấm táo:</a:t>
            </a:r>
          </a:p>
        </p:txBody>
      </p:sp>
      <p:sp>
        <p:nvSpPr>
          <p:cNvPr id="369672" name="Rectangle 8">
            <a:extLst>
              <a:ext uri="{FF2B5EF4-FFF2-40B4-BE49-F238E27FC236}">
                <a16:creationId xmlns="" xmlns:a16="http://schemas.microsoft.com/office/drawing/2014/main" id="{333CD166-EDBC-4780-B5C7-311500187FCF}"/>
              </a:ext>
            </a:extLst>
          </p:cNvPr>
          <p:cNvSpPr>
            <a:spLocks noChangeArrowheads="1"/>
          </p:cNvSpPr>
          <p:nvPr/>
        </p:nvSpPr>
        <p:spPr bwMode="auto">
          <a:xfrm>
            <a:off x="1981200" y="1371600"/>
            <a:ext cx="8534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lgn="l"/>
            <a:r>
              <a:rPr lang="en-US" altLang="en-US" sz="2800" b="1">
                <a:solidFill>
                  <a:schemeClr val="tx1"/>
                </a:solidFill>
                <a:latin typeface="Times New Roman" panose="02020603050405020304" pitchFamily="18" charset="0"/>
              </a:rPr>
              <a:t>- </a:t>
            </a:r>
            <a:r>
              <a:rPr lang="en-US" altLang="en-US" sz="2800">
                <a:solidFill>
                  <a:schemeClr val="tx1"/>
                </a:solidFill>
                <a:latin typeface="Times New Roman" panose="02020603050405020304" pitchFamily="18" charset="0"/>
              </a:rPr>
              <a:t>Giấm táo không chỉ là một loại gia vị cho các món ăn mà nó có tác dụng thần kì cho sức khoẻ và làm đẹp.</a:t>
            </a:r>
          </a:p>
        </p:txBody>
      </p:sp>
      <p:sp>
        <p:nvSpPr>
          <p:cNvPr id="369675" name="Rectangle 11">
            <a:extLst>
              <a:ext uri="{FF2B5EF4-FFF2-40B4-BE49-F238E27FC236}">
                <a16:creationId xmlns="" xmlns:a16="http://schemas.microsoft.com/office/drawing/2014/main" id="{0A5D231A-99C7-4F1A-8215-288A38781C90}"/>
              </a:ext>
            </a:extLst>
          </p:cNvPr>
          <p:cNvSpPr>
            <a:spLocks noChangeArrowheads="1"/>
          </p:cNvSpPr>
          <p:nvPr/>
        </p:nvSpPr>
        <p:spPr bwMode="auto">
          <a:xfrm>
            <a:off x="2057400" y="2438400"/>
            <a:ext cx="8483600" cy="99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lgn="l"/>
            <a:r>
              <a:rPr lang="en-US" altLang="en-US" sz="2800" b="1">
                <a:solidFill>
                  <a:schemeClr val="tx1"/>
                </a:solidFill>
                <a:latin typeface="Times New Roman" panose="02020603050405020304" pitchFamily="18" charset="0"/>
              </a:rPr>
              <a:t>- </a:t>
            </a:r>
            <a:r>
              <a:rPr lang="en-US" altLang="en-US" sz="2800">
                <a:solidFill>
                  <a:schemeClr val="tx1"/>
                </a:solidFill>
                <a:latin typeface="Times New Roman" panose="02020603050405020304" pitchFamily="18" charset="0"/>
              </a:rPr>
              <a:t>Giúp ngừa bệnh tiểu đường, ngừa dị ứng, chống ung thư, ngừa  các bệnh về tim mạch và huyết áp.</a:t>
            </a:r>
          </a:p>
        </p:txBody>
      </p:sp>
      <p:sp>
        <p:nvSpPr>
          <p:cNvPr id="369678" name="Rectangle 14">
            <a:extLst>
              <a:ext uri="{FF2B5EF4-FFF2-40B4-BE49-F238E27FC236}">
                <a16:creationId xmlns="" xmlns:a16="http://schemas.microsoft.com/office/drawing/2014/main" id="{4C416C36-D146-4BB9-97B5-1DB7DCF56ABD}"/>
              </a:ext>
            </a:extLst>
          </p:cNvPr>
          <p:cNvSpPr>
            <a:spLocks noChangeArrowheads="1"/>
          </p:cNvSpPr>
          <p:nvPr/>
        </p:nvSpPr>
        <p:spPr bwMode="auto">
          <a:xfrm>
            <a:off x="1981200" y="3581400"/>
            <a:ext cx="75438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lgn="l"/>
            <a:r>
              <a:rPr lang="en-US" altLang="en-US" sz="2800" b="1">
                <a:solidFill>
                  <a:schemeClr val="tx1"/>
                </a:solidFill>
                <a:latin typeface="Times New Roman" panose="02020603050405020304" pitchFamily="18" charset="0"/>
              </a:rPr>
              <a:t>- </a:t>
            </a:r>
            <a:r>
              <a:rPr lang="en-US" altLang="en-US" sz="2800">
                <a:solidFill>
                  <a:schemeClr val="tx1"/>
                </a:solidFill>
                <a:latin typeface="Times New Roman" panose="02020603050405020304" pitchFamily="18" charset="0"/>
              </a:rPr>
              <a:t>Làm đẹp da và giảm cân…</a:t>
            </a:r>
          </a:p>
        </p:txBody>
      </p:sp>
      <p:sp>
        <p:nvSpPr>
          <p:cNvPr id="369681" name="Rectangle 17">
            <a:extLst>
              <a:ext uri="{FF2B5EF4-FFF2-40B4-BE49-F238E27FC236}">
                <a16:creationId xmlns="" xmlns:a16="http://schemas.microsoft.com/office/drawing/2014/main" id="{728C3F14-C8BC-4104-9B79-7BD4DAA3E765}"/>
              </a:ext>
            </a:extLst>
          </p:cNvPr>
          <p:cNvSpPr>
            <a:spLocks noChangeArrowheads="1"/>
          </p:cNvSpPr>
          <p:nvPr/>
        </p:nvSpPr>
        <p:spPr bwMode="auto">
          <a:xfrm>
            <a:off x="2133600" y="4191000"/>
            <a:ext cx="18034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lgn="l"/>
            <a:r>
              <a:rPr lang="en-US" altLang="en-US" sz="2800" b="1">
                <a:solidFill>
                  <a:schemeClr val="tx1"/>
                </a:solidFill>
                <a:latin typeface="Times New Roman" panose="02020603050405020304" pitchFamily="18" charset="0"/>
              </a:rPr>
              <a:t>* Tác hại:</a:t>
            </a:r>
          </a:p>
        </p:txBody>
      </p:sp>
      <p:sp>
        <p:nvSpPr>
          <p:cNvPr id="369684" name="Rectangle 20">
            <a:extLst>
              <a:ext uri="{FF2B5EF4-FFF2-40B4-BE49-F238E27FC236}">
                <a16:creationId xmlns="" xmlns:a16="http://schemas.microsoft.com/office/drawing/2014/main" id="{C6D7DCAF-4C63-4CC5-90BF-69EBD80372D9}"/>
              </a:ext>
            </a:extLst>
          </p:cNvPr>
          <p:cNvSpPr>
            <a:spLocks noChangeArrowheads="1"/>
          </p:cNvSpPr>
          <p:nvPr/>
        </p:nvSpPr>
        <p:spPr bwMode="auto">
          <a:xfrm>
            <a:off x="1981200" y="4724400"/>
            <a:ext cx="83058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panose="020B0604020202020204" pitchFamily="34" charset="0"/>
              </a:defRPr>
            </a:lvl1pPr>
            <a:lvl2pPr algn="ctr">
              <a:defRPr sz="4400">
                <a:solidFill>
                  <a:schemeClr val="tx2"/>
                </a:solidFill>
                <a:latin typeface="Arial" panose="020B0604020202020204" pitchFamily="34" charset="0"/>
              </a:defRPr>
            </a:lvl2pPr>
            <a:lvl3pPr algn="ctr">
              <a:defRPr sz="4400">
                <a:solidFill>
                  <a:schemeClr val="tx2"/>
                </a:solidFill>
                <a:latin typeface="Arial" panose="020B0604020202020204" pitchFamily="34" charset="0"/>
              </a:defRPr>
            </a:lvl3pPr>
            <a:lvl4pPr algn="ctr">
              <a:defRPr sz="4400">
                <a:solidFill>
                  <a:schemeClr val="tx2"/>
                </a:solidFill>
                <a:latin typeface="Arial" panose="020B0604020202020204" pitchFamily="34" charset="0"/>
              </a:defRPr>
            </a:lvl4pPr>
            <a:lvl5pPr algn="ctr">
              <a:defRPr sz="4400">
                <a:solidFill>
                  <a:schemeClr val="tx2"/>
                </a:solidFill>
                <a:latin typeface="Arial" panose="020B0604020202020204" pitchFamily="34" charset="0"/>
              </a:defRPr>
            </a:lvl5pPr>
            <a:lvl6pPr marL="457200" algn="ctr" fontAlgn="base">
              <a:spcBef>
                <a:spcPct val="0"/>
              </a:spcBef>
              <a:spcAft>
                <a:spcPct val="0"/>
              </a:spcAft>
              <a:defRPr sz="4400">
                <a:solidFill>
                  <a:schemeClr val="tx2"/>
                </a:solidFill>
                <a:latin typeface="Arial" panose="020B0604020202020204" pitchFamily="34" charset="0"/>
              </a:defRPr>
            </a:lvl6pPr>
            <a:lvl7pPr marL="914400" algn="ctr" fontAlgn="base">
              <a:spcBef>
                <a:spcPct val="0"/>
              </a:spcBef>
              <a:spcAft>
                <a:spcPct val="0"/>
              </a:spcAft>
              <a:defRPr sz="4400">
                <a:solidFill>
                  <a:schemeClr val="tx2"/>
                </a:solidFill>
                <a:latin typeface="Arial" panose="020B0604020202020204" pitchFamily="34" charset="0"/>
              </a:defRPr>
            </a:lvl7pPr>
            <a:lvl8pPr marL="1371600" algn="ctr" fontAlgn="base">
              <a:spcBef>
                <a:spcPct val="0"/>
              </a:spcBef>
              <a:spcAft>
                <a:spcPct val="0"/>
              </a:spcAft>
              <a:defRPr sz="4400">
                <a:solidFill>
                  <a:schemeClr val="tx2"/>
                </a:solidFill>
                <a:latin typeface="Arial" panose="020B0604020202020204" pitchFamily="34" charset="0"/>
              </a:defRPr>
            </a:lvl8pPr>
            <a:lvl9pPr marL="1828800" algn="ctr" fontAlgn="base">
              <a:spcBef>
                <a:spcPct val="0"/>
              </a:spcBef>
              <a:spcAft>
                <a:spcPct val="0"/>
              </a:spcAft>
              <a:defRPr sz="4400">
                <a:solidFill>
                  <a:schemeClr val="tx2"/>
                </a:solidFill>
                <a:latin typeface="Arial" panose="020B0604020202020204" pitchFamily="34" charset="0"/>
              </a:defRPr>
            </a:lvl9pPr>
          </a:lstStyle>
          <a:p>
            <a:pPr algn="l"/>
            <a:r>
              <a:rPr lang="en-US" altLang="en-US" sz="2800" b="1"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Giảm</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hàm</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lượng</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khoáng</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trong</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cơ</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thể</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loét</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dạ</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dày</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đau</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đầu</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bồn</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nôn</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hạ</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đường</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huyết</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gây</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loãng</a:t>
            </a:r>
            <a:r>
              <a:rPr lang="en-US" altLang="en-US" sz="2800" dirty="0">
                <a:solidFill>
                  <a:schemeClr val="tx1"/>
                </a:solidFill>
                <a:latin typeface="Times New Roman" panose="02020603050405020304" pitchFamily="18" charset="0"/>
              </a:rPr>
              <a:t> </a:t>
            </a:r>
            <a:r>
              <a:rPr lang="en-US" altLang="en-US" sz="2800" dirty="0" err="1">
                <a:solidFill>
                  <a:schemeClr val="tx1"/>
                </a:solidFill>
                <a:latin typeface="Times New Roman" panose="02020603050405020304" pitchFamily="18" charset="0"/>
              </a:rPr>
              <a:t>xương</a:t>
            </a:r>
            <a:r>
              <a:rPr lang="en-US" altLang="en-US" sz="2800" dirty="0">
                <a:solidFill>
                  <a:schemeClr val="tx1"/>
                </a:solidFill>
                <a:latin typeface="Times New Roman" panose="02020603050405020304" pitchFamily="18" charset="0"/>
              </a:rPr>
              <a:t>…</a:t>
            </a:r>
          </a:p>
        </p:txBody>
      </p:sp>
    </p:spTree>
    <p:extLst>
      <p:ext uri="{BB962C8B-B14F-4D97-AF65-F5344CB8AC3E}">
        <p14:creationId xmlns:p14="http://schemas.microsoft.com/office/powerpoint/2010/main" val="12117174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9672"/>
                                        </p:tgtEl>
                                        <p:attrNameLst>
                                          <p:attrName>style.visibility</p:attrName>
                                        </p:attrNameLst>
                                      </p:cBhvr>
                                      <p:to>
                                        <p:strVal val="visible"/>
                                      </p:to>
                                    </p:set>
                                    <p:animEffect transition="in" filter="blinds(horizontal)">
                                      <p:cBhvr>
                                        <p:cTn id="7" dur="500"/>
                                        <p:tgtEl>
                                          <p:spTgt spid="3696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69675"/>
                                        </p:tgtEl>
                                        <p:attrNameLst>
                                          <p:attrName>style.visibility</p:attrName>
                                        </p:attrNameLst>
                                      </p:cBhvr>
                                      <p:to>
                                        <p:strVal val="visible"/>
                                      </p:to>
                                    </p:set>
                                    <p:animEffect transition="in" filter="box(in)">
                                      <p:cBhvr>
                                        <p:cTn id="12" dur="500"/>
                                        <p:tgtEl>
                                          <p:spTgt spid="36967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69678"/>
                                        </p:tgtEl>
                                        <p:attrNameLst>
                                          <p:attrName>style.visibility</p:attrName>
                                        </p:attrNameLst>
                                      </p:cBhvr>
                                      <p:to>
                                        <p:strVal val="visible"/>
                                      </p:to>
                                    </p:set>
                                    <p:animEffect transition="in" filter="box(in)">
                                      <p:cBhvr>
                                        <p:cTn id="17" dur="500"/>
                                        <p:tgtEl>
                                          <p:spTgt spid="36967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69681"/>
                                        </p:tgtEl>
                                        <p:attrNameLst>
                                          <p:attrName>style.visibility</p:attrName>
                                        </p:attrNameLst>
                                      </p:cBhvr>
                                      <p:to>
                                        <p:strVal val="visible"/>
                                      </p:to>
                                    </p:set>
                                    <p:animEffect transition="in" filter="blinds(horizontal)">
                                      <p:cBhvr>
                                        <p:cTn id="22" dur="500"/>
                                        <p:tgtEl>
                                          <p:spTgt spid="36968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69684"/>
                                        </p:tgtEl>
                                        <p:attrNameLst>
                                          <p:attrName>style.visibility</p:attrName>
                                        </p:attrNameLst>
                                      </p:cBhvr>
                                      <p:to>
                                        <p:strVal val="visible"/>
                                      </p:to>
                                    </p:set>
                                    <p:animEffect transition="in" filter="box(in)">
                                      <p:cBhvr>
                                        <p:cTn id="27" dur="500"/>
                                        <p:tgtEl>
                                          <p:spTgt spid="3696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9672" grpId="0"/>
      <p:bldP spid="369675" grpId="0"/>
      <p:bldP spid="369678" grpId="0"/>
      <p:bldP spid="369681" grpId="0"/>
      <p:bldP spid="36968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ÊN GỌI MỘT SỐ ACID VÀ GỐC ACID">
            <a:hlinkClick r:id="" action="ppaction://media"/>
            <a:extLst>
              <a:ext uri="{FF2B5EF4-FFF2-40B4-BE49-F238E27FC236}">
                <a16:creationId xmlns="" xmlns:a16="http://schemas.microsoft.com/office/drawing/2014/main" id="{41EB5246-DF3A-4E65-BA4B-3F314F0B221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640586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931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đọc tên 1 số axit thường gặp">
            <a:hlinkClick r:id="" action="ppaction://media"/>
            <a:extLst>
              <a:ext uri="{FF2B5EF4-FFF2-40B4-BE49-F238E27FC236}">
                <a16:creationId xmlns="" xmlns:a16="http://schemas.microsoft.com/office/drawing/2014/main" id="{80664AFA-58F1-44E3-94E2-2B9F779C791C}"/>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9050" y="0"/>
            <a:ext cx="12153900" cy="6858000"/>
          </a:xfrm>
          <a:prstGeom prst="rect">
            <a:avLst/>
          </a:prstGeom>
        </p:spPr>
      </p:pic>
    </p:spTree>
    <p:extLst>
      <p:ext uri="{BB962C8B-B14F-4D97-AF65-F5344CB8AC3E}">
        <p14:creationId xmlns:p14="http://schemas.microsoft.com/office/powerpoint/2010/main" val="3647622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265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a:extLst>
              <a:ext uri="{FF2B5EF4-FFF2-40B4-BE49-F238E27FC236}">
                <a16:creationId xmlns="" xmlns:a16="http://schemas.microsoft.com/office/drawing/2014/main" id="{67A871B3-D671-42E7-AA2F-86973A19D537}"/>
              </a:ext>
            </a:extLst>
          </p:cNvPr>
          <p:cNvGraphicFramePr>
            <a:graphicFrameLocks noGrp="1"/>
          </p:cNvGraphicFramePr>
          <p:nvPr>
            <p:extLst>
              <p:ext uri="{D42A27DB-BD31-4B8C-83A1-F6EECF244321}">
                <p14:modId xmlns:p14="http://schemas.microsoft.com/office/powerpoint/2010/main" val="1803411229"/>
              </p:ext>
            </p:extLst>
          </p:nvPr>
        </p:nvGraphicFramePr>
        <p:xfrm>
          <a:off x="0" y="552118"/>
          <a:ext cx="12192002" cy="6374784"/>
        </p:xfrm>
        <a:graphic>
          <a:graphicData uri="http://schemas.openxmlformats.org/drawingml/2006/table">
            <a:tbl>
              <a:tblPr firstRow="1" bandRow="1">
                <a:tableStyleId>{5C22544A-7EE6-4342-B048-85BDC9FD1C3A}</a:tableStyleId>
              </a:tblPr>
              <a:tblGrid>
                <a:gridCol w="506186">
                  <a:extLst>
                    <a:ext uri="{9D8B030D-6E8A-4147-A177-3AD203B41FA5}">
                      <a16:colId xmlns="" xmlns:a16="http://schemas.microsoft.com/office/drawing/2014/main" val="885766657"/>
                    </a:ext>
                  </a:extLst>
                </a:gridCol>
                <a:gridCol w="1943100">
                  <a:extLst>
                    <a:ext uri="{9D8B030D-6E8A-4147-A177-3AD203B41FA5}">
                      <a16:colId xmlns="" xmlns:a16="http://schemas.microsoft.com/office/drawing/2014/main" val="912401376"/>
                    </a:ext>
                  </a:extLst>
                </a:gridCol>
                <a:gridCol w="2955471">
                  <a:extLst>
                    <a:ext uri="{9D8B030D-6E8A-4147-A177-3AD203B41FA5}">
                      <a16:colId xmlns="" xmlns:a16="http://schemas.microsoft.com/office/drawing/2014/main" val="1715321907"/>
                    </a:ext>
                  </a:extLst>
                </a:gridCol>
                <a:gridCol w="1779816">
                  <a:extLst>
                    <a:ext uri="{9D8B030D-6E8A-4147-A177-3AD203B41FA5}">
                      <a16:colId xmlns="" xmlns:a16="http://schemas.microsoft.com/office/drawing/2014/main" val="3277002242"/>
                    </a:ext>
                  </a:extLst>
                </a:gridCol>
                <a:gridCol w="1191986">
                  <a:extLst>
                    <a:ext uri="{9D8B030D-6E8A-4147-A177-3AD203B41FA5}">
                      <a16:colId xmlns="" xmlns:a16="http://schemas.microsoft.com/office/drawing/2014/main" val="3134172677"/>
                    </a:ext>
                  </a:extLst>
                </a:gridCol>
                <a:gridCol w="3815443">
                  <a:extLst>
                    <a:ext uri="{9D8B030D-6E8A-4147-A177-3AD203B41FA5}">
                      <a16:colId xmlns="" xmlns:a16="http://schemas.microsoft.com/office/drawing/2014/main" val="2745755289"/>
                    </a:ext>
                  </a:extLst>
                </a:gridCol>
              </a:tblGrid>
              <a:tr h="485362">
                <a:tc>
                  <a:txBody>
                    <a:bodyPr/>
                    <a:lstStyle/>
                    <a:p>
                      <a:pPr algn="ctr"/>
                      <a:r>
                        <a:rPr lang="en-US" sz="1100" dirty="0" err="1">
                          <a:solidFill>
                            <a:schemeClr val="tx1">
                              <a:lumMod val="95000"/>
                              <a:lumOff val="5000"/>
                            </a:schemeClr>
                          </a:solidFill>
                          <a:latin typeface="Arial" panose="020B0604020202020204" pitchFamily="34" charset="0"/>
                          <a:cs typeface="Arial" panose="020B0604020202020204" pitchFamily="34" charset="0"/>
                        </a:rPr>
                        <a:t>STT</a:t>
                      </a:r>
                      <a:endParaRPr lang="en-US" sz="11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err="1">
                          <a:solidFill>
                            <a:schemeClr val="tx1">
                              <a:lumMod val="95000"/>
                              <a:lumOff val="5000"/>
                            </a:schemeClr>
                          </a:solidFill>
                          <a:latin typeface="Arial" panose="020B0604020202020204" pitchFamily="34" charset="0"/>
                          <a:cs typeface="Arial" panose="020B0604020202020204" pitchFamily="34" charset="0"/>
                        </a:rPr>
                        <a:t>CTHH</a:t>
                      </a:r>
                      <a:endParaRPr lang="en-US" sz="16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err="1">
                          <a:solidFill>
                            <a:schemeClr val="tx1">
                              <a:lumMod val="95000"/>
                              <a:lumOff val="5000"/>
                            </a:schemeClr>
                          </a:solidFill>
                          <a:latin typeface="Arial" panose="020B0604020202020204" pitchFamily="34" charset="0"/>
                          <a:cs typeface="Arial" panose="020B0604020202020204" pitchFamily="34" charset="0"/>
                        </a:rPr>
                        <a:t>Tên</a:t>
                      </a:r>
                      <a:r>
                        <a:rPr lang="en-US" sz="1600" dirty="0">
                          <a:solidFill>
                            <a:schemeClr val="tx1">
                              <a:lumMod val="95000"/>
                              <a:lumOff val="5000"/>
                            </a:schemeClr>
                          </a:solidFill>
                          <a:latin typeface="Arial" panose="020B0604020202020204" pitchFamily="34" charset="0"/>
                          <a:cs typeface="Arial" panose="020B0604020202020204" pitchFamily="34" charset="0"/>
                        </a:rPr>
                        <a:t>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err="1">
                          <a:solidFill>
                            <a:schemeClr val="tx1">
                              <a:lumMod val="95000"/>
                              <a:lumOff val="5000"/>
                            </a:schemeClr>
                          </a:solidFill>
                          <a:latin typeface="Arial" panose="020B0604020202020204" pitchFamily="34" charset="0"/>
                          <a:cs typeface="Arial" panose="020B0604020202020204" pitchFamily="34" charset="0"/>
                        </a:rPr>
                        <a:t>CTHH</a:t>
                      </a:r>
                      <a:r>
                        <a:rPr lang="en-US" sz="1600" dirty="0">
                          <a:solidFill>
                            <a:schemeClr val="tx1">
                              <a:lumMod val="95000"/>
                              <a:lumOff val="5000"/>
                            </a:schemeClr>
                          </a:solidFill>
                          <a:latin typeface="Arial" panose="020B0604020202020204" pitchFamily="34" charset="0"/>
                          <a:cs typeface="Arial" panose="020B0604020202020204" pitchFamily="34" charset="0"/>
                        </a:rPr>
                        <a:t> </a:t>
                      </a:r>
                      <a:r>
                        <a:rPr lang="en-US" sz="1600" dirty="0" err="1">
                          <a:solidFill>
                            <a:schemeClr val="tx1">
                              <a:lumMod val="95000"/>
                              <a:lumOff val="5000"/>
                            </a:schemeClr>
                          </a:solidFill>
                          <a:latin typeface="Arial" panose="020B0604020202020204" pitchFamily="34" charset="0"/>
                          <a:cs typeface="Arial" panose="020B0604020202020204" pitchFamily="34" charset="0"/>
                        </a:rPr>
                        <a:t>gốc</a:t>
                      </a:r>
                      <a:r>
                        <a:rPr lang="en-US" sz="1600" dirty="0">
                          <a:solidFill>
                            <a:schemeClr val="tx1">
                              <a:lumMod val="95000"/>
                              <a:lumOff val="5000"/>
                            </a:schemeClr>
                          </a:solidFill>
                          <a:latin typeface="Arial" panose="020B0604020202020204" pitchFamily="34" charset="0"/>
                          <a:cs typeface="Arial" panose="020B0604020202020204" pitchFamily="34" charset="0"/>
                        </a:rPr>
                        <a:t>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dirty="0" err="1">
                          <a:solidFill>
                            <a:schemeClr val="tx1">
                              <a:lumMod val="95000"/>
                              <a:lumOff val="5000"/>
                            </a:schemeClr>
                          </a:solidFill>
                          <a:latin typeface="Arial" panose="020B0604020202020204" pitchFamily="34" charset="0"/>
                          <a:cs typeface="Arial" panose="020B0604020202020204" pitchFamily="34" charset="0"/>
                        </a:rPr>
                        <a:t>Hóa</a:t>
                      </a:r>
                      <a:r>
                        <a:rPr lang="en-US" sz="1200" dirty="0">
                          <a:solidFill>
                            <a:schemeClr val="tx1">
                              <a:lumMod val="95000"/>
                              <a:lumOff val="5000"/>
                            </a:schemeClr>
                          </a:solidFill>
                          <a:latin typeface="Arial" panose="020B0604020202020204" pitchFamily="34" charset="0"/>
                          <a:cs typeface="Arial" panose="020B0604020202020204" pitchFamily="34" charset="0"/>
                        </a:rPr>
                        <a:t> </a:t>
                      </a:r>
                      <a:r>
                        <a:rPr lang="en-US" sz="1200" dirty="0" err="1">
                          <a:solidFill>
                            <a:schemeClr val="tx1">
                              <a:lumMod val="95000"/>
                              <a:lumOff val="5000"/>
                            </a:schemeClr>
                          </a:solidFill>
                          <a:latin typeface="Arial" panose="020B0604020202020204" pitchFamily="34" charset="0"/>
                          <a:cs typeface="Arial" panose="020B0604020202020204" pitchFamily="34" charset="0"/>
                        </a:rPr>
                        <a:t>trị</a:t>
                      </a:r>
                      <a:r>
                        <a:rPr lang="en-US" sz="1200" dirty="0">
                          <a:solidFill>
                            <a:schemeClr val="tx1">
                              <a:lumMod val="95000"/>
                              <a:lumOff val="5000"/>
                            </a:schemeClr>
                          </a:solidFill>
                          <a:latin typeface="Arial" panose="020B0604020202020204" pitchFamily="34" charset="0"/>
                          <a:cs typeface="Arial" panose="020B0604020202020204" pitchFamily="34" charset="0"/>
                        </a:rPr>
                        <a:t> </a:t>
                      </a:r>
                      <a:r>
                        <a:rPr lang="en-US" sz="1200" dirty="0" err="1">
                          <a:solidFill>
                            <a:schemeClr val="tx1">
                              <a:lumMod val="95000"/>
                              <a:lumOff val="5000"/>
                            </a:schemeClr>
                          </a:solidFill>
                          <a:latin typeface="Arial" panose="020B0604020202020204" pitchFamily="34" charset="0"/>
                          <a:cs typeface="Arial" panose="020B0604020202020204" pitchFamily="34" charset="0"/>
                        </a:rPr>
                        <a:t>gốc</a:t>
                      </a:r>
                      <a:r>
                        <a:rPr lang="en-US" sz="1200" dirty="0">
                          <a:solidFill>
                            <a:schemeClr val="tx1">
                              <a:lumMod val="95000"/>
                              <a:lumOff val="5000"/>
                            </a:schemeClr>
                          </a:solidFill>
                          <a:latin typeface="Arial" panose="020B0604020202020204" pitchFamily="34" charset="0"/>
                          <a:cs typeface="Arial" panose="020B0604020202020204" pitchFamily="34" charset="0"/>
                        </a:rPr>
                        <a:t>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600" dirty="0" err="1">
                          <a:solidFill>
                            <a:schemeClr val="tx1">
                              <a:lumMod val="95000"/>
                              <a:lumOff val="5000"/>
                            </a:schemeClr>
                          </a:solidFill>
                          <a:latin typeface="Arial" panose="020B0604020202020204" pitchFamily="34" charset="0"/>
                          <a:cs typeface="Arial" panose="020B0604020202020204" pitchFamily="34" charset="0"/>
                        </a:rPr>
                        <a:t>Tên</a:t>
                      </a:r>
                      <a:r>
                        <a:rPr lang="en-US" sz="1600" dirty="0">
                          <a:solidFill>
                            <a:schemeClr val="tx1">
                              <a:lumMod val="95000"/>
                              <a:lumOff val="5000"/>
                            </a:schemeClr>
                          </a:solidFill>
                          <a:latin typeface="Arial" panose="020B0604020202020204" pitchFamily="34" charset="0"/>
                          <a:cs typeface="Arial" panose="020B0604020202020204" pitchFamily="34" charset="0"/>
                        </a:rPr>
                        <a:t> </a:t>
                      </a:r>
                      <a:r>
                        <a:rPr lang="en-US" sz="1600" dirty="0" err="1">
                          <a:solidFill>
                            <a:schemeClr val="tx1">
                              <a:lumMod val="95000"/>
                              <a:lumOff val="5000"/>
                            </a:schemeClr>
                          </a:solidFill>
                          <a:latin typeface="Arial" panose="020B0604020202020204" pitchFamily="34" charset="0"/>
                          <a:cs typeface="Arial" panose="020B0604020202020204" pitchFamily="34" charset="0"/>
                        </a:rPr>
                        <a:t>gốc</a:t>
                      </a:r>
                      <a:r>
                        <a:rPr lang="en-US" sz="1600" dirty="0">
                          <a:solidFill>
                            <a:schemeClr val="tx1">
                              <a:lumMod val="95000"/>
                              <a:lumOff val="5000"/>
                            </a:schemeClr>
                          </a:solidFill>
                          <a:latin typeface="Arial" panose="020B0604020202020204" pitchFamily="34" charset="0"/>
                          <a:cs typeface="Arial" panose="020B0604020202020204" pitchFamily="34" charset="0"/>
                        </a:rPr>
                        <a:t>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223332542"/>
                  </a:ext>
                </a:extLst>
              </a:tr>
              <a:tr h="647920">
                <a:tc>
                  <a:txBody>
                    <a:bodyPr/>
                    <a:lstStyle/>
                    <a:p>
                      <a:pPr algn="ctr">
                        <a:spcBef>
                          <a:spcPts val="600"/>
                        </a:spcBef>
                        <a:spcAft>
                          <a:spcPts val="600"/>
                        </a:spcAft>
                      </a:pPr>
                      <a:r>
                        <a:rPr lang="en-US" sz="1600" dirty="0">
                          <a:solidFill>
                            <a:schemeClr val="tx1">
                              <a:lumMod val="95000"/>
                              <a:lumOff val="5000"/>
                            </a:schemeClr>
                          </a:solidFill>
                          <a:latin typeface="Arial" panose="020B0604020202020204" pitchFamily="34" charset="0"/>
                          <a:cs typeface="Arial" panose="020B0604020202020204" pitchFamily="34" charset="0"/>
                        </a:rPr>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HCl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kern="1200" dirty="0">
                          <a:solidFill>
                            <a:schemeClr val="dk1"/>
                          </a:solidFill>
                          <a:effectLst/>
                          <a:latin typeface="Arial" panose="020B0604020202020204" pitchFamily="34" charset="0"/>
                          <a:ea typeface="+mn-ea"/>
                          <a:cs typeface="Arial" panose="020B0604020202020204" pitchFamily="34" charset="0"/>
                        </a:rPr>
                        <a:t>hydrochloric acid</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gn="just">
                        <a:spcBef>
                          <a:spcPts val="600"/>
                        </a:spcBef>
                        <a:spcAft>
                          <a:spcPts val="600"/>
                        </a:spcAft>
                        <a:buFontTx/>
                        <a:buChar char="-"/>
                      </a:pPr>
                      <a:r>
                        <a:rPr lang="en-US" sz="1800" dirty="0">
                          <a:solidFill>
                            <a:schemeClr val="tx1">
                              <a:lumMod val="95000"/>
                              <a:lumOff val="5000"/>
                            </a:schemeClr>
                          </a:solidFill>
                          <a:latin typeface="Arial" panose="020B0604020202020204" pitchFamily="34" charset="0"/>
                          <a:cs typeface="Arial" panose="020B0604020202020204" pitchFamily="34" charset="0"/>
                        </a:rPr>
                        <a:t>Cl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Chloride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2008722481"/>
                  </a:ext>
                </a:extLst>
              </a:tr>
              <a:tr h="643297">
                <a:tc>
                  <a:txBody>
                    <a:bodyPr/>
                    <a:lstStyle/>
                    <a:p>
                      <a:pPr algn="ctr">
                        <a:spcBef>
                          <a:spcPts val="600"/>
                        </a:spcBef>
                        <a:spcAft>
                          <a:spcPts val="600"/>
                        </a:spcAft>
                      </a:pPr>
                      <a:r>
                        <a:rPr lang="en-US" sz="1600" dirty="0">
                          <a:solidFill>
                            <a:schemeClr val="tx1">
                              <a:lumMod val="95000"/>
                              <a:lumOff val="5000"/>
                            </a:schemeClr>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spcAft>
                          <a:spcPts val="600"/>
                        </a:spcAft>
                      </a:pPr>
                      <a:r>
                        <a:rPr lang="en-US" sz="1800" dirty="0" err="1">
                          <a:solidFill>
                            <a:schemeClr val="tx1">
                              <a:lumMod val="95000"/>
                              <a:lumOff val="5000"/>
                            </a:schemeClr>
                          </a:solidFill>
                          <a:latin typeface="Arial" panose="020B0604020202020204" pitchFamily="34" charset="0"/>
                          <a:cs typeface="Arial" panose="020B0604020202020204" pitchFamily="34" charset="0"/>
                        </a:rPr>
                        <a:t>H</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2</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SO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4</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sulfuric acid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SO</a:t>
                      </a:r>
                      <a:r>
                        <a:rPr lang="en-US" sz="1800" baseline="-25000" dirty="0" err="1">
                          <a:effectLst/>
                          <a:latin typeface="Arial" panose="020B0604020202020204" pitchFamily="34" charset="0"/>
                          <a:ea typeface="Calibri" panose="020F0502020204030204" pitchFamily="34" charset="0"/>
                          <a:cs typeface="Arial" panose="020B0604020202020204" pitchFamily="34" charset="0"/>
                        </a:rPr>
                        <a:t>4</a:t>
                      </a:r>
                      <a:endParaRPr lang="en-US" sz="1800" baseline="0" dirty="0">
                        <a:effectLst/>
                        <a:latin typeface="Arial" panose="020B0604020202020204" pitchFamily="34" charset="0"/>
                        <a:ea typeface="Calibri" panose="020F0502020204030204" pitchFamily="34" charset="0"/>
                        <a:cs typeface="Arial" panose="020B0604020202020204" pitchFamily="34" charset="0"/>
                      </a:endParaRPr>
                    </a:p>
                    <a:p>
                      <a:pPr algn="just">
                        <a:spcBef>
                          <a:spcPts val="600"/>
                        </a:spcBef>
                        <a:spcAft>
                          <a:spcPts val="600"/>
                        </a:spcAft>
                      </a:pPr>
                      <a:r>
                        <a:rPr lang="en-US" sz="1800" baseline="0" dirty="0">
                          <a:effectLst/>
                          <a:latin typeface="Arial" panose="020B0604020202020204" pitchFamily="34" charset="0"/>
                          <a:ea typeface="Calibri" panose="020F0502020204030204" pitchFamily="34" charset="0"/>
                          <a:cs typeface="Arial" panose="020B0604020202020204" pitchFamily="34" charset="0"/>
                        </a:rPr>
                        <a:t>- </a:t>
                      </a:r>
                      <a:r>
                        <a:rPr lang="en-US" sz="1800" baseline="0" dirty="0" err="1">
                          <a:effectLst/>
                          <a:latin typeface="Arial" panose="020B0604020202020204" pitchFamily="34" charset="0"/>
                          <a:ea typeface="Calibri" panose="020F0502020204030204" pitchFamily="34" charset="0"/>
                          <a:cs typeface="Arial" panose="020B0604020202020204" pitchFamily="34" charset="0"/>
                        </a:rPr>
                        <a:t>HSO</a:t>
                      </a:r>
                      <a:r>
                        <a:rPr lang="en-US" sz="1800" baseline="-25000" dirty="0" err="1">
                          <a:effectLst/>
                          <a:latin typeface="Arial" panose="020B0604020202020204" pitchFamily="34" charset="0"/>
                          <a:ea typeface="Calibri" panose="020F0502020204030204" pitchFamily="34" charset="0"/>
                          <a:cs typeface="Arial" panose="020B0604020202020204" pitchFamily="34" charset="0"/>
                        </a:rPr>
                        <a:t>4</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II</a:t>
                      </a:r>
                    </a:p>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Sulfate</a:t>
                      </a:r>
                    </a:p>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Hydrogen sulfate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703583018"/>
                  </a:ext>
                </a:extLst>
              </a:tr>
              <a:tr h="757319">
                <a:tc>
                  <a:txBody>
                    <a:bodyPr/>
                    <a:lstStyle/>
                    <a:p>
                      <a:pPr algn="ctr">
                        <a:spcBef>
                          <a:spcPts val="600"/>
                        </a:spcBef>
                        <a:spcAft>
                          <a:spcPts val="600"/>
                        </a:spcAft>
                      </a:pPr>
                      <a:r>
                        <a:rPr lang="en-US" sz="1600" dirty="0">
                          <a:solidFill>
                            <a:schemeClr val="tx1">
                              <a:lumMod val="95000"/>
                              <a:lumOff val="5000"/>
                            </a:schemeClr>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spcAft>
                          <a:spcPts val="600"/>
                        </a:spcAft>
                      </a:pPr>
                      <a:r>
                        <a:rPr lang="en-US" sz="1800" dirty="0" err="1">
                          <a:solidFill>
                            <a:schemeClr val="tx1">
                              <a:lumMod val="95000"/>
                              <a:lumOff val="5000"/>
                            </a:schemeClr>
                          </a:solidFill>
                          <a:latin typeface="Arial" panose="020B0604020202020204" pitchFamily="34" charset="0"/>
                          <a:cs typeface="Arial" panose="020B0604020202020204" pitchFamily="34" charset="0"/>
                        </a:rPr>
                        <a:t>H</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2</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SO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sulfurous acid</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 </a:t>
                      </a:r>
                      <a:r>
                        <a:rPr lang="en-US" sz="1800" dirty="0" err="1">
                          <a:effectLst/>
                          <a:latin typeface="Arial" panose="020B0604020202020204" pitchFamily="34" charset="0"/>
                          <a:ea typeface="Calibri" panose="020F0502020204030204" pitchFamily="34" charset="0"/>
                          <a:cs typeface="Arial" panose="020B0604020202020204" pitchFamily="34" charset="0"/>
                        </a:rPr>
                        <a:t>SO</a:t>
                      </a:r>
                      <a:r>
                        <a:rPr lang="en-US" sz="1800" baseline="-25000" dirty="0" err="1">
                          <a:effectLst/>
                          <a:latin typeface="Arial" panose="020B0604020202020204" pitchFamily="34" charset="0"/>
                          <a:ea typeface="Calibri" panose="020F0502020204030204" pitchFamily="34" charset="0"/>
                          <a:cs typeface="Arial" panose="020B0604020202020204" pitchFamily="34" charset="0"/>
                        </a:rPr>
                        <a:t>3</a:t>
                      </a:r>
                      <a:endParaRPr lang="en-US" sz="1800" baseline="0" dirty="0">
                        <a:effectLst/>
                        <a:latin typeface="Arial" panose="020B0604020202020204" pitchFamily="34" charset="0"/>
                        <a:ea typeface="Calibri" panose="020F0502020204030204" pitchFamily="34" charset="0"/>
                        <a:cs typeface="Arial" panose="020B0604020202020204" pitchFamily="34" charset="0"/>
                      </a:endParaRPr>
                    </a:p>
                    <a:p>
                      <a:pPr algn="just">
                        <a:spcBef>
                          <a:spcPts val="600"/>
                        </a:spcBef>
                        <a:spcAft>
                          <a:spcPts val="600"/>
                        </a:spcAft>
                      </a:pPr>
                      <a:r>
                        <a:rPr lang="en-US" sz="1800" baseline="0" dirty="0">
                          <a:effectLst/>
                          <a:latin typeface="Arial" panose="020B0604020202020204" pitchFamily="34" charset="0"/>
                          <a:ea typeface="Calibri" panose="020F0502020204030204" pitchFamily="34" charset="0"/>
                          <a:cs typeface="Arial" panose="020B0604020202020204" pitchFamily="34" charset="0"/>
                        </a:rPr>
                        <a:t>- </a:t>
                      </a:r>
                      <a:r>
                        <a:rPr lang="en-US" sz="1800" baseline="0" dirty="0" err="1">
                          <a:effectLst/>
                          <a:latin typeface="Arial" panose="020B0604020202020204" pitchFamily="34" charset="0"/>
                          <a:ea typeface="Calibri" panose="020F0502020204030204" pitchFamily="34" charset="0"/>
                          <a:cs typeface="Arial" panose="020B0604020202020204" pitchFamily="34" charset="0"/>
                        </a:rPr>
                        <a:t>HSO</a:t>
                      </a:r>
                      <a:r>
                        <a:rPr lang="en-US" sz="1800" baseline="-25000" dirty="0" err="1">
                          <a:effectLst/>
                          <a:latin typeface="Arial" panose="020B0604020202020204" pitchFamily="34" charset="0"/>
                          <a:ea typeface="Calibri" panose="020F0502020204030204" pitchFamily="34" charset="0"/>
                          <a:cs typeface="Arial" panose="020B0604020202020204" pitchFamily="34" charset="0"/>
                        </a:rPr>
                        <a:t>3</a:t>
                      </a:r>
                      <a:endParaRPr lang="en-US" sz="1800" dirty="0">
                        <a:effectLst/>
                        <a:latin typeface="Arial" panose="020B0604020202020204" pitchFamily="34" charset="0"/>
                        <a:ea typeface="Calibri" panose="020F0502020204030204" pitchFamily="34" charset="0"/>
                        <a:cs typeface="Arial" panose="020B0604020202020204" pitchFamily="34"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II</a:t>
                      </a:r>
                    </a:p>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I</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Sulfite</a:t>
                      </a:r>
                    </a:p>
                    <a:p>
                      <a:pPr marL="0" marR="0" lvl="0" indent="0" algn="just" defTabSz="914400" rtl="0" eaLnBrk="1" fontAlgn="auto" latinLnBrk="0" hangingPunct="1">
                        <a:lnSpc>
                          <a:spcPct val="100000"/>
                        </a:lnSpc>
                        <a:spcBef>
                          <a:spcPts val="600"/>
                        </a:spcBef>
                        <a:spcAft>
                          <a:spcPts val="600"/>
                        </a:spcAft>
                        <a:buClrTx/>
                        <a:buSzTx/>
                        <a:buFontTx/>
                        <a:buNone/>
                        <a:tabLst/>
                        <a:defRPr/>
                      </a:pPr>
                      <a:r>
                        <a:rPr lang="en-US" sz="1800" dirty="0">
                          <a:effectLst/>
                          <a:latin typeface="Arial" panose="020B0604020202020204" pitchFamily="34" charset="0"/>
                          <a:ea typeface="Calibri" panose="020F0502020204030204" pitchFamily="34" charset="0"/>
                          <a:cs typeface="Arial" panose="020B0604020202020204" pitchFamily="34" charset="0"/>
                        </a:rPr>
                        <a:t>Hydrogen sulfite</a:t>
                      </a: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3372331001"/>
                  </a:ext>
                </a:extLst>
              </a:tr>
              <a:tr h="816640">
                <a:tc>
                  <a:txBody>
                    <a:bodyPr/>
                    <a:lstStyle/>
                    <a:p>
                      <a:pPr algn="ctr">
                        <a:spcBef>
                          <a:spcPts val="600"/>
                        </a:spcBef>
                        <a:spcAft>
                          <a:spcPts val="600"/>
                        </a:spcAft>
                      </a:pPr>
                      <a:r>
                        <a:rPr lang="en-US" sz="1600" dirty="0">
                          <a:solidFill>
                            <a:schemeClr val="tx1">
                              <a:lumMod val="95000"/>
                              <a:lumOff val="5000"/>
                            </a:schemeClr>
                          </a:solidFill>
                          <a:latin typeface="Arial" panose="020B0604020202020204" pitchFamily="34" charset="0"/>
                          <a:cs typeface="Arial" panose="020B0604020202020204" pitchFamily="34" charset="0"/>
                        </a:rPr>
                        <a:t>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spcAft>
                          <a:spcPts val="600"/>
                        </a:spcAft>
                      </a:pPr>
                      <a:r>
                        <a:rPr lang="en-US" sz="1800" dirty="0" err="1">
                          <a:solidFill>
                            <a:schemeClr val="tx1">
                              <a:lumMod val="95000"/>
                              <a:lumOff val="5000"/>
                            </a:schemeClr>
                          </a:solidFill>
                          <a:latin typeface="Arial" panose="020B0604020202020204" pitchFamily="34" charset="0"/>
                          <a:cs typeface="Arial" panose="020B0604020202020204" pitchFamily="34" charset="0"/>
                        </a:rPr>
                        <a:t>H</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2</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CO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kern="1200" dirty="0">
                          <a:solidFill>
                            <a:schemeClr val="dk1"/>
                          </a:solidFill>
                          <a:effectLst/>
                          <a:latin typeface="Arial" panose="020B0604020202020204" pitchFamily="34" charset="0"/>
                          <a:ea typeface="+mn-ea"/>
                          <a:cs typeface="Arial" panose="020B0604020202020204" pitchFamily="34" charset="0"/>
                        </a:rPr>
                        <a:t>carbonic acid</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 </a:t>
                      </a:r>
                      <a:r>
                        <a:rPr lang="en-US" sz="1800" dirty="0" err="1">
                          <a:solidFill>
                            <a:schemeClr val="tx1">
                              <a:lumMod val="95000"/>
                              <a:lumOff val="5000"/>
                            </a:schemeClr>
                          </a:solidFill>
                          <a:latin typeface="Arial" panose="020B0604020202020204" pitchFamily="34" charset="0"/>
                          <a:cs typeface="Arial" panose="020B0604020202020204" pitchFamily="34" charset="0"/>
                        </a:rPr>
                        <a:t>CO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endParaRPr lang="en-US" sz="1800" baseline="0" dirty="0">
                        <a:solidFill>
                          <a:schemeClr val="tx1">
                            <a:lumMod val="95000"/>
                            <a:lumOff val="5000"/>
                          </a:schemeClr>
                        </a:solidFill>
                        <a:latin typeface="Arial" panose="020B0604020202020204" pitchFamily="34" charset="0"/>
                        <a:cs typeface="Arial" panose="020B0604020202020204" pitchFamily="34" charset="0"/>
                      </a:endParaRPr>
                    </a:p>
                    <a:p>
                      <a:pPr algn="just">
                        <a:spcBef>
                          <a:spcPts val="600"/>
                        </a:spcBef>
                        <a:spcAft>
                          <a:spcPts val="600"/>
                        </a:spcAft>
                      </a:pPr>
                      <a:r>
                        <a:rPr lang="en-US" sz="1800" baseline="0" dirty="0">
                          <a:solidFill>
                            <a:schemeClr val="tx1">
                              <a:lumMod val="95000"/>
                              <a:lumOff val="5000"/>
                            </a:schemeClr>
                          </a:solidFill>
                          <a:latin typeface="Arial" panose="020B0604020202020204" pitchFamily="34" charset="0"/>
                          <a:cs typeface="Arial" panose="020B0604020202020204" pitchFamily="34" charset="0"/>
                        </a:rPr>
                        <a:t>- </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HCO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r>
                        <a:rPr lang="en-US" sz="1800" baseline="-25000" dirty="0">
                          <a:solidFill>
                            <a:schemeClr val="tx1">
                              <a:lumMod val="95000"/>
                              <a:lumOff val="5000"/>
                            </a:schemeClr>
                          </a:solidFill>
                          <a:latin typeface="Arial" panose="020B0604020202020204" pitchFamily="34" charset="0"/>
                          <a:cs typeface="Arial" panose="020B0604020202020204" pitchFamily="34" charset="0"/>
                        </a:rPr>
                        <a:t> </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II</a:t>
                      </a:r>
                    </a:p>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Carbonate</a:t>
                      </a:r>
                    </a:p>
                    <a:p>
                      <a:pPr algn="just">
                        <a:spcBef>
                          <a:spcPts val="600"/>
                        </a:spcBef>
                        <a:spcAft>
                          <a:spcPts val="600"/>
                        </a:spcAft>
                      </a:pPr>
                      <a:r>
                        <a:rPr lang="en-US" sz="1800" dirty="0">
                          <a:effectLst/>
                          <a:latin typeface="Arial" panose="020B0604020202020204" pitchFamily="34" charset="0"/>
                          <a:ea typeface="Calibri" panose="020F0502020204030204" pitchFamily="34" charset="0"/>
                          <a:cs typeface="Arial" panose="020B0604020202020204" pitchFamily="34" charset="0"/>
                        </a:rPr>
                        <a:t>Hydrogen</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253742526"/>
                  </a:ext>
                </a:extLst>
              </a:tr>
              <a:tr h="734508">
                <a:tc>
                  <a:txBody>
                    <a:bodyPr/>
                    <a:lstStyle/>
                    <a:p>
                      <a:pPr algn="ctr">
                        <a:spcBef>
                          <a:spcPts val="600"/>
                        </a:spcBef>
                        <a:spcAft>
                          <a:spcPts val="600"/>
                        </a:spcAft>
                      </a:pPr>
                      <a:r>
                        <a:rPr lang="en-US" sz="1600" dirty="0">
                          <a:solidFill>
                            <a:schemeClr val="tx1">
                              <a:lumMod val="95000"/>
                              <a:lumOff val="5000"/>
                            </a:schemeClr>
                          </a:solidFill>
                          <a:latin typeface="Arial" panose="020B0604020202020204" pitchFamily="34" charset="0"/>
                          <a:cs typeface="Arial" panose="020B0604020202020204" pitchFamily="34"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spcAft>
                          <a:spcPts val="600"/>
                        </a:spcAft>
                      </a:pPr>
                      <a:r>
                        <a:rPr lang="en-US" sz="1800" dirty="0" err="1">
                          <a:solidFill>
                            <a:schemeClr val="tx1">
                              <a:lumMod val="95000"/>
                              <a:lumOff val="5000"/>
                            </a:schemeClr>
                          </a:solidFill>
                          <a:latin typeface="Arial" panose="020B0604020202020204" pitchFamily="34" charset="0"/>
                          <a:cs typeface="Arial" panose="020B0604020202020204" pitchFamily="34" charset="0"/>
                        </a:rPr>
                        <a:t>H</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PO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4</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kern="1200" dirty="0">
                          <a:solidFill>
                            <a:schemeClr val="dk1"/>
                          </a:solidFill>
                          <a:effectLst/>
                          <a:latin typeface="Arial" panose="020B0604020202020204" pitchFamily="34" charset="0"/>
                          <a:ea typeface="+mn-ea"/>
                          <a:cs typeface="Arial" panose="020B0604020202020204" pitchFamily="34" charset="0"/>
                        </a:rPr>
                        <a:t>phosphoric acid</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 </a:t>
                      </a:r>
                      <a:r>
                        <a:rPr lang="en-US" sz="1800" dirty="0">
                          <a:solidFill>
                            <a:schemeClr val="tx1">
                              <a:lumMod val="95000"/>
                              <a:lumOff val="5000"/>
                            </a:schemeClr>
                          </a:solidFill>
                          <a:latin typeface="Arial" panose="020B0604020202020204" pitchFamily="34" charset="0"/>
                          <a:cs typeface="Arial" panose="020B0604020202020204" pitchFamily="34" charset="0"/>
                          <a:sym typeface="Symbol" panose="05050102010706020507" pitchFamily="18" charset="2"/>
                        </a:rPr>
                        <a:t> </a:t>
                      </a:r>
                      <a:r>
                        <a:rPr lang="en-US" sz="1800" dirty="0" err="1">
                          <a:solidFill>
                            <a:schemeClr val="tx1">
                              <a:lumMod val="95000"/>
                              <a:lumOff val="5000"/>
                            </a:schemeClr>
                          </a:solidFill>
                          <a:latin typeface="Arial" panose="020B0604020202020204" pitchFamily="34" charset="0"/>
                          <a:cs typeface="Arial" panose="020B0604020202020204" pitchFamily="34" charset="0"/>
                        </a:rPr>
                        <a:t>PO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4</a:t>
                      </a:r>
                      <a:endParaRPr lang="en-US" sz="1800" baseline="0" dirty="0">
                        <a:solidFill>
                          <a:schemeClr val="tx1">
                            <a:lumMod val="95000"/>
                            <a:lumOff val="5000"/>
                          </a:schemeClr>
                        </a:solidFill>
                        <a:latin typeface="Arial" panose="020B0604020202020204" pitchFamily="34" charset="0"/>
                        <a:cs typeface="Arial" panose="020B0604020202020204" pitchFamily="34" charset="0"/>
                      </a:endParaRPr>
                    </a:p>
                    <a:p>
                      <a:pPr marL="0" indent="0" algn="just">
                        <a:spcBef>
                          <a:spcPts val="600"/>
                        </a:spcBef>
                        <a:spcAft>
                          <a:spcPts val="600"/>
                        </a:spcAft>
                        <a:buFontTx/>
                        <a:buNone/>
                      </a:pPr>
                      <a:r>
                        <a:rPr lang="en-US" sz="1800" baseline="0" dirty="0">
                          <a:solidFill>
                            <a:schemeClr val="tx1">
                              <a:lumMod val="95000"/>
                              <a:lumOff val="5000"/>
                            </a:schemeClr>
                          </a:solidFill>
                          <a:latin typeface="Arial" panose="020B0604020202020204" pitchFamily="34" charset="0"/>
                          <a:cs typeface="Arial" panose="020B0604020202020204" pitchFamily="34" charset="0"/>
                        </a:rPr>
                        <a:t>- </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HPO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4</a:t>
                      </a:r>
                      <a:endParaRPr lang="en-US" sz="1800" baseline="0" dirty="0">
                        <a:solidFill>
                          <a:schemeClr val="tx1">
                            <a:lumMod val="95000"/>
                            <a:lumOff val="5000"/>
                          </a:schemeClr>
                        </a:solidFill>
                        <a:latin typeface="Arial" panose="020B0604020202020204" pitchFamily="34" charset="0"/>
                        <a:cs typeface="Arial" panose="020B0604020202020204" pitchFamily="34" charset="0"/>
                      </a:endParaRPr>
                    </a:p>
                    <a:p>
                      <a:pPr marL="0" indent="0" algn="just">
                        <a:spcBef>
                          <a:spcPts val="600"/>
                        </a:spcBef>
                        <a:spcAft>
                          <a:spcPts val="600"/>
                        </a:spcAft>
                        <a:buFontTx/>
                        <a:buNone/>
                      </a:pPr>
                      <a:r>
                        <a:rPr lang="en-US" sz="1800" baseline="0" dirty="0">
                          <a:solidFill>
                            <a:schemeClr val="tx1">
                              <a:lumMod val="95000"/>
                              <a:lumOff val="5000"/>
                            </a:schemeClr>
                          </a:solidFill>
                          <a:latin typeface="Arial" panose="020B0604020202020204" pitchFamily="34" charset="0"/>
                          <a:cs typeface="Arial" panose="020B0604020202020204" pitchFamily="34" charset="0"/>
                        </a:rPr>
                        <a:t>= </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H</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2</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PO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4</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Phosphate</a:t>
                      </a:r>
                    </a:p>
                    <a:p>
                      <a:pPr marL="0" marR="0" lvl="0" indent="0" algn="just" defTabSz="914400" rtl="0" eaLnBrk="1" fontAlgn="auto" latinLnBrk="0" hangingPunct="1">
                        <a:lnSpc>
                          <a:spcPct val="100000"/>
                        </a:lnSpc>
                        <a:spcBef>
                          <a:spcPts val="600"/>
                        </a:spcBef>
                        <a:spcAft>
                          <a:spcPts val="600"/>
                        </a:spcAft>
                        <a:buClrTx/>
                        <a:buSzTx/>
                        <a:buFontTx/>
                        <a:buNone/>
                        <a:tabLst/>
                        <a:defRPr/>
                      </a:pPr>
                      <a:r>
                        <a:rPr lang="en-US" sz="1800" dirty="0">
                          <a:effectLst/>
                          <a:latin typeface="Arial" panose="020B0604020202020204" pitchFamily="34" charset="0"/>
                          <a:ea typeface="Calibri" panose="020F0502020204030204" pitchFamily="34" charset="0"/>
                          <a:cs typeface="Arial" panose="020B0604020202020204" pitchFamily="34" charset="0"/>
                        </a:rPr>
                        <a:t>Hydrogen </a:t>
                      </a:r>
                      <a:r>
                        <a:rPr lang="en-US" sz="1800" dirty="0">
                          <a:solidFill>
                            <a:schemeClr val="tx1">
                              <a:lumMod val="95000"/>
                              <a:lumOff val="5000"/>
                            </a:schemeClr>
                          </a:solidFill>
                          <a:effectLst/>
                          <a:latin typeface="Arial" panose="020B0604020202020204" pitchFamily="34" charset="0"/>
                          <a:ea typeface="Calibri" panose="020F0502020204030204" pitchFamily="34" charset="0"/>
                          <a:cs typeface="Arial" panose="020B0604020202020204" pitchFamily="34" charset="0"/>
                        </a:rPr>
                        <a:t>p</a:t>
                      </a:r>
                      <a:r>
                        <a:rPr lang="en-US" sz="1800" dirty="0">
                          <a:solidFill>
                            <a:schemeClr val="tx1">
                              <a:lumMod val="95000"/>
                              <a:lumOff val="5000"/>
                            </a:schemeClr>
                          </a:solidFill>
                          <a:latin typeface="Arial" panose="020B0604020202020204" pitchFamily="34" charset="0"/>
                          <a:cs typeface="Arial" panose="020B0604020202020204" pitchFamily="34" charset="0"/>
                        </a:rPr>
                        <a:t>hosphate</a:t>
                      </a:r>
                      <a:endParaRPr lang="en-US" sz="1800" dirty="0">
                        <a:effectLst/>
                        <a:latin typeface="Arial" panose="020B0604020202020204" pitchFamily="34" charset="0"/>
                        <a:ea typeface="Calibri" panose="020F0502020204030204" pitchFamily="34" charset="0"/>
                        <a:cs typeface="Arial" panose="020B0604020202020204" pitchFamily="34" charset="0"/>
                      </a:endParaRPr>
                    </a:p>
                    <a:p>
                      <a:pPr marL="0" marR="0" lvl="0" indent="0" algn="just" defTabSz="914400" rtl="0" eaLnBrk="1" fontAlgn="auto" latinLnBrk="0" hangingPunct="1">
                        <a:lnSpc>
                          <a:spcPct val="100000"/>
                        </a:lnSpc>
                        <a:spcBef>
                          <a:spcPts val="600"/>
                        </a:spcBef>
                        <a:spcAft>
                          <a:spcPts val="600"/>
                        </a:spcAft>
                        <a:buClrTx/>
                        <a:buSzTx/>
                        <a:buFontTx/>
                        <a:buNone/>
                        <a:tabLst/>
                        <a:defRPr/>
                      </a:pPr>
                      <a:r>
                        <a:rPr lang="en-US" sz="1800" dirty="0">
                          <a:effectLst/>
                          <a:latin typeface="Arial" panose="020B0604020202020204" pitchFamily="34" charset="0"/>
                          <a:ea typeface="Calibri" panose="020F0502020204030204" pitchFamily="34" charset="0"/>
                          <a:cs typeface="Arial" panose="020B0604020202020204" pitchFamily="34" charset="0"/>
                        </a:rPr>
                        <a:t>Dihydrogen </a:t>
                      </a:r>
                      <a:r>
                        <a:rPr lang="en-US" sz="1800" dirty="0">
                          <a:solidFill>
                            <a:schemeClr val="tx1">
                              <a:lumMod val="95000"/>
                              <a:lumOff val="5000"/>
                            </a:schemeClr>
                          </a:solidFill>
                          <a:effectLst/>
                          <a:latin typeface="Arial" panose="020B0604020202020204" pitchFamily="34" charset="0"/>
                          <a:ea typeface="Calibri" panose="020F0502020204030204" pitchFamily="34" charset="0"/>
                          <a:cs typeface="Arial" panose="020B0604020202020204" pitchFamily="34" charset="0"/>
                        </a:rPr>
                        <a:t>p</a:t>
                      </a:r>
                      <a:r>
                        <a:rPr lang="en-US" sz="1800" dirty="0">
                          <a:solidFill>
                            <a:schemeClr val="tx1">
                              <a:lumMod val="95000"/>
                              <a:lumOff val="5000"/>
                            </a:schemeClr>
                          </a:solidFill>
                          <a:latin typeface="Arial" panose="020B0604020202020204" pitchFamily="34" charset="0"/>
                          <a:cs typeface="Arial" panose="020B0604020202020204" pitchFamily="34" charset="0"/>
                        </a:rPr>
                        <a:t>hosphate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754842129"/>
                  </a:ext>
                </a:extLst>
              </a:tr>
              <a:tr h="647149">
                <a:tc>
                  <a:txBody>
                    <a:bodyPr/>
                    <a:lstStyle/>
                    <a:p>
                      <a:pPr algn="ctr">
                        <a:spcBef>
                          <a:spcPts val="600"/>
                        </a:spcBef>
                        <a:spcAft>
                          <a:spcPts val="600"/>
                        </a:spcAft>
                      </a:pPr>
                      <a:r>
                        <a:rPr lang="en-US" sz="1600" dirty="0">
                          <a:solidFill>
                            <a:schemeClr val="tx1">
                              <a:lumMod val="95000"/>
                              <a:lumOff val="5000"/>
                            </a:schemeClr>
                          </a:solidFill>
                          <a:latin typeface="Arial" panose="020B0604020202020204" pitchFamily="34" charset="0"/>
                          <a:cs typeface="Arial" panose="020B0604020202020204" pitchFamily="34" charset="0"/>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600"/>
                        </a:spcBef>
                        <a:spcAft>
                          <a:spcPts val="600"/>
                        </a:spcAft>
                        <a:buClrTx/>
                        <a:buSzTx/>
                        <a:buFontTx/>
                        <a:buNone/>
                        <a:tabLst/>
                        <a:defRPr/>
                      </a:pPr>
                      <a:r>
                        <a:rPr lang="en-US" sz="1800" dirty="0" err="1">
                          <a:solidFill>
                            <a:schemeClr val="tx1">
                              <a:lumMod val="95000"/>
                              <a:lumOff val="5000"/>
                            </a:schemeClr>
                          </a:solidFill>
                          <a:latin typeface="Arial" panose="020B0604020202020204" pitchFamily="34" charset="0"/>
                          <a:cs typeface="Arial" panose="020B0604020202020204" pitchFamily="34" charset="0"/>
                        </a:rPr>
                        <a:t>HNO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kern="1200" dirty="0">
                          <a:solidFill>
                            <a:schemeClr val="dk1"/>
                          </a:solidFill>
                          <a:effectLst/>
                          <a:latin typeface="Arial" panose="020B0604020202020204" pitchFamily="34" charset="0"/>
                          <a:ea typeface="+mn-ea"/>
                          <a:cs typeface="Arial" panose="020B0604020202020204" pitchFamily="34" charset="0"/>
                        </a:rPr>
                        <a:t>nitric acid</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 </a:t>
                      </a:r>
                      <a:r>
                        <a:rPr lang="en-US" sz="1800" dirty="0" err="1">
                          <a:solidFill>
                            <a:schemeClr val="tx1">
                              <a:lumMod val="95000"/>
                              <a:lumOff val="5000"/>
                            </a:schemeClr>
                          </a:solidFill>
                          <a:latin typeface="Arial" panose="020B0604020202020204" pitchFamily="34" charset="0"/>
                          <a:cs typeface="Arial" panose="020B0604020202020204" pitchFamily="34" charset="0"/>
                        </a:rPr>
                        <a:t>NO</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I</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Nitrate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541441547"/>
                  </a:ext>
                </a:extLst>
              </a:tr>
              <a:tr h="550077">
                <a:tc>
                  <a:txBody>
                    <a:bodyPr/>
                    <a:lstStyle/>
                    <a:p>
                      <a:pPr algn="ctr">
                        <a:spcBef>
                          <a:spcPts val="600"/>
                        </a:spcBef>
                        <a:spcAft>
                          <a:spcPts val="600"/>
                        </a:spcAft>
                      </a:pPr>
                      <a:r>
                        <a:rPr lang="en-US" sz="1600" dirty="0">
                          <a:solidFill>
                            <a:schemeClr val="tx1">
                              <a:lumMod val="95000"/>
                              <a:lumOff val="5000"/>
                            </a:schemeClr>
                          </a:solidFill>
                          <a:latin typeface="Arial" panose="020B0604020202020204" pitchFamily="34" charset="0"/>
                          <a:cs typeface="Arial" panose="020B0604020202020204" pitchFamily="34" charset="0"/>
                        </a:rPr>
                        <a:t>7</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spcAft>
                          <a:spcPts val="600"/>
                        </a:spcAft>
                      </a:pPr>
                      <a:r>
                        <a:rPr lang="en-US" sz="1800" dirty="0" err="1">
                          <a:solidFill>
                            <a:schemeClr val="tx1">
                              <a:lumMod val="95000"/>
                              <a:lumOff val="5000"/>
                            </a:schemeClr>
                          </a:solidFill>
                          <a:latin typeface="Arial" panose="020B0604020202020204" pitchFamily="34" charset="0"/>
                          <a:cs typeface="Arial" panose="020B0604020202020204" pitchFamily="34" charset="0"/>
                        </a:rPr>
                        <a:t>CH</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COOH</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acetic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err="1">
                          <a:solidFill>
                            <a:schemeClr val="tx1">
                              <a:lumMod val="95000"/>
                              <a:lumOff val="5000"/>
                            </a:schemeClr>
                          </a:solidFill>
                          <a:latin typeface="Arial" panose="020B0604020202020204" pitchFamily="34" charset="0"/>
                          <a:cs typeface="Arial" panose="020B0604020202020204" pitchFamily="34" charset="0"/>
                        </a:rPr>
                        <a:t>CH</a:t>
                      </a:r>
                      <a:r>
                        <a:rPr lang="en-US" sz="1800" baseline="-25000" dirty="0" err="1">
                          <a:solidFill>
                            <a:schemeClr val="tx1">
                              <a:lumMod val="95000"/>
                              <a:lumOff val="5000"/>
                            </a:schemeClr>
                          </a:solidFill>
                          <a:latin typeface="Arial" panose="020B0604020202020204" pitchFamily="34" charset="0"/>
                          <a:cs typeface="Arial" panose="020B0604020202020204" pitchFamily="34" charset="0"/>
                        </a:rPr>
                        <a:t>3</a:t>
                      </a:r>
                      <a:r>
                        <a:rPr lang="en-US" sz="1800" baseline="0" dirty="0" err="1">
                          <a:solidFill>
                            <a:schemeClr val="tx1">
                              <a:lumMod val="95000"/>
                              <a:lumOff val="5000"/>
                            </a:schemeClr>
                          </a:solidFill>
                          <a:latin typeface="Arial" panose="020B0604020202020204" pitchFamily="34" charset="0"/>
                          <a:cs typeface="Arial" panose="020B0604020202020204" pitchFamily="34" charset="0"/>
                        </a:rPr>
                        <a:t>COO</a:t>
                      </a:r>
                      <a:r>
                        <a:rPr lang="en-US" sz="1800" baseline="0" dirty="0">
                          <a:solidFill>
                            <a:schemeClr val="tx1">
                              <a:lumMod val="95000"/>
                              <a:lumOff val="5000"/>
                            </a:schemeClr>
                          </a:solidFill>
                          <a:latin typeface="Arial" panose="020B0604020202020204" pitchFamily="34" charset="0"/>
                          <a:cs typeface="Arial" panose="020B0604020202020204" pitchFamily="34" charset="0"/>
                        </a:rPr>
                        <a:t> - </a:t>
                      </a: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Acetate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752949741"/>
                  </a:ext>
                </a:extLst>
              </a:tr>
              <a:tr h="550077">
                <a:tc>
                  <a:txBody>
                    <a:bodyPr/>
                    <a:lstStyle/>
                    <a:p>
                      <a:pPr algn="ctr">
                        <a:spcBef>
                          <a:spcPts val="600"/>
                        </a:spcBef>
                        <a:spcAft>
                          <a:spcPts val="600"/>
                        </a:spcAft>
                      </a:pPr>
                      <a:r>
                        <a:rPr lang="en-US" sz="1600" dirty="0">
                          <a:solidFill>
                            <a:schemeClr val="tx1">
                              <a:lumMod val="95000"/>
                              <a:lumOff val="5000"/>
                            </a:schemeClr>
                          </a:solidFill>
                          <a:latin typeface="Arial" panose="020B0604020202020204" pitchFamily="34" charset="0"/>
                          <a:cs typeface="Arial" panose="020B0604020202020204" pitchFamily="34" charset="0"/>
                        </a:rPr>
                        <a:t>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HBr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Hydrobromic acid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 Br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endParaRPr lang="en-US" sz="1800" dirty="0">
                        <a:solidFill>
                          <a:schemeClr val="tx1">
                            <a:lumMod val="95000"/>
                            <a:lumOff val="5000"/>
                          </a:schemeClr>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just">
                        <a:spcBef>
                          <a:spcPts val="600"/>
                        </a:spcBef>
                        <a:spcAft>
                          <a:spcPts val="600"/>
                        </a:spcAft>
                      </a:pPr>
                      <a:r>
                        <a:rPr lang="en-US" sz="1800" dirty="0">
                          <a:solidFill>
                            <a:schemeClr val="tx1">
                              <a:lumMod val="95000"/>
                              <a:lumOff val="5000"/>
                            </a:schemeClr>
                          </a:solidFill>
                          <a:latin typeface="Arial" panose="020B0604020202020204" pitchFamily="34" charset="0"/>
                          <a:cs typeface="Arial" panose="020B0604020202020204" pitchFamily="34" charset="0"/>
                        </a:rPr>
                        <a:t>bromide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4132799095"/>
                  </a:ext>
                </a:extLst>
              </a:tr>
            </a:tbl>
          </a:graphicData>
        </a:graphic>
      </p:graphicFrame>
      <p:sp>
        <p:nvSpPr>
          <p:cNvPr id="8" name="Rectangle 7">
            <a:extLst>
              <a:ext uri="{FF2B5EF4-FFF2-40B4-BE49-F238E27FC236}">
                <a16:creationId xmlns="" xmlns:a16="http://schemas.microsoft.com/office/drawing/2014/main" id="{77E8AFD4-3D6F-4039-BF2F-185B685A46EA}"/>
              </a:ext>
            </a:extLst>
          </p:cNvPr>
          <p:cNvSpPr/>
          <p:nvPr/>
        </p:nvSpPr>
        <p:spPr>
          <a:xfrm>
            <a:off x="3598571" y="-32657"/>
            <a:ext cx="4530407" cy="584775"/>
          </a:xfrm>
          <a:prstGeom prst="rect">
            <a:avLst/>
          </a:prstGeom>
          <a:noFill/>
        </p:spPr>
        <p:txBody>
          <a:bodyPr wrap="none" lIns="91440" tIns="45720" rIns="91440" bIns="45720">
            <a:spAutoFit/>
          </a:bodyPr>
          <a:lstStyle/>
          <a:p>
            <a:pPr algn="ctr"/>
            <a:r>
              <a:rPr lang="en-US" sz="3200" b="0" cap="none" spc="0" dirty="0" err="1">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rPr>
              <a:t>Một</a:t>
            </a:r>
            <a:r>
              <a:rPr lang="en-US" sz="3200" b="0" cap="none" spc="0" dirty="0">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rPr>
              <a:t> </a:t>
            </a:r>
            <a:r>
              <a:rPr lang="en-US" sz="3200" b="0" cap="none" spc="0" dirty="0" err="1">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rPr>
              <a:t>số</a:t>
            </a:r>
            <a:r>
              <a:rPr lang="en-US" sz="3200" b="0" cap="none" spc="0" dirty="0">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rPr>
              <a:t> acid </a:t>
            </a:r>
            <a:r>
              <a:rPr lang="en-US" sz="3200" b="0" cap="none" spc="0" dirty="0" err="1">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rPr>
              <a:t>th</a:t>
            </a:r>
            <a:r>
              <a:rPr lang="vi-VN" sz="3200" b="0" cap="none" spc="0" dirty="0">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rPr>
              <a:t>ường</a:t>
            </a:r>
            <a:r>
              <a:rPr lang="en-US" sz="3200" b="0" cap="none" spc="0" dirty="0">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rPr>
              <a:t> </a:t>
            </a:r>
            <a:r>
              <a:rPr lang="en-US" sz="3200" b="0" cap="none" spc="0" dirty="0" err="1">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rPr>
              <a:t>gặp</a:t>
            </a:r>
            <a:endParaRPr lang="en-US" sz="3200" b="0" cap="none" spc="0" dirty="0">
              <a:ln w="0"/>
              <a:solidFill>
                <a:srgbClr val="0070C0"/>
              </a:solidFill>
              <a:effectLst>
                <a:reflection blurRad="6350" stA="53000" endA="300" endPos="35500" dir="5400000" sy="-90000" algn="bl" rotWithShape="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7774226"/>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 xmlns:a16="http://schemas.microsoft.com/office/drawing/2014/main" id="{8C6CF2CA-E4C1-4F57-9F02-6B9AF8AA7EFF}"/>
              </a:ext>
            </a:extLst>
          </p:cNvPr>
          <p:cNvSpPr/>
          <p:nvPr/>
        </p:nvSpPr>
        <p:spPr>
          <a:xfrm>
            <a:off x="5035958" y="2560650"/>
            <a:ext cx="2120083" cy="1015663"/>
          </a:xfrm>
          <a:prstGeom prst="rect">
            <a:avLst/>
          </a:prstGeom>
          <a:noFill/>
          <a:ln w="571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lIns="91440" tIns="45720" rIns="91440" bIns="45720">
            <a:spAutoFit/>
            <a:scene3d>
              <a:camera prst="orthographicFront"/>
              <a:lightRig rig="soft" dir="t">
                <a:rot lat="0" lon="0" rev="15600000"/>
              </a:lightRig>
            </a:scene3d>
            <a:sp3d extrusionH="57150" prstMaterial="softEdge">
              <a:bevelT w="25400" h="38100"/>
            </a:sp3d>
          </a:bodyPr>
          <a:lstStyle/>
          <a:p>
            <a:pPr algn="ctr"/>
            <a:r>
              <a:rPr lang="en-US" sz="6000" b="1" cap="none" spc="0" dirty="0">
                <a:ln/>
                <a:solidFill>
                  <a:srgbClr val="FF0000"/>
                </a:solidFill>
                <a:effectLst>
                  <a:outerShdw blurRad="38100" dist="38100" dir="2700000" algn="tl">
                    <a:srgbClr val="000000">
                      <a:alpha val="43137"/>
                    </a:srgbClr>
                  </a:outerShdw>
                </a:effectLst>
              </a:rPr>
              <a:t>ACID</a:t>
            </a:r>
          </a:p>
        </p:txBody>
      </p:sp>
      <p:sp>
        <p:nvSpPr>
          <p:cNvPr id="5" name="TextBox 4">
            <a:extLst>
              <a:ext uri="{FF2B5EF4-FFF2-40B4-BE49-F238E27FC236}">
                <a16:creationId xmlns="" xmlns:a16="http://schemas.microsoft.com/office/drawing/2014/main" id="{8394662A-0B2B-4D78-8ECA-591183B38A73}"/>
              </a:ext>
            </a:extLst>
          </p:cNvPr>
          <p:cNvSpPr txBox="1"/>
          <p:nvPr/>
        </p:nvSpPr>
        <p:spPr>
          <a:xfrm>
            <a:off x="5475585" y="912494"/>
            <a:ext cx="1175658" cy="954107"/>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800" dirty="0" err="1">
                <a:latin typeface="Arial" panose="020B0604020202020204" pitchFamily="34" charset="0"/>
                <a:cs typeface="Arial" panose="020B0604020202020204" pitchFamily="34" charset="0"/>
              </a:rPr>
              <a:t>Khái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niệm</a:t>
            </a:r>
            <a:endParaRPr lang="en-US" sz="28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 xmlns:a16="http://schemas.microsoft.com/office/drawing/2014/main" id="{9264E3FE-66D9-46EE-AC98-C28C9826673C}"/>
              </a:ext>
            </a:extLst>
          </p:cNvPr>
          <p:cNvSpPr txBox="1"/>
          <p:nvPr/>
        </p:nvSpPr>
        <p:spPr>
          <a:xfrm>
            <a:off x="114305" y="65316"/>
            <a:ext cx="4343396" cy="1200329"/>
          </a:xfrm>
          <a:prstGeom prst="rect">
            <a:avLst/>
          </a:prstGeom>
        </p:spPr>
        <p:style>
          <a:lnRef idx="2">
            <a:schemeClr val="accent4"/>
          </a:lnRef>
          <a:fillRef idx="1">
            <a:schemeClr val="lt1"/>
          </a:fillRef>
          <a:effectRef idx="0">
            <a:schemeClr val="accent4"/>
          </a:effectRef>
          <a:fontRef idx="minor">
            <a:schemeClr val="dk1"/>
          </a:fontRef>
        </p:style>
        <p:txBody>
          <a:bodyPr wrap="square" rtlCol="0">
            <a:spAutoFit/>
          </a:bodyPr>
          <a:lstStyle/>
          <a:p>
            <a:pPr algn="just"/>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Acid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là</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những</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hợp</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chất</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trong</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phân</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tử</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có</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nguyên</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tử</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hydrogen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liên</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kết</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với</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gốc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a:t>
            </a:r>
          </a:p>
        </p:txBody>
      </p:sp>
      <p:sp>
        <p:nvSpPr>
          <p:cNvPr id="9" name="TextBox 8">
            <a:extLst>
              <a:ext uri="{FF2B5EF4-FFF2-40B4-BE49-F238E27FC236}">
                <a16:creationId xmlns="" xmlns:a16="http://schemas.microsoft.com/office/drawing/2014/main" id="{B56A03EE-FC90-46B8-A1AD-B8E26BFCCC52}"/>
              </a:ext>
            </a:extLst>
          </p:cNvPr>
          <p:cNvSpPr txBox="1"/>
          <p:nvPr/>
        </p:nvSpPr>
        <p:spPr>
          <a:xfrm>
            <a:off x="7365641" y="135682"/>
            <a:ext cx="3754116" cy="830997"/>
          </a:xfrm>
          <a:prstGeom prst="rect">
            <a:avLst/>
          </a:prstGeom>
        </p:spPr>
        <p:style>
          <a:lnRef idx="2">
            <a:schemeClr val="accent4"/>
          </a:lnRef>
          <a:fillRef idx="1">
            <a:schemeClr val="lt1"/>
          </a:fillRef>
          <a:effectRef idx="0">
            <a:schemeClr val="accent4"/>
          </a:effectRef>
          <a:fontRef idx="minor">
            <a:schemeClr val="dk1"/>
          </a:fontRef>
        </p:style>
        <p:txBody>
          <a:bodyPr wrap="square">
            <a:spAutoFit/>
          </a:bodyPr>
          <a:lstStyle/>
          <a:p>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Khi tan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trong</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nước</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acid </a:t>
            </a:r>
            <a:r>
              <a:rPr lang="en-US" sz="2400" dirty="0" err="1">
                <a:solidFill>
                  <a:schemeClr val="tx1">
                    <a:lumMod val="95000"/>
                    <a:lumOff val="5000"/>
                  </a:schemeClr>
                </a:solidFill>
                <a:latin typeface="Times New Roman" panose="02020603050405020304" pitchFamily="18" charset="0"/>
                <a:cs typeface="Times New Roman" panose="02020603050405020304" pitchFamily="18" charset="0"/>
              </a:rPr>
              <a:t>tạo</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 ra ion H</a:t>
            </a:r>
            <a:r>
              <a:rPr lang="en-US" sz="2400" baseline="30000" dirty="0">
                <a:solidFill>
                  <a:schemeClr val="tx1">
                    <a:lumMod val="95000"/>
                    <a:lumOff val="5000"/>
                  </a:schemeClr>
                </a:solidFill>
                <a:latin typeface="Times New Roman" panose="02020603050405020304" pitchFamily="18" charset="0"/>
                <a:cs typeface="Times New Roman" panose="02020603050405020304" pitchFamily="18" charset="0"/>
              </a:rPr>
              <a:t>+</a:t>
            </a:r>
            <a:r>
              <a:rPr lang="en-US" sz="2400" dirty="0">
                <a:solidFill>
                  <a:schemeClr val="tx1">
                    <a:lumMod val="95000"/>
                    <a:lumOff val="5000"/>
                  </a:schemeClr>
                </a:solidFill>
                <a:latin typeface="Times New Roman" panose="02020603050405020304" pitchFamily="18" charset="0"/>
                <a:cs typeface="Times New Roman" panose="02020603050405020304" pitchFamily="18" charset="0"/>
              </a:rPr>
              <a:t>.</a:t>
            </a:r>
            <a:endParaRPr lang="en-US" sz="2400" dirty="0"/>
          </a:p>
        </p:txBody>
      </p:sp>
      <p:sp>
        <p:nvSpPr>
          <p:cNvPr id="10" name="TextBox 9">
            <a:extLst>
              <a:ext uri="{FF2B5EF4-FFF2-40B4-BE49-F238E27FC236}">
                <a16:creationId xmlns="" xmlns:a16="http://schemas.microsoft.com/office/drawing/2014/main" id="{75B5315F-E5FE-47E2-9BF2-14BBA539822C}"/>
              </a:ext>
            </a:extLst>
          </p:cNvPr>
          <p:cNvSpPr txBox="1"/>
          <p:nvPr/>
        </p:nvSpPr>
        <p:spPr>
          <a:xfrm>
            <a:off x="6566926" y="4315083"/>
            <a:ext cx="1529419" cy="1384995"/>
          </a:xfrm>
          <a:prstGeom prst="rect">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spcBef>
                <a:spcPts val="600"/>
              </a:spcBef>
              <a:spcAft>
                <a:spcPts val="600"/>
              </a:spcAft>
            </a:pPr>
            <a:r>
              <a:rPr lang="en-US" sz="2800" dirty="0" err="1">
                <a:latin typeface="Arial" panose="020B0604020202020204" pitchFamily="34" charset="0"/>
                <a:cs typeface="Arial" panose="020B0604020202020204" pitchFamily="34" charset="0"/>
              </a:rPr>
              <a:t>Tính</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chất</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hóa</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học</a:t>
            </a:r>
            <a:endParaRPr lang="en-US" sz="2800" dirty="0">
              <a:latin typeface="Arial" panose="020B0604020202020204" pitchFamily="34" charset="0"/>
              <a:cs typeface="Arial" panose="020B0604020202020204" pitchFamily="34" charset="0"/>
            </a:endParaRPr>
          </a:p>
        </p:txBody>
      </p:sp>
      <p:sp>
        <p:nvSpPr>
          <p:cNvPr id="11" name="TextBox 10">
            <a:extLst>
              <a:ext uri="{FF2B5EF4-FFF2-40B4-BE49-F238E27FC236}">
                <a16:creationId xmlns="" xmlns:a16="http://schemas.microsoft.com/office/drawing/2014/main" id="{50CE979C-E665-4133-ACC9-D829219171C7}"/>
              </a:ext>
            </a:extLst>
          </p:cNvPr>
          <p:cNvSpPr txBox="1"/>
          <p:nvPr/>
        </p:nvSpPr>
        <p:spPr>
          <a:xfrm>
            <a:off x="4142282" y="4315083"/>
            <a:ext cx="1921132" cy="1384995"/>
          </a:xfrm>
          <a:prstGeom prst="rect">
            <a:avLst/>
          </a:prstGeom>
          <a:ln>
            <a:noFill/>
          </a:ln>
          <a:effectLst>
            <a:outerShdw blurRad="190500" dist="228600" dir="2700000" algn="ctr">
              <a:srgbClr val="000000">
                <a:alpha val="30000"/>
              </a:srgbClr>
            </a:outerShdw>
            <a:softEdge rad="12700"/>
          </a:effectLst>
          <a:scene3d>
            <a:camera prst="orthographicFront">
              <a:rot lat="0" lon="0" rev="0"/>
            </a:camera>
            <a:lightRig rig="glow" dir="t">
              <a:rot lat="0" lon="0" rev="4800000"/>
            </a:lightRig>
          </a:scene3d>
          <a:sp3d prstMaterial="matte">
            <a:bevelT w="127000" h="63500"/>
          </a:sp3d>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spcBef>
                <a:spcPts val="600"/>
              </a:spcBef>
              <a:spcAft>
                <a:spcPts val="600"/>
              </a:spcAft>
            </a:pPr>
            <a:r>
              <a:rPr lang="en-US" sz="2800" dirty="0" err="1">
                <a:latin typeface="Arial" panose="020B0604020202020204" pitchFamily="34" charset="0"/>
                <a:cs typeface="Arial" panose="020B0604020202020204" pitchFamily="34" charset="0"/>
              </a:rPr>
              <a:t>Một</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số</a:t>
            </a:r>
            <a:r>
              <a:rPr lang="en-US" sz="2800" dirty="0">
                <a:latin typeface="Arial" panose="020B0604020202020204" pitchFamily="34" charset="0"/>
                <a:cs typeface="Arial" panose="020B0604020202020204" pitchFamily="34" charset="0"/>
              </a:rPr>
              <a:t> acid </a:t>
            </a:r>
            <a:r>
              <a:rPr lang="en-US" sz="2800" dirty="0" err="1">
                <a:latin typeface="Arial" panose="020B0604020202020204" pitchFamily="34" charset="0"/>
                <a:cs typeface="Arial" panose="020B0604020202020204" pitchFamily="34" charset="0"/>
              </a:rPr>
              <a:t>thông</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dụng</a:t>
            </a:r>
            <a:endParaRPr lang="en-US" sz="2800" dirty="0">
              <a:latin typeface="Arial" panose="020B0604020202020204" pitchFamily="34" charset="0"/>
              <a:cs typeface="Arial" panose="020B0604020202020204" pitchFamily="34" charset="0"/>
            </a:endParaRPr>
          </a:p>
        </p:txBody>
      </p:sp>
      <p:sp>
        <p:nvSpPr>
          <p:cNvPr id="8" name="TextBox 7">
            <a:extLst>
              <a:ext uri="{FF2B5EF4-FFF2-40B4-BE49-F238E27FC236}">
                <a16:creationId xmlns="" xmlns:a16="http://schemas.microsoft.com/office/drawing/2014/main" id="{E42FDA76-6C56-41F8-B5CB-F20394F1BF58}"/>
              </a:ext>
            </a:extLst>
          </p:cNvPr>
          <p:cNvSpPr txBox="1"/>
          <p:nvPr/>
        </p:nvSpPr>
        <p:spPr>
          <a:xfrm>
            <a:off x="8096345" y="3198167"/>
            <a:ext cx="3976054" cy="461665"/>
          </a:xfrm>
          <a:prstGeom prst="rect">
            <a:avLst/>
          </a:prstGeom>
          <a:ln>
            <a:solidFill>
              <a:srgbClr val="CC0099"/>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2400" dirty="0" err="1">
                <a:latin typeface="Times New Roman" panose="02020603050405020304" pitchFamily="18" charset="0"/>
                <a:cs typeface="Times New Roman" panose="02020603050405020304" pitchFamily="18" charset="0"/>
              </a:rPr>
              <a:t>Làm</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đổi</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màu</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quỳ</a:t>
            </a:r>
            <a:r>
              <a:rPr lang="en-US" sz="2400" dirty="0">
                <a:latin typeface="Times New Roman" panose="02020603050405020304" pitchFamily="18" charset="0"/>
                <a:cs typeface="Times New Roman" panose="02020603050405020304" pitchFamily="18" charset="0"/>
              </a:rPr>
              <a:t> </a:t>
            </a:r>
            <a:r>
              <a:rPr lang="en-US" sz="2400" dirty="0" err="1">
                <a:latin typeface="Times New Roman" panose="02020603050405020304" pitchFamily="18" charset="0"/>
                <a:cs typeface="Times New Roman" panose="02020603050405020304" pitchFamily="18" charset="0"/>
              </a:rPr>
              <a:t>tím</a:t>
            </a:r>
            <a:r>
              <a:rPr lang="en-US" sz="2400" dirty="0">
                <a:latin typeface="Times New Roman" panose="02020603050405020304" pitchFamily="18" charset="0"/>
                <a:cs typeface="Times New Roman" panose="02020603050405020304" pitchFamily="18" charset="0"/>
              </a:rPr>
              <a:t> sang </a:t>
            </a:r>
            <a:r>
              <a:rPr lang="en-US" sz="2400" dirty="0" err="1">
                <a:latin typeface="Times New Roman" panose="02020603050405020304" pitchFamily="18" charset="0"/>
                <a:cs typeface="Times New Roman" panose="02020603050405020304" pitchFamily="18" charset="0"/>
              </a:rPr>
              <a:t>đỏ</a:t>
            </a:r>
            <a:endParaRPr lang="en-US" sz="24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 xmlns:a16="http://schemas.microsoft.com/office/drawing/2014/main" id="{CDFC751C-9E33-46D1-8B7A-1E017A578B9A}"/>
              </a:ext>
            </a:extLst>
          </p:cNvPr>
          <p:cNvSpPr txBox="1"/>
          <p:nvPr/>
        </p:nvSpPr>
        <p:spPr>
          <a:xfrm>
            <a:off x="7202355" y="6189045"/>
            <a:ext cx="4887588" cy="461665"/>
          </a:xfrm>
          <a:prstGeom prst="rect">
            <a:avLst/>
          </a:prstGeom>
          <a:ln>
            <a:solidFill>
              <a:srgbClr val="CC0099"/>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342900" indent="-342900" algn="just"/>
            <a:r>
              <a:rPr lang="en-US" sz="2400" dirty="0">
                <a:solidFill>
                  <a:srgbClr val="FF0000"/>
                </a:solidFill>
                <a:latin typeface="Times New Roman" panose="02020603050405020304" pitchFamily="18" charset="0"/>
                <a:cs typeface="Times New Roman" panose="02020603050405020304" pitchFamily="18" charset="0"/>
              </a:rPr>
              <a:t>Acid + Kim </a:t>
            </a:r>
            <a:r>
              <a:rPr lang="en-US" sz="2400" dirty="0" err="1">
                <a:solidFill>
                  <a:srgbClr val="FF0000"/>
                </a:solidFill>
                <a:latin typeface="Times New Roman" panose="02020603050405020304" pitchFamily="18" charset="0"/>
                <a:cs typeface="Times New Roman" panose="02020603050405020304" pitchFamily="18" charset="0"/>
              </a:rPr>
              <a:t>loại</a:t>
            </a:r>
            <a:r>
              <a:rPr lang="en-US" sz="2400" dirty="0">
                <a:solidFill>
                  <a:srgbClr val="FF0000"/>
                </a:solidFill>
                <a:latin typeface="Times New Roman" panose="02020603050405020304" pitchFamily="18" charset="0"/>
                <a:cs typeface="Times New Roman" panose="02020603050405020304" pitchFamily="18" charset="0"/>
              </a:rPr>
              <a:t> </a:t>
            </a:r>
            <a:r>
              <a:rPr lang="en-US" sz="2400" dirty="0">
                <a:solidFill>
                  <a:srgbClr val="FF0000"/>
                </a:solidFill>
                <a:latin typeface="Times New Roman" panose="02020603050405020304" pitchFamily="18" charset="0"/>
                <a:cs typeface="Times New Roman" panose="02020603050405020304" pitchFamily="18" charset="0"/>
                <a:sym typeface="Wingdings 3"/>
              </a:rPr>
              <a:t> </a:t>
            </a:r>
            <a:r>
              <a:rPr lang="en-US" sz="2400" dirty="0" err="1">
                <a:solidFill>
                  <a:srgbClr val="FF0000"/>
                </a:solidFill>
                <a:latin typeface="Times New Roman" panose="02020603050405020304" pitchFamily="18" charset="0"/>
                <a:cs typeface="Times New Roman" panose="02020603050405020304" pitchFamily="18" charset="0"/>
              </a:rPr>
              <a:t>Muối</a:t>
            </a:r>
            <a:r>
              <a:rPr lang="en-US" sz="2400" dirty="0">
                <a:solidFill>
                  <a:srgbClr val="FF0000"/>
                </a:solidFill>
                <a:latin typeface="Times New Roman" panose="02020603050405020304" pitchFamily="18" charset="0"/>
                <a:cs typeface="Times New Roman" panose="02020603050405020304" pitchFamily="18" charset="0"/>
              </a:rPr>
              <a:t> + Hydrogen</a:t>
            </a:r>
          </a:p>
        </p:txBody>
      </p:sp>
      <p:sp>
        <p:nvSpPr>
          <p:cNvPr id="14" name="TextBox 13">
            <a:extLst>
              <a:ext uri="{FF2B5EF4-FFF2-40B4-BE49-F238E27FC236}">
                <a16:creationId xmlns="" xmlns:a16="http://schemas.microsoft.com/office/drawing/2014/main" id="{DA4B9E6C-E711-48D0-9F45-4AB795BFC0E8}"/>
              </a:ext>
            </a:extLst>
          </p:cNvPr>
          <p:cNvSpPr txBox="1"/>
          <p:nvPr/>
        </p:nvSpPr>
        <p:spPr>
          <a:xfrm>
            <a:off x="82981" y="3321278"/>
            <a:ext cx="3671255"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400" dirty="0">
                <a:latin typeface="Times New Roman" pitchFamily="18" charset="0"/>
                <a:cs typeface="Times New Roman" pitchFamily="18" charset="0"/>
              </a:rPr>
              <a:t>1. Hydrochloric acid (</a:t>
            </a:r>
            <a:r>
              <a:rPr lang="en-US" sz="2400" dirty="0" err="1">
                <a:latin typeface="Times New Roman" pitchFamily="18" charset="0"/>
                <a:cs typeface="Times New Roman" pitchFamily="18" charset="0"/>
              </a:rPr>
              <a:t>HCl</a:t>
            </a:r>
            <a:r>
              <a:rPr lang="en-US" sz="2400" dirty="0">
                <a:latin typeface="Times New Roman" pitchFamily="18" charset="0"/>
                <a:cs typeface="Times New Roman" pitchFamily="18" charset="0"/>
              </a:rPr>
              <a:t>)</a:t>
            </a:r>
          </a:p>
        </p:txBody>
      </p:sp>
      <p:sp>
        <p:nvSpPr>
          <p:cNvPr id="15" name="TextBox 14">
            <a:extLst>
              <a:ext uri="{FF2B5EF4-FFF2-40B4-BE49-F238E27FC236}">
                <a16:creationId xmlns="" xmlns:a16="http://schemas.microsoft.com/office/drawing/2014/main" id="{B5F00B91-C8C7-448E-9AE4-B74ACCE43FED}"/>
              </a:ext>
            </a:extLst>
          </p:cNvPr>
          <p:cNvSpPr txBox="1"/>
          <p:nvPr/>
        </p:nvSpPr>
        <p:spPr>
          <a:xfrm>
            <a:off x="82981" y="4776747"/>
            <a:ext cx="3156905"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400" dirty="0">
                <a:latin typeface="Times New Roman" pitchFamily="18" charset="0"/>
                <a:cs typeface="Times New Roman" pitchFamily="18" charset="0"/>
              </a:rPr>
              <a:t>2. Sulfuric acid (</a:t>
            </a:r>
            <a:r>
              <a:rPr lang="en-US" sz="2400" dirty="0" err="1">
                <a:latin typeface="Times New Roman" pitchFamily="18" charset="0"/>
                <a:cs typeface="Times New Roman" pitchFamily="18" charset="0"/>
              </a:rPr>
              <a:t>H</a:t>
            </a:r>
            <a:r>
              <a:rPr lang="en-US" sz="2400" baseline="-25000" dirty="0" err="1">
                <a:latin typeface="Times New Roman" pitchFamily="18" charset="0"/>
                <a:cs typeface="Times New Roman" pitchFamily="18" charset="0"/>
              </a:rPr>
              <a:t>2</a:t>
            </a:r>
            <a:r>
              <a:rPr lang="en-US" sz="2400" dirty="0" err="1">
                <a:latin typeface="Times New Roman" pitchFamily="18" charset="0"/>
                <a:cs typeface="Times New Roman" pitchFamily="18" charset="0"/>
              </a:rPr>
              <a:t>SO</a:t>
            </a:r>
            <a:r>
              <a:rPr lang="en-US" sz="2400" baseline="-25000" dirty="0" err="1">
                <a:latin typeface="Times New Roman" pitchFamily="18" charset="0"/>
                <a:cs typeface="Times New Roman" pitchFamily="18" charset="0"/>
              </a:rPr>
              <a:t>4</a:t>
            </a:r>
            <a:r>
              <a:rPr lang="en-US" sz="2400" dirty="0">
                <a:latin typeface="Times New Roman" pitchFamily="18" charset="0"/>
                <a:cs typeface="Times New Roman" pitchFamily="18" charset="0"/>
              </a:rPr>
              <a:t>)</a:t>
            </a:r>
          </a:p>
        </p:txBody>
      </p:sp>
      <p:sp>
        <p:nvSpPr>
          <p:cNvPr id="16" name="TextBox 15">
            <a:extLst>
              <a:ext uri="{FF2B5EF4-FFF2-40B4-BE49-F238E27FC236}">
                <a16:creationId xmlns="" xmlns:a16="http://schemas.microsoft.com/office/drawing/2014/main" id="{D7E69634-68C1-42FD-BC2D-5884BEBF2EEB}"/>
              </a:ext>
            </a:extLst>
          </p:cNvPr>
          <p:cNvSpPr txBox="1"/>
          <p:nvPr/>
        </p:nvSpPr>
        <p:spPr>
          <a:xfrm>
            <a:off x="114304" y="6178617"/>
            <a:ext cx="3608611" cy="461665"/>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2400" dirty="0">
                <a:latin typeface="Times New Roman" pitchFamily="18" charset="0"/>
                <a:cs typeface="Times New Roman" pitchFamily="18" charset="0"/>
              </a:rPr>
              <a:t>3. Acetic acid (</a:t>
            </a:r>
            <a:r>
              <a:rPr lang="en-US" sz="2400" dirty="0" err="1">
                <a:latin typeface="Times New Roman" pitchFamily="18" charset="0"/>
                <a:cs typeface="Times New Roman" pitchFamily="18" charset="0"/>
              </a:rPr>
              <a:t>CH</a:t>
            </a:r>
            <a:r>
              <a:rPr lang="en-US" sz="2400" baseline="-25000" dirty="0" err="1">
                <a:latin typeface="Times New Roman" pitchFamily="18" charset="0"/>
                <a:cs typeface="Times New Roman" pitchFamily="18" charset="0"/>
              </a:rPr>
              <a:t>3</a:t>
            </a:r>
            <a:r>
              <a:rPr lang="en-US" sz="2400" dirty="0" err="1">
                <a:latin typeface="Times New Roman" pitchFamily="18" charset="0"/>
                <a:cs typeface="Times New Roman" pitchFamily="18" charset="0"/>
              </a:rPr>
              <a:t>COOH</a:t>
            </a:r>
            <a:r>
              <a:rPr lang="en-US" sz="2400" dirty="0">
                <a:latin typeface="Times New Roman" pitchFamily="18" charset="0"/>
                <a:cs typeface="Times New Roman" pitchFamily="18" charset="0"/>
              </a:rPr>
              <a:t>)</a:t>
            </a:r>
          </a:p>
        </p:txBody>
      </p:sp>
      <p:cxnSp>
        <p:nvCxnSpPr>
          <p:cNvPr id="21" name="Straight Arrow Connector 20">
            <a:extLst>
              <a:ext uri="{FF2B5EF4-FFF2-40B4-BE49-F238E27FC236}">
                <a16:creationId xmlns="" xmlns:a16="http://schemas.microsoft.com/office/drawing/2014/main" id="{D337474A-D970-451A-91E1-5100EEAAD8FE}"/>
              </a:ext>
            </a:extLst>
          </p:cNvPr>
          <p:cNvCxnSpPr>
            <a:stCxn id="2" idx="2"/>
            <a:endCxn id="11" idx="0"/>
          </p:cNvCxnSpPr>
          <p:nvPr/>
        </p:nvCxnSpPr>
        <p:spPr>
          <a:xfrm flipH="1">
            <a:off x="5102848" y="3576313"/>
            <a:ext cx="993152" cy="73877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 xmlns:a16="http://schemas.microsoft.com/office/drawing/2014/main" id="{7C003174-BAC8-40CF-A927-635A898F4E5C}"/>
              </a:ext>
            </a:extLst>
          </p:cNvPr>
          <p:cNvCxnSpPr>
            <a:cxnSpLocks/>
            <a:stCxn id="2" idx="2"/>
            <a:endCxn id="10" idx="0"/>
          </p:cNvCxnSpPr>
          <p:nvPr/>
        </p:nvCxnSpPr>
        <p:spPr>
          <a:xfrm>
            <a:off x="6096000" y="3576313"/>
            <a:ext cx="1235636" cy="73877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 xmlns:a16="http://schemas.microsoft.com/office/drawing/2014/main" id="{F17CB6FF-0EB5-498A-9965-F0E40AB60FBD}"/>
              </a:ext>
            </a:extLst>
          </p:cNvPr>
          <p:cNvCxnSpPr>
            <a:cxnSpLocks/>
            <a:stCxn id="2" idx="0"/>
            <a:endCxn id="5" idx="2"/>
          </p:cNvCxnSpPr>
          <p:nvPr/>
        </p:nvCxnSpPr>
        <p:spPr>
          <a:xfrm flipH="1" flipV="1">
            <a:off x="6063414" y="1866601"/>
            <a:ext cx="32586" cy="694049"/>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3081" name="Straight Arrow Connector 3080">
            <a:extLst>
              <a:ext uri="{FF2B5EF4-FFF2-40B4-BE49-F238E27FC236}">
                <a16:creationId xmlns="" xmlns:a16="http://schemas.microsoft.com/office/drawing/2014/main" id="{4B6C51CC-E51E-4385-8178-0F73F6AAF64E}"/>
              </a:ext>
            </a:extLst>
          </p:cNvPr>
          <p:cNvCxnSpPr>
            <a:endCxn id="7" idx="3"/>
          </p:cNvCxnSpPr>
          <p:nvPr/>
        </p:nvCxnSpPr>
        <p:spPr>
          <a:xfrm flipH="1" flipV="1">
            <a:off x="4457701" y="665481"/>
            <a:ext cx="1017884" cy="600164"/>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083" name="Straight Arrow Connector 3082">
            <a:extLst>
              <a:ext uri="{FF2B5EF4-FFF2-40B4-BE49-F238E27FC236}">
                <a16:creationId xmlns="" xmlns:a16="http://schemas.microsoft.com/office/drawing/2014/main" id="{D0DEB235-A65B-4DE4-B7D9-4638DE82FDBE}"/>
              </a:ext>
            </a:extLst>
          </p:cNvPr>
          <p:cNvCxnSpPr>
            <a:cxnSpLocks/>
            <a:endCxn id="9" idx="1"/>
          </p:cNvCxnSpPr>
          <p:nvPr/>
        </p:nvCxnSpPr>
        <p:spPr>
          <a:xfrm flipV="1">
            <a:off x="6651243" y="551181"/>
            <a:ext cx="714398" cy="78376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cxnSp>
        <p:nvCxnSpPr>
          <p:cNvPr id="3086" name="Straight Arrow Connector 3085">
            <a:extLst>
              <a:ext uri="{FF2B5EF4-FFF2-40B4-BE49-F238E27FC236}">
                <a16:creationId xmlns="" xmlns:a16="http://schemas.microsoft.com/office/drawing/2014/main" id="{F7A49DCE-C7C5-41BB-B170-3A726FE03B4A}"/>
              </a:ext>
            </a:extLst>
          </p:cNvPr>
          <p:cNvCxnSpPr>
            <a:stCxn id="11" idx="1"/>
          </p:cNvCxnSpPr>
          <p:nvPr/>
        </p:nvCxnSpPr>
        <p:spPr>
          <a:xfrm flipH="1" flipV="1">
            <a:off x="3754236" y="3576313"/>
            <a:ext cx="388046" cy="1431268"/>
          </a:xfrm>
          <a:prstGeom prst="straightConnector1">
            <a:avLst/>
          </a:prstGeom>
          <a:ln w="38100">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3088" name="Straight Arrow Connector 3087">
            <a:extLst>
              <a:ext uri="{FF2B5EF4-FFF2-40B4-BE49-F238E27FC236}">
                <a16:creationId xmlns="" xmlns:a16="http://schemas.microsoft.com/office/drawing/2014/main" id="{9459FA64-93C6-4B4C-AEC0-4168E18B98FC}"/>
              </a:ext>
            </a:extLst>
          </p:cNvPr>
          <p:cNvCxnSpPr>
            <a:stCxn id="11" idx="1"/>
            <a:endCxn id="15" idx="3"/>
          </p:cNvCxnSpPr>
          <p:nvPr/>
        </p:nvCxnSpPr>
        <p:spPr>
          <a:xfrm flipH="1" flipV="1">
            <a:off x="3239886" y="5007580"/>
            <a:ext cx="902396" cy="1"/>
          </a:xfrm>
          <a:prstGeom prst="straightConnector1">
            <a:avLst/>
          </a:prstGeom>
          <a:ln w="38100">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3090" name="Straight Arrow Connector 3089">
            <a:extLst>
              <a:ext uri="{FF2B5EF4-FFF2-40B4-BE49-F238E27FC236}">
                <a16:creationId xmlns="" xmlns:a16="http://schemas.microsoft.com/office/drawing/2014/main" id="{AA3A6448-2E0A-4D20-AF10-A88E1BCDAB5B}"/>
              </a:ext>
            </a:extLst>
          </p:cNvPr>
          <p:cNvCxnSpPr>
            <a:stCxn id="11" idx="1"/>
            <a:endCxn id="16" idx="3"/>
          </p:cNvCxnSpPr>
          <p:nvPr/>
        </p:nvCxnSpPr>
        <p:spPr>
          <a:xfrm flipH="1">
            <a:off x="3722915" y="5007581"/>
            <a:ext cx="419367" cy="1401869"/>
          </a:xfrm>
          <a:prstGeom prst="straightConnector1">
            <a:avLst/>
          </a:prstGeom>
          <a:ln w="38100">
            <a:solidFill>
              <a:schemeClr val="accent6">
                <a:lumMod val="50000"/>
              </a:schemeClr>
            </a:solidFill>
            <a:tailEnd type="triangle"/>
          </a:ln>
        </p:spPr>
        <p:style>
          <a:lnRef idx="1">
            <a:schemeClr val="accent6"/>
          </a:lnRef>
          <a:fillRef idx="0">
            <a:schemeClr val="accent6"/>
          </a:fillRef>
          <a:effectRef idx="0">
            <a:schemeClr val="accent6"/>
          </a:effectRef>
          <a:fontRef idx="minor">
            <a:schemeClr val="tx1"/>
          </a:fontRef>
        </p:style>
      </p:cxnSp>
      <p:cxnSp>
        <p:nvCxnSpPr>
          <p:cNvPr id="3096" name="Straight Arrow Connector 3095">
            <a:extLst>
              <a:ext uri="{FF2B5EF4-FFF2-40B4-BE49-F238E27FC236}">
                <a16:creationId xmlns="" xmlns:a16="http://schemas.microsoft.com/office/drawing/2014/main" id="{BB7A1365-4A99-4A86-B16A-12A66735ABDE}"/>
              </a:ext>
            </a:extLst>
          </p:cNvPr>
          <p:cNvCxnSpPr>
            <a:stCxn id="10" idx="3"/>
          </p:cNvCxnSpPr>
          <p:nvPr/>
        </p:nvCxnSpPr>
        <p:spPr>
          <a:xfrm flipV="1">
            <a:off x="8096345" y="3659832"/>
            <a:ext cx="1988027" cy="1347749"/>
          </a:xfrm>
          <a:prstGeom prst="straightConnector1">
            <a:avLst/>
          </a:prstGeom>
          <a:ln w="38100">
            <a:solidFill>
              <a:srgbClr val="CC0099"/>
            </a:solidFill>
            <a:tailEnd type="triangle"/>
          </a:ln>
        </p:spPr>
        <p:style>
          <a:lnRef idx="1">
            <a:schemeClr val="accent1"/>
          </a:lnRef>
          <a:fillRef idx="0">
            <a:schemeClr val="accent1"/>
          </a:fillRef>
          <a:effectRef idx="0">
            <a:schemeClr val="accent1"/>
          </a:effectRef>
          <a:fontRef idx="minor">
            <a:schemeClr val="tx1"/>
          </a:fontRef>
        </p:style>
      </p:cxnSp>
      <p:cxnSp>
        <p:nvCxnSpPr>
          <p:cNvPr id="3098" name="Straight Arrow Connector 3097">
            <a:extLst>
              <a:ext uri="{FF2B5EF4-FFF2-40B4-BE49-F238E27FC236}">
                <a16:creationId xmlns="" xmlns:a16="http://schemas.microsoft.com/office/drawing/2014/main" id="{52939F08-4C3A-4DF0-8432-2D2C0D9AD6D3}"/>
              </a:ext>
            </a:extLst>
          </p:cNvPr>
          <p:cNvCxnSpPr>
            <a:stCxn id="10" idx="3"/>
          </p:cNvCxnSpPr>
          <p:nvPr/>
        </p:nvCxnSpPr>
        <p:spPr>
          <a:xfrm>
            <a:off x="8096345" y="5007581"/>
            <a:ext cx="1549804" cy="1181464"/>
          </a:xfrm>
          <a:prstGeom prst="straightConnector1">
            <a:avLst/>
          </a:prstGeom>
          <a:ln w="38100">
            <a:solidFill>
              <a:srgbClr val="CC0099"/>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668692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2954795"/>
      </p:ext>
    </p:extLst>
  </p:cSld>
  <p:clrMapOvr>
    <a:masterClrMapping/>
  </p:clrMapOvr>
  <p:timing>
    <p:tnLst>
      <p:par>
        <p:cTn id="1" dur="indefinite" restart="never" nodeType="tmRoot"/>
      </p:par>
    </p:tnLst>
  </p:timing>
</p:sld>
</file>

<file path=ppt/theme/theme1.xml><?xml version="1.0" encoding="utf-8"?>
<a:theme xmlns:a="http://schemas.openxmlformats.org/drawingml/2006/main" name="MỞ ĐẦU KHTN 7-HIỀ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MỞ ĐẦU KHTN 7-HIỀN</Template>
  <TotalTime>5475</TotalTime>
  <Words>1478</Words>
  <Application>Microsoft Office PowerPoint</Application>
  <PresentationFormat>Widescreen</PresentationFormat>
  <Paragraphs>239</Paragraphs>
  <Slides>52</Slides>
  <Notes>3</Notes>
  <HiddenSlides>0</HiddenSlides>
  <MMClips>5</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4" baseType="lpstr">
      <vt:lpstr>#9Slide03 Montserrat Alternates</vt:lpstr>
      <vt:lpstr>Aptos</vt:lpstr>
      <vt:lpstr>Arial</vt:lpstr>
      <vt:lpstr>Calibri</vt:lpstr>
      <vt:lpstr>Calibri Light</vt:lpstr>
      <vt:lpstr>Symbol</vt:lpstr>
      <vt:lpstr>Times New Roman</vt:lpstr>
      <vt:lpstr>VNI-Times</vt:lpstr>
      <vt:lpstr>Wingdings</vt:lpstr>
      <vt:lpstr>Wingdings 3</vt:lpstr>
      <vt:lpstr>MỞ ĐẦU KHTN 7-HIỀN</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Một số hình ảnh bị bỏng bởi acid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Vận dụng: Một số món ăn dùng giấm (acetic acid)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Bùi Thị Thu Hiền</dc:creator>
  <cp:lastModifiedBy>HP</cp:lastModifiedBy>
  <cp:revision>583</cp:revision>
  <dcterms:created xsi:type="dcterms:W3CDTF">2022-07-11T10:05:56Z</dcterms:created>
  <dcterms:modified xsi:type="dcterms:W3CDTF">2025-02-19T12:24:43Z</dcterms:modified>
</cp:coreProperties>
</file>