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350" r:id="rId2"/>
    <p:sldId id="329" r:id="rId3"/>
    <p:sldId id="256" r:id="rId4"/>
    <p:sldId id="259" r:id="rId5"/>
    <p:sldId id="330" r:id="rId6"/>
    <p:sldId id="346" r:id="rId7"/>
    <p:sldId id="318" r:id="rId8"/>
    <p:sldId id="333" r:id="rId9"/>
    <p:sldId id="332" r:id="rId10"/>
    <p:sldId id="334" r:id="rId11"/>
    <p:sldId id="331" r:id="rId12"/>
    <p:sldId id="265" r:id="rId13"/>
    <p:sldId id="320" r:id="rId14"/>
    <p:sldId id="321" r:id="rId15"/>
    <p:sldId id="349" r:id="rId16"/>
    <p:sldId id="263" r:id="rId17"/>
    <p:sldId id="267" r:id="rId18"/>
    <p:sldId id="268" r:id="rId19"/>
    <p:sldId id="269" r:id="rId20"/>
    <p:sldId id="270" r:id="rId21"/>
    <p:sldId id="271" r:id="rId22"/>
    <p:sldId id="272" r:id="rId23"/>
    <p:sldId id="274" r:id="rId24"/>
    <p:sldId id="275" r:id="rId25"/>
    <p:sldId id="276" r:id="rId26"/>
    <p:sldId id="277" r:id="rId27"/>
    <p:sldId id="326" r:id="rId28"/>
    <p:sldId id="278" r:id="rId29"/>
    <p:sldId id="266" r:id="rId30"/>
    <p:sldId id="280" r:id="rId31"/>
    <p:sldId id="281" r:id="rId32"/>
    <p:sldId id="285" r:id="rId33"/>
    <p:sldId id="286" r:id="rId34"/>
    <p:sldId id="287" r:id="rId35"/>
    <p:sldId id="290" r:id="rId36"/>
    <p:sldId id="294" r:id="rId37"/>
    <p:sldId id="282" r:id="rId38"/>
    <p:sldId id="289" r:id="rId39"/>
    <p:sldId id="292" r:id="rId40"/>
    <p:sldId id="291" r:id="rId41"/>
    <p:sldId id="283" r:id="rId42"/>
    <p:sldId id="322" r:id="rId43"/>
    <p:sldId id="345" r:id="rId44"/>
    <p:sldId id="296" r:id="rId45"/>
    <p:sldId id="297" r:id="rId46"/>
    <p:sldId id="298" r:id="rId47"/>
    <p:sldId id="299" r:id="rId48"/>
    <p:sldId id="300" r:id="rId49"/>
    <p:sldId id="303" r:id="rId50"/>
    <p:sldId id="301" r:id="rId51"/>
    <p:sldId id="327" r:id="rId52"/>
    <p:sldId id="304" r:id="rId53"/>
    <p:sldId id="305" r:id="rId54"/>
    <p:sldId id="323" r:id="rId55"/>
    <p:sldId id="308" r:id="rId56"/>
    <p:sldId id="335" r:id="rId57"/>
    <p:sldId id="306" r:id="rId58"/>
    <p:sldId id="310" r:id="rId59"/>
    <p:sldId id="311" r:id="rId60"/>
    <p:sldId id="307" r:id="rId61"/>
    <p:sldId id="336" r:id="rId62"/>
    <p:sldId id="337" r:id="rId63"/>
    <p:sldId id="312" r:id="rId64"/>
    <p:sldId id="314" r:id="rId65"/>
    <p:sldId id="315" r:id="rId66"/>
    <p:sldId id="316" r:id="rId67"/>
    <p:sldId id="317" r:id="rId68"/>
    <p:sldId id="338" r:id="rId69"/>
    <p:sldId id="340" r:id="rId70"/>
    <p:sldId id="344" r:id="rId71"/>
    <p:sldId id="341" r:id="rId72"/>
    <p:sldId id="342" r:id="rId7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CFF1"/>
    <a:srgbClr val="CDACE6"/>
    <a:srgbClr val="F2E5FF"/>
    <a:srgbClr val="E8D1FF"/>
    <a:srgbClr val="ADC6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8562" autoAdjust="0"/>
  </p:normalViewPr>
  <p:slideViewPr>
    <p:cSldViewPr snapToGrid="0">
      <p:cViewPr varScale="1">
        <p:scale>
          <a:sx n="52" d="100"/>
          <a:sy n="52" d="100"/>
        </p:scale>
        <p:origin x="684" y="6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30726F-99F8-4369-AA0B-5B0B3FB4B226}" type="datetimeFigureOut">
              <a:rPr lang="en-US" smtClean="0"/>
              <a:pPr/>
              <a:t>2/25/2025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3A2E30-E5BE-4140-8A84-5B3AE7AFCF5E}" type="slidenum">
              <a:rPr lang="en-US" smtClean="0"/>
              <a:pPr/>
              <a:t>‹#›</a:t>
            </a:fld>
            <a:endParaRPr lang="en-US"/>
          </a:p>
        </p:txBody>
      </p:sp>
    </p:spTree>
    <p:extLst>
      <p:ext uri="{BB962C8B-B14F-4D97-AF65-F5344CB8AC3E}">
        <p14:creationId xmlns:p14="http://schemas.microsoft.com/office/powerpoint/2010/main" val="697462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9" name="Google Shape;20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2271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519FCD7-633D-4A40-86B3-C7465BC0D7E0}"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986510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19FCD7-633D-4A40-86B3-C7465BC0D7E0}"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2864185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519FCD7-633D-4A40-86B3-C7465BC0D7E0}"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599612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519FCD7-633D-4A40-86B3-C7465BC0D7E0}"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386009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19FCD7-633D-4A40-86B3-C7465BC0D7E0}" type="datetimeFigureOut">
              <a:rPr lang="en-US" smtClean="0"/>
              <a:pPr/>
              <a:t>2/25/2025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4216313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519FCD7-633D-4A40-86B3-C7465BC0D7E0}" type="datetimeFigureOut">
              <a:rPr lang="en-US" smtClean="0"/>
              <a:pPr/>
              <a:t>2/25/2025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1766807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19FCD7-633D-4A40-86B3-C7465BC0D7E0}" type="datetimeFigureOut">
              <a:rPr lang="en-US" smtClean="0"/>
              <a:pPr/>
              <a:t>2/25/2025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3467076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19FCD7-633D-4A40-86B3-C7465BC0D7E0}"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3209619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519FCD7-633D-4A40-86B3-C7465BC0D7E0}" type="datetimeFigureOut">
              <a:rPr lang="en-US" smtClean="0"/>
              <a:pPr/>
              <a:t>2/25/2025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23510899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19FCD7-633D-4A40-86B3-C7465BC0D7E0}"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681372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519FCD7-633D-4A40-86B3-C7465BC0D7E0}" type="datetimeFigureOut">
              <a:rPr lang="en-US" smtClean="0"/>
              <a:pPr/>
              <a:t>2/25/2025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A60297-D6F9-41F3-A51A-8E4CAED82A61}" type="slidenum">
              <a:rPr lang="en-US" smtClean="0"/>
              <a:pPr/>
              <a:t>‹#›</a:t>
            </a:fld>
            <a:endParaRPr lang="en-US"/>
          </a:p>
        </p:txBody>
      </p:sp>
    </p:spTree>
    <p:extLst>
      <p:ext uri="{BB962C8B-B14F-4D97-AF65-F5344CB8AC3E}">
        <p14:creationId xmlns:p14="http://schemas.microsoft.com/office/powerpoint/2010/main" val="2065977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19FCD7-633D-4A40-86B3-C7465BC0D7E0}" type="datetimeFigureOut">
              <a:rPr lang="en-US" smtClean="0"/>
              <a:pPr/>
              <a:t>2/25/2025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A60297-D6F9-41F3-A51A-8E4CAED82A61}" type="slidenum">
              <a:rPr lang="en-US" smtClean="0"/>
              <a:pPr/>
              <a:t>‹#›</a:t>
            </a:fld>
            <a:endParaRPr lang="en-US"/>
          </a:p>
        </p:txBody>
      </p:sp>
    </p:spTree>
    <p:extLst>
      <p:ext uri="{BB962C8B-B14F-4D97-AF65-F5344CB8AC3E}">
        <p14:creationId xmlns:p14="http://schemas.microsoft.com/office/powerpoint/2010/main" val="4090748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descr="EJ145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
          <p:cNvSpPr txBox="1">
            <a:spLocks noChangeArrowheads="1"/>
          </p:cNvSpPr>
          <p:nvPr/>
        </p:nvSpPr>
        <p:spPr bwMode="auto">
          <a:xfrm>
            <a:off x="1269340" y="1807899"/>
            <a:ext cx="965331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2"/>
                </a:solidFill>
                <a:latin typeface="VNI-Helve-Condense" pitchFamily="2" charset="0"/>
                <a:cs typeface="Arial" pitchFamily="34" charset="0"/>
              </a:defRPr>
            </a:lvl1pPr>
            <a:lvl2pPr marL="742950" indent="-285750" eaLnBrk="0" hangingPunct="0">
              <a:defRPr sz="2400">
                <a:solidFill>
                  <a:schemeClr val="tx2"/>
                </a:solidFill>
                <a:latin typeface="VNI-Helve-Condense" pitchFamily="2" charset="0"/>
                <a:cs typeface="Arial" pitchFamily="34" charset="0"/>
              </a:defRPr>
            </a:lvl2pPr>
            <a:lvl3pPr marL="1143000" indent="-228600" eaLnBrk="0" hangingPunct="0">
              <a:defRPr sz="2400">
                <a:solidFill>
                  <a:schemeClr val="tx2"/>
                </a:solidFill>
                <a:latin typeface="VNI-Helve-Condense" pitchFamily="2" charset="0"/>
                <a:cs typeface="Arial" pitchFamily="34" charset="0"/>
              </a:defRPr>
            </a:lvl3pPr>
            <a:lvl4pPr marL="1600200" indent="-228600" eaLnBrk="0" hangingPunct="0">
              <a:defRPr sz="2400">
                <a:solidFill>
                  <a:schemeClr val="tx2"/>
                </a:solidFill>
                <a:latin typeface="VNI-Helve-Condense" pitchFamily="2" charset="0"/>
                <a:cs typeface="Arial" pitchFamily="34" charset="0"/>
              </a:defRPr>
            </a:lvl4pPr>
            <a:lvl5pPr marL="2057400" indent="-228600" eaLnBrk="0" hangingPunct="0">
              <a:defRPr sz="2400">
                <a:solidFill>
                  <a:schemeClr val="tx2"/>
                </a:solidFill>
                <a:latin typeface="VNI-Helve-Condense" pitchFamily="2" charset="0"/>
                <a:cs typeface="Arial" pitchFamily="34" charset="0"/>
              </a:defRPr>
            </a:lvl5pPr>
            <a:lvl6pPr marL="2514600" indent="-228600" eaLnBrk="0" fontAlgn="base" hangingPunct="0">
              <a:spcBef>
                <a:spcPct val="0"/>
              </a:spcBef>
              <a:spcAft>
                <a:spcPct val="0"/>
              </a:spcAft>
              <a:defRPr sz="2400">
                <a:solidFill>
                  <a:schemeClr val="tx2"/>
                </a:solidFill>
                <a:latin typeface="VNI-Helve-Condense" pitchFamily="2" charset="0"/>
                <a:cs typeface="Arial" pitchFamily="34" charset="0"/>
              </a:defRPr>
            </a:lvl6pPr>
            <a:lvl7pPr marL="2971800" indent="-228600" eaLnBrk="0" fontAlgn="base" hangingPunct="0">
              <a:spcBef>
                <a:spcPct val="0"/>
              </a:spcBef>
              <a:spcAft>
                <a:spcPct val="0"/>
              </a:spcAft>
              <a:defRPr sz="2400">
                <a:solidFill>
                  <a:schemeClr val="tx2"/>
                </a:solidFill>
                <a:latin typeface="VNI-Helve-Condense" pitchFamily="2" charset="0"/>
                <a:cs typeface="Arial" pitchFamily="34" charset="0"/>
              </a:defRPr>
            </a:lvl7pPr>
            <a:lvl8pPr marL="3429000" indent="-228600" eaLnBrk="0" fontAlgn="base" hangingPunct="0">
              <a:spcBef>
                <a:spcPct val="0"/>
              </a:spcBef>
              <a:spcAft>
                <a:spcPct val="0"/>
              </a:spcAft>
              <a:defRPr sz="2400">
                <a:solidFill>
                  <a:schemeClr val="tx2"/>
                </a:solidFill>
                <a:latin typeface="VNI-Helve-Condense" pitchFamily="2" charset="0"/>
                <a:cs typeface="Arial" pitchFamily="34" charset="0"/>
              </a:defRPr>
            </a:lvl8pPr>
            <a:lvl9pPr marL="3886200" indent="-228600" eaLnBrk="0" fontAlgn="base" hangingPunct="0">
              <a:spcBef>
                <a:spcPct val="0"/>
              </a:spcBef>
              <a:spcAft>
                <a:spcPct val="0"/>
              </a:spcAft>
              <a:defRPr sz="2400">
                <a:solidFill>
                  <a:schemeClr val="tx2"/>
                </a:solidFill>
                <a:latin typeface="VNI-Helve-Condense" pitchFamily="2" charset="0"/>
                <a:cs typeface="Arial" pitchFamily="34" charset="0"/>
              </a:defRPr>
            </a:lvl9pPr>
          </a:lstStyle>
          <a:p>
            <a:pPr algn="ctr" eaLnBrk="1" hangingPunct="1"/>
            <a:r>
              <a:rPr lang="en-US" sz="4000" b="1" dirty="0">
                <a:solidFill>
                  <a:srgbClr val="C00000"/>
                </a:solidFill>
                <a:latin typeface="Times New Roman" pitchFamily="18" charset="0"/>
              </a:rPr>
              <a:t> </a:t>
            </a:r>
            <a:r>
              <a:rPr lang="en-US" sz="4400" b="1" dirty="0">
                <a:solidFill>
                  <a:srgbClr val="C00000"/>
                </a:solidFill>
                <a:latin typeface="Times New Roman" pitchFamily="18" charset="0"/>
              </a:rPr>
              <a:t>CHÀO </a:t>
            </a:r>
            <a:r>
              <a:rPr lang="en-US" sz="4400" b="1" dirty="0" smtClean="0">
                <a:solidFill>
                  <a:srgbClr val="C00000"/>
                </a:solidFill>
                <a:latin typeface="Times New Roman" pitchFamily="18" charset="0"/>
              </a:rPr>
              <a:t>MỪNG </a:t>
            </a:r>
            <a:endParaRPr lang="vi-VN" sz="4400" b="1" dirty="0" smtClean="0">
              <a:solidFill>
                <a:srgbClr val="C00000"/>
              </a:solidFill>
              <a:latin typeface="Times New Roman" pitchFamily="18" charset="0"/>
            </a:endParaRPr>
          </a:p>
          <a:p>
            <a:pPr algn="ctr" eaLnBrk="1" hangingPunct="1"/>
            <a:r>
              <a:rPr lang="vi-VN" sz="4400" b="1" dirty="0" smtClean="0">
                <a:solidFill>
                  <a:srgbClr val="C00000"/>
                </a:solidFill>
                <a:latin typeface="Times New Roman" pitchFamily="18" charset="0"/>
              </a:rPr>
              <a:t>QUÝ THẦY CÔ </a:t>
            </a:r>
            <a:r>
              <a:rPr lang="en-US" sz="4400" b="1" dirty="0" smtClean="0">
                <a:solidFill>
                  <a:srgbClr val="C00000"/>
                </a:solidFill>
                <a:latin typeface="Times New Roman" pitchFamily="18" charset="0"/>
              </a:rPr>
              <a:t>VÀ</a:t>
            </a:r>
            <a:r>
              <a:rPr lang="vi-VN" sz="4400" b="1" dirty="0" smtClean="0">
                <a:solidFill>
                  <a:srgbClr val="C00000"/>
                </a:solidFill>
                <a:latin typeface="Times New Roman" pitchFamily="18" charset="0"/>
              </a:rPr>
              <a:t> </a:t>
            </a:r>
            <a:endParaRPr lang="en-US" sz="4400" b="1" dirty="0" smtClean="0">
              <a:solidFill>
                <a:srgbClr val="C00000"/>
              </a:solidFill>
              <a:latin typeface="Times New Roman" pitchFamily="18" charset="0"/>
            </a:endParaRPr>
          </a:p>
          <a:p>
            <a:pPr algn="ctr" eaLnBrk="1" hangingPunct="1"/>
            <a:r>
              <a:rPr lang="vi-VN" sz="4400" b="1" dirty="0" smtClean="0">
                <a:solidFill>
                  <a:srgbClr val="C00000"/>
                </a:solidFill>
                <a:latin typeface="Times New Roman" pitchFamily="18" charset="0"/>
              </a:rPr>
              <a:t>CÁC EM HỌC SINH</a:t>
            </a:r>
            <a:endParaRPr lang="en-US" sz="4400" b="1" baseline="8000" dirty="0">
              <a:solidFill>
                <a:srgbClr val="C00000"/>
              </a:solidFill>
              <a:latin typeface="Times New Roman" pitchFamily="18" charset="0"/>
            </a:endParaRPr>
          </a:p>
        </p:txBody>
      </p:sp>
      <p:pic>
        <p:nvPicPr>
          <p:cNvPr id="2" name="NGUOI THAY.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9829800" y="5543550"/>
            <a:ext cx="609600" cy="457200"/>
          </a:xfrm>
          <a:prstGeom prst="rect">
            <a:avLst/>
          </a:prstGeom>
        </p:spPr>
      </p:pic>
      <p:sp>
        <p:nvSpPr>
          <p:cNvPr id="5" name="TextBox 1"/>
          <p:cNvSpPr txBox="1">
            <a:spLocks noChangeArrowheads="1"/>
          </p:cNvSpPr>
          <p:nvPr/>
        </p:nvSpPr>
        <p:spPr bwMode="auto">
          <a:xfrm>
            <a:off x="1269340" y="4383610"/>
            <a:ext cx="965331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2"/>
                </a:solidFill>
                <a:latin typeface="VNI-Helve-Condense" pitchFamily="2" charset="0"/>
                <a:cs typeface="Arial" pitchFamily="34" charset="0"/>
              </a:defRPr>
            </a:lvl1pPr>
            <a:lvl2pPr marL="742950" indent="-285750" eaLnBrk="0" hangingPunct="0">
              <a:defRPr sz="2400">
                <a:solidFill>
                  <a:schemeClr val="tx2"/>
                </a:solidFill>
                <a:latin typeface="VNI-Helve-Condense" pitchFamily="2" charset="0"/>
                <a:cs typeface="Arial" pitchFamily="34" charset="0"/>
              </a:defRPr>
            </a:lvl2pPr>
            <a:lvl3pPr marL="1143000" indent="-228600" eaLnBrk="0" hangingPunct="0">
              <a:defRPr sz="2400">
                <a:solidFill>
                  <a:schemeClr val="tx2"/>
                </a:solidFill>
                <a:latin typeface="VNI-Helve-Condense" pitchFamily="2" charset="0"/>
                <a:cs typeface="Arial" pitchFamily="34" charset="0"/>
              </a:defRPr>
            </a:lvl3pPr>
            <a:lvl4pPr marL="1600200" indent="-228600" eaLnBrk="0" hangingPunct="0">
              <a:defRPr sz="2400">
                <a:solidFill>
                  <a:schemeClr val="tx2"/>
                </a:solidFill>
                <a:latin typeface="VNI-Helve-Condense" pitchFamily="2" charset="0"/>
                <a:cs typeface="Arial" pitchFamily="34" charset="0"/>
              </a:defRPr>
            </a:lvl4pPr>
            <a:lvl5pPr marL="2057400" indent="-228600" eaLnBrk="0" hangingPunct="0">
              <a:defRPr sz="2400">
                <a:solidFill>
                  <a:schemeClr val="tx2"/>
                </a:solidFill>
                <a:latin typeface="VNI-Helve-Condense" pitchFamily="2" charset="0"/>
                <a:cs typeface="Arial" pitchFamily="34" charset="0"/>
              </a:defRPr>
            </a:lvl5pPr>
            <a:lvl6pPr marL="2514600" indent="-228600" eaLnBrk="0" fontAlgn="base" hangingPunct="0">
              <a:spcBef>
                <a:spcPct val="0"/>
              </a:spcBef>
              <a:spcAft>
                <a:spcPct val="0"/>
              </a:spcAft>
              <a:defRPr sz="2400">
                <a:solidFill>
                  <a:schemeClr val="tx2"/>
                </a:solidFill>
                <a:latin typeface="VNI-Helve-Condense" pitchFamily="2" charset="0"/>
                <a:cs typeface="Arial" pitchFamily="34" charset="0"/>
              </a:defRPr>
            </a:lvl6pPr>
            <a:lvl7pPr marL="2971800" indent="-228600" eaLnBrk="0" fontAlgn="base" hangingPunct="0">
              <a:spcBef>
                <a:spcPct val="0"/>
              </a:spcBef>
              <a:spcAft>
                <a:spcPct val="0"/>
              </a:spcAft>
              <a:defRPr sz="2400">
                <a:solidFill>
                  <a:schemeClr val="tx2"/>
                </a:solidFill>
                <a:latin typeface="VNI-Helve-Condense" pitchFamily="2" charset="0"/>
                <a:cs typeface="Arial" pitchFamily="34" charset="0"/>
              </a:defRPr>
            </a:lvl7pPr>
            <a:lvl8pPr marL="3429000" indent="-228600" eaLnBrk="0" fontAlgn="base" hangingPunct="0">
              <a:spcBef>
                <a:spcPct val="0"/>
              </a:spcBef>
              <a:spcAft>
                <a:spcPct val="0"/>
              </a:spcAft>
              <a:defRPr sz="2400">
                <a:solidFill>
                  <a:schemeClr val="tx2"/>
                </a:solidFill>
                <a:latin typeface="VNI-Helve-Condense" pitchFamily="2" charset="0"/>
                <a:cs typeface="Arial" pitchFamily="34" charset="0"/>
              </a:defRPr>
            </a:lvl8pPr>
            <a:lvl9pPr marL="3886200" indent="-228600" eaLnBrk="0" fontAlgn="base" hangingPunct="0">
              <a:spcBef>
                <a:spcPct val="0"/>
              </a:spcBef>
              <a:spcAft>
                <a:spcPct val="0"/>
              </a:spcAft>
              <a:defRPr sz="2400">
                <a:solidFill>
                  <a:schemeClr val="tx2"/>
                </a:solidFill>
                <a:latin typeface="VNI-Helve-Condense" pitchFamily="2" charset="0"/>
                <a:cs typeface="Arial" pitchFamily="34" charset="0"/>
              </a:defRPr>
            </a:lvl9pPr>
          </a:lstStyle>
          <a:p>
            <a:pPr algn="ctr" eaLnBrk="1" hangingPunct="1"/>
            <a:r>
              <a:rPr lang="en-US" sz="3000" b="1" dirty="0" smtClean="0">
                <a:solidFill>
                  <a:srgbClr val="0070C0"/>
                </a:solidFill>
                <a:latin typeface="Times New Roman" pitchFamily="18" charset="0"/>
              </a:rPr>
              <a:t>GIÁO VIÊN: NGUYỄN NGỌC MINH</a:t>
            </a:r>
            <a:endParaRPr lang="en-US" sz="3000" b="1" baseline="8000" dirty="0">
              <a:solidFill>
                <a:srgbClr val="0070C0"/>
              </a:solidFill>
              <a:latin typeface="Times New Roman" pitchFamily="18" charset="0"/>
            </a:endParaRPr>
          </a:p>
        </p:txBody>
      </p:sp>
    </p:spTree>
    <p:extLst>
      <p:ext uri="{BB962C8B-B14F-4D97-AF65-F5344CB8AC3E}">
        <p14:creationId xmlns:p14="http://schemas.microsoft.com/office/powerpoint/2010/main" val="22326858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mph" presetSubtype="0" fill="hold" grpId="0" nodeType="clickEffect">
                                  <p:stCondLst>
                                    <p:cond delay="0"/>
                                  </p:stCondLst>
                                  <p:childTnLst>
                                    <p:animClr clrSpc="hsl" dir="cw">
                                      <p:cBhvr override="childStyle">
                                        <p:cTn id="6" dur="500" fill="hold"/>
                                        <p:tgtEl>
                                          <p:spTgt spid="4"/>
                                        </p:tgtEl>
                                        <p:attrNameLst>
                                          <p:attrName>style.color</p:attrName>
                                        </p:attrNameLst>
                                      </p:cBhvr>
                                      <p:by>
                                        <p:hsl h="-7200000" s="0" l="0"/>
                                      </p:by>
                                    </p:animClr>
                                    <p:animClr clrSpc="hsl" dir="cw">
                                      <p:cBhvr>
                                        <p:cTn id="7" dur="500" fill="hold"/>
                                        <p:tgtEl>
                                          <p:spTgt spid="4"/>
                                        </p:tgtEl>
                                        <p:attrNameLst>
                                          <p:attrName>fillcolor</p:attrName>
                                        </p:attrNameLst>
                                      </p:cBhvr>
                                      <p:by>
                                        <p:hsl h="-7200000" s="0" l="0"/>
                                      </p:by>
                                    </p:animClr>
                                    <p:animClr clrSpc="hsl" dir="cw">
                                      <p:cBhvr>
                                        <p:cTn id="8" dur="500" fill="hold"/>
                                        <p:tgtEl>
                                          <p:spTgt spid="4"/>
                                        </p:tgtEl>
                                        <p:attrNameLst>
                                          <p:attrName>stroke.color</p:attrName>
                                        </p:attrNameLst>
                                      </p:cBhvr>
                                      <p:by>
                                        <p:hsl h="-7200000" s="0" l="0"/>
                                      </p:by>
                                    </p:animClr>
                                    <p:set>
                                      <p:cBhvr>
                                        <p:cTn id="9" dur="500" fill="hold"/>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mph" presetSubtype="0" fill="hold" grpId="0" nodeType="clickEffect">
                                  <p:stCondLst>
                                    <p:cond delay="0"/>
                                  </p:stCondLst>
                                  <p:childTnLst>
                                    <p:animClr clrSpc="hsl" dir="cw">
                                      <p:cBhvr override="childStyle">
                                        <p:cTn id="13" dur="500" fill="hold"/>
                                        <p:tgtEl>
                                          <p:spTgt spid="5"/>
                                        </p:tgtEl>
                                        <p:attrNameLst>
                                          <p:attrName>style.color</p:attrName>
                                        </p:attrNameLst>
                                      </p:cBhvr>
                                      <p:by>
                                        <p:hsl h="-7200000" s="0" l="0"/>
                                      </p:by>
                                    </p:animClr>
                                    <p:animClr clrSpc="hsl" dir="cw">
                                      <p:cBhvr>
                                        <p:cTn id="14" dur="500" fill="hold"/>
                                        <p:tgtEl>
                                          <p:spTgt spid="5"/>
                                        </p:tgtEl>
                                        <p:attrNameLst>
                                          <p:attrName>fillcolor</p:attrName>
                                        </p:attrNameLst>
                                      </p:cBhvr>
                                      <p:by>
                                        <p:hsl h="-7200000" s="0" l="0"/>
                                      </p:by>
                                    </p:animClr>
                                    <p:animClr clrSpc="hsl" dir="cw">
                                      <p:cBhvr>
                                        <p:cTn id="15" dur="500" fill="hold"/>
                                        <p:tgtEl>
                                          <p:spTgt spid="5"/>
                                        </p:tgtEl>
                                        <p:attrNameLst>
                                          <p:attrName>stroke.color</p:attrName>
                                        </p:attrNameLst>
                                      </p:cBhvr>
                                      <p:by>
                                        <p:hsl h="-7200000" s="0" l="0"/>
                                      </p:by>
                                    </p:animClr>
                                    <p:set>
                                      <p:cBhvr>
                                        <p:cTn id="16" dur="500" fill="hold"/>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2"/>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326217" fill="hold"/>
                                        <p:tgtEl>
                                          <p:spTgt spid="2"/>
                                        </p:tgtEl>
                                      </p:cBhvr>
                                    </p:cmd>
                                  </p:childTnLst>
                                </p:cTn>
                              </p:par>
                            </p:childTnLst>
                          </p:cTn>
                        </p:par>
                      </p:childTnLst>
                    </p:cTn>
                  </p:par>
                </p:childTnLst>
              </p:cTn>
              <p:nextCondLst>
                <p:cond evt="onClick" delay="0">
                  <p:tgtEl>
                    <p:spTgt spid="2"/>
                  </p:tgtEl>
                </p:cond>
              </p:nextCondLst>
            </p:seq>
            <p:audio>
              <p:cMediaNode vol="80000">
                <p:cTn id="22" fill="hold" display="0">
                  <p:stCondLst>
                    <p:cond delay="indefinite"/>
                  </p:stCondLst>
                  <p:endCondLst>
                    <p:cond evt="onStopAudio" delay="0">
                      <p:tgtEl>
                        <p:sldTgt/>
                      </p:tgtEl>
                    </p:cond>
                  </p:endCondLst>
                </p:cTn>
                <p:tgtEl>
                  <p:spTgt spid="2"/>
                </p:tgtEl>
              </p:cMediaNode>
            </p:audi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E220C72A-3852-412C-BC15-BF6C6F5B0CDE}"/>
              </a:ext>
            </a:extLst>
          </p:cNvPr>
          <p:cNvSpPr>
            <a:spLocks noGrp="1"/>
          </p:cNvSpPr>
          <p:nvPr>
            <p:ph type="title"/>
          </p:nvPr>
        </p:nvSpPr>
        <p:spPr/>
        <p:txBody>
          <a:bodyPr/>
          <a:lstStyle/>
          <a:p>
            <a:endParaRPr lang="en-US"/>
          </a:p>
        </p:txBody>
      </p:sp>
      <p:sp>
        <p:nvSpPr>
          <p:cNvPr id="4" name="TextBox 3"/>
          <p:cNvSpPr txBox="1"/>
          <p:nvPr/>
        </p:nvSpPr>
        <p:spPr>
          <a:xfrm>
            <a:off x="139959" y="304800"/>
            <a:ext cx="11887199" cy="2215991"/>
          </a:xfrm>
          <a:prstGeom prst="rect">
            <a:avLst/>
          </a:prstGeom>
          <a:solidFill>
            <a:srgbClr val="FFFF00"/>
          </a:solidFill>
          <a:ln>
            <a:solidFill>
              <a:srgbClr val="7411F7"/>
            </a:solidFill>
          </a:ln>
        </p:spPr>
        <p:txBody>
          <a:bodyPr wrap="square" rtlCol="0">
            <a:spAutoFit/>
          </a:bodyPr>
          <a:lstStyle/>
          <a:p>
            <a:pPr algn="ctr">
              <a:lnSpc>
                <a:spcPct val="150000"/>
              </a:lnSpc>
            </a:pPr>
            <a:r>
              <a:rPr lang="en-US" sz="3200" b="1" dirty="0" err="1">
                <a:solidFill>
                  <a:srgbClr val="FF0000"/>
                </a:solidFill>
                <a:latin typeface="Times New Roman" pitchFamily="18" charset="0"/>
                <a:cs typeface="Times New Roman" pitchFamily="18" charset="0"/>
              </a:rPr>
              <a:t>Chủ</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đề</a:t>
            </a:r>
            <a:r>
              <a:rPr lang="en-US" sz="3200" b="1" dirty="0">
                <a:solidFill>
                  <a:srgbClr val="FF0000"/>
                </a:solidFill>
                <a:latin typeface="Times New Roman" pitchFamily="18" charset="0"/>
                <a:cs typeface="Times New Roman" pitchFamily="18" charset="0"/>
              </a:rPr>
              <a:t> </a:t>
            </a:r>
            <a:r>
              <a:rPr lang="en-US" sz="3200" b="1" dirty="0" smtClean="0">
                <a:solidFill>
                  <a:srgbClr val="FF0000"/>
                </a:solidFill>
                <a:latin typeface="Times New Roman" pitchFamily="18" charset="0"/>
                <a:cs typeface="Times New Roman" pitchFamily="18" charset="0"/>
              </a:rPr>
              <a:t>2: SƠ LƯỢC VỀ BẢNG TUẦN HOÀN CÁC NGUYÊN TỐ HÓA HỌC</a:t>
            </a:r>
            <a:endParaRPr lang="en-US" sz="3200" dirty="0">
              <a:solidFill>
                <a:srgbClr val="FF0000"/>
              </a:solidFill>
              <a:latin typeface="Times New Roman" pitchFamily="18" charset="0"/>
              <a:cs typeface="Times New Roman" pitchFamily="18" charset="0"/>
            </a:endParaRPr>
          </a:p>
          <a:p>
            <a:pPr>
              <a:lnSpc>
                <a:spcPct val="150000"/>
              </a:lnSpc>
            </a:pPr>
            <a:r>
              <a:rPr lang="en-US" sz="2800" b="1" dirty="0">
                <a:solidFill>
                  <a:srgbClr val="FF0000"/>
                </a:solidFill>
                <a:latin typeface="Times New Roman" pitchFamily="18" charset="0"/>
                <a:cs typeface="Times New Roman" pitchFamily="18" charset="0"/>
              </a:rPr>
              <a:t>BÀI </a:t>
            </a:r>
            <a:r>
              <a:rPr lang="en-US" sz="2800" b="1" dirty="0" smtClean="0">
                <a:solidFill>
                  <a:srgbClr val="FF0000"/>
                </a:solidFill>
                <a:latin typeface="Times New Roman" pitchFamily="18" charset="0"/>
                <a:cs typeface="Times New Roman" pitchFamily="18" charset="0"/>
              </a:rPr>
              <a:t>3: SƠ LƯỢC VỀ BẢNG TUẦN HOÀN CÁC NGUYÊN TỐ HÓA HỌC</a:t>
            </a:r>
            <a:endParaRPr lang="en-US" sz="2800" dirty="0">
              <a:solidFill>
                <a:srgbClr val="FF0000"/>
              </a:solidFill>
              <a:latin typeface="Times New Roman" pitchFamily="18" charset="0"/>
              <a:cs typeface="Times New Roman" pitchFamily="18" charset="0"/>
            </a:endParaRPr>
          </a:p>
        </p:txBody>
      </p:sp>
      <p:sp>
        <p:nvSpPr>
          <p:cNvPr id="5" name="TextBox 4"/>
          <p:cNvSpPr txBox="1"/>
          <p:nvPr/>
        </p:nvSpPr>
        <p:spPr>
          <a:xfrm>
            <a:off x="0" y="2565918"/>
            <a:ext cx="12192000" cy="3508653"/>
          </a:xfrm>
          <a:prstGeom prst="rect">
            <a:avLst/>
          </a:prstGeom>
          <a:noFill/>
          <a:ln>
            <a:solidFill>
              <a:srgbClr val="7411F7"/>
            </a:solidFill>
          </a:ln>
        </p:spPr>
        <p:txBody>
          <a:bodyPr wrap="square" rtlCol="0">
            <a:spAutoFit/>
          </a:bodyPr>
          <a:lstStyle/>
          <a:p>
            <a:pPr algn="ctr">
              <a:lnSpc>
                <a:spcPct val="150000"/>
              </a:lnSpc>
            </a:pPr>
            <a:r>
              <a:rPr lang="en-US" sz="2800" b="1" dirty="0" smtClean="0">
                <a:solidFill>
                  <a:srgbClr val="FF0000"/>
                </a:solidFill>
                <a:latin typeface="Times New Roman" pitchFamily="18" charset="0"/>
                <a:cs typeface="Times New Roman" pitchFamily="18" charset="0"/>
              </a:rPr>
              <a:t>CẤU TRÚC BÀI HỌC</a:t>
            </a:r>
          </a:p>
          <a:p>
            <a:pPr>
              <a:lnSpc>
                <a:spcPct val="150000"/>
              </a:lnSpc>
            </a:pPr>
            <a:r>
              <a:rPr lang="en-US" sz="2400" b="1" dirty="0" smtClean="0">
                <a:solidFill>
                  <a:srgbClr val="0000FF"/>
                </a:solidFill>
                <a:latin typeface="Times New Roman" pitchFamily="18" charset="0"/>
                <a:cs typeface="Times New Roman" pitchFamily="18" charset="0"/>
              </a:rPr>
              <a:t>I. NGUYÊN TẮC SẮP XẾP CÁC NGUYÊN TỐ HÓA HỌC TRONG BẢNG TUẦN HOÀN</a:t>
            </a:r>
          </a:p>
          <a:p>
            <a:pPr>
              <a:lnSpc>
                <a:spcPct val="150000"/>
              </a:lnSpc>
            </a:pPr>
            <a:r>
              <a:rPr lang="en-US" sz="2400" b="1" dirty="0" smtClean="0">
                <a:solidFill>
                  <a:srgbClr val="0000FF"/>
                </a:solidFill>
                <a:latin typeface="Times New Roman" pitchFamily="18" charset="0"/>
                <a:cs typeface="Times New Roman" pitchFamily="18" charset="0"/>
              </a:rPr>
              <a:t>II. CẤU TẠO BẢNG TUẦN HOÀN</a:t>
            </a:r>
          </a:p>
          <a:p>
            <a:pPr>
              <a:lnSpc>
                <a:spcPct val="150000"/>
              </a:lnSpc>
            </a:pPr>
            <a:r>
              <a:rPr lang="en-US" sz="2400" b="1" dirty="0" smtClean="0">
                <a:solidFill>
                  <a:srgbClr val="0000FF"/>
                </a:solidFill>
                <a:latin typeface="Times New Roman" pitchFamily="18" charset="0"/>
                <a:cs typeface="Times New Roman" pitchFamily="18" charset="0"/>
              </a:rPr>
              <a:t>III. VỊ TRÍ CỦA CÁC NGUYÊN TỐ KIM LOẠI, PHI KIM VÀ KHÍ HIẾM TRONG BẢNG TUẦN HOÀN</a:t>
            </a:r>
          </a:p>
          <a:p>
            <a:pPr>
              <a:lnSpc>
                <a:spcPct val="150000"/>
              </a:lnSpc>
            </a:pPr>
            <a:r>
              <a:rPr lang="en-US" sz="2400" b="1" dirty="0" smtClean="0">
                <a:solidFill>
                  <a:srgbClr val="0000FF"/>
                </a:solidFill>
                <a:latin typeface="Times New Roman" pitchFamily="18" charset="0"/>
                <a:cs typeface="Times New Roman" pitchFamily="18" charset="0"/>
              </a:rPr>
              <a:t>IV. Ý NGHĨA CỦA BẢNG TUẦN HOÀN</a:t>
            </a:r>
          </a:p>
        </p:txBody>
      </p:sp>
    </p:spTree>
    <p:extLst>
      <p:ext uri="{BB962C8B-B14F-4D97-AF65-F5344CB8AC3E}">
        <p14:creationId xmlns:p14="http://schemas.microsoft.com/office/powerpoint/2010/main" val="41918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circle(in)">
                                      <p:cBhvr>
                                        <p:cTn id="17" dur="20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circle(in)">
                                      <p:cBhvr>
                                        <p:cTn id="22" dur="20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circle(in)">
                                      <p:cBhvr>
                                        <p:cTn id="27" dur="20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circle(in)">
                                      <p:cBhvr>
                                        <p:cTn id="32"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p:cNvGrpSpPr/>
          <p:nvPr/>
        </p:nvGrpSpPr>
        <p:grpSpPr>
          <a:xfrm>
            <a:off x="3891751" y="198514"/>
            <a:ext cx="3498885" cy="822960"/>
            <a:chOff x="3659467" y="-102636"/>
            <a:chExt cx="3498885" cy="822960"/>
          </a:xfrm>
        </p:grpSpPr>
        <p:sp>
          <p:nvSpPr>
            <p:cNvPr id="8" name="Round Diagonal Corner Rectangle 7"/>
            <p:cNvSpPr/>
            <p:nvPr/>
          </p:nvSpPr>
          <p:spPr>
            <a:xfrm>
              <a:off x="3659467" y="-102636"/>
              <a:ext cx="3461657" cy="822960"/>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5" name="TextBox 4"/>
            <p:cNvSpPr txBox="1"/>
            <p:nvPr/>
          </p:nvSpPr>
          <p:spPr>
            <a:xfrm>
              <a:off x="3840386" y="52250"/>
              <a:ext cx="3317966"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AI NHANH HƠN?</a:t>
              </a:r>
            </a:p>
          </p:txBody>
        </p:sp>
      </p:grpSp>
      <p:pic>
        <p:nvPicPr>
          <p:cNvPr id="6" name="Picture 5"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223" y="1483567"/>
            <a:ext cx="11560629" cy="5141168"/>
          </a:xfrm>
          <a:prstGeom prst="rect">
            <a:avLst/>
          </a:prstGeom>
        </p:spPr>
      </p:pic>
      <p:sp>
        <p:nvSpPr>
          <p:cNvPr id="7" name="Rectangle 6"/>
          <p:cNvSpPr/>
          <p:nvPr/>
        </p:nvSpPr>
        <p:spPr>
          <a:xfrm>
            <a:off x="653762" y="1099851"/>
            <a:ext cx="10628811" cy="461665"/>
          </a:xfrm>
          <a:prstGeom prst="rect">
            <a:avLst/>
          </a:prstGeom>
        </p:spPr>
        <p:txBody>
          <a:bodyPr wrap="square">
            <a:spAutoFit/>
          </a:bodyPr>
          <a:lstStyle/>
          <a:p>
            <a:r>
              <a:rPr lang="vi-VN" sz="2400" b="0" i="0" dirty="0">
                <a:solidFill>
                  <a:srgbClr val="000000"/>
                </a:solidFill>
                <a:effectLst/>
                <a:latin typeface="+mj-lt"/>
              </a:rPr>
              <a:t>Hãy sắp xếp những tấm thẻ vào các ô trong bảng dưới đây theo quy luật nhất định.</a:t>
            </a:r>
            <a:endParaRPr lang="en-US" sz="2400" dirty="0">
              <a:latin typeface="+mj-lt"/>
            </a:endParaRPr>
          </a:p>
        </p:txBody>
      </p:sp>
    </p:spTree>
    <p:extLst>
      <p:ext uri="{BB962C8B-B14F-4D97-AF65-F5344CB8AC3E}">
        <p14:creationId xmlns:p14="http://schemas.microsoft.com/office/powerpoint/2010/main" val="35950162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929073" y="497093"/>
            <a:ext cx="3573531" cy="822960"/>
            <a:chOff x="3696789" y="195943"/>
            <a:chExt cx="3573531" cy="822960"/>
          </a:xfrm>
        </p:grpSpPr>
        <p:sp>
          <p:nvSpPr>
            <p:cNvPr id="6" name="Round Diagonal Corner Rectangle 5"/>
            <p:cNvSpPr/>
            <p:nvPr/>
          </p:nvSpPr>
          <p:spPr>
            <a:xfrm>
              <a:off x="3696789" y="195943"/>
              <a:ext cx="3461657" cy="822960"/>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7" name="TextBox 6"/>
            <p:cNvSpPr txBox="1"/>
            <p:nvPr/>
          </p:nvSpPr>
          <p:spPr>
            <a:xfrm>
              <a:off x="3952354" y="378822"/>
              <a:ext cx="3317966"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AI NHANH HƠN?</a:t>
              </a:r>
            </a:p>
          </p:txBody>
        </p:sp>
      </p:grpSp>
      <p:graphicFrame>
        <p:nvGraphicFramePr>
          <p:cNvPr id="8" name="Table 7"/>
          <p:cNvGraphicFramePr>
            <a:graphicFrameLocks noGrp="1"/>
          </p:cNvGraphicFramePr>
          <p:nvPr>
            <p:extLst>
              <p:ext uri="{D42A27DB-BD31-4B8C-83A1-F6EECF244321}">
                <p14:modId xmlns:p14="http://schemas.microsoft.com/office/powerpoint/2010/main" val="1898573243"/>
              </p:ext>
            </p:extLst>
          </p:nvPr>
        </p:nvGraphicFramePr>
        <p:xfrm>
          <a:off x="1345473" y="1828800"/>
          <a:ext cx="8758088" cy="3291840"/>
        </p:xfrm>
        <a:graphic>
          <a:graphicData uri="http://schemas.openxmlformats.org/drawingml/2006/table">
            <a:tbl>
              <a:tblPr firstRow="1" bandRow="1">
                <a:tableStyleId>{ED083AE6-46FA-4A59-8FB0-9F97EB10719F}</a:tableStyleId>
              </a:tblPr>
              <a:tblGrid>
                <a:gridCol w="2189522">
                  <a:extLst>
                    <a:ext uri="{9D8B030D-6E8A-4147-A177-3AD203B41FA5}">
                      <a16:colId xmlns:a16="http://schemas.microsoft.com/office/drawing/2014/main" val="336320145"/>
                    </a:ext>
                  </a:extLst>
                </a:gridCol>
                <a:gridCol w="2189522">
                  <a:extLst>
                    <a:ext uri="{9D8B030D-6E8A-4147-A177-3AD203B41FA5}">
                      <a16:colId xmlns:a16="http://schemas.microsoft.com/office/drawing/2014/main" val="3455284253"/>
                    </a:ext>
                  </a:extLst>
                </a:gridCol>
                <a:gridCol w="2189522">
                  <a:extLst>
                    <a:ext uri="{9D8B030D-6E8A-4147-A177-3AD203B41FA5}">
                      <a16:colId xmlns:a16="http://schemas.microsoft.com/office/drawing/2014/main" val="1249981168"/>
                    </a:ext>
                  </a:extLst>
                </a:gridCol>
                <a:gridCol w="2189522">
                  <a:extLst>
                    <a:ext uri="{9D8B030D-6E8A-4147-A177-3AD203B41FA5}">
                      <a16:colId xmlns:a16="http://schemas.microsoft.com/office/drawing/2014/main" val="3831107950"/>
                    </a:ext>
                  </a:extLst>
                </a:gridCol>
              </a:tblGrid>
              <a:tr h="931817">
                <a:tc>
                  <a:txBody>
                    <a:bodyPr/>
                    <a:lstStyle/>
                    <a:p>
                      <a:pPr algn="ctr">
                        <a:lnSpc>
                          <a:spcPct val="150000"/>
                        </a:lnSpc>
                      </a:pPr>
                      <a:r>
                        <a:rPr lang="en-US" sz="4400" b="1" dirty="0">
                          <a:solidFill>
                            <a:srgbClr val="FF0000"/>
                          </a:solidFill>
                          <a:latin typeface="Times New Roman" panose="02020603050405020304" pitchFamily="18" charset="0"/>
                          <a:cs typeface="Times New Roman" panose="02020603050405020304" pitchFamily="18" charset="0"/>
                        </a:rPr>
                        <a:t>2</a:t>
                      </a: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r>
                        <a:rPr lang="en-US" sz="4400" b="1" dirty="0">
                          <a:solidFill>
                            <a:srgbClr val="FF0000"/>
                          </a:solidFill>
                          <a:latin typeface="Times New Roman" panose="02020603050405020304" pitchFamily="18" charset="0"/>
                          <a:cs typeface="Times New Roman" panose="02020603050405020304" pitchFamily="18" charset="0"/>
                        </a:rPr>
                        <a:t>10</a:t>
                      </a: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0429339"/>
                  </a:ext>
                </a:extLst>
              </a:tr>
              <a:tr h="931817">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7460107"/>
                  </a:ext>
                </a:extLst>
              </a:tr>
              <a:tr h="931817">
                <a:tc>
                  <a:txBody>
                    <a:bodyPr/>
                    <a:lstStyle/>
                    <a:p>
                      <a:pPr algn="ctr">
                        <a:lnSpc>
                          <a:spcPct val="150000"/>
                        </a:lnSpc>
                      </a:pPr>
                      <a:r>
                        <a:rPr lang="en-US" sz="4400" b="1" dirty="0">
                          <a:solidFill>
                            <a:srgbClr val="FF0000"/>
                          </a:solidFill>
                          <a:latin typeface="Times New Roman" panose="02020603050405020304" pitchFamily="18" charset="0"/>
                          <a:cs typeface="Times New Roman" panose="02020603050405020304" pitchFamily="18" charset="0"/>
                        </a:rPr>
                        <a:t>12</a:t>
                      </a: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62063699"/>
                  </a:ext>
                </a:extLst>
              </a:tr>
            </a:tbl>
          </a:graphicData>
        </a:graphic>
      </p:graphicFrame>
      <p:sp>
        <p:nvSpPr>
          <p:cNvPr id="9" name="TextBox 8"/>
          <p:cNvSpPr txBox="1"/>
          <p:nvPr/>
        </p:nvSpPr>
        <p:spPr>
          <a:xfrm>
            <a:off x="4445896" y="2050868"/>
            <a:ext cx="504928" cy="646331"/>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a:t>
            </a:r>
          </a:p>
        </p:txBody>
      </p:sp>
      <p:sp>
        <p:nvSpPr>
          <p:cNvPr id="10" name="TextBox 9"/>
          <p:cNvSpPr txBox="1"/>
          <p:nvPr/>
        </p:nvSpPr>
        <p:spPr>
          <a:xfrm>
            <a:off x="8843724" y="2050867"/>
            <a:ext cx="504928"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a:t>
            </a:r>
          </a:p>
        </p:txBody>
      </p:sp>
      <p:sp>
        <p:nvSpPr>
          <p:cNvPr id="11" name="TextBox 10"/>
          <p:cNvSpPr txBox="1"/>
          <p:nvPr/>
        </p:nvSpPr>
        <p:spPr>
          <a:xfrm>
            <a:off x="8843724" y="3151554"/>
            <a:ext cx="504928"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a:t>
            </a:r>
          </a:p>
        </p:txBody>
      </p:sp>
      <p:sp>
        <p:nvSpPr>
          <p:cNvPr id="12" name="TextBox 11"/>
          <p:cNvSpPr txBox="1"/>
          <p:nvPr/>
        </p:nvSpPr>
        <p:spPr>
          <a:xfrm>
            <a:off x="8843724" y="4252241"/>
            <a:ext cx="504928" cy="646331"/>
          </a:xfrm>
          <a:prstGeom prst="rect">
            <a:avLst/>
          </a:prstGeom>
          <a:noFill/>
        </p:spPr>
        <p:txBody>
          <a:bodyPr wrap="square" rtlCol="0">
            <a:spAutoFit/>
          </a:bodyPr>
          <a:lstStyle/>
          <a:p>
            <a:r>
              <a:rPr lang="en-US" sz="3600" b="1" dirty="0" smtClean="0">
                <a:solidFill>
                  <a:srgbClr val="FF0000"/>
                </a:solidFill>
                <a:latin typeface="Times New Roman" panose="02020603050405020304" pitchFamily="18" charset="0"/>
                <a:cs typeface="Times New Roman" panose="02020603050405020304" pitchFamily="18" charset="0"/>
              </a:rPr>
              <a:t>7</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4419855" y="4252236"/>
            <a:ext cx="504928" cy="646331"/>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a:t>
            </a:r>
          </a:p>
        </p:txBody>
      </p:sp>
      <p:sp>
        <p:nvSpPr>
          <p:cNvPr id="14" name="TextBox 13"/>
          <p:cNvSpPr txBox="1"/>
          <p:nvPr/>
        </p:nvSpPr>
        <p:spPr>
          <a:xfrm>
            <a:off x="4419854" y="3151552"/>
            <a:ext cx="702651" cy="646331"/>
          </a:xfrm>
          <a:prstGeom prst="rect">
            <a:avLst/>
          </a:prstGeom>
          <a:noFill/>
        </p:spPr>
        <p:txBody>
          <a:bodyPr wrap="square" rtlCol="0">
            <a:spAutoFit/>
          </a:bodyPr>
          <a:lstStyle/>
          <a:p>
            <a:r>
              <a:rPr lang="en-US" sz="3600" b="1" dirty="0" smtClean="0">
                <a:solidFill>
                  <a:srgbClr val="FF0000"/>
                </a:solidFill>
                <a:latin typeface="Times New Roman" panose="02020603050405020304" pitchFamily="18" charset="0"/>
                <a:cs typeface="Times New Roman" panose="02020603050405020304" pitchFamily="18" charset="0"/>
              </a:rPr>
              <a:t>11</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670936" y="4136096"/>
            <a:ext cx="504928" cy="646331"/>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a:t>
            </a:r>
          </a:p>
        </p:txBody>
      </p:sp>
      <p:sp>
        <p:nvSpPr>
          <p:cNvPr id="16" name="TextBox 15"/>
          <p:cNvSpPr txBox="1"/>
          <p:nvPr/>
        </p:nvSpPr>
        <p:spPr>
          <a:xfrm>
            <a:off x="6670936" y="3151553"/>
            <a:ext cx="504928"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a:t>
            </a:r>
          </a:p>
        </p:txBody>
      </p:sp>
      <p:sp>
        <p:nvSpPr>
          <p:cNvPr id="17" name="TextBox 16"/>
          <p:cNvSpPr txBox="1"/>
          <p:nvPr/>
        </p:nvSpPr>
        <p:spPr>
          <a:xfrm>
            <a:off x="2247067" y="3151551"/>
            <a:ext cx="504928"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a:t>
            </a:r>
          </a:p>
        </p:txBody>
      </p:sp>
      <p:sp>
        <p:nvSpPr>
          <p:cNvPr id="18" name="Rectangle 17"/>
          <p:cNvSpPr/>
          <p:nvPr/>
        </p:nvSpPr>
        <p:spPr>
          <a:xfrm>
            <a:off x="626711" y="5501363"/>
            <a:ext cx="11195173" cy="830997"/>
          </a:xfrm>
          <a:prstGeom prst="rect">
            <a:avLst/>
          </a:prstGeom>
        </p:spPr>
        <p:txBody>
          <a:bodyPr wrap="square">
            <a:spAutoFit/>
          </a:bodyPr>
          <a:lstStyle/>
          <a:p>
            <a:r>
              <a:rPr lang="vi-VN" sz="2400" b="0" i="0" dirty="0">
                <a:solidFill>
                  <a:srgbClr val="000000"/>
                </a:solidFill>
                <a:effectLst/>
                <a:latin typeface="+mj-lt"/>
              </a:rPr>
              <a:t>Hãy cho biết các tấm thẻ được sắp xếp theo quy luật nào theo hàng và theo cột. Tương tự như vậy, có thể sắp xếp các nguyên tố hóa học theo quy luật vào một bảng được không?</a:t>
            </a:r>
            <a:endParaRPr lang="en-US" sz="2400" dirty="0">
              <a:latin typeface="+mj-lt"/>
            </a:endParaRPr>
          </a:p>
        </p:txBody>
      </p:sp>
    </p:spTree>
    <p:extLst>
      <p:ext uri="{BB962C8B-B14F-4D97-AF65-F5344CB8AC3E}">
        <p14:creationId xmlns:p14="http://schemas.microsoft.com/office/powerpoint/2010/main" val="27965006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3929073" y="497093"/>
            <a:ext cx="3573531" cy="822960"/>
            <a:chOff x="3696789" y="195943"/>
            <a:chExt cx="3573531" cy="822960"/>
          </a:xfrm>
        </p:grpSpPr>
        <p:sp>
          <p:nvSpPr>
            <p:cNvPr id="6" name="Round Diagonal Corner Rectangle 5"/>
            <p:cNvSpPr/>
            <p:nvPr/>
          </p:nvSpPr>
          <p:spPr>
            <a:xfrm>
              <a:off x="3696789" y="195943"/>
              <a:ext cx="3461657" cy="822960"/>
            </a:xfrm>
            <a:prstGeom prst="round2Diag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7" name="TextBox 6"/>
            <p:cNvSpPr txBox="1"/>
            <p:nvPr/>
          </p:nvSpPr>
          <p:spPr>
            <a:xfrm>
              <a:off x="3952354" y="378822"/>
              <a:ext cx="3317966"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AI NHANH HƠN?</a:t>
              </a:r>
            </a:p>
          </p:txBody>
        </p:sp>
      </p:grpSp>
      <p:graphicFrame>
        <p:nvGraphicFramePr>
          <p:cNvPr id="8" name="Table 7"/>
          <p:cNvGraphicFramePr>
            <a:graphicFrameLocks noGrp="1"/>
          </p:cNvGraphicFramePr>
          <p:nvPr>
            <p:extLst>
              <p:ext uri="{D42A27DB-BD31-4B8C-83A1-F6EECF244321}">
                <p14:modId xmlns:p14="http://schemas.microsoft.com/office/powerpoint/2010/main" val="1898573243"/>
              </p:ext>
            </p:extLst>
          </p:nvPr>
        </p:nvGraphicFramePr>
        <p:xfrm>
          <a:off x="1345473" y="1828800"/>
          <a:ext cx="8758088" cy="3291840"/>
        </p:xfrm>
        <a:graphic>
          <a:graphicData uri="http://schemas.openxmlformats.org/drawingml/2006/table">
            <a:tbl>
              <a:tblPr firstRow="1" bandRow="1">
                <a:tableStyleId>{ED083AE6-46FA-4A59-8FB0-9F97EB10719F}</a:tableStyleId>
              </a:tblPr>
              <a:tblGrid>
                <a:gridCol w="2189522">
                  <a:extLst>
                    <a:ext uri="{9D8B030D-6E8A-4147-A177-3AD203B41FA5}">
                      <a16:colId xmlns:a16="http://schemas.microsoft.com/office/drawing/2014/main" val="336320145"/>
                    </a:ext>
                  </a:extLst>
                </a:gridCol>
                <a:gridCol w="2189522">
                  <a:extLst>
                    <a:ext uri="{9D8B030D-6E8A-4147-A177-3AD203B41FA5}">
                      <a16:colId xmlns:a16="http://schemas.microsoft.com/office/drawing/2014/main" val="3455284253"/>
                    </a:ext>
                  </a:extLst>
                </a:gridCol>
                <a:gridCol w="2189522">
                  <a:extLst>
                    <a:ext uri="{9D8B030D-6E8A-4147-A177-3AD203B41FA5}">
                      <a16:colId xmlns:a16="http://schemas.microsoft.com/office/drawing/2014/main" val="1249981168"/>
                    </a:ext>
                  </a:extLst>
                </a:gridCol>
                <a:gridCol w="2189522">
                  <a:extLst>
                    <a:ext uri="{9D8B030D-6E8A-4147-A177-3AD203B41FA5}">
                      <a16:colId xmlns:a16="http://schemas.microsoft.com/office/drawing/2014/main" val="3831107950"/>
                    </a:ext>
                  </a:extLst>
                </a:gridCol>
              </a:tblGrid>
              <a:tr h="931817">
                <a:tc>
                  <a:txBody>
                    <a:bodyPr/>
                    <a:lstStyle/>
                    <a:p>
                      <a:pPr algn="ctr">
                        <a:lnSpc>
                          <a:spcPct val="150000"/>
                        </a:lnSpc>
                      </a:pPr>
                      <a:r>
                        <a:rPr lang="en-US" sz="4400" b="1" dirty="0">
                          <a:solidFill>
                            <a:srgbClr val="FF0000"/>
                          </a:solidFill>
                          <a:latin typeface="Times New Roman" panose="02020603050405020304" pitchFamily="18" charset="0"/>
                          <a:cs typeface="Times New Roman" panose="02020603050405020304" pitchFamily="18" charset="0"/>
                        </a:rPr>
                        <a:t>2</a:t>
                      </a: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r>
                        <a:rPr lang="en-US" sz="4400" b="1" dirty="0">
                          <a:solidFill>
                            <a:srgbClr val="FF0000"/>
                          </a:solidFill>
                          <a:latin typeface="Times New Roman" panose="02020603050405020304" pitchFamily="18" charset="0"/>
                          <a:cs typeface="Times New Roman" panose="02020603050405020304" pitchFamily="18" charset="0"/>
                        </a:rPr>
                        <a:t>10</a:t>
                      </a: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0429339"/>
                  </a:ext>
                </a:extLst>
              </a:tr>
              <a:tr h="931817">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7460107"/>
                  </a:ext>
                </a:extLst>
              </a:tr>
              <a:tr h="931817">
                <a:tc>
                  <a:txBody>
                    <a:bodyPr/>
                    <a:lstStyle/>
                    <a:p>
                      <a:pPr algn="ctr">
                        <a:lnSpc>
                          <a:spcPct val="150000"/>
                        </a:lnSpc>
                      </a:pPr>
                      <a:r>
                        <a:rPr lang="en-US" sz="4400" b="1" dirty="0">
                          <a:solidFill>
                            <a:srgbClr val="FF0000"/>
                          </a:solidFill>
                          <a:latin typeface="Times New Roman" panose="02020603050405020304" pitchFamily="18" charset="0"/>
                          <a:cs typeface="Times New Roman" panose="02020603050405020304" pitchFamily="18" charset="0"/>
                        </a:rPr>
                        <a:t>12</a:t>
                      </a: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44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62063699"/>
                  </a:ext>
                </a:extLst>
              </a:tr>
            </a:tbl>
          </a:graphicData>
        </a:graphic>
      </p:graphicFrame>
      <p:sp>
        <p:nvSpPr>
          <p:cNvPr id="9" name="TextBox 8"/>
          <p:cNvSpPr txBox="1"/>
          <p:nvPr/>
        </p:nvSpPr>
        <p:spPr>
          <a:xfrm>
            <a:off x="4445896" y="2050868"/>
            <a:ext cx="504928" cy="646331"/>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5</a:t>
            </a:r>
            <a:endParaRPr lang="en-US" sz="3600" b="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8843724" y="2050867"/>
            <a:ext cx="504928" cy="646331"/>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8</a:t>
            </a:r>
            <a:endParaRPr lang="en-US" sz="3600" b="1"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8843724" y="3151554"/>
            <a:ext cx="504928" cy="646331"/>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4</a:t>
            </a:r>
            <a:endParaRPr lang="en-US" sz="3600" b="1"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8797070" y="4056298"/>
            <a:ext cx="682831" cy="823752"/>
          </a:xfrm>
          <a:prstGeom prst="rect">
            <a:avLst/>
          </a:prstGeom>
          <a:noFill/>
        </p:spPr>
        <p:txBody>
          <a:bodyPr wrap="square" rtlCol="0">
            <a:spAutoFit/>
          </a:bodyPr>
          <a:lstStyle/>
          <a:p>
            <a:pPr algn="ctr">
              <a:lnSpc>
                <a:spcPct val="150000"/>
              </a:lnSpc>
            </a:pPr>
            <a:r>
              <a:rPr lang="en-US" sz="3600" b="1" dirty="0" smtClean="0">
                <a:solidFill>
                  <a:srgbClr val="FF0000"/>
                </a:solidFill>
                <a:latin typeface="Times New Roman" panose="02020603050405020304" pitchFamily="18" charset="0"/>
                <a:cs typeface="Times New Roman" panose="02020603050405020304" pitchFamily="18" charset="0"/>
              </a:rPr>
              <a:t>7</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13" name="TextBox 12"/>
          <p:cNvSpPr txBox="1"/>
          <p:nvPr/>
        </p:nvSpPr>
        <p:spPr>
          <a:xfrm>
            <a:off x="4419855" y="4252236"/>
            <a:ext cx="504928" cy="646331"/>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3</a:t>
            </a:r>
            <a:endParaRPr lang="en-US" sz="3600" b="1"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4419854" y="3151552"/>
            <a:ext cx="758635" cy="823752"/>
          </a:xfrm>
          <a:prstGeom prst="rect">
            <a:avLst/>
          </a:prstGeom>
          <a:noFill/>
        </p:spPr>
        <p:txBody>
          <a:bodyPr wrap="square" rtlCol="0">
            <a:spAutoFit/>
          </a:bodyPr>
          <a:lstStyle/>
          <a:p>
            <a:pPr algn="ctr">
              <a:lnSpc>
                <a:spcPct val="150000"/>
              </a:lnSpc>
            </a:pPr>
            <a:r>
              <a:rPr lang="en-US" sz="3600" b="1" dirty="0" smtClean="0">
                <a:solidFill>
                  <a:srgbClr val="FF0000"/>
                </a:solidFill>
                <a:latin typeface="Times New Roman" panose="02020603050405020304" pitchFamily="18" charset="0"/>
                <a:cs typeface="Times New Roman" panose="02020603050405020304" pitchFamily="18" charset="0"/>
              </a:rPr>
              <a:t>11</a:t>
            </a:r>
            <a:endParaRPr lang="en-US" sz="3600" b="1" dirty="0">
              <a:solidFill>
                <a:srgbClr val="FF000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6670936" y="4136096"/>
            <a:ext cx="504928" cy="646331"/>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6</a:t>
            </a:r>
            <a:endParaRPr lang="en-US" sz="3600" b="1" dirty="0">
              <a:latin typeface="Times New Roman" panose="02020603050405020304" pitchFamily="18" charset="0"/>
              <a:cs typeface="Times New Roman" panose="02020603050405020304" pitchFamily="18" charset="0"/>
            </a:endParaRPr>
          </a:p>
        </p:txBody>
      </p:sp>
      <p:sp>
        <p:nvSpPr>
          <p:cNvPr id="16" name="TextBox 15"/>
          <p:cNvSpPr txBox="1"/>
          <p:nvPr/>
        </p:nvSpPr>
        <p:spPr>
          <a:xfrm>
            <a:off x="6670936" y="3151553"/>
            <a:ext cx="504928" cy="646331"/>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1</a:t>
            </a:r>
            <a:endParaRPr lang="en-US" sz="3600" b="1"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2247067" y="3151551"/>
            <a:ext cx="504928" cy="646331"/>
          </a:xfrm>
          <a:prstGeom prst="rect">
            <a:avLst/>
          </a:prstGeom>
          <a:noFill/>
        </p:spPr>
        <p:txBody>
          <a:bodyPr wrap="square" rtlCol="0">
            <a:spAutoFit/>
          </a:bodyPr>
          <a:lstStyle/>
          <a:p>
            <a:r>
              <a:rPr lang="en-US" sz="3600" b="1" dirty="0">
                <a:latin typeface="Times New Roman" panose="02020603050405020304" pitchFamily="18" charset="0"/>
                <a:cs typeface="Times New Roman" panose="02020603050405020304" pitchFamily="18" charset="0"/>
              </a:rPr>
              <a:t>9</a:t>
            </a:r>
          </a:p>
        </p:txBody>
      </p:sp>
      <p:sp>
        <p:nvSpPr>
          <p:cNvPr id="18" name="Rectangle 17"/>
          <p:cNvSpPr/>
          <p:nvPr/>
        </p:nvSpPr>
        <p:spPr>
          <a:xfrm>
            <a:off x="626711" y="5501363"/>
            <a:ext cx="11195173" cy="830997"/>
          </a:xfrm>
          <a:prstGeom prst="rect">
            <a:avLst/>
          </a:prstGeom>
        </p:spPr>
        <p:txBody>
          <a:bodyPr wrap="square">
            <a:spAutoFit/>
          </a:bodyPr>
          <a:lstStyle/>
          <a:p>
            <a:r>
              <a:rPr lang="vi-VN" sz="2400" b="0" i="0" dirty="0">
                <a:solidFill>
                  <a:srgbClr val="000000"/>
                </a:solidFill>
                <a:effectLst/>
                <a:latin typeface="+mj-lt"/>
              </a:rPr>
              <a:t>Hãy cho biết các tấm thẻ được sắp xếp theo quy luật nào theo hàng và theo cột. Tương tự như vậy, có thể sắp xếp các nguyên tố hóa học theo quy luật vào một bảng được không?</a:t>
            </a:r>
            <a:endParaRPr lang="en-US" sz="2400" dirty="0">
              <a:latin typeface="+mj-lt"/>
            </a:endParaRPr>
          </a:p>
        </p:txBody>
      </p:sp>
    </p:spTree>
    <p:extLst>
      <p:ext uri="{BB962C8B-B14F-4D97-AF65-F5344CB8AC3E}">
        <p14:creationId xmlns:p14="http://schemas.microsoft.com/office/powerpoint/2010/main" val="27965006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01168"/>
            <a:ext cx="11991768" cy="6023990"/>
          </a:xfrm>
          <a:prstGeom prst="rect">
            <a:avLst/>
          </a:prstGeom>
        </p:spPr>
      </p:pic>
    </p:spTree>
    <p:extLst>
      <p:ext uri="{BB962C8B-B14F-4D97-AF65-F5344CB8AC3E}">
        <p14:creationId xmlns:p14="http://schemas.microsoft.com/office/powerpoint/2010/main" val="344006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1082549" y="682435"/>
            <a:ext cx="7431761" cy="1995602"/>
          </a:xfrm>
          <a:custGeom>
            <a:avLst/>
            <a:gdLst>
              <a:gd name="connsiteX0" fmla="*/ 968335 w 4979963"/>
              <a:gd name="connsiteY0" fmla="*/ 0 h 2180492"/>
              <a:gd name="connsiteX1" fmla="*/ 4979963 w 4979963"/>
              <a:gd name="connsiteY1" fmla="*/ 0 h 2180492"/>
              <a:gd name="connsiteX2" fmla="*/ 4979963 w 4979963"/>
              <a:gd name="connsiteY2" fmla="*/ 2180492 h 2180492"/>
              <a:gd name="connsiteX3" fmla="*/ 968335 w 4979963"/>
              <a:gd name="connsiteY3" fmla="*/ 2180492 h 2180492"/>
              <a:gd name="connsiteX4" fmla="*/ 0 w 4979963"/>
              <a:gd name="connsiteY4" fmla="*/ 1212157 h 2180492"/>
              <a:gd name="connsiteX5" fmla="*/ 0 w 4979963"/>
              <a:gd name="connsiteY5" fmla="*/ 968335 h 2180492"/>
              <a:gd name="connsiteX6" fmla="*/ 968335 w 4979963"/>
              <a:gd name="connsiteY6" fmla="*/ 0 h 218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9963" h="2180492">
                <a:moveTo>
                  <a:pt x="968335" y="0"/>
                </a:moveTo>
                <a:lnTo>
                  <a:pt x="4979963" y="0"/>
                </a:lnTo>
                <a:lnTo>
                  <a:pt x="4979963" y="2180492"/>
                </a:lnTo>
                <a:lnTo>
                  <a:pt x="968335" y="2180492"/>
                </a:lnTo>
                <a:cubicBezTo>
                  <a:pt x="433538" y="2180492"/>
                  <a:pt x="0" y="1746954"/>
                  <a:pt x="0" y="1212157"/>
                </a:cubicBezTo>
                <a:lnTo>
                  <a:pt x="0" y="968335"/>
                </a:lnTo>
                <a:cubicBezTo>
                  <a:pt x="0" y="433538"/>
                  <a:pt x="433538" y="0"/>
                  <a:pt x="968335" y="0"/>
                </a:cubicBezTo>
                <a:close/>
              </a:path>
            </a:pathLst>
          </a:custGeom>
          <a:solidFill>
            <a:srgbClr val="79ADDD"/>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970723" y="1315884"/>
            <a:ext cx="5679331" cy="1384995"/>
          </a:xfrm>
          <a:prstGeom prst="rect">
            <a:avLst/>
          </a:prstGeom>
          <a:noFill/>
        </p:spPr>
        <p:txBody>
          <a:bodyPr wrap="square" rtlCol="0">
            <a:spAutoFit/>
          </a:bodyPr>
          <a:lstStyle/>
          <a:p>
            <a:pPr marL="514350" indent="-514350" algn="ctr">
              <a:buAutoNum type="romanUcPeriod"/>
            </a:pPr>
            <a:r>
              <a:rPr lang="en-US" sz="2800" b="1" dirty="0">
                <a:solidFill>
                  <a:schemeClr val="accent1">
                    <a:lumMod val="50000"/>
                  </a:schemeClr>
                </a:solidFill>
                <a:latin typeface="Times New Roman" panose="02020603050405020304" pitchFamily="18" charset="0"/>
                <a:cs typeface="Times New Roman" panose="02020603050405020304" pitchFamily="18" charset="0"/>
              </a:rPr>
              <a:t>NGUYÊN TẮC SẮP XẾP CÁC </a:t>
            </a:r>
          </a:p>
          <a:p>
            <a:pPr algn="ctr"/>
            <a:r>
              <a:rPr lang="en-US" sz="2800" b="1" dirty="0">
                <a:solidFill>
                  <a:schemeClr val="accent1">
                    <a:lumMod val="50000"/>
                  </a:schemeClr>
                </a:solidFill>
                <a:latin typeface="Times New Roman" panose="02020603050405020304" pitchFamily="18" charset="0"/>
                <a:cs typeface="Times New Roman" panose="02020603050405020304" pitchFamily="18" charset="0"/>
              </a:rPr>
              <a:t>NGUYÊN TỐ TRONG </a:t>
            </a:r>
          </a:p>
          <a:p>
            <a:pPr algn="ctr"/>
            <a:r>
              <a:rPr lang="en-US" sz="2800" b="1" dirty="0">
                <a:solidFill>
                  <a:schemeClr val="accent1">
                    <a:lumMod val="50000"/>
                  </a:schemeClr>
                </a:solidFill>
                <a:latin typeface="Times New Roman" panose="02020603050405020304" pitchFamily="18" charset="0"/>
                <a:cs typeface="Times New Roman" panose="02020603050405020304" pitchFamily="18" charset="0"/>
              </a:rPr>
              <a:t>BẢNG TUẦN HOÀN</a:t>
            </a:r>
          </a:p>
        </p:txBody>
      </p:sp>
      <p:sp>
        <p:nvSpPr>
          <p:cNvPr id="5" name="Oval 4"/>
          <p:cNvSpPr/>
          <p:nvPr/>
        </p:nvSpPr>
        <p:spPr>
          <a:xfrm>
            <a:off x="6867650" y="91706"/>
            <a:ext cx="3513238" cy="3293513"/>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6755227" y="1110276"/>
            <a:ext cx="3513238" cy="1569660"/>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BÀI 3 SƠ LƯỢC VỀ BẢNG TUẦN HOÀN CÁC NGUYÊN TỐ</a:t>
            </a:r>
          </a:p>
          <a:p>
            <a:pPr algn="ctr"/>
            <a:r>
              <a:rPr lang="en-US" sz="2400" b="1" dirty="0">
                <a:latin typeface="Times New Roman" panose="02020603050405020304" pitchFamily="18" charset="0"/>
                <a:cs typeface="Times New Roman" panose="02020603050405020304" pitchFamily="18" charset="0"/>
              </a:rPr>
              <a:t> HÓA HỌC</a:t>
            </a:r>
          </a:p>
        </p:txBody>
      </p:sp>
    </p:spTree>
    <p:extLst>
      <p:ext uri="{BB962C8B-B14F-4D97-AF65-F5344CB8AC3E}">
        <p14:creationId xmlns:p14="http://schemas.microsoft.com/office/powerpoint/2010/main" val="11152020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12480" y="-3526674"/>
            <a:ext cx="3364101" cy="5307550"/>
            <a:chOff x="5133701" y="1394886"/>
            <a:chExt cx="3383282" cy="6159372"/>
          </a:xfrm>
          <a:solidFill>
            <a:schemeClr val="bg1"/>
          </a:solidFill>
          <a:effectLst>
            <a:outerShdw blurRad="50800" dist="38100" dir="5400000" algn="t" rotWithShape="0">
              <a:prstClr val="black">
                <a:alpha val="40000"/>
              </a:prstClr>
            </a:outerShdw>
          </a:effectLst>
        </p:grpSpPr>
        <p:grpSp>
          <p:nvGrpSpPr>
            <p:cNvPr id="3" name="Group 2"/>
            <p:cNvGrpSpPr/>
            <p:nvPr/>
          </p:nvGrpSpPr>
          <p:grpSpPr>
            <a:xfrm>
              <a:off x="5133701" y="1394886"/>
              <a:ext cx="3383282" cy="6159372"/>
              <a:chOff x="5133701" y="1590831"/>
              <a:chExt cx="3383282" cy="6159372"/>
            </a:xfrm>
            <a:grpFill/>
          </p:grpSpPr>
          <p:sp>
            <p:nvSpPr>
              <p:cNvPr id="5" name="Rounded Rectangle 4"/>
              <p:cNvSpPr/>
              <p:nvPr/>
            </p:nvSpPr>
            <p:spPr>
              <a:xfrm>
                <a:off x="5133701" y="1590831"/>
                <a:ext cx="3383282" cy="6159372"/>
              </a:xfrm>
              <a:prstGeom prst="roundRect">
                <a:avLst/>
              </a:prstGeom>
              <a:grpFill/>
              <a:ln>
                <a:noFill/>
              </a:ln>
              <a:effectLst>
                <a:outerShdw blurRad="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ounded Rectangle 5"/>
              <p:cNvSpPr/>
              <p:nvPr/>
            </p:nvSpPr>
            <p:spPr>
              <a:xfrm>
                <a:off x="5283705" y="1743230"/>
                <a:ext cx="3076524" cy="5876368"/>
              </a:xfrm>
              <a:prstGeom prst="roundRect">
                <a:avLst/>
              </a:prstGeom>
              <a:grp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4" name="TextBox 3"/>
            <p:cNvSpPr txBox="1"/>
            <p:nvPr/>
          </p:nvSpPr>
          <p:spPr>
            <a:xfrm>
              <a:off x="5417710" y="2568328"/>
              <a:ext cx="2808514" cy="4260492"/>
            </a:xfrm>
            <a:prstGeom prst="rect">
              <a:avLst/>
            </a:prstGeom>
            <a:grpFill/>
          </p:spPr>
          <p:txBody>
            <a:bodyPr wrap="square" rtlCol="0">
              <a:spAutoFit/>
            </a:bodyPr>
            <a:lstStyle/>
            <a:p>
              <a:pPr algn="just"/>
              <a:r>
                <a:rPr lang="vi-VN" sz="2300" dirty="0">
                  <a:latin typeface="+mj-lt"/>
                </a:rPr>
                <a:t>Cho biết điện tích hạt nhân của mỗi nguyên tử C, Si, O, P, N, S lần lượt là 6, 14, 8, 15, 7, 16. Hãy sắp xếp các nguyên tố trên theo chiều điện tích hạt nhân tăng dần từ trái sang phải và từ trên xuống dướ</a:t>
              </a:r>
              <a:r>
                <a:rPr lang="en-US" sz="2300" dirty="0" err="1">
                  <a:latin typeface="Times New Roman" panose="02020603050405020304" pitchFamily="18" charset="0"/>
                  <a:ea typeface="Tahoma" panose="020B0604030504040204" pitchFamily="34" charset="0"/>
                  <a:cs typeface="Times New Roman" panose="02020603050405020304" pitchFamily="18" charset="0"/>
                </a:rPr>
                <a:t>i</a:t>
              </a:r>
              <a:endParaRPr lang="en-US" sz="2300" dirty="0">
                <a:solidFill>
                  <a:schemeClr val="bg2">
                    <a:lumMod val="10000"/>
                  </a:schemeClr>
                </a:solidFill>
                <a:latin typeface="Times New Roman" panose="02020603050405020304" pitchFamily="18" charset="0"/>
                <a:ea typeface="Tahoma" panose="020B0604030504040204" pitchFamily="34" charset="0"/>
                <a:cs typeface="Times New Roman" panose="02020603050405020304" pitchFamily="18" charset="0"/>
              </a:endParaRPr>
            </a:p>
          </p:txBody>
        </p:sp>
      </p:grpSp>
      <p:sp>
        <p:nvSpPr>
          <p:cNvPr id="12" name="Rectangle 11"/>
          <p:cNvSpPr/>
          <p:nvPr/>
        </p:nvSpPr>
        <p:spPr>
          <a:xfrm>
            <a:off x="-126609" y="-365760"/>
            <a:ext cx="7371471" cy="13282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202803" y="532904"/>
            <a:ext cx="872119" cy="859096"/>
            <a:chOff x="3775293" y="3113260"/>
            <a:chExt cx="872119" cy="859096"/>
          </a:xfrm>
        </p:grpSpPr>
        <p:pic>
          <p:nvPicPr>
            <p:cNvPr id="8" name="Picture 6" descr="FAQs"/>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8499" y="3140735"/>
              <a:ext cx="813155" cy="813155"/>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3775293" y="3113260"/>
              <a:ext cx="872119" cy="859096"/>
            </a:xfrm>
            <a:prstGeom prst="ellipse">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a:off x="911329" y="703499"/>
            <a:ext cx="3766405" cy="563846"/>
          </a:xfrm>
          <a:custGeom>
            <a:avLst/>
            <a:gdLst>
              <a:gd name="connsiteX0" fmla="*/ 49698 w 3896242"/>
              <a:gd name="connsiteY0" fmla="*/ 0 h 563846"/>
              <a:gd name="connsiteX1" fmla="*/ 3614319 w 3896242"/>
              <a:gd name="connsiteY1" fmla="*/ 0 h 563846"/>
              <a:gd name="connsiteX2" fmla="*/ 3896242 w 3896242"/>
              <a:gd name="connsiteY2" fmla="*/ 281923 h 563846"/>
              <a:gd name="connsiteX3" fmla="*/ 3614319 w 3896242"/>
              <a:gd name="connsiteY3" fmla="*/ 563846 h 563846"/>
              <a:gd name="connsiteX4" fmla="*/ 9456 w 3896242"/>
              <a:gd name="connsiteY4" fmla="*/ 563846 h 563846"/>
              <a:gd name="connsiteX5" fmla="*/ 0 w 3896242"/>
              <a:gd name="connsiteY5" fmla="*/ 562893 h 563846"/>
              <a:gd name="connsiteX6" fmla="*/ 13249 w 3896242"/>
              <a:gd name="connsiteY6" fmla="*/ 551996 h 563846"/>
              <a:gd name="connsiteX7" fmla="*/ 137086 w 3896242"/>
              <a:gd name="connsiteY7" fmla="*/ 253980 h 563846"/>
              <a:gd name="connsiteX8" fmla="*/ 64878 w 3896242"/>
              <a:gd name="connsiteY8" fmla="*/ 18339 h 5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6242" h="563846">
                <a:moveTo>
                  <a:pt x="49698" y="0"/>
                </a:moveTo>
                <a:lnTo>
                  <a:pt x="3614319" y="0"/>
                </a:lnTo>
                <a:cubicBezTo>
                  <a:pt x="3770021" y="0"/>
                  <a:pt x="3896242" y="126221"/>
                  <a:pt x="3896242" y="281923"/>
                </a:cubicBezTo>
                <a:cubicBezTo>
                  <a:pt x="3896242" y="437625"/>
                  <a:pt x="3770021" y="563846"/>
                  <a:pt x="3614319" y="563846"/>
                </a:cubicBezTo>
                <a:lnTo>
                  <a:pt x="9456" y="563846"/>
                </a:lnTo>
                <a:lnTo>
                  <a:pt x="0" y="562893"/>
                </a:lnTo>
                <a:lnTo>
                  <a:pt x="13249" y="551996"/>
                </a:lnTo>
                <a:cubicBezTo>
                  <a:pt x="89762" y="475727"/>
                  <a:pt x="137086" y="370363"/>
                  <a:pt x="137086" y="253980"/>
                </a:cubicBezTo>
                <a:cubicBezTo>
                  <a:pt x="137086" y="166693"/>
                  <a:pt x="110466" y="85604"/>
                  <a:pt x="64878" y="18339"/>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p:cNvSpPr txBox="1"/>
          <p:nvPr/>
        </p:nvSpPr>
        <p:spPr>
          <a:xfrm>
            <a:off x="1921630" y="754606"/>
            <a:ext cx="2181497" cy="461665"/>
          </a:xfrm>
          <a:prstGeom prst="rect">
            <a:avLst/>
          </a:prstGeom>
          <a:noFill/>
        </p:spPr>
        <p:txBody>
          <a:bodyPr wrap="squar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CÂU HỎI</a:t>
            </a:r>
          </a:p>
        </p:txBody>
      </p:sp>
      <p:graphicFrame>
        <p:nvGraphicFramePr>
          <p:cNvPr id="13" name="Table 12"/>
          <p:cNvGraphicFramePr>
            <a:graphicFrameLocks noGrp="1"/>
          </p:cNvGraphicFramePr>
          <p:nvPr>
            <p:extLst>
              <p:ext uri="{D42A27DB-BD31-4B8C-83A1-F6EECF244321}">
                <p14:modId xmlns:p14="http://schemas.microsoft.com/office/powerpoint/2010/main" val="1379855361"/>
              </p:ext>
            </p:extLst>
          </p:nvPr>
        </p:nvGraphicFramePr>
        <p:xfrm>
          <a:off x="6020973" y="1668334"/>
          <a:ext cx="5373858" cy="1828800"/>
        </p:xfrm>
        <a:graphic>
          <a:graphicData uri="http://schemas.openxmlformats.org/drawingml/2006/table">
            <a:tbl>
              <a:tblPr firstRow="1" bandRow="1">
                <a:tableStyleId>{5940675A-B579-460E-94D1-54222C63F5DA}</a:tableStyleId>
              </a:tblPr>
              <a:tblGrid>
                <a:gridCol w="1791286">
                  <a:extLst>
                    <a:ext uri="{9D8B030D-6E8A-4147-A177-3AD203B41FA5}">
                      <a16:colId xmlns:a16="http://schemas.microsoft.com/office/drawing/2014/main" val="2801738932"/>
                    </a:ext>
                  </a:extLst>
                </a:gridCol>
                <a:gridCol w="1791286">
                  <a:extLst>
                    <a:ext uri="{9D8B030D-6E8A-4147-A177-3AD203B41FA5}">
                      <a16:colId xmlns:a16="http://schemas.microsoft.com/office/drawing/2014/main" val="189148625"/>
                    </a:ext>
                  </a:extLst>
                </a:gridCol>
                <a:gridCol w="1791286">
                  <a:extLst>
                    <a:ext uri="{9D8B030D-6E8A-4147-A177-3AD203B41FA5}">
                      <a16:colId xmlns:a16="http://schemas.microsoft.com/office/drawing/2014/main" val="1323669799"/>
                    </a:ext>
                  </a:extLst>
                </a:gridCol>
              </a:tblGrid>
              <a:tr h="370840">
                <a:tc>
                  <a:txBody>
                    <a:bodyPr/>
                    <a:lstStyle/>
                    <a:p>
                      <a:pPr algn="ctr">
                        <a:lnSpc>
                          <a:spcPct val="150000"/>
                        </a:lnSpc>
                      </a:pPr>
                      <a:r>
                        <a:rPr lang="en-US" sz="3600" b="1" dirty="0">
                          <a:solidFill>
                            <a:srgbClr val="FF0000"/>
                          </a:solidFill>
                          <a:latin typeface="Times New Roman" panose="02020603050405020304" pitchFamily="18" charset="0"/>
                          <a:cs typeface="Times New Roman" panose="02020603050405020304" pitchFamily="18" charset="0"/>
                        </a:rPr>
                        <a:t>C</a:t>
                      </a:r>
                    </a:p>
                  </a:txBody>
                  <a:tcPr/>
                </a:tc>
                <a:tc>
                  <a:txBody>
                    <a:bodyPr/>
                    <a:lstStyle/>
                    <a:p>
                      <a:pPr algn="ctr">
                        <a:lnSpc>
                          <a:spcPct val="150000"/>
                        </a:lnSpc>
                      </a:pPr>
                      <a:endParaRPr lang="en-US" sz="3600" b="1" dirty="0">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r>
                        <a:rPr lang="en-US" sz="3600" b="1" dirty="0">
                          <a:solidFill>
                            <a:srgbClr val="FF0000"/>
                          </a:solidFill>
                          <a:latin typeface="Times New Roman" panose="02020603050405020304" pitchFamily="18" charset="0"/>
                          <a:cs typeface="Times New Roman" panose="02020603050405020304" pitchFamily="18" charset="0"/>
                        </a:rPr>
                        <a:t>O</a:t>
                      </a:r>
                    </a:p>
                  </a:txBody>
                  <a:tcPr/>
                </a:tc>
                <a:extLst>
                  <a:ext uri="{0D108BD9-81ED-4DB2-BD59-A6C34878D82A}">
                    <a16:rowId xmlns:a16="http://schemas.microsoft.com/office/drawing/2014/main" val="3516052029"/>
                  </a:ext>
                </a:extLst>
              </a:tr>
              <a:tr h="370840">
                <a:tc>
                  <a:txBody>
                    <a:bodyPr/>
                    <a:lstStyle/>
                    <a:p>
                      <a:pPr algn="ctr">
                        <a:lnSpc>
                          <a:spcPct val="150000"/>
                        </a:lnSpc>
                      </a:pPr>
                      <a:r>
                        <a:rPr lang="en-US" sz="3600" b="1" dirty="0">
                          <a:solidFill>
                            <a:srgbClr val="FF0000"/>
                          </a:solidFill>
                          <a:latin typeface="Times New Roman" panose="02020603050405020304" pitchFamily="18" charset="0"/>
                          <a:cs typeface="Times New Roman" panose="02020603050405020304" pitchFamily="18" charset="0"/>
                        </a:rPr>
                        <a:t>Si</a:t>
                      </a:r>
                    </a:p>
                  </a:txBody>
                  <a:tcPr/>
                </a:tc>
                <a:tc>
                  <a:txBody>
                    <a:bodyPr/>
                    <a:lstStyle/>
                    <a:p>
                      <a:pPr algn="ctr">
                        <a:lnSpc>
                          <a:spcPct val="150000"/>
                        </a:lnSpc>
                      </a:pPr>
                      <a:endParaRPr lang="en-US" sz="3600" b="1">
                        <a:solidFill>
                          <a:srgbClr val="FF0000"/>
                        </a:solidFill>
                        <a:latin typeface="Times New Roman" panose="02020603050405020304" pitchFamily="18" charset="0"/>
                        <a:cs typeface="Times New Roman" panose="02020603050405020304" pitchFamily="18" charset="0"/>
                      </a:endParaRPr>
                    </a:p>
                  </a:txBody>
                  <a:tcPr/>
                </a:tc>
                <a:tc>
                  <a:txBody>
                    <a:bodyPr/>
                    <a:lstStyle/>
                    <a:p>
                      <a:pPr algn="ctr">
                        <a:lnSpc>
                          <a:spcPct val="150000"/>
                        </a:lnSpc>
                      </a:pPr>
                      <a:endParaRPr lang="en-US" sz="3600" b="1" dirty="0">
                        <a:solidFill>
                          <a:srgbClr val="FF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26637475"/>
                  </a:ext>
                </a:extLst>
              </a:tr>
            </a:tbl>
          </a:graphicData>
        </a:graphic>
      </p:graphicFrame>
      <p:sp>
        <p:nvSpPr>
          <p:cNvPr id="14" name="TextBox 13"/>
          <p:cNvSpPr txBox="1"/>
          <p:nvPr/>
        </p:nvSpPr>
        <p:spPr>
          <a:xfrm>
            <a:off x="10252294" y="2693792"/>
            <a:ext cx="504928"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a:t>
            </a:r>
          </a:p>
        </p:txBody>
      </p:sp>
      <p:sp>
        <p:nvSpPr>
          <p:cNvPr id="15" name="TextBox 14"/>
          <p:cNvSpPr txBox="1"/>
          <p:nvPr/>
        </p:nvSpPr>
        <p:spPr>
          <a:xfrm>
            <a:off x="8455438" y="2697199"/>
            <a:ext cx="504928"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a:t>
            </a:r>
          </a:p>
        </p:txBody>
      </p:sp>
      <p:sp>
        <p:nvSpPr>
          <p:cNvPr id="16" name="TextBox 15"/>
          <p:cNvSpPr txBox="1"/>
          <p:nvPr/>
        </p:nvSpPr>
        <p:spPr>
          <a:xfrm>
            <a:off x="8455438" y="1780876"/>
            <a:ext cx="504928" cy="646331"/>
          </a:xfrm>
          <a:prstGeom prst="rect">
            <a:avLst/>
          </a:prstGeom>
          <a:noFill/>
        </p:spPr>
        <p:txBody>
          <a:bodyPr wrap="square" rtlCol="0">
            <a:spAutoFit/>
          </a:bodyPr>
          <a:lstStyle/>
          <a:p>
            <a:r>
              <a:rPr lang="en-US" sz="3600" b="1">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66829724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14:presetBounceEnd="74000">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14:bounceEnd="74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74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725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72500">
                                          <p:cBhvr additive="base">
                                            <p:cTn id="11" dur="2000" fill="hold"/>
                                            <p:tgtEl>
                                              <p:spTgt spid="10"/>
                                            </p:tgtEl>
                                            <p:attrNameLst>
                                              <p:attrName>ppt_x</p:attrName>
                                            </p:attrNameLst>
                                          </p:cBhvr>
                                          <p:tavLst>
                                            <p:tav tm="0">
                                              <p:val>
                                                <p:strVal val="0-#ppt_w/2"/>
                                              </p:val>
                                            </p:tav>
                                            <p:tav tm="100000">
                                              <p:val>
                                                <p:strVal val="#ppt_x"/>
                                              </p:val>
                                            </p:tav>
                                          </p:tavLst>
                                        </p:anim>
                                        <p:anim calcmode="lin" valueType="num" p14:bounceEnd="72500">
                                          <p:cBhvr additive="base">
                                            <p:cTn id="12" dur="2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70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70000">
                                          <p:cBhvr additive="base">
                                            <p:cTn id="15" dur="2000" fill="hold"/>
                                            <p:tgtEl>
                                              <p:spTgt spid="11"/>
                                            </p:tgtEl>
                                            <p:attrNameLst>
                                              <p:attrName>ppt_x</p:attrName>
                                            </p:attrNameLst>
                                          </p:cBhvr>
                                          <p:tavLst>
                                            <p:tav tm="0">
                                              <p:val>
                                                <p:strVal val="0-#ppt_w/2"/>
                                              </p:val>
                                            </p:tav>
                                            <p:tav tm="100000">
                                              <p:val>
                                                <p:strVal val="#ppt_x"/>
                                              </p:val>
                                            </p:tav>
                                          </p:tavLst>
                                        </p:anim>
                                        <p:anim calcmode="lin" valueType="num" p14:bounceEnd="70000">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0000">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14:bounceEnd="60000">
                                          <p:cBhvr additive="base">
                                            <p:cTn id="19" dur="20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20"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fill="hold" nodeType="clickEffect" p14:presetBounceEnd="72000">
                                      <p:stCondLst>
                                        <p:cond delay="0"/>
                                      </p:stCondLst>
                                      <p:childTnLst>
                                        <p:animMotion origin="layout" path="M 3.33333E-6 4.81481E-6 L -0.00065 0.56828 " pathEditMode="relative" rAng="0" ptsTypes="AA" p14:bounceEnd="72000">
                                          <p:cBhvr>
                                            <p:cTn id="24" dur="2000" fill="hold"/>
                                            <p:tgtEl>
                                              <p:spTgt spid="2"/>
                                            </p:tgtEl>
                                            <p:attrNameLst>
                                              <p:attrName>ppt_x</p:attrName>
                                              <p:attrName>ppt_y</p:attrName>
                                            </p:attrNameLst>
                                          </p:cBhvr>
                                          <p:rCtr x="-39" y="28403"/>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4"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0-#ppt_w/2"/>
                                              </p:val>
                                            </p:tav>
                                            <p:tav tm="100000">
                                              <p:val>
                                                <p:strVal val="#ppt_x"/>
                                              </p:val>
                                            </p:tav>
                                          </p:tavLst>
                                        </p:anim>
                                        <p:anim calcmode="lin" valueType="num">
                                          <p:cBhvr additive="base">
                                            <p:cTn id="12" dur="2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0-#ppt_w/2"/>
                                              </p:val>
                                            </p:tav>
                                            <p:tav tm="100000">
                                              <p:val>
                                                <p:strVal val="#ppt_x"/>
                                              </p:val>
                                            </p:tav>
                                          </p:tavLst>
                                        </p:anim>
                                        <p:anim calcmode="lin" valueType="num">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2000" fill="hold"/>
                                            <p:tgtEl>
                                              <p:spTgt spid="2"/>
                                            </p:tgtEl>
                                            <p:attrNameLst>
                                              <p:attrName>ppt_x</p:attrName>
                                            </p:attrNameLst>
                                          </p:cBhvr>
                                          <p:tavLst>
                                            <p:tav tm="0">
                                              <p:val>
                                                <p:strVal val="0-#ppt_w/2"/>
                                              </p:val>
                                            </p:tav>
                                            <p:tav tm="100000">
                                              <p:val>
                                                <p:strVal val="#ppt_x"/>
                                              </p:val>
                                            </p:tav>
                                          </p:tavLst>
                                        </p:anim>
                                        <p:anim calcmode="lin" valueType="num">
                                          <p:cBhvr additive="base">
                                            <p:cTn id="20"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fill="hold" nodeType="clickEffect">
                                      <p:stCondLst>
                                        <p:cond delay="0"/>
                                      </p:stCondLst>
                                      <p:childTnLst>
                                        <p:animMotion origin="layout" path="M 3.33333E-6 4.81481E-6 L -0.00065 0.56828 " pathEditMode="relative" rAng="0" ptsTypes="AA">
                                          <p:cBhvr>
                                            <p:cTn id="24" dur="2000" fill="hold"/>
                                            <p:tgtEl>
                                              <p:spTgt spid="2"/>
                                            </p:tgtEl>
                                            <p:attrNameLst>
                                              <p:attrName>ppt_x</p:attrName>
                                              <p:attrName>ppt_y</p:attrName>
                                            </p:attrNameLst>
                                          </p:cBhvr>
                                          <p:rCtr x="-39" y="28403"/>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4" grpId="0"/>
          <p:bldP spid="15" grpId="0"/>
          <p:bldP spid="1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75862" y="3069771"/>
          <a:ext cx="10161036" cy="2397968"/>
        </p:xfrm>
        <a:graphic>
          <a:graphicData uri="http://schemas.openxmlformats.org/drawingml/2006/table">
            <a:tbl>
              <a:tblPr/>
              <a:tblGrid>
                <a:gridCol w="3387012">
                  <a:extLst>
                    <a:ext uri="{9D8B030D-6E8A-4147-A177-3AD203B41FA5}">
                      <a16:colId xmlns:a16="http://schemas.microsoft.com/office/drawing/2014/main" val="20000"/>
                    </a:ext>
                  </a:extLst>
                </a:gridCol>
                <a:gridCol w="3387012">
                  <a:extLst>
                    <a:ext uri="{9D8B030D-6E8A-4147-A177-3AD203B41FA5}">
                      <a16:colId xmlns:a16="http://schemas.microsoft.com/office/drawing/2014/main" val="20001"/>
                    </a:ext>
                  </a:extLst>
                </a:gridCol>
                <a:gridCol w="3387012">
                  <a:extLst>
                    <a:ext uri="{9D8B030D-6E8A-4147-A177-3AD203B41FA5}">
                      <a16:colId xmlns:a16="http://schemas.microsoft.com/office/drawing/2014/main" val="20002"/>
                    </a:ext>
                  </a:extLst>
                </a:gridCol>
              </a:tblGrid>
              <a:tr h="1198984">
                <a:tc>
                  <a:txBody>
                    <a:bodyPr/>
                    <a:lstStyle/>
                    <a:p>
                      <a:pPr marL="30480" marR="30480" algn="ctr">
                        <a:lnSpc>
                          <a:spcPct val="107000"/>
                        </a:lnSpc>
                        <a:spcAft>
                          <a:spcPts val="1200"/>
                        </a:spcAft>
                      </a:pPr>
                      <a:r>
                        <a:rPr lang="en-US" sz="3200" dirty="0">
                          <a:solidFill>
                            <a:srgbClr val="FF0000"/>
                          </a:solidFill>
                          <a:latin typeface="Times New Roman"/>
                          <a:ea typeface="Times New Roman"/>
                          <a:cs typeface="Times New Roman"/>
                        </a:rPr>
                        <a:t>C</a:t>
                      </a:r>
                      <a:r>
                        <a:rPr lang="en-US" sz="3200" dirty="0">
                          <a:solidFill>
                            <a:srgbClr val="000000"/>
                          </a:solidFill>
                          <a:latin typeface="Times New Roman"/>
                          <a:ea typeface="Times New Roman"/>
                          <a:cs typeface="Times New Roman"/>
                        </a:rPr>
                        <a:t> (6)</a:t>
                      </a:r>
                      <a:endParaRPr lang="en-US" sz="3200" dirty="0">
                        <a:latin typeface="Calibri"/>
                        <a:ea typeface="Calibri"/>
                        <a:cs typeface="Times New Roman"/>
                      </a:endParaRPr>
                    </a:p>
                  </a:txBody>
                  <a:tcPr marL="50800" marR="50800" marT="50800" marB="5080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marL="30480" marR="30480" algn="ctr">
                        <a:lnSpc>
                          <a:spcPct val="107000"/>
                        </a:lnSpc>
                        <a:spcAft>
                          <a:spcPts val="1200"/>
                        </a:spcAft>
                      </a:pPr>
                      <a:r>
                        <a:rPr lang="en-US" sz="3200" dirty="0">
                          <a:solidFill>
                            <a:srgbClr val="000000"/>
                          </a:solidFill>
                          <a:latin typeface="Times New Roman"/>
                          <a:ea typeface="Times New Roman"/>
                          <a:cs typeface="Times New Roman"/>
                        </a:rPr>
                        <a:t>N (7)</a:t>
                      </a:r>
                      <a:endParaRPr lang="en-US" sz="3200" dirty="0">
                        <a:latin typeface="Calibri"/>
                        <a:ea typeface="Calibri"/>
                        <a:cs typeface="Times New Roman"/>
                      </a:endParaRPr>
                    </a:p>
                  </a:txBody>
                  <a:tcPr marL="50800" marR="50800" marT="50800" marB="5080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marL="30480" marR="30480" algn="ctr">
                        <a:lnSpc>
                          <a:spcPct val="107000"/>
                        </a:lnSpc>
                        <a:spcAft>
                          <a:spcPts val="1200"/>
                        </a:spcAft>
                      </a:pPr>
                      <a:r>
                        <a:rPr lang="en-US" sz="3200" dirty="0">
                          <a:solidFill>
                            <a:srgbClr val="FF0000"/>
                          </a:solidFill>
                          <a:latin typeface="Times New Roman"/>
                          <a:ea typeface="Times New Roman"/>
                          <a:cs typeface="Times New Roman"/>
                        </a:rPr>
                        <a:t>O</a:t>
                      </a:r>
                      <a:r>
                        <a:rPr lang="en-US" sz="3200" dirty="0">
                          <a:solidFill>
                            <a:srgbClr val="000000"/>
                          </a:solidFill>
                          <a:latin typeface="Times New Roman"/>
                          <a:ea typeface="Times New Roman"/>
                          <a:cs typeface="Times New Roman"/>
                        </a:rPr>
                        <a:t> (8)</a:t>
                      </a:r>
                      <a:endParaRPr lang="en-US" sz="3200" dirty="0">
                        <a:latin typeface="Calibri"/>
                        <a:ea typeface="Calibri"/>
                        <a:cs typeface="Times New Roman"/>
                      </a:endParaRPr>
                    </a:p>
                  </a:txBody>
                  <a:tcPr marL="50800" marR="50800" marT="50800" marB="5080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0"/>
                  </a:ext>
                </a:extLst>
              </a:tr>
              <a:tr h="1198984">
                <a:tc>
                  <a:txBody>
                    <a:bodyPr/>
                    <a:lstStyle/>
                    <a:p>
                      <a:pPr marL="30480" marR="30480" algn="ctr">
                        <a:lnSpc>
                          <a:spcPct val="107000"/>
                        </a:lnSpc>
                        <a:spcAft>
                          <a:spcPts val="1200"/>
                        </a:spcAft>
                      </a:pPr>
                      <a:r>
                        <a:rPr lang="en-US" sz="3200" dirty="0">
                          <a:solidFill>
                            <a:srgbClr val="FF0000"/>
                          </a:solidFill>
                          <a:latin typeface="Times New Roman"/>
                          <a:ea typeface="Times New Roman"/>
                          <a:cs typeface="Times New Roman"/>
                        </a:rPr>
                        <a:t>Si</a:t>
                      </a:r>
                      <a:r>
                        <a:rPr lang="en-US" sz="3200" dirty="0">
                          <a:solidFill>
                            <a:srgbClr val="000000"/>
                          </a:solidFill>
                          <a:latin typeface="Times New Roman"/>
                          <a:ea typeface="Times New Roman"/>
                          <a:cs typeface="Times New Roman"/>
                        </a:rPr>
                        <a:t> (14)</a:t>
                      </a:r>
                      <a:endParaRPr lang="en-US" sz="3200" dirty="0">
                        <a:latin typeface="Calibri"/>
                        <a:ea typeface="Calibri"/>
                        <a:cs typeface="Times New Roman"/>
                      </a:endParaRPr>
                    </a:p>
                  </a:txBody>
                  <a:tcPr marL="50800" marR="50800" marT="50800" marB="5080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marL="30480" marR="30480" algn="ctr">
                        <a:lnSpc>
                          <a:spcPct val="107000"/>
                        </a:lnSpc>
                        <a:spcAft>
                          <a:spcPts val="1200"/>
                        </a:spcAft>
                      </a:pPr>
                      <a:r>
                        <a:rPr lang="en-US" sz="3200" dirty="0">
                          <a:solidFill>
                            <a:srgbClr val="000000"/>
                          </a:solidFill>
                          <a:latin typeface="Times New Roman"/>
                          <a:ea typeface="Times New Roman"/>
                          <a:cs typeface="Times New Roman"/>
                        </a:rPr>
                        <a:t>P (15)</a:t>
                      </a:r>
                      <a:endParaRPr lang="en-US" sz="3200" dirty="0">
                        <a:latin typeface="Calibri"/>
                        <a:ea typeface="Calibri"/>
                        <a:cs typeface="Times New Roman"/>
                      </a:endParaRPr>
                    </a:p>
                  </a:txBody>
                  <a:tcPr marL="50800" marR="50800" marT="50800" marB="5080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marL="30480" marR="30480" algn="ctr">
                        <a:lnSpc>
                          <a:spcPct val="107000"/>
                        </a:lnSpc>
                        <a:spcAft>
                          <a:spcPts val="1200"/>
                        </a:spcAft>
                      </a:pPr>
                      <a:r>
                        <a:rPr lang="en-US" sz="3200" dirty="0">
                          <a:solidFill>
                            <a:srgbClr val="000000"/>
                          </a:solidFill>
                          <a:latin typeface="Times New Roman"/>
                          <a:ea typeface="Times New Roman"/>
                          <a:cs typeface="Times New Roman"/>
                        </a:rPr>
                        <a:t>S (16)</a:t>
                      </a:r>
                      <a:endParaRPr lang="en-US" sz="3200" dirty="0">
                        <a:latin typeface="Calibri"/>
                        <a:ea typeface="Calibri"/>
                        <a:cs typeface="Times New Roman"/>
                      </a:endParaRPr>
                    </a:p>
                  </a:txBody>
                  <a:tcPr marL="50800" marR="50800" marT="50800" marB="5080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025" name="Rectangle 1"/>
          <p:cNvSpPr>
            <a:spLocks noChangeArrowheads="1"/>
          </p:cNvSpPr>
          <p:nvPr/>
        </p:nvSpPr>
        <p:spPr bwMode="auto">
          <a:xfrm>
            <a:off x="503852" y="531845"/>
            <a:ext cx="10954139"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Các</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tố</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trên</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được</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sắp</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xếp</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theo</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chiều</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điện</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tích</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hạt</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nhân</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tăng</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dần</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từ</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trái</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sang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phải</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và</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từ</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trên</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xuống</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dưới</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như</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sau</a:t>
            </a:r>
            <a:r>
              <a:rPr kumimoji="0" lang="en-US" sz="3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3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p:cNvPicPr>
            <a:picLocks noChangeAspect="1"/>
          </p:cNvPicPr>
          <p:nvPr/>
        </p:nvPicPr>
        <p:blipFill>
          <a:blip r:embed="rId2"/>
          <a:srcRect l="1452" t="1297" r="3516" b="5594"/>
          <a:stretch>
            <a:fillRect/>
          </a:stretch>
        </p:blipFill>
        <p:spPr>
          <a:xfrm>
            <a:off x="0" y="-125962"/>
            <a:ext cx="12101209" cy="670773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8105" y="250668"/>
            <a:ext cx="10929257" cy="461665"/>
          </a:xfrm>
          <a:prstGeom prst="rect">
            <a:avLst/>
          </a:prstGeom>
        </p:spPr>
        <p:txBody>
          <a:bodyPr wrap="square">
            <a:spAutoFit/>
          </a:bodyPr>
          <a:lstStyle/>
          <a:p>
            <a:pPr algn="just"/>
            <a:r>
              <a:rPr lang="en-US" sz="2400" b="1" dirty="0" smtClean="0">
                <a:solidFill>
                  <a:srgbClr val="FF0000"/>
                </a:solidFill>
                <a:latin typeface="Times New Roman" panose="02020603050405020304" pitchFamily="18" charset="0"/>
                <a:cs typeface="Times New Roman" panose="02020603050405020304" pitchFamily="18" charset="0"/>
              </a:rPr>
              <a:t>I. NGUYÊN TẮC SẮP XẾP CÁC NGUYÊN TỐ TRONG BẢNG TUẦN HOÀN</a:t>
            </a:r>
            <a:endParaRPr lang="en-US" sz="2400" b="1" dirty="0">
              <a:solidFill>
                <a:srgbClr val="FF0000"/>
              </a:solidFill>
              <a:latin typeface="Times New Roman" panose="02020603050405020304" pitchFamily="18" charset="0"/>
              <a:cs typeface="Times New Roman" panose="02020603050405020304" pitchFamily="18" charset="0"/>
            </a:endParaRPr>
          </a:p>
        </p:txBody>
      </p:sp>
      <p:sp>
        <p:nvSpPr>
          <p:cNvPr id="4" name="Rectangle 3"/>
          <p:cNvSpPr/>
          <p:nvPr/>
        </p:nvSpPr>
        <p:spPr>
          <a:xfrm>
            <a:off x="510073" y="765110"/>
            <a:ext cx="10304107" cy="4031873"/>
          </a:xfrm>
          <a:prstGeom prst="rect">
            <a:avLst/>
          </a:prstGeom>
        </p:spPr>
        <p:txBody>
          <a:bodyPr wrap="square">
            <a:spAutoFit/>
          </a:bodyPr>
          <a:lstStyle/>
          <a:p>
            <a:pPr algn="just"/>
            <a:r>
              <a:rPr lang="en-US" sz="6000" i="1" dirty="0" smtClean="0">
                <a:solidFill>
                  <a:srgbClr val="0000FF"/>
                </a:solidFill>
                <a:latin typeface="Times New Roman" pitchFamily="18" charset="0"/>
                <a:cs typeface="Times New Roman" pitchFamily="18" charset="0"/>
                <a:sym typeface="Wingdings"/>
              </a:rPr>
              <a:t></a:t>
            </a:r>
            <a:endParaRPr lang="en-US" sz="6000" b="1" dirty="0" smtClean="0">
              <a:solidFill>
                <a:srgbClr val="FF0000"/>
              </a:solidFill>
              <a:latin typeface="Times New Roman" panose="02020603050405020304" pitchFamily="18" charset="0"/>
              <a:cs typeface="Times New Roman" panose="02020603050405020304" pitchFamily="18" charset="0"/>
            </a:endParaRPr>
          </a:p>
          <a:p>
            <a:pPr algn="just">
              <a:buFontTx/>
              <a:buChar char="-"/>
            </a:pPr>
            <a:r>
              <a:rPr lang="en-US" sz="2400" b="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Các</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nguyên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tố</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hóa</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học</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trong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bảng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tuần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hoàn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được</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sắp</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xếp</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theo</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chiều</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tăng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dần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của</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điện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tích</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hạt</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nhân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nguyên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tử</a:t>
            </a:r>
            <a:r>
              <a:rPr lang="en-US" sz="2800" i="1" dirty="0" smtClean="0">
                <a:solidFill>
                  <a:srgbClr val="FF0000"/>
                </a:solidFill>
                <a:latin typeface="Times New Roman" panose="02020603050405020304" pitchFamily="18" charset="0"/>
                <a:cs typeface="Times New Roman" panose="02020603050405020304" pitchFamily="18" charset="0"/>
              </a:rPr>
              <a:t>  </a:t>
            </a:r>
          </a:p>
          <a:p>
            <a:pPr algn="just"/>
            <a:endParaRPr lang="en-US" sz="2800" i="1" dirty="0" smtClean="0">
              <a:solidFill>
                <a:srgbClr val="FF0000"/>
              </a:solidFill>
              <a:latin typeface="Times New Roman" panose="02020603050405020304" pitchFamily="18" charset="0"/>
              <a:cs typeface="Times New Roman" panose="02020603050405020304" pitchFamily="18" charset="0"/>
            </a:endParaRPr>
          </a:p>
          <a:p>
            <a:pPr algn="just">
              <a:buFontTx/>
              <a:buChar char="-"/>
            </a:pP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Các</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nguyên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tố</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cùng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chu</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kì</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có</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cùng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số</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lớp</a:t>
            </a:r>
            <a:r>
              <a:rPr lang="en-US" sz="2800" i="1" dirty="0" smtClean="0">
                <a:solidFill>
                  <a:srgbClr val="FF0000"/>
                </a:solidFill>
                <a:latin typeface="Times New Roman" panose="02020603050405020304" pitchFamily="18" charset="0"/>
                <a:cs typeface="Times New Roman" panose="02020603050405020304" pitchFamily="18" charset="0"/>
              </a:rPr>
              <a:t> electron</a:t>
            </a:r>
          </a:p>
          <a:p>
            <a:pPr algn="just"/>
            <a:endParaRPr lang="en-US" sz="2800" i="1" dirty="0" smtClean="0">
              <a:solidFill>
                <a:srgbClr val="FF0000"/>
              </a:solidFill>
              <a:latin typeface="Times New Roman" panose="02020603050405020304" pitchFamily="18" charset="0"/>
              <a:cs typeface="Times New Roman" panose="02020603050405020304" pitchFamily="18" charset="0"/>
            </a:endParaRPr>
          </a:p>
          <a:p>
            <a:pPr algn="just">
              <a:buFontTx/>
              <a:buChar char="-"/>
            </a:pP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Các</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nguyên</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tố</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cùng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nhóm</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có</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số</a:t>
            </a:r>
            <a:r>
              <a:rPr lang="en-US" sz="2800" i="1" dirty="0" smtClean="0">
                <a:solidFill>
                  <a:srgbClr val="FF0000"/>
                </a:solidFill>
                <a:latin typeface="Times New Roman" panose="02020603050405020304" pitchFamily="18" charset="0"/>
                <a:cs typeface="Times New Roman" panose="02020603050405020304" pitchFamily="18" charset="0"/>
              </a:rPr>
              <a:t> electron </a:t>
            </a:r>
            <a:r>
              <a:rPr lang="en-US" sz="2800" i="1" dirty="0" err="1" smtClean="0">
                <a:solidFill>
                  <a:srgbClr val="FF0000"/>
                </a:solidFill>
                <a:latin typeface="Times New Roman" panose="02020603050405020304" pitchFamily="18" charset="0"/>
                <a:cs typeface="Times New Roman" panose="02020603050405020304" pitchFamily="18" charset="0"/>
              </a:rPr>
              <a:t>lớp</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ngoài</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cùng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giống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nhau</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và</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có</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tính</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chất</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hóa</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học</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tương</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tự</a:t>
            </a:r>
            <a:r>
              <a:rPr lang="en-US" sz="2800" i="1" dirty="0" smtClean="0">
                <a:solidFill>
                  <a:srgbClr val="FF0000"/>
                </a:solidFill>
                <a:latin typeface="Times New Roman" panose="02020603050405020304" pitchFamily="18" charset="0"/>
                <a:cs typeface="Times New Roman" panose="02020603050405020304" pitchFamily="18" charset="0"/>
              </a:rPr>
              <a:t> </a:t>
            </a:r>
            <a:r>
              <a:rPr lang="en-US" sz="2800" i="1" dirty="0" err="1" smtClean="0">
                <a:solidFill>
                  <a:srgbClr val="FF0000"/>
                </a:solidFill>
                <a:latin typeface="Times New Roman" panose="02020603050405020304" pitchFamily="18" charset="0"/>
                <a:cs typeface="Times New Roman" panose="02020603050405020304" pitchFamily="18" charset="0"/>
              </a:rPr>
              <a:t>nhau</a:t>
            </a:r>
            <a:endParaRPr lang="en-US" sz="2800" i="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735077" y="1330679"/>
            <a:ext cx="4557933" cy="3671026"/>
          </a:xfrm>
          <a:prstGeom prst="round2DiagRect">
            <a:avLst/>
          </a:prstGeom>
          <a:solidFill>
            <a:srgbClr val="E2CFF1"/>
          </a:solidFill>
          <a:ln w="3810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dirty="0" err="1">
                <a:solidFill>
                  <a:srgbClr val="002060"/>
                </a:solidFill>
                <a:latin typeface="Times New Roman" panose="02020603050405020304" pitchFamily="18" charset="0"/>
                <a:cs typeface="Times New Roman" panose="02020603050405020304" pitchFamily="18" charset="0"/>
              </a:rPr>
              <a:t>Việc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tìm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ra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bảng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tuần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hoàn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một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trong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những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phát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hiện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suất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sắc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nhất</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trong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ngành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hóa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học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Em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hãy</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tìm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hiểu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ra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lịch</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sử</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phát</a:t>
            </a:r>
            <a:r>
              <a:rPr lang="en-US" sz="2800" dirty="0">
                <a:solidFill>
                  <a:srgbClr val="002060"/>
                </a:solidFill>
                <a:latin typeface="Times New Roman" panose="02020603050405020304" pitchFamily="18" charset="0"/>
                <a:cs typeface="Times New Roman" panose="02020603050405020304" pitchFamily="18" charset="0"/>
              </a:rPr>
              <a:t> minh </a:t>
            </a:r>
            <a:r>
              <a:rPr lang="en-US" sz="2800" dirty="0" err="1">
                <a:solidFill>
                  <a:srgbClr val="002060"/>
                </a:solidFill>
                <a:latin typeface="Times New Roman" panose="02020603050405020304" pitchFamily="18" charset="0"/>
                <a:cs typeface="Times New Roman" panose="02020603050405020304" pitchFamily="18" charset="0"/>
              </a:rPr>
              <a:t>ra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bảng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tuần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hoàn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các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nguyên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tố</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hóa</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học</a:t>
            </a:r>
            <a:r>
              <a:rPr lang="en-US" sz="2800" dirty="0">
                <a:solidFill>
                  <a:srgbClr val="002060"/>
                </a:solidFill>
                <a:latin typeface="Times New Roman" panose="02020603050405020304" pitchFamily="18" charset="0"/>
                <a:cs typeface="Times New Roman" panose="02020603050405020304" pitchFamily="18" charset="0"/>
              </a:rPr>
              <a:t>?</a:t>
            </a:r>
          </a:p>
        </p:txBody>
      </p:sp>
      <p:grpSp>
        <p:nvGrpSpPr>
          <p:cNvPr id="2" name="Google Shape;363;p1"/>
          <p:cNvGrpSpPr/>
          <p:nvPr/>
        </p:nvGrpSpPr>
        <p:grpSpPr>
          <a:xfrm>
            <a:off x="3014043" y="893732"/>
            <a:ext cx="2372525" cy="661598"/>
            <a:chOff x="1150919" y="4061743"/>
            <a:chExt cx="2372525" cy="661598"/>
          </a:xfrm>
        </p:grpSpPr>
        <p:sp>
          <p:nvSpPr>
            <p:cNvPr id="3" name="Google Shape;364;p1"/>
            <p:cNvSpPr/>
            <p:nvPr/>
          </p:nvSpPr>
          <p:spPr>
            <a:xfrm>
              <a:off x="1150919" y="4061743"/>
              <a:ext cx="2372525" cy="661598"/>
            </a:xfrm>
            <a:prstGeom prst="roundRect">
              <a:avLst>
                <a:gd name="adj" fmla="val 50000"/>
              </a:avLst>
            </a:prstGeom>
            <a:solidFill>
              <a:srgbClr val="82498C"/>
            </a:solidFill>
            <a:ln>
              <a:noFill/>
            </a:ln>
            <a:scene3d>
              <a:camera prst="orthographicFront"/>
              <a:lightRig rig="threePt" dir="t"/>
            </a:scene3d>
            <a:sp3d>
              <a:bevelT/>
            </a:sp3d>
          </p:spPr>
          <p:txBody>
            <a:bodyPr spcFirstLastPara="1" wrap="square" lIns="91425" tIns="45700" rIns="91425" bIns="45700" anchor="ctr" anchorCtr="0">
              <a:noAutofit/>
            </a:bodyPr>
            <a:lstStyle/>
            <a:p>
              <a:pPr marL="0" marR="0" lvl="0" indent="0" algn="ctr" rtl="0">
                <a:spcBef>
                  <a:spcPts val="0"/>
                </a:spcBef>
                <a:spcAft>
                  <a:spcPts val="0"/>
                </a:spcAft>
                <a:buNone/>
              </a:pPr>
              <a:endParaRPr sz="2500">
                <a:solidFill>
                  <a:srgbClr val="82498C"/>
                </a:solidFill>
                <a:latin typeface="Times New Roman" panose="02020603050405020304" pitchFamily="18" charset="0"/>
                <a:ea typeface="Arial"/>
                <a:cs typeface="Times New Roman" panose="02020603050405020304" pitchFamily="18" charset="0"/>
                <a:sym typeface="Arial"/>
              </a:endParaRPr>
            </a:p>
          </p:txBody>
        </p:sp>
        <p:sp>
          <p:nvSpPr>
            <p:cNvPr id="4" name="Google Shape;365;p1"/>
            <p:cNvSpPr txBox="1"/>
            <p:nvPr/>
          </p:nvSpPr>
          <p:spPr>
            <a:xfrm>
              <a:off x="1502652" y="4161710"/>
              <a:ext cx="1669058" cy="477013"/>
            </a:xfrm>
            <a:prstGeom prst="rect">
              <a:avLst/>
            </a:prstGeom>
            <a:noFill/>
            <a:ln>
              <a:noFill/>
            </a:ln>
            <a:scene3d>
              <a:camera prst="orthographicFront"/>
              <a:lightRig rig="threePt" dir="t"/>
            </a:scene3d>
            <a:sp3d>
              <a:bevelT/>
            </a:sp3d>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dirty="0">
                  <a:solidFill>
                    <a:schemeClr val="lt1"/>
                  </a:solidFill>
                  <a:latin typeface="Times New Roman" panose="02020603050405020304" pitchFamily="18" charset="0"/>
                  <a:ea typeface="Arial"/>
                  <a:cs typeface="Times New Roman" panose="02020603050405020304" pitchFamily="18" charset="0"/>
                  <a:sym typeface="Arial"/>
                </a:rPr>
                <a:t>VỀ NHÀ</a:t>
              </a:r>
              <a:endParaRPr sz="2500" b="1" dirty="0">
                <a:latin typeface="Times New Roman" panose="02020603050405020304" pitchFamily="18" charset="0"/>
                <a:cs typeface="Times New Roman" panose="02020603050405020304" pitchFamily="18" charset="0"/>
              </a:endParaRPr>
            </a:p>
          </p:txBody>
        </p:sp>
      </p:gr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4055" y="471701"/>
            <a:ext cx="4762500" cy="4762500"/>
          </a:xfrm>
          <a:prstGeom prst="rect">
            <a:avLst/>
          </a:prstGeom>
        </p:spPr>
      </p:pic>
    </p:spTree>
    <p:extLst>
      <p:ext uri="{BB962C8B-B14F-4D97-AF65-F5344CB8AC3E}">
        <p14:creationId xmlns:p14="http://schemas.microsoft.com/office/powerpoint/2010/main" val="90909831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47000">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14:bounceEnd="47000">
                                          <p:cBhvr additive="base">
                                            <p:cTn id="7" dur="2000" fill="hold"/>
                                            <p:tgtEl>
                                              <p:spTgt spid="2"/>
                                            </p:tgtEl>
                                            <p:attrNameLst>
                                              <p:attrName>ppt_x</p:attrName>
                                            </p:attrNameLst>
                                          </p:cBhvr>
                                          <p:tavLst>
                                            <p:tav tm="0">
                                              <p:val>
                                                <p:strVal val="#ppt_x"/>
                                              </p:val>
                                            </p:tav>
                                            <p:tav tm="100000">
                                              <p:val>
                                                <p:strVal val="#ppt_x"/>
                                              </p:val>
                                            </p:tav>
                                          </p:tavLst>
                                        </p:anim>
                                        <p:anim calcmode="lin" valueType="num" p14:bounceEnd="47000">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accel="20000" fill="hold" grpId="0" nodeType="withEffect" p14:presetBounceEnd="78000">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14:bounceEnd="78000">
                                          <p:cBhvr additive="base">
                                            <p:cTn id="11" dur="2000" fill="hold"/>
                                            <p:tgtEl>
                                              <p:spTgt spid="5"/>
                                            </p:tgtEl>
                                            <p:attrNameLst>
                                              <p:attrName>ppt_x</p:attrName>
                                            </p:attrNameLst>
                                          </p:cBhvr>
                                          <p:tavLst>
                                            <p:tav tm="0">
                                              <p:val>
                                                <p:strVal val="0-#ppt_w/2"/>
                                              </p:val>
                                            </p:tav>
                                            <p:tav tm="100000">
                                              <p:val>
                                                <p:strVal val="#ppt_x"/>
                                              </p:val>
                                            </p:tav>
                                          </p:tavLst>
                                        </p:anim>
                                        <p:anim calcmode="lin" valueType="num" p14:bounceEnd="78000">
                                          <p:cBhvr additive="base">
                                            <p:cTn id="12"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accel="2000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000" fill="hold"/>
                                            <p:tgtEl>
                                              <p:spTgt spid="5"/>
                                            </p:tgtEl>
                                            <p:attrNameLst>
                                              <p:attrName>ppt_x</p:attrName>
                                            </p:attrNameLst>
                                          </p:cBhvr>
                                          <p:tavLst>
                                            <p:tav tm="0">
                                              <p:val>
                                                <p:strVal val="0-#ppt_w/2"/>
                                              </p:val>
                                            </p:tav>
                                            <p:tav tm="100000">
                                              <p:val>
                                                <p:strVal val="#ppt_x"/>
                                              </p:val>
                                            </p:tav>
                                          </p:tavLst>
                                        </p:anim>
                                        <p:anim calcmode="lin" valueType="num">
                                          <p:cBhvr additive="base">
                                            <p:cTn id="12" dur="2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42704" y="219210"/>
            <a:ext cx="8551273" cy="6413454"/>
          </a:xfrm>
          <a:prstGeom prst="rect">
            <a:avLst/>
          </a:prstGeom>
        </p:spPr>
      </p:pic>
    </p:spTree>
    <p:extLst>
      <p:ext uri="{BB962C8B-B14F-4D97-AF65-F5344CB8AC3E}">
        <p14:creationId xmlns:p14="http://schemas.microsoft.com/office/powerpoint/2010/main" val="41598347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856093" y="1395092"/>
            <a:ext cx="7431761" cy="1995602"/>
          </a:xfrm>
          <a:custGeom>
            <a:avLst/>
            <a:gdLst>
              <a:gd name="connsiteX0" fmla="*/ 968335 w 4979963"/>
              <a:gd name="connsiteY0" fmla="*/ 0 h 2180492"/>
              <a:gd name="connsiteX1" fmla="*/ 4979963 w 4979963"/>
              <a:gd name="connsiteY1" fmla="*/ 0 h 2180492"/>
              <a:gd name="connsiteX2" fmla="*/ 4979963 w 4979963"/>
              <a:gd name="connsiteY2" fmla="*/ 2180492 h 2180492"/>
              <a:gd name="connsiteX3" fmla="*/ 968335 w 4979963"/>
              <a:gd name="connsiteY3" fmla="*/ 2180492 h 2180492"/>
              <a:gd name="connsiteX4" fmla="*/ 0 w 4979963"/>
              <a:gd name="connsiteY4" fmla="*/ 1212157 h 2180492"/>
              <a:gd name="connsiteX5" fmla="*/ 0 w 4979963"/>
              <a:gd name="connsiteY5" fmla="*/ 968335 h 2180492"/>
              <a:gd name="connsiteX6" fmla="*/ 968335 w 4979963"/>
              <a:gd name="connsiteY6" fmla="*/ 0 h 218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9963" h="2180492">
                <a:moveTo>
                  <a:pt x="968335" y="0"/>
                </a:moveTo>
                <a:lnTo>
                  <a:pt x="4979963" y="0"/>
                </a:lnTo>
                <a:lnTo>
                  <a:pt x="4979963" y="2180492"/>
                </a:lnTo>
                <a:lnTo>
                  <a:pt x="968335" y="2180492"/>
                </a:lnTo>
                <a:cubicBezTo>
                  <a:pt x="433538" y="2180492"/>
                  <a:pt x="0" y="1746954"/>
                  <a:pt x="0" y="1212157"/>
                </a:cubicBezTo>
                <a:lnTo>
                  <a:pt x="0" y="968335"/>
                </a:lnTo>
                <a:cubicBezTo>
                  <a:pt x="0" y="433538"/>
                  <a:pt x="433538" y="0"/>
                  <a:pt x="968335" y="0"/>
                </a:cubicBezTo>
                <a:close/>
              </a:path>
            </a:pathLst>
          </a:cu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182368" y="173499"/>
            <a:ext cx="4305886" cy="3616468"/>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7125930" y="1505692"/>
            <a:ext cx="4119728" cy="1569660"/>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BÀI 3 SƠ LƯỢC VỀ BẢNG TUẦN HOÀN CÁC NGUYÊN TỐ</a:t>
            </a:r>
          </a:p>
          <a:p>
            <a:pPr algn="ctr"/>
            <a:r>
              <a:rPr lang="en-US" sz="2400" b="1" dirty="0">
                <a:latin typeface="Times New Roman" panose="02020603050405020304" pitchFamily="18" charset="0"/>
                <a:cs typeface="Times New Roman" panose="02020603050405020304" pitchFamily="18" charset="0"/>
              </a:rPr>
              <a:t> HÓA HỌC</a:t>
            </a:r>
          </a:p>
        </p:txBody>
      </p:sp>
      <p:sp>
        <p:nvSpPr>
          <p:cNvPr id="7" name="TextBox 6"/>
          <p:cNvSpPr txBox="1"/>
          <p:nvPr/>
        </p:nvSpPr>
        <p:spPr>
          <a:xfrm>
            <a:off x="2003885" y="1854284"/>
            <a:ext cx="4873850" cy="1077218"/>
          </a:xfrm>
          <a:prstGeom prst="rect">
            <a:avLst/>
          </a:prstGeom>
          <a:noFill/>
        </p:spPr>
        <p:txBody>
          <a:bodyPr wrap="square" rtlCol="0">
            <a:spAutoFit/>
          </a:bodyPr>
          <a:lstStyle/>
          <a:p>
            <a:pPr algn="ctr"/>
            <a:r>
              <a:rPr lang="en-US" sz="3200" b="1" dirty="0">
                <a:solidFill>
                  <a:schemeClr val="bg1"/>
                </a:solidFill>
                <a:latin typeface="Times New Roman" panose="02020603050405020304" pitchFamily="18" charset="0"/>
                <a:cs typeface="Times New Roman" panose="02020603050405020304" pitchFamily="18" charset="0"/>
              </a:rPr>
              <a:t>II. CẤU TẠO </a:t>
            </a:r>
          </a:p>
          <a:p>
            <a:pPr algn="ctr"/>
            <a:r>
              <a:rPr lang="en-US" sz="3200" b="1" dirty="0">
                <a:solidFill>
                  <a:schemeClr val="bg1"/>
                </a:solidFill>
                <a:latin typeface="Times New Roman" panose="02020603050405020304" pitchFamily="18" charset="0"/>
                <a:cs typeface="Times New Roman" panose="02020603050405020304" pitchFamily="18" charset="0"/>
              </a:rPr>
              <a:t>BẢNG TUẦN HOÀN</a:t>
            </a:r>
          </a:p>
        </p:txBody>
      </p:sp>
    </p:spTree>
    <p:extLst>
      <p:ext uri="{BB962C8B-B14F-4D97-AF65-F5344CB8AC3E}">
        <p14:creationId xmlns:p14="http://schemas.microsoft.com/office/powerpoint/2010/main" val="11208005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021"/>
            <a:ext cx="12104016" cy="6967936"/>
          </a:xfrm>
          <a:prstGeom prst="rect">
            <a:avLst/>
          </a:prstGeom>
        </p:spPr>
      </p:pic>
    </p:spTree>
    <p:extLst>
      <p:ext uri="{BB962C8B-B14F-4D97-AF65-F5344CB8AC3E}">
        <p14:creationId xmlns:p14="http://schemas.microsoft.com/office/powerpoint/2010/main" val="390556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Bảng Tuần Hoàn Hóa Học ] lớp 8, lớp 9, lớp 10 ĐẦY ĐỦ"/>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31" y="0"/>
            <a:ext cx="11821886" cy="6719392"/>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2469620" y="320162"/>
            <a:ext cx="1715412" cy="569466"/>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Hạt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nhân</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cxnSp>
        <p:nvCxnSpPr>
          <p:cNvPr id="4" name="Straight Arrow Connector 3"/>
          <p:cNvCxnSpPr/>
          <p:nvPr/>
        </p:nvCxnSpPr>
        <p:spPr>
          <a:xfrm>
            <a:off x="4185032" y="644084"/>
            <a:ext cx="77792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 name="TextBox 4"/>
          <p:cNvSpPr txBox="1"/>
          <p:nvPr/>
        </p:nvSpPr>
        <p:spPr>
          <a:xfrm>
            <a:off x="4962954" y="150207"/>
            <a:ext cx="2100429" cy="830997"/>
          </a:xfrm>
          <a:prstGeom prst="rect">
            <a:avLst/>
          </a:prstGeom>
          <a:noFill/>
        </p:spPr>
        <p:txBody>
          <a:bodyPr wrap="square" rtlCol="0">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Proton (+)</a:t>
            </a:r>
          </a:p>
          <a:p>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Nơtron</a:t>
            </a:r>
            <a:endParaRPr lang="en-US" sz="24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 name="Rounded Rectangle 5"/>
          <p:cNvSpPr/>
          <p:nvPr/>
        </p:nvSpPr>
        <p:spPr>
          <a:xfrm>
            <a:off x="1791478" y="1402971"/>
            <a:ext cx="5607698" cy="743215"/>
          </a:xfrm>
          <a:prstGeom prst="roundRect">
            <a:avLst/>
          </a:prstGeom>
          <a:solidFill>
            <a:schemeClr val="accent4">
              <a:lumMod val="20000"/>
              <a:lumOff val="80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C00000"/>
                </a:solidFill>
                <a:latin typeface="Times New Roman" panose="02020603050405020304" pitchFamily="18" charset="0"/>
                <a:cs typeface="Times New Roman" panose="02020603050405020304" pitchFamily="18" charset="0"/>
              </a:rPr>
              <a:t>Số </a:t>
            </a:r>
            <a:r>
              <a:rPr lang="en-US" sz="2400" dirty="0" err="1">
                <a:solidFill>
                  <a:srgbClr val="C00000"/>
                </a:solidFill>
                <a:latin typeface="Times New Roman" panose="02020603050405020304" pitchFamily="18" charset="0"/>
                <a:cs typeface="Times New Roman" panose="02020603050405020304" pitchFamily="18" charset="0"/>
              </a:rPr>
              <a:t>đơn</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vị</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điện</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tích</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hạt</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nhân</a:t>
            </a:r>
            <a:r>
              <a:rPr lang="en-US" sz="2400" dirty="0">
                <a:solidFill>
                  <a:srgbClr val="C00000"/>
                </a:solidFill>
                <a:latin typeface="Times New Roman" panose="02020603050405020304" pitchFamily="18" charset="0"/>
                <a:cs typeface="Times New Roman" panose="02020603050405020304" pitchFamily="18" charset="0"/>
              </a:rPr>
              <a:t> = Số proton</a:t>
            </a:r>
          </a:p>
        </p:txBody>
      </p:sp>
      <p:sp>
        <p:nvSpPr>
          <p:cNvPr id="2" name="Rounded Rectangular Callout 1"/>
          <p:cNvSpPr/>
          <p:nvPr/>
        </p:nvSpPr>
        <p:spPr>
          <a:xfrm>
            <a:off x="6908386" y="710993"/>
            <a:ext cx="4362994" cy="1110342"/>
          </a:xfrm>
          <a:prstGeom prst="wedgeRoundRectCallout">
            <a:avLst>
              <a:gd name="adj1" fmla="val 45933"/>
              <a:gd name="adj2" fmla="val -77500"/>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Times New Roman" panose="02020603050405020304" pitchFamily="18" charset="0"/>
                <a:cs typeface="Times New Roman" panose="02020603050405020304" pitchFamily="18" charset="0"/>
              </a:rPr>
              <a:t>Quan </a:t>
            </a:r>
            <a:r>
              <a:rPr lang="en-US" sz="2400" b="1" dirty="0" err="1">
                <a:latin typeface="Times New Roman" panose="02020603050405020304" pitchFamily="18" charset="0"/>
                <a:cs typeface="Times New Roman" panose="02020603050405020304" pitchFamily="18" charset="0"/>
              </a:rPr>
              <a:t>sát</a:t>
            </a:r>
            <a:r>
              <a:rPr lang="en-US" sz="2400" b="1" dirty="0">
                <a:latin typeface="Times New Roman" panose="02020603050405020304" pitchFamily="18" charset="0"/>
                <a:cs typeface="Times New Roman" panose="02020603050405020304" pitchFamily="18" charset="0"/>
              </a:rPr>
              <a:t> BTH, </a:t>
            </a:r>
            <a:r>
              <a:rPr lang="en-US" sz="2400" b="1" dirty="0" err="1">
                <a:latin typeface="Times New Roman" panose="02020603050405020304" pitchFamily="18" charset="0"/>
                <a:cs typeface="Times New Roman" panose="02020603050405020304" pitchFamily="18" charset="0"/>
              </a:rPr>
              <a:t>hãy</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cho</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biết</a:t>
            </a:r>
            <a:r>
              <a:rPr lang="en-US" sz="2400" b="1" dirty="0">
                <a:latin typeface="Times New Roman" panose="02020603050405020304" pitchFamily="18" charset="0"/>
                <a:cs typeface="Times New Roman" panose="02020603050405020304" pitchFamily="18" charset="0"/>
              </a:rPr>
              <a:t> ý </a:t>
            </a:r>
            <a:r>
              <a:rPr lang="en-US" sz="2400" b="1" dirty="0" err="1">
                <a:latin typeface="Times New Roman" panose="02020603050405020304" pitchFamily="18" charset="0"/>
                <a:cs typeface="Times New Roman" panose="02020603050405020304" pitchFamily="18" charset="0"/>
              </a:rPr>
              <a:t>nghĩ</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của</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các</a:t>
            </a:r>
            <a:r>
              <a:rPr lang="en-US" sz="2400" b="1" dirty="0">
                <a:latin typeface="Times New Roman" panose="02020603050405020304" pitchFamily="18" charset="0"/>
                <a:cs typeface="Times New Roman" panose="02020603050405020304" pitchFamily="18" charset="0"/>
              </a:rPr>
              <a:t> số 1, 2, 3, 4…</a:t>
            </a:r>
          </a:p>
        </p:txBody>
      </p:sp>
    </p:spTree>
    <p:extLst>
      <p:ext uri="{BB962C8B-B14F-4D97-AF65-F5344CB8AC3E}">
        <p14:creationId xmlns:p14="http://schemas.microsoft.com/office/powerpoint/2010/main" val="3116817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2" name="Google Shape;212;p2"/>
          <p:cNvSpPr txBox="1"/>
          <p:nvPr/>
        </p:nvSpPr>
        <p:spPr>
          <a:xfrm>
            <a:off x="2191235" y="1838744"/>
            <a:ext cx="4993782"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vi-VN" sz="4800">
                <a:solidFill>
                  <a:schemeClr val="lt1"/>
                </a:solidFill>
                <a:latin typeface="Arial"/>
                <a:ea typeface="Arial"/>
                <a:cs typeface="Arial"/>
                <a:sym typeface="Arial"/>
              </a:rPr>
              <a:t>Bảng tuần hoàn</a:t>
            </a:r>
            <a:endParaRPr/>
          </a:p>
        </p:txBody>
      </p:sp>
      <p:sp>
        <p:nvSpPr>
          <p:cNvPr id="213" name="Google Shape;213;p2"/>
          <p:cNvSpPr/>
          <p:nvPr/>
        </p:nvSpPr>
        <p:spPr>
          <a:xfrm>
            <a:off x="158496" y="796907"/>
            <a:ext cx="599591" cy="590575"/>
          </a:xfrm>
          <a:prstGeom prst="roundRect">
            <a:avLst>
              <a:gd name="adj" fmla="val 16667"/>
            </a:avLst>
          </a:prstGeom>
          <a:solidFill>
            <a:srgbClr val="AA7CA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H</a:t>
            </a:r>
            <a:endParaRPr/>
          </a:p>
        </p:txBody>
      </p:sp>
      <p:sp>
        <p:nvSpPr>
          <p:cNvPr id="214" name="Google Shape;214;p2"/>
          <p:cNvSpPr/>
          <p:nvPr/>
        </p:nvSpPr>
        <p:spPr>
          <a:xfrm>
            <a:off x="158496" y="1438037"/>
            <a:ext cx="599591" cy="590575"/>
          </a:xfrm>
          <a:prstGeom prst="roundRect">
            <a:avLst>
              <a:gd name="adj" fmla="val 16667"/>
            </a:avLst>
          </a:prstGeom>
          <a:solidFill>
            <a:srgbClr val="E25E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Li</a:t>
            </a:r>
            <a:endParaRPr/>
          </a:p>
        </p:txBody>
      </p:sp>
      <p:sp>
        <p:nvSpPr>
          <p:cNvPr id="215" name="Google Shape;215;p2"/>
          <p:cNvSpPr/>
          <p:nvPr/>
        </p:nvSpPr>
        <p:spPr>
          <a:xfrm>
            <a:off x="158496" y="2079166"/>
            <a:ext cx="599591" cy="590575"/>
          </a:xfrm>
          <a:prstGeom prst="roundRect">
            <a:avLst>
              <a:gd name="adj" fmla="val 16667"/>
            </a:avLst>
          </a:prstGeom>
          <a:solidFill>
            <a:srgbClr val="E25E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Na</a:t>
            </a:r>
            <a:endParaRPr/>
          </a:p>
        </p:txBody>
      </p:sp>
      <p:sp>
        <p:nvSpPr>
          <p:cNvPr id="216" name="Google Shape;216;p2"/>
          <p:cNvSpPr/>
          <p:nvPr/>
        </p:nvSpPr>
        <p:spPr>
          <a:xfrm>
            <a:off x="158496" y="2720297"/>
            <a:ext cx="599591" cy="590575"/>
          </a:xfrm>
          <a:prstGeom prst="roundRect">
            <a:avLst>
              <a:gd name="adj" fmla="val 16667"/>
            </a:avLst>
          </a:prstGeom>
          <a:solidFill>
            <a:srgbClr val="E25E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K</a:t>
            </a:r>
            <a:endParaRPr/>
          </a:p>
        </p:txBody>
      </p:sp>
      <p:sp>
        <p:nvSpPr>
          <p:cNvPr id="217" name="Google Shape;217;p2"/>
          <p:cNvSpPr/>
          <p:nvPr/>
        </p:nvSpPr>
        <p:spPr>
          <a:xfrm>
            <a:off x="158496" y="3361427"/>
            <a:ext cx="599591" cy="590575"/>
          </a:xfrm>
          <a:prstGeom prst="roundRect">
            <a:avLst>
              <a:gd name="adj" fmla="val 16667"/>
            </a:avLst>
          </a:prstGeom>
          <a:solidFill>
            <a:srgbClr val="E25E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Rb</a:t>
            </a:r>
            <a:endParaRPr/>
          </a:p>
        </p:txBody>
      </p:sp>
      <p:sp>
        <p:nvSpPr>
          <p:cNvPr id="218" name="Google Shape;218;p2"/>
          <p:cNvSpPr/>
          <p:nvPr/>
        </p:nvSpPr>
        <p:spPr>
          <a:xfrm>
            <a:off x="158496" y="4002557"/>
            <a:ext cx="599591" cy="590575"/>
          </a:xfrm>
          <a:prstGeom prst="roundRect">
            <a:avLst>
              <a:gd name="adj" fmla="val 16667"/>
            </a:avLst>
          </a:prstGeom>
          <a:solidFill>
            <a:srgbClr val="E25E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Cs</a:t>
            </a:r>
            <a:endParaRPr/>
          </a:p>
        </p:txBody>
      </p:sp>
      <p:sp>
        <p:nvSpPr>
          <p:cNvPr id="219" name="Google Shape;219;p2"/>
          <p:cNvSpPr/>
          <p:nvPr/>
        </p:nvSpPr>
        <p:spPr>
          <a:xfrm>
            <a:off x="158496" y="4643687"/>
            <a:ext cx="599591" cy="590575"/>
          </a:xfrm>
          <a:prstGeom prst="roundRect">
            <a:avLst>
              <a:gd name="adj" fmla="val 16667"/>
            </a:avLst>
          </a:prstGeom>
          <a:solidFill>
            <a:srgbClr val="E25E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Fr</a:t>
            </a:r>
            <a:endParaRPr/>
          </a:p>
        </p:txBody>
      </p:sp>
      <p:sp>
        <p:nvSpPr>
          <p:cNvPr id="220" name="Google Shape;220;p2"/>
          <p:cNvSpPr/>
          <p:nvPr/>
        </p:nvSpPr>
        <p:spPr>
          <a:xfrm>
            <a:off x="813503" y="1438037"/>
            <a:ext cx="599591" cy="590575"/>
          </a:xfrm>
          <a:prstGeom prst="roundRect">
            <a:avLst>
              <a:gd name="adj" fmla="val 16667"/>
            </a:avLst>
          </a:prstGeom>
          <a:solidFill>
            <a:srgbClr val="EB8F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dirty="0">
                <a:solidFill>
                  <a:schemeClr val="lt1"/>
                </a:solidFill>
                <a:latin typeface="Arial"/>
                <a:ea typeface="Arial"/>
                <a:cs typeface="Arial"/>
                <a:sym typeface="Arial"/>
              </a:rPr>
              <a:t>Be</a:t>
            </a:r>
            <a:endParaRPr dirty="0"/>
          </a:p>
        </p:txBody>
      </p:sp>
      <p:sp>
        <p:nvSpPr>
          <p:cNvPr id="221" name="Google Shape;221;p2"/>
          <p:cNvSpPr/>
          <p:nvPr/>
        </p:nvSpPr>
        <p:spPr>
          <a:xfrm>
            <a:off x="813503" y="2079166"/>
            <a:ext cx="599591" cy="590575"/>
          </a:xfrm>
          <a:prstGeom prst="roundRect">
            <a:avLst>
              <a:gd name="adj" fmla="val 16667"/>
            </a:avLst>
          </a:prstGeom>
          <a:solidFill>
            <a:srgbClr val="EB8F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Mg</a:t>
            </a:r>
            <a:endParaRPr/>
          </a:p>
        </p:txBody>
      </p:sp>
      <p:sp>
        <p:nvSpPr>
          <p:cNvPr id="222" name="Google Shape;222;p2"/>
          <p:cNvSpPr/>
          <p:nvPr/>
        </p:nvSpPr>
        <p:spPr>
          <a:xfrm>
            <a:off x="813503" y="2720297"/>
            <a:ext cx="599591" cy="590575"/>
          </a:xfrm>
          <a:prstGeom prst="roundRect">
            <a:avLst>
              <a:gd name="adj" fmla="val 16667"/>
            </a:avLst>
          </a:prstGeom>
          <a:solidFill>
            <a:srgbClr val="EB8F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Ca</a:t>
            </a:r>
            <a:endParaRPr/>
          </a:p>
        </p:txBody>
      </p:sp>
      <p:sp>
        <p:nvSpPr>
          <p:cNvPr id="223" name="Google Shape;223;p2"/>
          <p:cNvSpPr/>
          <p:nvPr/>
        </p:nvSpPr>
        <p:spPr>
          <a:xfrm>
            <a:off x="813503" y="3361427"/>
            <a:ext cx="599591" cy="590575"/>
          </a:xfrm>
          <a:prstGeom prst="roundRect">
            <a:avLst>
              <a:gd name="adj" fmla="val 16667"/>
            </a:avLst>
          </a:prstGeom>
          <a:solidFill>
            <a:srgbClr val="EB8F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Sr</a:t>
            </a:r>
            <a:endParaRPr/>
          </a:p>
        </p:txBody>
      </p:sp>
      <p:sp>
        <p:nvSpPr>
          <p:cNvPr id="224" name="Google Shape;224;p2"/>
          <p:cNvSpPr/>
          <p:nvPr/>
        </p:nvSpPr>
        <p:spPr>
          <a:xfrm>
            <a:off x="813503" y="4002557"/>
            <a:ext cx="599591" cy="590575"/>
          </a:xfrm>
          <a:prstGeom prst="roundRect">
            <a:avLst>
              <a:gd name="adj" fmla="val 16667"/>
            </a:avLst>
          </a:prstGeom>
          <a:solidFill>
            <a:srgbClr val="EB8F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Ba</a:t>
            </a:r>
            <a:endParaRPr/>
          </a:p>
        </p:txBody>
      </p:sp>
      <p:sp>
        <p:nvSpPr>
          <p:cNvPr id="225" name="Google Shape;225;p2"/>
          <p:cNvSpPr/>
          <p:nvPr/>
        </p:nvSpPr>
        <p:spPr>
          <a:xfrm>
            <a:off x="813503" y="4643687"/>
            <a:ext cx="599591" cy="590575"/>
          </a:xfrm>
          <a:prstGeom prst="roundRect">
            <a:avLst>
              <a:gd name="adj" fmla="val 16667"/>
            </a:avLst>
          </a:prstGeom>
          <a:solidFill>
            <a:srgbClr val="EB8F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Ra</a:t>
            </a:r>
            <a:endParaRPr/>
          </a:p>
        </p:txBody>
      </p:sp>
      <p:sp>
        <p:nvSpPr>
          <p:cNvPr id="226" name="Google Shape;226;p2"/>
          <p:cNvSpPr/>
          <p:nvPr/>
        </p:nvSpPr>
        <p:spPr>
          <a:xfrm>
            <a:off x="1468509"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Sc</a:t>
            </a:r>
            <a:endParaRPr/>
          </a:p>
        </p:txBody>
      </p:sp>
      <p:sp>
        <p:nvSpPr>
          <p:cNvPr id="227" name="Google Shape;227;p2"/>
          <p:cNvSpPr/>
          <p:nvPr/>
        </p:nvSpPr>
        <p:spPr>
          <a:xfrm>
            <a:off x="1468509"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Y</a:t>
            </a:r>
            <a:endParaRPr/>
          </a:p>
        </p:txBody>
      </p:sp>
      <p:sp>
        <p:nvSpPr>
          <p:cNvPr id="228" name="Google Shape;228;p2"/>
          <p:cNvSpPr/>
          <p:nvPr/>
        </p:nvSpPr>
        <p:spPr>
          <a:xfrm>
            <a:off x="2123516"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Ti</a:t>
            </a:r>
            <a:endParaRPr/>
          </a:p>
        </p:txBody>
      </p:sp>
      <p:sp>
        <p:nvSpPr>
          <p:cNvPr id="229" name="Google Shape;229;p2"/>
          <p:cNvSpPr/>
          <p:nvPr/>
        </p:nvSpPr>
        <p:spPr>
          <a:xfrm>
            <a:off x="2123516"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Zr</a:t>
            </a:r>
            <a:endParaRPr/>
          </a:p>
        </p:txBody>
      </p:sp>
      <p:sp>
        <p:nvSpPr>
          <p:cNvPr id="230" name="Google Shape;230;p2"/>
          <p:cNvSpPr/>
          <p:nvPr/>
        </p:nvSpPr>
        <p:spPr>
          <a:xfrm>
            <a:off x="2123516"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Hf</a:t>
            </a:r>
            <a:endParaRPr/>
          </a:p>
        </p:txBody>
      </p:sp>
      <p:sp>
        <p:nvSpPr>
          <p:cNvPr id="231" name="Google Shape;231;p2"/>
          <p:cNvSpPr/>
          <p:nvPr/>
        </p:nvSpPr>
        <p:spPr>
          <a:xfrm>
            <a:off x="2123516"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Rf</a:t>
            </a:r>
            <a:endParaRPr/>
          </a:p>
        </p:txBody>
      </p:sp>
      <p:sp>
        <p:nvSpPr>
          <p:cNvPr id="232" name="Google Shape;232;p2"/>
          <p:cNvSpPr/>
          <p:nvPr/>
        </p:nvSpPr>
        <p:spPr>
          <a:xfrm>
            <a:off x="2778522"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V</a:t>
            </a:r>
            <a:endParaRPr/>
          </a:p>
        </p:txBody>
      </p:sp>
      <p:sp>
        <p:nvSpPr>
          <p:cNvPr id="233" name="Google Shape;233;p2"/>
          <p:cNvSpPr/>
          <p:nvPr/>
        </p:nvSpPr>
        <p:spPr>
          <a:xfrm>
            <a:off x="2778522"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Nb</a:t>
            </a:r>
            <a:endParaRPr/>
          </a:p>
        </p:txBody>
      </p:sp>
      <p:sp>
        <p:nvSpPr>
          <p:cNvPr id="234" name="Google Shape;234;p2"/>
          <p:cNvSpPr/>
          <p:nvPr/>
        </p:nvSpPr>
        <p:spPr>
          <a:xfrm>
            <a:off x="2778522"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Ta</a:t>
            </a:r>
            <a:endParaRPr/>
          </a:p>
        </p:txBody>
      </p:sp>
      <p:sp>
        <p:nvSpPr>
          <p:cNvPr id="235" name="Google Shape;235;p2"/>
          <p:cNvSpPr/>
          <p:nvPr/>
        </p:nvSpPr>
        <p:spPr>
          <a:xfrm>
            <a:off x="2778522"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Db</a:t>
            </a:r>
            <a:endParaRPr/>
          </a:p>
        </p:txBody>
      </p:sp>
      <p:sp>
        <p:nvSpPr>
          <p:cNvPr id="236" name="Google Shape;236;p2"/>
          <p:cNvSpPr/>
          <p:nvPr/>
        </p:nvSpPr>
        <p:spPr>
          <a:xfrm>
            <a:off x="3433529"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Cr</a:t>
            </a:r>
            <a:endParaRPr/>
          </a:p>
        </p:txBody>
      </p:sp>
      <p:sp>
        <p:nvSpPr>
          <p:cNvPr id="237" name="Google Shape;237;p2"/>
          <p:cNvSpPr/>
          <p:nvPr/>
        </p:nvSpPr>
        <p:spPr>
          <a:xfrm>
            <a:off x="3433529"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Mo</a:t>
            </a:r>
            <a:endParaRPr/>
          </a:p>
        </p:txBody>
      </p:sp>
      <p:sp>
        <p:nvSpPr>
          <p:cNvPr id="238" name="Google Shape;238;p2"/>
          <p:cNvSpPr/>
          <p:nvPr/>
        </p:nvSpPr>
        <p:spPr>
          <a:xfrm>
            <a:off x="3433529"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W</a:t>
            </a:r>
            <a:endParaRPr/>
          </a:p>
        </p:txBody>
      </p:sp>
      <p:sp>
        <p:nvSpPr>
          <p:cNvPr id="239" name="Google Shape;239;p2"/>
          <p:cNvSpPr/>
          <p:nvPr/>
        </p:nvSpPr>
        <p:spPr>
          <a:xfrm>
            <a:off x="3433529"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Sg</a:t>
            </a:r>
            <a:endParaRPr/>
          </a:p>
        </p:txBody>
      </p:sp>
      <p:sp>
        <p:nvSpPr>
          <p:cNvPr id="240" name="Google Shape;240;p2"/>
          <p:cNvSpPr/>
          <p:nvPr/>
        </p:nvSpPr>
        <p:spPr>
          <a:xfrm>
            <a:off x="4088535"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Mn</a:t>
            </a:r>
            <a:endParaRPr/>
          </a:p>
        </p:txBody>
      </p:sp>
      <p:sp>
        <p:nvSpPr>
          <p:cNvPr id="241" name="Google Shape;241;p2"/>
          <p:cNvSpPr/>
          <p:nvPr/>
        </p:nvSpPr>
        <p:spPr>
          <a:xfrm>
            <a:off x="4088535"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Tc</a:t>
            </a:r>
            <a:endParaRPr/>
          </a:p>
        </p:txBody>
      </p:sp>
      <p:sp>
        <p:nvSpPr>
          <p:cNvPr id="242" name="Google Shape;242;p2"/>
          <p:cNvSpPr/>
          <p:nvPr/>
        </p:nvSpPr>
        <p:spPr>
          <a:xfrm>
            <a:off x="4088535"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Re</a:t>
            </a:r>
            <a:endParaRPr/>
          </a:p>
        </p:txBody>
      </p:sp>
      <p:sp>
        <p:nvSpPr>
          <p:cNvPr id="243" name="Google Shape;243;p2"/>
          <p:cNvSpPr/>
          <p:nvPr/>
        </p:nvSpPr>
        <p:spPr>
          <a:xfrm>
            <a:off x="4088535"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Bh</a:t>
            </a:r>
            <a:endParaRPr/>
          </a:p>
        </p:txBody>
      </p:sp>
      <p:sp>
        <p:nvSpPr>
          <p:cNvPr id="244" name="Google Shape;244;p2"/>
          <p:cNvSpPr/>
          <p:nvPr/>
        </p:nvSpPr>
        <p:spPr>
          <a:xfrm>
            <a:off x="4743542"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Fe</a:t>
            </a:r>
            <a:endParaRPr/>
          </a:p>
        </p:txBody>
      </p:sp>
      <p:sp>
        <p:nvSpPr>
          <p:cNvPr id="245" name="Google Shape;245;p2"/>
          <p:cNvSpPr/>
          <p:nvPr/>
        </p:nvSpPr>
        <p:spPr>
          <a:xfrm>
            <a:off x="4743542"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Ru</a:t>
            </a:r>
            <a:endParaRPr/>
          </a:p>
        </p:txBody>
      </p:sp>
      <p:sp>
        <p:nvSpPr>
          <p:cNvPr id="246" name="Google Shape;246;p2"/>
          <p:cNvSpPr/>
          <p:nvPr/>
        </p:nvSpPr>
        <p:spPr>
          <a:xfrm>
            <a:off x="4743542"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Os</a:t>
            </a:r>
            <a:endParaRPr/>
          </a:p>
        </p:txBody>
      </p:sp>
      <p:sp>
        <p:nvSpPr>
          <p:cNvPr id="247" name="Google Shape;247;p2"/>
          <p:cNvSpPr/>
          <p:nvPr/>
        </p:nvSpPr>
        <p:spPr>
          <a:xfrm>
            <a:off x="4743542"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Hs</a:t>
            </a:r>
            <a:endParaRPr/>
          </a:p>
        </p:txBody>
      </p:sp>
      <p:sp>
        <p:nvSpPr>
          <p:cNvPr id="248" name="Google Shape;248;p2"/>
          <p:cNvSpPr/>
          <p:nvPr/>
        </p:nvSpPr>
        <p:spPr>
          <a:xfrm>
            <a:off x="5398548"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Co</a:t>
            </a:r>
            <a:endParaRPr/>
          </a:p>
        </p:txBody>
      </p:sp>
      <p:sp>
        <p:nvSpPr>
          <p:cNvPr id="249" name="Google Shape;249;p2"/>
          <p:cNvSpPr/>
          <p:nvPr/>
        </p:nvSpPr>
        <p:spPr>
          <a:xfrm>
            <a:off x="5398548"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Rh</a:t>
            </a:r>
            <a:endParaRPr/>
          </a:p>
        </p:txBody>
      </p:sp>
      <p:sp>
        <p:nvSpPr>
          <p:cNvPr id="250" name="Google Shape;250;p2"/>
          <p:cNvSpPr/>
          <p:nvPr/>
        </p:nvSpPr>
        <p:spPr>
          <a:xfrm>
            <a:off x="5398548"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Ir</a:t>
            </a:r>
            <a:endParaRPr/>
          </a:p>
        </p:txBody>
      </p:sp>
      <p:sp>
        <p:nvSpPr>
          <p:cNvPr id="251" name="Google Shape;251;p2"/>
          <p:cNvSpPr/>
          <p:nvPr/>
        </p:nvSpPr>
        <p:spPr>
          <a:xfrm>
            <a:off x="5398548"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Mt</a:t>
            </a:r>
            <a:endParaRPr/>
          </a:p>
        </p:txBody>
      </p:sp>
      <p:sp>
        <p:nvSpPr>
          <p:cNvPr id="252" name="Google Shape;252;p2"/>
          <p:cNvSpPr/>
          <p:nvPr/>
        </p:nvSpPr>
        <p:spPr>
          <a:xfrm>
            <a:off x="6053556"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Ni</a:t>
            </a:r>
            <a:endParaRPr/>
          </a:p>
        </p:txBody>
      </p:sp>
      <p:sp>
        <p:nvSpPr>
          <p:cNvPr id="253" name="Google Shape;253;p2"/>
          <p:cNvSpPr/>
          <p:nvPr/>
        </p:nvSpPr>
        <p:spPr>
          <a:xfrm>
            <a:off x="6053556"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Pd</a:t>
            </a:r>
            <a:endParaRPr/>
          </a:p>
        </p:txBody>
      </p:sp>
      <p:sp>
        <p:nvSpPr>
          <p:cNvPr id="254" name="Google Shape;254;p2"/>
          <p:cNvSpPr/>
          <p:nvPr/>
        </p:nvSpPr>
        <p:spPr>
          <a:xfrm>
            <a:off x="6053556"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Pt</a:t>
            </a:r>
            <a:endParaRPr/>
          </a:p>
        </p:txBody>
      </p:sp>
      <p:sp>
        <p:nvSpPr>
          <p:cNvPr id="255" name="Google Shape;255;p2"/>
          <p:cNvSpPr/>
          <p:nvPr/>
        </p:nvSpPr>
        <p:spPr>
          <a:xfrm>
            <a:off x="6053556"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Ds</a:t>
            </a:r>
            <a:endParaRPr/>
          </a:p>
        </p:txBody>
      </p:sp>
      <p:sp>
        <p:nvSpPr>
          <p:cNvPr id="256" name="Google Shape;256;p2"/>
          <p:cNvSpPr/>
          <p:nvPr/>
        </p:nvSpPr>
        <p:spPr>
          <a:xfrm>
            <a:off x="6708563"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Cu</a:t>
            </a:r>
            <a:endParaRPr/>
          </a:p>
        </p:txBody>
      </p:sp>
      <p:sp>
        <p:nvSpPr>
          <p:cNvPr id="257" name="Google Shape;257;p2"/>
          <p:cNvSpPr/>
          <p:nvPr/>
        </p:nvSpPr>
        <p:spPr>
          <a:xfrm>
            <a:off x="6708563"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Ag</a:t>
            </a:r>
            <a:endParaRPr/>
          </a:p>
        </p:txBody>
      </p:sp>
      <p:sp>
        <p:nvSpPr>
          <p:cNvPr id="258" name="Google Shape;258;p2"/>
          <p:cNvSpPr/>
          <p:nvPr/>
        </p:nvSpPr>
        <p:spPr>
          <a:xfrm>
            <a:off x="6708563"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Au</a:t>
            </a:r>
            <a:endParaRPr/>
          </a:p>
        </p:txBody>
      </p:sp>
      <p:sp>
        <p:nvSpPr>
          <p:cNvPr id="259" name="Google Shape;259;p2"/>
          <p:cNvSpPr/>
          <p:nvPr/>
        </p:nvSpPr>
        <p:spPr>
          <a:xfrm>
            <a:off x="6708563"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Rg</a:t>
            </a:r>
            <a:endParaRPr/>
          </a:p>
        </p:txBody>
      </p:sp>
      <p:sp>
        <p:nvSpPr>
          <p:cNvPr id="260" name="Google Shape;260;p2"/>
          <p:cNvSpPr/>
          <p:nvPr/>
        </p:nvSpPr>
        <p:spPr>
          <a:xfrm>
            <a:off x="7363569" y="272029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Zn</a:t>
            </a:r>
            <a:endParaRPr/>
          </a:p>
        </p:txBody>
      </p:sp>
      <p:sp>
        <p:nvSpPr>
          <p:cNvPr id="261" name="Google Shape;261;p2"/>
          <p:cNvSpPr/>
          <p:nvPr/>
        </p:nvSpPr>
        <p:spPr>
          <a:xfrm>
            <a:off x="7363569" y="336142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Cd</a:t>
            </a:r>
            <a:endParaRPr sz="1600" b="1">
              <a:solidFill>
                <a:schemeClr val="lt1"/>
              </a:solidFill>
              <a:latin typeface="Arial"/>
              <a:ea typeface="Arial"/>
              <a:cs typeface="Arial"/>
              <a:sym typeface="Arial"/>
            </a:endParaRPr>
          </a:p>
        </p:txBody>
      </p:sp>
      <p:sp>
        <p:nvSpPr>
          <p:cNvPr id="262" name="Google Shape;262;p2"/>
          <p:cNvSpPr/>
          <p:nvPr/>
        </p:nvSpPr>
        <p:spPr>
          <a:xfrm>
            <a:off x="7363569" y="400255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Hg</a:t>
            </a:r>
            <a:endParaRPr/>
          </a:p>
        </p:txBody>
      </p:sp>
      <p:sp>
        <p:nvSpPr>
          <p:cNvPr id="263" name="Google Shape;263;p2"/>
          <p:cNvSpPr/>
          <p:nvPr/>
        </p:nvSpPr>
        <p:spPr>
          <a:xfrm>
            <a:off x="7363569"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Cn</a:t>
            </a:r>
            <a:endParaRPr/>
          </a:p>
        </p:txBody>
      </p:sp>
      <p:sp>
        <p:nvSpPr>
          <p:cNvPr id="264" name="Google Shape;264;p2"/>
          <p:cNvSpPr/>
          <p:nvPr/>
        </p:nvSpPr>
        <p:spPr>
          <a:xfrm>
            <a:off x="8018576" y="1438037"/>
            <a:ext cx="599591" cy="590575"/>
          </a:xfrm>
          <a:prstGeom prst="roundRect">
            <a:avLst>
              <a:gd name="adj" fmla="val 16667"/>
            </a:avLst>
          </a:prstGeom>
          <a:solidFill>
            <a:srgbClr val="28BF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B</a:t>
            </a:r>
            <a:endParaRPr/>
          </a:p>
        </p:txBody>
      </p:sp>
      <p:sp>
        <p:nvSpPr>
          <p:cNvPr id="265" name="Google Shape;265;p2"/>
          <p:cNvSpPr/>
          <p:nvPr/>
        </p:nvSpPr>
        <p:spPr>
          <a:xfrm>
            <a:off x="8018576" y="2079166"/>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Al</a:t>
            </a:r>
            <a:endParaRPr/>
          </a:p>
        </p:txBody>
      </p:sp>
      <p:sp>
        <p:nvSpPr>
          <p:cNvPr id="266" name="Google Shape;266;p2"/>
          <p:cNvSpPr/>
          <p:nvPr/>
        </p:nvSpPr>
        <p:spPr>
          <a:xfrm>
            <a:off x="8018576" y="272029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Ga</a:t>
            </a:r>
            <a:endParaRPr/>
          </a:p>
        </p:txBody>
      </p:sp>
      <p:sp>
        <p:nvSpPr>
          <p:cNvPr id="267" name="Google Shape;267;p2"/>
          <p:cNvSpPr/>
          <p:nvPr/>
        </p:nvSpPr>
        <p:spPr>
          <a:xfrm>
            <a:off x="8018576" y="336142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In</a:t>
            </a:r>
            <a:endParaRPr/>
          </a:p>
        </p:txBody>
      </p:sp>
      <p:sp>
        <p:nvSpPr>
          <p:cNvPr id="268" name="Google Shape;268;p2"/>
          <p:cNvSpPr/>
          <p:nvPr/>
        </p:nvSpPr>
        <p:spPr>
          <a:xfrm>
            <a:off x="8018576" y="400255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TI</a:t>
            </a:r>
            <a:endParaRPr/>
          </a:p>
        </p:txBody>
      </p:sp>
      <p:sp>
        <p:nvSpPr>
          <p:cNvPr id="269" name="Google Shape;269;p2"/>
          <p:cNvSpPr/>
          <p:nvPr/>
        </p:nvSpPr>
        <p:spPr>
          <a:xfrm>
            <a:off x="8018576" y="464368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Nh</a:t>
            </a:r>
            <a:endParaRPr/>
          </a:p>
        </p:txBody>
      </p:sp>
      <p:sp>
        <p:nvSpPr>
          <p:cNvPr id="270" name="Google Shape;270;p2"/>
          <p:cNvSpPr/>
          <p:nvPr/>
        </p:nvSpPr>
        <p:spPr>
          <a:xfrm>
            <a:off x="8673582" y="1438037"/>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a:t>
            </a:r>
            <a:endParaRPr/>
          </a:p>
        </p:txBody>
      </p:sp>
      <p:sp>
        <p:nvSpPr>
          <p:cNvPr id="271" name="Google Shape;271;p2"/>
          <p:cNvSpPr/>
          <p:nvPr/>
        </p:nvSpPr>
        <p:spPr>
          <a:xfrm>
            <a:off x="8673582" y="2079166"/>
            <a:ext cx="599591" cy="590575"/>
          </a:xfrm>
          <a:prstGeom prst="roundRect">
            <a:avLst>
              <a:gd name="adj" fmla="val 16667"/>
            </a:avLst>
          </a:prstGeom>
          <a:solidFill>
            <a:srgbClr val="28BF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Si</a:t>
            </a:r>
            <a:endParaRPr/>
          </a:p>
        </p:txBody>
      </p:sp>
      <p:sp>
        <p:nvSpPr>
          <p:cNvPr id="272" name="Google Shape;272;p2"/>
          <p:cNvSpPr/>
          <p:nvPr/>
        </p:nvSpPr>
        <p:spPr>
          <a:xfrm>
            <a:off x="8673582" y="2720297"/>
            <a:ext cx="599591" cy="590575"/>
          </a:xfrm>
          <a:prstGeom prst="roundRect">
            <a:avLst>
              <a:gd name="adj" fmla="val 16667"/>
            </a:avLst>
          </a:prstGeom>
          <a:solidFill>
            <a:srgbClr val="28BF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Ge</a:t>
            </a:r>
            <a:endParaRPr/>
          </a:p>
        </p:txBody>
      </p:sp>
      <p:sp>
        <p:nvSpPr>
          <p:cNvPr id="273" name="Google Shape;273;p2"/>
          <p:cNvSpPr/>
          <p:nvPr/>
        </p:nvSpPr>
        <p:spPr>
          <a:xfrm>
            <a:off x="8673582" y="336142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Sn</a:t>
            </a:r>
            <a:endParaRPr/>
          </a:p>
        </p:txBody>
      </p:sp>
      <p:sp>
        <p:nvSpPr>
          <p:cNvPr id="274" name="Google Shape;274;p2"/>
          <p:cNvSpPr/>
          <p:nvPr/>
        </p:nvSpPr>
        <p:spPr>
          <a:xfrm>
            <a:off x="8673582" y="400255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Pb</a:t>
            </a:r>
            <a:endParaRPr/>
          </a:p>
        </p:txBody>
      </p:sp>
      <p:sp>
        <p:nvSpPr>
          <p:cNvPr id="275" name="Google Shape;275;p2"/>
          <p:cNvSpPr/>
          <p:nvPr/>
        </p:nvSpPr>
        <p:spPr>
          <a:xfrm>
            <a:off x="8673582" y="464368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FI</a:t>
            </a:r>
            <a:endParaRPr/>
          </a:p>
        </p:txBody>
      </p:sp>
      <p:sp>
        <p:nvSpPr>
          <p:cNvPr id="276" name="Google Shape;276;p2"/>
          <p:cNvSpPr/>
          <p:nvPr/>
        </p:nvSpPr>
        <p:spPr>
          <a:xfrm>
            <a:off x="9328589" y="1438037"/>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a:t>
            </a:r>
            <a:endParaRPr/>
          </a:p>
        </p:txBody>
      </p:sp>
      <p:sp>
        <p:nvSpPr>
          <p:cNvPr id="277" name="Google Shape;277;p2"/>
          <p:cNvSpPr/>
          <p:nvPr/>
        </p:nvSpPr>
        <p:spPr>
          <a:xfrm>
            <a:off x="9328589" y="2079166"/>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a:t>
            </a:r>
            <a:endParaRPr/>
          </a:p>
        </p:txBody>
      </p:sp>
      <p:sp>
        <p:nvSpPr>
          <p:cNvPr id="278" name="Google Shape;278;p2"/>
          <p:cNvSpPr/>
          <p:nvPr/>
        </p:nvSpPr>
        <p:spPr>
          <a:xfrm>
            <a:off x="9328589" y="2720297"/>
            <a:ext cx="599591" cy="590575"/>
          </a:xfrm>
          <a:prstGeom prst="roundRect">
            <a:avLst>
              <a:gd name="adj" fmla="val 16667"/>
            </a:avLst>
          </a:prstGeom>
          <a:solidFill>
            <a:srgbClr val="28BF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As</a:t>
            </a:r>
            <a:endParaRPr/>
          </a:p>
        </p:txBody>
      </p:sp>
      <p:sp>
        <p:nvSpPr>
          <p:cNvPr id="279" name="Google Shape;279;p2"/>
          <p:cNvSpPr/>
          <p:nvPr/>
        </p:nvSpPr>
        <p:spPr>
          <a:xfrm>
            <a:off x="9328589" y="3361427"/>
            <a:ext cx="599592" cy="590575"/>
          </a:xfrm>
          <a:prstGeom prst="roundRect">
            <a:avLst>
              <a:gd name="adj" fmla="val 16667"/>
            </a:avLst>
          </a:prstGeom>
          <a:solidFill>
            <a:srgbClr val="28BF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Sb</a:t>
            </a:r>
            <a:endParaRPr/>
          </a:p>
        </p:txBody>
      </p:sp>
      <p:sp>
        <p:nvSpPr>
          <p:cNvPr id="280" name="Google Shape;280;p2"/>
          <p:cNvSpPr/>
          <p:nvPr/>
        </p:nvSpPr>
        <p:spPr>
          <a:xfrm>
            <a:off x="9328589" y="400255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Bi</a:t>
            </a:r>
            <a:endParaRPr/>
          </a:p>
        </p:txBody>
      </p:sp>
      <p:sp>
        <p:nvSpPr>
          <p:cNvPr id="281" name="Google Shape;281;p2"/>
          <p:cNvSpPr/>
          <p:nvPr/>
        </p:nvSpPr>
        <p:spPr>
          <a:xfrm>
            <a:off x="9328589" y="464368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Mc</a:t>
            </a:r>
            <a:endParaRPr/>
          </a:p>
        </p:txBody>
      </p:sp>
      <p:sp>
        <p:nvSpPr>
          <p:cNvPr id="282" name="Google Shape;282;p2"/>
          <p:cNvSpPr/>
          <p:nvPr/>
        </p:nvSpPr>
        <p:spPr>
          <a:xfrm>
            <a:off x="9983596" y="1438037"/>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O</a:t>
            </a:r>
            <a:endParaRPr/>
          </a:p>
        </p:txBody>
      </p:sp>
      <p:sp>
        <p:nvSpPr>
          <p:cNvPr id="283" name="Google Shape;283;p2"/>
          <p:cNvSpPr/>
          <p:nvPr/>
        </p:nvSpPr>
        <p:spPr>
          <a:xfrm>
            <a:off x="9983596" y="2079166"/>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a:t>
            </a:r>
            <a:endParaRPr/>
          </a:p>
        </p:txBody>
      </p:sp>
      <p:sp>
        <p:nvSpPr>
          <p:cNvPr id="284" name="Google Shape;284;p2"/>
          <p:cNvSpPr/>
          <p:nvPr/>
        </p:nvSpPr>
        <p:spPr>
          <a:xfrm>
            <a:off x="9983596" y="2720297"/>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Se</a:t>
            </a:r>
            <a:endParaRPr/>
          </a:p>
        </p:txBody>
      </p:sp>
      <p:sp>
        <p:nvSpPr>
          <p:cNvPr id="285" name="Google Shape;285;p2"/>
          <p:cNvSpPr/>
          <p:nvPr/>
        </p:nvSpPr>
        <p:spPr>
          <a:xfrm>
            <a:off x="9983596" y="3361427"/>
            <a:ext cx="599591" cy="590575"/>
          </a:xfrm>
          <a:prstGeom prst="roundRect">
            <a:avLst>
              <a:gd name="adj" fmla="val 16667"/>
            </a:avLst>
          </a:prstGeom>
          <a:solidFill>
            <a:srgbClr val="28BF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Te</a:t>
            </a:r>
            <a:endParaRPr/>
          </a:p>
        </p:txBody>
      </p:sp>
      <p:sp>
        <p:nvSpPr>
          <p:cNvPr id="286" name="Google Shape;286;p2"/>
          <p:cNvSpPr/>
          <p:nvPr/>
        </p:nvSpPr>
        <p:spPr>
          <a:xfrm>
            <a:off x="9983596" y="4002557"/>
            <a:ext cx="599591" cy="590575"/>
          </a:xfrm>
          <a:prstGeom prst="roundRect">
            <a:avLst>
              <a:gd name="adj" fmla="val 16667"/>
            </a:avLst>
          </a:prstGeom>
          <a:solidFill>
            <a:srgbClr val="28BFD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Po</a:t>
            </a:r>
            <a:endParaRPr/>
          </a:p>
        </p:txBody>
      </p:sp>
      <p:sp>
        <p:nvSpPr>
          <p:cNvPr id="287" name="Google Shape;287;p2"/>
          <p:cNvSpPr/>
          <p:nvPr/>
        </p:nvSpPr>
        <p:spPr>
          <a:xfrm>
            <a:off x="9983596" y="4643687"/>
            <a:ext cx="599591" cy="590575"/>
          </a:xfrm>
          <a:prstGeom prst="roundRect">
            <a:avLst>
              <a:gd name="adj" fmla="val 16667"/>
            </a:avLst>
          </a:prstGeom>
          <a:solidFill>
            <a:srgbClr val="8EC55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Lv</a:t>
            </a:r>
            <a:endParaRPr/>
          </a:p>
        </p:txBody>
      </p:sp>
      <p:sp>
        <p:nvSpPr>
          <p:cNvPr id="288" name="Google Shape;288;p2"/>
          <p:cNvSpPr/>
          <p:nvPr/>
        </p:nvSpPr>
        <p:spPr>
          <a:xfrm>
            <a:off x="10638613" y="1438037"/>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F</a:t>
            </a:r>
            <a:endParaRPr/>
          </a:p>
        </p:txBody>
      </p:sp>
      <p:sp>
        <p:nvSpPr>
          <p:cNvPr id="289" name="Google Shape;289;p2"/>
          <p:cNvSpPr/>
          <p:nvPr/>
        </p:nvSpPr>
        <p:spPr>
          <a:xfrm>
            <a:off x="10638613" y="2079166"/>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Cl</a:t>
            </a:r>
            <a:endParaRPr/>
          </a:p>
        </p:txBody>
      </p:sp>
      <p:sp>
        <p:nvSpPr>
          <p:cNvPr id="290" name="Google Shape;290;p2"/>
          <p:cNvSpPr/>
          <p:nvPr/>
        </p:nvSpPr>
        <p:spPr>
          <a:xfrm>
            <a:off x="10638613" y="2720297"/>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Br</a:t>
            </a:r>
            <a:endParaRPr/>
          </a:p>
        </p:txBody>
      </p:sp>
      <p:sp>
        <p:nvSpPr>
          <p:cNvPr id="291" name="Google Shape;291;p2"/>
          <p:cNvSpPr/>
          <p:nvPr/>
        </p:nvSpPr>
        <p:spPr>
          <a:xfrm>
            <a:off x="10638613" y="3361427"/>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Arial"/>
                <a:ea typeface="Arial"/>
                <a:cs typeface="Arial"/>
                <a:sym typeface="Arial"/>
              </a:rPr>
              <a:t>I</a:t>
            </a:r>
            <a:endParaRPr/>
          </a:p>
        </p:txBody>
      </p:sp>
      <p:sp>
        <p:nvSpPr>
          <p:cNvPr id="292" name="Google Shape;292;p2"/>
          <p:cNvSpPr/>
          <p:nvPr/>
        </p:nvSpPr>
        <p:spPr>
          <a:xfrm>
            <a:off x="10638613" y="4007385"/>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At</a:t>
            </a:r>
            <a:endParaRPr/>
          </a:p>
        </p:txBody>
      </p:sp>
      <p:sp>
        <p:nvSpPr>
          <p:cNvPr id="293" name="Google Shape;293;p2"/>
          <p:cNvSpPr/>
          <p:nvPr/>
        </p:nvSpPr>
        <p:spPr>
          <a:xfrm>
            <a:off x="10638613" y="4648515"/>
            <a:ext cx="599591" cy="590575"/>
          </a:xfrm>
          <a:prstGeom prst="roundRect">
            <a:avLst>
              <a:gd name="adj" fmla="val 16667"/>
            </a:avLst>
          </a:prstGeom>
          <a:solidFill>
            <a:srgbClr val="F610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Ts</a:t>
            </a:r>
            <a:endParaRPr/>
          </a:p>
        </p:txBody>
      </p:sp>
      <p:sp>
        <p:nvSpPr>
          <p:cNvPr id="294" name="Google Shape;294;p2"/>
          <p:cNvSpPr/>
          <p:nvPr/>
        </p:nvSpPr>
        <p:spPr>
          <a:xfrm>
            <a:off x="11293620" y="796907"/>
            <a:ext cx="599591" cy="590575"/>
          </a:xfrm>
          <a:prstGeom prst="roundRect">
            <a:avLst>
              <a:gd name="adj" fmla="val 16667"/>
            </a:avLst>
          </a:prstGeom>
          <a:solidFill>
            <a:srgbClr val="BE9F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He</a:t>
            </a:r>
            <a:endParaRPr/>
          </a:p>
        </p:txBody>
      </p:sp>
      <p:sp>
        <p:nvSpPr>
          <p:cNvPr id="295" name="Google Shape;295;p2"/>
          <p:cNvSpPr/>
          <p:nvPr/>
        </p:nvSpPr>
        <p:spPr>
          <a:xfrm>
            <a:off x="11293620" y="1438037"/>
            <a:ext cx="599591" cy="590575"/>
          </a:xfrm>
          <a:prstGeom prst="roundRect">
            <a:avLst>
              <a:gd name="adj" fmla="val 16667"/>
            </a:avLst>
          </a:prstGeom>
          <a:solidFill>
            <a:srgbClr val="BE9F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Ne</a:t>
            </a:r>
            <a:endParaRPr/>
          </a:p>
        </p:txBody>
      </p:sp>
      <p:sp>
        <p:nvSpPr>
          <p:cNvPr id="296" name="Google Shape;296;p2"/>
          <p:cNvSpPr/>
          <p:nvPr/>
        </p:nvSpPr>
        <p:spPr>
          <a:xfrm>
            <a:off x="11293620" y="2079166"/>
            <a:ext cx="599591" cy="590575"/>
          </a:xfrm>
          <a:prstGeom prst="roundRect">
            <a:avLst>
              <a:gd name="adj" fmla="val 16667"/>
            </a:avLst>
          </a:prstGeom>
          <a:solidFill>
            <a:srgbClr val="BE9F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Ar</a:t>
            </a:r>
            <a:endParaRPr/>
          </a:p>
        </p:txBody>
      </p:sp>
      <p:sp>
        <p:nvSpPr>
          <p:cNvPr id="297" name="Google Shape;297;p2"/>
          <p:cNvSpPr/>
          <p:nvPr/>
        </p:nvSpPr>
        <p:spPr>
          <a:xfrm>
            <a:off x="11293620" y="2720297"/>
            <a:ext cx="599591" cy="590575"/>
          </a:xfrm>
          <a:prstGeom prst="roundRect">
            <a:avLst>
              <a:gd name="adj" fmla="val 16667"/>
            </a:avLst>
          </a:prstGeom>
          <a:solidFill>
            <a:srgbClr val="BE9F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Kr</a:t>
            </a:r>
            <a:endParaRPr/>
          </a:p>
        </p:txBody>
      </p:sp>
      <p:sp>
        <p:nvSpPr>
          <p:cNvPr id="298" name="Google Shape;298;p2"/>
          <p:cNvSpPr/>
          <p:nvPr/>
        </p:nvSpPr>
        <p:spPr>
          <a:xfrm>
            <a:off x="11293620" y="3361427"/>
            <a:ext cx="599591" cy="590575"/>
          </a:xfrm>
          <a:prstGeom prst="roundRect">
            <a:avLst>
              <a:gd name="adj" fmla="val 16667"/>
            </a:avLst>
          </a:prstGeom>
          <a:solidFill>
            <a:srgbClr val="BE9F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Xe</a:t>
            </a:r>
            <a:endParaRPr/>
          </a:p>
        </p:txBody>
      </p:sp>
      <p:sp>
        <p:nvSpPr>
          <p:cNvPr id="299" name="Google Shape;299;p2"/>
          <p:cNvSpPr/>
          <p:nvPr/>
        </p:nvSpPr>
        <p:spPr>
          <a:xfrm>
            <a:off x="11293620" y="4002557"/>
            <a:ext cx="599591" cy="590575"/>
          </a:xfrm>
          <a:prstGeom prst="roundRect">
            <a:avLst>
              <a:gd name="adj" fmla="val 16667"/>
            </a:avLst>
          </a:prstGeom>
          <a:solidFill>
            <a:srgbClr val="BE9F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Rn</a:t>
            </a:r>
            <a:endParaRPr/>
          </a:p>
        </p:txBody>
      </p:sp>
      <p:sp>
        <p:nvSpPr>
          <p:cNvPr id="300" name="Google Shape;300;p2"/>
          <p:cNvSpPr/>
          <p:nvPr/>
        </p:nvSpPr>
        <p:spPr>
          <a:xfrm>
            <a:off x="11293620" y="4643687"/>
            <a:ext cx="599591" cy="590575"/>
          </a:xfrm>
          <a:prstGeom prst="roundRect">
            <a:avLst>
              <a:gd name="adj" fmla="val 16667"/>
            </a:avLst>
          </a:prstGeom>
          <a:solidFill>
            <a:srgbClr val="BE9F7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Og</a:t>
            </a:r>
            <a:endParaRPr/>
          </a:p>
        </p:txBody>
      </p:sp>
      <p:sp>
        <p:nvSpPr>
          <p:cNvPr id="301" name="Google Shape;301;p2"/>
          <p:cNvSpPr/>
          <p:nvPr/>
        </p:nvSpPr>
        <p:spPr>
          <a:xfrm>
            <a:off x="1470391" y="4010551"/>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t>
            </a:r>
            <a:endParaRPr sz="1600" b="1">
              <a:solidFill>
                <a:schemeClr val="lt1"/>
              </a:solidFill>
              <a:latin typeface="Arial"/>
              <a:ea typeface="Arial"/>
              <a:cs typeface="Arial"/>
              <a:sym typeface="Arial"/>
            </a:endParaRPr>
          </a:p>
        </p:txBody>
      </p:sp>
      <p:sp>
        <p:nvSpPr>
          <p:cNvPr id="302" name="Google Shape;302;p2"/>
          <p:cNvSpPr/>
          <p:nvPr/>
        </p:nvSpPr>
        <p:spPr>
          <a:xfrm>
            <a:off x="1468498" y="4643687"/>
            <a:ext cx="599591" cy="590575"/>
          </a:xfrm>
          <a:prstGeom prst="roundRect">
            <a:avLst>
              <a:gd name="adj" fmla="val 16667"/>
            </a:avLst>
          </a:prstGeom>
          <a:solidFill>
            <a:srgbClr val="FFDB2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t>
            </a:r>
            <a:endParaRPr sz="1600" b="1">
              <a:solidFill>
                <a:schemeClr val="lt1"/>
              </a:solidFill>
              <a:latin typeface="Arial"/>
              <a:ea typeface="Arial"/>
              <a:cs typeface="Arial"/>
              <a:sym typeface="Arial"/>
            </a:endParaRPr>
          </a:p>
        </p:txBody>
      </p:sp>
      <p:sp>
        <p:nvSpPr>
          <p:cNvPr id="303" name="Google Shape;303;p2"/>
          <p:cNvSpPr/>
          <p:nvPr/>
        </p:nvSpPr>
        <p:spPr>
          <a:xfrm>
            <a:off x="609679" y="5447603"/>
            <a:ext cx="1513838" cy="374571"/>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vi-VN" sz="1600" b="1">
                <a:solidFill>
                  <a:srgbClr val="6DA79B"/>
                </a:solidFill>
                <a:latin typeface="Arial"/>
                <a:ea typeface="Arial"/>
                <a:cs typeface="Arial"/>
                <a:sym typeface="Arial"/>
              </a:rPr>
              <a:t>* Lanthanides</a:t>
            </a:r>
            <a:endParaRPr sz="1600" b="1">
              <a:solidFill>
                <a:srgbClr val="6DA79B"/>
              </a:solidFill>
              <a:latin typeface="Arial"/>
              <a:ea typeface="Arial"/>
              <a:cs typeface="Arial"/>
              <a:sym typeface="Arial"/>
            </a:endParaRPr>
          </a:p>
        </p:txBody>
      </p:sp>
      <p:sp>
        <p:nvSpPr>
          <p:cNvPr id="304" name="Google Shape;304;p2"/>
          <p:cNvSpPr/>
          <p:nvPr/>
        </p:nvSpPr>
        <p:spPr>
          <a:xfrm>
            <a:off x="609678" y="6088735"/>
            <a:ext cx="1444785" cy="374571"/>
          </a:xfrm>
          <a:prstGeom prst="roundRect">
            <a:avLst>
              <a:gd name="adj" fmla="val 16667"/>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vi-VN" sz="1600" b="1">
                <a:solidFill>
                  <a:srgbClr val="D06D81"/>
                </a:solidFill>
                <a:latin typeface="Arial"/>
                <a:ea typeface="Arial"/>
                <a:cs typeface="Arial"/>
                <a:sym typeface="Arial"/>
              </a:rPr>
              <a:t>** Actinides</a:t>
            </a:r>
            <a:endParaRPr sz="1600" b="1">
              <a:solidFill>
                <a:srgbClr val="D06D81"/>
              </a:solidFill>
              <a:latin typeface="Arial"/>
              <a:ea typeface="Arial"/>
              <a:cs typeface="Arial"/>
              <a:sym typeface="Arial"/>
            </a:endParaRPr>
          </a:p>
        </p:txBody>
      </p:sp>
      <p:sp>
        <p:nvSpPr>
          <p:cNvPr id="305" name="Google Shape;305;p2"/>
          <p:cNvSpPr/>
          <p:nvPr/>
        </p:nvSpPr>
        <p:spPr>
          <a:xfrm>
            <a:off x="2141328"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La</a:t>
            </a:r>
            <a:endParaRPr/>
          </a:p>
        </p:txBody>
      </p:sp>
      <p:sp>
        <p:nvSpPr>
          <p:cNvPr id="306" name="Google Shape;306;p2"/>
          <p:cNvSpPr/>
          <p:nvPr/>
        </p:nvSpPr>
        <p:spPr>
          <a:xfrm>
            <a:off x="2141328"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Ac</a:t>
            </a:r>
            <a:endParaRPr/>
          </a:p>
        </p:txBody>
      </p:sp>
      <p:sp>
        <p:nvSpPr>
          <p:cNvPr id="307" name="Google Shape;307;p2"/>
          <p:cNvSpPr/>
          <p:nvPr/>
        </p:nvSpPr>
        <p:spPr>
          <a:xfrm>
            <a:off x="2796335"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Ce</a:t>
            </a:r>
            <a:endParaRPr/>
          </a:p>
        </p:txBody>
      </p:sp>
      <p:sp>
        <p:nvSpPr>
          <p:cNvPr id="308" name="Google Shape;308;p2"/>
          <p:cNvSpPr/>
          <p:nvPr/>
        </p:nvSpPr>
        <p:spPr>
          <a:xfrm>
            <a:off x="2796335"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Th</a:t>
            </a:r>
            <a:endParaRPr/>
          </a:p>
        </p:txBody>
      </p:sp>
      <p:sp>
        <p:nvSpPr>
          <p:cNvPr id="309" name="Google Shape;309;p2"/>
          <p:cNvSpPr/>
          <p:nvPr/>
        </p:nvSpPr>
        <p:spPr>
          <a:xfrm>
            <a:off x="3451341"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Pr</a:t>
            </a:r>
            <a:endParaRPr/>
          </a:p>
        </p:txBody>
      </p:sp>
      <p:sp>
        <p:nvSpPr>
          <p:cNvPr id="310" name="Google Shape;310;p2"/>
          <p:cNvSpPr/>
          <p:nvPr/>
        </p:nvSpPr>
        <p:spPr>
          <a:xfrm>
            <a:off x="3451341"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Pa</a:t>
            </a:r>
            <a:endParaRPr/>
          </a:p>
        </p:txBody>
      </p:sp>
      <p:sp>
        <p:nvSpPr>
          <p:cNvPr id="311" name="Google Shape;311;p2"/>
          <p:cNvSpPr/>
          <p:nvPr/>
        </p:nvSpPr>
        <p:spPr>
          <a:xfrm>
            <a:off x="4106349"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Nd</a:t>
            </a:r>
            <a:endParaRPr/>
          </a:p>
        </p:txBody>
      </p:sp>
      <p:sp>
        <p:nvSpPr>
          <p:cNvPr id="312" name="Google Shape;312;p2"/>
          <p:cNvSpPr/>
          <p:nvPr/>
        </p:nvSpPr>
        <p:spPr>
          <a:xfrm>
            <a:off x="4106349"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U</a:t>
            </a:r>
            <a:endParaRPr/>
          </a:p>
        </p:txBody>
      </p:sp>
      <p:sp>
        <p:nvSpPr>
          <p:cNvPr id="313" name="Google Shape;313;p2"/>
          <p:cNvSpPr/>
          <p:nvPr/>
        </p:nvSpPr>
        <p:spPr>
          <a:xfrm>
            <a:off x="4761356"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Pm</a:t>
            </a:r>
            <a:endParaRPr/>
          </a:p>
        </p:txBody>
      </p:sp>
      <p:sp>
        <p:nvSpPr>
          <p:cNvPr id="314" name="Google Shape;314;p2"/>
          <p:cNvSpPr/>
          <p:nvPr/>
        </p:nvSpPr>
        <p:spPr>
          <a:xfrm>
            <a:off x="4761356"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Np</a:t>
            </a:r>
            <a:endParaRPr/>
          </a:p>
        </p:txBody>
      </p:sp>
      <p:sp>
        <p:nvSpPr>
          <p:cNvPr id="315" name="Google Shape;315;p2"/>
          <p:cNvSpPr/>
          <p:nvPr/>
        </p:nvSpPr>
        <p:spPr>
          <a:xfrm>
            <a:off x="5416362"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Sm</a:t>
            </a:r>
            <a:endParaRPr/>
          </a:p>
        </p:txBody>
      </p:sp>
      <p:sp>
        <p:nvSpPr>
          <p:cNvPr id="316" name="Google Shape;316;p2"/>
          <p:cNvSpPr/>
          <p:nvPr/>
        </p:nvSpPr>
        <p:spPr>
          <a:xfrm>
            <a:off x="5416362"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Pu</a:t>
            </a:r>
            <a:endParaRPr/>
          </a:p>
        </p:txBody>
      </p:sp>
      <p:sp>
        <p:nvSpPr>
          <p:cNvPr id="317" name="Google Shape;317;p2"/>
          <p:cNvSpPr/>
          <p:nvPr/>
        </p:nvSpPr>
        <p:spPr>
          <a:xfrm>
            <a:off x="6071369"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Eu</a:t>
            </a:r>
            <a:endParaRPr/>
          </a:p>
        </p:txBody>
      </p:sp>
      <p:sp>
        <p:nvSpPr>
          <p:cNvPr id="318" name="Google Shape;318;p2"/>
          <p:cNvSpPr/>
          <p:nvPr/>
        </p:nvSpPr>
        <p:spPr>
          <a:xfrm>
            <a:off x="6071369"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Am</a:t>
            </a:r>
            <a:endParaRPr/>
          </a:p>
        </p:txBody>
      </p:sp>
      <p:sp>
        <p:nvSpPr>
          <p:cNvPr id="319" name="Google Shape;319;p2"/>
          <p:cNvSpPr/>
          <p:nvPr/>
        </p:nvSpPr>
        <p:spPr>
          <a:xfrm>
            <a:off x="6726375"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Gd</a:t>
            </a:r>
            <a:endParaRPr/>
          </a:p>
        </p:txBody>
      </p:sp>
      <p:sp>
        <p:nvSpPr>
          <p:cNvPr id="320" name="Google Shape;320;p2"/>
          <p:cNvSpPr/>
          <p:nvPr/>
        </p:nvSpPr>
        <p:spPr>
          <a:xfrm>
            <a:off x="6726375"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Cm</a:t>
            </a:r>
            <a:endParaRPr/>
          </a:p>
        </p:txBody>
      </p:sp>
      <p:sp>
        <p:nvSpPr>
          <p:cNvPr id="321" name="Google Shape;321;p2"/>
          <p:cNvSpPr/>
          <p:nvPr/>
        </p:nvSpPr>
        <p:spPr>
          <a:xfrm>
            <a:off x="7381382"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Tb</a:t>
            </a:r>
            <a:endParaRPr/>
          </a:p>
        </p:txBody>
      </p:sp>
      <p:sp>
        <p:nvSpPr>
          <p:cNvPr id="322" name="Google Shape;322;p2"/>
          <p:cNvSpPr/>
          <p:nvPr/>
        </p:nvSpPr>
        <p:spPr>
          <a:xfrm>
            <a:off x="7381382"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Bk</a:t>
            </a:r>
            <a:endParaRPr/>
          </a:p>
        </p:txBody>
      </p:sp>
      <p:sp>
        <p:nvSpPr>
          <p:cNvPr id="323" name="Google Shape;323;p2"/>
          <p:cNvSpPr/>
          <p:nvPr/>
        </p:nvSpPr>
        <p:spPr>
          <a:xfrm>
            <a:off x="8036388"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Dy</a:t>
            </a:r>
            <a:endParaRPr/>
          </a:p>
        </p:txBody>
      </p:sp>
      <p:sp>
        <p:nvSpPr>
          <p:cNvPr id="324" name="Google Shape;324;p2"/>
          <p:cNvSpPr/>
          <p:nvPr/>
        </p:nvSpPr>
        <p:spPr>
          <a:xfrm>
            <a:off x="8036388"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Cf</a:t>
            </a:r>
            <a:endParaRPr/>
          </a:p>
        </p:txBody>
      </p:sp>
      <p:sp>
        <p:nvSpPr>
          <p:cNvPr id="325" name="Google Shape;325;p2"/>
          <p:cNvSpPr/>
          <p:nvPr/>
        </p:nvSpPr>
        <p:spPr>
          <a:xfrm>
            <a:off x="8691395"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Ho</a:t>
            </a:r>
            <a:endParaRPr/>
          </a:p>
        </p:txBody>
      </p:sp>
      <p:sp>
        <p:nvSpPr>
          <p:cNvPr id="326" name="Google Shape;326;p2"/>
          <p:cNvSpPr/>
          <p:nvPr/>
        </p:nvSpPr>
        <p:spPr>
          <a:xfrm>
            <a:off x="8691395"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Es</a:t>
            </a:r>
            <a:endParaRPr/>
          </a:p>
        </p:txBody>
      </p:sp>
      <p:sp>
        <p:nvSpPr>
          <p:cNvPr id="327" name="Google Shape;327;p2"/>
          <p:cNvSpPr/>
          <p:nvPr/>
        </p:nvSpPr>
        <p:spPr>
          <a:xfrm>
            <a:off x="9346402"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Er</a:t>
            </a:r>
            <a:endParaRPr/>
          </a:p>
        </p:txBody>
      </p:sp>
      <p:sp>
        <p:nvSpPr>
          <p:cNvPr id="328" name="Google Shape;328;p2"/>
          <p:cNvSpPr/>
          <p:nvPr/>
        </p:nvSpPr>
        <p:spPr>
          <a:xfrm>
            <a:off x="9346402"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Fm</a:t>
            </a:r>
            <a:endParaRPr sz="1600" b="1">
              <a:solidFill>
                <a:schemeClr val="lt1"/>
              </a:solidFill>
              <a:latin typeface="Arial"/>
              <a:ea typeface="Arial"/>
              <a:cs typeface="Arial"/>
              <a:sym typeface="Arial"/>
            </a:endParaRPr>
          </a:p>
        </p:txBody>
      </p:sp>
      <p:sp>
        <p:nvSpPr>
          <p:cNvPr id="329" name="Google Shape;329;p2"/>
          <p:cNvSpPr/>
          <p:nvPr/>
        </p:nvSpPr>
        <p:spPr>
          <a:xfrm>
            <a:off x="10001408"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Tm</a:t>
            </a:r>
            <a:endParaRPr/>
          </a:p>
        </p:txBody>
      </p:sp>
      <p:sp>
        <p:nvSpPr>
          <p:cNvPr id="330" name="Google Shape;330;p2"/>
          <p:cNvSpPr/>
          <p:nvPr/>
        </p:nvSpPr>
        <p:spPr>
          <a:xfrm>
            <a:off x="10001408"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Md</a:t>
            </a:r>
            <a:endParaRPr/>
          </a:p>
        </p:txBody>
      </p:sp>
      <p:sp>
        <p:nvSpPr>
          <p:cNvPr id="331" name="Google Shape;331;p2"/>
          <p:cNvSpPr/>
          <p:nvPr/>
        </p:nvSpPr>
        <p:spPr>
          <a:xfrm>
            <a:off x="10656427" y="5361455"/>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Yb</a:t>
            </a:r>
            <a:endParaRPr/>
          </a:p>
        </p:txBody>
      </p:sp>
      <p:sp>
        <p:nvSpPr>
          <p:cNvPr id="332" name="Google Shape;332;p2"/>
          <p:cNvSpPr/>
          <p:nvPr/>
        </p:nvSpPr>
        <p:spPr>
          <a:xfrm>
            <a:off x="10656427" y="6002585"/>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No</a:t>
            </a:r>
            <a:endParaRPr/>
          </a:p>
        </p:txBody>
      </p:sp>
      <p:sp>
        <p:nvSpPr>
          <p:cNvPr id="333" name="Google Shape;333;p2"/>
          <p:cNvSpPr/>
          <p:nvPr/>
        </p:nvSpPr>
        <p:spPr>
          <a:xfrm>
            <a:off x="11311433" y="5356627"/>
            <a:ext cx="599591" cy="590575"/>
          </a:xfrm>
          <a:prstGeom prst="roundRect">
            <a:avLst>
              <a:gd name="adj" fmla="val 16667"/>
            </a:avLst>
          </a:prstGeom>
          <a:solidFill>
            <a:srgbClr val="6DA79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Lu</a:t>
            </a:r>
            <a:endParaRPr/>
          </a:p>
        </p:txBody>
      </p:sp>
      <p:sp>
        <p:nvSpPr>
          <p:cNvPr id="334" name="Google Shape;334;p2"/>
          <p:cNvSpPr/>
          <p:nvPr/>
        </p:nvSpPr>
        <p:spPr>
          <a:xfrm>
            <a:off x="11311433" y="5997759"/>
            <a:ext cx="599591" cy="590575"/>
          </a:xfrm>
          <a:prstGeom prst="roundRect">
            <a:avLst>
              <a:gd name="adj" fmla="val 16667"/>
            </a:avLst>
          </a:prstGeom>
          <a:solidFill>
            <a:srgbClr val="D06D8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vi-VN" sz="1600" b="1">
                <a:solidFill>
                  <a:schemeClr val="lt1"/>
                </a:solidFill>
                <a:latin typeface="Arial"/>
                <a:ea typeface="Arial"/>
                <a:cs typeface="Arial"/>
                <a:sym typeface="Arial"/>
              </a:rPr>
              <a:t>Lr</a:t>
            </a:r>
            <a:endParaRPr/>
          </a:p>
        </p:txBody>
      </p:sp>
      <p:sp>
        <p:nvSpPr>
          <p:cNvPr id="126" name="Google Shape;2300;p18">
            <a:extLst>
              <a:ext uri="{FF2B5EF4-FFF2-40B4-BE49-F238E27FC236}">
                <a16:creationId xmlns:a16="http://schemas.microsoft.com/office/drawing/2014/main" id="{5F77608D-32EE-46EE-9D2C-FB3BFB779F80}"/>
              </a:ext>
            </a:extLst>
          </p:cNvPr>
          <p:cNvSpPr/>
          <p:nvPr/>
        </p:nvSpPr>
        <p:spPr>
          <a:xfrm>
            <a:off x="4088534" y="1722909"/>
            <a:ext cx="2204316" cy="437968"/>
          </a:xfrm>
          <a:prstGeom prst="roundRect">
            <a:avLst>
              <a:gd name="adj" fmla="val 50000"/>
            </a:avLst>
          </a:prstGeom>
          <a:solidFill>
            <a:srgbClr val="E25E3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2301;p18">
            <a:extLst>
              <a:ext uri="{FF2B5EF4-FFF2-40B4-BE49-F238E27FC236}">
                <a16:creationId xmlns:a16="http://schemas.microsoft.com/office/drawing/2014/main" id="{1B4A04BA-221F-4A48-8306-1F804CCD3F1B}"/>
              </a:ext>
            </a:extLst>
          </p:cNvPr>
          <p:cNvSpPr txBox="1"/>
          <p:nvPr/>
        </p:nvSpPr>
        <p:spPr>
          <a:xfrm>
            <a:off x="4240119" y="1788005"/>
            <a:ext cx="1901146"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vi-VN" sz="1400">
                <a:solidFill>
                  <a:schemeClr val="lt1"/>
                </a:solidFill>
                <a:latin typeface="Arial"/>
                <a:ea typeface="Arial"/>
                <a:cs typeface="Arial"/>
                <a:sym typeface="Arial"/>
              </a:rPr>
              <a:t>Dimitri Mendeleev</a:t>
            </a:r>
            <a:endParaRPr sz="1400">
              <a:solidFill>
                <a:schemeClr val="lt1"/>
              </a:solidFill>
              <a:latin typeface="Calibri"/>
              <a:ea typeface="Calibri"/>
              <a:cs typeface="Calibri"/>
              <a:sym typeface="Calibri"/>
            </a:endParaRPr>
          </a:p>
        </p:txBody>
      </p:sp>
      <p:sp>
        <p:nvSpPr>
          <p:cNvPr id="128" name="Google Shape;2425;p18">
            <a:extLst>
              <a:ext uri="{FF2B5EF4-FFF2-40B4-BE49-F238E27FC236}">
                <a16:creationId xmlns:a16="http://schemas.microsoft.com/office/drawing/2014/main" id="{839E0012-B5EC-4CAD-A153-F7810E93C1C1}"/>
              </a:ext>
            </a:extLst>
          </p:cNvPr>
          <p:cNvSpPr txBox="1"/>
          <p:nvPr/>
        </p:nvSpPr>
        <p:spPr>
          <a:xfrm>
            <a:off x="3788739" y="445863"/>
            <a:ext cx="402862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vi-VN" sz="3600">
                <a:solidFill>
                  <a:srgbClr val="FD0079"/>
                </a:solidFill>
                <a:latin typeface="Arial"/>
                <a:ea typeface="Arial"/>
                <a:cs typeface="Arial"/>
                <a:sym typeface="Arial"/>
              </a:rPr>
              <a:t>Bảng tuần hoàn</a:t>
            </a:r>
            <a:endParaRPr/>
          </a:p>
        </p:txBody>
      </p:sp>
      <p:sp>
        <p:nvSpPr>
          <p:cNvPr id="129" name="Google Shape;2426;p18">
            <a:extLst>
              <a:ext uri="{FF2B5EF4-FFF2-40B4-BE49-F238E27FC236}">
                <a16:creationId xmlns:a16="http://schemas.microsoft.com/office/drawing/2014/main" id="{A9D2F8E3-6636-4977-94BA-3263384A26EF}"/>
              </a:ext>
            </a:extLst>
          </p:cNvPr>
          <p:cNvSpPr txBox="1"/>
          <p:nvPr/>
        </p:nvSpPr>
        <p:spPr>
          <a:xfrm>
            <a:off x="3702694" y="1076578"/>
            <a:ext cx="3506885"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vi-VN" sz="2400">
                <a:solidFill>
                  <a:srgbClr val="264653"/>
                </a:solidFill>
                <a:latin typeface="Arial"/>
                <a:ea typeface="Arial"/>
                <a:cs typeface="Arial"/>
                <a:sym typeface="Arial"/>
              </a:rPr>
              <a:t>nguyên tố hóa học</a:t>
            </a:r>
            <a:endParaRPr sz="2400">
              <a:solidFill>
                <a:srgbClr val="264653"/>
              </a:solidFill>
              <a:latin typeface="Calibri"/>
              <a:ea typeface="Calibri"/>
              <a:cs typeface="Calibri"/>
              <a:sym typeface="Calibri"/>
            </a:endParaRPr>
          </a:p>
        </p:txBody>
      </p:sp>
      <p:pic>
        <p:nvPicPr>
          <p:cNvPr id="130" name="Google Shape;2427;p18" descr="A picture containing text&#10;&#10;Description automatically generated">
            <a:extLst>
              <a:ext uri="{FF2B5EF4-FFF2-40B4-BE49-F238E27FC236}">
                <a16:creationId xmlns:a16="http://schemas.microsoft.com/office/drawing/2014/main" id="{72E9E031-887D-4737-9287-E40099E4C26C}"/>
              </a:ext>
            </a:extLst>
          </p:cNvPr>
          <p:cNvPicPr preferRelativeResize="0"/>
          <p:nvPr/>
        </p:nvPicPr>
        <p:blipFill rotWithShape="1">
          <a:blip r:embed="rId3" cstate="print">
            <a:alphaModFix/>
          </a:blip>
          <a:srcRect l="37843" t="5739" r="24667" b="15424"/>
          <a:stretch/>
        </p:blipFill>
        <p:spPr>
          <a:xfrm>
            <a:off x="1801419" y="213060"/>
            <a:ext cx="2112060" cy="2413037"/>
          </a:xfrm>
          <a:prstGeom prst="rect">
            <a:avLst/>
          </a:prstGeom>
          <a:noFill/>
          <a:ln>
            <a:noFill/>
          </a:ln>
          <a:effectLst>
            <a:outerShdw blurRad="50800" dist="38100" dir="2700000" algn="tl" rotWithShape="0">
              <a:srgbClr val="000000">
                <a:alpha val="40000"/>
              </a:srgbClr>
            </a:outerShdw>
          </a:effectLst>
        </p:spPr>
      </p:pic>
    </p:spTree>
    <p:extLst>
      <p:ext uri="{BB962C8B-B14F-4D97-AF65-F5344CB8AC3E}">
        <p14:creationId xmlns:p14="http://schemas.microsoft.com/office/powerpoint/2010/main" val="3683457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0"/>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1">
            <a:extLst>
              <a:ext uri="{FF2B5EF4-FFF2-40B4-BE49-F238E27FC236}">
                <a16:creationId xmlns:a16="http://schemas.microsoft.com/office/drawing/2014/main" id="{AC35170D-2947-4A3F-8167-AE4095A6A139}"/>
              </a:ext>
            </a:extLst>
          </p:cNvPr>
          <p:cNvSpPr/>
          <p:nvPr/>
        </p:nvSpPr>
        <p:spPr>
          <a:xfrm>
            <a:off x="118309" y="768794"/>
            <a:ext cx="672187" cy="669243"/>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7" name="!!HinhChuNhom">
            <a:extLst>
              <a:ext uri="{FF2B5EF4-FFF2-40B4-BE49-F238E27FC236}">
                <a16:creationId xmlns:a16="http://schemas.microsoft.com/office/drawing/2014/main" id="{3BB07C08-556F-493F-982D-103545C7113E}"/>
              </a:ext>
            </a:extLst>
          </p:cNvPr>
          <p:cNvSpPr/>
          <p:nvPr/>
        </p:nvSpPr>
        <p:spPr>
          <a:xfrm>
            <a:off x="908806" y="768794"/>
            <a:ext cx="2898920"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uNhom">
            <a:extLst>
              <a:ext uri="{FF2B5EF4-FFF2-40B4-BE49-F238E27FC236}">
                <a16:creationId xmlns:a16="http://schemas.microsoft.com/office/drawing/2014/main" id="{8326C442-51CB-4BA3-8EC4-4312A708E13B}"/>
              </a:ext>
            </a:extLst>
          </p:cNvPr>
          <p:cNvSpPr txBox="1"/>
          <p:nvPr/>
        </p:nvSpPr>
        <p:spPr>
          <a:xfrm>
            <a:off x="758087" y="818499"/>
            <a:ext cx="3260438" cy="646331"/>
          </a:xfrm>
          <a:prstGeom prst="rect">
            <a:avLst/>
          </a:prstGeom>
          <a:noFill/>
        </p:spPr>
        <p:txBody>
          <a:bodyPr wrap="square" rtlCol="0">
            <a:spAutoFit/>
          </a:bodyPr>
          <a:lstStyle/>
          <a:p>
            <a:pPr algn="ctr"/>
            <a:r>
              <a:rPr lang="en-US" sz="3600" dirty="0">
                <a:solidFill>
                  <a:srgbClr val="E76F51"/>
                </a:solidFill>
                <a:latin typeface="Times New Roman" panose="02020603050405020304" pitchFamily="18" charset="0"/>
                <a:cs typeface="Times New Roman" panose="02020603050405020304" pitchFamily="18" charset="0"/>
              </a:rPr>
              <a:t>Ô </a:t>
            </a:r>
            <a:r>
              <a:rPr lang="en-US" sz="3600" dirty="0" err="1">
                <a:solidFill>
                  <a:srgbClr val="E76F51"/>
                </a:solidFill>
                <a:latin typeface="Times New Roman" panose="02020603050405020304" pitchFamily="18" charset="0"/>
                <a:cs typeface="Times New Roman" panose="02020603050405020304" pitchFamily="18" charset="0"/>
              </a:rPr>
              <a:t>nguyên</a:t>
            </a:r>
            <a:r>
              <a:rPr lang="en-US" sz="3600" dirty="0">
                <a:solidFill>
                  <a:srgbClr val="E76F51"/>
                </a:solidFill>
                <a:latin typeface="Times New Roman" panose="02020603050405020304" pitchFamily="18" charset="0"/>
                <a:cs typeface="Times New Roman" panose="02020603050405020304" pitchFamily="18" charset="0"/>
              </a:rPr>
              <a:t> </a:t>
            </a:r>
            <a:r>
              <a:rPr lang="en-US" sz="3600" dirty="0" err="1">
                <a:solidFill>
                  <a:srgbClr val="E76F51"/>
                </a:solidFill>
                <a:latin typeface="Times New Roman" panose="02020603050405020304" pitchFamily="18" charset="0"/>
                <a:cs typeface="Times New Roman" panose="02020603050405020304" pitchFamily="18" charset="0"/>
              </a:rPr>
              <a:t>tố</a:t>
            </a:r>
            <a:endParaRPr lang="en-US" sz="3600" dirty="0">
              <a:solidFill>
                <a:srgbClr val="E76F5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2127126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0"/>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1">
            <a:extLst>
              <a:ext uri="{FF2B5EF4-FFF2-40B4-BE49-F238E27FC236}">
                <a16:creationId xmlns:a16="http://schemas.microsoft.com/office/drawing/2014/main" id="{AC35170D-2947-4A3F-8167-AE4095A6A139}"/>
              </a:ext>
            </a:extLst>
          </p:cNvPr>
          <p:cNvSpPr/>
          <p:nvPr/>
        </p:nvSpPr>
        <p:spPr>
          <a:xfrm>
            <a:off x="118309" y="768794"/>
            <a:ext cx="672187" cy="4502742"/>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7" name="!!HinhChuNhom">
            <a:extLst>
              <a:ext uri="{FF2B5EF4-FFF2-40B4-BE49-F238E27FC236}">
                <a16:creationId xmlns:a16="http://schemas.microsoft.com/office/drawing/2014/main" id="{3BB07C08-556F-493F-982D-103545C7113E}"/>
              </a:ext>
            </a:extLst>
          </p:cNvPr>
          <p:cNvSpPr/>
          <p:nvPr/>
        </p:nvSpPr>
        <p:spPr>
          <a:xfrm>
            <a:off x="908806" y="768794"/>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uNhom">
            <a:extLst>
              <a:ext uri="{FF2B5EF4-FFF2-40B4-BE49-F238E27FC236}">
                <a16:creationId xmlns:a16="http://schemas.microsoft.com/office/drawing/2014/main" id="{8326C442-51CB-4BA3-8EC4-4312A708E13B}"/>
              </a:ext>
            </a:extLst>
          </p:cNvPr>
          <p:cNvSpPr txBox="1"/>
          <p:nvPr/>
        </p:nvSpPr>
        <p:spPr>
          <a:xfrm>
            <a:off x="845911" y="811040"/>
            <a:ext cx="2256883" cy="646331"/>
          </a:xfrm>
          <a:prstGeom prst="rect">
            <a:avLst/>
          </a:prstGeom>
          <a:noFill/>
        </p:spPr>
        <p:txBody>
          <a:bodyPr wrap="square" rtlCol="0">
            <a:spAutoFit/>
          </a:bodyPr>
          <a:lstStyle/>
          <a:p>
            <a:pPr algn="ctr"/>
            <a:r>
              <a:rPr lang="en-US" sz="3600" dirty="0" err="1">
                <a:solidFill>
                  <a:srgbClr val="E76F51"/>
                </a:solidFill>
                <a:latin typeface="Times New Roman" panose="02020603050405020304" pitchFamily="18" charset="0"/>
                <a:cs typeface="Times New Roman" panose="02020603050405020304" pitchFamily="18" charset="0"/>
              </a:rPr>
              <a:t>Nhóm</a:t>
            </a:r>
            <a:endParaRPr lang="en-US" sz="3600" dirty="0">
              <a:solidFill>
                <a:srgbClr val="E76F5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346653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40068C0-41BB-4C6A-A4DA-A2D0BF226070}"/>
              </a:ext>
            </a:extLst>
          </p:cNvPr>
          <p:cNvSpPr/>
          <p:nvPr/>
        </p:nvSpPr>
        <p:spPr>
          <a:xfrm>
            <a:off x="4088534" y="-631251"/>
            <a:ext cx="2204316" cy="437968"/>
          </a:xfrm>
          <a:prstGeom prst="roundRect">
            <a:avLst>
              <a:gd name="adj" fmla="val 50000"/>
            </a:avLst>
          </a:prstGeom>
          <a:solidFill>
            <a:srgbClr val="E25E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5" name="!!TacGia">
            <a:extLst>
              <a:ext uri="{FF2B5EF4-FFF2-40B4-BE49-F238E27FC236}">
                <a16:creationId xmlns:a16="http://schemas.microsoft.com/office/drawing/2014/main" id="{9B776085-2637-4159-95A7-65E48DAD833A}"/>
              </a:ext>
            </a:extLst>
          </p:cNvPr>
          <p:cNvSpPr txBox="1"/>
          <p:nvPr/>
        </p:nvSpPr>
        <p:spPr>
          <a:xfrm>
            <a:off x="4240119" y="-501060"/>
            <a:ext cx="1901146" cy="307777"/>
          </a:xfrm>
          <a:prstGeom prst="rect">
            <a:avLst/>
          </a:prstGeom>
          <a:noFill/>
        </p:spPr>
        <p:txBody>
          <a:bodyPr wrap="square">
            <a:spAutoFit/>
          </a:bodyPr>
          <a:lstStyle/>
          <a:p>
            <a:pPr algn="ctr"/>
            <a:r>
              <a:rPr lang="en-US" sz="1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Dimitri Mendeleev</a:t>
            </a:r>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latin typeface="Arial" panose="020B0604020202020204" pitchFamily="34" charset="0"/>
              <a:ea typeface="Tahoma" panose="020B0604030504040204" pitchFamily="34" charset="0"/>
              <a:cs typeface="Arial" panose="020B0604020202020204" pitchFamily="34" charset="0"/>
            </a:endParaRP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Fr</a:t>
            </a: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Ts</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646986"/>
          </a:xfrm>
          <a:prstGeom prst="roundRect">
            <a:avLst/>
          </a:prstGeom>
          <a:noFill/>
          <a:ln>
            <a:noFill/>
          </a:ln>
        </p:spPr>
        <p:txBody>
          <a:bodyPr wrap="square" rtlCol="0">
            <a:spAutoFit/>
          </a:bodyPr>
          <a:lstStyle/>
          <a:p>
            <a:r>
              <a:rPr lang="en-US" sz="1600" b="1">
                <a:solidFill>
                  <a:srgbClr val="6DA79B"/>
                </a:solidFill>
                <a:latin typeface="Arial" panose="020B0604020202020204" pitchFamily="34" charset="0"/>
                <a:ea typeface="Aachen" panose="02020500000000000000" pitchFamily="18" charset="0"/>
                <a:cs typeface="Arial" panose="020B0604020202020204" pitchFamily="34" charset="0"/>
              </a:rPr>
              <a:t>* Lanthanides</a:t>
            </a:r>
            <a:endParaRPr lang="vi-VN" sz="1600" b="1">
              <a:solidFill>
                <a:srgbClr val="6DA79B"/>
              </a:solidFill>
              <a:latin typeface="Arial" panose="020B0604020202020204" pitchFamily="34" charset="0"/>
              <a:ea typeface="Aachen" panose="02020500000000000000" pitchFamily="18" charset="0"/>
              <a:cs typeface="Arial" panose="020B0604020202020204" pitchFamily="34"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latin typeface="Arial" panose="020B0604020202020204" pitchFamily="34" charset="0"/>
                <a:ea typeface="Aachen" panose="02020500000000000000" pitchFamily="18" charset="0"/>
                <a:cs typeface="Arial" panose="020B0604020202020204" pitchFamily="34" charset="0"/>
              </a:rPr>
              <a:t>** Actinides</a:t>
            </a:r>
            <a:endParaRPr lang="vi-VN" sz="1600" b="1">
              <a:solidFill>
                <a:srgbClr val="D06D81"/>
              </a:solidFill>
              <a:latin typeface="Arial" panose="020B0604020202020204" pitchFamily="34" charset="0"/>
              <a:ea typeface="Aachen" panose="02020500000000000000" pitchFamily="18" charset="0"/>
              <a:cs typeface="Arial" panose="020B0604020202020204" pitchFamily="34"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Fm</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8011"/>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BangTuanHoan">
            <a:extLst>
              <a:ext uri="{FF2B5EF4-FFF2-40B4-BE49-F238E27FC236}">
                <a16:creationId xmlns:a16="http://schemas.microsoft.com/office/drawing/2014/main" id="{8326C442-51CB-4BA3-8EC4-4312A708E13B}"/>
              </a:ext>
            </a:extLst>
          </p:cNvPr>
          <p:cNvSpPr txBox="1"/>
          <p:nvPr/>
        </p:nvSpPr>
        <p:spPr>
          <a:xfrm>
            <a:off x="3788739" y="-839614"/>
            <a:ext cx="4028626" cy="646331"/>
          </a:xfrm>
          <a:prstGeom prst="rect">
            <a:avLst/>
          </a:prstGeom>
          <a:noFill/>
        </p:spPr>
        <p:txBody>
          <a:bodyPr wrap="square" rtlCol="0">
            <a:spAutoFit/>
          </a:bodyPr>
          <a:lstStyle/>
          <a:p>
            <a:pPr algn="ctr"/>
            <a:r>
              <a:rPr lang="en-US" sz="3600">
                <a:solidFill>
                  <a:srgbClr val="FD0079"/>
                </a:solidFill>
                <a:latin typeface="Arial" panose="020B0604020202020204" pitchFamily="34" charset="0"/>
                <a:cs typeface="Arial" panose="020B0604020202020204" pitchFamily="34" charset="0"/>
              </a:rPr>
              <a:t>Bảng tuần hoàn</a:t>
            </a:r>
          </a:p>
        </p:txBody>
      </p:sp>
      <p:sp>
        <p:nvSpPr>
          <p:cNvPr id="138" name="!!NguyenToHoaHoc">
            <a:extLst>
              <a:ext uri="{FF2B5EF4-FFF2-40B4-BE49-F238E27FC236}">
                <a16:creationId xmlns:a16="http://schemas.microsoft.com/office/drawing/2014/main" id="{064D3F8D-4151-4111-885E-6ADB1C324328}"/>
              </a:ext>
            </a:extLst>
          </p:cNvPr>
          <p:cNvSpPr txBox="1"/>
          <p:nvPr/>
        </p:nvSpPr>
        <p:spPr>
          <a:xfrm>
            <a:off x="3702694" y="-654948"/>
            <a:ext cx="3506885" cy="461665"/>
          </a:xfrm>
          <a:prstGeom prst="rect">
            <a:avLst/>
          </a:prstGeom>
          <a:noFill/>
        </p:spPr>
        <p:txBody>
          <a:bodyPr wrap="square">
            <a:spAutoFit/>
          </a:bodyPr>
          <a:lstStyle/>
          <a:p>
            <a:pPr algn="ctr"/>
            <a:r>
              <a:rPr lang="en-US" sz="2400">
                <a:solidFill>
                  <a:srgbClr val="264653"/>
                </a:solidFill>
                <a:latin typeface="Arial" panose="020B0604020202020204" pitchFamily="34" charset="0"/>
                <a:cs typeface="Arial" panose="020B0604020202020204" pitchFamily="34" charset="0"/>
              </a:rPr>
              <a:t>nguyên tố hóa học</a:t>
            </a:r>
          </a:p>
        </p:txBody>
      </p:sp>
      <p:pic>
        <p:nvPicPr>
          <p:cNvPr id="134" name="Picture 133" descr="A picture containing text&#10;&#10;Description automatically generated">
            <a:extLst>
              <a:ext uri="{FF2B5EF4-FFF2-40B4-BE49-F238E27FC236}">
                <a16:creationId xmlns:a16="http://schemas.microsoft.com/office/drawing/2014/main" id="{BFCCD133-3E33-4832-BB17-04A3FCB8AB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843" t="5739" r="24667" b="15425"/>
          <a:stretch/>
        </p:blipFill>
        <p:spPr>
          <a:xfrm>
            <a:off x="1801419" y="-2606320"/>
            <a:ext cx="2112060" cy="2413037"/>
          </a:xfrm>
          <a:prstGeom prst="rect">
            <a:avLst/>
          </a:prstGeom>
          <a:effectLst>
            <a:outerShdw blurRad="50800" dist="38100" dir="2700000" algn="tl" rotWithShape="0">
              <a:prstClr val="black">
                <a:alpha val="40000"/>
              </a:prstClr>
            </a:outerShdw>
          </a:effectLst>
        </p:spPr>
      </p:pic>
      <p:sp>
        <p:nvSpPr>
          <p:cNvPr id="5" name="!!1">
            <a:extLst>
              <a:ext uri="{FF2B5EF4-FFF2-40B4-BE49-F238E27FC236}">
                <a16:creationId xmlns:a16="http://schemas.microsoft.com/office/drawing/2014/main" id="{AC35170D-2947-4A3F-8167-AE4095A6A139}"/>
              </a:ext>
            </a:extLst>
          </p:cNvPr>
          <p:cNvSpPr/>
          <p:nvPr/>
        </p:nvSpPr>
        <p:spPr>
          <a:xfrm>
            <a:off x="-1206230" y="638979"/>
            <a:ext cx="925254" cy="47176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2" name="!!1">
            <a:extLst>
              <a:ext uri="{FF2B5EF4-FFF2-40B4-BE49-F238E27FC236}">
                <a16:creationId xmlns:a16="http://schemas.microsoft.com/office/drawing/2014/main" id="{AC35170D-2947-4A3F-8167-AE4095A6A139}"/>
              </a:ext>
            </a:extLst>
          </p:cNvPr>
          <p:cNvSpPr/>
          <p:nvPr/>
        </p:nvSpPr>
        <p:spPr>
          <a:xfrm>
            <a:off x="115894" y="759798"/>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a:t>
            </a:r>
          </a:p>
        </p:txBody>
      </p:sp>
      <p:sp>
        <p:nvSpPr>
          <p:cNvPr id="133" name="!!1">
            <a:extLst>
              <a:ext uri="{FF2B5EF4-FFF2-40B4-BE49-F238E27FC236}">
                <a16:creationId xmlns:a16="http://schemas.microsoft.com/office/drawing/2014/main" id="{AC35170D-2947-4A3F-8167-AE4095A6A139}"/>
              </a:ext>
            </a:extLst>
          </p:cNvPr>
          <p:cNvSpPr/>
          <p:nvPr/>
        </p:nvSpPr>
        <p:spPr>
          <a:xfrm>
            <a:off x="11249390" y="762087"/>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He</a:t>
            </a:r>
          </a:p>
        </p:txBody>
      </p:sp>
      <p:cxnSp>
        <p:nvCxnSpPr>
          <p:cNvPr id="7" name="Straight Arrow Connector 6"/>
          <p:cNvCxnSpPr/>
          <p:nvPr/>
        </p:nvCxnSpPr>
        <p:spPr>
          <a:xfrm>
            <a:off x="907632" y="1078747"/>
            <a:ext cx="10192871" cy="0"/>
          </a:xfrm>
          <a:prstGeom prst="straightConnector1">
            <a:avLst/>
          </a:prstGeom>
          <a:ln w="28575">
            <a:solidFill>
              <a:schemeClr val="accent1">
                <a:lumMod val="20000"/>
                <a:lumOff val="8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7" name="!!HinhChuNhom">
            <a:extLst>
              <a:ext uri="{FF2B5EF4-FFF2-40B4-BE49-F238E27FC236}">
                <a16:creationId xmlns:a16="http://schemas.microsoft.com/office/drawing/2014/main" id="{3BB07C08-556F-493F-982D-103545C7113E}"/>
              </a:ext>
            </a:extLst>
          </p:cNvPr>
          <p:cNvSpPr/>
          <p:nvPr/>
        </p:nvSpPr>
        <p:spPr>
          <a:xfrm>
            <a:off x="3949768" y="741544"/>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ChuNhom">
            <a:extLst>
              <a:ext uri="{FF2B5EF4-FFF2-40B4-BE49-F238E27FC236}">
                <a16:creationId xmlns:a16="http://schemas.microsoft.com/office/drawing/2014/main" id="{8326C442-51CB-4BA3-8EC4-4312A708E13B}"/>
              </a:ext>
            </a:extLst>
          </p:cNvPr>
          <p:cNvSpPr txBox="1"/>
          <p:nvPr/>
        </p:nvSpPr>
        <p:spPr>
          <a:xfrm>
            <a:off x="3885932" y="729215"/>
            <a:ext cx="2256883" cy="646331"/>
          </a:xfrm>
          <a:prstGeom prst="rect">
            <a:avLst/>
          </a:prstGeom>
          <a:noFill/>
        </p:spPr>
        <p:txBody>
          <a:bodyPr wrap="square" rtlCol="0">
            <a:spAutoFit/>
          </a:bodyPr>
          <a:lstStyle/>
          <a:p>
            <a:pPr algn="ctr"/>
            <a:r>
              <a:rPr lang="en-US" sz="3600" dirty="0">
                <a:solidFill>
                  <a:srgbClr val="E76F51"/>
                </a:solidFill>
                <a:latin typeface="Times New Roman" panose="02020603050405020304" pitchFamily="18" charset="0"/>
                <a:cs typeface="Times New Roman" panose="02020603050405020304" pitchFamily="18" charset="0"/>
              </a:rPr>
              <a:t>Chu </a:t>
            </a:r>
            <a:r>
              <a:rPr lang="en-US" sz="3600" dirty="0" err="1">
                <a:solidFill>
                  <a:srgbClr val="E76F51"/>
                </a:solidFill>
                <a:latin typeface="Times New Roman" panose="02020603050405020304" pitchFamily="18" charset="0"/>
                <a:cs typeface="Times New Roman" panose="02020603050405020304" pitchFamily="18" charset="0"/>
              </a:rPr>
              <a:t>kì</a:t>
            </a:r>
            <a:endParaRPr lang="en-US" sz="3600" dirty="0">
              <a:solidFill>
                <a:srgbClr val="E76F5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498380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5" name="Straight Connector 4"/>
          <p:cNvCxnSpPr/>
          <p:nvPr/>
        </p:nvCxnSpPr>
        <p:spPr>
          <a:xfrm>
            <a:off x="2481943" y="328638"/>
            <a:ext cx="0" cy="6413863"/>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6" name="Rectangle 5"/>
          <p:cNvSpPr/>
          <p:nvPr/>
        </p:nvSpPr>
        <p:spPr>
          <a:xfrm>
            <a:off x="65315" y="328638"/>
            <a:ext cx="2351314" cy="1200329"/>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a:t>
            </a:r>
            <a:r>
              <a:rPr lang="en-US" dirty="0">
                <a:solidFill>
                  <a:srgbClr val="FFFF00"/>
                </a:solidFill>
                <a:latin typeface="Times New Roman" panose="02020603050405020304" pitchFamily="18" charset="0"/>
                <a:cs typeface="Times New Roman" panose="02020603050405020304" pitchFamily="18" charset="0"/>
              </a:rPr>
              <a:t>. NGUYÊN TẮC SẮP XẾP CÁC NGUYÊN TỐ TRONG BẢNG TUẦN HOÀN</a:t>
            </a:r>
          </a:p>
        </p:txBody>
      </p:sp>
      <p:sp>
        <p:nvSpPr>
          <p:cNvPr id="17" name="Rectangle 16"/>
          <p:cNvSpPr/>
          <p:nvPr/>
        </p:nvSpPr>
        <p:spPr>
          <a:xfrm>
            <a:off x="65315" y="1735073"/>
            <a:ext cx="2351314" cy="646331"/>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II. </a:t>
            </a:r>
            <a:r>
              <a:rPr lang="en-US" dirty="0">
                <a:solidFill>
                  <a:srgbClr val="FFFF00"/>
                </a:solidFill>
                <a:latin typeface="Times New Roman" panose="02020603050405020304" pitchFamily="18" charset="0"/>
                <a:cs typeface="Times New Roman" panose="02020603050405020304" pitchFamily="18" charset="0"/>
              </a:rPr>
              <a:t>CẤU TẠO BẢNG TUẦN HOÀN</a:t>
            </a:r>
          </a:p>
        </p:txBody>
      </p:sp>
      <p:sp>
        <p:nvSpPr>
          <p:cNvPr id="11" name="!!H">
            <a:extLst>
              <a:ext uri="{FF2B5EF4-FFF2-40B4-BE49-F238E27FC236}">
                <a16:creationId xmlns:a16="http://schemas.microsoft.com/office/drawing/2014/main" id="{45F5C82C-3D74-4DCD-A5BB-C11BDBE6258B}"/>
              </a:ext>
            </a:extLst>
          </p:cNvPr>
          <p:cNvSpPr/>
          <p:nvPr/>
        </p:nvSpPr>
        <p:spPr>
          <a:xfrm>
            <a:off x="6641859" y="159245"/>
            <a:ext cx="2702270" cy="2564173"/>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endParaRPr lang="vi-VN" sz="72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2" name="TextBox 11"/>
          <p:cNvSpPr txBox="1"/>
          <p:nvPr/>
        </p:nvSpPr>
        <p:spPr>
          <a:xfrm>
            <a:off x="7783117" y="211274"/>
            <a:ext cx="404948" cy="707886"/>
          </a:xfrm>
          <a:prstGeom prst="rect">
            <a:avLst/>
          </a:prstGeom>
          <a:noFill/>
        </p:spPr>
        <p:txBody>
          <a:bodyPr wrap="square" rtlCol="0">
            <a:spAutoFit/>
          </a:bodyPr>
          <a:lstStyle/>
          <a:p>
            <a:r>
              <a:rPr lang="en-US" sz="4000" dirty="0">
                <a:solidFill>
                  <a:schemeClr val="accent4">
                    <a:lumMod val="20000"/>
                    <a:lumOff val="80000"/>
                  </a:schemeClr>
                </a:solidFill>
                <a:effectLst>
                  <a:outerShdw blurRad="38100" dist="38100" dir="2700000" algn="tl">
                    <a:srgbClr val="000000">
                      <a:alpha val="43137"/>
                    </a:srgbClr>
                  </a:outerShdw>
                </a:effectLst>
              </a:rPr>
              <a:t>6</a:t>
            </a:r>
          </a:p>
        </p:txBody>
      </p:sp>
      <p:sp>
        <p:nvSpPr>
          <p:cNvPr id="13" name="TextBox 12"/>
          <p:cNvSpPr txBox="1"/>
          <p:nvPr/>
        </p:nvSpPr>
        <p:spPr>
          <a:xfrm>
            <a:off x="7299790" y="1729687"/>
            <a:ext cx="1501691" cy="584775"/>
          </a:xfrm>
          <a:prstGeom prst="rect">
            <a:avLst/>
          </a:prstGeom>
          <a:noFill/>
        </p:spPr>
        <p:txBody>
          <a:bodyPr wrap="square" rtlCol="0">
            <a:spAutoFit/>
          </a:bodyPr>
          <a:lstStyle/>
          <a:p>
            <a:r>
              <a:rPr lang="en-US" sz="3200" dirty="0"/>
              <a:t>Carbon</a:t>
            </a:r>
          </a:p>
        </p:txBody>
      </p:sp>
      <p:sp>
        <p:nvSpPr>
          <p:cNvPr id="14" name="TextBox 13"/>
          <p:cNvSpPr txBox="1"/>
          <p:nvPr/>
        </p:nvSpPr>
        <p:spPr>
          <a:xfrm>
            <a:off x="7691676" y="2136612"/>
            <a:ext cx="748938" cy="707886"/>
          </a:xfrm>
          <a:prstGeom prst="rect">
            <a:avLst/>
          </a:prstGeom>
          <a:noFill/>
        </p:spPr>
        <p:txBody>
          <a:bodyPr wrap="square" rtlCol="0">
            <a:spAutoFit/>
          </a:bodyPr>
          <a:lstStyle/>
          <a:p>
            <a:r>
              <a:rPr lang="en-US" sz="4000" dirty="0">
                <a:solidFill>
                  <a:schemeClr val="accent4">
                    <a:lumMod val="20000"/>
                    <a:lumOff val="80000"/>
                  </a:schemeClr>
                </a:solidFill>
                <a:effectLst>
                  <a:outerShdw blurRad="38100" dist="38100" dir="2700000" algn="tl">
                    <a:srgbClr val="000000">
                      <a:alpha val="43137"/>
                    </a:srgbClr>
                  </a:outerShdw>
                </a:effectLst>
              </a:rPr>
              <a:t>12</a:t>
            </a:r>
          </a:p>
        </p:txBody>
      </p:sp>
      <p:cxnSp>
        <p:nvCxnSpPr>
          <p:cNvPr id="19" name="Straight Arrow Connector 18"/>
          <p:cNvCxnSpPr>
            <a:stCxn id="21" idx="1"/>
          </p:cNvCxnSpPr>
          <p:nvPr/>
        </p:nvCxnSpPr>
        <p:spPr>
          <a:xfrm>
            <a:off x="3160825" y="565217"/>
            <a:ext cx="4622294" cy="30090"/>
          </a:xfrm>
          <a:prstGeom prst="straightConnector1">
            <a:avLst/>
          </a:prstGeom>
          <a:ln w="28575">
            <a:solidFill>
              <a:schemeClr val="accent1">
                <a:lumMod val="20000"/>
                <a:lumOff val="8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Rounded Rectangle 20"/>
          <p:cNvSpPr/>
          <p:nvPr/>
        </p:nvSpPr>
        <p:spPr>
          <a:xfrm>
            <a:off x="3160825" y="306193"/>
            <a:ext cx="3320143" cy="518048"/>
          </a:xfrm>
          <a:prstGeom prst="roundRect">
            <a:avLst/>
          </a:prstGeom>
          <a:solidFill>
            <a:schemeClr val="bg1"/>
          </a:solidFill>
          <a:ln>
            <a:noFill/>
          </a:ln>
          <a:effectLst>
            <a:glow rad="254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2">
                    <a:lumMod val="50000"/>
                  </a:schemeClr>
                </a:solidFill>
                <a:latin typeface="Times New Roman" panose="02020603050405020304" pitchFamily="18" charset="0"/>
                <a:cs typeface="Times New Roman" panose="02020603050405020304" pitchFamily="18" charset="0"/>
              </a:rPr>
              <a:t>Số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hiệu</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tử</a:t>
            </a:r>
            <a:endParaRPr lang="en-US" sz="2800" dirty="0">
              <a:solidFill>
                <a:schemeClr val="accent2">
                  <a:lumMod val="50000"/>
                </a:schemeClr>
              </a:solidFill>
              <a:latin typeface="Times New Roman" panose="02020603050405020304" pitchFamily="18" charset="0"/>
              <a:cs typeface="Times New Roman" panose="02020603050405020304" pitchFamily="18" charset="0"/>
            </a:endParaRPr>
          </a:p>
        </p:txBody>
      </p:sp>
      <p:cxnSp>
        <p:nvCxnSpPr>
          <p:cNvPr id="22" name="Straight Arrow Connector 21"/>
          <p:cNvCxnSpPr/>
          <p:nvPr/>
        </p:nvCxnSpPr>
        <p:spPr>
          <a:xfrm>
            <a:off x="3407921" y="1349303"/>
            <a:ext cx="3920342" cy="39108"/>
          </a:xfrm>
          <a:prstGeom prst="straightConnector1">
            <a:avLst/>
          </a:prstGeom>
          <a:ln w="28575">
            <a:solidFill>
              <a:schemeClr val="accent1">
                <a:lumMod val="20000"/>
                <a:lumOff val="8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Rounded Rectangle 22"/>
          <p:cNvSpPr/>
          <p:nvPr/>
        </p:nvSpPr>
        <p:spPr>
          <a:xfrm>
            <a:off x="3176937" y="1140765"/>
            <a:ext cx="3320143" cy="518048"/>
          </a:xfrm>
          <a:prstGeom prst="roundRect">
            <a:avLst/>
          </a:prstGeom>
          <a:solidFill>
            <a:schemeClr val="bg1"/>
          </a:solidFill>
          <a:ln>
            <a:noFill/>
          </a:ln>
          <a:effectLst>
            <a:glow rad="254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accent2">
                    <a:lumMod val="50000"/>
                  </a:schemeClr>
                </a:solidFill>
                <a:latin typeface="Times New Roman" panose="02020603050405020304" pitchFamily="18" charset="0"/>
                <a:cs typeface="Times New Roman" panose="02020603050405020304" pitchFamily="18" charset="0"/>
              </a:rPr>
              <a:t>Kí</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hiệu</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hóa</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học</a:t>
            </a:r>
            <a:endParaRPr lang="en-US" sz="2800" dirty="0">
              <a:solidFill>
                <a:schemeClr val="accent2">
                  <a:lumMod val="50000"/>
                </a:schemeClr>
              </a:solidFill>
              <a:latin typeface="Times New Roman" panose="02020603050405020304" pitchFamily="18" charset="0"/>
              <a:cs typeface="Times New Roman" panose="02020603050405020304" pitchFamily="18" charset="0"/>
            </a:endParaRPr>
          </a:p>
        </p:txBody>
      </p:sp>
      <p:cxnSp>
        <p:nvCxnSpPr>
          <p:cNvPr id="30" name="Straight Arrow Connector 29"/>
          <p:cNvCxnSpPr/>
          <p:nvPr/>
        </p:nvCxnSpPr>
        <p:spPr>
          <a:xfrm flipV="1">
            <a:off x="3713871" y="2024743"/>
            <a:ext cx="3614392" cy="31648"/>
          </a:xfrm>
          <a:prstGeom prst="straightConnector1">
            <a:avLst/>
          </a:prstGeom>
          <a:ln w="28575">
            <a:solidFill>
              <a:schemeClr val="accent1">
                <a:lumMod val="20000"/>
                <a:lumOff val="8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1" name="Rounded Rectangle 30"/>
          <p:cNvSpPr/>
          <p:nvPr/>
        </p:nvSpPr>
        <p:spPr>
          <a:xfrm>
            <a:off x="3193268" y="1797367"/>
            <a:ext cx="3320143" cy="518048"/>
          </a:xfrm>
          <a:prstGeom prst="roundRect">
            <a:avLst/>
          </a:prstGeom>
          <a:solidFill>
            <a:schemeClr val="bg1"/>
          </a:solidFill>
          <a:ln>
            <a:noFill/>
          </a:ln>
          <a:effectLst>
            <a:glow rad="254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accent2">
                    <a:lumMod val="50000"/>
                  </a:schemeClr>
                </a:solidFill>
                <a:latin typeface="Times New Roman" panose="02020603050405020304" pitchFamily="18" charset="0"/>
                <a:cs typeface="Times New Roman" panose="02020603050405020304" pitchFamily="18" charset="0"/>
              </a:rPr>
              <a:t>Tên</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tố</a:t>
            </a:r>
            <a:endParaRPr lang="en-US" sz="2800" dirty="0">
              <a:solidFill>
                <a:schemeClr val="accent2">
                  <a:lumMod val="50000"/>
                </a:schemeClr>
              </a:solidFill>
              <a:latin typeface="Times New Roman" panose="02020603050405020304" pitchFamily="18" charset="0"/>
              <a:cs typeface="Times New Roman" panose="02020603050405020304" pitchFamily="18" charset="0"/>
            </a:endParaRPr>
          </a:p>
        </p:txBody>
      </p:sp>
      <p:cxnSp>
        <p:nvCxnSpPr>
          <p:cNvPr id="41" name="Straight Arrow Connector 40"/>
          <p:cNvCxnSpPr/>
          <p:nvPr/>
        </p:nvCxnSpPr>
        <p:spPr>
          <a:xfrm flipV="1">
            <a:off x="8057437" y="2723418"/>
            <a:ext cx="0" cy="561703"/>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8" name="Rounded Rectangle 47"/>
          <p:cNvSpPr/>
          <p:nvPr/>
        </p:nvSpPr>
        <p:spPr>
          <a:xfrm>
            <a:off x="6406073" y="3306000"/>
            <a:ext cx="3320143" cy="518048"/>
          </a:xfrm>
          <a:prstGeom prst="roundRect">
            <a:avLst/>
          </a:prstGeom>
          <a:solidFill>
            <a:schemeClr val="bg1"/>
          </a:solidFill>
          <a:ln>
            <a:noFill/>
          </a:ln>
          <a:effectLst>
            <a:glow rad="25400">
              <a:schemeClr val="accent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accent2">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tử</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khối</a:t>
            </a:r>
            <a:endParaRPr lang="en-US" sz="2800"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49" name="Rectangle 48"/>
          <p:cNvSpPr/>
          <p:nvPr/>
        </p:nvSpPr>
        <p:spPr>
          <a:xfrm>
            <a:off x="235132" y="2381404"/>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1. Ô </a:t>
            </a:r>
            <a:r>
              <a:rPr lang="en-US" sz="2000" b="1" dirty="0" err="1">
                <a:solidFill>
                  <a:schemeClr val="bg1"/>
                </a:solidFill>
                <a:latin typeface="Times New Roman" panose="02020603050405020304" pitchFamily="18" charset="0"/>
                <a:cs typeface="Times New Roman" panose="02020603050405020304" pitchFamily="18" charset="0"/>
              </a:rPr>
              <a:t>nguyên</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tố</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26" name="Rectangle 25"/>
          <p:cNvSpPr/>
          <p:nvPr/>
        </p:nvSpPr>
        <p:spPr>
          <a:xfrm>
            <a:off x="3203517" y="3609400"/>
            <a:ext cx="3344091" cy="1938992"/>
          </a:xfrm>
          <a:prstGeom prst="rect">
            <a:avLst/>
          </a:prstGeom>
        </p:spPr>
        <p:txBody>
          <a:bodyPr wrap="square">
            <a:spAutoFit/>
          </a:bodyPr>
          <a:lstStyle/>
          <a:p>
            <a:pPr marL="228600" algn="just">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Ô nguyên tố cho biết:</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Số hiệu nguyên tử.</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Kí hiệu hóa học.</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Tên nguyên tố.</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Nguyên tử khối.</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4" name="Rectangle 33"/>
          <p:cNvSpPr/>
          <p:nvPr/>
        </p:nvSpPr>
        <p:spPr>
          <a:xfrm>
            <a:off x="3226523" y="5550180"/>
            <a:ext cx="8033659" cy="882678"/>
          </a:xfrm>
          <a:prstGeom prst="rect">
            <a:avLst/>
          </a:prstGeom>
        </p:spPr>
        <p:txBody>
          <a:bodyPr wrap="square">
            <a:spAutoFit/>
          </a:bodyPr>
          <a:lstStyle/>
          <a:p>
            <a:pPr marL="228600" algn="just">
              <a:lnSpc>
                <a:spcPct val="107000"/>
              </a:lnSpc>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CHÚ Ý:</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Số hiệu nguyên tử = STT ô nguyên tố</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5" name="Rectangle 34"/>
          <p:cNvSpPr/>
          <p:nvPr/>
        </p:nvSpPr>
        <p:spPr>
          <a:xfrm>
            <a:off x="3226523" y="6373737"/>
            <a:ext cx="7779694" cy="468077"/>
          </a:xfrm>
          <a:prstGeom prst="rect">
            <a:avLst/>
          </a:prstGeom>
        </p:spPr>
        <p:txBody>
          <a:bodyPr wrap="none">
            <a:spAutoFit/>
          </a:bodyPr>
          <a:lstStyle/>
          <a:p>
            <a:pPr algn="just">
              <a:lnSpc>
                <a:spcPct val="107000"/>
              </a:lnSpc>
              <a:spcAft>
                <a:spcPts val="0"/>
              </a:spcAft>
            </a:pP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Số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hiệu</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nguyên</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tử</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Z) = Số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đơn</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vị</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điện</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tích</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hạt</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nhân</a:t>
            </a:r>
            <a:r>
              <a:rPr lang="en-US"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 Số e</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4" name="Rectangle 23"/>
          <p:cNvSpPr/>
          <p:nvPr/>
        </p:nvSpPr>
        <p:spPr>
          <a:xfrm>
            <a:off x="2978188" y="2547257"/>
            <a:ext cx="884685" cy="830997"/>
          </a:xfrm>
          <a:prstGeom prst="rect">
            <a:avLst/>
          </a:prstGeom>
        </p:spPr>
        <p:txBody>
          <a:bodyPr wrap="square">
            <a:spAutoFit/>
          </a:bodyPr>
          <a:lstStyle/>
          <a:p>
            <a:pPr algn="just"/>
            <a:r>
              <a:rPr lang="en-US" sz="4800" i="1" dirty="0" smtClean="0">
                <a:solidFill>
                  <a:schemeClr val="bg1"/>
                </a:solidFill>
                <a:latin typeface="Times New Roman" pitchFamily="18" charset="0"/>
                <a:cs typeface="Times New Roman" pitchFamily="18" charset="0"/>
                <a:sym typeface="Wingdings"/>
              </a:rPr>
              <a:t></a:t>
            </a:r>
            <a:endParaRPr lang="en-US" sz="4800" b="1"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7595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4">
                                            <p:txEl>
                                              <p:pRg st="0" end="0"/>
                                            </p:txEl>
                                          </p:spTgt>
                                        </p:tgtEl>
                                        <p:attrNameLst>
                                          <p:attrName>style.visibility</p:attrName>
                                        </p:attrNameLst>
                                      </p:cBhvr>
                                      <p:to>
                                        <p:strVal val="visible"/>
                                      </p:to>
                                    </p:set>
                                    <p:animEffect transition="in" filter="blinds(horizontal)">
                                      <p:cBhvr>
                                        <p:cTn id="29" dur="500"/>
                                        <p:tgtEl>
                                          <p:spTgt spid="2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Effect transition="in" filter="blinds(horizontal)">
                                      <p:cBhvr>
                                        <p:cTn id="34" dur="500"/>
                                        <p:tgtEl>
                                          <p:spTgt spid="26">
                                            <p:txEl>
                                              <p:pRg st="0" end="0"/>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26">
                                            <p:txEl>
                                              <p:pRg st="1" end="1"/>
                                            </p:txEl>
                                          </p:spTgt>
                                        </p:tgtEl>
                                        <p:attrNameLst>
                                          <p:attrName>style.visibility</p:attrName>
                                        </p:attrNameLst>
                                      </p:cBhvr>
                                      <p:to>
                                        <p:strVal val="visible"/>
                                      </p:to>
                                    </p:set>
                                    <p:animEffect transition="in" filter="blinds(horizontal)">
                                      <p:cBhvr>
                                        <p:cTn id="37" dur="500"/>
                                        <p:tgtEl>
                                          <p:spTgt spid="26">
                                            <p:txEl>
                                              <p:pRg st="1" end="1"/>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26">
                                            <p:txEl>
                                              <p:pRg st="2" end="2"/>
                                            </p:txEl>
                                          </p:spTgt>
                                        </p:tgtEl>
                                        <p:attrNameLst>
                                          <p:attrName>style.visibility</p:attrName>
                                        </p:attrNameLst>
                                      </p:cBhvr>
                                      <p:to>
                                        <p:strVal val="visible"/>
                                      </p:to>
                                    </p:set>
                                    <p:animEffect transition="in" filter="blinds(horizontal)">
                                      <p:cBhvr>
                                        <p:cTn id="40" dur="500"/>
                                        <p:tgtEl>
                                          <p:spTgt spid="26">
                                            <p:txEl>
                                              <p:pRg st="2" end="2"/>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26">
                                            <p:txEl>
                                              <p:pRg st="3" end="3"/>
                                            </p:txEl>
                                          </p:spTgt>
                                        </p:tgtEl>
                                        <p:attrNameLst>
                                          <p:attrName>style.visibility</p:attrName>
                                        </p:attrNameLst>
                                      </p:cBhvr>
                                      <p:to>
                                        <p:strVal val="visible"/>
                                      </p:to>
                                    </p:set>
                                    <p:animEffect transition="in" filter="blinds(horizontal)">
                                      <p:cBhvr>
                                        <p:cTn id="43" dur="500"/>
                                        <p:tgtEl>
                                          <p:spTgt spid="26">
                                            <p:txEl>
                                              <p:pRg st="3" end="3"/>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26">
                                            <p:txEl>
                                              <p:pRg st="4" end="4"/>
                                            </p:txEl>
                                          </p:spTgt>
                                        </p:tgtEl>
                                        <p:attrNameLst>
                                          <p:attrName>style.visibility</p:attrName>
                                        </p:attrNameLst>
                                      </p:cBhvr>
                                      <p:to>
                                        <p:strVal val="visible"/>
                                      </p:to>
                                    </p:set>
                                    <p:animEffect transition="in" filter="blinds(horizontal)">
                                      <p:cBhvr>
                                        <p:cTn id="46" dur="500"/>
                                        <p:tgtEl>
                                          <p:spTgt spid="26">
                                            <p:txEl>
                                              <p:pRg st="4" end="4"/>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nodeType="clickEffect">
                                  <p:stCondLst>
                                    <p:cond delay="0"/>
                                  </p:stCondLst>
                                  <p:childTnLst>
                                    <p:set>
                                      <p:cBhvr>
                                        <p:cTn id="50" dur="1" fill="hold">
                                          <p:stCondLst>
                                            <p:cond delay="0"/>
                                          </p:stCondLst>
                                        </p:cTn>
                                        <p:tgtEl>
                                          <p:spTgt spid="34">
                                            <p:txEl>
                                              <p:pRg st="0" end="0"/>
                                            </p:txEl>
                                          </p:spTgt>
                                        </p:tgtEl>
                                        <p:attrNameLst>
                                          <p:attrName>style.visibility</p:attrName>
                                        </p:attrNameLst>
                                      </p:cBhvr>
                                      <p:to>
                                        <p:strVal val="visible"/>
                                      </p:to>
                                    </p:set>
                                    <p:animEffect transition="in" filter="blinds(horizontal)">
                                      <p:cBhvr>
                                        <p:cTn id="51" dur="500"/>
                                        <p:tgtEl>
                                          <p:spTgt spid="34">
                                            <p:txEl>
                                              <p:pRg st="0" end="0"/>
                                            </p:txEl>
                                          </p:spTgt>
                                        </p:tgtEl>
                                      </p:cBhvr>
                                    </p:animEffect>
                                  </p:childTnLst>
                                </p:cTn>
                              </p:par>
                              <p:par>
                                <p:cTn id="52" presetID="3" presetClass="entr" presetSubtype="10" fill="hold" nodeType="withEffect">
                                  <p:stCondLst>
                                    <p:cond delay="0"/>
                                  </p:stCondLst>
                                  <p:childTnLst>
                                    <p:set>
                                      <p:cBhvr>
                                        <p:cTn id="53" dur="1" fill="hold">
                                          <p:stCondLst>
                                            <p:cond delay="0"/>
                                          </p:stCondLst>
                                        </p:cTn>
                                        <p:tgtEl>
                                          <p:spTgt spid="34">
                                            <p:txEl>
                                              <p:pRg st="1" end="1"/>
                                            </p:txEl>
                                          </p:spTgt>
                                        </p:tgtEl>
                                        <p:attrNameLst>
                                          <p:attrName>style.visibility</p:attrName>
                                        </p:attrNameLst>
                                      </p:cBhvr>
                                      <p:to>
                                        <p:strVal val="visible"/>
                                      </p:to>
                                    </p:set>
                                    <p:animEffect transition="in" filter="blinds(horizontal)">
                                      <p:cBhvr>
                                        <p:cTn id="54" dur="500"/>
                                        <p:tgtEl>
                                          <p:spTgt spid="34">
                                            <p:txEl>
                                              <p:pRg st="1" end="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nodeType="clickEffect">
                                  <p:stCondLst>
                                    <p:cond delay="0"/>
                                  </p:stCondLst>
                                  <p:childTnLst>
                                    <p:set>
                                      <p:cBhvr>
                                        <p:cTn id="58" dur="1" fill="hold">
                                          <p:stCondLst>
                                            <p:cond delay="0"/>
                                          </p:stCondLst>
                                        </p:cTn>
                                        <p:tgtEl>
                                          <p:spTgt spid="35">
                                            <p:txEl>
                                              <p:pRg st="0" end="0"/>
                                            </p:txEl>
                                          </p:spTgt>
                                        </p:tgtEl>
                                        <p:attrNameLst>
                                          <p:attrName>style.visibility</p:attrName>
                                        </p:attrNameLst>
                                      </p:cBhvr>
                                      <p:to>
                                        <p:strVal val="visible"/>
                                      </p:to>
                                    </p:set>
                                    <p:animEffect transition="in" filter="blinds(horizontal)">
                                      <p:cBhvr>
                                        <p:cTn id="59"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31" grpId="0" animBg="1"/>
      <p:bldP spid="4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40555" y="-3591989"/>
            <a:ext cx="3364101" cy="5307550"/>
            <a:chOff x="5133701" y="1394886"/>
            <a:chExt cx="3383282" cy="6159372"/>
          </a:xfrm>
          <a:solidFill>
            <a:schemeClr val="bg1"/>
          </a:solidFill>
          <a:effectLst>
            <a:outerShdw blurRad="50800" dist="38100" dir="5400000" algn="t" rotWithShape="0">
              <a:prstClr val="black">
                <a:alpha val="40000"/>
              </a:prstClr>
            </a:outerShdw>
          </a:effectLst>
        </p:grpSpPr>
        <p:grpSp>
          <p:nvGrpSpPr>
            <p:cNvPr id="3" name="Group 2"/>
            <p:cNvGrpSpPr/>
            <p:nvPr/>
          </p:nvGrpSpPr>
          <p:grpSpPr>
            <a:xfrm>
              <a:off x="5133701" y="1394886"/>
              <a:ext cx="3383282" cy="6159372"/>
              <a:chOff x="5133701" y="1590831"/>
              <a:chExt cx="3383282" cy="6159372"/>
            </a:xfrm>
            <a:grpFill/>
          </p:grpSpPr>
          <p:sp>
            <p:nvSpPr>
              <p:cNvPr id="5" name="Rounded Rectangle 4"/>
              <p:cNvSpPr/>
              <p:nvPr/>
            </p:nvSpPr>
            <p:spPr>
              <a:xfrm>
                <a:off x="5133701" y="1590831"/>
                <a:ext cx="3383282" cy="6159372"/>
              </a:xfrm>
              <a:prstGeom prst="roundRect">
                <a:avLst/>
              </a:prstGeom>
              <a:grpFill/>
              <a:ln>
                <a:noFill/>
              </a:ln>
              <a:effectLst>
                <a:outerShdw blurRad="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ounded Rectangle 5"/>
              <p:cNvSpPr/>
              <p:nvPr/>
            </p:nvSpPr>
            <p:spPr>
              <a:xfrm>
                <a:off x="5283705" y="1743230"/>
                <a:ext cx="3076524" cy="5876368"/>
              </a:xfrm>
              <a:prstGeom prst="roundRect">
                <a:avLst/>
              </a:prstGeom>
              <a:grp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4" name="TextBox 3"/>
            <p:cNvSpPr txBox="1"/>
            <p:nvPr/>
          </p:nvSpPr>
          <p:spPr>
            <a:xfrm>
              <a:off x="5427219" y="2136481"/>
              <a:ext cx="2808514" cy="4821828"/>
            </a:xfrm>
            <a:prstGeom prst="rect">
              <a:avLst/>
            </a:prstGeom>
            <a:grpFill/>
          </p:spPr>
          <p:txBody>
            <a:bodyPr wrap="square" rtlCol="0">
              <a:spAutoFit/>
            </a:bodyPr>
            <a:lstStyle/>
            <a:p>
              <a:pPr algn="just"/>
              <a:r>
                <a:rPr lang="vi-VN" sz="2400" dirty="0">
                  <a:latin typeface="+mj-lt"/>
                </a:rPr>
                <a:t>Hãy tìm nguyên tố hóa học có số thứ tự lần lượt là 16 và 20 trong bảng tuần hoàn. Đọc tên hai nguyên tố. Hãy cho biết số hiệu nguyên tử, kí hiệu hóa học và khối lượng nguyên tử của hai nguyên tố đó</a:t>
              </a:r>
              <a:endParaRPr lang="en-US" sz="2800" dirty="0">
                <a:solidFill>
                  <a:schemeClr val="bg2">
                    <a:lumMod val="10000"/>
                  </a:schemeClr>
                </a:solidFill>
                <a:latin typeface="+mj-lt"/>
                <a:ea typeface="Tahoma" panose="020B0604030504040204" pitchFamily="34" charset="0"/>
                <a:cs typeface="Times New Roman" panose="02020603050405020304" pitchFamily="18" charset="0"/>
              </a:endParaRPr>
            </a:p>
          </p:txBody>
        </p:sp>
      </p:grpSp>
      <p:sp>
        <p:nvSpPr>
          <p:cNvPr id="12" name="Rectangle 11"/>
          <p:cNvSpPr/>
          <p:nvPr/>
        </p:nvSpPr>
        <p:spPr>
          <a:xfrm>
            <a:off x="-126609" y="-365760"/>
            <a:ext cx="7371471" cy="13282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p:nvGrpSpPr>
        <p:grpSpPr>
          <a:xfrm>
            <a:off x="202803" y="532904"/>
            <a:ext cx="872119" cy="859096"/>
            <a:chOff x="3775293" y="3113260"/>
            <a:chExt cx="872119" cy="859096"/>
          </a:xfrm>
        </p:grpSpPr>
        <p:pic>
          <p:nvPicPr>
            <p:cNvPr id="8" name="Picture 6" descr="FAQs"/>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8499" y="3140735"/>
              <a:ext cx="813155" cy="813155"/>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p:cNvSpPr/>
            <p:nvPr/>
          </p:nvSpPr>
          <p:spPr>
            <a:xfrm>
              <a:off x="3775293" y="3113260"/>
              <a:ext cx="872119" cy="859096"/>
            </a:xfrm>
            <a:prstGeom prst="ellipse">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a:off x="911329" y="703499"/>
            <a:ext cx="3895802" cy="563846"/>
          </a:xfrm>
          <a:custGeom>
            <a:avLst/>
            <a:gdLst>
              <a:gd name="connsiteX0" fmla="*/ 49698 w 3896242"/>
              <a:gd name="connsiteY0" fmla="*/ 0 h 563846"/>
              <a:gd name="connsiteX1" fmla="*/ 3614319 w 3896242"/>
              <a:gd name="connsiteY1" fmla="*/ 0 h 563846"/>
              <a:gd name="connsiteX2" fmla="*/ 3896242 w 3896242"/>
              <a:gd name="connsiteY2" fmla="*/ 281923 h 563846"/>
              <a:gd name="connsiteX3" fmla="*/ 3614319 w 3896242"/>
              <a:gd name="connsiteY3" fmla="*/ 563846 h 563846"/>
              <a:gd name="connsiteX4" fmla="*/ 9456 w 3896242"/>
              <a:gd name="connsiteY4" fmla="*/ 563846 h 563846"/>
              <a:gd name="connsiteX5" fmla="*/ 0 w 3896242"/>
              <a:gd name="connsiteY5" fmla="*/ 562893 h 563846"/>
              <a:gd name="connsiteX6" fmla="*/ 13249 w 3896242"/>
              <a:gd name="connsiteY6" fmla="*/ 551996 h 563846"/>
              <a:gd name="connsiteX7" fmla="*/ 137086 w 3896242"/>
              <a:gd name="connsiteY7" fmla="*/ 253980 h 563846"/>
              <a:gd name="connsiteX8" fmla="*/ 64878 w 3896242"/>
              <a:gd name="connsiteY8" fmla="*/ 18339 h 5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6242" h="563846">
                <a:moveTo>
                  <a:pt x="49698" y="0"/>
                </a:moveTo>
                <a:lnTo>
                  <a:pt x="3614319" y="0"/>
                </a:lnTo>
                <a:cubicBezTo>
                  <a:pt x="3770021" y="0"/>
                  <a:pt x="3896242" y="126221"/>
                  <a:pt x="3896242" y="281923"/>
                </a:cubicBezTo>
                <a:cubicBezTo>
                  <a:pt x="3896242" y="437625"/>
                  <a:pt x="3770021" y="563846"/>
                  <a:pt x="3614319" y="563846"/>
                </a:cubicBezTo>
                <a:lnTo>
                  <a:pt x="9456" y="563846"/>
                </a:lnTo>
                <a:lnTo>
                  <a:pt x="0" y="562893"/>
                </a:lnTo>
                <a:lnTo>
                  <a:pt x="13249" y="551996"/>
                </a:lnTo>
                <a:cubicBezTo>
                  <a:pt x="89762" y="475727"/>
                  <a:pt x="137086" y="370363"/>
                  <a:pt x="137086" y="253980"/>
                </a:cubicBezTo>
                <a:cubicBezTo>
                  <a:pt x="137086" y="166693"/>
                  <a:pt x="110466" y="85604"/>
                  <a:pt x="64878" y="18339"/>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p:cNvSpPr txBox="1"/>
          <p:nvPr/>
        </p:nvSpPr>
        <p:spPr>
          <a:xfrm>
            <a:off x="1331875" y="767257"/>
            <a:ext cx="3237628" cy="461665"/>
          </a:xfrm>
          <a:prstGeom prst="rect">
            <a:avLst/>
          </a:prstGeom>
          <a:noFill/>
        </p:spPr>
        <p:txBody>
          <a:bodyPr wrap="squar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 LUYỆN TẬP 1</a:t>
            </a:r>
          </a:p>
        </p:txBody>
      </p:sp>
      <p:sp>
        <p:nvSpPr>
          <p:cNvPr id="17" name="!!H">
            <a:extLst>
              <a:ext uri="{FF2B5EF4-FFF2-40B4-BE49-F238E27FC236}">
                <a16:creationId xmlns:a16="http://schemas.microsoft.com/office/drawing/2014/main" id="{45F5C82C-3D74-4DCD-A5BB-C11BDBE6258B}"/>
              </a:ext>
            </a:extLst>
          </p:cNvPr>
          <p:cNvSpPr/>
          <p:nvPr/>
        </p:nvSpPr>
        <p:spPr>
          <a:xfrm>
            <a:off x="4688877" y="1493185"/>
            <a:ext cx="2702270" cy="2564173"/>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a:t>
            </a:r>
            <a:endParaRPr lang="vi-VN" sz="72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8" name="TextBox 17"/>
          <p:cNvSpPr txBox="1"/>
          <p:nvPr/>
        </p:nvSpPr>
        <p:spPr>
          <a:xfrm>
            <a:off x="5738694" y="1545214"/>
            <a:ext cx="768031" cy="707886"/>
          </a:xfrm>
          <a:prstGeom prst="rect">
            <a:avLst/>
          </a:prstGeom>
          <a:noFill/>
        </p:spPr>
        <p:txBody>
          <a:bodyPr wrap="square" rtlCol="0">
            <a:spAutoFit/>
          </a:bodyPr>
          <a:lstStyle/>
          <a:p>
            <a:r>
              <a:rPr lang="en-US" sz="4000" dirty="0">
                <a:solidFill>
                  <a:schemeClr val="accent4">
                    <a:lumMod val="20000"/>
                    <a:lumOff val="80000"/>
                  </a:schemeClr>
                </a:solidFill>
                <a:effectLst>
                  <a:outerShdw blurRad="38100" dist="38100" dir="2700000" algn="tl">
                    <a:srgbClr val="000000">
                      <a:alpha val="43137"/>
                    </a:srgbClr>
                  </a:outerShdw>
                </a:effectLst>
              </a:rPr>
              <a:t>16</a:t>
            </a:r>
          </a:p>
        </p:txBody>
      </p:sp>
      <p:sp>
        <p:nvSpPr>
          <p:cNvPr id="19" name="TextBox 18"/>
          <p:cNvSpPr txBox="1"/>
          <p:nvPr/>
        </p:nvSpPr>
        <p:spPr>
          <a:xfrm>
            <a:off x="5362317" y="3077643"/>
            <a:ext cx="1501691" cy="584775"/>
          </a:xfrm>
          <a:prstGeom prst="rect">
            <a:avLst/>
          </a:prstGeom>
          <a:noFill/>
        </p:spPr>
        <p:txBody>
          <a:bodyPr wrap="square" rtlCol="0">
            <a:spAutoFit/>
          </a:bodyPr>
          <a:lstStyle/>
          <a:p>
            <a:r>
              <a:rPr lang="en-US" sz="3200" dirty="0" err="1"/>
              <a:t>Sulfua</a:t>
            </a:r>
            <a:endParaRPr lang="en-US" sz="3200" dirty="0"/>
          </a:p>
        </p:txBody>
      </p:sp>
      <p:sp>
        <p:nvSpPr>
          <p:cNvPr id="20" name="TextBox 19"/>
          <p:cNvSpPr txBox="1"/>
          <p:nvPr/>
        </p:nvSpPr>
        <p:spPr>
          <a:xfrm>
            <a:off x="5738694" y="3470552"/>
            <a:ext cx="748938" cy="707886"/>
          </a:xfrm>
          <a:prstGeom prst="rect">
            <a:avLst/>
          </a:prstGeom>
          <a:noFill/>
        </p:spPr>
        <p:txBody>
          <a:bodyPr wrap="square" rtlCol="0">
            <a:spAutoFit/>
          </a:bodyPr>
          <a:lstStyle/>
          <a:p>
            <a:r>
              <a:rPr lang="en-US" sz="4000" dirty="0">
                <a:solidFill>
                  <a:schemeClr val="accent4">
                    <a:lumMod val="20000"/>
                    <a:lumOff val="80000"/>
                  </a:schemeClr>
                </a:solidFill>
                <a:effectLst>
                  <a:outerShdw blurRad="38100" dist="38100" dir="2700000" algn="tl">
                    <a:srgbClr val="000000">
                      <a:alpha val="43137"/>
                    </a:srgbClr>
                  </a:outerShdw>
                </a:effectLst>
              </a:rPr>
              <a:t>32</a:t>
            </a:r>
          </a:p>
        </p:txBody>
      </p:sp>
      <p:sp>
        <p:nvSpPr>
          <p:cNvPr id="21" name="!!H">
            <a:extLst>
              <a:ext uri="{FF2B5EF4-FFF2-40B4-BE49-F238E27FC236}">
                <a16:creationId xmlns:a16="http://schemas.microsoft.com/office/drawing/2014/main" id="{45F5C82C-3D74-4DCD-A5BB-C11BDBE6258B}"/>
              </a:ext>
            </a:extLst>
          </p:cNvPr>
          <p:cNvSpPr/>
          <p:nvPr/>
        </p:nvSpPr>
        <p:spPr>
          <a:xfrm>
            <a:off x="9367642" y="1493185"/>
            <a:ext cx="2702270" cy="2564173"/>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a:t>
            </a:r>
            <a:endParaRPr lang="vi-VN" sz="72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22" name="TextBox 21"/>
          <p:cNvSpPr txBox="1"/>
          <p:nvPr/>
        </p:nvSpPr>
        <p:spPr>
          <a:xfrm>
            <a:off x="10417459" y="1545214"/>
            <a:ext cx="768031" cy="707886"/>
          </a:xfrm>
          <a:prstGeom prst="rect">
            <a:avLst/>
          </a:prstGeom>
          <a:noFill/>
        </p:spPr>
        <p:txBody>
          <a:bodyPr wrap="square" rtlCol="0">
            <a:spAutoFit/>
          </a:bodyPr>
          <a:lstStyle/>
          <a:p>
            <a:r>
              <a:rPr lang="en-US" sz="4000" dirty="0">
                <a:solidFill>
                  <a:schemeClr val="accent4">
                    <a:lumMod val="20000"/>
                    <a:lumOff val="80000"/>
                  </a:schemeClr>
                </a:solidFill>
                <a:effectLst>
                  <a:outerShdw blurRad="38100" dist="38100" dir="2700000" algn="tl">
                    <a:srgbClr val="000000">
                      <a:alpha val="43137"/>
                    </a:srgbClr>
                  </a:outerShdw>
                </a:effectLst>
              </a:rPr>
              <a:t>20</a:t>
            </a:r>
          </a:p>
        </p:txBody>
      </p:sp>
      <p:sp>
        <p:nvSpPr>
          <p:cNvPr id="23" name="TextBox 22"/>
          <p:cNvSpPr txBox="1"/>
          <p:nvPr/>
        </p:nvSpPr>
        <p:spPr>
          <a:xfrm>
            <a:off x="10041082" y="3077643"/>
            <a:ext cx="1501691" cy="584775"/>
          </a:xfrm>
          <a:prstGeom prst="rect">
            <a:avLst/>
          </a:prstGeom>
          <a:noFill/>
        </p:spPr>
        <p:txBody>
          <a:bodyPr wrap="square" rtlCol="0">
            <a:spAutoFit/>
          </a:bodyPr>
          <a:lstStyle/>
          <a:p>
            <a:r>
              <a:rPr lang="en-US" sz="3200" dirty="0"/>
              <a:t>Calcium</a:t>
            </a:r>
          </a:p>
        </p:txBody>
      </p:sp>
      <p:sp>
        <p:nvSpPr>
          <p:cNvPr id="24" name="TextBox 23"/>
          <p:cNvSpPr txBox="1"/>
          <p:nvPr/>
        </p:nvSpPr>
        <p:spPr>
          <a:xfrm>
            <a:off x="10417459" y="3470552"/>
            <a:ext cx="748938" cy="707886"/>
          </a:xfrm>
          <a:prstGeom prst="rect">
            <a:avLst/>
          </a:prstGeom>
          <a:noFill/>
        </p:spPr>
        <p:txBody>
          <a:bodyPr wrap="square" rtlCol="0">
            <a:spAutoFit/>
          </a:bodyPr>
          <a:lstStyle/>
          <a:p>
            <a:r>
              <a:rPr lang="en-US" sz="4000" dirty="0">
                <a:solidFill>
                  <a:schemeClr val="accent4">
                    <a:lumMod val="20000"/>
                    <a:lumOff val="80000"/>
                  </a:schemeClr>
                </a:solidFill>
                <a:effectLst>
                  <a:outerShdw blurRad="38100" dist="38100" dir="2700000" algn="tl">
                    <a:srgbClr val="000000">
                      <a:alpha val="43137"/>
                    </a:srgbClr>
                  </a:outerShdw>
                </a:effectLst>
              </a:rPr>
              <a:t>40</a:t>
            </a:r>
          </a:p>
        </p:txBody>
      </p:sp>
      <p:grpSp>
        <p:nvGrpSpPr>
          <p:cNvPr id="47" name="Group 46"/>
          <p:cNvGrpSpPr/>
          <p:nvPr/>
        </p:nvGrpSpPr>
        <p:grpSpPr>
          <a:xfrm>
            <a:off x="6035040" y="1040830"/>
            <a:ext cx="4766434" cy="649522"/>
            <a:chOff x="6035040" y="1040830"/>
            <a:chExt cx="4766434" cy="649522"/>
          </a:xfrm>
        </p:grpSpPr>
        <p:cxnSp>
          <p:nvCxnSpPr>
            <p:cNvPr id="28" name="Straight Connector 27"/>
            <p:cNvCxnSpPr/>
            <p:nvPr/>
          </p:nvCxnSpPr>
          <p:spPr>
            <a:xfrm>
              <a:off x="6035040" y="1040830"/>
              <a:ext cx="0" cy="640567"/>
            </a:xfrm>
            <a:prstGeom prst="line">
              <a:avLst/>
            </a:prstGeom>
            <a:solidFill>
              <a:srgbClr val="F2E5FF"/>
            </a:solidFill>
            <a:ln w="28575" cap="flat" cmpd="sng" algn="ctr">
              <a:solidFill>
                <a:schemeClr val="accent1">
                  <a:lumMod val="60000"/>
                  <a:lumOff val="4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p:nvPr/>
          </p:nvCxnSpPr>
          <p:spPr>
            <a:xfrm>
              <a:off x="10801474" y="1049785"/>
              <a:ext cx="0" cy="640567"/>
            </a:xfrm>
            <a:prstGeom prst="line">
              <a:avLst/>
            </a:prstGeom>
            <a:solidFill>
              <a:srgbClr val="F2E5FF"/>
            </a:solidFill>
            <a:ln w="28575" cap="flat" cmpd="sng" algn="ctr">
              <a:solidFill>
                <a:schemeClr val="accent1">
                  <a:lumMod val="60000"/>
                  <a:lumOff val="4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p:nvPr/>
          </p:nvCxnSpPr>
          <p:spPr>
            <a:xfrm>
              <a:off x="6035040" y="1040830"/>
              <a:ext cx="4766434" cy="0"/>
            </a:xfrm>
            <a:prstGeom prst="line">
              <a:avLst/>
            </a:prstGeom>
            <a:solidFill>
              <a:srgbClr val="F2E5FF"/>
            </a:solidFill>
            <a:ln w="28575">
              <a:solidFill>
                <a:srgbClr val="ADC6DD"/>
              </a:solidFill>
            </a:ln>
          </p:spPr>
          <p:style>
            <a:lnRef idx="1">
              <a:schemeClr val="accent1"/>
            </a:lnRef>
            <a:fillRef idx="0">
              <a:schemeClr val="accent1"/>
            </a:fillRef>
            <a:effectRef idx="0">
              <a:schemeClr val="accent1"/>
            </a:effectRef>
            <a:fontRef idx="minor">
              <a:schemeClr val="tx1"/>
            </a:fontRef>
          </p:style>
        </p:cxnSp>
      </p:grpSp>
      <p:sp>
        <p:nvSpPr>
          <p:cNvPr id="32" name="Rounded Rectangle 31"/>
          <p:cNvSpPr/>
          <p:nvPr/>
        </p:nvSpPr>
        <p:spPr>
          <a:xfrm>
            <a:off x="6720939" y="737556"/>
            <a:ext cx="3320143" cy="518048"/>
          </a:xfrm>
          <a:prstGeom prst="roundRect">
            <a:avLst/>
          </a:prstGeom>
          <a:solidFill>
            <a:srgbClr val="F2E5FF"/>
          </a:solidFill>
          <a:ln>
            <a:noFill/>
          </a:ln>
          <a:effectLst>
            <a:glow rad="25400">
              <a:schemeClr val="accent1">
                <a:alpha val="40000"/>
              </a:schemeClr>
            </a:glow>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2">
                    <a:lumMod val="50000"/>
                  </a:schemeClr>
                </a:solidFill>
                <a:latin typeface="Times New Roman" panose="02020603050405020304" pitchFamily="18" charset="0"/>
                <a:cs typeface="Times New Roman" panose="02020603050405020304" pitchFamily="18" charset="0"/>
              </a:rPr>
              <a:t>Số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hiệu</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tử</a:t>
            </a:r>
            <a:endParaRPr lang="en-US" sz="2800" dirty="0">
              <a:solidFill>
                <a:schemeClr val="accent2">
                  <a:lumMod val="50000"/>
                </a:schemeClr>
              </a:solidFill>
              <a:latin typeface="Times New Roman" panose="02020603050405020304" pitchFamily="18" charset="0"/>
              <a:cs typeface="Times New Roman" panose="02020603050405020304" pitchFamily="18" charset="0"/>
            </a:endParaRPr>
          </a:p>
        </p:txBody>
      </p:sp>
      <p:cxnSp>
        <p:nvCxnSpPr>
          <p:cNvPr id="37" name="Straight Connector 36"/>
          <p:cNvCxnSpPr/>
          <p:nvPr/>
        </p:nvCxnSpPr>
        <p:spPr>
          <a:xfrm>
            <a:off x="6609806" y="2717073"/>
            <a:ext cx="3431276" cy="0"/>
          </a:xfrm>
          <a:prstGeom prst="line">
            <a:avLst/>
          </a:prstGeom>
          <a:ln w="38100">
            <a:solidFill>
              <a:srgbClr val="ADC6DD"/>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8" name="Rounded Rectangle 37"/>
          <p:cNvSpPr/>
          <p:nvPr/>
        </p:nvSpPr>
        <p:spPr>
          <a:xfrm>
            <a:off x="7234657" y="2458049"/>
            <a:ext cx="2289475" cy="518048"/>
          </a:xfrm>
          <a:prstGeom prst="roundRect">
            <a:avLst/>
          </a:prstGeom>
          <a:solidFill>
            <a:srgbClr val="F2E5FF"/>
          </a:solidFill>
          <a:ln>
            <a:noFill/>
          </a:ln>
          <a:effectLst>
            <a:glow rad="25400">
              <a:schemeClr val="accent1">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lumMod val="50000"/>
                  </a:schemeClr>
                </a:solidFill>
                <a:latin typeface="Times New Roman" panose="02020603050405020304" pitchFamily="18" charset="0"/>
                <a:cs typeface="Times New Roman" panose="02020603050405020304" pitchFamily="18" charset="0"/>
              </a:rPr>
              <a:t>Kí</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hiệu</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hóa</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học</a:t>
            </a:r>
            <a:endParaRPr lang="en-US" sz="2400" dirty="0">
              <a:solidFill>
                <a:schemeClr val="accent2">
                  <a:lumMod val="50000"/>
                </a:schemeClr>
              </a:solidFill>
              <a:latin typeface="Times New Roman" panose="02020603050405020304" pitchFamily="18" charset="0"/>
              <a:cs typeface="Times New Roman" panose="02020603050405020304" pitchFamily="18" charset="0"/>
            </a:endParaRPr>
          </a:p>
        </p:txBody>
      </p:sp>
      <p:cxnSp>
        <p:nvCxnSpPr>
          <p:cNvPr id="39" name="Straight Connector 38"/>
          <p:cNvCxnSpPr/>
          <p:nvPr/>
        </p:nvCxnSpPr>
        <p:spPr>
          <a:xfrm>
            <a:off x="6611460" y="3352612"/>
            <a:ext cx="3431276" cy="0"/>
          </a:xfrm>
          <a:prstGeom prst="line">
            <a:avLst/>
          </a:prstGeom>
          <a:ln w="38100">
            <a:solidFill>
              <a:srgbClr val="ADC6DD"/>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Rounded Rectangle 39"/>
          <p:cNvSpPr/>
          <p:nvPr/>
        </p:nvSpPr>
        <p:spPr>
          <a:xfrm>
            <a:off x="7309719" y="3103031"/>
            <a:ext cx="2154408" cy="518048"/>
          </a:xfrm>
          <a:prstGeom prst="roundRect">
            <a:avLst/>
          </a:prstGeom>
          <a:solidFill>
            <a:srgbClr val="F2E5FF"/>
          </a:solidFill>
          <a:ln>
            <a:noFill/>
          </a:ln>
          <a:effectLst>
            <a:glow rad="25400">
              <a:schemeClr val="accent1">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lumMod val="50000"/>
                  </a:schemeClr>
                </a:solidFill>
                <a:latin typeface="Times New Roman" panose="02020603050405020304" pitchFamily="18" charset="0"/>
                <a:cs typeface="Times New Roman" panose="02020603050405020304" pitchFamily="18" charset="0"/>
              </a:rPr>
              <a:t>Tên</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tố</a:t>
            </a:r>
            <a:endParaRPr lang="en-US" sz="2400" dirty="0">
              <a:solidFill>
                <a:schemeClr val="accent2">
                  <a:lumMod val="50000"/>
                </a:schemeClr>
              </a:solidFill>
              <a:latin typeface="Times New Roman" panose="02020603050405020304" pitchFamily="18" charset="0"/>
              <a:cs typeface="Times New Roman" panose="02020603050405020304" pitchFamily="18" charset="0"/>
            </a:endParaRPr>
          </a:p>
        </p:txBody>
      </p:sp>
      <p:grpSp>
        <p:nvGrpSpPr>
          <p:cNvPr id="41" name="Group 40"/>
          <p:cNvGrpSpPr/>
          <p:nvPr/>
        </p:nvGrpSpPr>
        <p:grpSpPr>
          <a:xfrm rot="10800000">
            <a:off x="6080910" y="4057358"/>
            <a:ext cx="4766434" cy="649522"/>
            <a:chOff x="6035040" y="962452"/>
            <a:chExt cx="4766434" cy="649522"/>
          </a:xfrm>
        </p:grpSpPr>
        <p:cxnSp>
          <p:nvCxnSpPr>
            <p:cNvPr id="42" name="Straight Connector 41"/>
            <p:cNvCxnSpPr/>
            <p:nvPr/>
          </p:nvCxnSpPr>
          <p:spPr>
            <a:xfrm>
              <a:off x="6035040" y="962452"/>
              <a:ext cx="0" cy="640567"/>
            </a:xfrm>
            <a:prstGeom prst="line">
              <a:avLst/>
            </a:prstGeom>
            <a:ln w="28575" cap="flat" cmpd="sng" algn="ctr">
              <a:solidFill>
                <a:schemeClr val="accent1">
                  <a:lumMod val="60000"/>
                  <a:lumOff val="4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3" name="Straight Connector 42"/>
            <p:cNvCxnSpPr/>
            <p:nvPr/>
          </p:nvCxnSpPr>
          <p:spPr>
            <a:xfrm>
              <a:off x="10801474" y="971407"/>
              <a:ext cx="0" cy="640567"/>
            </a:xfrm>
            <a:prstGeom prst="line">
              <a:avLst/>
            </a:prstGeom>
            <a:ln w="28575" cap="flat" cmpd="sng" algn="ctr">
              <a:solidFill>
                <a:schemeClr val="accent1">
                  <a:lumMod val="60000"/>
                  <a:lumOff val="4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4" name="Straight Connector 43"/>
            <p:cNvCxnSpPr/>
            <p:nvPr/>
          </p:nvCxnSpPr>
          <p:spPr>
            <a:xfrm>
              <a:off x="6035040" y="962452"/>
              <a:ext cx="4766434" cy="0"/>
            </a:xfrm>
            <a:prstGeom prst="line">
              <a:avLst/>
            </a:prstGeom>
            <a:ln w="28575">
              <a:solidFill>
                <a:srgbClr val="ADC6DD"/>
              </a:solidFill>
            </a:ln>
          </p:spPr>
          <p:style>
            <a:lnRef idx="1">
              <a:schemeClr val="accent1"/>
            </a:lnRef>
            <a:fillRef idx="0">
              <a:schemeClr val="accent1"/>
            </a:fillRef>
            <a:effectRef idx="0">
              <a:schemeClr val="accent1"/>
            </a:effectRef>
            <a:fontRef idx="minor">
              <a:schemeClr val="tx1"/>
            </a:fontRef>
          </p:style>
        </p:cxnSp>
      </p:grpSp>
      <p:sp>
        <p:nvSpPr>
          <p:cNvPr id="46" name="Rounded Rectangle 45"/>
          <p:cNvSpPr/>
          <p:nvPr/>
        </p:nvSpPr>
        <p:spPr>
          <a:xfrm>
            <a:off x="7007417" y="4455456"/>
            <a:ext cx="3320143" cy="518048"/>
          </a:xfrm>
          <a:prstGeom prst="roundRect">
            <a:avLst/>
          </a:prstGeom>
          <a:solidFill>
            <a:srgbClr val="F2E5FF"/>
          </a:solidFill>
          <a:ln>
            <a:noFill/>
          </a:ln>
          <a:effectLst>
            <a:glow rad="25400">
              <a:schemeClr val="accent1">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chemeClr val="accent2">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tử</a:t>
            </a:r>
            <a:r>
              <a:rPr lang="en-US" sz="2800" dirty="0">
                <a:solidFill>
                  <a:schemeClr val="accent2">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2">
                    <a:lumMod val="50000"/>
                  </a:schemeClr>
                </a:solidFill>
                <a:latin typeface="Times New Roman" panose="02020603050405020304" pitchFamily="18" charset="0"/>
                <a:cs typeface="Times New Roman" panose="02020603050405020304" pitchFamily="18" charset="0"/>
              </a:rPr>
              <a:t>khối</a:t>
            </a:r>
            <a:endParaRPr lang="en-US" sz="2800"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783586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14:presetBounceEnd="74000">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14:bounceEnd="74000">
                                          <p:cBhvr additive="base">
                                            <p:cTn id="7" dur="2000" fill="hold"/>
                                            <p:tgtEl>
                                              <p:spTgt spid="7"/>
                                            </p:tgtEl>
                                            <p:attrNameLst>
                                              <p:attrName>ppt_x</p:attrName>
                                            </p:attrNameLst>
                                          </p:cBhvr>
                                          <p:tavLst>
                                            <p:tav tm="0">
                                              <p:val>
                                                <p:strVal val="0-#ppt_w/2"/>
                                              </p:val>
                                            </p:tav>
                                            <p:tav tm="100000">
                                              <p:val>
                                                <p:strVal val="#ppt_x"/>
                                              </p:val>
                                            </p:tav>
                                          </p:tavLst>
                                        </p:anim>
                                        <p:anim calcmode="lin" valueType="num" p14:bounceEnd="74000">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725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72500">
                                          <p:cBhvr additive="base">
                                            <p:cTn id="11" dur="2000" fill="hold"/>
                                            <p:tgtEl>
                                              <p:spTgt spid="10"/>
                                            </p:tgtEl>
                                            <p:attrNameLst>
                                              <p:attrName>ppt_x</p:attrName>
                                            </p:attrNameLst>
                                          </p:cBhvr>
                                          <p:tavLst>
                                            <p:tav tm="0">
                                              <p:val>
                                                <p:strVal val="0-#ppt_w/2"/>
                                              </p:val>
                                            </p:tav>
                                            <p:tav tm="100000">
                                              <p:val>
                                                <p:strVal val="#ppt_x"/>
                                              </p:val>
                                            </p:tav>
                                          </p:tavLst>
                                        </p:anim>
                                        <p:anim calcmode="lin" valueType="num" p14:bounceEnd="72500">
                                          <p:cBhvr additive="base">
                                            <p:cTn id="12" dur="2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70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70000">
                                          <p:cBhvr additive="base">
                                            <p:cTn id="15" dur="2000" fill="hold"/>
                                            <p:tgtEl>
                                              <p:spTgt spid="11"/>
                                            </p:tgtEl>
                                            <p:attrNameLst>
                                              <p:attrName>ppt_x</p:attrName>
                                            </p:attrNameLst>
                                          </p:cBhvr>
                                          <p:tavLst>
                                            <p:tav tm="0">
                                              <p:val>
                                                <p:strVal val="0-#ppt_w/2"/>
                                              </p:val>
                                            </p:tav>
                                            <p:tav tm="100000">
                                              <p:val>
                                                <p:strVal val="#ppt_x"/>
                                              </p:val>
                                            </p:tav>
                                          </p:tavLst>
                                        </p:anim>
                                        <p:anim calcmode="lin" valueType="num" p14:bounceEnd="70000">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0000">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14:bounceEnd="60000">
                                          <p:cBhvr additive="base">
                                            <p:cTn id="19" dur="20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20"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fill="hold" nodeType="clickEffect" p14:presetBounceEnd="72000">
                                      <p:stCondLst>
                                        <p:cond delay="0"/>
                                      </p:stCondLst>
                                      <p:childTnLst>
                                        <p:animMotion origin="layout" path="M -4.16667E-7 -4.44444E-6 L -0.00104 0.6132 " pathEditMode="relative" rAng="0" ptsTypes="AA" p14:bounceEnd="72000">
                                          <p:cBhvr>
                                            <p:cTn id="24" dur="2000" fill="hold"/>
                                            <p:tgtEl>
                                              <p:spTgt spid="2"/>
                                            </p:tgtEl>
                                            <p:attrNameLst>
                                              <p:attrName>ppt_x</p:attrName>
                                              <p:attrName>ppt_y</p:attrName>
                                            </p:attrNameLst>
                                          </p:cBhvr>
                                          <p:rCtr x="-52" y="30648"/>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7" grpId="0" animBg="1"/>
          <p:bldP spid="18" grpId="0"/>
          <p:bldP spid="19" grpId="0"/>
          <p:bldP spid="20" grpId="0"/>
          <p:bldP spid="21" grpId="0" animBg="1"/>
          <p:bldP spid="22" grpId="0"/>
          <p:bldP spid="23" grpId="0"/>
          <p:bldP spid="24" grpId="0"/>
          <p:bldP spid="32" grpId="0" animBg="1"/>
          <p:bldP spid="38" grpId="0" animBg="1"/>
          <p:bldP spid="40" grpId="0" animBg="1"/>
          <p:bldP spid="4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000" fill="hold"/>
                                            <p:tgtEl>
                                              <p:spTgt spid="10"/>
                                            </p:tgtEl>
                                            <p:attrNameLst>
                                              <p:attrName>ppt_x</p:attrName>
                                            </p:attrNameLst>
                                          </p:cBhvr>
                                          <p:tavLst>
                                            <p:tav tm="0">
                                              <p:val>
                                                <p:strVal val="0-#ppt_w/2"/>
                                              </p:val>
                                            </p:tav>
                                            <p:tav tm="100000">
                                              <p:val>
                                                <p:strVal val="#ppt_x"/>
                                              </p:val>
                                            </p:tav>
                                          </p:tavLst>
                                        </p:anim>
                                        <p:anim calcmode="lin" valueType="num">
                                          <p:cBhvr additive="base">
                                            <p:cTn id="12" dur="2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0-#ppt_w/2"/>
                                              </p:val>
                                            </p:tav>
                                            <p:tav tm="100000">
                                              <p:val>
                                                <p:strVal val="#ppt_x"/>
                                              </p:val>
                                            </p:tav>
                                          </p:tavLst>
                                        </p:anim>
                                        <p:anim calcmode="lin" valueType="num">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2000" fill="hold"/>
                                            <p:tgtEl>
                                              <p:spTgt spid="2"/>
                                            </p:tgtEl>
                                            <p:attrNameLst>
                                              <p:attrName>ppt_x</p:attrName>
                                            </p:attrNameLst>
                                          </p:cBhvr>
                                          <p:tavLst>
                                            <p:tav tm="0">
                                              <p:val>
                                                <p:strVal val="0-#ppt_w/2"/>
                                              </p:val>
                                            </p:tav>
                                            <p:tav tm="100000">
                                              <p:val>
                                                <p:strVal val="#ppt_x"/>
                                              </p:val>
                                            </p:tav>
                                          </p:tavLst>
                                        </p:anim>
                                        <p:anim calcmode="lin" valueType="num">
                                          <p:cBhvr additive="base">
                                            <p:cTn id="20" dur="2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fill="hold" nodeType="clickEffect">
                                      <p:stCondLst>
                                        <p:cond delay="0"/>
                                      </p:stCondLst>
                                      <p:childTnLst>
                                        <p:animMotion origin="layout" path="M -4.16667E-7 -4.44444E-6 L -0.00104 0.6132 " pathEditMode="relative" rAng="0" ptsTypes="AA">
                                          <p:cBhvr>
                                            <p:cTn id="24" dur="2000" fill="hold"/>
                                            <p:tgtEl>
                                              <p:spTgt spid="2"/>
                                            </p:tgtEl>
                                            <p:attrNameLst>
                                              <p:attrName>ppt_x</p:attrName>
                                              <p:attrName>ppt_y</p:attrName>
                                            </p:attrNameLst>
                                          </p:cBhvr>
                                          <p:rCtr x="-52" y="30648"/>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7" grpId="0" animBg="1"/>
          <p:bldP spid="18" grpId="0"/>
          <p:bldP spid="19" grpId="0"/>
          <p:bldP spid="20" grpId="0"/>
          <p:bldP spid="21" grpId="0" animBg="1"/>
          <p:bldP spid="22" grpId="0"/>
          <p:bldP spid="23" grpId="0"/>
          <p:bldP spid="24" grpId="0"/>
          <p:bldP spid="32" grpId="0" animBg="1"/>
          <p:bldP spid="38" grpId="0" animBg="1"/>
          <p:bldP spid="40" grpId="0" animBg="1"/>
          <p:bldP spid="46"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40068C0-41BB-4C6A-A4DA-A2D0BF226070}"/>
              </a:ext>
            </a:extLst>
          </p:cNvPr>
          <p:cNvSpPr/>
          <p:nvPr/>
        </p:nvSpPr>
        <p:spPr>
          <a:xfrm>
            <a:off x="4088534" y="-631251"/>
            <a:ext cx="2204316" cy="437968"/>
          </a:xfrm>
          <a:prstGeom prst="roundRect">
            <a:avLst>
              <a:gd name="adj" fmla="val 50000"/>
            </a:avLst>
          </a:prstGeom>
          <a:solidFill>
            <a:srgbClr val="E25E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5" name="!!TacGia">
            <a:extLst>
              <a:ext uri="{FF2B5EF4-FFF2-40B4-BE49-F238E27FC236}">
                <a16:creationId xmlns:a16="http://schemas.microsoft.com/office/drawing/2014/main" id="{9B776085-2637-4159-95A7-65E48DAD833A}"/>
              </a:ext>
            </a:extLst>
          </p:cNvPr>
          <p:cNvSpPr txBox="1"/>
          <p:nvPr/>
        </p:nvSpPr>
        <p:spPr>
          <a:xfrm>
            <a:off x="4240119" y="-501060"/>
            <a:ext cx="1901146" cy="307777"/>
          </a:xfrm>
          <a:prstGeom prst="rect">
            <a:avLst/>
          </a:prstGeom>
          <a:noFill/>
        </p:spPr>
        <p:txBody>
          <a:bodyPr wrap="square">
            <a:spAutoFit/>
          </a:bodyPr>
          <a:lstStyle/>
          <a:p>
            <a:pPr algn="ctr"/>
            <a:r>
              <a:rPr lang="en-US" sz="1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Dimitri Mendeleev</a:t>
            </a:r>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latin typeface="Arial" panose="020B0604020202020204" pitchFamily="34" charset="0"/>
              <a:ea typeface="Tahoma" panose="020B0604030504040204" pitchFamily="34" charset="0"/>
              <a:cs typeface="Arial" panose="020B0604020202020204" pitchFamily="34" charset="0"/>
            </a:endParaRP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Fr</a:t>
            </a: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Ts</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646986"/>
          </a:xfrm>
          <a:prstGeom prst="roundRect">
            <a:avLst/>
          </a:prstGeom>
          <a:noFill/>
          <a:ln>
            <a:noFill/>
          </a:ln>
        </p:spPr>
        <p:txBody>
          <a:bodyPr wrap="square" rtlCol="0">
            <a:spAutoFit/>
          </a:bodyPr>
          <a:lstStyle/>
          <a:p>
            <a:r>
              <a:rPr lang="en-US" sz="1600" b="1">
                <a:solidFill>
                  <a:srgbClr val="6DA79B"/>
                </a:solidFill>
                <a:latin typeface="Arial" panose="020B0604020202020204" pitchFamily="34" charset="0"/>
                <a:ea typeface="Aachen" panose="02020500000000000000" pitchFamily="18" charset="0"/>
                <a:cs typeface="Arial" panose="020B0604020202020204" pitchFamily="34" charset="0"/>
              </a:rPr>
              <a:t>* Lanthanides</a:t>
            </a:r>
            <a:endParaRPr lang="vi-VN" sz="1600" b="1">
              <a:solidFill>
                <a:srgbClr val="6DA79B"/>
              </a:solidFill>
              <a:latin typeface="Arial" panose="020B0604020202020204" pitchFamily="34" charset="0"/>
              <a:ea typeface="Aachen" panose="02020500000000000000" pitchFamily="18" charset="0"/>
              <a:cs typeface="Arial" panose="020B0604020202020204" pitchFamily="34"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latin typeface="Arial" panose="020B0604020202020204" pitchFamily="34" charset="0"/>
                <a:ea typeface="Aachen" panose="02020500000000000000" pitchFamily="18" charset="0"/>
                <a:cs typeface="Arial" panose="020B0604020202020204" pitchFamily="34" charset="0"/>
              </a:rPr>
              <a:t>** Actinides</a:t>
            </a:r>
            <a:endParaRPr lang="vi-VN" sz="1600" b="1">
              <a:solidFill>
                <a:srgbClr val="D06D81"/>
              </a:solidFill>
              <a:latin typeface="Arial" panose="020B0604020202020204" pitchFamily="34" charset="0"/>
              <a:ea typeface="Aachen" panose="02020500000000000000" pitchFamily="18" charset="0"/>
              <a:cs typeface="Arial" panose="020B0604020202020204" pitchFamily="34"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Fm</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8011"/>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 name="!!BangTuanHoan">
            <a:extLst>
              <a:ext uri="{FF2B5EF4-FFF2-40B4-BE49-F238E27FC236}">
                <a16:creationId xmlns:a16="http://schemas.microsoft.com/office/drawing/2014/main" id="{8326C442-51CB-4BA3-8EC4-4312A708E13B}"/>
              </a:ext>
            </a:extLst>
          </p:cNvPr>
          <p:cNvSpPr txBox="1"/>
          <p:nvPr/>
        </p:nvSpPr>
        <p:spPr>
          <a:xfrm>
            <a:off x="3788739" y="-839614"/>
            <a:ext cx="4028626" cy="646331"/>
          </a:xfrm>
          <a:prstGeom prst="rect">
            <a:avLst/>
          </a:prstGeom>
          <a:noFill/>
        </p:spPr>
        <p:txBody>
          <a:bodyPr wrap="square" rtlCol="0">
            <a:spAutoFit/>
          </a:bodyPr>
          <a:lstStyle/>
          <a:p>
            <a:pPr algn="ctr"/>
            <a:r>
              <a:rPr lang="en-US" sz="3600">
                <a:solidFill>
                  <a:srgbClr val="FD0079"/>
                </a:solidFill>
                <a:latin typeface="Arial" panose="020B0604020202020204" pitchFamily="34" charset="0"/>
                <a:cs typeface="Arial" panose="020B0604020202020204" pitchFamily="34" charset="0"/>
              </a:rPr>
              <a:t>Bảng tuần hoàn</a:t>
            </a:r>
          </a:p>
        </p:txBody>
      </p:sp>
      <p:sp>
        <p:nvSpPr>
          <p:cNvPr id="138" name="!!NguyenToHoaHoc">
            <a:extLst>
              <a:ext uri="{FF2B5EF4-FFF2-40B4-BE49-F238E27FC236}">
                <a16:creationId xmlns:a16="http://schemas.microsoft.com/office/drawing/2014/main" id="{064D3F8D-4151-4111-885E-6ADB1C324328}"/>
              </a:ext>
            </a:extLst>
          </p:cNvPr>
          <p:cNvSpPr txBox="1"/>
          <p:nvPr/>
        </p:nvSpPr>
        <p:spPr>
          <a:xfrm>
            <a:off x="3702694" y="-654948"/>
            <a:ext cx="3506885" cy="461665"/>
          </a:xfrm>
          <a:prstGeom prst="rect">
            <a:avLst/>
          </a:prstGeom>
          <a:noFill/>
        </p:spPr>
        <p:txBody>
          <a:bodyPr wrap="square">
            <a:spAutoFit/>
          </a:bodyPr>
          <a:lstStyle/>
          <a:p>
            <a:pPr algn="ctr"/>
            <a:r>
              <a:rPr lang="en-US" sz="2400">
                <a:solidFill>
                  <a:srgbClr val="264653"/>
                </a:solidFill>
                <a:latin typeface="Arial" panose="020B0604020202020204" pitchFamily="34" charset="0"/>
                <a:cs typeface="Arial" panose="020B0604020202020204" pitchFamily="34" charset="0"/>
              </a:rPr>
              <a:t>nguyên tố hóa học</a:t>
            </a:r>
          </a:p>
        </p:txBody>
      </p:sp>
      <p:pic>
        <p:nvPicPr>
          <p:cNvPr id="134" name="Picture 133" descr="A picture containing text&#10;&#10;Description automatically generated">
            <a:extLst>
              <a:ext uri="{FF2B5EF4-FFF2-40B4-BE49-F238E27FC236}">
                <a16:creationId xmlns:a16="http://schemas.microsoft.com/office/drawing/2014/main" id="{BFCCD133-3E33-4832-BB17-04A3FCB8AB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843" t="5739" r="24667" b="15425"/>
          <a:stretch/>
        </p:blipFill>
        <p:spPr>
          <a:xfrm>
            <a:off x="1801419" y="-2606320"/>
            <a:ext cx="2112060" cy="2413037"/>
          </a:xfrm>
          <a:prstGeom prst="rect">
            <a:avLst/>
          </a:prstGeom>
          <a:effectLst>
            <a:outerShdw blurRad="50800" dist="38100" dir="2700000" algn="tl" rotWithShape="0">
              <a:prstClr val="black">
                <a:alpha val="40000"/>
              </a:prstClr>
            </a:outerShdw>
          </a:effectLst>
        </p:spPr>
      </p:pic>
      <p:sp>
        <p:nvSpPr>
          <p:cNvPr id="5" name="!!1">
            <a:extLst>
              <a:ext uri="{FF2B5EF4-FFF2-40B4-BE49-F238E27FC236}">
                <a16:creationId xmlns:a16="http://schemas.microsoft.com/office/drawing/2014/main" id="{AC35170D-2947-4A3F-8167-AE4095A6A139}"/>
              </a:ext>
            </a:extLst>
          </p:cNvPr>
          <p:cNvSpPr/>
          <p:nvPr/>
        </p:nvSpPr>
        <p:spPr>
          <a:xfrm>
            <a:off x="-1206230" y="638979"/>
            <a:ext cx="925254" cy="47176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2" name="!!1">
            <a:extLst>
              <a:ext uri="{FF2B5EF4-FFF2-40B4-BE49-F238E27FC236}">
                <a16:creationId xmlns:a16="http://schemas.microsoft.com/office/drawing/2014/main" id="{AC35170D-2947-4A3F-8167-AE4095A6A139}"/>
              </a:ext>
            </a:extLst>
          </p:cNvPr>
          <p:cNvSpPr/>
          <p:nvPr/>
        </p:nvSpPr>
        <p:spPr>
          <a:xfrm>
            <a:off x="115894" y="759798"/>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a:t>
            </a:r>
          </a:p>
        </p:txBody>
      </p:sp>
      <p:sp>
        <p:nvSpPr>
          <p:cNvPr id="133" name="!!1">
            <a:extLst>
              <a:ext uri="{FF2B5EF4-FFF2-40B4-BE49-F238E27FC236}">
                <a16:creationId xmlns:a16="http://schemas.microsoft.com/office/drawing/2014/main" id="{AC35170D-2947-4A3F-8167-AE4095A6A139}"/>
              </a:ext>
            </a:extLst>
          </p:cNvPr>
          <p:cNvSpPr/>
          <p:nvPr/>
        </p:nvSpPr>
        <p:spPr>
          <a:xfrm>
            <a:off x="11249390" y="762087"/>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He</a:t>
            </a:r>
          </a:p>
        </p:txBody>
      </p:sp>
      <p:cxnSp>
        <p:nvCxnSpPr>
          <p:cNvPr id="7" name="Straight Arrow Connector 6"/>
          <p:cNvCxnSpPr/>
          <p:nvPr/>
        </p:nvCxnSpPr>
        <p:spPr>
          <a:xfrm>
            <a:off x="907632" y="1078747"/>
            <a:ext cx="10192871" cy="0"/>
          </a:xfrm>
          <a:prstGeom prst="straightConnector1">
            <a:avLst/>
          </a:prstGeom>
          <a:ln w="28575">
            <a:solidFill>
              <a:schemeClr val="accent1">
                <a:lumMod val="20000"/>
                <a:lumOff val="8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7" name="!!HinhChuNhom">
            <a:extLst>
              <a:ext uri="{FF2B5EF4-FFF2-40B4-BE49-F238E27FC236}">
                <a16:creationId xmlns:a16="http://schemas.microsoft.com/office/drawing/2014/main" id="{3BB07C08-556F-493F-982D-103545C7113E}"/>
              </a:ext>
            </a:extLst>
          </p:cNvPr>
          <p:cNvSpPr/>
          <p:nvPr/>
        </p:nvSpPr>
        <p:spPr>
          <a:xfrm>
            <a:off x="3949768" y="741544"/>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ChuNhom">
            <a:extLst>
              <a:ext uri="{FF2B5EF4-FFF2-40B4-BE49-F238E27FC236}">
                <a16:creationId xmlns:a16="http://schemas.microsoft.com/office/drawing/2014/main" id="{8326C442-51CB-4BA3-8EC4-4312A708E13B}"/>
              </a:ext>
            </a:extLst>
          </p:cNvPr>
          <p:cNvSpPr txBox="1"/>
          <p:nvPr/>
        </p:nvSpPr>
        <p:spPr>
          <a:xfrm>
            <a:off x="3885932" y="729215"/>
            <a:ext cx="2256883" cy="646331"/>
          </a:xfrm>
          <a:prstGeom prst="rect">
            <a:avLst/>
          </a:prstGeom>
          <a:noFill/>
        </p:spPr>
        <p:txBody>
          <a:bodyPr wrap="square" rtlCol="0">
            <a:spAutoFit/>
          </a:bodyPr>
          <a:lstStyle/>
          <a:p>
            <a:pPr algn="ctr"/>
            <a:r>
              <a:rPr lang="en-US" sz="3600" dirty="0">
                <a:solidFill>
                  <a:srgbClr val="E76F51"/>
                </a:solidFill>
                <a:latin typeface="Times New Roman" panose="02020603050405020304" pitchFamily="18" charset="0"/>
                <a:cs typeface="Times New Roman" panose="02020603050405020304" pitchFamily="18" charset="0"/>
              </a:rPr>
              <a:t>Chu </a:t>
            </a:r>
            <a:r>
              <a:rPr lang="en-US" sz="3600" dirty="0" err="1">
                <a:solidFill>
                  <a:srgbClr val="E76F51"/>
                </a:solidFill>
                <a:latin typeface="Times New Roman" panose="02020603050405020304" pitchFamily="18" charset="0"/>
                <a:cs typeface="Times New Roman" panose="02020603050405020304" pitchFamily="18" charset="0"/>
              </a:rPr>
              <a:t>kì</a:t>
            </a:r>
            <a:r>
              <a:rPr lang="en-US" sz="3600" dirty="0">
                <a:solidFill>
                  <a:srgbClr val="E76F51"/>
                </a:solidFill>
                <a:latin typeface="Times New Roman" panose="02020603050405020304" pitchFamily="18" charset="0"/>
                <a:cs typeface="Times New Roman" panose="02020603050405020304" pitchFamily="18" charset="0"/>
              </a:rPr>
              <a:t> 1</a:t>
            </a:r>
          </a:p>
        </p:txBody>
      </p:sp>
    </p:spTree>
    <p:extLst>
      <p:ext uri="{BB962C8B-B14F-4D97-AF65-F5344CB8AC3E}">
        <p14:creationId xmlns:p14="http://schemas.microsoft.com/office/powerpoint/2010/main" val="264724298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1">
            <a:extLst>
              <a:ext uri="{FF2B5EF4-FFF2-40B4-BE49-F238E27FC236}">
                <a16:creationId xmlns:a16="http://schemas.microsoft.com/office/drawing/2014/main" id="{AC35170D-2947-4A3F-8167-AE4095A6A139}"/>
              </a:ext>
            </a:extLst>
          </p:cNvPr>
          <p:cNvSpPr/>
          <p:nvPr/>
        </p:nvSpPr>
        <p:spPr>
          <a:xfrm>
            <a:off x="115567" y="1381582"/>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latin typeface="Arial" panose="020B0604020202020204" pitchFamily="34" charset="0"/>
              <a:ea typeface="Tahoma" panose="020B0604030504040204" pitchFamily="34" charset="0"/>
              <a:cs typeface="Arial" panose="020B0604020202020204" pitchFamily="34" charset="0"/>
            </a:endParaRP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Fr</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Cn</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Nh</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FI</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Mc</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Lv</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Ts</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646986"/>
          </a:xfrm>
          <a:prstGeom prst="roundRect">
            <a:avLst/>
          </a:prstGeom>
          <a:noFill/>
          <a:ln>
            <a:noFill/>
          </a:ln>
        </p:spPr>
        <p:txBody>
          <a:bodyPr wrap="square" rtlCol="0">
            <a:spAutoFit/>
          </a:bodyPr>
          <a:lstStyle/>
          <a:p>
            <a:r>
              <a:rPr lang="en-US" sz="1600" b="1">
                <a:solidFill>
                  <a:srgbClr val="6DA79B"/>
                </a:solidFill>
                <a:latin typeface="Arial" panose="020B0604020202020204" pitchFamily="34" charset="0"/>
                <a:ea typeface="Aachen" panose="02020500000000000000" pitchFamily="18" charset="0"/>
                <a:cs typeface="Arial" panose="020B0604020202020204" pitchFamily="34" charset="0"/>
              </a:rPr>
              <a:t>* Lanthanides</a:t>
            </a:r>
            <a:endParaRPr lang="vi-VN" sz="1600" b="1">
              <a:solidFill>
                <a:srgbClr val="6DA79B"/>
              </a:solidFill>
              <a:latin typeface="Arial" panose="020B0604020202020204" pitchFamily="34" charset="0"/>
              <a:ea typeface="Aachen" panose="02020500000000000000" pitchFamily="18" charset="0"/>
              <a:cs typeface="Arial" panose="020B0604020202020204" pitchFamily="34"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latin typeface="Arial" panose="020B0604020202020204" pitchFamily="34" charset="0"/>
                <a:ea typeface="Aachen" panose="02020500000000000000" pitchFamily="18" charset="0"/>
                <a:cs typeface="Arial" panose="020B0604020202020204" pitchFamily="34" charset="0"/>
              </a:rPr>
              <a:t>** Actinides</a:t>
            </a:r>
            <a:endParaRPr lang="vi-VN" sz="1600" b="1">
              <a:solidFill>
                <a:srgbClr val="D06D81"/>
              </a:solidFill>
              <a:latin typeface="Arial" panose="020B0604020202020204" pitchFamily="34" charset="0"/>
              <a:ea typeface="Aachen" panose="02020500000000000000" pitchFamily="18" charset="0"/>
              <a:cs typeface="Arial" panose="020B0604020202020204" pitchFamily="34"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Fm</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Lr</a:t>
            </a:r>
          </a:p>
        </p:txBody>
      </p:sp>
      <p:sp>
        <p:nvSpPr>
          <p:cNvPr id="132" name="!!1">
            <a:extLst>
              <a:ext uri="{FF2B5EF4-FFF2-40B4-BE49-F238E27FC236}">
                <a16:creationId xmlns:a16="http://schemas.microsoft.com/office/drawing/2014/main" id="{AC35170D-2947-4A3F-8167-AE4095A6A139}"/>
              </a:ext>
            </a:extLst>
          </p:cNvPr>
          <p:cNvSpPr/>
          <p:nvPr/>
        </p:nvSpPr>
        <p:spPr>
          <a:xfrm>
            <a:off x="115894" y="759798"/>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a:t>
            </a:r>
          </a:p>
        </p:txBody>
      </p:sp>
      <p:sp>
        <p:nvSpPr>
          <p:cNvPr id="133" name="!!1">
            <a:extLst>
              <a:ext uri="{FF2B5EF4-FFF2-40B4-BE49-F238E27FC236}">
                <a16:creationId xmlns:a16="http://schemas.microsoft.com/office/drawing/2014/main" id="{AC35170D-2947-4A3F-8167-AE4095A6A139}"/>
              </a:ext>
            </a:extLst>
          </p:cNvPr>
          <p:cNvSpPr/>
          <p:nvPr/>
        </p:nvSpPr>
        <p:spPr>
          <a:xfrm>
            <a:off x="11249390" y="762087"/>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He</a:t>
            </a:r>
          </a:p>
        </p:txBody>
      </p:sp>
      <p:sp>
        <p:nvSpPr>
          <p:cNvPr id="2" name="Rectangle 1">
            <a:extLst>
              <a:ext uri="{FF2B5EF4-FFF2-40B4-BE49-F238E27FC236}">
                <a16:creationId xmlns:a16="http://schemas.microsoft.com/office/drawing/2014/main" id="{4CAD5121-F8DD-4B69-B98D-5B34F3B33C4B}"/>
              </a:ext>
            </a:extLst>
          </p:cNvPr>
          <p:cNvSpPr/>
          <p:nvPr/>
        </p:nvSpPr>
        <p:spPr>
          <a:xfrm flipV="1">
            <a:off x="-42444" y="0"/>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5" name="!!1">
            <a:extLst>
              <a:ext uri="{FF2B5EF4-FFF2-40B4-BE49-F238E27FC236}">
                <a16:creationId xmlns:a16="http://schemas.microsoft.com/office/drawing/2014/main" id="{AC35170D-2947-4A3F-8167-AE4095A6A139}"/>
              </a:ext>
            </a:extLst>
          </p:cNvPr>
          <p:cNvSpPr/>
          <p:nvPr/>
        </p:nvSpPr>
        <p:spPr>
          <a:xfrm>
            <a:off x="7963159" y="1401975"/>
            <a:ext cx="3983455" cy="6712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Ne</a:t>
            </a:r>
          </a:p>
        </p:txBody>
      </p:sp>
      <p:cxnSp>
        <p:nvCxnSpPr>
          <p:cNvPr id="7" name="Straight Arrow Connector 6"/>
          <p:cNvCxnSpPr/>
          <p:nvPr/>
        </p:nvCxnSpPr>
        <p:spPr>
          <a:xfrm>
            <a:off x="1468498" y="1733324"/>
            <a:ext cx="6494662" cy="0"/>
          </a:xfrm>
          <a:prstGeom prst="straightConnector1">
            <a:avLst/>
          </a:prstGeom>
          <a:ln w="28575">
            <a:solidFill>
              <a:schemeClr val="accent1">
                <a:lumMod val="20000"/>
                <a:lumOff val="8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788739" y="1393513"/>
            <a:ext cx="2256883" cy="730824"/>
            <a:chOff x="3927935" y="741544"/>
            <a:chExt cx="2256883" cy="730824"/>
          </a:xfrm>
        </p:grpSpPr>
        <p:sp>
          <p:nvSpPr>
            <p:cNvPr id="137" name="!!HinhChuNhom">
              <a:extLst>
                <a:ext uri="{FF2B5EF4-FFF2-40B4-BE49-F238E27FC236}">
                  <a16:creationId xmlns:a16="http://schemas.microsoft.com/office/drawing/2014/main" id="{3BB07C08-556F-493F-982D-103545C7113E}"/>
                </a:ext>
              </a:extLst>
            </p:cNvPr>
            <p:cNvSpPr/>
            <p:nvPr/>
          </p:nvSpPr>
          <p:spPr>
            <a:xfrm>
              <a:off x="3949768" y="741544"/>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ChuNhom">
              <a:extLst>
                <a:ext uri="{FF2B5EF4-FFF2-40B4-BE49-F238E27FC236}">
                  <a16:creationId xmlns:a16="http://schemas.microsoft.com/office/drawing/2014/main" id="{8326C442-51CB-4BA3-8EC4-4312A708E13B}"/>
                </a:ext>
              </a:extLst>
            </p:cNvPr>
            <p:cNvSpPr txBox="1"/>
            <p:nvPr/>
          </p:nvSpPr>
          <p:spPr>
            <a:xfrm>
              <a:off x="3927935" y="793858"/>
              <a:ext cx="2256883" cy="646331"/>
            </a:xfrm>
            <a:prstGeom prst="rect">
              <a:avLst/>
            </a:prstGeom>
            <a:noFill/>
          </p:spPr>
          <p:txBody>
            <a:bodyPr wrap="square" rtlCol="0">
              <a:spAutoFit/>
            </a:bodyPr>
            <a:lstStyle/>
            <a:p>
              <a:pPr algn="ctr"/>
              <a:r>
                <a:rPr lang="en-US" sz="3600" dirty="0">
                  <a:solidFill>
                    <a:srgbClr val="E76F51"/>
                  </a:solidFill>
                  <a:latin typeface="Times New Roman" panose="02020603050405020304" pitchFamily="18" charset="0"/>
                  <a:cs typeface="Times New Roman" panose="02020603050405020304" pitchFamily="18" charset="0"/>
                </a:rPr>
                <a:t>Chu </a:t>
              </a:r>
              <a:r>
                <a:rPr lang="en-US" sz="3600" dirty="0" err="1">
                  <a:solidFill>
                    <a:srgbClr val="E76F51"/>
                  </a:solidFill>
                  <a:latin typeface="Times New Roman" panose="02020603050405020304" pitchFamily="18" charset="0"/>
                  <a:cs typeface="Times New Roman" panose="02020603050405020304" pitchFamily="18" charset="0"/>
                </a:rPr>
                <a:t>kì</a:t>
              </a:r>
              <a:r>
                <a:rPr lang="en-US" sz="3600" dirty="0">
                  <a:solidFill>
                    <a:srgbClr val="E76F51"/>
                  </a:solidFill>
                  <a:latin typeface="Times New Roman" panose="02020603050405020304" pitchFamily="18" charset="0"/>
                  <a:cs typeface="Times New Roman" panose="02020603050405020304" pitchFamily="18" charset="0"/>
                </a:rPr>
                <a:t> 2</a:t>
              </a:r>
            </a:p>
          </p:txBody>
        </p:sp>
      </p:grpSp>
      <p:sp>
        <p:nvSpPr>
          <p:cNvPr id="142" name="!!1">
            <a:extLst>
              <a:ext uri="{FF2B5EF4-FFF2-40B4-BE49-F238E27FC236}">
                <a16:creationId xmlns:a16="http://schemas.microsoft.com/office/drawing/2014/main" id="{AC35170D-2947-4A3F-8167-AE4095A6A139}"/>
              </a:ext>
            </a:extLst>
          </p:cNvPr>
          <p:cNvSpPr/>
          <p:nvPr/>
        </p:nvSpPr>
        <p:spPr>
          <a:xfrm>
            <a:off x="102504" y="1384320"/>
            <a:ext cx="1352931" cy="6712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Li</a:t>
            </a: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Be</a:t>
            </a:r>
          </a:p>
        </p:txBody>
      </p:sp>
    </p:spTree>
    <p:extLst>
      <p:ext uri="{BB962C8B-B14F-4D97-AF65-F5344CB8AC3E}">
        <p14:creationId xmlns:p14="http://schemas.microsoft.com/office/powerpoint/2010/main" val="346774600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40068C0-41BB-4C6A-A4DA-A2D0BF226070}"/>
              </a:ext>
            </a:extLst>
          </p:cNvPr>
          <p:cNvSpPr/>
          <p:nvPr/>
        </p:nvSpPr>
        <p:spPr>
          <a:xfrm>
            <a:off x="4088534" y="-631251"/>
            <a:ext cx="2204316" cy="437968"/>
          </a:xfrm>
          <a:prstGeom prst="roundRect">
            <a:avLst>
              <a:gd name="adj" fmla="val 50000"/>
            </a:avLst>
          </a:prstGeom>
          <a:solidFill>
            <a:srgbClr val="E25E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5" name="!!TacGia">
            <a:extLst>
              <a:ext uri="{FF2B5EF4-FFF2-40B4-BE49-F238E27FC236}">
                <a16:creationId xmlns:a16="http://schemas.microsoft.com/office/drawing/2014/main" id="{9B776085-2637-4159-95A7-65E48DAD833A}"/>
              </a:ext>
            </a:extLst>
          </p:cNvPr>
          <p:cNvSpPr txBox="1"/>
          <p:nvPr/>
        </p:nvSpPr>
        <p:spPr>
          <a:xfrm>
            <a:off x="4240119" y="-501060"/>
            <a:ext cx="1901146" cy="307777"/>
          </a:xfrm>
          <a:prstGeom prst="rect">
            <a:avLst/>
          </a:prstGeom>
          <a:noFill/>
        </p:spPr>
        <p:txBody>
          <a:bodyPr wrap="square">
            <a:spAutoFit/>
          </a:bodyPr>
          <a:lstStyle/>
          <a:p>
            <a:pPr algn="ctr"/>
            <a:r>
              <a:rPr lang="en-US" sz="1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Dimitri Mendeleev</a:t>
            </a:r>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latin typeface="Arial" panose="020B0604020202020204" pitchFamily="34" charset="0"/>
              <a:ea typeface="Tahoma" panose="020B0604030504040204" pitchFamily="34" charset="0"/>
              <a:cs typeface="Arial" panose="020B0604020202020204" pitchFamily="34" charset="0"/>
            </a:endParaRP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Fr</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Cn</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Nh</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FI</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Mc</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Lv</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Ts</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646986"/>
          </a:xfrm>
          <a:prstGeom prst="roundRect">
            <a:avLst/>
          </a:prstGeom>
          <a:noFill/>
          <a:ln>
            <a:noFill/>
          </a:ln>
        </p:spPr>
        <p:txBody>
          <a:bodyPr wrap="square" rtlCol="0">
            <a:spAutoFit/>
          </a:bodyPr>
          <a:lstStyle/>
          <a:p>
            <a:r>
              <a:rPr lang="en-US" sz="1600" b="1">
                <a:solidFill>
                  <a:srgbClr val="6DA79B"/>
                </a:solidFill>
                <a:latin typeface="Arial" panose="020B0604020202020204" pitchFamily="34" charset="0"/>
                <a:ea typeface="Aachen" panose="02020500000000000000" pitchFamily="18" charset="0"/>
                <a:cs typeface="Arial" panose="020B0604020202020204" pitchFamily="34" charset="0"/>
              </a:rPr>
              <a:t>* Lanthanides</a:t>
            </a:r>
            <a:endParaRPr lang="vi-VN" sz="1600" b="1">
              <a:solidFill>
                <a:srgbClr val="6DA79B"/>
              </a:solidFill>
              <a:latin typeface="Arial" panose="020B0604020202020204" pitchFamily="34" charset="0"/>
              <a:ea typeface="Aachen" panose="02020500000000000000" pitchFamily="18" charset="0"/>
              <a:cs typeface="Arial" panose="020B0604020202020204" pitchFamily="34"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latin typeface="Arial" panose="020B0604020202020204" pitchFamily="34" charset="0"/>
                <a:ea typeface="Aachen" panose="02020500000000000000" pitchFamily="18" charset="0"/>
                <a:cs typeface="Arial" panose="020B0604020202020204" pitchFamily="34" charset="0"/>
              </a:rPr>
              <a:t>** Actinides</a:t>
            </a:r>
            <a:endParaRPr lang="vi-VN" sz="1600" b="1">
              <a:solidFill>
                <a:srgbClr val="D06D81"/>
              </a:solidFill>
              <a:latin typeface="Arial" panose="020B0604020202020204" pitchFamily="34" charset="0"/>
              <a:ea typeface="Aachen" panose="02020500000000000000" pitchFamily="18" charset="0"/>
              <a:cs typeface="Arial" panose="020B0604020202020204" pitchFamily="34"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Fm</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Lr</a:t>
            </a:r>
          </a:p>
        </p:txBody>
      </p:sp>
      <p:sp>
        <p:nvSpPr>
          <p:cNvPr id="3" name="!!BangTuanHoan">
            <a:extLst>
              <a:ext uri="{FF2B5EF4-FFF2-40B4-BE49-F238E27FC236}">
                <a16:creationId xmlns:a16="http://schemas.microsoft.com/office/drawing/2014/main" id="{8326C442-51CB-4BA3-8EC4-4312A708E13B}"/>
              </a:ext>
            </a:extLst>
          </p:cNvPr>
          <p:cNvSpPr txBox="1"/>
          <p:nvPr/>
        </p:nvSpPr>
        <p:spPr>
          <a:xfrm>
            <a:off x="3788739" y="-839614"/>
            <a:ext cx="4028626" cy="646331"/>
          </a:xfrm>
          <a:prstGeom prst="rect">
            <a:avLst/>
          </a:prstGeom>
          <a:noFill/>
        </p:spPr>
        <p:txBody>
          <a:bodyPr wrap="square" rtlCol="0">
            <a:spAutoFit/>
          </a:bodyPr>
          <a:lstStyle/>
          <a:p>
            <a:pPr algn="ctr"/>
            <a:r>
              <a:rPr lang="en-US" sz="3600">
                <a:solidFill>
                  <a:srgbClr val="FD0079"/>
                </a:solidFill>
                <a:latin typeface="Arial" panose="020B0604020202020204" pitchFamily="34" charset="0"/>
                <a:cs typeface="Arial" panose="020B0604020202020204" pitchFamily="34" charset="0"/>
              </a:rPr>
              <a:t>Bảng tuần hoàn</a:t>
            </a:r>
          </a:p>
        </p:txBody>
      </p:sp>
      <p:sp>
        <p:nvSpPr>
          <p:cNvPr id="138" name="!!NguyenToHoaHoc">
            <a:extLst>
              <a:ext uri="{FF2B5EF4-FFF2-40B4-BE49-F238E27FC236}">
                <a16:creationId xmlns:a16="http://schemas.microsoft.com/office/drawing/2014/main" id="{064D3F8D-4151-4111-885E-6ADB1C324328}"/>
              </a:ext>
            </a:extLst>
          </p:cNvPr>
          <p:cNvSpPr txBox="1"/>
          <p:nvPr/>
        </p:nvSpPr>
        <p:spPr>
          <a:xfrm>
            <a:off x="3702694" y="-654948"/>
            <a:ext cx="3506885" cy="461665"/>
          </a:xfrm>
          <a:prstGeom prst="rect">
            <a:avLst/>
          </a:prstGeom>
          <a:noFill/>
        </p:spPr>
        <p:txBody>
          <a:bodyPr wrap="square">
            <a:spAutoFit/>
          </a:bodyPr>
          <a:lstStyle/>
          <a:p>
            <a:pPr algn="ctr"/>
            <a:r>
              <a:rPr lang="en-US" sz="2400">
                <a:solidFill>
                  <a:srgbClr val="264653"/>
                </a:solidFill>
                <a:latin typeface="Arial" panose="020B0604020202020204" pitchFamily="34" charset="0"/>
                <a:cs typeface="Arial" panose="020B0604020202020204" pitchFamily="34" charset="0"/>
              </a:rPr>
              <a:t>nguyên tố hóa học</a:t>
            </a:r>
          </a:p>
        </p:txBody>
      </p:sp>
      <p:pic>
        <p:nvPicPr>
          <p:cNvPr id="134" name="Picture 133" descr="A picture containing text&#10;&#10;Description automatically generated">
            <a:extLst>
              <a:ext uri="{FF2B5EF4-FFF2-40B4-BE49-F238E27FC236}">
                <a16:creationId xmlns:a16="http://schemas.microsoft.com/office/drawing/2014/main" id="{BFCCD133-3E33-4832-BB17-04A3FCB8AB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843" t="5739" r="24667" b="15425"/>
          <a:stretch/>
        </p:blipFill>
        <p:spPr>
          <a:xfrm>
            <a:off x="1801419" y="-2606320"/>
            <a:ext cx="2112060" cy="2413037"/>
          </a:xfrm>
          <a:prstGeom prst="rect">
            <a:avLst/>
          </a:prstGeom>
          <a:effectLst>
            <a:outerShdw blurRad="50800" dist="38100" dir="2700000" algn="tl" rotWithShape="0">
              <a:prstClr val="black">
                <a:alpha val="40000"/>
              </a:prstClr>
            </a:outerShdw>
          </a:effectLst>
        </p:spPr>
      </p:pic>
      <p:sp>
        <p:nvSpPr>
          <p:cNvPr id="132" name="!!1">
            <a:extLst>
              <a:ext uri="{FF2B5EF4-FFF2-40B4-BE49-F238E27FC236}">
                <a16:creationId xmlns:a16="http://schemas.microsoft.com/office/drawing/2014/main" id="{AC35170D-2947-4A3F-8167-AE4095A6A139}"/>
              </a:ext>
            </a:extLst>
          </p:cNvPr>
          <p:cNvSpPr/>
          <p:nvPr/>
        </p:nvSpPr>
        <p:spPr>
          <a:xfrm>
            <a:off x="115894" y="759798"/>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a:t>
            </a:r>
          </a:p>
        </p:txBody>
      </p:sp>
      <p:sp>
        <p:nvSpPr>
          <p:cNvPr id="133" name="!!1">
            <a:extLst>
              <a:ext uri="{FF2B5EF4-FFF2-40B4-BE49-F238E27FC236}">
                <a16:creationId xmlns:a16="http://schemas.microsoft.com/office/drawing/2014/main" id="{AC35170D-2947-4A3F-8167-AE4095A6A139}"/>
              </a:ext>
            </a:extLst>
          </p:cNvPr>
          <p:cNvSpPr/>
          <p:nvPr/>
        </p:nvSpPr>
        <p:spPr>
          <a:xfrm>
            <a:off x="11249390" y="762087"/>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He</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Li</a:t>
            </a: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Be</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Ne</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2915"/>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cxnSp>
        <p:nvCxnSpPr>
          <p:cNvPr id="7" name="Straight Arrow Connector 6"/>
          <p:cNvCxnSpPr/>
          <p:nvPr/>
        </p:nvCxnSpPr>
        <p:spPr>
          <a:xfrm>
            <a:off x="1468498" y="2336113"/>
            <a:ext cx="6494662" cy="0"/>
          </a:xfrm>
          <a:prstGeom prst="straightConnector1">
            <a:avLst/>
          </a:prstGeom>
          <a:ln w="28575">
            <a:solidFill>
              <a:schemeClr val="accent1">
                <a:lumMod val="20000"/>
                <a:lumOff val="8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788739" y="1996302"/>
            <a:ext cx="2256883" cy="730824"/>
            <a:chOff x="3927935" y="741544"/>
            <a:chExt cx="2256883" cy="730824"/>
          </a:xfrm>
        </p:grpSpPr>
        <p:sp>
          <p:nvSpPr>
            <p:cNvPr id="137" name="!!HinhChuNhom">
              <a:extLst>
                <a:ext uri="{FF2B5EF4-FFF2-40B4-BE49-F238E27FC236}">
                  <a16:creationId xmlns:a16="http://schemas.microsoft.com/office/drawing/2014/main" id="{3BB07C08-556F-493F-982D-103545C7113E}"/>
                </a:ext>
              </a:extLst>
            </p:cNvPr>
            <p:cNvSpPr/>
            <p:nvPr/>
          </p:nvSpPr>
          <p:spPr>
            <a:xfrm>
              <a:off x="3949768" y="741544"/>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ChuNhom">
              <a:extLst>
                <a:ext uri="{FF2B5EF4-FFF2-40B4-BE49-F238E27FC236}">
                  <a16:creationId xmlns:a16="http://schemas.microsoft.com/office/drawing/2014/main" id="{8326C442-51CB-4BA3-8EC4-4312A708E13B}"/>
                </a:ext>
              </a:extLst>
            </p:cNvPr>
            <p:cNvSpPr txBox="1"/>
            <p:nvPr/>
          </p:nvSpPr>
          <p:spPr>
            <a:xfrm>
              <a:off x="3927935" y="793858"/>
              <a:ext cx="2256883" cy="646331"/>
            </a:xfrm>
            <a:prstGeom prst="rect">
              <a:avLst/>
            </a:prstGeom>
            <a:noFill/>
          </p:spPr>
          <p:txBody>
            <a:bodyPr wrap="square" rtlCol="0">
              <a:spAutoFit/>
            </a:bodyPr>
            <a:lstStyle/>
            <a:p>
              <a:pPr algn="ctr"/>
              <a:r>
                <a:rPr lang="en-US" sz="3600" dirty="0">
                  <a:solidFill>
                    <a:srgbClr val="E76F51"/>
                  </a:solidFill>
                  <a:latin typeface="Times New Roman" panose="02020603050405020304" pitchFamily="18" charset="0"/>
                  <a:cs typeface="Times New Roman" panose="02020603050405020304" pitchFamily="18" charset="0"/>
                </a:rPr>
                <a:t>Chu </a:t>
              </a:r>
              <a:r>
                <a:rPr lang="en-US" sz="3600" dirty="0" err="1">
                  <a:solidFill>
                    <a:srgbClr val="E76F51"/>
                  </a:solidFill>
                  <a:latin typeface="Times New Roman" panose="02020603050405020304" pitchFamily="18" charset="0"/>
                  <a:cs typeface="Times New Roman" panose="02020603050405020304" pitchFamily="18" charset="0"/>
                </a:rPr>
                <a:t>kì</a:t>
              </a:r>
              <a:r>
                <a:rPr lang="en-US" sz="3600" dirty="0">
                  <a:solidFill>
                    <a:srgbClr val="E76F51"/>
                  </a:solidFill>
                  <a:latin typeface="Times New Roman" panose="02020603050405020304" pitchFamily="18" charset="0"/>
                  <a:cs typeface="Times New Roman" panose="02020603050405020304" pitchFamily="18" charset="0"/>
                </a:rPr>
                <a:t> 3</a:t>
              </a:r>
            </a:p>
          </p:txBody>
        </p:sp>
      </p:grpSp>
      <p:sp>
        <p:nvSpPr>
          <p:cNvPr id="140" name="!!1">
            <a:extLst>
              <a:ext uri="{FF2B5EF4-FFF2-40B4-BE49-F238E27FC236}">
                <a16:creationId xmlns:a16="http://schemas.microsoft.com/office/drawing/2014/main" id="{AC35170D-2947-4A3F-8167-AE4095A6A139}"/>
              </a:ext>
            </a:extLst>
          </p:cNvPr>
          <p:cNvSpPr/>
          <p:nvPr/>
        </p:nvSpPr>
        <p:spPr>
          <a:xfrm>
            <a:off x="115667" y="2038808"/>
            <a:ext cx="1352931" cy="671293"/>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Mg</a:t>
            </a:r>
          </a:p>
        </p:txBody>
      </p:sp>
      <p:sp>
        <p:nvSpPr>
          <p:cNvPr id="5" name="!!1">
            <a:extLst>
              <a:ext uri="{FF2B5EF4-FFF2-40B4-BE49-F238E27FC236}">
                <a16:creationId xmlns:a16="http://schemas.microsoft.com/office/drawing/2014/main" id="{AC35170D-2947-4A3F-8167-AE4095A6A139}"/>
              </a:ext>
            </a:extLst>
          </p:cNvPr>
          <p:cNvSpPr/>
          <p:nvPr/>
        </p:nvSpPr>
        <p:spPr>
          <a:xfrm>
            <a:off x="7963160" y="2034755"/>
            <a:ext cx="3970392" cy="65628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Al</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Si</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Cl</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Ar</a:t>
            </a:r>
          </a:p>
        </p:txBody>
      </p:sp>
    </p:spTree>
    <p:extLst>
      <p:ext uri="{BB962C8B-B14F-4D97-AF65-F5344CB8AC3E}">
        <p14:creationId xmlns:p14="http://schemas.microsoft.com/office/powerpoint/2010/main" val="240099877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40068C0-41BB-4C6A-A4DA-A2D0BF226070}"/>
              </a:ext>
            </a:extLst>
          </p:cNvPr>
          <p:cNvSpPr/>
          <p:nvPr/>
        </p:nvSpPr>
        <p:spPr>
          <a:xfrm>
            <a:off x="4088534" y="-631251"/>
            <a:ext cx="2204316" cy="437968"/>
          </a:xfrm>
          <a:prstGeom prst="roundRect">
            <a:avLst>
              <a:gd name="adj" fmla="val 50000"/>
            </a:avLst>
          </a:prstGeom>
          <a:solidFill>
            <a:srgbClr val="E25E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35" name="!!TacGia">
            <a:extLst>
              <a:ext uri="{FF2B5EF4-FFF2-40B4-BE49-F238E27FC236}">
                <a16:creationId xmlns:a16="http://schemas.microsoft.com/office/drawing/2014/main" id="{9B776085-2637-4159-95A7-65E48DAD833A}"/>
              </a:ext>
            </a:extLst>
          </p:cNvPr>
          <p:cNvSpPr txBox="1"/>
          <p:nvPr/>
        </p:nvSpPr>
        <p:spPr>
          <a:xfrm>
            <a:off x="4240119" y="-501060"/>
            <a:ext cx="1901146" cy="307777"/>
          </a:xfrm>
          <a:prstGeom prst="rect">
            <a:avLst/>
          </a:prstGeom>
          <a:noFill/>
        </p:spPr>
        <p:txBody>
          <a:bodyPr wrap="square">
            <a:spAutoFit/>
          </a:bodyPr>
          <a:lstStyle/>
          <a:p>
            <a:pPr algn="ctr"/>
            <a:r>
              <a:rPr lang="en-US" sz="14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Dimitri Mendeleev</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Fr</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Mg</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Ra</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Rf</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Db</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Sg</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Bh</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Hs</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Mt</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Ds</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Rg</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Cn</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Al</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Nh</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Si</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FI</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Mc</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Lv</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Cl</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Ts</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646986"/>
          </a:xfrm>
          <a:prstGeom prst="roundRect">
            <a:avLst/>
          </a:prstGeom>
          <a:noFill/>
          <a:ln>
            <a:noFill/>
          </a:ln>
        </p:spPr>
        <p:txBody>
          <a:bodyPr wrap="square" rtlCol="0">
            <a:spAutoFit/>
          </a:bodyPr>
          <a:lstStyle/>
          <a:p>
            <a:r>
              <a:rPr lang="en-US" sz="1600" b="1">
                <a:solidFill>
                  <a:srgbClr val="6DA79B"/>
                </a:solidFill>
                <a:latin typeface="Arial" panose="020B0604020202020204" pitchFamily="34" charset="0"/>
                <a:ea typeface="Aachen" panose="02020500000000000000" pitchFamily="18" charset="0"/>
                <a:cs typeface="Arial" panose="020B0604020202020204" pitchFamily="34" charset="0"/>
              </a:rPr>
              <a:t>* Lanthanides</a:t>
            </a:r>
            <a:endParaRPr lang="vi-VN" sz="1600" b="1">
              <a:solidFill>
                <a:srgbClr val="6DA79B"/>
              </a:solidFill>
              <a:latin typeface="Arial" panose="020B0604020202020204" pitchFamily="34" charset="0"/>
              <a:ea typeface="Aachen" panose="02020500000000000000" pitchFamily="18" charset="0"/>
              <a:cs typeface="Arial" panose="020B0604020202020204" pitchFamily="34"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latin typeface="Arial" panose="020B0604020202020204" pitchFamily="34" charset="0"/>
                <a:ea typeface="Aachen" panose="02020500000000000000" pitchFamily="18" charset="0"/>
                <a:cs typeface="Arial" panose="020B0604020202020204" pitchFamily="34" charset="0"/>
              </a:rPr>
              <a:t>** Actinides</a:t>
            </a:r>
            <a:endParaRPr lang="vi-VN" sz="1600" b="1">
              <a:solidFill>
                <a:srgbClr val="D06D81"/>
              </a:solidFill>
              <a:latin typeface="Arial" panose="020B0604020202020204" pitchFamily="34" charset="0"/>
              <a:ea typeface="Aachen" panose="02020500000000000000" pitchFamily="18" charset="0"/>
              <a:cs typeface="Arial" panose="020B0604020202020204" pitchFamily="34"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Fm</a:t>
            </a:r>
            <a:endPar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Lr</a:t>
            </a:r>
          </a:p>
        </p:txBody>
      </p:sp>
      <p:sp>
        <p:nvSpPr>
          <p:cNvPr id="3" name="!!BangTuanHoan">
            <a:extLst>
              <a:ext uri="{FF2B5EF4-FFF2-40B4-BE49-F238E27FC236}">
                <a16:creationId xmlns:a16="http://schemas.microsoft.com/office/drawing/2014/main" id="{8326C442-51CB-4BA3-8EC4-4312A708E13B}"/>
              </a:ext>
            </a:extLst>
          </p:cNvPr>
          <p:cNvSpPr txBox="1"/>
          <p:nvPr/>
        </p:nvSpPr>
        <p:spPr>
          <a:xfrm>
            <a:off x="3788739" y="-839614"/>
            <a:ext cx="4028626" cy="646331"/>
          </a:xfrm>
          <a:prstGeom prst="rect">
            <a:avLst/>
          </a:prstGeom>
          <a:noFill/>
        </p:spPr>
        <p:txBody>
          <a:bodyPr wrap="square" rtlCol="0">
            <a:spAutoFit/>
          </a:bodyPr>
          <a:lstStyle/>
          <a:p>
            <a:pPr algn="ctr"/>
            <a:r>
              <a:rPr lang="en-US" sz="3600">
                <a:solidFill>
                  <a:srgbClr val="FD0079"/>
                </a:solidFill>
                <a:latin typeface="Arial" panose="020B0604020202020204" pitchFamily="34" charset="0"/>
                <a:cs typeface="Arial" panose="020B0604020202020204" pitchFamily="34" charset="0"/>
              </a:rPr>
              <a:t>Bảng tuần hoàn</a:t>
            </a:r>
          </a:p>
        </p:txBody>
      </p:sp>
      <p:sp>
        <p:nvSpPr>
          <p:cNvPr id="138" name="!!NguyenToHoaHoc">
            <a:extLst>
              <a:ext uri="{FF2B5EF4-FFF2-40B4-BE49-F238E27FC236}">
                <a16:creationId xmlns:a16="http://schemas.microsoft.com/office/drawing/2014/main" id="{064D3F8D-4151-4111-885E-6ADB1C324328}"/>
              </a:ext>
            </a:extLst>
          </p:cNvPr>
          <p:cNvSpPr txBox="1"/>
          <p:nvPr/>
        </p:nvSpPr>
        <p:spPr>
          <a:xfrm>
            <a:off x="3702694" y="-654948"/>
            <a:ext cx="3506885" cy="461665"/>
          </a:xfrm>
          <a:prstGeom prst="rect">
            <a:avLst/>
          </a:prstGeom>
          <a:noFill/>
        </p:spPr>
        <p:txBody>
          <a:bodyPr wrap="square">
            <a:spAutoFit/>
          </a:bodyPr>
          <a:lstStyle/>
          <a:p>
            <a:pPr algn="ctr"/>
            <a:r>
              <a:rPr lang="en-US" sz="2400">
                <a:solidFill>
                  <a:srgbClr val="264653"/>
                </a:solidFill>
                <a:latin typeface="Arial" panose="020B0604020202020204" pitchFamily="34" charset="0"/>
                <a:cs typeface="Arial" panose="020B0604020202020204" pitchFamily="34" charset="0"/>
              </a:rPr>
              <a:t>nguyên tố hóa học</a:t>
            </a:r>
          </a:p>
        </p:txBody>
      </p:sp>
      <p:pic>
        <p:nvPicPr>
          <p:cNvPr id="134" name="Picture 133" descr="A picture containing text&#10;&#10;Description automatically generated">
            <a:extLst>
              <a:ext uri="{FF2B5EF4-FFF2-40B4-BE49-F238E27FC236}">
                <a16:creationId xmlns:a16="http://schemas.microsoft.com/office/drawing/2014/main" id="{BFCCD133-3E33-4832-BB17-04A3FCB8AB1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7843" t="5739" r="24667" b="15425"/>
          <a:stretch/>
        </p:blipFill>
        <p:spPr>
          <a:xfrm>
            <a:off x="1801419" y="-2606320"/>
            <a:ext cx="2112060" cy="2413037"/>
          </a:xfrm>
          <a:prstGeom prst="rect">
            <a:avLst/>
          </a:prstGeom>
          <a:effectLst>
            <a:outerShdw blurRad="50800" dist="38100" dir="2700000" algn="tl" rotWithShape="0">
              <a:prstClr val="black">
                <a:alpha val="40000"/>
              </a:prstClr>
            </a:outerShdw>
          </a:effectLst>
        </p:spPr>
      </p:pic>
      <p:sp>
        <p:nvSpPr>
          <p:cNvPr id="132" name="!!1">
            <a:extLst>
              <a:ext uri="{FF2B5EF4-FFF2-40B4-BE49-F238E27FC236}">
                <a16:creationId xmlns:a16="http://schemas.microsoft.com/office/drawing/2014/main" id="{AC35170D-2947-4A3F-8167-AE4095A6A139}"/>
              </a:ext>
            </a:extLst>
          </p:cNvPr>
          <p:cNvSpPr/>
          <p:nvPr/>
        </p:nvSpPr>
        <p:spPr>
          <a:xfrm>
            <a:off x="115894" y="759798"/>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a:t>
            </a:r>
          </a:p>
        </p:txBody>
      </p:sp>
      <p:sp>
        <p:nvSpPr>
          <p:cNvPr id="133" name="!!1">
            <a:extLst>
              <a:ext uri="{FF2B5EF4-FFF2-40B4-BE49-F238E27FC236}">
                <a16:creationId xmlns:a16="http://schemas.microsoft.com/office/drawing/2014/main" id="{AC35170D-2947-4A3F-8167-AE4095A6A139}"/>
              </a:ext>
            </a:extLst>
          </p:cNvPr>
          <p:cNvSpPr/>
          <p:nvPr/>
        </p:nvSpPr>
        <p:spPr>
          <a:xfrm>
            <a:off x="11249390" y="762087"/>
            <a:ext cx="684162" cy="649125"/>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He</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Li</a:t>
            </a: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Be</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O</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Ne</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8617"/>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grpSp>
        <p:nvGrpSpPr>
          <p:cNvPr id="6" name="Group 5"/>
          <p:cNvGrpSpPr/>
          <p:nvPr/>
        </p:nvGrpSpPr>
        <p:grpSpPr>
          <a:xfrm>
            <a:off x="3932709" y="1723031"/>
            <a:ext cx="2256883" cy="730824"/>
            <a:chOff x="3927935" y="741544"/>
            <a:chExt cx="2256883" cy="730824"/>
          </a:xfrm>
        </p:grpSpPr>
        <p:sp>
          <p:nvSpPr>
            <p:cNvPr id="137" name="!!HinhChuNhom">
              <a:extLst>
                <a:ext uri="{FF2B5EF4-FFF2-40B4-BE49-F238E27FC236}">
                  <a16:creationId xmlns:a16="http://schemas.microsoft.com/office/drawing/2014/main" id="{3BB07C08-556F-493F-982D-103545C7113E}"/>
                </a:ext>
              </a:extLst>
            </p:cNvPr>
            <p:cNvSpPr/>
            <p:nvPr/>
          </p:nvSpPr>
          <p:spPr>
            <a:xfrm>
              <a:off x="3949768" y="741544"/>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ChuNhom">
              <a:extLst>
                <a:ext uri="{FF2B5EF4-FFF2-40B4-BE49-F238E27FC236}">
                  <a16:creationId xmlns:a16="http://schemas.microsoft.com/office/drawing/2014/main" id="{8326C442-51CB-4BA3-8EC4-4312A708E13B}"/>
                </a:ext>
              </a:extLst>
            </p:cNvPr>
            <p:cNvSpPr txBox="1"/>
            <p:nvPr/>
          </p:nvSpPr>
          <p:spPr>
            <a:xfrm>
              <a:off x="3927935" y="793858"/>
              <a:ext cx="2256883" cy="646331"/>
            </a:xfrm>
            <a:prstGeom prst="rect">
              <a:avLst/>
            </a:prstGeom>
            <a:noFill/>
          </p:spPr>
          <p:txBody>
            <a:bodyPr wrap="square" rtlCol="0">
              <a:spAutoFit/>
            </a:bodyPr>
            <a:lstStyle/>
            <a:p>
              <a:pPr algn="ctr"/>
              <a:r>
                <a:rPr lang="en-US" sz="3600" dirty="0">
                  <a:solidFill>
                    <a:srgbClr val="E76F51"/>
                  </a:solidFill>
                  <a:latin typeface="Times New Roman" panose="02020603050405020304" pitchFamily="18" charset="0"/>
                  <a:cs typeface="Times New Roman" panose="02020603050405020304" pitchFamily="18" charset="0"/>
                </a:rPr>
                <a:t>Chu </a:t>
              </a:r>
              <a:r>
                <a:rPr lang="en-US" sz="3600" dirty="0" err="1">
                  <a:solidFill>
                    <a:srgbClr val="E76F51"/>
                  </a:solidFill>
                  <a:latin typeface="Times New Roman" panose="02020603050405020304" pitchFamily="18" charset="0"/>
                  <a:cs typeface="Times New Roman" panose="02020603050405020304" pitchFamily="18" charset="0"/>
                </a:rPr>
                <a:t>kì</a:t>
              </a:r>
              <a:r>
                <a:rPr lang="en-US" sz="3600" dirty="0">
                  <a:solidFill>
                    <a:srgbClr val="E76F51"/>
                  </a:solidFill>
                  <a:latin typeface="Times New Roman" panose="02020603050405020304" pitchFamily="18" charset="0"/>
                  <a:cs typeface="Times New Roman" panose="02020603050405020304" pitchFamily="18" charset="0"/>
                </a:rPr>
                <a:t> 4</a:t>
              </a:r>
            </a:p>
          </p:txBody>
        </p:sp>
      </p:gr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latin typeface="Arial" panose="020B0604020202020204" pitchFamily="34" charset="0"/>
              <a:ea typeface="Tahoma" panose="020B0604030504040204" pitchFamily="34" charset="0"/>
              <a:cs typeface="Arial" panose="020B0604020202020204" pitchFamily="34" charset="0"/>
            </a:endParaRPr>
          </a:p>
        </p:txBody>
      </p:sp>
      <p:sp>
        <p:nvSpPr>
          <p:cNvPr id="5" name="!!1">
            <a:extLst>
              <a:ext uri="{FF2B5EF4-FFF2-40B4-BE49-F238E27FC236}">
                <a16:creationId xmlns:a16="http://schemas.microsoft.com/office/drawing/2014/main" id="{AC35170D-2947-4A3F-8167-AE4095A6A139}"/>
              </a:ext>
            </a:extLst>
          </p:cNvPr>
          <p:cNvSpPr/>
          <p:nvPr/>
        </p:nvSpPr>
        <p:spPr>
          <a:xfrm>
            <a:off x="115894" y="2667196"/>
            <a:ext cx="11817658" cy="69423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Sc</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Ti</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V</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Cr</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Mn</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Fe</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Co</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i</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Cu</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Z</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n</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a:t>
            </a: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Ge</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As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Se</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Br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Kr</a:t>
            </a:r>
          </a:p>
        </p:txBody>
      </p:sp>
    </p:spTree>
    <p:extLst>
      <p:ext uri="{BB962C8B-B14F-4D97-AF65-F5344CB8AC3E}">
        <p14:creationId xmlns:p14="http://schemas.microsoft.com/office/powerpoint/2010/main" val="117671593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B8F937-CA73-11F1-EEBE-CFF07133EB5D}"/>
              </a:ext>
            </a:extLst>
          </p:cNvPr>
          <p:cNvPicPr>
            <a:picLocks noChangeAspect="1"/>
          </p:cNvPicPr>
          <p:nvPr/>
        </p:nvPicPr>
        <p:blipFill>
          <a:blip r:embed="rId2"/>
          <a:stretch>
            <a:fillRect/>
          </a:stretch>
        </p:blipFill>
        <p:spPr>
          <a:xfrm>
            <a:off x="3904143" y="-49096"/>
            <a:ext cx="8366235" cy="6642538"/>
          </a:xfrm>
          <a:prstGeom prst="rect">
            <a:avLst/>
          </a:prstGeom>
        </p:spPr>
      </p:pic>
      <p:grpSp>
        <p:nvGrpSpPr>
          <p:cNvPr id="4" name="Group 3">
            <a:extLst>
              <a:ext uri="{FF2B5EF4-FFF2-40B4-BE49-F238E27FC236}">
                <a16:creationId xmlns:a16="http://schemas.microsoft.com/office/drawing/2014/main" id="{E7BD7640-15C6-2626-D1BA-A707523314EB}"/>
              </a:ext>
            </a:extLst>
          </p:cNvPr>
          <p:cNvGrpSpPr/>
          <p:nvPr/>
        </p:nvGrpSpPr>
        <p:grpSpPr>
          <a:xfrm>
            <a:off x="1014436" y="-3330730"/>
            <a:ext cx="2830554" cy="5394661"/>
            <a:chOff x="5133701" y="1394886"/>
            <a:chExt cx="3383282" cy="6159372"/>
          </a:xfrm>
          <a:solidFill>
            <a:schemeClr val="bg1"/>
          </a:solidFill>
          <a:effectLst>
            <a:outerShdw blurRad="50800" dist="38100" dir="5400000" algn="t" rotWithShape="0">
              <a:prstClr val="black">
                <a:alpha val="40000"/>
              </a:prstClr>
            </a:outerShdw>
          </a:effectLst>
        </p:grpSpPr>
        <p:grpSp>
          <p:nvGrpSpPr>
            <p:cNvPr id="5" name="Group 4">
              <a:extLst>
                <a:ext uri="{FF2B5EF4-FFF2-40B4-BE49-F238E27FC236}">
                  <a16:creationId xmlns:a16="http://schemas.microsoft.com/office/drawing/2014/main" id="{1664BD30-1232-E8D0-50FE-819017A5985C}"/>
                </a:ext>
              </a:extLst>
            </p:cNvPr>
            <p:cNvGrpSpPr/>
            <p:nvPr/>
          </p:nvGrpSpPr>
          <p:grpSpPr>
            <a:xfrm>
              <a:off x="5133701" y="1394886"/>
              <a:ext cx="3383282" cy="6159372"/>
              <a:chOff x="5133701" y="1590831"/>
              <a:chExt cx="3383282" cy="6159372"/>
            </a:xfrm>
            <a:grpFill/>
          </p:grpSpPr>
          <p:sp>
            <p:nvSpPr>
              <p:cNvPr id="7" name="Rounded Rectangle 5">
                <a:extLst>
                  <a:ext uri="{FF2B5EF4-FFF2-40B4-BE49-F238E27FC236}">
                    <a16:creationId xmlns:a16="http://schemas.microsoft.com/office/drawing/2014/main" id="{C516C5EF-2962-F63D-DC67-F81FC07DA419}"/>
                  </a:ext>
                </a:extLst>
              </p:cNvPr>
              <p:cNvSpPr/>
              <p:nvPr/>
            </p:nvSpPr>
            <p:spPr>
              <a:xfrm>
                <a:off x="5133701" y="1590831"/>
                <a:ext cx="3383282" cy="6159372"/>
              </a:xfrm>
              <a:prstGeom prst="roundRect">
                <a:avLst/>
              </a:prstGeom>
              <a:grpFill/>
              <a:ln>
                <a:noFill/>
              </a:ln>
              <a:effectLst>
                <a:outerShdw blurRad="508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ounded Rectangle 6">
                <a:extLst>
                  <a:ext uri="{FF2B5EF4-FFF2-40B4-BE49-F238E27FC236}">
                    <a16:creationId xmlns:a16="http://schemas.microsoft.com/office/drawing/2014/main" id="{548B68F1-3FE6-D09E-7373-F86682B00D43}"/>
                  </a:ext>
                </a:extLst>
              </p:cNvPr>
              <p:cNvSpPr/>
              <p:nvPr/>
            </p:nvSpPr>
            <p:spPr>
              <a:xfrm>
                <a:off x="5283705" y="1743230"/>
                <a:ext cx="3076524" cy="5876368"/>
              </a:xfrm>
              <a:prstGeom prst="roundRect">
                <a:avLst/>
              </a:prstGeom>
              <a:grp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6" name="TextBox 5">
              <a:extLst>
                <a:ext uri="{FF2B5EF4-FFF2-40B4-BE49-F238E27FC236}">
                  <a16:creationId xmlns:a16="http://schemas.microsoft.com/office/drawing/2014/main" id="{33A903B0-8D01-BD62-7579-DCF70F55CF73}"/>
                </a:ext>
              </a:extLst>
            </p:cNvPr>
            <p:cNvSpPr txBox="1"/>
            <p:nvPr/>
          </p:nvSpPr>
          <p:spPr>
            <a:xfrm>
              <a:off x="5448987" y="1973201"/>
              <a:ext cx="2808514" cy="4393221"/>
            </a:xfrm>
            <a:prstGeom prst="rect">
              <a:avLst/>
            </a:prstGeom>
            <a:grpFill/>
          </p:spPr>
          <p:txBody>
            <a:bodyPr wrap="square" rtlCol="0">
              <a:spAutoFit/>
            </a:bodyPr>
            <a:lstStyle/>
            <a:p>
              <a:pPr algn="just"/>
              <a:r>
                <a:rPr lang="vi-VN" sz="2400" dirty="0">
                  <a:latin typeface="+mj-lt"/>
                </a:rPr>
                <a:t>Quan sát bảng tuần hoàn, cho biết số hiệu nguyên tử, số lớp electron lần lượt của nguyên tử carbon (C) và nhôm (Al). Hai nguyên tố đó nằm ở chu kì nào trong bảng tuần hoàn?</a:t>
              </a:r>
              <a:endParaRPr lang="en-US" sz="3600" dirty="0">
                <a:solidFill>
                  <a:schemeClr val="bg2">
                    <a:lumMod val="10000"/>
                  </a:schemeClr>
                </a:solidFill>
                <a:latin typeface="+mj-lt"/>
                <a:ea typeface="Tahoma" panose="020B0604030504040204" pitchFamily="34" charset="0"/>
                <a:cs typeface="Times New Roman" panose="02020603050405020304" pitchFamily="18" charset="0"/>
              </a:endParaRPr>
            </a:p>
          </p:txBody>
        </p:sp>
      </p:grpSp>
      <p:sp>
        <p:nvSpPr>
          <p:cNvPr id="15" name="Rectangle 14">
            <a:extLst>
              <a:ext uri="{FF2B5EF4-FFF2-40B4-BE49-F238E27FC236}">
                <a16:creationId xmlns:a16="http://schemas.microsoft.com/office/drawing/2014/main" id="{877A57ED-CCCE-8FE3-FD33-4C17086EFE0B}"/>
              </a:ext>
            </a:extLst>
          </p:cNvPr>
          <p:cNvSpPr/>
          <p:nvPr/>
        </p:nvSpPr>
        <p:spPr>
          <a:xfrm>
            <a:off x="9442290" y="1710251"/>
            <a:ext cx="413917" cy="646567"/>
          </a:xfrm>
          <a:prstGeom prst="rect">
            <a:avLst/>
          </a:prstGeom>
          <a:solidFill>
            <a:srgbClr val="EE9AD6">
              <a:alpha val="37000"/>
            </a:srgb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BA17539A-F177-6780-F68B-3C3B366D0C69}"/>
              </a:ext>
            </a:extLst>
          </p:cNvPr>
          <p:cNvGrpSpPr/>
          <p:nvPr/>
        </p:nvGrpSpPr>
        <p:grpSpPr>
          <a:xfrm>
            <a:off x="6386541" y="3565861"/>
            <a:ext cx="3859247" cy="2495845"/>
            <a:chOff x="7322557" y="3487484"/>
            <a:chExt cx="3859247" cy="2495845"/>
          </a:xfrm>
          <a:solidFill>
            <a:schemeClr val="accent1">
              <a:lumMod val="20000"/>
              <a:lumOff val="80000"/>
            </a:schemeClr>
          </a:solidFill>
        </p:grpSpPr>
        <p:sp>
          <p:nvSpPr>
            <p:cNvPr id="17" name="Rounded Rectangular Callout 14">
              <a:extLst>
                <a:ext uri="{FF2B5EF4-FFF2-40B4-BE49-F238E27FC236}">
                  <a16:creationId xmlns:a16="http://schemas.microsoft.com/office/drawing/2014/main" id="{1C758892-916F-C3A0-90EE-DA6C868EA5D4}"/>
                </a:ext>
              </a:extLst>
            </p:cNvPr>
            <p:cNvSpPr/>
            <p:nvPr/>
          </p:nvSpPr>
          <p:spPr>
            <a:xfrm rot="10800000">
              <a:off x="7322557" y="3487484"/>
              <a:ext cx="3631475" cy="1463580"/>
            </a:xfrm>
            <a:prstGeom prst="wedgeRoundRectCallout">
              <a:avLst>
                <a:gd name="adj1" fmla="val -40251"/>
                <a:gd name="adj2" fmla="val 120987"/>
                <a:gd name="adj3" fmla="val 16667"/>
              </a:avLst>
            </a:prstGeom>
            <a:grp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E093BB61-DF18-13D7-C3B6-444F3572949C}"/>
                </a:ext>
              </a:extLst>
            </p:cNvPr>
            <p:cNvSpPr txBox="1"/>
            <p:nvPr/>
          </p:nvSpPr>
          <p:spPr>
            <a:xfrm>
              <a:off x="7406637" y="3675005"/>
              <a:ext cx="3775167" cy="2308324"/>
            </a:xfrm>
            <a:prstGeom prst="rect">
              <a:avLst/>
            </a:prstGeom>
            <a:noFill/>
            <a:ln w="38100">
              <a:noFill/>
            </a:ln>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Có</a:t>
              </a:r>
              <a:r>
                <a:rPr lang="en-US" sz="2400" dirty="0">
                  <a:solidFill>
                    <a:srgbClr val="FF0000"/>
                  </a:solidFill>
                  <a:latin typeface="Times New Roman" panose="02020603050405020304" pitchFamily="18" charset="0"/>
                  <a:cs typeface="Times New Roman" panose="02020603050405020304" pitchFamily="18" charset="0"/>
                </a:rPr>
                <a:t> số </a:t>
              </a:r>
              <a:r>
                <a:rPr lang="en-US" sz="2400" dirty="0" err="1">
                  <a:solidFill>
                    <a:srgbClr val="FF0000"/>
                  </a:solidFill>
                  <a:latin typeface="Times New Roman" panose="02020603050405020304" pitchFamily="18" charset="0"/>
                  <a:cs typeface="Times New Roman" panose="02020603050405020304" pitchFamily="18" charset="0"/>
                </a:rPr>
                <a:t>hiệu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nguyên</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tử</a:t>
              </a:r>
              <a:r>
                <a:rPr lang="en-US" sz="2400" dirty="0">
                  <a:solidFill>
                    <a:srgbClr val="FF0000"/>
                  </a:solidFill>
                  <a:latin typeface="Times New Roman" panose="02020603050405020304" pitchFamily="18" charset="0"/>
                  <a:cs typeface="Times New Roman" panose="02020603050405020304" pitchFamily="18" charset="0"/>
                </a:rPr>
                <a:t>: 13</a:t>
              </a:r>
            </a:p>
            <a:p>
              <a:r>
                <a:rPr lang="en-US" sz="2400" dirty="0">
                  <a:solidFill>
                    <a:srgbClr val="FF0000"/>
                  </a:solidFill>
                  <a:latin typeface="Times New Roman" panose="02020603050405020304" pitchFamily="18" charset="0"/>
                  <a:cs typeface="Times New Roman" panose="02020603050405020304" pitchFamily="18" charset="0"/>
                </a:rPr>
                <a:t>=&gt; </a:t>
              </a:r>
              <a:r>
                <a:rPr lang="en-US" sz="2400" dirty="0" err="1">
                  <a:solidFill>
                    <a:srgbClr val="FF0000"/>
                  </a:solidFill>
                  <a:latin typeface="Times New Roman" panose="02020603050405020304" pitchFamily="18" charset="0"/>
                  <a:cs typeface="Times New Roman" panose="02020603050405020304" pitchFamily="18" charset="0"/>
                </a:rPr>
                <a:t>Có</a:t>
              </a:r>
              <a:r>
                <a:rPr lang="en-US" sz="2400" dirty="0">
                  <a:solidFill>
                    <a:srgbClr val="FF0000"/>
                  </a:solidFill>
                  <a:latin typeface="Times New Roman" panose="02020603050405020304" pitchFamily="18" charset="0"/>
                  <a:cs typeface="Times New Roman" panose="02020603050405020304" pitchFamily="18" charset="0"/>
                </a:rPr>
                <a:t> 13e </a:t>
              </a:r>
              <a:r>
                <a:rPr lang="en-US" sz="2400" dirty="0" err="1">
                  <a:solidFill>
                    <a:srgbClr val="FF0000"/>
                  </a:solidFill>
                  <a:latin typeface="Times New Roman" panose="02020603050405020304" pitchFamily="18" charset="0"/>
                  <a:cs typeface="Times New Roman" panose="02020603050405020304" pitchFamily="18" charset="0"/>
                </a:rPr>
                <a:t>xếp</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được</a:t>
              </a:r>
              <a:r>
                <a:rPr lang="en-US" sz="2400" dirty="0">
                  <a:solidFill>
                    <a:srgbClr val="FF0000"/>
                  </a:solidFill>
                  <a:latin typeface="Times New Roman" panose="02020603050405020304" pitchFamily="18" charset="0"/>
                  <a:cs typeface="Times New Roman" panose="02020603050405020304" pitchFamily="18" charset="0"/>
                </a:rPr>
                <a:t> 3 </a:t>
              </a:r>
              <a:r>
                <a:rPr lang="en-US" sz="2400" dirty="0" err="1">
                  <a:solidFill>
                    <a:srgbClr val="FF0000"/>
                  </a:solidFill>
                  <a:latin typeface="Times New Roman" panose="02020603050405020304" pitchFamily="18" charset="0"/>
                  <a:cs typeface="Times New Roman" panose="02020603050405020304" pitchFamily="18" charset="0"/>
                </a:rPr>
                <a:t>lớp</a:t>
              </a:r>
              <a:r>
                <a:rPr lang="en-US" sz="2400" dirty="0">
                  <a:solidFill>
                    <a:srgbClr val="FF0000"/>
                  </a:solidFill>
                  <a:latin typeface="Times New Roman" panose="02020603050405020304" pitchFamily="18" charset="0"/>
                  <a:cs typeface="Times New Roman" panose="02020603050405020304" pitchFamily="18" charset="0"/>
                </a:rPr>
                <a:t> 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Nằm</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ở chu </a:t>
              </a:r>
              <a:r>
                <a:rPr kumimoji="0" lang="en-US" sz="2400" b="0"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kì</a:t>
              </a:r>
              <a:r>
                <a:rPr kumimoji="0" lang="en-US" sz="2400" b="0"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3 </a:t>
              </a:r>
            </a:p>
            <a:p>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grpSp>
      <p:sp>
        <p:nvSpPr>
          <p:cNvPr id="19" name="Rectangle 18">
            <a:extLst>
              <a:ext uri="{FF2B5EF4-FFF2-40B4-BE49-F238E27FC236}">
                <a16:creationId xmlns:a16="http://schemas.microsoft.com/office/drawing/2014/main" id="{A79C02EA-D091-CABE-7A51-07FC5F88F478}"/>
              </a:ext>
            </a:extLst>
          </p:cNvPr>
          <p:cNvSpPr/>
          <p:nvPr/>
        </p:nvSpPr>
        <p:spPr>
          <a:xfrm>
            <a:off x="9874771" y="1045041"/>
            <a:ext cx="413918" cy="657637"/>
          </a:xfrm>
          <a:prstGeom prst="rect">
            <a:avLst/>
          </a:prstGeom>
          <a:solidFill>
            <a:srgbClr val="EE9AD6">
              <a:alpha val="37000"/>
            </a:srgb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ular Callout 19">
            <a:extLst>
              <a:ext uri="{FF2B5EF4-FFF2-40B4-BE49-F238E27FC236}">
                <a16:creationId xmlns:a16="http://schemas.microsoft.com/office/drawing/2014/main" id="{F25B1BCA-507C-1CF6-4A24-26C7E1C84055}"/>
              </a:ext>
            </a:extLst>
          </p:cNvPr>
          <p:cNvSpPr/>
          <p:nvPr/>
        </p:nvSpPr>
        <p:spPr>
          <a:xfrm>
            <a:off x="5343909" y="301929"/>
            <a:ext cx="3631475" cy="1463580"/>
          </a:xfrm>
          <a:prstGeom prst="wedgeRoundRectCallout">
            <a:avLst>
              <a:gd name="adj1" fmla="val 75217"/>
              <a:gd name="adj2" fmla="val 37982"/>
              <a:gd name="adj3" fmla="val 16667"/>
            </a:avLst>
          </a:prstGeom>
          <a:solidFill>
            <a:schemeClr val="accent1">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4CE93F8B-A891-C1B7-53FE-70E313211DB1}"/>
              </a:ext>
            </a:extLst>
          </p:cNvPr>
          <p:cNvSpPr txBox="1"/>
          <p:nvPr/>
        </p:nvSpPr>
        <p:spPr>
          <a:xfrm>
            <a:off x="5381260" y="386229"/>
            <a:ext cx="3775167" cy="1200329"/>
          </a:xfrm>
          <a:prstGeom prst="rect">
            <a:avLst/>
          </a:prstGeom>
          <a:noFill/>
          <a:ln w="38100">
            <a:noFill/>
          </a:ln>
        </p:spPr>
        <p:txBody>
          <a:bodyPr wrap="square" rtlCol="0">
            <a:spAutoFit/>
          </a:bodyPr>
          <a:lstStyle/>
          <a:p>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Có</a:t>
            </a:r>
            <a:r>
              <a:rPr lang="en-US" sz="2400" dirty="0">
                <a:solidFill>
                  <a:srgbClr val="FF0000"/>
                </a:solidFill>
                <a:latin typeface="Times New Roman" panose="02020603050405020304" pitchFamily="18" charset="0"/>
                <a:cs typeface="Times New Roman" panose="02020603050405020304" pitchFamily="18" charset="0"/>
              </a:rPr>
              <a:t> số </a:t>
            </a:r>
            <a:r>
              <a:rPr lang="en-US" sz="2400" dirty="0" err="1">
                <a:solidFill>
                  <a:srgbClr val="FF0000"/>
                </a:solidFill>
                <a:latin typeface="Times New Roman" panose="02020603050405020304" pitchFamily="18" charset="0"/>
                <a:cs typeface="Times New Roman" panose="02020603050405020304" pitchFamily="18" charset="0"/>
              </a:rPr>
              <a:t>hiệu</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nguyên</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tử</a:t>
            </a:r>
            <a:r>
              <a:rPr lang="en-US" sz="2400" dirty="0">
                <a:solidFill>
                  <a:srgbClr val="FF0000"/>
                </a:solidFill>
                <a:latin typeface="Times New Roman" panose="02020603050405020304" pitchFamily="18" charset="0"/>
                <a:cs typeface="Times New Roman" panose="02020603050405020304" pitchFamily="18" charset="0"/>
              </a:rPr>
              <a:t>: 6</a:t>
            </a:r>
          </a:p>
          <a:p>
            <a:pPr lvl="0"/>
            <a:r>
              <a:rPr lang="en-US" sz="2400" dirty="0">
                <a:solidFill>
                  <a:srgbClr val="FF0000"/>
                </a:solidFill>
                <a:latin typeface="Times New Roman" panose="02020603050405020304" pitchFamily="18" charset="0"/>
                <a:cs typeface="Times New Roman" panose="02020603050405020304" pitchFamily="18" charset="0"/>
              </a:rPr>
              <a:t>=&gt;</a:t>
            </a:r>
            <a:r>
              <a:rPr lang="en-US" sz="2400" dirty="0" err="1">
                <a:solidFill>
                  <a:srgbClr val="FF0000"/>
                </a:solidFill>
                <a:latin typeface="Times New Roman" panose="02020603050405020304" pitchFamily="18" charset="0"/>
                <a:cs typeface="Times New Roman" panose="02020603050405020304" pitchFamily="18" charset="0"/>
              </a:rPr>
              <a:t>Có</a:t>
            </a:r>
            <a:r>
              <a:rPr lang="en-US" sz="2400" dirty="0">
                <a:solidFill>
                  <a:srgbClr val="FF0000"/>
                </a:solidFill>
                <a:latin typeface="Times New Roman" panose="02020603050405020304" pitchFamily="18" charset="0"/>
                <a:cs typeface="Times New Roman" panose="02020603050405020304" pitchFamily="18" charset="0"/>
              </a:rPr>
              <a:t> 6e </a:t>
            </a:r>
            <a:r>
              <a:rPr lang="en-US" sz="2400" dirty="0" err="1">
                <a:solidFill>
                  <a:srgbClr val="FF0000"/>
                </a:solidFill>
                <a:latin typeface="Times New Roman" panose="02020603050405020304" pitchFamily="18" charset="0"/>
                <a:cs typeface="Times New Roman" panose="02020603050405020304" pitchFamily="18" charset="0"/>
              </a:rPr>
              <a:t>xếp</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được</a:t>
            </a:r>
            <a:r>
              <a:rPr lang="en-US" sz="2400" dirty="0">
                <a:solidFill>
                  <a:srgbClr val="FF0000"/>
                </a:solidFill>
                <a:latin typeface="Times New Roman" panose="02020603050405020304" pitchFamily="18" charset="0"/>
                <a:cs typeface="Times New Roman" panose="02020603050405020304" pitchFamily="18" charset="0"/>
              </a:rPr>
              <a:t> 2 </a:t>
            </a:r>
            <a:r>
              <a:rPr lang="en-US" sz="2400" dirty="0" err="1">
                <a:solidFill>
                  <a:srgbClr val="FF0000"/>
                </a:solidFill>
                <a:latin typeface="Times New Roman" panose="02020603050405020304" pitchFamily="18" charset="0"/>
                <a:cs typeface="Times New Roman" panose="02020603050405020304" pitchFamily="18" charset="0"/>
              </a:rPr>
              <a:t>lớp</a:t>
            </a:r>
            <a:r>
              <a:rPr lang="en-US" sz="2400" dirty="0">
                <a:solidFill>
                  <a:srgbClr val="FF0000"/>
                </a:solidFill>
                <a:latin typeface="Times New Roman" panose="02020603050405020304" pitchFamily="18" charset="0"/>
                <a:cs typeface="Times New Roman" panose="02020603050405020304" pitchFamily="18" charset="0"/>
              </a:rPr>
              <a:t> e</a:t>
            </a:r>
          </a:p>
          <a:p>
            <a:r>
              <a:rPr lang="en-US" sz="2400" dirty="0">
                <a:solidFill>
                  <a:srgbClr val="FF0000"/>
                </a:solidFill>
                <a:latin typeface="Times New Roman" panose="02020603050405020304" pitchFamily="18" charset="0"/>
                <a:cs typeface="Times New Roman" panose="02020603050405020304" pitchFamily="18" charset="0"/>
              </a:rPr>
              <a:t>+ </a:t>
            </a:r>
            <a:r>
              <a:rPr lang="en-US" sz="2400" dirty="0" err="1">
                <a:solidFill>
                  <a:srgbClr val="FF0000"/>
                </a:solidFill>
                <a:latin typeface="Times New Roman" panose="02020603050405020304" pitchFamily="18" charset="0"/>
                <a:cs typeface="Times New Roman" panose="02020603050405020304" pitchFamily="18" charset="0"/>
              </a:rPr>
              <a:t>Nằm</a:t>
            </a:r>
            <a:r>
              <a:rPr lang="en-US" sz="2400" dirty="0">
                <a:solidFill>
                  <a:srgbClr val="FF0000"/>
                </a:solidFill>
                <a:latin typeface="Times New Roman" panose="02020603050405020304" pitchFamily="18" charset="0"/>
                <a:cs typeface="Times New Roman" panose="02020603050405020304" pitchFamily="18" charset="0"/>
              </a:rPr>
              <a:t> ở chu </a:t>
            </a:r>
            <a:r>
              <a:rPr lang="en-US" sz="2400" dirty="0" err="1">
                <a:solidFill>
                  <a:srgbClr val="FF0000"/>
                </a:solidFill>
                <a:latin typeface="Times New Roman" panose="02020603050405020304" pitchFamily="18" charset="0"/>
                <a:cs typeface="Times New Roman" panose="02020603050405020304" pitchFamily="18" charset="0"/>
              </a:rPr>
              <a:t>kì</a:t>
            </a:r>
            <a:r>
              <a:rPr lang="en-US" sz="2400" dirty="0">
                <a:solidFill>
                  <a:srgbClr val="FF0000"/>
                </a:solidFill>
                <a:latin typeface="Times New Roman" panose="02020603050405020304" pitchFamily="18" charset="0"/>
                <a:cs typeface="Times New Roman" panose="02020603050405020304" pitchFamily="18" charset="0"/>
              </a:rPr>
              <a:t> 2</a:t>
            </a:r>
          </a:p>
        </p:txBody>
      </p:sp>
      <p:sp>
        <p:nvSpPr>
          <p:cNvPr id="2" name="Rectangle 1"/>
          <p:cNvSpPr/>
          <p:nvPr/>
        </p:nvSpPr>
        <p:spPr>
          <a:xfrm>
            <a:off x="-222069" y="-182880"/>
            <a:ext cx="4206240" cy="14107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6E7B0E8-4BD0-9BCE-5EC1-D93A95B475BE}"/>
              </a:ext>
            </a:extLst>
          </p:cNvPr>
          <p:cNvGrpSpPr/>
          <p:nvPr/>
        </p:nvGrpSpPr>
        <p:grpSpPr>
          <a:xfrm>
            <a:off x="76683" y="794164"/>
            <a:ext cx="872119" cy="859096"/>
            <a:chOff x="3775293" y="3113260"/>
            <a:chExt cx="872119" cy="859096"/>
          </a:xfrm>
        </p:grpSpPr>
        <p:pic>
          <p:nvPicPr>
            <p:cNvPr id="11" name="Picture 6" descr="FAQs">
              <a:extLst>
                <a:ext uri="{FF2B5EF4-FFF2-40B4-BE49-F238E27FC236}">
                  <a16:creationId xmlns:a16="http://schemas.microsoft.com/office/drawing/2014/main" id="{AF173CF9-2B79-774E-993A-16D35F3F34E7}"/>
                </a:ext>
              </a:extLst>
            </p:cNvPr>
            <p:cNvPicPr>
              <a:picLocks noChangeAspect="1" noChangeArrowheads="1" noCrop="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88499" y="3140735"/>
              <a:ext cx="813155" cy="813155"/>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a:extLst>
                <a:ext uri="{FF2B5EF4-FFF2-40B4-BE49-F238E27FC236}">
                  <a16:creationId xmlns:a16="http://schemas.microsoft.com/office/drawing/2014/main" id="{559789D9-3D53-DCBE-D7A3-994A0C3C1EE6}"/>
                </a:ext>
              </a:extLst>
            </p:cNvPr>
            <p:cNvSpPr/>
            <p:nvPr/>
          </p:nvSpPr>
          <p:spPr>
            <a:xfrm>
              <a:off x="3775293" y="3113260"/>
              <a:ext cx="872119" cy="859096"/>
            </a:xfrm>
            <a:prstGeom prst="ellipse">
              <a:avLst/>
            </a:prstGeom>
            <a:noFill/>
            <a:ln w="28575">
              <a:solidFill>
                <a:srgbClr val="FF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reeform 11">
            <a:extLst>
              <a:ext uri="{FF2B5EF4-FFF2-40B4-BE49-F238E27FC236}">
                <a16:creationId xmlns:a16="http://schemas.microsoft.com/office/drawing/2014/main" id="{ECEE674D-4A3D-04C0-00AB-8C51D71B30AB}"/>
              </a:ext>
            </a:extLst>
          </p:cNvPr>
          <p:cNvSpPr/>
          <p:nvPr/>
        </p:nvSpPr>
        <p:spPr>
          <a:xfrm>
            <a:off x="785209" y="964759"/>
            <a:ext cx="3373288" cy="563846"/>
          </a:xfrm>
          <a:custGeom>
            <a:avLst/>
            <a:gdLst>
              <a:gd name="connsiteX0" fmla="*/ 49698 w 3896242"/>
              <a:gd name="connsiteY0" fmla="*/ 0 h 563846"/>
              <a:gd name="connsiteX1" fmla="*/ 3614319 w 3896242"/>
              <a:gd name="connsiteY1" fmla="*/ 0 h 563846"/>
              <a:gd name="connsiteX2" fmla="*/ 3896242 w 3896242"/>
              <a:gd name="connsiteY2" fmla="*/ 281923 h 563846"/>
              <a:gd name="connsiteX3" fmla="*/ 3614319 w 3896242"/>
              <a:gd name="connsiteY3" fmla="*/ 563846 h 563846"/>
              <a:gd name="connsiteX4" fmla="*/ 9456 w 3896242"/>
              <a:gd name="connsiteY4" fmla="*/ 563846 h 563846"/>
              <a:gd name="connsiteX5" fmla="*/ 0 w 3896242"/>
              <a:gd name="connsiteY5" fmla="*/ 562893 h 563846"/>
              <a:gd name="connsiteX6" fmla="*/ 13249 w 3896242"/>
              <a:gd name="connsiteY6" fmla="*/ 551996 h 563846"/>
              <a:gd name="connsiteX7" fmla="*/ 137086 w 3896242"/>
              <a:gd name="connsiteY7" fmla="*/ 253980 h 563846"/>
              <a:gd name="connsiteX8" fmla="*/ 64878 w 3896242"/>
              <a:gd name="connsiteY8" fmla="*/ 18339 h 563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96242" h="563846">
                <a:moveTo>
                  <a:pt x="49698" y="0"/>
                </a:moveTo>
                <a:lnTo>
                  <a:pt x="3614319" y="0"/>
                </a:lnTo>
                <a:cubicBezTo>
                  <a:pt x="3770021" y="0"/>
                  <a:pt x="3896242" y="126221"/>
                  <a:pt x="3896242" y="281923"/>
                </a:cubicBezTo>
                <a:cubicBezTo>
                  <a:pt x="3896242" y="437625"/>
                  <a:pt x="3770021" y="563846"/>
                  <a:pt x="3614319" y="563846"/>
                </a:cubicBezTo>
                <a:lnTo>
                  <a:pt x="9456" y="563846"/>
                </a:lnTo>
                <a:lnTo>
                  <a:pt x="0" y="562893"/>
                </a:lnTo>
                <a:lnTo>
                  <a:pt x="13249" y="551996"/>
                </a:lnTo>
                <a:cubicBezTo>
                  <a:pt x="89762" y="475727"/>
                  <a:pt x="137086" y="370363"/>
                  <a:pt x="137086" y="253980"/>
                </a:cubicBezTo>
                <a:cubicBezTo>
                  <a:pt x="137086" y="166693"/>
                  <a:pt x="110466" y="85604"/>
                  <a:pt x="64878" y="18339"/>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Box 13">
            <a:extLst>
              <a:ext uri="{FF2B5EF4-FFF2-40B4-BE49-F238E27FC236}">
                <a16:creationId xmlns:a16="http://schemas.microsoft.com/office/drawing/2014/main" id="{D6547C4C-EAA2-7ACD-17ED-34840482ECE1}"/>
              </a:ext>
            </a:extLst>
          </p:cNvPr>
          <p:cNvSpPr txBox="1"/>
          <p:nvPr/>
        </p:nvSpPr>
        <p:spPr>
          <a:xfrm>
            <a:off x="1481999" y="1015866"/>
            <a:ext cx="2181497" cy="461665"/>
          </a:xfrm>
          <a:prstGeom prst="rect">
            <a:avLst/>
          </a:prstGeom>
          <a:noFill/>
        </p:spPr>
        <p:txBody>
          <a:bodyPr wrap="square" rtlCol="0">
            <a:spAutoFit/>
          </a:bodyPr>
          <a:lstStyle/>
          <a:p>
            <a:r>
              <a:rPr lang="en-US" sz="2400" b="1" dirty="0">
                <a:solidFill>
                  <a:schemeClr val="bg1"/>
                </a:solidFill>
                <a:latin typeface="Times New Roman" panose="02020603050405020304" pitchFamily="18" charset="0"/>
                <a:cs typeface="Times New Roman" panose="02020603050405020304" pitchFamily="18" charset="0"/>
              </a:rPr>
              <a:t>CÂU HỎI</a:t>
            </a:r>
          </a:p>
        </p:txBody>
      </p:sp>
    </p:spTree>
    <p:extLst>
      <p:ext uri="{BB962C8B-B14F-4D97-AF65-F5344CB8AC3E}">
        <p14:creationId xmlns:p14="http://schemas.microsoft.com/office/powerpoint/2010/main" val="1526764084"/>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14:presetBounceEnd="74000">
                                      <p:stCondLst>
                                        <p:cond delay="500"/>
                                      </p:stCondLst>
                                      <p:childTnLst>
                                        <p:set>
                                          <p:cBhvr>
                                            <p:cTn id="6" dur="1" fill="hold">
                                              <p:stCondLst>
                                                <p:cond delay="0"/>
                                              </p:stCondLst>
                                            </p:cTn>
                                            <p:tgtEl>
                                              <p:spTgt spid="10"/>
                                            </p:tgtEl>
                                            <p:attrNameLst>
                                              <p:attrName>style.visibility</p:attrName>
                                            </p:attrNameLst>
                                          </p:cBhvr>
                                          <p:to>
                                            <p:strVal val="visible"/>
                                          </p:to>
                                        </p:set>
                                        <p:anim calcmode="lin" valueType="num" p14:bounceEnd="74000">
                                          <p:cBhvr additive="base">
                                            <p:cTn id="7" dur="2000" fill="hold"/>
                                            <p:tgtEl>
                                              <p:spTgt spid="10"/>
                                            </p:tgtEl>
                                            <p:attrNameLst>
                                              <p:attrName>ppt_x</p:attrName>
                                            </p:attrNameLst>
                                          </p:cBhvr>
                                          <p:tavLst>
                                            <p:tav tm="0">
                                              <p:val>
                                                <p:strVal val="0-#ppt_w/2"/>
                                              </p:val>
                                            </p:tav>
                                            <p:tav tm="100000">
                                              <p:val>
                                                <p:strVal val="#ppt_x"/>
                                              </p:val>
                                            </p:tav>
                                          </p:tavLst>
                                        </p:anim>
                                        <p:anim calcmode="lin" valueType="num" p14:bounceEnd="74000">
                                          <p:cBhvr additive="base">
                                            <p:cTn id="8" dur="2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725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72500">
                                          <p:cBhvr additive="base">
                                            <p:cTn id="11" dur="2000" fill="hold"/>
                                            <p:tgtEl>
                                              <p:spTgt spid="13"/>
                                            </p:tgtEl>
                                            <p:attrNameLst>
                                              <p:attrName>ppt_x</p:attrName>
                                            </p:attrNameLst>
                                          </p:cBhvr>
                                          <p:tavLst>
                                            <p:tav tm="0">
                                              <p:val>
                                                <p:strVal val="0-#ppt_w/2"/>
                                              </p:val>
                                            </p:tav>
                                            <p:tav tm="100000">
                                              <p:val>
                                                <p:strVal val="#ppt_x"/>
                                              </p:val>
                                            </p:tav>
                                          </p:tavLst>
                                        </p:anim>
                                        <p:anim calcmode="lin" valueType="num" p14:bounceEnd="72500">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70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70000">
                                          <p:cBhvr additive="base">
                                            <p:cTn id="15" dur="2000" fill="hold"/>
                                            <p:tgtEl>
                                              <p:spTgt spid="14"/>
                                            </p:tgtEl>
                                            <p:attrNameLst>
                                              <p:attrName>ppt_x</p:attrName>
                                            </p:attrNameLst>
                                          </p:cBhvr>
                                          <p:tavLst>
                                            <p:tav tm="0">
                                              <p:val>
                                                <p:strVal val="0-#ppt_w/2"/>
                                              </p:val>
                                            </p:tav>
                                            <p:tav tm="100000">
                                              <p:val>
                                                <p:strVal val="#ppt_x"/>
                                              </p:val>
                                            </p:tav>
                                          </p:tavLst>
                                        </p:anim>
                                        <p:anim calcmode="lin" valueType="num" p14:bounceEnd="70000">
                                          <p:cBhvr additive="base">
                                            <p:cTn id="16" dur="20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60000">
                                          <p:cBhvr additive="base">
                                            <p:cTn id="19" dur="2000" fill="hold"/>
                                            <p:tgtEl>
                                              <p:spTgt spid="4"/>
                                            </p:tgtEl>
                                            <p:attrNameLst>
                                              <p:attrName>ppt_x</p:attrName>
                                            </p:attrNameLst>
                                          </p:cBhvr>
                                          <p:tavLst>
                                            <p:tav tm="0">
                                              <p:val>
                                                <p:strVal val="0-#ppt_w/2"/>
                                              </p:val>
                                            </p:tav>
                                            <p:tav tm="100000">
                                              <p:val>
                                                <p:strVal val="#ppt_x"/>
                                              </p:val>
                                            </p:tav>
                                          </p:tavLst>
                                        </p:anim>
                                        <p:anim calcmode="lin" valueType="num" p14:bounceEnd="60000">
                                          <p:cBhvr additive="base">
                                            <p:cTn id="20"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fill="hold" nodeType="clickEffect" p14:presetBounceEnd="72000">
                                      <p:stCondLst>
                                        <p:cond delay="0"/>
                                      </p:stCondLst>
                                      <p:childTnLst>
                                        <p:animMotion origin="layout" path="M 1.25E-6 1.11111E-6 L -0.00104 0.61319 " pathEditMode="relative" rAng="0" ptsTypes="AA" p14:bounceEnd="72000">
                                          <p:cBhvr>
                                            <p:cTn id="24" dur="2000" fill="hold"/>
                                            <p:tgtEl>
                                              <p:spTgt spid="4"/>
                                            </p:tgtEl>
                                            <p:attrNameLst>
                                              <p:attrName>ppt_x</p:attrName>
                                              <p:attrName>ppt_y</p:attrName>
                                            </p:attrNameLst>
                                          </p:cBhvr>
                                          <p:rCtr x="-52" y="30648"/>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21" presetClass="emph" presetSubtype="0" repeatCount="indefinite" fill="hold" grpId="1" nodeType="withEffect">
                                      <p:stCondLst>
                                        <p:cond delay="0"/>
                                      </p:stCondLst>
                                      <p:childTnLst>
                                        <p:animClr clrSpc="hsl" dir="cw">
                                          <p:cBhvr override="childStyle">
                                            <p:cTn id="34" dur="1000" fill="hold"/>
                                            <p:tgtEl>
                                              <p:spTgt spid="19"/>
                                            </p:tgtEl>
                                            <p:attrNameLst>
                                              <p:attrName>style.color</p:attrName>
                                            </p:attrNameLst>
                                          </p:cBhvr>
                                          <p:by>
                                            <p:hsl h="7200000" s="0" l="0"/>
                                          </p:by>
                                        </p:animClr>
                                        <p:animClr clrSpc="hsl" dir="cw">
                                          <p:cBhvr>
                                            <p:cTn id="35" dur="1000" fill="hold"/>
                                            <p:tgtEl>
                                              <p:spTgt spid="19"/>
                                            </p:tgtEl>
                                            <p:attrNameLst>
                                              <p:attrName>fillcolor</p:attrName>
                                            </p:attrNameLst>
                                          </p:cBhvr>
                                          <p:by>
                                            <p:hsl h="7200000" s="0" l="0"/>
                                          </p:by>
                                        </p:animClr>
                                        <p:animClr clrSpc="hsl" dir="cw">
                                          <p:cBhvr>
                                            <p:cTn id="36" dur="1000" fill="hold"/>
                                            <p:tgtEl>
                                              <p:spTgt spid="19"/>
                                            </p:tgtEl>
                                            <p:attrNameLst>
                                              <p:attrName>stroke.color</p:attrName>
                                            </p:attrNameLst>
                                          </p:cBhvr>
                                          <p:by>
                                            <p:hsl h="7200000" s="0" l="0"/>
                                          </p:by>
                                        </p:animClr>
                                        <p:set>
                                          <p:cBhvr>
                                            <p:cTn id="37" dur="1000" fill="hold"/>
                                            <p:tgtEl>
                                              <p:spTgt spid="19"/>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par>
                                    <p:cTn id="48" presetID="21" presetClass="emph" presetSubtype="0" repeatCount="indefinite" fill="hold" grpId="1" nodeType="withEffect">
                                      <p:stCondLst>
                                        <p:cond delay="0"/>
                                      </p:stCondLst>
                                      <p:childTnLst>
                                        <p:animClr clrSpc="hsl" dir="cw">
                                          <p:cBhvr override="childStyle">
                                            <p:cTn id="49" dur="1000" fill="hold"/>
                                            <p:tgtEl>
                                              <p:spTgt spid="15"/>
                                            </p:tgtEl>
                                            <p:attrNameLst>
                                              <p:attrName>style.color</p:attrName>
                                            </p:attrNameLst>
                                          </p:cBhvr>
                                          <p:by>
                                            <p:hsl h="7200000" s="0" l="0"/>
                                          </p:by>
                                        </p:animClr>
                                        <p:animClr clrSpc="hsl" dir="cw">
                                          <p:cBhvr>
                                            <p:cTn id="50" dur="1000" fill="hold"/>
                                            <p:tgtEl>
                                              <p:spTgt spid="15"/>
                                            </p:tgtEl>
                                            <p:attrNameLst>
                                              <p:attrName>fillcolor</p:attrName>
                                            </p:attrNameLst>
                                          </p:cBhvr>
                                          <p:by>
                                            <p:hsl h="7200000" s="0" l="0"/>
                                          </p:by>
                                        </p:animClr>
                                        <p:animClr clrSpc="hsl" dir="cw">
                                          <p:cBhvr>
                                            <p:cTn id="51" dur="1000" fill="hold"/>
                                            <p:tgtEl>
                                              <p:spTgt spid="15"/>
                                            </p:tgtEl>
                                            <p:attrNameLst>
                                              <p:attrName>stroke.color</p:attrName>
                                            </p:attrNameLst>
                                          </p:cBhvr>
                                          <p:by>
                                            <p:hsl h="7200000" s="0" l="0"/>
                                          </p:by>
                                        </p:animClr>
                                        <p:set>
                                          <p:cBhvr>
                                            <p:cTn id="52" dur="1000" fill="hold"/>
                                            <p:tgtEl>
                                              <p:spTgt spid="15"/>
                                            </p:tgtEl>
                                            <p:attrNameLst>
                                              <p:attrName>fill.type</p:attrName>
                                            </p:attrNameLst>
                                          </p:cBhvr>
                                          <p:to>
                                            <p:strVal val="solid"/>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9" grpId="0" animBg="1"/>
          <p:bldP spid="19" grpId="1" animBg="1"/>
          <p:bldP spid="20" grpId="0" animBg="1"/>
          <p:bldP spid="21" grpId="0"/>
          <p:bldP spid="13" grpId="0" animBg="1"/>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5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2000" fill="hold"/>
                                            <p:tgtEl>
                                              <p:spTgt spid="13"/>
                                            </p:tgtEl>
                                            <p:attrNameLst>
                                              <p:attrName>ppt_x</p:attrName>
                                            </p:attrNameLst>
                                          </p:cBhvr>
                                          <p:tavLst>
                                            <p:tav tm="0">
                                              <p:val>
                                                <p:strVal val="0-#ppt_w/2"/>
                                              </p:val>
                                            </p:tav>
                                            <p:tav tm="100000">
                                              <p:val>
                                                <p:strVal val="#ppt_x"/>
                                              </p:val>
                                            </p:tav>
                                          </p:tavLst>
                                        </p:anim>
                                        <p:anim calcmode="lin" valueType="num">
                                          <p:cBhvr additive="base">
                                            <p:cTn id="12" dur="20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2000" fill="hold"/>
                                            <p:tgtEl>
                                              <p:spTgt spid="14"/>
                                            </p:tgtEl>
                                            <p:attrNameLst>
                                              <p:attrName>ppt_x</p:attrName>
                                            </p:attrNameLst>
                                          </p:cBhvr>
                                          <p:tavLst>
                                            <p:tav tm="0">
                                              <p:val>
                                                <p:strVal val="0-#ppt_w/2"/>
                                              </p:val>
                                            </p:tav>
                                            <p:tav tm="100000">
                                              <p:val>
                                                <p:strVal val="#ppt_x"/>
                                              </p:val>
                                            </p:tav>
                                          </p:tavLst>
                                        </p:anim>
                                        <p:anim calcmode="lin" valueType="num">
                                          <p:cBhvr additive="base">
                                            <p:cTn id="16" dur="20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000" fill="hold"/>
                                            <p:tgtEl>
                                              <p:spTgt spid="4"/>
                                            </p:tgtEl>
                                            <p:attrNameLst>
                                              <p:attrName>ppt_x</p:attrName>
                                            </p:attrNameLst>
                                          </p:cBhvr>
                                          <p:tavLst>
                                            <p:tav tm="0">
                                              <p:val>
                                                <p:strVal val="0-#ppt_w/2"/>
                                              </p:val>
                                            </p:tav>
                                            <p:tav tm="100000">
                                              <p:val>
                                                <p:strVal val="#ppt_x"/>
                                              </p:val>
                                            </p:tav>
                                          </p:tavLst>
                                        </p:anim>
                                        <p:anim calcmode="lin" valueType="num">
                                          <p:cBhvr additive="base">
                                            <p:cTn id="20" dur="2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path" presetSubtype="0" accel="50000" fill="hold" nodeType="clickEffect">
                                      <p:stCondLst>
                                        <p:cond delay="0"/>
                                      </p:stCondLst>
                                      <p:childTnLst>
                                        <p:animMotion origin="layout" path="M 1.25E-6 1.11111E-6 L -0.00104 0.61319 " pathEditMode="relative" rAng="0" ptsTypes="AA">
                                          <p:cBhvr>
                                            <p:cTn id="24" dur="2000" fill="hold"/>
                                            <p:tgtEl>
                                              <p:spTgt spid="4"/>
                                            </p:tgtEl>
                                            <p:attrNameLst>
                                              <p:attrName>ppt_x</p:attrName>
                                              <p:attrName>ppt_y</p:attrName>
                                            </p:attrNameLst>
                                          </p:cBhvr>
                                          <p:rCtr x="-52" y="30648"/>
                                        </p:animMotion>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21" presetClass="emph" presetSubtype="0" repeatCount="indefinite" fill="hold" grpId="1" nodeType="withEffect">
                                      <p:stCondLst>
                                        <p:cond delay="0"/>
                                      </p:stCondLst>
                                      <p:childTnLst>
                                        <p:animClr clrSpc="hsl" dir="cw">
                                          <p:cBhvr override="childStyle">
                                            <p:cTn id="34" dur="1000" fill="hold"/>
                                            <p:tgtEl>
                                              <p:spTgt spid="19"/>
                                            </p:tgtEl>
                                            <p:attrNameLst>
                                              <p:attrName>style.color</p:attrName>
                                            </p:attrNameLst>
                                          </p:cBhvr>
                                          <p:by>
                                            <p:hsl h="7200000" s="0" l="0"/>
                                          </p:by>
                                        </p:animClr>
                                        <p:animClr clrSpc="hsl" dir="cw">
                                          <p:cBhvr>
                                            <p:cTn id="35" dur="1000" fill="hold"/>
                                            <p:tgtEl>
                                              <p:spTgt spid="19"/>
                                            </p:tgtEl>
                                            <p:attrNameLst>
                                              <p:attrName>fillcolor</p:attrName>
                                            </p:attrNameLst>
                                          </p:cBhvr>
                                          <p:by>
                                            <p:hsl h="7200000" s="0" l="0"/>
                                          </p:by>
                                        </p:animClr>
                                        <p:animClr clrSpc="hsl" dir="cw">
                                          <p:cBhvr>
                                            <p:cTn id="36" dur="1000" fill="hold"/>
                                            <p:tgtEl>
                                              <p:spTgt spid="19"/>
                                            </p:tgtEl>
                                            <p:attrNameLst>
                                              <p:attrName>stroke.color</p:attrName>
                                            </p:attrNameLst>
                                          </p:cBhvr>
                                          <p:by>
                                            <p:hsl h="7200000" s="0" l="0"/>
                                          </p:by>
                                        </p:animClr>
                                        <p:set>
                                          <p:cBhvr>
                                            <p:cTn id="37" dur="1000" fill="hold"/>
                                            <p:tgtEl>
                                              <p:spTgt spid="19"/>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childTnLst>
                                    </p:cTn>
                                  </p:par>
                                  <p:par>
                                    <p:cTn id="48" presetID="21" presetClass="emph" presetSubtype="0" repeatCount="indefinite" fill="hold" grpId="1" nodeType="withEffect">
                                      <p:stCondLst>
                                        <p:cond delay="0"/>
                                      </p:stCondLst>
                                      <p:childTnLst>
                                        <p:animClr clrSpc="hsl" dir="cw">
                                          <p:cBhvr override="childStyle">
                                            <p:cTn id="49" dur="1000" fill="hold"/>
                                            <p:tgtEl>
                                              <p:spTgt spid="15"/>
                                            </p:tgtEl>
                                            <p:attrNameLst>
                                              <p:attrName>style.color</p:attrName>
                                            </p:attrNameLst>
                                          </p:cBhvr>
                                          <p:by>
                                            <p:hsl h="7200000" s="0" l="0"/>
                                          </p:by>
                                        </p:animClr>
                                        <p:animClr clrSpc="hsl" dir="cw">
                                          <p:cBhvr>
                                            <p:cTn id="50" dur="1000" fill="hold"/>
                                            <p:tgtEl>
                                              <p:spTgt spid="15"/>
                                            </p:tgtEl>
                                            <p:attrNameLst>
                                              <p:attrName>fillcolor</p:attrName>
                                            </p:attrNameLst>
                                          </p:cBhvr>
                                          <p:by>
                                            <p:hsl h="7200000" s="0" l="0"/>
                                          </p:by>
                                        </p:animClr>
                                        <p:animClr clrSpc="hsl" dir="cw">
                                          <p:cBhvr>
                                            <p:cTn id="51" dur="1000" fill="hold"/>
                                            <p:tgtEl>
                                              <p:spTgt spid="15"/>
                                            </p:tgtEl>
                                            <p:attrNameLst>
                                              <p:attrName>stroke.color</p:attrName>
                                            </p:attrNameLst>
                                          </p:cBhvr>
                                          <p:by>
                                            <p:hsl h="7200000" s="0" l="0"/>
                                          </p:by>
                                        </p:animClr>
                                        <p:set>
                                          <p:cBhvr>
                                            <p:cTn id="52" dur="1000" fill="hold"/>
                                            <p:tgtEl>
                                              <p:spTgt spid="15"/>
                                            </p:tgtEl>
                                            <p:attrNameLst>
                                              <p:attrName>fill.type</p:attrName>
                                            </p:attrNameLst>
                                          </p:cBhvr>
                                          <p:to>
                                            <p:strVal val="solid"/>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9" grpId="0" animBg="1"/>
          <p:bldP spid="19" grpId="1" animBg="1"/>
          <p:bldP spid="20" grpId="0" animBg="1"/>
          <p:bldP spid="21" grpId="0"/>
          <p:bldP spid="13" grpId="0" animBg="1"/>
          <p:bldP spid="1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5" name="Straight Connector 4"/>
          <p:cNvCxnSpPr/>
          <p:nvPr/>
        </p:nvCxnSpPr>
        <p:spPr>
          <a:xfrm>
            <a:off x="2481943" y="328638"/>
            <a:ext cx="0" cy="6413863"/>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6" name="Rectangle 5"/>
          <p:cNvSpPr/>
          <p:nvPr/>
        </p:nvSpPr>
        <p:spPr>
          <a:xfrm>
            <a:off x="65315" y="328638"/>
            <a:ext cx="2351314" cy="1200329"/>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a:t>
            </a:r>
            <a:r>
              <a:rPr lang="en-US" dirty="0">
                <a:solidFill>
                  <a:srgbClr val="FFFF00"/>
                </a:solidFill>
                <a:latin typeface="Times New Roman" panose="02020603050405020304" pitchFamily="18" charset="0"/>
                <a:cs typeface="Times New Roman" panose="02020603050405020304" pitchFamily="18" charset="0"/>
              </a:rPr>
              <a:t>. NGUYÊN TẮC SẮP XẾP CÁC NGUYÊN TỐ TRONG BẢNG TUẦN HOÀN</a:t>
            </a:r>
          </a:p>
        </p:txBody>
      </p:sp>
      <p:sp>
        <p:nvSpPr>
          <p:cNvPr id="17" name="Rectangle 16"/>
          <p:cNvSpPr/>
          <p:nvPr/>
        </p:nvSpPr>
        <p:spPr>
          <a:xfrm>
            <a:off x="65315" y="1735073"/>
            <a:ext cx="2351314" cy="646331"/>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II. </a:t>
            </a:r>
            <a:r>
              <a:rPr lang="en-US" dirty="0">
                <a:solidFill>
                  <a:srgbClr val="FFFF00"/>
                </a:solidFill>
                <a:latin typeface="Times New Roman" panose="02020603050405020304" pitchFamily="18" charset="0"/>
                <a:cs typeface="Times New Roman" panose="02020603050405020304" pitchFamily="18" charset="0"/>
              </a:rPr>
              <a:t>CẤU TẠO BẢNG TUẦN HOÀN</a:t>
            </a:r>
          </a:p>
        </p:txBody>
      </p:sp>
      <p:sp>
        <p:nvSpPr>
          <p:cNvPr id="7" name="Rectangle 6"/>
          <p:cNvSpPr/>
          <p:nvPr/>
        </p:nvSpPr>
        <p:spPr>
          <a:xfrm>
            <a:off x="235132" y="2381404"/>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1. Ô </a:t>
            </a:r>
            <a:r>
              <a:rPr lang="en-US" sz="2000" b="1" dirty="0" err="1">
                <a:solidFill>
                  <a:schemeClr val="bg1"/>
                </a:solidFill>
                <a:latin typeface="Times New Roman" panose="02020603050405020304" pitchFamily="18" charset="0"/>
                <a:cs typeface="Times New Roman" panose="02020603050405020304" pitchFamily="18" charset="0"/>
              </a:rPr>
              <a:t>nguyên</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tố</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3" name="Rectangle 2"/>
          <p:cNvSpPr/>
          <p:nvPr/>
        </p:nvSpPr>
        <p:spPr>
          <a:xfrm>
            <a:off x="3400696" y="525452"/>
            <a:ext cx="8643257" cy="587148"/>
          </a:xfrm>
          <a:prstGeom prst="rect">
            <a:avLst/>
          </a:prstGeom>
        </p:spPr>
        <p:txBody>
          <a:bodyPr wrap="square">
            <a:spAutoFit/>
          </a:bodyPr>
          <a:lstStyle/>
          <a:p>
            <a:pPr algn="just">
              <a:lnSpc>
                <a:spcPct val="150000"/>
              </a:lnSpc>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Có 7 chu kì</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p:cNvSpPr/>
          <p:nvPr/>
        </p:nvSpPr>
        <p:spPr>
          <a:xfrm>
            <a:off x="235131" y="2827680"/>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2. Chu </a:t>
            </a:r>
            <a:r>
              <a:rPr lang="en-US" sz="2000" b="1" dirty="0" err="1">
                <a:solidFill>
                  <a:schemeClr val="bg1"/>
                </a:solidFill>
                <a:latin typeface="Times New Roman" panose="02020603050405020304" pitchFamily="18" charset="0"/>
                <a:cs typeface="Times New Roman" panose="02020603050405020304" pitchFamily="18" charset="0"/>
              </a:rPr>
              <a:t>kì</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Rectangle 3"/>
          <p:cNvSpPr/>
          <p:nvPr/>
        </p:nvSpPr>
        <p:spPr>
          <a:xfrm>
            <a:off x="3400695" y="1112600"/>
            <a:ext cx="8499567" cy="1200329"/>
          </a:xfrm>
          <a:prstGeom prst="rect">
            <a:avLst/>
          </a:prstGeom>
        </p:spPr>
        <p:txBody>
          <a:bodyPr wrap="square">
            <a:spAutoFit/>
          </a:bodyPr>
          <a:lstStyle/>
          <a:p>
            <a:pPr algn="just">
              <a:lnSpc>
                <a:spcPct val="150000"/>
              </a:lnSpc>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Chu kì là dãy các nguyên tố mà nguyên tử có cùng........................, được xếp theo chiều điện tích hạt nhân.................. </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9896187" y="1200159"/>
            <a:ext cx="2004075" cy="461665"/>
          </a:xfrm>
          <a:prstGeom prst="rect">
            <a:avLst/>
          </a:prstGeom>
        </p:spPr>
        <p:txBody>
          <a:bodyPr wrap="none">
            <a:spAutoFit/>
          </a:bodyPr>
          <a:lstStyle/>
          <a:p>
            <a:r>
              <a:rPr lang="nl-NL"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số lớp electron</a:t>
            </a:r>
            <a:endParaRPr lang="en-US" sz="2400" dirty="0">
              <a:solidFill>
                <a:srgbClr val="FFFF00"/>
              </a:solidFill>
            </a:endParaRPr>
          </a:p>
        </p:txBody>
      </p:sp>
      <p:sp>
        <p:nvSpPr>
          <p:cNvPr id="11" name="Rectangle 10"/>
          <p:cNvSpPr/>
          <p:nvPr/>
        </p:nvSpPr>
        <p:spPr>
          <a:xfrm>
            <a:off x="8179365" y="1779043"/>
            <a:ext cx="1234633" cy="461665"/>
          </a:xfrm>
          <a:prstGeom prst="rect">
            <a:avLst/>
          </a:prstGeom>
        </p:spPr>
        <p:txBody>
          <a:bodyPr wrap="none">
            <a:spAutoFit/>
          </a:bodyPr>
          <a:lstStyle/>
          <a:p>
            <a:r>
              <a:rPr lang="nl-NL"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tăng dần</a:t>
            </a:r>
            <a:endParaRPr lang="en-US" sz="2400" dirty="0">
              <a:solidFill>
                <a:srgbClr val="FFFF00"/>
              </a:solidFill>
            </a:endParaRPr>
          </a:p>
        </p:txBody>
      </p:sp>
      <p:sp>
        <p:nvSpPr>
          <p:cNvPr id="12" name="Rectangle 11"/>
          <p:cNvSpPr/>
          <p:nvPr/>
        </p:nvSpPr>
        <p:spPr>
          <a:xfrm>
            <a:off x="3400694" y="2247800"/>
            <a:ext cx="6199133" cy="646331"/>
          </a:xfrm>
          <a:prstGeom prst="rect">
            <a:avLst/>
          </a:prstGeom>
        </p:spPr>
        <p:txBody>
          <a:bodyPr wrap="none">
            <a:spAutoFit/>
          </a:bodyPr>
          <a:lstStyle/>
          <a:p>
            <a:pPr algn="just">
              <a:lnSpc>
                <a:spcPct val="150000"/>
              </a:lnSpc>
              <a:spcAft>
                <a:spcPts val="0"/>
              </a:spcAft>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Số thứ tự của chu kì ................ số lớp electron. </a:t>
            </a:r>
            <a:endParaRPr lang="en-US" sz="2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6385399" y="2340132"/>
            <a:ext cx="782587" cy="461665"/>
          </a:xfrm>
          <a:prstGeom prst="rect">
            <a:avLst/>
          </a:prstGeom>
        </p:spPr>
        <p:txBody>
          <a:bodyPr wrap="none">
            <a:spAutoFit/>
          </a:bodyPr>
          <a:lstStyle/>
          <a:p>
            <a:r>
              <a:rPr lang="nl-NL"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bằng</a:t>
            </a:r>
            <a:endParaRPr lang="en-US" sz="2400" dirty="0">
              <a:solidFill>
                <a:srgbClr val="FFFF00"/>
              </a:solidFill>
            </a:endParaRPr>
          </a:p>
        </p:txBody>
      </p:sp>
      <p:sp>
        <p:nvSpPr>
          <p:cNvPr id="15" name="Rectangle 14"/>
          <p:cNvSpPr/>
          <p:nvPr/>
        </p:nvSpPr>
        <p:spPr>
          <a:xfrm>
            <a:off x="2651618" y="0"/>
            <a:ext cx="744114" cy="830997"/>
          </a:xfrm>
          <a:prstGeom prst="rect">
            <a:avLst/>
          </a:prstGeom>
        </p:spPr>
        <p:txBody>
          <a:bodyPr wrap="none">
            <a:spAutoFit/>
          </a:bodyPr>
          <a:lstStyle/>
          <a:p>
            <a:pPr algn="just"/>
            <a:r>
              <a:rPr lang="en-US" sz="4800" i="1" dirty="0" smtClean="0">
                <a:solidFill>
                  <a:schemeClr val="bg1"/>
                </a:solidFill>
                <a:latin typeface="Times New Roman" pitchFamily="18" charset="0"/>
                <a:cs typeface="Times New Roman" pitchFamily="18" charset="0"/>
                <a:sym typeface="Wingdings"/>
              </a:rPr>
              <a:t></a:t>
            </a:r>
            <a:endParaRPr lang="en-US" sz="4800" b="1"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6846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7829006" y="1791512"/>
            <a:ext cx="4097381" cy="2308324"/>
          </a:xfrm>
          <a:prstGeom prst="rect">
            <a:avLst/>
          </a:prstGeom>
        </p:spPr>
        <p:txBody>
          <a:bodyPr wrap="square">
            <a:spAutoFit/>
          </a:bodyPr>
          <a:lstStyle/>
          <a:p>
            <a:pPr algn="just"/>
            <a:r>
              <a:rPr lang="en-US" sz="2400" dirty="0" err="1">
                <a:solidFill>
                  <a:srgbClr val="000000"/>
                </a:solidFill>
                <a:latin typeface="Times New Roman" panose="02020603050405020304" pitchFamily="18" charset="0"/>
                <a:cs typeface="Times New Roman" panose="02020603050405020304" pitchFamily="18" charset="0"/>
              </a:rPr>
              <a:t>Nguyên</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tố</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số </a:t>
            </a:r>
            <a:r>
              <a:rPr lang="en-US" sz="2400" dirty="0" err="1">
                <a:solidFill>
                  <a:srgbClr val="000000"/>
                </a:solidFill>
                <a:latin typeface="Times New Roman" panose="02020603050405020304" pitchFamily="18" charset="0"/>
                <a:cs typeface="Times New Roman" panose="02020603050405020304" pitchFamily="18" charset="0"/>
              </a:rPr>
              <a:t>thứ</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tự</a:t>
            </a:r>
            <a:r>
              <a:rPr lang="en-US" sz="2400" dirty="0">
                <a:solidFill>
                  <a:srgbClr val="000000"/>
                </a:solidFill>
                <a:latin typeface="Times New Roman" panose="02020603050405020304" pitchFamily="18" charset="0"/>
                <a:cs typeface="Times New Roman" panose="02020603050405020304" pitchFamily="18" charset="0"/>
              </a:rPr>
              <a:t> 15 </a:t>
            </a:r>
            <a:r>
              <a:rPr lang="en-US" sz="2400" dirty="0" err="1">
                <a:solidFill>
                  <a:srgbClr val="000000"/>
                </a:solidFill>
                <a:latin typeface="Times New Roman" panose="02020603050405020304" pitchFamily="18" charset="0"/>
                <a:cs typeface="Times New Roman" panose="02020603050405020304" pitchFamily="18" charset="0"/>
              </a:rPr>
              <a:t>là</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nguyên</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tố</a:t>
            </a:r>
            <a:r>
              <a:rPr lang="en-US" sz="2400" dirty="0">
                <a:solidFill>
                  <a:srgbClr val="000000"/>
                </a:solidFill>
                <a:latin typeface="Times New Roman" panose="02020603050405020304" pitchFamily="18" charset="0"/>
                <a:cs typeface="Times New Roman" panose="02020603050405020304" pitchFamily="18" charset="0"/>
              </a:rPr>
              <a:t> phosphorus, </a:t>
            </a:r>
            <a:r>
              <a:rPr lang="en-US" sz="2400" dirty="0" err="1">
                <a:solidFill>
                  <a:srgbClr val="000000"/>
                </a:solidFill>
                <a:latin typeface="Times New Roman" panose="02020603050405020304" pitchFamily="18" charset="0"/>
                <a:cs typeface="Times New Roman" panose="02020603050405020304" pitchFamily="18" charset="0"/>
              </a:rPr>
              <a:t>nằm</a:t>
            </a:r>
            <a:r>
              <a:rPr lang="en-US" sz="2400" dirty="0">
                <a:solidFill>
                  <a:srgbClr val="000000"/>
                </a:solidFill>
                <a:latin typeface="Times New Roman" panose="02020603050405020304" pitchFamily="18" charset="0"/>
                <a:cs typeface="Times New Roman" panose="02020603050405020304" pitchFamily="18" charset="0"/>
              </a:rPr>
              <a:t> ở </a:t>
            </a:r>
            <a:r>
              <a:rPr lang="en-US" sz="2400" dirty="0" err="1">
                <a:solidFill>
                  <a:srgbClr val="000000"/>
                </a:solidFill>
                <a:latin typeface="Times New Roman" panose="02020603050405020304" pitchFamily="18" charset="0"/>
                <a:cs typeface="Times New Roman" panose="02020603050405020304" pitchFamily="18" charset="0"/>
              </a:rPr>
              <a:t>hàng</a:t>
            </a:r>
            <a:r>
              <a:rPr lang="en-US" sz="2400" dirty="0">
                <a:solidFill>
                  <a:srgbClr val="000000"/>
                </a:solidFill>
                <a:latin typeface="Times New Roman" panose="02020603050405020304" pitchFamily="18" charset="0"/>
                <a:cs typeface="Times New Roman" panose="02020603050405020304" pitchFamily="18" charset="0"/>
              </a:rPr>
              <a:t> số 3</a:t>
            </a:r>
          </a:p>
          <a:p>
            <a:pPr algn="just"/>
            <a:r>
              <a:rPr lang="en-US" sz="2400" dirty="0">
                <a:solidFill>
                  <a:srgbClr val="000000"/>
                </a:solidFill>
                <a:latin typeface="Times New Roman" panose="02020603050405020304" pitchFamily="18" charset="0"/>
                <a:cs typeface="Times New Roman" panose="02020603050405020304" pitchFamily="18" charset="0"/>
              </a:rPr>
              <a:t>=&gt; </a:t>
            </a:r>
            <a:r>
              <a:rPr lang="en-US" sz="2400" dirty="0" err="1">
                <a:solidFill>
                  <a:srgbClr val="000000"/>
                </a:solidFill>
                <a:latin typeface="Times New Roman" panose="02020603050405020304" pitchFamily="18" charset="0"/>
                <a:cs typeface="Times New Roman" panose="02020603050405020304" pitchFamily="18" charset="0"/>
              </a:rPr>
              <a:t>Nguyên</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tố</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đó</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nằm</a:t>
            </a:r>
            <a:r>
              <a:rPr lang="en-US" sz="2400" dirty="0">
                <a:solidFill>
                  <a:srgbClr val="000000"/>
                </a:solidFill>
                <a:latin typeface="Times New Roman" panose="02020603050405020304" pitchFamily="18" charset="0"/>
                <a:cs typeface="Times New Roman" panose="02020603050405020304" pitchFamily="18" charset="0"/>
              </a:rPr>
              <a:t> ở </a:t>
            </a:r>
            <a:r>
              <a:rPr lang="en-US" sz="2400" dirty="0" err="1">
                <a:solidFill>
                  <a:srgbClr val="000000"/>
                </a:solidFill>
                <a:latin typeface="Times New Roman" panose="02020603050405020304" pitchFamily="18" charset="0"/>
                <a:cs typeface="Times New Roman" panose="02020603050405020304" pitchFamily="18" charset="0"/>
              </a:rPr>
              <a:t>chu</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kì</a:t>
            </a:r>
            <a:r>
              <a:rPr lang="en-US" sz="2400" dirty="0">
                <a:solidFill>
                  <a:srgbClr val="000000"/>
                </a:solidFill>
                <a:latin typeface="Times New Roman" panose="02020603050405020304" pitchFamily="18" charset="0"/>
                <a:cs typeface="Times New Roman" panose="02020603050405020304" pitchFamily="18" charset="0"/>
              </a:rPr>
              <a:t> 3 </a:t>
            </a:r>
            <a:r>
              <a:rPr lang="en-US" sz="2400" dirty="0" err="1">
                <a:solidFill>
                  <a:srgbClr val="000000"/>
                </a:solidFill>
                <a:latin typeface="Times New Roman" panose="02020603050405020304" pitchFamily="18" charset="0"/>
                <a:cs typeface="Times New Roman" panose="02020603050405020304" pitchFamily="18" charset="0"/>
              </a:rPr>
              <a:t>và</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3 </a:t>
            </a:r>
            <a:r>
              <a:rPr lang="en-US" sz="2400" dirty="0" err="1">
                <a:solidFill>
                  <a:srgbClr val="000000"/>
                </a:solidFill>
                <a:latin typeface="Times New Roman" panose="02020603050405020304" pitchFamily="18" charset="0"/>
                <a:cs typeface="Times New Roman" panose="02020603050405020304" pitchFamily="18" charset="0"/>
              </a:rPr>
              <a:t>lớp</a:t>
            </a:r>
            <a:r>
              <a:rPr lang="en-US" sz="2400" dirty="0">
                <a:solidFill>
                  <a:srgbClr val="000000"/>
                </a:solidFill>
                <a:latin typeface="Times New Roman" panose="02020603050405020304" pitchFamily="18" charset="0"/>
                <a:cs typeface="Times New Roman" panose="02020603050405020304" pitchFamily="18" charset="0"/>
              </a:rPr>
              <a:t> electron</a:t>
            </a:r>
          </a:p>
          <a:p>
            <a:pPr algn="just"/>
            <a:endParaRPr lang="en-US" sz="2400" dirty="0">
              <a:latin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1EB8F937-CA73-11F1-EEBE-CFF07133EB5D}"/>
              </a:ext>
            </a:extLst>
          </p:cNvPr>
          <p:cNvPicPr>
            <a:picLocks noChangeAspect="1"/>
          </p:cNvPicPr>
          <p:nvPr/>
        </p:nvPicPr>
        <p:blipFill rotWithShape="1">
          <a:blip r:embed="rId2"/>
          <a:srcRect t="3296"/>
          <a:stretch/>
        </p:blipFill>
        <p:spPr>
          <a:xfrm>
            <a:off x="0" y="1230706"/>
            <a:ext cx="7473606" cy="5738260"/>
          </a:xfrm>
          <a:prstGeom prst="rect">
            <a:avLst/>
          </a:prstGeom>
        </p:spPr>
      </p:pic>
      <p:sp>
        <p:nvSpPr>
          <p:cNvPr id="9" name="Rectangle 8"/>
          <p:cNvSpPr/>
          <p:nvPr/>
        </p:nvSpPr>
        <p:spPr>
          <a:xfrm>
            <a:off x="5701553" y="2606038"/>
            <a:ext cx="412494" cy="574767"/>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169816" y="91440"/>
            <a:ext cx="11756571" cy="1162594"/>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schemeClr val="accent1">
                    <a:lumMod val="50000"/>
                  </a:schemeClr>
                </a:solidFill>
                <a:latin typeface="Times New Roman" panose="02020603050405020304" pitchFamily="18" charset="0"/>
                <a:cs typeface="Times New Roman" panose="02020603050405020304" pitchFamily="18" charset="0"/>
              </a:rPr>
              <a:t>Luyên</a:t>
            </a:r>
            <a:r>
              <a:rPr lang="en-US" sz="2800" b="1" i="1" dirty="0">
                <a:solidFill>
                  <a:schemeClr val="accent1">
                    <a:lumMod val="50000"/>
                  </a:schemeClr>
                </a:solidFill>
                <a:latin typeface="Times New Roman" panose="02020603050405020304" pitchFamily="18" charset="0"/>
                <a:cs typeface="Times New Roman" panose="02020603050405020304" pitchFamily="18" charset="0"/>
              </a:rPr>
              <a:t> </a:t>
            </a:r>
            <a:r>
              <a:rPr lang="en-US" sz="2800" b="1" i="1" dirty="0" err="1">
                <a:solidFill>
                  <a:schemeClr val="accent1">
                    <a:lumMod val="50000"/>
                  </a:schemeClr>
                </a:solidFill>
                <a:latin typeface="Times New Roman" panose="02020603050405020304" pitchFamily="18" charset="0"/>
                <a:cs typeface="Times New Roman" panose="02020603050405020304" pitchFamily="18" charset="0"/>
              </a:rPr>
              <a:t>tập</a:t>
            </a:r>
            <a:r>
              <a:rPr lang="en-US" sz="2800" b="1" i="1" dirty="0">
                <a:solidFill>
                  <a:schemeClr val="accent1">
                    <a:lumMod val="50000"/>
                  </a:schemeClr>
                </a:solidFill>
                <a:latin typeface="Times New Roman" panose="02020603050405020304" pitchFamily="18" charset="0"/>
                <a:cs typeface="Times New Roman" panose="02020603050405020304" pitchFamily="18" charset="0"/>
              </a:rPr>
              <a:t> 2</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tố</a:t>
            </a:r>
            <a:r>
              <a:rPr lang="en-US" sz="2800" dirty="0">
                <a:solidFill>
                  <a:schemeClr val="accent1">
                    <a:lumMod val="50000"/>
                  </a:schemeClr>
                </a:solidFill>
                <a:latin typeface="Times New Roman" panose="02020603050405020304" pitchFamily="18" charset="0"/>
                <a:cs typeface="Times New Roman" panose="02020603050405020304" pitchFamily="18" charset="0"/>
              </a:rPr>
              <a:t> X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có</a:t>
            </a:r>
            <a:r>
              <a:rPr lang="en-US" sz="2800" dirty="0">
                <a:solidFill>
                  <a:schemeClr val="accent1">
                    <a:lumMod val="50000"/>
                  </a:schemeClr>
                </a:solidFill>
                <a:latin typeface="Times New Roman" panose="02020603050405020304" pitchFamily="18" charset="0"/>
                <a:cs typeface="Times New Roman" panose="02020603050405020304" pitchFamily="18" charset="0"/>
              </a:rPr>
              <a:t> số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thứ</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tự</a:t>
            </a:r>
            <a:r>
              <a:rPr lang="en-US" sz="2800" dirty="0">
                <a:solidFill>
                  <a:schemeClr val="accent1">
                    <a:lumMod val="50000"/>
                  </a:schemeClr>
                </a:solidFill>
                <a:latin typeface="Times New Roman" panose="02020603050405020304" pitchFamily="18" charset="0"/>
                <a:cs typeface="Times New Roman" panose="02020603050405020304" pitchFamily="18" charset="0"/>
              </a:rPr>
              <a:t> 15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trong</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bảng</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tuần</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hoàn</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Hãy</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cho</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biết</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tố</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đó</a:t>
            </a:r>
            <a:r>
              <a:rPr lang="en-US" sz="2800" dirty="0">
                <a:solidFill>
                  <a:schemeClr val="accent1">
                    <a:lumMod val="50000"/>
                  </a:schemeClr>
                </a:solidFill>
                <a:latin typeface="Times New Roman" panose="02020603050405020304" pitchFamily="18" charset="0"/>
                <a:cs typeface="Times New Roman" panose="02020603050405020304" pitchFamily="18" charset="0"/>
              </a:rPr>
              <a:t> ở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chu</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kì</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nào</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và</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có</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mấy</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lớp</a:t>
            </a:r>
            <a:r>
              <a:rPr lang="en-US" sz="2800" dirty="0">
                <a:solidFill>
                  <a:schemeClr val="accent1">
                    <a:lumMod val="50000"/>
                  </a:schemeClr>
                </a:solidFill>
                <a:latin typeface="Times New Roman" panose="02020603050405020304" pitchFamily="18" charset="0"/>
                <a:cs typeface="Times New Roman" panose="02020603050405020304" pitchFamily="18" charset="0"/>
              </a:rPr>
              <a:t> electron</a:t>
            </a:r>
          </a:p>
        </p:txBody>
      </p:sp>
    </p:spTree>
    <p:extLst>
      <p:ext uri="{BB962C8B-B14F-4D97-AF65-F5344CB8AC3E}">
        <p14:creationId xmlns:p14="http://schemas.microsoft.com/office/powerpoint/2010/main" val="189674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21" presetClass="emph" presetSubtype="0" repeatCount="indefinite" fill="hold" grpId="1" nodeType="withEffect">
                                  <p:stCondLst>
                                    <p:cond delay="0"/>
                                  </p:stCondLst>
                                  <p:childTnLst>
                                    <p:animClr clrSpc="hsl" dir="cw">
                                      <p:cBhvr override="childStyle">
                                        <p:cTn id="8" dur="1000" fill="hold"/>
                                        <p:tgtEl>
                                          <p:spTgt spid="9"/>
                                        </p:tgtEl>
                                        <p:attrNameLst>
                                          <p:attrName>style.color</p:attrName>
                                        </p:attrNameLst>
                                      </p:cBhvr>
                                      <p:by>
                                        <p:hsl h="7200000" s="0" l="0"/>
                                      </p:by>
                                    </p:animClr>
                                    <p:animClr clrSpc="hsl" dir="cw">
                                      <p:cBhvr>
                                        <p:cTn id="9" dur="1000" fill="hold"/>
                                        <p:tgtEl>
                                          <p:spTgt spid="9"/>
                                        </p:tgtEl>
                                        <p:attrNameLst>
                                          <p:attrName>fillcolor</p:attrName>
                                        </p:attrNameLst>
                                      </p:cBhvr>
                                      <p:by>
                                        <p:hsl h="7200000" s="0" l="0"/>
                                      </p:by>
                                    </p:animClr>
                                    <p:animClr clrSpc="hsl" dir="cw">
                                      <p:cBhvr>
                                        <p:cTn id="10" dur="1000" fill="hold"/>
                                        <p:tgtEl>
                                          <p:spTgt spid="9"/>
                                        </p:tgtEl>
                                        <p:attrNameLst>
                                          <p:attrName>stroke.color</p:attrName>
                                        </p:attrNameLst>
                                      </p:cBhvr>
                                      <p:by>
                                        <p:hsl h="7200000" s="0" l="0"/>
                                      </p:by>
                                    </p:animClr>
                                    <p:set>
                                      <p:cBhvr>
                                        <p:cTn id="11" dur="1000" fill="hold"/>
                                        <p:tgtEl>
                                          <p:spTgt spid="9"/>
                                        </p:tgtEl>
                                        <p:attrNameLst>
                                          <p:attrName>fill.type</p:attrName>
                                        </p:attrNameLst>
                                      </p:cBhvr>
                                      <p:to>
                                        <p:strVal val="solid"/>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9"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9816" y="91439"/>
            <a:ext cx="11756571" cy="1332411"/>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schemeClr val="accent1">
                    <a:lumMod val="50000"/>
                  </a:schemeClr>
                </a:solidFill>
                <a:latin typeface="Times New Roman" panose="02020603050405020304" pitchFamily="18" charset="0"/>
                <a:cs typeface="Times New Roman" panose="02020603050405020304" pitchFamily="18" charset="0"/>
              </a:rPr>
              <a:t>Luyện</a:t>
            </a:r>
            <a:r>
              <a:rPr lang="en-US" sz="2800" b="1" i="1" dirty="0">
                <a:solidFill>
                  <a:schemeClr val="accent1">
                    <a:lumMod val="50000"/>
                  </a:schemeClr>
                </a:solidFill>
                <a:latin typeface="Times New Roman" panose="02020603050405020304" pitchFamily="18" charset="0"/>
                <a:cs typeface="Times New Roman" panose="02020603050405020304" pitchFamily="18" charset="0"/>
              </a:rPr>
              <a:t> </a:t>
            </a:r>
            <a:r>
              <a:rPr lang="en-US" sz="2800" b="1" i="1" dirty="0" err="1">
                <a:solidFill>
                  <a:schemeClr val="accent1">
                    <a:lumMod val="50000"/>
                  </a:schemeClr>
                </a:solidFill>
                <a:latin typeface="Times New Roman" panose="02020603050405020304" pitchFamily="18" charset="0"/>
                <a:cs typeface="Times New Roman" panose="02020603050405020304" pitchFamily="18" charset="0"/>
              </a:rPr>
              <a:t>tập</a:t>
            </a:r>
            <a:r>
              <a:rPr lang="en-US" sz="2800" b="1" i="1" dirty="0">
                <a:solidFill>
                  <a:schemeClr val="accent1">
                    <a:lumMod val="50000"/>
                  </a:schemeClr>
                </a:solidFill>
                <a:latin typeface="Times New Roman" panose="02020603050405020304" pitchFamily="18" charset="0"/>
                <a:cs typeface="Times New Roman" panose="02020603050405020304" pitchFamily="18" charset="0"/>
              </a:rPr>
              <a:t> 3</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Dựa</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vào</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hình</a:t>
            </a:r>
            <a:r>
              <a:rPr lang="en-US" sz="2800" dirty="0">
                <a:solidFill>
                  <a:schemeClr val="accent1">
                    <a:lumMod val="50000"/>
                  </a:schemeClr>
                </a:solidFill>
                <a:latin typeface="Times New Roman" panose="02020603050405020304" pitchFamily="18" charset="0"/>
                <a:cs typeface="Times New Roman" panose="02020603050405020304" pitchFamily="18" charset="0"/>
              </a:rPr>
              <a:t> 3.4,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hãy</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cho</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biết</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một</a:t>
            </a:r>
            <a:r>
              <a:rPr lang="en-US" sz="2800" dirty="0">
                <a:solidFill>
                  <a:schemeClr val="accent1">
                    <a:lumMod val="50000"/>
                  </a:schemeClr>
                </a:solidFill>
                <a:latin typeface="Times New Roman" panose="02020603050405020304" pitchFamily="18" charset="0"/>
                <a:cs typeface="Times New Roman" panose="02020603050405020304" pitchFamily="18" charset="0"/>
              </a:rPr>
              <a:t> số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thông</a:t>
            </a:r>
            <a:r>
              <a:rPr lang="en-US" sz="2800" dirty="0">
                <a:solidFill>
                  <a:schemeClr val="accent1">
                    <a:lumMod val="50000"/>
                  </a:schemeClr>
                </a:solidFill>
                <a:latin typeface="Times New Roman" panose="02020603050405020304" pitchFamily="18" charset="0"/>
                <a:cs typeface="Times New Roman" panose="02020603050405020304" pitchFamily="18" charset="0"/>
              </a:rPr>
              <a:t> tin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về</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tố</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natri</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và</a:t>
            </a:r>
            <a:r>
              <a:rPr lang="en-US" sz="2800" dirty="0">
                <a:solidFill>
                  <a:schemeClr val="accent1">
                    <a:lumMod val="50000"/>
                  </a:schemeClr>
                </a:solidFill>
                <a:latin typeface="Times New Roman" panose="02020603050405020304" pitchFamily="18" charset="0"/>
                <a:cs typeface="Times New Roman" panose="02020603050405020304" pitchFamily="18" charset="0"/>
              </a:rPr>
              <a:t> argon (số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hiệu</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tử</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điện</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tích</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hạt</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nhân</a:t>
            </a:r>
            <a:r>
              <a:rPr lang="en-US" sz="2800" dirty="0">
                <a:solidFill>
                  <a:schemeClr val="accent1">
                    <a:lumMod val="50000"/>
                  </a:schemeClr>
                </a:solidFill>
                <a:latin typeface="Times New Roman" panose="02020603050405020304" pitchFamily="18" charset="0"/>
                <a:cs typeface="Times New Roman" panose="02020603050405020304" pitchFamily="18" charset="0"/>
              </a:rPr>
              <a:t>, số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lớp</a:t>
            </a:r>
            <a:r>
              <a:rPr lang="en-US" sz="2800" dirty="0">
                <a:solidFill>
                  <a:schemeClr val="accent1">
                    <a:lumMod val="50000"/>
                  </a:schemeClr>
                </a:solidFill>
                <a:latin typeface="Times New Roman" panose="02020603050405020304" pitchFamily="18" charset="0"/>
                <a:cs typeface="Times New Roman" panose="02020603050405020304" pitchFamily="18" charset="0"/>
              </a:rPr>
              <a:t> electron, chu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kì</a:t>
            </a:r>
            <a:r>
              <a:rPr lang="en-US" sz="2800" dirty="0">
                <a:solidFill>
                  <a:schemeClr val="accent1">
                    <a:lumMod val="50000"/>
                  </a:schemeClr>
                </a:solidFill>
                <a:latin typeface="Times New Roman" panose="02020603050405020304" pitchFamily="18" charset="0"/>
                <a:cs typeface="Times New Roman" panose="02020603050405020304" pitchFamily="18" charset="0"/>
              </a:rPr>
              <a:t>, số electron ở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lớp</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ngoài</a:t>
            </a:r>
            <a:r>
              <a:rPr lang="en-US" sz="2800" dirty="0">
                <a:solidFill>
                  <a:schemeClr val="accent1">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1">
                    <a:lumMod val="50000"/>
                  </a:schemeClr>
                </a:solidFill>
                <a:latin typeface="Times New Roman" panose="02020603050405020304" pitchFamily="18" charset="0"/>
                <a:cs typeface="Times New Roman" panose="02020603050405020304" pitchFamily="18" charset="0"/>
              </a:rPr>
              <a:t>cùng</a:t>
            </a:r>
            <a:r>
              <a:rPr lang="en-US" sz="2800" dirty="0">
                <a:solidFill>
                  <a:schemeClr val="accent1">
                    <a:lumMod val="50000"/>
                  </a:schemeClr>
                </a:solidFill>
                <a:latin typeface="Times New Roman" panose="02020603050405020304" pitchFamily="18" charset="0"/>
                <a:cs typeface="Times New Roman" panose="02020603050405020304" pitchFamily="18" charset="0"/>
              </a:rPr>
              <a:t>)</a:t>
            </a:r>
          </a:p>
        </p:txBody>
      </p:sp>
      <p:pic>
        <p:nvPicPr>
          <p:cNvPr id="5" name="Picture 4"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2130" y="1726095"/>
            <a:ext cx="5691136" cy="3477917"/>
          </a:xfrm>
          <a:prstGeom prst="rect">
            <a:avLst/>
          </a:prstGeom>
        </p:spPr>
      </p:pic>
      <p:sp>
        <p:nvSpPr>
          <p:cNvPr id="6" name="Rounded Rectangle 5"/>
          <p:cNvSpPr/>
          <p:nvPr/>
        </p:nvSpPr>
        <p:spPr>
          <a:xfrm>
            <a:off x="169816" y="1764776"/>
            <a:ext cx="3132184" cy="2757005"/>
          </a:xfrm>
          <a:prstGeom prst="roundRect">
            <a:avLst/>
          </a:prstGeom>
          <a:solidFill>
            <a:schemeClr val="accent1">
              <a:lumMod val="5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69817" y="2246304"/>
            <a:ext cx="3043283" cy="2462213"/>
          </a:xfrm>
          <a:prstGeom prst="rect">
            <a:avLst/>
          </a:prstGeom>
          <a:noFill/>
        </p:spPr>
        <p:txBody>
          <a:bodyPr wrap="square" rtlCol="0">
            <a:spAutoFit/>
          </a:bodyPr>
          <a:lstStyle/>
          <a:p>
            <a:pPr algn="just"/>
            <a:r>
              <a:rPr lang="en-US" sz="2200" dirty="0">
                <a:solidFill>
                  <a:schemeClr val="bg1"/>
                </a:solidFill>
                <a:latin typeface="Times New Roman" panose="02020603050405020304" pitchFamily="18" charset="0"/>
                <a:cs typeface="Times New Roman" panose="02020603050405020304" pitchFamily="18" charset="0"/>
              </a:rPr>
              <a:t>+ Số </a:t>
            </a:r>
            <a:r>
              <a:rPr lang="en-US" sz="2200" dirty="0" err="1">
                <a:solidFill>
                  <a:schemeClr val="bg1"/>
                </a:solidFill>
                <a:latin typeface="Times New Roman" panose="02020603050405020304" pitchFamily="18" charset="0"/>
                <a:cs typeface="Times New Roman" panose="02020603050405020304" pitchFamily="18" charset="0"/>
              </a:rPr>
              <a:t>hiệu</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nguyên</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tử</a:t>
            </a:r>
            <a:r>
              <a:rPr lang="en-US" sz="2200" dirty="0">
                <a:solidFill>
                  <a:schemeClr val="bg1"/>
                </a:solidFill>
                <a:latin typeface="Times New Roman" panose="02020603050405020304" pitchFamily="18" charset="0"/>
                <a:cs typeface="Times New Roman" panose="02020603050405020304" pitchFamily="18" charset="0"/>
              </a:rPr>
              <a:t>: 11</a:t>
            </a:r>
          </a:p>
          <a:p>
            <a:pPr algn="just"/>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Điện</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tích</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hạt</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nhân</a:t>
            </a:r>
            <a:r>
              <a:rPr lang="en-US" sz="2200" dirty="0">
                <a:solidFill>
                  <a:schemeClr val="bg1"/>
                </a:solidFill>
                <a:latin typeface="Times New Roman" panose="02020603050405020304" pitchFamily="18" charset="0"/>
                <a:cs typeface="Times New Roman" panose="02020603050405020304" pitchFamily="18" charset="0"/>
              </a:rPr>
              <a:t>: +11</a:t>
            </a:r>
          </a:p>
          <a:p>
            <a:pPr algn="just"/>
            <a:r>
              <a:rPr lang="en-US" sz="2200" dirty="0">
                <a:solidFill>
                  <a:schemeClr val="bg1"/>
                </a:solidFill>
                <a:latin typeface="Times New Roman" panose="02020603050405020304" pitchFamily="18" charset="0"/>
                <a:cs typeface="Times New Roman" panose="02020603050405020304" pitchFamily="18" charset="0"/>
              </a:rPr>
              <a:t>+ Số </a:t>
            </a:r>
            <a:r>
              <a:rPr lang="en-US" sz="2200" dirty="0" err="1">
                <a:solidFill>
                  <a:schemeClr val="bg1"/>
                </a:solidFill>
                <a:latin typeface="Times New Roman" panose="02020603050405020304" pitchFamily="18" charset="0"/>
                <a:cs typeface="Times New Roman" panose="02020603050405020304" pitchFamily="18" charset="0"/>
              </a:rPr>
              <a:t>lớp</a:t>
            </a:r>
            <a:r>
              <a:rPr lang="en-US" sz="2200" dirty="0">
                <a:solidFill>
                  <a:schemeClr val="bg1"/>
                </a:solidFill>
                <a:latin typeface="Times New Roman" panose="02020603050405020304" pitchFamily="18" charset="0"/>
                <a:cs typeface="Times New Roman" panose="02020603050405020304" pitchFamily="18" charset="0"/>
              </a:rPr>
              <a:t> e = số TT chu </a:t>
            </a:r>
            <a:r>
              <a:rPr lang="en-US" sz="2200" dirty="0" err="1">
                <a:solidFill>
                  <a:schemeClr val="bg1"/>
                </a:solidFill>
                <a:latin typeface="Times New Roman" panose="02020603050405020304" pitchFamily="18" charset="0"/>
                <a:cs typeface="Times New Roman" panose="02020603050405020304" pitchFamily="18" charset="0"/>
              </a:rPr>
              <a:t>kì</a:t>
            </a:r>
            <a:r>
              <a:rPr lang="en-US" sz="2200" dirty="0">
                <a:solidFill>
                  <a:schemeClr val="bg1"/>
                </a:solidFill>
                <a:latin typeface="Times New Roman" panose="02020603050405020304" pitchFamily="18" charset="0"/>
                <a:cs typeface="Times New Roman" panose="02020603050405020304" pitchFamily="18" charset="0"/>
              </a:rPr>
              <a:t> = 3</a:t>
            </a:r>
          </a:p>
          <a:p>
            <a:pPr algn="just"/>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Có</a:t>
            </a:r>
            <a:r>
              <a:rPr lang="en-US" sz="2200" dirty="0">
                <a:solidFill>
                  <a:schemeClr val="bg1"/>
                </a:solidFill>
                <a:latin typeface="Times New Roman" panose="02020603050405020304" pitchFamily="18" charset="0"/>
                <a:cs typeface="Times New Roman" panose="02020603050405020304" pitchFamily="18" charset="0"/>
              </a:rPr>
              <a:t> 1 electron ở </a:t>
            </a:r>
            <a:r>
              <a:rPr lang="en-US" sz="2200" dirty="0" err="1">
                <a:solidFill>
                  <a:schemeClr val="bg1"/>
                </a:solidFill>
                <a:latin typeface="Times New Roman" panose="02020603050405020304" pitchFamily="18" charset="0"/>
                <a:cs typeface="Times New Roman" panose="02020603050405020304" pitchFamily="18" charset="0"/>
              </a:rPr>
              <a:t>lớp</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ngoài</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cùng</a:t>
            </a:r>
            <a:endParaRPr lang="en-US" sz="2200" dirty="0">
              <a:solidFill>
                <a:schemeClr val="bg1"/>
              </a:solidFill>
              <a:latin typeface="Times New Roman" panose="02020603050405020304" pitchFamily="18" charset="0"/>
              <a:cs typeface="Times New Roman" panose="02020603050405020304" pitchFamily="18" charset="0"/>
            </a:endParaRPr>
          </a:p>
          <a:p>
            <a:endParaRPr lang="en-US" sz="2200" dirty="0">
              <a:solidFill>
                <a:schemeClr val="bg1"/>
              </a:solidFill>
            </a:endParaRPr>
          </a:p>
        </p:txBody>
      </p:sp>
      <p:sp>
        <p:nvSpPr>
          <p:cNvPr id="9" name="Rounded Rectangle 8"/>
          <p:cNvSpPr/>
          <p:nvPr/>
        </p:nvSpPr>
        <p:spPr>
          <a:xfrm>
            <a:off x="8794202" y="1916595"/>
            <a:ext cx="3308897" cy="2757005"/>
          </a:xfrm>
          <a:prstGeom prst="roundRect">
            <a:avLst/>
          </a:prstGeom>
          <a:solidFill>
            <a:schemeClr val="accent1">
              <a:lumMod val="50000"/>
            </a:schemeClr>
          </a:solidFill>
          <a:ln w="2857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8794204" y="2398123"/>
            <a:ext cx="3308895" cy="2462213"/>
          </a:xfrm>
          <a:prstGeom prst="rect">
            <a:avLst/>
          </a:prstGeom>
          <a:noFill/>
        </p:spPr>
        <p:txBody>
          <a:bodyPr wrap="square" rtlCol="0">
            <a:spAutoFit/>
          </a:bodyPr>
          <a:lstStyle/>
          <a:p>
            <a:pPr algn="just"/>
            <a:r>
              <a:rPr lang="en-US" sz="2200" dirty="0">
                <a:solidFill>
                  <a:schemeClr val="bg1"/>
                </a:solidFill>
                <a:latin typeface="Times New Roman" panose="02020603050405020304" pitchFamily="18" charset="0"/>
                <a:cs typeface="Times New Roman" panose="02020603050405020304" pitchFamily="18" charset="0"/>
              </a:rPr>
              <a:t>+ Số </a:t>
            </a:r>
            <a:r>
              <a:rPr lang="en-US" sz="2200" dirty="0" err="1">
                <a:solidFill>
                  <a:schemeClr val="bg1"/>
                </a:solidFill>
                <a:latin typeface="Times New Roman" panose="02020603050405020304" pitchFamily="18" charset="0"/>
                <a:cs typeface="Times New Roman" panose="02020603050405020304" pitchFamily="18" charset="0"/>
              </a:rPr>
              <a:t>hiệu</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nguyên</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tử</a:t>
            </a:r>
            <a:r>
              <a:rPr lang="en-US" sz="2200" dirty="0">
                <a:solidFill>
                  <a:schemeClr val="bg1"/>
                </a:solidFill>
                <a:latin typeface="Times New Roman" panose="02020603050405020304" pitchFamily="18" charset="0"/>
                <a:cs typeface="Times New Roman" panose="02020603050405020304" pitchFamily="18" charset="0"/>
              </a:rPr>
              <a:t>: 18</a:t>
            </a:r>
          </a:p>
          <a:p>
            <a:pPr algn="just"/>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Điện</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tích</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hạt</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nhân</a:t>
            </a:r>
            <a:r>
              <a:rPr lang="en-US" sz="2200" dirty="0">
                <a:solidFill>
                  <a:schemeClr val="bg1"/>
                </a:solidFill>
                <a:latin typeface="Times New Roman" panose="02020603050405020304" pitchFamily="18" charset="0"/>
                <a:cs typeface="Times New Roman" panose="02020603050405020304" pitchFamily="18" charset="0"/>
              </a:rPr>
              <a:t>: +18</a:t>
            </a:r>
          </a:p>
          <a:p>
            <a:pPr algn="just"/>
            <a:r>
              <a:rPr lang="en-US" sz="2200" dirty="0">
                <a:solidFill>
                  <a:schemeClr val="bg1"/>
                </a:solidFill>
                <a:latin typeface="Times New Roman" panose="02020603050405020304" pitchFamily="18" charset="0"/>
                <a:cs typeface="Times New Roman" panose="02020603050405020304" pitchFamily="18" charset="0"/>
              </a:rPr>
              <a:t>+ Số </a:t>
            </a:r>
            <a:r>
              <a:rPr lang="en-US" sz="2200" dirty="0" err="1">
                <a:solidFill>
                  <a:schemeClr val="bg1"/>
                </a:solidFill>
                <a:latin typeface="Times New Roman" panose="02020603050405020304" pitchFamily="18" charset="0"/>
                <a:cs typeface="Times New Roman" panose="02020603050405020304" pitchFamily="18" charset="0"/>
              </a:rPr>
              <a:t>lớp</a:t>
            </a:r>
            <a:r>
              <a:rPr lang="en-US" sz="2200" dirty="0">
                <a:solidFill>
                  <a:schemeClr val="bg1"/>
                </a:solidFill>
                <a:latin typeface="Times New Roman" panose="02020603050405020304" pitchFamily="18" charset="0"/>
                <a:cs typeface="Times New Roman" panose="02020603050405020304" pitchFamily="18" charset="0"/>
              </a:rPr>
              <a:t> e = số TT chu </a:t>
            </a:r>
            <a:r>
              <a:rPr lang="en-US" sz="2200" dirty="0" err="1">
                <a:solidFill>
                  <a:schemeClr val="bg1"/>
                </a:solidFill>
                <a:latin typeface="Times New Roman" panose="02020603050405020304" pitchFamily="18" charset="0"/>
                <a:cs typeface="Times New Roman" panose="02020603050405020304" pitchFamily="18" charset="0"/>
              </a:rPr>
              <a:t>kì</a:t>
            </a:r>
            <a:r>
              <a:rPr lang="en-US" sz="2200" dirty="0">
                <a:solidFill>
                  <a:schemeClr val="bg1"/>
                </a:solidFill>
                <a:latin typeface="Times New Roman" panose="02020603050405020304" pitchFamily="18" charset="0"/>
                <a:cs typeface="Times New Roman" panose="02020603050405020304" pitchFamily="18" charset="0"/>
              </a:rPr>
              <a:t> = 3</a:t>
            </a:r>
          </a:p>
          <a:p>
            <a:pPr algn="just"/>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Có</a:t>
            </a:r>
            <a:r>
              <a:rPr lang="en-US" sz="2200" dirty="0">
                <a:solidFill>
                  <a:schemeClr val="bg1"/>
                </a:solidFill>
                <a:latin typeface="Times New Roman" panose="02020603050405020304" pitchFamily="18" charset="0"/>
                <a:cs typeface="Times New Roman" panose="02020603050405020304" pitchFamily="18" charset="0"/>
              </a:rPr>
              <a:t> 8 electron ở </a:t>
            </a:r>
            <a:r>
              <a:rPr lang="en-US" sz="2200" dirty="0" err="1">
                <a:solidFill>
                  <a:schemeClr val="bg1"/>
                </a:solidFill>
                <a:latin typeface="Times New Roman" panose="02020603050405020304" pitchFamily="18" charset="0"/>
                <a:cs typeface="Times New Roman" panose="02020603050405020304" pitchFamily="18" charset="0"/>
              </a:rPr>
              <a:t>lớp</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ngoài</a:t>
            </a:r>
            <a:r>
              <a:rPr lang="en-US" sz="2200" dirty="0">
                <a:solidFill>
                  <a:schemeClr val="bg1"/>
                </a:solidFill>
                <a:latin typeface="Times New Roman" panose="02020603050405020304" pitchFamily="18" charset="0"/>
                <a:cs typeface="Times New Roman" panose="02020603050405020304" pitchFamily="18" charset="0"/>
              </a:rPr>
              <a:t> </a:t>
            </a:r>
            <a:r>
              <a:rPr lang="en-US" sz="2200" dirty="0" err="1">
                <a:solidFill>
                  <a:schemeClr val="bg1"/>
                </a:solidFill>
                <a:latin typeface="Times New Roman" panose="02020603050405020304" pitchFamily="18" charset="0"/>
                <a:cs typeface="Times New Roman" panose="02020603050405020304" pitchFamily="18" charset="0"/>
              </a:rPr>
              <a:t>cùng</a:t>
            </a:r>
            <a:endParaRPr lang="en-US" sz="2200" dirty="0">
              <a:solidFill>
                <a:schemeClr val="bg1"/>
              </a:solidFill>
              <a:latin typeface="Times New Roman" panose="02020603050405020304" pitchFamily="18" charset="0"/>
              <a:cs typeface="Times New Roman" panose="02020603050405020304" pitchFamily="18" charset="0"/>
            </a:endParaRPr>
          </a:p>
          <a:p>
            <a:endParaRPr lang="en-US" sz="2200" dirty="0">
              <a:solidFill>
                <a:schemeClr val="bg1"/>
              </a:solidFill>
            </a:endParaRPr>
          </a:p>
        </p:txBody>
      </p:sp>
    </p:spTree>
    <p:extLst>
      <p:ext uri="{BB962C8B-B14F-4D97-AF65-F5344CB8AC3E}">
        <p14:creationId xmlns:p14="http://schemas.microsoft.com/office/powerpoint/2010/main" val="2713895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9816" y="91439"/>
            <a:ext cx="11756571" cy="1332411"/>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a:solidFill>
                  <a:schemeClr val="accent5">
                    <a:lumMod val="50000"/>
                  </a:schemeClr>
                </a:solidFill>
                <a:latin typeface="Times New Roman" panose="02020603050405020304" pitchFamily="18" charset="0"/>
                <a:cs typeface="Times New Roman" panose="02020603050405020304" pitchFamily="18" charset="0"/>
              </a:rPr>
              <a:t>Luyện</a:t>
            </a:r>
            <a:r>
              <a:rPr lang="en-US" sz="2400" b="1" i="1" dirty="0">
                <a:solidFill>
                  <a:schemeClr val="accent5">
                    <a:lumMod val="50000"/>
                  </a:schemeClr>
                </a:solidFill>
                <a:latin typeface="Times New Roman" panose="02020603050405020304" pitchFamily="18" charset="0"/>
                <a:cs typeface="Times New Roman" panose="02020603050405020304" pitchFamily="18" charset="0"/>
              </a:rPr>
              <a:t> </a:t>
            </a:r>
            <a:r>
              <a:rPr lang="en-US" sz="2400" b="1" i="1" dirty="0" err="1">
                <a:solidFill>
                  <a:schemeClr val="accent5">
                    <a:lumMod val="50000"/>
                  </a:schemeClr>
                </a:solidFill>
                <a:latin typeface="Times New Roman" panose="02020603050405020304" pitchFamily="18" charset="0"/>
                <a:cs typeface="Times New Roman" panose="02020603050405020304" pitchFamily="18" charset="0"/>
              </a:rPr>
              <a:t>tập</a:t>
            </a:r>
            <a:r>
              <a:rPr lang="en-US" sz="2400" b="1" i="1" dirty="0">
                <a:solidFill>
                  <a:schemeClr val="accent5">
                    <a:lumMod val="50000"/>
                  </a:schemeClr>
                </a:solidFill>
                <a:latin typeface="Times New Roman" panose="02020603050405020304" pitchFamily="18" charset="0"/>
                <a:cs typeface="Times New Roman" panose="02020603050405020304" pitchFamily="18" charset="0"/>
              </a:rPr>
              <a:t> 4</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vi-VN" sz="2400" b="1" dirty="0">
                <a:solidFill>
                  <a:schemeClr val="accent5">
                    <a:lumMod val="50000"/>
                  </a:schemeClr>
                </a:solidFill>
                <a:latin typeface="Times New Roman" panose="02020603050405020304" pitchFamily="18" charset="0"/>
                <a:cs typeface="Times New Roman" panose="02020603050405020304" pitchFamily="18" charset="0"/>
              </a:rPr>
              <a:t> </a:t>
            </a:r>
            <a:r>
              <a:rPr lang="vi-VN" sz="2400" dirty="0">
                <a:solidFill>
                  <a:schemeClr val="accent5">
                    <a:lumMod val="50000"/>
                  </a:schemeClr>
                </a:solidFill>
                <a:latin typeface="Times New Roman" panose="02020603050405020304" pitchFamily="18" charset="0"/>
                <a:cs typeface="Times New Roman" panose="02020603050405020304" pitchFamily="18" charset="0"/>
              </a:rPr>
              <a:t>Nguyên tố X tạo nên chất khí duy trì sự hô hấp của con người và có nhiều trong không khí. Hãy cho biết tên của nguyên tố X. Nguyên tố X nằm ở ô nào và chu kì nào trong bảng tuần hoàn</a:t>
            </a: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538116" y="1783140"/>
            <a:ext cx="10828384" cy="1200329"/>
          </a:xfrm>
          <a:prstGeom prst="rect">
            <a:avLst/>
          </a:prstGeom>
        </p:spPr>
        <p:txBody>
          <a:bodyPr wrap="square">
            <a:spAutoFit/>
          </a:bodyPr>
          <a:lstStyle/>
          <a:p>
            <a:r>
              <a:rPr lang="vi-VN" sz="2400" dirty="0">
                <a:solidFill>
                  <a:srgbClr val="000000"/>
                </a:solidFill>
                <a:latin typeface="+mj-lt"/>
              </a:rPr>
              <a:t>- Chất khí duy trì sự hô hấp của con người và có nhiều trong không khí</a:t>
            </a:r>
          </a:p>
          <a:p>
            <a:r>
              <a:rPr lang="vi-VN" sz="2400" dirty="0">
                <a:solidFill>
                  <a:srgbClr val="000000"/>
                </a:solidFill>
                <a:latin typeface="+mj-lt"/>
              </a:rPr>
              <a:t>=&gt; Khí oxygen</a:t>
            </a:r>
          </a:p>
          <a:p>
            <a:r>
              <a:rPr lang="vi-VN" sz="2400" dirty="0">
                <a:solidFill>
                  <a:srgbClr val="000000"/>
                </a:solidFill>
                <a:latin typeface="+mj-lt"/>
              </a:rPr>
              <a:t>- Tên nguyên tố: Oxygen</a:t>
            </a:r>
          </a:p>
        </p:txBody>
      </p:sp>
      <p:grpSp>
        <p:nvGrpSpPr>
          <p:cNvPr id="4" name="Group 3"/>
          <p:cNvGrpSpPr/>
          <p:nvPr/>
        </p:nvGrpSpPr>
        <p:grpSpPr>
          <a:xfrm>
            <a:off x="3432116" y="2983469"/>
            <a:ext cx="1604222" cy="1710339"/>
            <a:chOff x="8338936" y="317531"/>
            <a:chExt cx="1377367" cy="1519488"/>
          </a:xfrm>
        </p:grpSpPr>
        <p:sp>
          <p:nvSpPr>
            <p:cNvPr id="5" name="Oval 4"/>
            <p:cNvSpPr/>
            <p:nvPr/>
          </p:nvSpPr>
          <p:spPr>
            <a:xfrm>
              <a:off x="8861450" y="888136"/>
              <a:ext cx="391886" cy="391886"/>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solidFill>
                  <a:schemeClr val="accent5">
                    <a:lumMod val="50000"/>
                  </a:schemeClr>
                </a:solidFill>
              </a:endParaRPr>
            </a:p>
          </p:txBody>
        </p:sp>
        <p:sp>
          <p:nvSpPr>
            <p:cNvPr id="6" name="Oval 5"/>
            <p:cNvSpPr/>
            <p:nvPr/>
          </p:nvSpPr>
          <p:spPr>
            <a:xfrm>
              <a:off x="8691633" y="718319"/>
              <a:ext cx="731520" cy="731520"/>
            </a:xfrm>
            <a:prstGeom prst="ellipse">
              <a:avLst/>
            </a:prstGeom>
            <a:no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7" name="Oval 6"/>
            <p:cNvSpPr/>
            <p:nvPr/>
          </p:nvSpPr>
          <p:spPr>
            <a:xfrm>
              <a:off x="8404250" y="417873"/>
              <a:ext cx="1306286" cy="1306286"/>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8" name="TextBox 7"/>
            <p:cNvSpPr txBox="1"/>
            <p:nvPr/>
          </p:nvSpPr>
          <p:spPr>
            <a:xfrm>
              <a:off x="8887577" y="892019"/>
              <a:ext cx="562581" cy="541352"/>
            </a:xfrm>
            <a:prstGeom prst="rect">
              <a:avLst/>
            </a:prstGeom>
            <a:noFill/>
          </p:spPr>
          <p:txBody>
            <a:bodyPr wrap="square" rtlCol="0">
              <a:spAutoFit/>
            </a:bodyPr>
            <a:lstStyle/>
            <a:p>
              <a:r>
                <a:rPr lang="en-US" dirty="0">
                  <a:solidFill>
                    <a:schemeClr val="accent5">
                      <a:lumMod val="50000"/>
                    </a:schemeClr>
                  </a:solidFill>
                </a:rPr>
                <a:t>8+</a:t>
              </a:r>
            </a:p>
          </p:txBody>
        </p:sp>
        <p:sp>
          <p:nvSpPr>
            <p:cNvPr id="9" name="Oval 8"/>
            <p:cNvSpPr/>
            <p:nvPr/>
          </p:nvSpPr>
          <p:spPr>
            <a:xfrm>
              <a:off x="8965953" y="652068"/>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10" name="Oval 9"/>
            <p:cNvSpPr/>
            <p:nvPr/>
          </p:nvSpPr>
          <p:spPr>
            <a:xfrm>
              <a:off x="8965953" y="1333210"/>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11" name="Oval 10"/>
            <p:cNvSpPr/>
            <p:nvPr/>
          </p:nvSpPr>
          <p:spPr>
            <a:xfrm>
              <a:off x="9507939" y="599751"/>
              <a:ext cx="167914" cy="182928"/>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12" name="Oval 11"/>
            <p:cNvSpPr/>
            <p:nvPr/>
          </p:nvSpPr>
          <p:spPr>
            <a:xfrm>
              <a:off x="9533423" y="1319623"/>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13" name="Oval 12"/>
            <p:cNvSpPr/>
            <p:nvPr/>
          </p:nvSpPr>
          <p:spPr>
            <a:xfrm>
              <a:off x="8909534" y="1654139"/>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14" name="Oval 13"/>
            <p:cNvSpPr/>
            <p:nvPr/>
          </p:nvSpPr>
          <p:spPr>
            <a:xfrm>
              <a:off x="8797383" y="317531"/>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15" name="Oval 14"/>
            <p:cNvSpPr/>
            <p:nvPr/>
          </p:nvSpPr>
          <p:spPr>
            <a:xfrm>
              <a:off x="8417313" y="1382417"/>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sp>
          <p:nvSpPr>
            <p:cNvPr id="16" name="Oval 15"/>
            <p:cNvSpPr/>
            <p:nvPr/>
          </p:nvSpPr>
          <p:spPr>
            <a:xfrm>
              <a:off x="8338936" y="796696"/>
              <a:ext cx="182880" cy="182880"/>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lumMod val="50000"/>
                  </a:schemeClr>
                </a:solidFill>
              </a:endParaRPr>
            </a:p>
          </p:txBody>
        </p:sp>
      </p:grpSp>
      <p:sp>
        <p:nvSpPr>
          <p:cNvPr id="17" name="TextBox 16"/>
          <p:cNvSpPr txBox="1"/>
          <p:nvPr/>
        </p:nvSpPr>
        <p:spPr>
          <a:xfrm>
            <a:off x="5305977" y="3344751"/>
            <a:ext cx="1159292" cy="461665"/>
          </a:xfrm>
          <a:prstGeom prst="rect">
            <a:avLst/>
          </a:prstGeom>
          <a:noFill/>
        </p:spPr>
        <p:txBody>
          <a:bodyPr wrap="none" rtlCol="0">
            <a:spAutoFit/>
          </a:bodyPr>
          <a:lstStyle/>
          <a:p>
            <a:r>
              <a:rPr lang="en-US" sz="2400" dirty="0">
                <a:solidFill>
                  <a:schemeClr val="accent5">
                    <a:lumMod val="50000"/>
                  </a:schemeClr>
                </a:solidFill>
                <a:latin typeface="Times New Roman" panose="02020603050405020304" pitchFamily="18" charset="0"/>
                <a:cs typeface="Times New Roman" panose="02020603050405020304" pitchFamily="18" charset="0"/>
              </a:rPr>
              <a:t>Oxygen</a:t>
            </a:r>
          </a:p>
        </p:txBody>
      </p:sp>
      <p:sp>
        <p:nvSpPr>
          <p:cNvPr id="18" name="Rectangle 17"/>
          <p:cNvSpPr/>
          <p:nvPr/>
        </p:nvSpPr>
        <p:spPr>
          <a:xfrm>
            <a:off x="597116" y="5062789"/>
            <a:ext cx="10934483" cy="461665"/>
          </a:xfrm>
          <a:prstGeom prst="rect">
            <a:avLst/>
          </a:prstGeom>
        </p:spPr>
        <p:txBody>
          <a:bodyPr wrap="square">
            <a:spAutoFit/>
          </a:bodyPr>
          <a:lstStyle/>
          <a:p>
            <a:r>
              <a:rPr lang="vi-VN" sz="2400" dirty="0">
                <a:solidFill>
                  <a:srgbClr val="000000"/>
                </a:solidFill>
                <a:latin typeface="+mj-lt"/>
              </a:rPr>
              <a:t>- Oxygen nằm ở ô số 8, hàng số 2 =&gt; Oxygen thuộc chu kì 2 trong bảng tuần hoàn</a:t>
            </a:r>
          </a:p>
        </p:txBody>
      </p:sp>
    </p:spTree>
    <p:extLst>
      <p:ext uri="{BB962C8B-B14F-4D97-AF65-F5344CB8AC3E}">
        <p14:creationId xmlns:p14="http://schemas.microsoft.com/office/powerpoint/2010/main" val="1892452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0"/>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1">
            <a:extLst>
              <a:ext uri="{FF2B5EF4-FFF2-40B4-BE49-F238E27FC236}">
                <a16:creationId xmlns:a16="http://schemas.microsoft.com/office/drawing/2014/main" id="{AC35170D-2947-4A3F-8167-AE4095A6A139}"/>
              </a:ext>
            </a:extLst>
          </p:cNvPr>
          <p:cNvSpPr/>
          <p:nvPr/>
        </p:nvSpPr>
        <p:spPr>
          <a:xfrm>
            <a:off x="118309" y="768794"/>
            <a:ext cx="672187" cy="4502742"/>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7" name="!!HinhChuNhom">
            <a:extLst>
              <a:ext uri="{FF2B5EF4-FFF2-40B4-BE49-F238E27FC236}">
                <a16:creationId xmlns:a16="http://schemas.microsoft.com/office/drawing/2014/main" id="{3BB07C08-556F-493F-982D-103545C7113E}"/>
              </a:ext>
            </a:extLst>
          </p:cNvPr>
          <p:cNvSpPr/>
          <p:nvPr/>
        </p:nvSpPr>
        <p:spPr>
          <a:xfrm>
            <a:off x="908806" y="768794"/>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uNhom">
            <a:extLst>
              <a:ext uri="{FF2B5EF4-FFF2-40B4-BE49-F238E27FC236}">
                <a16:creationId xmlns:a16="http://schemas.microsoft.com/office/drawing/2014/main" id="{8326C442-51CB-4BA3-8EC4-4312A708E13B}"/>
              </a:ext>
            </a:extLst>
          </p:cNvPr>
          <p:cNvSpPr txBox="1"/>
          <p:nvPr/>
        </p:nvSpPr>
        <p:spPr>
          <a:xfrm>
            <a:off x="845911" y="811040"/>
            <a:ext cx="2256883" cy="646331"/>
          </a:xfrm>
          <a:prstGeom prst="rect">
            <a:avLst/>
          </a:prstGeom>
          <a:noFill/>
        </p:spPr>
        <p:txBody>
          <a:bodyPr wrap="square" rtlCol="0">
            <a:spAutoFit/>
          </a:bodyPr>
          <a:lstStyle/>
          <a:p>
            <a:pPr algn="ctr"/>
            <a:r>
              <a:rPr lang="en-US" sz="3600" dirty="0" err="1">
                <a:solidFill>
                  <a:srgbClr val="E76F51"/>
                </a:solidFill>
                <a:latin typeface="Times New Roman" panose="02020603050405020304" pitchFamily="18" charset="0"/>
                <a:cs typeface="Times New Roman" panose="02020603050405020304" pitchFamily="18" charset="0"/>
              </a:rPr>
              <a:t>Nhóm</a:t>
            </a:r>
            <a:r>
              <a:rPr lang="en-US" sz="3600" dirty="0">
                <a:solidFill>
                  <a:srgbClr val="E76F51"/>
                </a:solidFill>
                <a:latin typeface="Times New Roman" panose="02020603050405020304" pitchFamily="18" charset="0"/>
                <a:cs typeface="Times New Roman" panose="02020603050405020304" pitchFamily="18" charset="0"/>
              </a:rPr>
              <a:t> IA</a:t>
            </a:r>
          </a:p>
        </p:txBody>
      </p:sp>
    </p:spTree>
    <p:extLst>
      <p:ext uri="{BB962C8B-B14F-4D97-AF65-F5344CB8AC3E}">
        <p14:creationId xmlns:p14="http://schemas.microsoft.com/office/powerpoint/2010/main" val="203156968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0"/>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inhChuNhom">
            <a:extLst>
              <a:ext uri="{FF2B5EF4-FFF2-40B4-BE49-F238E27FC236}">
                <a16:creationId xmlns:a16="http://schemas.microsoft.com/office/drawing/2014/main" id="{3BB07C08-556F-493F-982D-103545C7113E}"/>
              </a:ext>
            </a:extLst>
          </p:cNvPr>
          <p:cNvSpPr/>
          <p:nvPr/>
        </p:nvSpPr>
        <p:spPr>
          <a:xfrm>
            <a:off x="1657560" y="1090792"/>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uNhom">
            <a:extLst>
              <a:ext uri="{FF2B5EF4-FFF2-40B4-BE49-F238E27FC236}">
                <a16:creationId xmlns:a16="http://schemas.microsoft.com/office/drawing/2014/main" id="{8326C442-51CB-4BA3-8EC4-4312A708E13B}"/>
              </a:ext>
            </a:extLst>
          </p:cNvPr>
          <p:cNvSpPr txBox="1"/>
          <p:nvPr/>
        </p:nvSpPr>
        <p:spPr>
          <a:xfrm>
            <a:off x="1594665" y="1133038"/>
            <a:ext cx="2256883" cy="646331"/>
          </a:xfrm>
          <a:prstGeom prst="rect">
            <a:avLst/>
          </a:prstGeom>
          <a:noFill/>
        </p:spPr>
        <p:txBody>
          <a:bodyPr wrap="square" rtlCol="0">
            <a:spAutoFit/>
          </a:bodyPr>
          <a:lstStyle/>
          <a:p>
            <a:pPr algn="ctr"/>
            <a:r>
              <a:rPr lang="en-US" sz="3600" dirty="0" err="1">
                <a:solidFill>
                  <a:srgbClr val="E76F51"/>
                </a:solidFill>
                <a:latin typeface="Times New Roman" panose="02020603050405020304" pitchFamily="18" charset="0"/>
                <a:cs typeface="Times New Roman" panose="02020603050405020304" pitchFamily="18" charset="0"/>
              </a:rPr>
              <a:t>Nhóm</a:t>
            </a:r>
            <a:r>
              <a:rPr lang="en-US" sz="3600" dirty="0">
                <a:solidFill>
                  <a:srgbClr val="E76F51"/>
                </a:solidFill>
                <a:latin typeface="Times New Roman" panose="02020603050405020304" pitchFamily="18" charset="0"/>
                <a:cs typeface="Times New Roman" panose="02020603050405020304" pitchFamily="18" charset="0"/>
              </a:rPr>
              <a:t> IIA</a:t>
            </a:r>
          </a:p>
        </p:txBody>
      </p:sp>
      <p:sp>
        <p:nvSpPr>
          <p:cNvPr id="5" name="!!1">
            <a:extLst>
              <a:ext uri="{FF2B5EF4-FFF2-40B4-BE49-F238E27FC236}">
                <a16:creationId xmlns:a16="http://schemas.microsoft.com/office/drawing/2014/main" id="{AC35170D-2947-4A3F-8167-AE4095A6A139}"/>
              </a:ext>
            </a:extLst>
          </p:cNvPr>
          <p:cNvSpPr/>
          <p:nvPr/>
        </p:nvSpPr>
        <p:spPr>
          <a:xfrm>
            <a:off x="782307" y="1389061"/>
            <a:ext cx="654261" cy="3870602"/>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Tree>
    <p:extLst>
      <p:ext uri="{BB962C8B-B14F-4D97-AF65-F5344CB8AC3E}">
        <p14:creationId xmlns:p14="http://schemas.microsoft.com/office/powerpoint/2010/main" val="138355864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2" name="Rectangle 1">
            <a:extLst>
              <a:ext uri="{FF2B5EF4-FFF2-40B4-BE49-F238E27FC236}">
                <a16:creationId xmlns:a16="http://schemas.microsoft.com/office/drawing/2014/main" id="{4CAD5121-F8DD-4B69-B98D-5B34F3B33C4B}"/>
              </a:ext>
            </a:extLst>
          </p:cNvPr>
          <p:cNvSpPr/>
          <p:nvPr/>
        </p:nvSpPr>
        <p:spPr>
          <a:xfrm flipV="1">
            <a:off x="1056" y="-38986"/>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inhChuNhom">
            <a:extLst>
              <a:ext uri="{FF2B5EF4-FFF2-40B4-BE49-F238E27FC236}">
                <a16:creationId xmlns:a16="http://schemas.microsoft.com/office/drawing/2014/main" id="{3BB07C08-556F-493F-982D-103545C7113E}"/>
              </a:ext>
            </a:extLst>
          </p:cNvPr>
          <p:cNvSpPr/>
          <p:nvPr/>
        </p:nvSpPr>
        <p:spPr>
          <a:xfrm>
            <a:off x="8618167" y="534292"/>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uNhom">
            <a:extLst>
              <a:ext uri="{FF2B5EF4-FFF2-40B4-BE49-F238E27FC236}">
                <a16:creationId xmlns:a16="http://schemas.microsoft.com/office/drawing/2014/main" id="{8326C442-51CB-4BA3-8EC4-4312A708E13B}"/>
              </a:ext>
            </a:extLst>
          </p:cNvPr>
          <p:cNvSpPr txBox="1"/>
          <p:nvPr/>
        </p:nvSpPr>
        <p:spPr>
          <a:xfrm>
            <a:off x="8567972" y="627338"/>
            <a:ext cx="2256883" cy="523220"/>
          </a:xfrm>
          <a:prstGeom prst="rect">
            <a:avLst/>
          </a:prstGeom>
          <a:noFill/>
        </p:spPr>
        <p:txBody>
          <a:bodyPr wrap="square" rtlCol="0">
            <a:spAutoFit/>
          </a:bodyPr>
          <a:lstStyle/>
          <a:p>
            <a:pPr algn="ctr"/>
            <a:r>
              <a:rPr lang="en-US" sz="2800" dirty="0" err="1">
                <a:solidFill>
                  <a:srgbClr val="E76F51"/>
                </a:solidFill>
                <a:latin typeface="Times New Roman" panose="02020603050405020304" pitchFamily="18" charset="0"/>
                <a:cs typeface="Times New Roman" panose="02020603050405020304" pitchFamily="18" charset="0"/>
              </a:rPr>
              <a:t>Nhóm</a:t>
            </a:r>
            <a:r>
              <a:rPr lang="en-US" sz="2800" dirty="0">
                <a:solidFill>
                  <a:srgbClr val="E76F51"/>
                </a:solidFill>
                <a:latin typeface="Times New Roman" panose="02020603050405020304" pitchFamily="18" charset="0"/>
                <a:cs typeface="Times New Roman" panose="02020603050405020304" pitchFamily="18" charset="0"/>
              </a:rPr>
              <a:t> VIIIA</a:t>
            </a:r>
          </a:p>
        </p:txBody>
      </p:sp>
      <p:sp>
        <p:nvSpPr>
          <p:cNvPr id="5" name="!!1">
            <a:extLst>
              <a:ext uri="{FF2B5EF4-FFF2-40B4-BE49-F238E27FC236}">
                <a16:creationId xmlns:a16="http://schemas.microsoft.com/office/drawing/2014/main" id="{AC35170D-2947-4A3F-8167-AE4095A6A139}"/>
              </a:ext>
            </a:extLst>
          </p:cNvPr>
          <p:cNvSpPr/>
          <p:nvPr/>
        </p:nvSpPr>
        <p:spPr>
          <a:xfrm>
            <a:off x="11268051" y="733407"/>
            <a:ext cx="654261" cy="5936558"/>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152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690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181" name="!!Lu">
            <a:extLst>
              <a:ext uri="{FF2B5EF4-FFF2-40B4-BE49-F238E27FC236}">
                <a16:creationId xmlns:a16="http://schemas.microsoft.com/office/drawing/2014/main" id="{3B7150C2-7CC2-40FB-BDAE-51F8FAE1C3C1}"/>
              </a:ext>
            </a:extLst>
          </p:cNvPr>
          <p:cNvSpPr/>
          <p:nvPr/>
        </p:nvSpPr>
        <p:spPr>
          <a:xfrm>
            <a:off x="11298733" y="53312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2987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Tree>
    <p:extLst>
      <p:ext uri="{BB962C8B-B14F-4D97-AF65-F5344CB8AC3E}">
        <p14:creationId xmlns:p14="http://schemas.microsoft.com/office/powerpoint/2010/main" val="9114072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26531"/>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inhChuNhom">
            <a:extLst>
              <a:ext uri="{FF2B5EF4-FFF2-40B4-BE49-F238E27FC236}">
                <a16:creationId xmlns:a16="http://schemas.microsoft.com/office/drawing/2014/main" id="{3BB07C08-556F-493F-982D-103545C7113E}"/>
              </a:ext>
            </a:extLst>
          </p:cNvPr>
          <p:cNvSpPr/>
          <p:nvPr/>
        </p:nvSpPr>
        <p:spPr>
          <a:xfrm>
            <a:off x="3226923" y="1811919"/>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uNhom">
            <a:extLst>
              <a:ext uri="{FF2B5EF4-FFF2-40B4-BE49-F238E27FC236}">
                <a16:creationId xmlns:a16="http://schemas.microsoft.com/office/drawing/2014/main" id="{8326C442-51CB-4BA3-8EC4-4312A708E13B}"/>
              </a:ext>
            </a:extLst>
          </p:cNvPr>
          <p:cNvSpPr txBox="1"/>
          <p:nvPr/>
        </p:nvSpPr>
        <p:spPr>
          <a:xfrm>
            <a:off x="3263293" y="1835998"/>
            <a:ext cx="2256883" cy="646331"/>
          </a:xfrm>
          <a:prstGeom prst="rect">
            <a:avLst/>
          </a:prstGeom>
          <a:noFill/>
        </p:spPr>
        <p:txBody>
          <a:bodyPr wrap="square" rtlCol="0">
            <a:spAutoFit/>
          </a:bodyPr>
          <a:lstStyle/>
          <a:p>
            <a:pPr algn="ctr"/>
            <a:r>
              <a:rPr lang="en-US" sz="3600" dirty="0" err="1">
                <a:solidFill>
                  <a:srgbClr val="E76F51"/>
                </a:solidFill>
                <a:latin typeface="Times New Roman" panose="02020603050405020304" pitchFamily="18" charset="0"/>
                <a:cs typeface="Times New Roman" panose="02020603050405020304" pitchFamily="18" charset="0"/>
              </a:rPr>
              <a:t>Nhóm</a:t>
            </a:r>
            <a:r>
              <a:rPr lang="en-US" sz="3600" dirty="0">
                <a:solidFill>
                  <a:srgbClr val="E76F51"/>
                </a:solidFill>
                <a:latin typeface="Times New Roman" panose="02020603050405020304" pitchFamily="18" charset="0"/>
                <a:cs typeface="Times New Roman" panose="02020603050405020304" pitchFamily="18" charset="0"/>
              </a:rPr>
              <a:t> B</a:t>
            </a:r>
          </a:p>
        </p:txBody>
      </p:sp>
      <p:sp>
        <p:nvSpPr>
          <p:cNvPr id="5" name="!!1">
            <a:extLst>
              <a:ext uri="{FF2B5EF4-FFF2-40B4-BE49-F238E27FC236}">
                <a16:creationId xmlns:a16="http://schemas.microsoft.com/office/drawing/2014/main" id="{AC35170D-2947-4A3F-8167-AE4095A6A139}"/>
              </a:ext>
            </a:extLst>
          </p:cNvPr>
          <p:cNvSpPr/>
          <p:nvPr/>
        </p:nvSpPr>
        <p:spPr>
          <a:xfrm>
            <a:off x="1430906" y="2694895"/>
            <a:ext cx="6587670" cy="2567192"/>
          </a:xfrm>
          <a:prstGeom prst="roundRect">
            <a:avLst>
              <a:gd name="adj" fmla="val 25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Tree>
    <p:extLst>
      <p:ext uri="{BB962C8B-B14F-4D97-AF65-F5344CB8AC3E}">
        <p14:creationId xmlns:p14="http://schemas.microsoft.com/office/powerpoint/2010/main" val="391742276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dirty="0">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2" name="Rectangle 1">
            <a:extLst>
              <a:ext uri="{FF2B5EF4-FFF2-40B4-BE49-F238E27FC236}">
                <a16:creationId xmlns:a16="http://schemas.microsoft.com/office/drawing/2014/main" id="{4CAD5121-F8DD-4B69-B98D-5B34F3B33C4B}"/>
              </a:ext>
            </a:extLst>
          </p:cNvPr>
          <p:cNvSpPr/>
          <p:nvPr/>
        </p:nvSpPr>
        <p:spPr>
          <a:xfrm flipV="1">
            <a:off x="1437" y="-31496"/>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1">
            <a:extLst>
              <a:ext uri="{FF2B5EF4-FFF2-40B4-BE49-F238E27FC236}">
                <a16:creationId xmlns:a16="http://schemas.microsoft.com/office/drawing/2014/main" id="{AC35170D-2947-4A3F-8167-AE4095A6A139}"/>
              </a:ext>
            </a:extLst>
          </p:cNvPr>
          <p:cNvSpPr/>
          <p:nvPr/>
        </p:nvSpPr>
        <p:spPr>
          <a:xfrm>
            <a:off x="2091024" y="5292807"/>
            <a:ext cx="9910476" cy="1359022"/>
          </a:xfrm>
          <a:prstGeom prst="roundRect">
            <a:avLst>
              <a:gd name="adj" fmla="val 251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
        <p:nvSpPr>
          <p:cNvPr id="4" name="Rounded Rectangle 3"/>
          <p:cNvSpPr/>
          <p:nvPr/>
        </p:nvSpPr>
        <p:spPr>
          <a:xfrm>
            <a:off x="1453928" y="4005719"/>
            <a:ext cx="655018" cy="12317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dirty="0">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Tree>
    <p:extLst>
      <p:ext uri="{BB962C8B-B14F-4D97-AF65-F5344CB8AC3E}">
        <p14:creationId xmlns:p14="http://schemas.microsoft.com/office/powerpoint/2010/main" val="220337383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9816" y="91439"/>
            <a:ext cx="11756571" cy="1332411"/>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a:solidFill>
                  <a:schemeClr val="accent5">
                    <a:lumMod val="50000"/>
                  </a:schemeClr>
                </a:solidFill>
                <a:latin typeface="Times New Roman" panose="02020603050405020304" pitchFamily="18" charset="0"/>
                <a:cs typeface="Times New Roman" panose="02020603050405020304" pitchFamily="18" charset="0"/>
              </a:rPr>
              <a:t>Quan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sát</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hình</a:t>
            </a:r>
            <a:r>
              <a:rPr lang="en-US" sz="2400" dirty="0">
                <a:solidFill>
                  <a:schemeClr val="accent5">
                    <a:lumMod val="50000"/>
                  </a:schemeClr>
                </a:solidFill>
                <a:latin typeface="Times New Roman" panose="02020603050405020304" pitchFamily="18" charset="0"/>
                <a:cs typeface="Times New Roman" panose="02020603050405020304" pitchFamily="18" charset="0"/>
              </a:rPr>
              <a:t> 3.5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và</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bảng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tuần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hoàn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hãy</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cho</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biết</a:t>
            </a:r>
            <a:r>
              <a:rPr lang="en-US" sz="2400" dirty="0">
                <a:solidFill>
                  <a:schemeClr val="accent5">
                    <a:lumMod val="50000"/>
                  </a:schemeClr>
                </a:solidFill>
                <a:latin typeface="Times New Roman" panose="02020603050405020304" pitchFamily="18" charset="0"/>
                <a:cs typeface="Times New Roman" panose="02020603050405020304" pitchFamily="18" charset="0"/>
              </a:rPr>
              <a:t> số electron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lớp</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ngoài</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cùng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của</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tử</a:t>
            </a:r>
            <a:r>
              <a:rPr lang="en-US" sz="2400" dirty="0">
                <a:solidFill>
                  <a:schemeClr val="accent5">
                    <a:lumMod val="50000"/>
                  </a:schemeClr>
                </a:solidFill>
                <a:latin typeface="Times New Roman" panose="02020603050405020304" pitchFamily="18" charset="0"/>
                <a:cs typeface="Times New Roman" panose="02020603050405020304" pitchFamily="18" charset="0"/>
              </a:rPr>
              <a:t> Li( lithium)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và</a:t>
            </a:r>
            <a:r>
              <a:rPr lang="en-US" sz="2400" dirty="0">
                <a:solidFill>
                  <a:schemeClr val="accent5">
                    <a:lumMod val="50000"/>
                  </a:schemeClr>
                </a:solidFill>
                <a:latin typeface="Times New Roman" panose="02020603050405020304" pitchFamily="18" charset="0"/>
                <a:cs typeface="Times New Roman" panose="02020603050405020304" pitchFamily="18" charset="0"/>
              </a:rPr>
              <a:t> Cl( chlorine). Hai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tố</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đó</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nằm</a:t>
            </a:r>
            <a:r>
              <a:rPr lang="en-US" sz="2400" dirty="0">
                <a:solidFill>
                  <a:schemeClr val="accent5">
                    <a:lumMod val="50000"/>
                  </a:schemeClr>
                </a:solidFill>
                <a:latin typeface="Times New Roman" panose="02020603050405020304" pitchFamily="18" charset="0"/>
                <a:cs typeface="Times New Roman" panose="02020603050405020304" pitchFamily="18" charset="0"/>
              </a:rPr>
              <a:t> ở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nhóm</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nào</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trong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bảng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tuần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hoàn</a:t>
            </a:r>
            <a:r>
              <a:rPr lang="en-US" sz="2400" dirty="0">
                <a:solidFill>
                  <a:schemeClr val="accent5">
                    <a:lumMod val="50000"/>
                  </a:schemeClr>
                </a:solidFill>
                <a:latin typeface="Times New Roman" panose="02020603050405020304" pitchFamily="18" charset="0"/>
                <a:cs typeface="Times New Roman" panose="02020603050405020304" pitchFamily="18" charset="0"/>
              </a:rPr>
              <a:t>?</a:t>
            </a:r>
          </a:p>
          <a:p>
            <a:pPr algn="ctr"/>
            <a:r>
              <a:rPr lang="en-US" sz="2400" dirty="0" err="1">
                <a:solidFill>
                  <a:schemeClr val="accent5">
                    <a:lumMod val="50000"/>
                  </a:schemeClr>
                </a:solidFill>
                <a:latin typeface="Times New Roman" panose="02020603050405020304" pitchFamily="18" charset="0"/>
                <a:cs typeface="Times New Roman" panose="02020603050405020304" pitchFamily="18" charset="0"/>
              </a:rPr>
              <a:t>Từ</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đó</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nhận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xét</a:t>
            </a:r>
            <a:r>
              <a:rPr lang="en-US" sz="2400" dirty="0">
                <a:solidFill>
                  <a:schemeClr val="accent5">
                    <a:lumMod val="50000"/>
                  </a:schemeClr>
                </a:solidFill>
                <a:latin typeface="Times New Roman" panose="02020603050405020304" pitchFamily="18" charset="0"/>
                <a:cs typeface="Times New Roman" panose="02020603050405020304" pitchFamily="18" charset="0"/>
              </a:rPr>
              <a:t> số TT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nhóm</a:t>
            </a:r>
            <a:r>
              <a:rPr lang="en-US" sz="2400" dirty="0">
                <a:solidFill>
                  <a:schemeClr val="accent5">
                    <a:lumMod val="50000"/>
                  </a:schemeClr>
                </a:solidFill>
                <a:latin typeface="Times New Roman" panose="02020603050405020304" pitchFamily="18" charset="0"/>
                <a:cs typeface="Times New Roman" panose="02020603050405020304" pitchFamily="18" charset="0"/>
              </a:rPr>
              <a:t> A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và</a:t>
            </a:r>
            <a:r>
              <a:rPr lang="en-US" sz="2400" dirty="0">
                <a:solidFill>
                  <a:schemeClr val="accent5">
                    <a:lumMod val="50000"/>
                  </a:schemeClr>
                </a:solidFill>
                <a:latin typeface="Times New Roman" panose="02020603050405020304" pitchFamily="18" charset="0"/>
                <a:cs typeface="Times New Roman" panose="02020603050405020304" pitchFamily="18" charset="0"/>
              </a:rPr>
              <a:t> số electron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lớp</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ngoài</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cùng</a:t>
            </a:r>
            <a:r>
              <a:rPr lang="en-US" sz="2400" dirty="0">
                <a:solidFill>
                  <a:schemeClr val="accent5">
                    <a:lumMod val="50000"/>
                  </a:schemeClr>
                </a:solidFill>
                <a:latin typeface="Times New Roman" panose="02020603050405020304" pitchFamily="18" charset="0"/>
                <a:cs typeface="Times New Roman" panose="02020603050405020304" pitchFamily="18" charset="0"/>
              </a:rPr>
              <a:t>?</a:t>
            </a:r>
          </a:p>
        </p:txBody>
      </p:sp>
      <p:pic>
        <p:nvPicPr>
          <p:cNvPr id="1026" name="Picture 2" descr="https://lh3.googleusercontent.com/CKYfA6TRrQIuL12eB9u0GwEnLxnG_VxNIkh1ZxgLksrUJjvjUNkMXnsX_jA-A6vjuFocIEuNWubI0PbTh-wXKyC5ZXVAhA504bO9uN108KyM0PtDEfVhhTowxnEdf83B-LRKVPC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816" y="2392363"/>
            <a:ext cx="5951650" cy="34242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6121466" y="2409826"/>
            <a:ext cx="6096000" cy="1569660"/>
          </a:xfrm>
          <a:prstGeom prst="rect">
            <a:avLst/>
          </a:prstGeom>
        </p:spPr>
        <p:txBody>
          <a:bodyPr>
            <a:spAutoFit/>
          </a:bodyPr>
          <a:lstStyle/>
          <a:p>
            <a:pPr marL="342900" indent="-342900">
              <a:buFontTx/>
              <a:buChar char="-"/>
            </a:pPr>
            <a:r>
              <a:rPr lang="en-US" sz="2400" dirty="0" err="1">
                <a:solidFill>
                  <a:srgbClr val="C00000"/>
                </a:solidFill>
                <a:latin typeface="Times New Roman" panose="02020603050405020304" pitchFamily="18" charset="0"/>
                <a:cs typeface="Times New Roman" panose="02020603050405020304" pitchFamily="18" charset="0"/>
              </a:rPr>
              <a:t>Xét</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mô</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hình</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cấu</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tạo</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của</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nguyên</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tử</a:t>
            </a:r>
            <a:r>
              <a:rPr lang="en-US" sz="2400" dirty="0">
                <a:solidFill>
                  <a:srgbClr val="C00000"/>
                </a:solidFill>
                <a:latin typeface="Times New Roman" panose="02020603050405020304" pitchFamily="18" charset="0"/>
                <a:cs typeface="Times New Roman" panose="02020603050405020304" pitchFamily="18" charset="0"/>
              </a:rPr>
              <a:t> lithium:</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p>
          <a:p>
            <a:r>
              <a:rPr lang="en-US" sz="2400" dirty="0" err="1">
                <a:solidFill>
                  <a:schemeClr val="accent5">
                    <a:lumMod val="50000"/>
                  </a:schemeClr>
                </a:solidFill>
                <a:latin typeface="Times New Roman" panose="02020603050405020304" pitchFamily="18" charset="0"/>
                <a:cs typeface="Times New Roman" panose="02020603050405020304" pitchFamily="18" charset="0"/>
              </a:rPr>
              <a:t>Có</a:t>
            </a:r>
            <a:r>
              <a:rPr lang="en-US" sz="2400" dirty="0">
                <a:solidFill>
                  <a:schemeClr val="accent5">
                    <a:lumMod val="50000"/>
                  </a:schemeClr>
                </a:solidFill>
                <a:latin typeface="Times New Roman" panose="02020603050405020304" pitchFamily="18" charset="0"/>
                <a:cs typeface="Times New Roman" panose="02020603050405020304" pitchFamily="18" charset="0"/>
              </a:rPr>
              <a:t> 1 electron ở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vòng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tròn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ngoài</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cùng</a:t>
            </a: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a:p>
            <a:r>
              <a:rPr lang="en-US" sz="2400" dirty="0">
                <a:solidFill>
                  <a:schemeClr val="accent5">
                    <a:lumMod val="50000"/>
                  </a:schemeClr>
                </a:solidFill>
                <a:latin typeface="Times New Roman" panose="02020603050405020304" pitchFamily="18" charset="0"/>
                <a:cs typeface="Times New Roman" panose="02020603050405020304" pitchFamily="18" charset="0"/>
              </a:rPr>
              <a:t>    =&gt;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Có</a:t>
            </a:r>
            <a:r>
              <a:rPr lang="en-US" sz="2400" dirty="0">
                <a:solidFill>
                  <a:schemeClr val="accent5">
                    <a:lumMod val="50000"/>
                  </a:schemeClr>
                </a:solidFill>
                <a:latin typeface="Times New Roman" panose="02020603050405020304" pitchFamily="18" charset="0"/>
                <a:cs typeface="Times New Roman" panose="02020603050405020304" pitchFamily="18" charset="0"/>
              </a:rPr>
              <a:t> 1 electron ở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lớp</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ngoài</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cùng</a:t>
            </a: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a:p>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tố</a:t>
            </a:r>
            <a:r>
              <a:rPr lang="en-US" sz="2400" dirty="0">
                <a:solidFill>
                  <a:schemeClr val="accent5">
                    <a:lumMod val="50000"/>
                  </a:schemeClr>
                </a:solidFill>
                <a:latin typeface="Times New Roman" panose="02020603050405020304" pitchFamily="18" charset="0"/>
                <a:cs typeface="Times New Roman" panose="02020603050405020304" pitchFamily="18" charset="0"/>
              </a:rPr>
              <a:t> Li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thuộc</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nhóm</a:t>
            </a:r>
            <a:r>
              <a:rPr lang="en-US" sz="2400" dirty="0">
                <a:solidFill>
                  <a:schemeClr val="accent5">
                    <a:lumMod val="50000"/>
                  </a:schemeClr>
                </a:solidFill>
                <a:latin typeface="Times New Roman" panose="02020603050405020304" pitchFamily="18" charset="0"/>
                <a:cs typeface="Times New Roman" panose="02020603050405020304" pitchFamily="18" charset="0"/>
              </a:rPr>
              <a:t> IA</a:t>
            </a:r>
          </a:p>
        </p:txBody>
      </p:sp>
      <p:sp>
        <p:nvSpPr>
          <p:cNvPr id="4" name="Rectangle 3"/>
          <p:cNvSpPr/>
          <p:nvPr/>
        </p:nvSpPr>
        <p:spPr>
          <a:xfrm>
            <a:off x="6096000" y="4373442"/>
            <a:ext cx="6096000" cy="1569660"/>
          </a:xfrm>
          <a:prstGeom prst="rect">
            <a:avLst/>
          </a:prstGeom>
        </p:spPr>
        <p:txBody>
          <a:bodyPr>
            <a:spAutoFit/>
          </a:bodyPr>
          <a:lstStyle/>
          <a:p>
            <a:pPr marL="342900" indent="-342900">
              <a:buFontTx/>
              <a:buChar char="-"/>
            </a:pPr>
            <a:r>
              <a:rPr lang="en-US" sz="2400" dirty="0" err="1">
                <a:solidFill>
                  <a:srgbClr val="C00000"/>
                </a:solidFill>
                <a:latin typeface="Times New Roman" panose="02020603050405020304" pitchFamily="18" charset="0"/>
                <a:cs typeface="Times New Roman" panose="02020603050405020304" pitchFamily="18" charset="0"/>
              </a:rPr>
              <a:t>Xét</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mô</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hình</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cấu</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tạo</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của</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nguyên</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tử</a:t>
            </a:r>
            <a:r>
              <a:rPr lang="en-US" sz="2400" dirty="0">
                <a:solidFill>
                  <a:srgbClr val="C00000"/>
                </a:solidFill>
                <a:latin typeface="Times New Roman" panose="02020603050405020304" pitchFamily="18" charset="0"/>
                <a:cs typeface="Times New Roman" panose="02020603050405020304" pitchFamily="18" charset="0"/>
              </a:rPr>
              <a:t> chlorine: </a:t>
            </a:r>
          </a:p>
          <a:p>
            <a:r>
              <a:rPr lang="en-US" sz="2400" dirty="0" err="1">
                <a:solidFill>
                  <a:schemeClr val="accent5">
                    <a:lumMod val="50000"/>
                  </a:schemeClr>
                </a:solidFill>
                <a:latin typeface="Times New Roman" panose="02020603050405020304" pitchFamily="18" charset="0"/>
                <a:cs typeface="Times New Roman" panose="02020603050405020304" pitchFamily="18" charset="0"/>
              </a:rPr>
              <a:t>Có</a:t>
            </a:r>
            <a:r>
              <a:rPr lang="en-US" sz="2400" dirty="0">
                <a:solidFill>
                  <a:schemeClr val="accent5">
                    <a:lumMod val="50000"/>
                  </a:schemeClr>
                </a:solidFill>
                <a:latin typeface="Times New Roman" panose="02020603050405020304" pitchFamily="18" charset="0"/>
                <a:cs typeface="Times New Roman" panose="02020603050405020304" pitchFamily="18" charset="0"/>
              </a:rPr>
              <a:t> 7 electron ở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vòng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tròn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ngoài</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cùng</a:t>
            </a: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a:p>
            <a:r>
              <a:rPr lang="en-US" sz="2400" dirty="0">
                <a:solidFill>
                  <a:schemeClr val="accent5">
                    <a:lumMod val="50000"/>
                  </a:schemeClr>
                </a:solidFill>
                <a:latin typeface="Times New Roman" panose="02020603050405020304" pitchFamily="18" charset="0"/>
                <a:cs typeface="Times New Roman" panose="02020603050405020304" pitchFamily="18" charset="0"/>
              </a:rPr>
              <a:t> =&gt;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Có</a:t>
            </a:r>
            <a:r>
              <a:rPr lang="en-US" sz="2400" dirty="0">
                <a:solidFill>
                  <a:schemeClr val="accent5">
                    <a:lumMod val="50000"/>
                  </a:schemeClr>
                </a:solidFill>
                <a:latin typeface="Times New Roman" panose="02020603050405020304" pitchFamily="18" charset="0"/>
                <a:cs typeface="Times New Roman" panose="02020603050405020304" pitchFamily="18" charset="0"/>
              </a:rPr>
              <a:t> 7 electron ở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lớp</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ngoài</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cùng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p>
          <a:p>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tố</a:t>
            </a:r>
            <a:r>
              <a:rPr lang="en-US" sz="2400" dirty="0">
                <a:solidFill>
                  <a:schemeClr val="accent5">
                    <a:lumMod val="50000"/>
                  </a:schemeClr>
                </a:solidFill>
                <a:latin typeface="Times New Roman" panose="02020603050405020304" pitchFamily="18" charset="0"/>
                <a:cs typeface="Times New Roman" panose="02020603050405020304" pitchFamily="18" charset="0"/>
              </a:rPr>
              <a:t> Cl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thuộc</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nhóm</a:t>
            </a:r>
            <a:r>
              <a:rPr lang="en-US" sz="2400" dirty="0">
                <a:solidFill>
                  <a:schemeClr val="accent5">
                    <a:lumMod val="50000"/>
                  </a:schemeClr>
                </a:solidFill>
                <a:latin typeface="Times New Roman" panose="02020603050405020304" pitchFamily="18" charset="0"/>
                <a:cs typeface="Times New Roman" panose="02020603050405020304" pitchFamily="18" charset="0"/>
              </a:rPr>
              <a:t> VIIA</a:t>
            </a:r>
          </a:p>
        </p:txBody>
      </p:sp>
      <p:sp>
        <p:nvSpPr>
          <p:cNvPr id="7" name="TextBox 6">
            <a:extLst>
              <a:ext uri="{FF2B5EF4-FFF2-40B4-BE49-F238E27FC236}">
                <a16:creationId xmlns:a16="http://schemas.microsoft.com/office/drawing/2014/main" id="{291399A3-1212-A401-E524-FC99EAB41FD7}"/>
              </a:ext>
            </a:extLst>
          </p:cNvPr>
          <p:cNvSpPr txBox="1"/>
          <p:nvPr/>
        </p:nvSpPr>
        <p:spPr>
          <a:xfrm>
            <a:off x="1521375" y="6101642"/>
            <a:ext cx="6487508" cy="461665"/>
          </a:xfrm>
          <a:prstGeom prst="rect">
            <a:avLst/>
          </a:prstGeom>
          <a:solidFill>
            <a:schemeClr val="accent2">
              <a:lumMod val="20000"/>
              <a:lumOff val="80000"/>
            </a:schemeClr>
          </a:solidFill>
          <a:ln w="12700">
            <a:solidFill>
              <a:schemeClr val="accent1"/>
            </a:solidFill>
          </a:ln>
        </p:spPr>
        <p:txBody>
          <a:bodyPr wrap="square">
            <a:spAutoFit/>
          </a:bodyPr>
          <a:lstStyle/>
          <a:p>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Số TT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nhóm</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 </a:t>
            </a:r>
            <a:r>
              <a:rPr lang="en-US" sz="2400" b="1" dirty="0">
                <a:solidFill>
                  <a:srgbClr val="FF0000"/>
                </a:solidFill>
                <a:latin typeface="Times New Roman" panose="02020603050405020304" pitchFamily="18" charset="0"/>
                <a:cs typeface="Times New Roman" panose="02020603050405020304" pitchFamily="18" charset="0"/>
              </a:rPr>
              <a:t>=</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số electron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lớp</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ngoài</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mn-ea"/>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mn-ea"/>
                <a:cs typeface="Times New Roman" panose="02020603050405020304" pitchFamily="18" charset="0"/>
              </a:rPr>
              <a:t>cùng</a:t>
            </a:r>
            <a:endParaRPr lang="en-US" b="1" dirty="0">
              <a:solidFill>
                <a:srgbClr val="FF0000"/>
              </a:solidFill>
            </a:endParaRPr>
          </a:p>
        </p:txBody>
      </p:sp>
    </p:spTree>
    <p:extLst>
      <p:ext uri="{BB962C8B-B14F-4D97-AF65-F5344CB8AC3E}">
        <p14:creationId xmlns:p14="http://schemas.microsoft.com/office/powerpoint/2010/main" val="107932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5" name="Straight Connector 4"/>
          <p:cNvCxnSpPr/>
          <p:nvPr/>
        </p:nvCxnSpPr>
        <p:spPr>
          <a:xfrm>
            <a:off x="2481943" y="328638"/>
            <a:ext cx="0" cy="6413863"/>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6" name="Rectangle 5"/>
          <p:cNvSpPr/>
          <p:nvPr/>
        </p:nvSpPr>
        <p:spPr>
          <a:xfrm>
            <a:off x="65315" y="328638"/>
            <a:ext cx="2351314" cy="1200329"/>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a:t>
            </a:r>
            <a:r>
              <a:rPr lang="en-US" dirty="0">
                <a:solidFill>
                  <a:srgbClr val="FFFF00"/>
                </a:solidFill>
                <a:latin typeface="Times New Roman" panose="02020603050405020304" pitchFamily="18" charset="0"/>
                <a:cs typeface="Times New Roman" panose="02020603050405020304" pitchFamily="18" charset="0"/>
              </a:rPr>
              <a:t>. NGUYÊN TẮC SẮP XẾP CÁC NGUYÊN TỐ TRONG BẢNG TUẦN HOÀN</a:t>
            </a:r>
          </a:p>
        </p:txBody>
      </p:sp>
      <p:sp>
        <p:nvSpPr>
          <p:cNvPr id="17" name="Rectangle 16"/>
          <p:cNvSpPr/>
          <p:nvPr/>
        </p:nvSpPr>
        <p:spPr>
          <a:xfrm>
            <a:off x="65315" y="1735073"/>
            <a:ext cx="2351314" cy="646331"/>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II. </a:t>
            </a:r>
            <a:r>
              <a:rPr lang="en-US" dirty="0">
                <a:solidFill>
                  <a:srgbClr val="FFFF00"/>
                </a:solidFill>
                <a:latin typeface="Times New Roman" panose="02020603050405020304" pitchFamily="18" charset="0"/>
                <a:cs typeface="Times New Roman" panose="02020603050405020304" pitchFamily="18" charset="0"/>
              </a:rPr>
              <a:t>CẤU TẠO BẢNG TUẦN HOÀN</a:t>
            </a:r>
          </a:p>
        </p:txBody>
      </p:sp>
      <p:sp>
        <p:nvSpPr>
          <p:cNvPr id="7" name="Rectangle 6"/>
          <p:cNvSpPr/>
          <p:nvPr/>
        </p:nvSpPr>
        <p:spPr>
          <a:xfrm>
            <a:off x="235132" y="2381404"/>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1. Ô </a:t>
            </a:r>
            <a:r>
              <a:rPr lang="en-US" sz="2000" b="1" dirty="0" err="1">
                <a:solidFill>
                  <a:schemeClr val="bg1"/>
                </a:solidFill>
                <a:latin typeface="Times New Roman" panose="02020603050405020304" pitchFamily="18" charset="0"/>
                <a:cs typeface="Times New Roman" panose="02020603050405020304" pitchFamily="18" charset="0"/>
              </a:rPr>
              <a:t>nguyên</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tố</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9" name="Rectangle 8"/>
          <p:cNvSpPr/>
          <p:nvPr/>
        </p:nvSpPr>
        <p:spPr>
          <a:xfrm>
            <a:off x="235131" y="2827680"/>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2. Chu </a:t>
            </a:r>
            <a:r>
              <a:rPr lang="en-US" sz="2000" b="1" dirty="0" err="1">
                <a:solidFill>
                  <a:schemeClr val="bg1"/>
                </a:solidFill>
                <a:latin typeface="Times New Roman" panose="02020603050405020304" pitchFamily="18" charset="0"/>
                <a:cs typeface="Times New Roman" panose="02020603050405020304" pitchFamily="18" charset="0"/>
              </a:rPr>
              <a:t>kì</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235130" y="3227790"/>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3. </a:t>
            </a:r>
            <a:r>
              <a:rPr lang="en-US" sz="2000" b="1" dirty="0" err="1">
                <a:solidFill>
                  <a:schemeClr val="bg1"/>
                </a:solidFill>
                <a:latin typeface="Times New Roman" panose="02020603050405020304" pitchFamily="18" charset="0"/>
                <a:cs typeface="Times New Roman" panose="02020603050405020304" pitchFamily="18" charset="0"/>
              </a:rPr>
              <a:t>Nhóm</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4" name="Rectangle 3"/>
          <p:cNvSpPr/>
          <p:nvPr/>
        </p:nvSpPr>
        <p:spPr>
          <a:xfrm>
            <a:off x="2790825" y="1142886"/>
            <a:ext cx="9158423" cy="2308324"/>
          </a:xfrm>
          <a:prstGeom prst="rect">
            <a:avLst/>
          </a:prstGeom>
        </p:spPr>
        <p:txBody>
          <a:bodyPr wrap="square">
            <a:spAutoFit/>
          </a:bodyPr>
          <a:lstStyle/>
          <a:p>
            <a:pPr marL="342900" indent="-342900" algn="just">
              <a:lnSpc>
                <a:spcPct val="150000"/>
              </a:lnSpc>
              <a:spcAft>
                <a:spcPts val="0"/>
              </a:spcAft>
              <a:buFontTx/>
              <a:buChar char="-"/>
            </a:pP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Nhóm gồm các nguyên tố mà nguyên tử của chúng có cùng</a:t>
            </a:r>
            <a:r>
              <a:rPr lang="nl-NL" sz="2400" dirty="0" smtClean="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do </a:t>
            </a:r>
            <a:r>
              <a:rPr lang="nl-NL" sz="24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đó có tính chất tương tự nhau, xếp thành cột theo chiều tăng của...................................................</a:t>
            </a:r>
          </a:p>
          <a:p>
            <a:pPr marL="342900" indent="-342900" algn="just">
              <a:lnSpc>
                <a:spcPct val="150000"/>
              </a:lnSpc>
              <a:spcAft>
                <a:spcPts val="0"/>
              </a:spcAft>
              <a:buFontTx/>
              <a:buChar char="-"/>
            </a:pPr>
            <a:r>
              <a:rPr lang="nl-NL"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t>
            </a:r>
            <a:r>
              <a:rPr lang="nl-NL" sz="24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bằng số electron lớp ngoài cùng của nguyên tử.</a:t>
            </a:r>
            <a:endPar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3863883" y="1667287"/>
            <a:ext cx="3592650" cy="461665"/>
          </a:xfrm>
          <a:prstGeom prst="rect">
            <a:avLst/>
          </a:prstGeom>
        </p:spPr>
        <p:txBody>
          <a:bodyPr wrap="none">
            <a:spAutoFit/>
          </a:bodyPr>
          <a:lstStyle/>
          <a:p>
            <a:r>
              <a:rPr lang="nl-NL"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số electron </a:t>
            </a:r>
            <a:r>
              <a:rPr lang="nl-NL" sz="2400" dirty="0" smtClean="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lớp ngoài cùng </a:t>
            </a:r>
            <a:endParaRPr lang="en-US" sz="2400" dirty="0">
              <a:solidFill>
                <a:srgbClr val="FFFF00"/>
              </a:solidFill>
            </a:endParaRPr>
          </a:p>
        </p:txBody>
      </p:sp>
      <p:sp>
        <p:nvSpPr>
          <p:cNvPr id="12" name="Rectangle 11"/>
          <p:cNvSpPr/>
          <p:nvPr/>
        </p:nvSpPr>
        <p:spPr>
          <a:xfrm>
            <a:off x="7370283" y="2253123"/>
            <a:ext cx="3688830" cy="461665"/>
          </a:xfrm>
          <a:prstGeom prst="rect">
            <a:avLst/>
          </a:prstGeom>
        </p:spPr>
        <p:txBody>
          <a:bodyPr wrap="none">
            <a:spAutoFit/>
          </a:bodyPr>
          <a:lstStyle/>
          <a:p>
            <a:r>
              <a:rPr lang="nl-NL" sz="2400"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điện tích hạt nhân nguyên tử</a:t>
            </a:r>
            <a:endParaRPr lang="en-US" sz="2400" dirty="0">
              <a:solidFill>
                <a:srgbClr val="FFFF00"/>
              </a:solidFill>
            </a:endParaRPr>
          </a:p>
        </p:txBody>
      </p:sp>
      <p:sp>
        <p:nvSpPr>
          <p:cNvPr id="13" name="TextBox 12"/>
          <p:cNvSpPr txBox="1"/>
          <p:nvPr/>
        </p:nvSpPr>
        <p:spPr>
          <a:xfrm>
            <a:off x="3199040" y="2783165"/>
            <a:ext cx="2429691" cy="461665"/>
          </a:xfrm>
          <a:prstGeom prst="rect">
            <a:avLst/>
          </a:prstGeom>
          <a:noFill/>
        </p:spPr>
        <p:txBody>
          <a:bodyPr wrap="square" rtlCol="0">
            <a:spAutoFit/>
          </a:bodyPr>
          <a:lstStyle/>
          <a:p>
            <a:r>
              <a:rPr lang="en-US" sz="2400" dirty="0">
                <a:solidFill>
                  <a:srgbClr val="FFFF00"/>
                </a:solidFill>
                <a:latin typeface="Times New Roman" panose="02020603050405020304" pitchFamily="18" charset="0"/>
                <a:cs typeface="Times New Roman" panose="02020603050405020304" pitchFamily="18" charset="0"/>
              </a:rPr>
              <a:t>Số </a:t>
            </a:r>
            <a:r>
              <a:rPr lang="en-US" sz="2400" dirty="0" err="1">
                <a:solidFill>
                  <a:srgbClr val="FFFF00"/>
                </a:solidFill>
                <a:latin typeface="Times New Roman" panose="02020603050405020304" pitchFamily="18" charset="0"/>
                <a:cs typeface="Times New Roman" panose="02020603050405020304" pitchFamily="18" charset="0"/>
              </a:rPr>
              <a:t>thứ</a:t>
            </a:r>
            <a:r>
              <a:rPr lang="en-US" sz="2400" dirty="0">
                <a:solidFill>
                  <a:srgbClr val="FFFF00"/>
                </a:solidFill>
                <a:latin typeface="Times New Roman" panose="02020603050405020304" pitchFamily="18" charset="0"/>
                <a:cs typeface="Times New Roman" panose="02020603050405020304" pitchFamily="18" charset="0"/>
              </a:rPr>
              <a:t> </a:t>
            </a:r>
            <a:r>
              <a:rPr lang="en-US" sz="2400" dirty="0" err="1">
                <a:solidFill>
                  <a:srgbClr val="FFFF00"/>
                </a:solidFill>
                <a:latin typeface="Times New Roman" panose="02020603050405020304" pitchFamily="18" charset="0"/>
                <a:cs typeface="Times New Roman" panose="02020603050405020304" pitchFamily="18" charset="0"/>
              </a:rPr>
              <a:t>tự</a:t>
            </a:r>
            <a:r>
              <a:rPr lang="en-US" sz="2400" dirty="0">
                <a:solidFill>
                  <a:srgbClr val="FFFF00"/>
                </a:solidFill>
                <a:latin typeface="Times New Roman" panose="02020603050405020304" pitchFamily="18" charset="0"/>
                <a:cs typeface="Times New Roman" panose="02020603050405020304" pitchFamily="18" charset="0"/>
              </a:rPr>
              <a:t> </a:t>
            </a:r>
            <a:r>
              <a:rPr lang="en-US" sz="2400" dirty="0" err="1">
                <a:solidFill>
                  <a:srgbClr val="FFFF00"/>
                </a:solidFill>
                <a:latin typeface="Times New Roman" panose="02020603050405020304" pitchFamily="18" charset="0"/>
                <a:cs typeface="Times New Roman" panose="02020603050405020304" pitchFamily="18" charset="0"/>
              </a:rPr>
              <a:t>nhóm</a:t>
            </a:r>
            <a:endParaRPr lang="en-US" sz="2400" dirty="0">
              <a:solidFill>
                <a:srgbClr val="FFFF00"/>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2679608" y="118578"/>
            <a:ext cx="558114" cy="830997"/>
          </a:xfrm>
          <a:prstGeom prst="rect">
            <a:avLst/>
          </a:prstGeom>
        </p:spPr>
        <p:txBody>
          <a:bodyPr wrap="square">
            <a:spAutoFit/>
          </a:bodyPr>
          <a:lstStyle/>
          <a:p>
            <a:pPr algn="just"/>
            <a:r>
              <a:rPr lang="en-US" sz="4800" i="1" dirty="0" smtClean="0">
                <a:solidFill>
                  <a:schemeClr val="bg1"/>
                </a:solidFill>
                <a:latin typeface="Times New Roman" pitchFamily="18" charset="0"/>
                <a:cs typeface="Times New Roman" pitchFamily="18" charset="0"/>
                <a:sym typeface="Wingdings"/>
              </a:rPr>
              <a:t></a:t>
            </a:r>
            <a:endParaRPr lang="en-US" sz="4800" b="1"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164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p:nvSpPr>
        <p:spPr>
          <a:xfrm>
            <a:off x="309490" y="2588451"/>
            <a:ext cx="4459458" cy="1181686"/>
          </a:xfrm>
          <a:prstGeom prst="roundRect">
            <a:avLst>
              <a:gd name="adj" fmla="val 17858"/>
            </a:avLst>
          </a:prstGeom>
          <a:solidFill>
            <a:srgbClr val="FFCCCC"/>
          </a:solidFill>
          <a:ln>
            <a:solidFill>
              <a:srgbClr val="EE9A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Times New Roman" panose="02020603050405020304" pitchFamily="18" charset="0"/>
                <a:cs typeface="Times New Roman" panose="02020603050405020304" pitchFamily="18" charset="0"/>
              </a:rPr>
              <a:t>SƠ LƯỢC VỀ </a:t>
            </a:r>
          </a:p>
          <a:p>
            <a:pPr algn="ctr"/>
            <a:r>
              <a:rPr lang="en-US" sz="2400" b="1" dirty="0">
                <a:solidFill>
                  <a:srgbClr val="C00000"/>
                </a:solidFill>
                <a:latin typeface="Times New Roman" panose="02020603050405020304" pitchFamily="18" charset="0"/>
                <a:cs typeface="Times New Roman" panose="02020603050405020304" pitchFamily="18" charset="0"/>
              </a:rPr>
              <a:t>BẢNG TUẦN HOÀN </a:t>
            </a:r>
          </a:p>
          <a:p>
            <a:pPr algn="ctr"/>
            <a:r>
              <a:rPr lang="en-US" sz="2400" b="1" dirty="0">
                <a:solidFill>
                  <a:srgbClr val="C00000"/>
                </a:solidFill>
                <a:latin typeface="Times New Roman" panose="02020603050405020304" pitchFamily="18" charset="0"/>
                <a:cs typeface="Times New Roman" panose="02020603050405020304" pitchFamily="18" charset="0"/>
              </a:rPr>
              <a:t>CÁC NGUYÊN TỐ HÓA HỌC</a:t>
            </a:r>
          </a:p>
        </p:txBody>
      </p:sp>
      <p:cxnSp>
        <p:nvCxnSpPr>
          <p:cNvPr id="4" name="Curved Connector 3"/>
          <p:cNvCxnSpPr/>
          <p:nvPr/>
        </p:nvCxnSpPr>
        <p:spPr>
          <a:xfrm rot="5400000" flipH="1" flipV="1">
            <a:off x="1656473" y="685800"/>
            <a:ext cx="1702189" cy="2103119"/>
          </a:xfrm>
          <a:prstGeom prst="curvedConnector2">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Curved Connector 6"/>
          <p:cNvCxnSpPr/>
          <p:nvPr/>
        </p:nvCxnSpPr>
        <p:spPr>
          <a:xfrm rot="16200000" flipH="1">
            <a:off x="1719777" y="3506369"/>
            <a:ext cx="1575580" cy="2103119"/>
          </a:xfrm>
          <a:prstGeom prst="curvedConnector2">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3671666" y="323557"/>
            <a:ext cx="2715065" cy="1125415"/>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tắc</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sắp</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xếp</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các</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tố</a:t>
            </a:r>
            <a:r>
              <a:rPr lang="en-US" sz="2400" dirty="0">
                <a:solidFill>
                  <a:schemeClr val="accent2">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2">
                    <a:lumMod val="50000"/>
                  </a:schemeClr>
                </a:solidFill>
                <a:latin typeface="Times New Roman" panose="02020603050405020304" pitchFamily="18" charset="0"/>
                <a:cs typeface="Times New Roman" panose="02020603050405020304" pitchFamily="18" charset="0"/>
              </a:rPr>
              <a:t>trong</a:t>
            </a:r>
            <a:r>
              <a:rPr lang="en-US" sz="2400" dirty="0">
                <a:solidFill>
                  <a:schemeClr val="accent2">
                    <a:lumMod val="50000"/>
                  </a:schemeClr>
                </a:solidFill>
                <a:latin typeface="Times New Roman" panose="02020603050405020304" pitchFamily="18" charset="0"/>
                <a:cs typeface="Times New Roman" panose="02020603050405020304" pitchFamily="18" charset="0"/>
              </a:rPr>
              <a:t> BTH</a:t>
            </a:r>
          </a:p>
        </p:txBody>
      </p:sp>
      <p:sp>
        <p:nvSpPr>
          <p:cNvPr id="11" name="Rounded Rectangle 10"/>
          <p:cNvSpPr/>
          <p:nvPr/>
        </p:nvSpPr>
        <p:spPr>
          <a:xfrm>
            <a:off x="3671666" y="5064365"/>
            <a:ext cx="2096086" cy="56270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2C451B"/>
                </a:solidFill>
                <a:latin typeface="Times New Roman" panose="02020603050405020304" pitchFamily="18" charset="0"/>
                <a:cs typeface="Times New Roman" panose="02020603050405020304" pitchFamily="18" charset="0"/>
              </a:rPr>
              <a:t>Cấu</a:t>
            </a:r>
            <a:r>
              <a:rPr lang="en-US" sz="2400" dirty="0">
                <a:solidFill>
                  <a:srgbClr val="2C451B"/>
                </a:solidFill>
                <a:latin typeface="Times New Roman" panose="02020603050405020304" pitchFamily="18" charset="0"/>
                <a:cs typeface="Times New Roman" panose="02020603050405020304" pitchFamily="18" charset="0"/>
              </a:rPr>
              <a:t> </a:t>
            </a:r>
            <a:r>
              <a:rPr lang="en-US" sz="2400" dirty="0" err="1">
                <a:solidFill>
                  <a:srgbClr val="2C451B"/>
                </a:solidFill>
                <a:latin typeface="Times New Roman" panose="02020603050405020304" pitchFamily="18" charset="0"/>
                <a:cs typeface="Times New Roman" panose="02020603050405020304" pitchFamily="18" charset="0"/>
              </a:rPr>
              <a:t>tạo</a:t>
            </a:r>
            <a:r>
              <a:rPr lang="en-US" sz="2400" dirty="0">
                <a:solidFill>
                  <a:srgbClr val="2C451B"/>
                </a:solidFill>
                <a:latin typeface="Times New Roman" panose="02020603050405020304" pitchFamily="18" charset="0"/>
                <a:cs typeface="Times New Roman" panose="02020603050405020304" pitchFamily="18" charset="0"/>
              </a:rPr>
              <a:t> BTH</a:t>
            </a:r>
          </a:p>
        </p:txBody>
      </p:sp>
      <p:cxnSp>
        <p:nvCxnSpPr>
          <p:cNvPr id="13" name="Straight Arrow Connector 12"/>
          <p:cNvCxnSpPr>
            <a:endCxn id="14" idx="1"/>
          </p:cNvCxnSpPr>
          <p:nvPr/>
        </p:nvCxnSpPr>
        <p:spPr>
          <a:xfrm flipV="1">
            <a:off x="6428935" y="886264"/>
            <a:ext cx="1336430" cy="1"/>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765365" y="470765"/>
            <a:ext cx="3179299" cy="830997"/>
          </a:xfrm>
          <a:prstGeom prst="rect">
            <a:avLst/>
          </a:prstGeom>
          <a:noFill/>
        </p:spPr>
        <p:txBody>
          <a:bodyPr wrap="square" rtlCol="0">
            <a:spAutoFit/>
          </a:bodyPr>
          <a:lstStyle/>
          <a:p>
            <a:pPr algn="ctr"/>
            <a:r>
              <a:rPr lang="en-US" sz="2400" dirty="0">
                <a:solidFill>
                  <a:schemeClr val="bg1"/>
                </a:solidFill>
                <a:latin typeface="Times New Roman" panose="02020603050405020304" pitchFamily="18" charset="0"/>
                <a:cs typeface="Times New Roman" panose="02020603050405020304" pitchFamily="18" charset="0"/>
              </a:rPr>
              <a:t>Theo </a:t>
            </a:r>
            <a:r>
              <a:rPr lang="en-US" sz="2400" dirty="0" err="1">
                <a:solidFill>
                  <a:schemeClr val="bg1"/>
                </a:solidFill>
                <a:latin typeface="Times New Roman" panose="02020603050405020304" pitchFamily="18" charset="0"/>
                <a:cs typeface="Times New Roman" panose="02020603050405020304" pitchFamily="18" charset="0"/>
              </a:rPr>
              <a:t>chiều</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tăng</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dần</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của</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điện</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tích</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hạt</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nhân</a:t>
            </a:r>
            <a:endParaRPr lang="en-US" sz="2400" dirty="0">
              <a:solidFill>
                <a:schemeClr val="bg1"/>
              </a:solidFill>
              <a:latin typeface="Times New Roman" panose="02020603050405020304" pitchFamily="18" charset="0"/>
              <a:cs typeface="Times New Roman" panose="02020603050405020304" pitchFamily="18" charset="0"/>
            </a:endParaRPr>
          </a:p>
        </p:txBody>
      </p:sp>
      <p:cxnSp>
        <p:nvCxnSpPr>
          <p:cNvPr id="34" name="Curved Connector 33"/>
          <p:cNvCxnSpPr>
            <a:stCxn id="11" idx="0"/>
          </p:cNvCxnSpPr>
          <p:nvPr/>
        </p:nvCxnSpPr>
        <p:spPr>
          <a:xfrm rot="5400000" flipH="1" flipV="1">
            <a:off x="4814667" y="3886195"/>
            <a:ext cx="1083213" cy="1273128"/>
          </a:xfrm>
          <a:prstGeom prst="curvedConnector2">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5971735" y="3750318"/>
            <a:ext cx="3870803" cy="461665"/>
          </a:xfrm>
          <a:prstGeom prst="rect">
            <a:avLst/>
          </a:prstGeom>
          <a:noFill/>
        </p:spPr>
        <p:txBody>
          <a:bodyPr wrap="none" rtlCol="0">
            <a:spAutoFit/>
          </a:bodyPr>
          <a:lstStyle/>
          <a:p>
            <a:r>
              <a:rPr lang="en-US" sz="2400" dirty="0">
                <a:solidFill>
                  <a:schemeClr val="bg1"/>
                </a:solidFill>
                <a:latin typeface="Times New Roman" panose="02020603050405020304" pitchFamily="18" charset="0"/>
                <a:cs typeface="Times New Roman" panose="02020603050405020304" pitchFamily="18" charset="0"/>
              </a:rPr>
              <a:t>STT ô  = Số </a:t>
            </a:r>
            <a:r>
              <a:rPr lang="en-US" sz="2400" dirty="0" err="1">
                <a:solidFill>
                  <a:schemeClr val="bg1"/>
                </a:solidFill>
                <a:latin typeface="Times New Roman" panose="02020603050405020304" pitchFamily="18" charset="0"/>
                <a:cs typeface="Times New Roman" panose="02020603050405020304" pitchFamily="18" charset="0"/>
              </a:rPr>
              <a:t>hiệu</a:t>
            </a:r>
            <a:r>
              <a:rPr lang="en-US" sz="2400" dirty="0">
                <a:solidFill>
                  <a:schemeClr val="bg1"/>
                </a:solidFill>
                <a:latin typeface="Times New Roman" panose="02020603050405020304" pitchFamily="18" charset="0"/>
                <a:cs typeface="Times New Roman" panose="02020603050405020304" pitchFamily="18" charset="0"/>
              </a:rPr>
              <a:t> </a:t>
            </a:r>
            <a:r>
              <a:rPr lang="en-US" sz="2400" dirty="0" err="1">
                <a:solidFill>
                  <a:schemeClr val="bg1"/>
                </a:solidFill>
                <a:latin typeface="Times New Roman" panose="02020603050405020304" pitchFamily="18" charset="0"/>
                <a:cs typeface="Times New Roman" panose="02020603050405020304" pitchFamily="18" charset="0"/>
              </a:rPr>
              <a:t>ng.tử</a:t>
            </a:r>
            <a:r>
              <a:rPr lang="en-US" sz="2400" dirty="0">
                <a:solidFill>
                  <a:schemeClr val="bg1"/>
                </a:solidFill>
                <a:latin typeface="Times New Roman" panose="02020603050405020304" pitchFamily="18" charset="0"/>
                <a:cs typeface="Times New Roman" panose="02020603050405020304" pitchFamily="18" charset="0"/>
              </a:rPr>
              <a:t> = Số e</a:t>
            </a:r>
          </a:p>
        </p:txBody>
      </p:sp>
      <p:cxnSp>
        <p:nvCxnSpPr>
          <p:cNvPr id="37" name="Straight Arrow Connector 36"/>
          <p:cNvCxnSpPr/>
          <p:nvPr/>
        </p:nvCxnSpPr>
        <p:spPr>
          <a:xfrm>
            <a:off x="5824024" y="5331650"/>
            <a:ext cx="1237958" cy="0"/>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072626" y="5047421"/>
            <a:ext cx="2984343" cy="461665"/>
          </a:xfrm>
          <a:prstGeom prst="rect">
            <a:avLst/>
          </a:prstGeom>
          <a:noFill/>
        </p:spPr>
        <p:txBody>
          <a:bodyPr wrap="none" rtlCol="0">
            <a:spAutoFit/>
          </a:bodyPr>
          <a:lstStyle/>
          <a:p>
            <a:r>
              <a:rPr lang="en-US" sz="2400" dirty="0">
                <a:solidFill>
                  <a:schemeClr val="bg1"/>
                </a:solidFill>
                <a:latin typeface="Times New Roman" panose="02020603050405020304" pitchFamily="18" charset="0"/>
                <a:cs typeface="Times New Roman" panose="02020603050405020304" pitchFamily="18" charset="0"/>
              </a:rPr>
              <a:t>STT chu </a:t>
            </a:r>
            <a:r>
              <a:rPr lang="en-US" sz="2400" dirty="0" err="1">
                <a:solidFill>
                  <a:schemeClr val="bg1"/>
                </a:solidFill>
                <a:latin typeface="Times New Roman" panose="02020603050405020304" pitchFamily="18" charset="0"/>
                <a:cs typeface="Times New Roman" panose="02020603050405020304" pitchFamily="18" charset="0"/>
              </a:rPr>
              <a:t>kì</a:t>
            </a:r>
            <a:r>
              <a:rPr lang="en-US" sz="2400" dirty="0">
                <a:solidFill>
                  <a:schemeClr val="bg1"/>
                </a:solidFill>
                <a:latin typeface="Times New Roman" panose="02020603050405020304" pitchFamily="18" charset="0"/>
                <a:cs typeface="Times New Roman" panose="02020603050405020304" pitchFamily="18" charset="0"/>
              </a:rPr>
              <a:t> =  Số </a:t>
            </a:r>
            <a:r>
              <a:rPr lang="en-US" sz="2400" dirty="0" err="1">
                <a:solidFill>
                  <a:schemeClr val="bg1"/>
                </a:solidFill>
                <a:latin typeface="Times New Roman" panose="02020603050405020304" pitchFamily="18" charset="0"/>
                <a:cs typeface="Times New Roman" panose="02020603050405020304" pitchFamily="18" charset="0"/>
              </a:rPr>
              <a:t>lớp</a:t>
            </a:r>
            <a:r>
              <a:rPr lang="en-US" sz="2400" dirty="0">
                <a:solidFill>
                  <a:schemeClr val="bg1"/>
                </a:solidFill>
                <a:latin typeface="Times New Roman" panose="02020603050405020304" pitchFamily="18" charset="0"/>
                <a:cs typeface="Times New Roman" panose="02020603050405020304" pitchFamily="18" charset="0"/>
              </a:rPr>
              <a:t> e</a:t>
            </a:r>
          </a:p>
        </p:txBody>
      </p:sp>
      <p:cxnSp>
        <p:nvCxnSpPr>
          <p:cNvPr id="40" name="Curved Connector 39"/>
          <p:cNvCxnSpPr>
            <a:stCxn id="11" idx="2"/>
          </p:cNvCxnSpPr>
          <p:nvPr/>
        </p:nvCxnSpPr>
        <p:spPr>
          <a:xfrm rot="16200000" flipH="1">
            <a:off x="4997547" y="5349233"/>
            <a:ext cx="717452" cy="1273129"/>
          </a:xfrm>
          <a:prstGeom prst="curvedConnector2">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971735" y="6071791"/>
            <a:ext cx="3061287" cy="461665"/>
          </a:xfrm>
          <a:prstGeom prst="rect">
            <a:avLst/>
          </a:prstGeom>
          <a:noFill/>
        </p:spPr>
        <p:txBody>
          <a:bodyPr wrap="none" rtlCol="0">
            <a:spAutoFit/>
          </a:bodyPr>
          <a:lstStyle/>
          <a:p>
            <a:r>
              <a:rPr lang="en-US" sz="2400" dirty="0">
                <a:solidFill>
                  <a:schemeClr val="bg1"/>
                </a:solidFill>
                <a:latin typeface="Times New Roman" panose="02020603050405020304" pitchFamily="18" charset="0"/>
                <a:cs typeface="Times New Roman" panose="02020603050405020304" pitchFamily="18" charset="0"/>
              </a:rPr>
              <a:t>STT </a:t>
            </a:r>
            <a:r>
              <a:rPr lang="en-US" sz="2400" dirty="0" err="1">
                <a:solidFill>
                  <a:schemeClr val="bg1"/>
                </a:solidFill>
                <a:latin typeface="Times New Roman" panose="02020603050405020304" pitchFamily="18" charset="0"/>
                <a:cs typeface="Times New Roman" panose="02020603050405020304" pitchFamily="18" charset="0"/>
              </a:rPr>
              <a:t>nhóm</a:t>
            </a:r>
            <a:r>
              <a:rPr lang="en-US" sz="2400" dirty="0">
                <a:solidFill>
                  <a:schemeClr val="bg1"/>
                </a:solidFill>
                <a:latin typeface="Times New Roman" panose="02020603050405020304" pitchFamily="18" charset="0"/>
                <a:cs typeface="Times New Roman" panose="02020603050405020304" pitchFamily="18" charset="0"/>
              </a:rPr>
              <a:t> = Số e LNC</a:t>
            </a:r>
          </a:p>
        </p:txBody>
      </p:sp>
    </p:spTree>
    <p:extLst>
      <p:ext uri="{BB962C8B-B14F-4D97-AF65-F5344CB8AC3E}">
        <p14:creationId xmlns:p14="http://schemas.microsoft.com/office/powerpoint/2010/main" val="9738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4" grpId="0"/>
      <p:bldP spid="35" grpId="0"/>
      <p:bldP spid="38" grpId="0"/>
      <p:bldP spid="4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735077" y="1330679"/>
            <a:ext cx="4557933" cy="2352321"/>
          </a:xfrm>
          <a:prstGeom prst="round2DiagRect">
            <a:avLst/>
          </a:prstGeom>
          <a:solidFill>
            <a:srgbClr val="E2CFF1"/>
          </a:solidFill>
          <a:ln w="3810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dirty="0" err="1">
                <a:solidFill>
                  <a:srgbClr val="002060"/>
                </a:solidFill>
                <a:latin typeface="Times New Roman" panose="02020603050405020304" pitchFamily="18" charset="0"/>
                <a:cs typeface="Times New Roman" panose="02020603050405020304" pitchFamily="18" charset="0"/>
              </a:rPr>
              <a:t>Ngoài</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nhóm</a:t>
            </a:r>
            <a:r>
              <a:rPr lang="en-US" sz="2800" dirty="0">
                <a:solidFill>
                  <a:srgbClr val="002060"/>
                </a:solidFill>
                <a:latin typeface="Times New Roman" panose="02020603050405020304" pitchFamily="18" charset="0"/>
                <a:cs typeface="Times New Roman" panose="02020603050405020304" pitchFamily="18" charset="0"/>
              </a:rPr>
              <a:t> A, </a:t>
            </a:r>
            <a:r>
              <a:rPr lang="en-US" sz="2800" dirty="0" err="1">
                <a:solidFill>
                  <a:srgbClr val="002060"/>
                </a:solidFill>
                <a:latin typeface="Times New Roman" panose="02020603050405020304" pitchFamily="18" charset="0"/>
                <a:cs typeface="Times New Roman" panose="02020603050405020304" pitchFamily="18" charset="0"/>
              </a:rPr>
              <a:t>bảng</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tuần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hoàn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còn</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có</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nhóm</a:t>
            </a:r>
            <a:r>
              <a:rPr lang="en-US" sz="2800" dirty="0">
                <a:solidFill>
                  <a:srgbClr val="002060"/>
                </a:solidFill>
                <a:latin typeface="Times New Roman" panose="02020603050405020304" pitchFamily="18" charset="0"/>
                <a:cs typeface="Times New Roman" panose="02020603050405020304" pitchFamily="18" charset="0"/>
              </a:rPr>
              <a:t> B. </a:t>
            </a:r>
            <a:r>
              <a:rPr lang="en-US" sz="2800" dirty="0" err="1">
                <a:solidFill>
                  <a:srgbClr val="002060"/>
                </a:solidFill>
                <a:latin typeface="Times New Roman" panose="02020603050405020304" pitchFamily="18" charset="0"/>
                <a:cs typeface="Times New Roman" panose="02020603050405020304" pitchFamily="18" charset="0"/>
              </a:rPr>
              <a:t>Các</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em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hãy</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về</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nhà</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tìm</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hiểu</a:t>
            </a:r>
            <a:r>
              <a:rPr lang="en-US" sz="2800" dirty="0">
                <a:solidFill>
                  <a:srgbClr val="002060"/>
                </a:solidFill>
                <a:latin typeface="Times New Roman" panose="02020603050405020304" pitchFamily="18" charset="0"/>
                <a:cs typeface="Times New Roman" panose="02020603050405020304" pitchFamily="18" charset="0"/>
              </a:rPr>
              <a:t> </a:t>
            </a:r>
            <a:r>
              <a:rPr lang="en-US" sz="2800" dirty="0" err="1">
                <a:solidFill>
                  <a:srgbClr val="002060"/>
                </a:solidFill>
                <a:latin typeface="Times New Roman" panose="02020603050405020304" pitchFamily="18" charset="0"/>
                <a:cs typeface="Times New Roman" panose="02020603050405020304" pitchFamily="18" charset="0"/>
              </a:rPr>
              <a:t>nhóm</a:t>
            </a:r>
            <a:r>
              <a:rPr lang="en-US" sz="2800" dirty="0">
                <a:solidFill>
                  <a:srgbClr val="002060"/>
                </a:solidFill>
                <a:latin typeface="Times New Roman" panose="02020603050405020304" pitchFamily="18" charset="0"/>
                <a:cs typeface="Times New Roman" panose="02020603050405020304" pitchFamily="18" charset="0"/>
              </a:rPr>
              <a:t> B</a:t>
            </a:r>
          </a:p>
        </p:txBody>
      </p:sp>
      <p:grpSp>
        <p:nvGrpSpPr>
          <p:cNvPr id="2" name="Google Shape;363;p1"/>
          <p:cNvGrpSpPr/>
          <p:nvPr/>
        </p:nvGrpSpPr>
        <p:grpSpPr>
          <a:xfrm>
            <a:off x="3014043" y="893732"/>
            <a:ext cx="2372525" cy="661598"/>
            <a:chOff x="1150919" y="4061743"/>
            <a:chExt cx="2372525" cy="661598"/>
          </a:xfrm>
        </p:grpSpPr>
        <p:sp>
          <p:nvSpPr>
            <p:cNvPr id="3" name="Google Shape;364;p1"/>
            <p:cNvSpPr/>
            <p:nvPr/>
          </p:nvSpPr>
          <p:spPr>
            <a:xfrm>
              <a:off x="1150919" y="4061743"/>
              <a:ext cx="2372525" cy="661598"/>
            </a:xfrm>
            <a:prstGeom prst="roundRect">
              <a:avLst>
                <a:gd name="adj" fmla="val 50000"/>
              </a:avLst>
            </a:prstGeom>
            <a:solidFill>
              <a:srgbClr val="82498C"/>
            </a:solidFill>
            <a:ln>
              <a:noFill/>
            </a:ln>
            <a:scene3d>
              <a:camera prst="orthographicFront"/>
              <a:lightRig rig="threePt" dir="t"/>
            </a:scene3d>
            <a:sp3d>
              <a:bevelT/>
            </a:sp3d>
          </p:spPr>
          <p:txBody>
            <a:bodyPr spcFirstLastPara="1" wrap="square" lIns="91425" tIns="45700" rIns="91425" bIns="45700" anchor="ctr" anchorCtr="0">
              <a:noAutofit/>
            </a:bodyPr>
            <a:lstStyle/>
            <a:p>
              <a:pPr marL="0" marR="0" lvl="0" indent="0" algn="ctr" rtl="0">
                <a:spcBef>
                  <a:spcPts val="0"/>
                </a:spcBef>
                <a:spcAft>
                  <a:spcPts val="0"/>
                </a:spcAft>
                <a:buNone/>
              </a:pPr>
              <a:endParaRPr sz="2500">
                <a:solidFill>
                  <a:srgbClr val="82498C"/>
                </a:solidFill>
                <a:latin typeface="Times New Roman" panose="02020603050405020304" pitchFamily="18" charset="0"/>
                <a:ea typeface="Arial"/>
                <a:cs typeface="Times New Roman" panose="02020603050405020304" pitchFamily="18" charset="0"/>
                <a:sym typeface="Arial"/>
              </a:endParaRPr>
            </a:p>
          </p:txBody>
        </p:sp>
        <p:sp>
          <p:nvSpPr>
            <p:cNvPr id="4" name="Google Shape;365;p1"/>
            <p:cNvSpPr txBox="1"/>
            <p:nvPr/>
          </p:nvSpPr>
          <p:spPr>
            <a:xfrm>
              <a:off x="1502652" y="4161710"/>
              <a:ext cx="1669058" cy="477013"/>
            </a:xfrm>
            <a:prstGeom prst="rect">
              <a:avLst/>
            </a:prstGeom>
            <a:noFill/>
            <a:ln>
              <a:noFill/>
            </a:ln>
            <a:scene3d>
              <a:camera prst="orthographicFront"/>
              <a:lightRig rig="threePt" dir="t"/>
            </a:scene3d>
            <a:sp3d>
              <a:bevelT/>
            </a:sp3d>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dirty="0">
                  <a:solidFill>
                    <a:schemeClr val="lt1"/>
                  </a:solidFill>
                  <a:latin typeface="Times New Roman" panose="02020603050405020304" pitchFamily="18" charset="0"/>
                  <a:ea typeface="Arial"/>
                  <a:cs typeface="Times New Roman" panose="02020603050405020304" pitchFamily="18" charset="0"/>
                  <a:sym typeface="Arial"/>
                </a:rPr>
                <a:t>VỀ NHÀ</a:t>
              </a:r>
              <a:endParaRPr sz="2500" b="1" dirty="0">
                <a:latin typeface="Times New Roman" panose="02020603050405020304" pitchFamily="18" charset="0"/>
                <a:cs typeface="Times New Roman" panose="02020603050405020304" pitchFamily="18" charset="0"/>
              </a:endParaRPr>
            </a:p>
          </p:txBody>
        </p:sp>
      </p:gr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4055" y="471701"/>
            <a:ext cx="4762500" cy="4762500"/>
          </a:xfrm>
          <a:prstGeom prst="rect">
            <a:avLst/>
          </a:prstGeom>
        </p:spPr>
      </p:pic>
    </p:spTree>
    <p:extLst>
      <p:ext uri="{BB962C8B-B14F-4D97-AF65-F5344CB8AC3E}">
        <p14:creationId xmlns:p14="http://schemas.microsoft.com/office/powerpoint/2010/main" val="17867876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9816" y="91439"/>
            <a:ext cx="11756571" cy="1332411"/>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a:solidFill>
                  <a:schemeClr val="accent5">
                    <a:lumMod val="50000"/>
                  </a:schemeClr>
                </a:solidFill>
                <a:latin typeface="Times New Roman" panose="02020603050405020304" pitchFamily="18" charset="0"/>
                <a:cs typeface="Times New Roman" panose="02020603050405020304" pitchFamily="18" charset="0"/>
              </a:rPr>
              <a:t>Luyện</a:t>
            </a:r>
            <a:r>
              <a:rPr lang="en-US" sz="2400" b="1" i="1" dirty="0">
                <a:solidFill>
                  <a:schemeClr val="accent5">
                    <a:lumMod val="50000"/>
                  </a:schemeClr>
                </a:solidFill>
                <a:latin typeface="Times New Roman" panose="02020603050405020304" pitchFamily="18" charset="0"/>
                <a:cs typeface="Times New Roman" panose="02020603050405020304" pitchFamily="18" charset="0"/>
              </a:rPr>
              <a:t> </a:t>
            </a:r>
            <a:r>
              <a:rPr lang="en-US" sz="2400" b="1" i="1" dirty="0" err="1">
                <a:solidFill>
                  <a:schemeClr val="accent5">
                    <a:lumMod val="50000"/>
                  </a:schemeClr>
                </a:solidFill>
                <a:latin typeface="Times New Roman" panose="02020603050405020304" pitchFamily="18" charset="0"/>
                <a:cs typeface="Times New Roman" panose="02020603050405020304" pitchFamily="18" charset="0"/>
              </a:rPr>
              <a:t>tập</a:t>
            </a:r>
            <a:r>
              <a:rPr lang="en-US" sz="2400" b="1" i="1" dirty="0">
                <a:solidFill>
                  <a:schemeClr val="accent5">
                    <a:lumMod val="50000"/>
                  </a:schemeClr>
                </a:solidFill>
                <a:latin typeface="Times New Roman" panose="02020603050405020304" pitchFamily="18" charset="0"/>
                <a:cs typeface="Times New Roman" panose="02020603050405020304" pitchFamily="18" charset="0"/>
              </a:rPr>
              <a:t> 5</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vi-VN" sz="2400" dirty="0">
                <a:solidFill>
                  <a:schemeClr val="accent5">
                    <a:lumMod val="50000"/>
                  </a:schemeClr>
                </a:solidFill>
                <a:latin typeface="Times New Roman" panose="02020603050405020304" pitchFamily="18" charset="0"/>
                <a:cs typeface="Times New Roman" panose="02020603050405020304" pitchFamily="18" charset="0"/>
              </a:rPr>
              <a:t>Cho các nguyên tố có số thứ tự lần lượt là 9</a:t>
            </a:r>
            <a:r>
              <a:rPr lang="en-US" sz="2400" dirty="0">
                <a:solidFill>
                  <a:schemeClr val="accent5">
                    <a:lumMod val="50000"/>
                  </a:schemeClr>
                </a:solidFill>
                <a:latin typeface="Times New Roman" panose="02020603050405020304" pitchFamily="18" charset="0"/>
                <a:cs typeface="Times New Roman" panose="02020603050405020304" pitchFamily="18" charset="0"/>
              </a:rPr>
              <a:t>;</a:t>
            </a:r>
            <a:r>
              <a:rPr lang="vi-VN" sz="2400" dirty="0">
                <a:solidFill>
                  <a:schemeClr val="accent5">
                    <a:lumMod val="50000"/>
                  </a:schemeClr>
                </a:solidFill>
                <a:latin typeface="Times New Roman" panose="02020603050405020304" pitchFamily="18" charset="0"/>
                <a:cs typeface="Times New Roman" panose="02020603050405020304" pitchFamily="18" charset="0"/>
              </a:rPr>
              <a:t> 18 và 19. Số electron lớp ngoài cùng của mỗi nguyên tố trên là bao nhiêu? Cho biết mỗi nguyên tố nằm ở nhóm nào và đó là kim loại, phi kim hay khí hiếm</a:t>
            </a:r>
            <a:r>
              <a:rPr lang="vi-VN" sz="2400" b="1" dirty="0">
                <a:solidFill>
                  <a:schemeClr val="accent5">
                    <a:lumMod val="50000"/>
                  </a:schemeClr>
                </a:solidFill>
                <a:latin typeface="Times New Roman" panose="02020603050405020304" pitchFamily="18" charset="0"/>
                <a:cs typeface="Times New Roman" panose="02020603050405020304" pitchFamily="18" charset="0"/>
              </a:rPr>
              <a:t> </a:t>
            </a: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107403" y="1608941"/>
            <a:ext cx="12090400" cy="3416320"/>
          </a:xfrm>
          <a:prstGeom prst="rect">
            <a:avLst/>
          </a:prstGeom>
        </p:spPr>
        <p:txBody>
          <a:bodyPr wrap="square">
            <a:spAutoFit/>
          </a:bodyPr>
          <a:lstStyle/>
          <a:p>
            <a:pPr>
              <a:lnSpc>
                <a:spcPct val="150000"/>
              </a:lnSpc>
            </a:pP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Xét</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nguyên</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tố</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có</a:t>
            </a:r>
            <a:r>
              <a:rPr lang="en-US" sz="2400" i="1" dirty="0">
                <a:solidFill>
                  <a:srgbClr val="000000"/>
                </a:solidFill>
                <a:latin typeface="Times New Roman" panose="02020603050405020304" pitchFamily="18" charset="0"/>
                <a:cs typeface="Times New Roman" panose="02020603050405020304" pitchFamily="18" charset="0"/>
              </a:rPr>
              <a:t> số </a:t>
            </a:r>
            <a:r>
              <a:rPr lang="en-US" sz="2400" i="1" dirty="0" err="1">
                <a:solidFill>
                  <a:srgbClr val="000000"/>
                </a:solidFill>
                <a:latin typeface="Times New Roman" panose="02020603050405020304" pitchFamily="18" charset="0"/>
                <a:cs typeface="Times New Roman" panose="02020603050405020304" pitchFamily="18" charset="0"/>
              </a:rPr>
              <a:t>thứ</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tự</a:t>
            </a:r>
            <a:r>
              <a:rPr lang="en-US" sz="2400" i="1" dirty="0">
                <a:solidFill>
                  <a:srgbClr val="000000"/>
                </a:solidFill>
                <a:latin typeface="Times New Roman" panose="02020603050405020304" pitchFamily="18" charset="0"/>
                <a:cs typeface="Times New Roman" panose="02020603050405020304" pitchFamily="18" charset="0"/>
              </a:rPr>
              <a:t> 9:</a:t>
            </a:r>
          </a:p>
          <a:p>
            <a:pPr>
              <a:lnSpc>
                <a:spcPct val="150000"/>
              </a:lnSpc>
            </a:pP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7 electron ở </a:t>
            </a:r>
            <a:r>
              <a:rPr lang="en-US" sz="2400" dirty="0" err="1">
                <a:solidFill>
                  <a:srgbClr val="000000"/>
                </a:solidFill>
                <a:latin typeface="Times New Roman" panose="02020603050405020304" pitchFamily="18" charset="0"/>
                <a:cs typeface="Times New Roman" panose="02020603050405020304" pitchFamily="18" charset="0"/>
              </a:rPr>
              <a:t>lớp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vỏ</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ngoài</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cùng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Nằm</a:t>
            </a:r>
            <a:r>
              <a:rPr lang="en-US" sz="2400" dirty="0">
                <a:solidFill>
                  <a:srgbClr val="000000"/>
                </a:solidFill>
                <a:latin typeface="Times New Roman" panose="02020603050405020304" pitchFamily="18" charset="0"/>
                <a:cs typeface="Times New Roman" panose="02020603050405020304" pitchFamily="18" charset="0"/>
              </a:rPr>
              <a:t> ở </a:t>
            </a:r>
            <a:r>
              <a:rPr lang="en-US" sz="2400" dirty="0" err="1">
                <a:solidFill>
                  <a:srgbClr val="000000"/>
                </a:solidFill>
                <a:latin typeface="Times New Roman" panose="02020603050405020304" pitchFamily="18" charset="0"/>
                <a:cs typeface="Times New Roman" panose="02020603050405020304" pitchFamily="18" charset="0"/>
              </a:rPr>
              <a:t>nhóm</a:t>
            </a:r>
            <a:r>
              <a:rPr lang="en-US" sz="2400" dirty="0">
                <a:solidFill>
                  <a:srgbClr val="000000"/>
                </a:solidFill>
                <a:latin typeface="Times New Roman" panose="02020603050405020304" pitchFamily="18" charset="0"/>
                <a:cs typeface="Times New Roman" panose="02020603050405020304" pitchFamily="18" charset="0"/>
              </a:rPr>
              <a:t> VIIA</a:t>
            </a:r>
          </a:p>
          <a:p>
            <a:pPr>
              <a:lnSpc>
                <a:spcPct val="150000"/>
              </a:lnSpc>
            </a:pP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Xét</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nguyên</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tố</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có</a:t>
            </a:r>
            <a:r>
              <a:rPr lang="en-US" sz="2400" i="1" dirty="0">
                <a:solidFill>
                  <a:srgbClr val="000000"/>
                </a:solidFill>
                <a:latin typeface="Times New Roman" panose="02020603050405020304" pitchFamily="18" charset="0"/>
                <a:cs typeface="Times New Roman" panose="02020603050405020304" pitchFamily="18" charset="0"/>
              </a:rPr>
              <a:t> số </a:t>
            </a:r>
            <a:r>
              <a:rPr lang="en-US" sz="2400" i="1" dirty="0" err="1">
                <a:solidFill>
                  <a:srgbClr val="000000"/>
                </a:solidFill>
                <a:latin typeface="Times New Roman" panose="02020603050405020304" pitchFamily="18" charset="0"/>
                <a:cs typeface="Times New Roman" panose="02020603050405020304" pitchFamily="18" charset="0"/>
              </a:rPr>
              <a:t>thứ</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tự</a:t>
            </a:r>
            <a:r>
              <a:rPr lang="en-US" sz="2400" i="1" dirty="0">
                <a:solidFill>
                  <a:srgbClr val="000000"/>
                </a:solidFill>
                <a:latin typeface="Times New Roman" panose="02020603050405020304" pitchFamily="18" charset="0"/>
                <a:cs typeface="Times New Roman" panose="02020603050405020304" pitchFamily="18" charset="0"/>
              </a:rPr>
              <a:t> 18:</a:t>
            </a:r>
          </a:p>
          <a:p>
            <a:pPr>
              <a:lnSpc>
                <a:spcPct val="150000"/>
              </a:lnSpc>
            </a:pP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8 electron ở </a:t>
            </a:r>
            <a:r>
              <a:rPr lang="en-US" sz="2400" dirty="0" err="1">
                <a:solidFill>
                  <a:srgbClr val="000000"/>
                </a:solidFill>
                <a:latin typeface="Times New Roman" panose="02020603050405020304" pitchFamily="18" charset="0"/>
                <a:cs typeface="Times New Roman" panose="02020603050405020304" pitchFamily="18" charset="0"/>
              </a:rPr>
              <a:t>lớp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vỏ</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ngoài</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cùng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Nằm</a:t>
            </a:r>
            <a:r>
              <a:rPr lang="en-US" sz="2400" dirty="0">
                <a:solidFill>
                  <a:srgbClr val="000000"/>
                </a:solidFill>
                <a:latin typeface="Times New Roman" panose="02020603050405020304" pitchFamily="18" charset="0"/>
                <a:cs typeface="Times New Roman" panose="02020603050405020304" pitchFamily="18" charset="0"/>
              </a:rPr>
              <a:t> ở </a:t>
            </a:r>
            <a:r>
              <a:rPr lang="en-US" sz="2400" dirty="0" err="1">
                <a:solidFill>
                  <a:srgbClr val="000000"/>
                </a:solidFill>
                <a:latin typeface="Times New Roman" panose="02020603050405020304" pitchFamily="18" charset="0"/>
                <a:cs typeface="Times New Roman" panose="02020603050405020304" pitchFamily="18" charset="0"/>
              </a:rPr>
              <a:t>nhóm</a:t>
            </a:r>
            <a:r>
              <a:rPr lang="en-US" sz="2400" dirty="0">
                <a:solidFill>
                  <a:srgbClr val="000000"/>
                </a:solidFill>
                <a:latin typeface="Times New Roman" panose="02020603050405020304" pitchFamily="18" charset="0"/>
                <a:cs typeface="Times New Roman" panose="02020603050405020304" pitchFamily="18" charset="0"/>
              </a:rPr>
              <a:t> VIIIA  </a:t>
            </a:r>
          </a:p>
          <a:p>
            <a:pPr>
              <a:lnSpc>
                <a:spcPct val="150000"/>
              </a:lnSpc>
            </a:pP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Xét</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nguyên</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tố</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có</a:t>
            </a:r>
            <a:r>
              <a:rPr lang="en-US" sz="2400" i="1" dirty="0">
                <a:solidFill>
                  <a:srgbClr val="000000"/>
                </a:solidFill>
                <a:latin typeface="Times New Roman" panose="02020603050405020304" pitchFamily="18" charset="0"/>
                <a:cs typeface="Times New Roman" panose="02020603050405020304" pitchFamily="18" charset="0"/>
              </a:rPr>
              <a:t> số </a:t>
            </a:r>
            <a:r>
              <a:rPr lang="en-US" sz="2400" i="1" dirty="0" err="1">
                <a:solidFill>
                  <a:srgbClr val="000000"/>
                </a:solidFill>
                <a:latin typeface="Times New Roman" panose="02020603050405020304" pitchFamily="18" charset="0"/>
                <a:cs typeface="Times New Roman" panose="02020603050405020304" pitchFamily="18" charset="0"/>
              </a:rPr>
              <a:t>thứ</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tự</a:t>
            </a:r>
            <a:r>
              <a:rPr lang="en-US" sz="2400" i="1" dirty="0">
                <a:solidFill>
                  <a:srgbClr val="000000"/>
                </a:solidFill>
                <a:latin typeface="Times New Roman" panose="02020603050405020304" pitchFamily="18" charset="0"/>
                <a:cs typeface="Times New Roman" panose="02020603050405020304" pitchFamily="18" charset="0"/>
              </a:rPr>
              <a:t> 19:</a:t>
            </a:r>
          </a:p>
          <a:p>
            <a:pPr>
              <a:lnSpc>
                <a:spcPct val="150000"/>
              </a:lnSpc>
            </a:pP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1 electron ở </a:t>
            </a:r>
            <a:r>
              <a:rPr lang="en-US" sz="2400" dirty="0" err="1">
                <a:solidFill>
                  <a:srgbClr val="000000"/>
                </a:solidFill>
                <a:latin typeface="Times New Roman" panose="02020603050405020304" pitchFamily="18" charset="0"/>
                <a:cs typeface="Times New Roman" panose="02020603050405020304" pitchFamily="18" charset="0"/>
              </a:rPr>
              <a:t>lớp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vỏ</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ngoài</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cùng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cs typeface="Times New Roman" panose="02020603050405020304" pitchFamily="18" charset="0"/>
                <a:sym typeface="Wingdings" panose="05000000000000000000" pitchFamily="2" charset="2"/>
              </a:rPr>
              <a:t> </a:t>
            </a:r>
            <a:r>
              <a:rPr lang="en-US" sz="2400" dirty="0" err="1">
                <a:solidFill>
                  <a:srgbClr val="000000"/>
                </a:solidFill>
                <a:latin typeface="Times New Roman" panose="02020603050405020304" pitchFamily="18" charset="0"/>
                <a:cs typeface="Times New Roman" panose="02020603050405020304" pitchFamily="18" charset="0"/>
              </a:rPr>
              <a:t>Nằm</a:t>
            </a:r>
            <a:r>
              <a:rPr lang="en-US" sz="2400" dirty="0">
                <a:solidFill>
                  <a:srgbClr val="000000"/>
                </a:solidFill>
                <a:latin typeface="Times New Roman" panose="02020603050405020304" pitchFamily="18" charset="0"/>
                <a:cs typeface="Times New Roman" panose="02020603050405020304" pitchFamily="18" charset="0"/>
              </a:rPr>
              <a:t> ở </a:t>
            </a:r>
            <a:r>
              <a:rPr lang="en-US" sz="2400" dirty="0" err="1">
                <a:solidFill>
                  <a:srgbClr val="000000"/>
                </a:solidFill>
                <a:latin typeface="Times New Roman" panose="02020603050405020304" pitchFamily="18" charset="0"/>
                <a:cs typeface="Times New Roman" panose="02020603050405020304" pitchFamily="18" charset="0"/>
              </a:rPr>
              <a:t>nhóm</a:t>
            </a:r>
            <a:r>
              <a:rPr lang="en-US" sz="2400" dirty="0">
                <a:solidFill>
                  <a:srgbClr val="000000"/>
                </a:solidFill>
                <a:latin typeface="Times New Roman" panose="02020603050405020304" pitchFamily="18" charset="0"/>
                <a:cs typeface="Times New Roman" panose="02020603050405020304" pitchFamily="18" charset="0"/>
              </a:rPr>
              <a:t> IA </a:t>
            </a:r>
          </a:p>
        </p:txBody>
      </p:sp>
      <p:sp>
        <p:nvSpPr>
          <p:cNvPr id="4" name="Oval Callout 3"/>
          <p:cNvSpPr/>
          <p:nvPr/>
        </p:nvSpPr>
        <p:spPr>
          <a:xfrm>
            <a:off x="5892768" y="5025261"/>
            <a:ext cx="4219303" cy="1737360"/>
          </a:xfrm>
          <a:prstGeom prst="wedgeEllipseCallout">
            <a:avLst>
              <a:gd name="adj1" fmla="val -44362"/>
              <a:gd name="adj2" fmla="val -55545"/>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n-US" sz="2400" dirty="0" err="1">
                <a:solidFill>
                  <a:schemeClr val="accent5">
                    <a:lumMod val="50000"/>
                  </a:schemeClr>
                </a:solidFill>
                <a:latin typeface="Times New Roman" panose="02020603050405020304" pitchFamily="18" charset="0"/>
                <a:cs typeface="Times New Roman" panose="02020603050405020304" pitchFamily="18" charset="0"/>
              </a:rPr>
              <a:t>Vậy</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những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tố</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này</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là</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kim</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loại</a:t>
            </a:r>
            <a:r>
              <a:rPr lang="en-US" sz="2400" dirty="0">
                <a:solidFill>
                  <a:schemeClr val="accent5">
                    <a:lumMod val="50000"/>
                  </a:schemeClr>
                </a:solidFill>
                <a:latin typeface="Times New Roman" panose="02020603050405020304" pitchFamily="18" charset="0"/>
                <a:cs typeface="Times New Roman" panose="02020603050405020304" pitchFamily="18" charset="0"/>
              </a:rPr>
              <a:t>, phi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kim</a:t>
            </a:r>
            <a:r>
              <a:rPr lang="en-US" sz="2400" dirty="0">
                <a:solidFill>
                  <a:schemeClr val="accent5">
                    <a:lumMod val="50000"/>
                  </a:schemeClr>
                </a:solidFill>
                <a:latin typeface="Times New Roman" panose="02020603050405020304" pitchFamily="18" charset="0"/>
                <a:cs typeface="Times New Roman" panose="02020603050405020304" pitchFamily="18" charset="0"/>
              </a:rPr>
              <a:t> hay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khí</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hiếm</a:t>
            </a:r>
            <a:r>
              <a:rPr lang="en-US" sz="2400" dirty="0">
                <a:solidFill>
                  <a:schemeClr val="accent5">
                    <a:lumMod val="5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67352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917876" y="1061459"/>
            <a:ext cx="7431761" cy="1995602"/>
          </a:xfrm>
          <a:custGeom>
            <a:avLst/>
            <a:gdLst>
              <a:gd name="connsiteX0" fmla="*/ 968335 w 4979963"/>
              <a:gd name="connsiteY0" fmla="*/ 0 h 2180492"/>
              <a:gd name="connsiteX1" fmla="*/ 4979963 w 4979963"/>
              <a:gd name="connsiteY1" fmla="*/ 0 h 2180492"/>
              <a:gd name="connsiteX2" fmla="*/ 4979963 w 4979963"/>
              <a:gd name="connsiteY2" fmla="*/ 2180492 h 2180492"/>
              <a:gd name="connsiteX3" fmla="*/ 968335 w 4979963"/>
              <a:gd name="connsiteY3" fmla="*/ 2180492 h 2180492"/>
              <a:gd name="connsiteX4" fmla="*/ 0 w 4979963"/>
              <a:gd name="connsiteY4" fmla="*/ 1212157 h 2180492"/>
              <a:gd name="connsiteX5" fmla="*/ 0 w 4979963"/>
              <a:gd name="connsiteY5" fmla="*/ 968335 h 2180492"/>
              <a:gd name="connsiteX6" fmla="*/ 968335 w 4979963"/>
              <a:gd name="connsiteY6" fmla="*/ 0 h 218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9963" h="2180492">
                <a:moveTo>
                  <a:pt x="968335" y="0"/>
                </a:moveTo>
                <a:lnTo>
                  <a:pt x="4979963" y="0"/>
                </a:lnTo>
                <a:lnTo>
                  <a:pt x="4979963" y="2180492"/>
                </a:lnTo>
                <a:lnTo>
                  <a:pt x="968335" y="2180492"/>
                </a:lnTo>
                <a:cubicBezTo>
                  <a:pt x="433538" y="2180492"/>
                  <a:pt x="0" y="1746954"/>
                  <a:pt x="0" y="1212157"/>
                </a:cubicBezTo>
                <a:lnTo>
                  <a:pt x="0" y="968335"/>
                </a:lnTo>
                <a:cubicBezTo>
                  <a:pt x="0" y="433538"/>
                  <a:pt x="433538" y="0"/>
                  <a:pt x="968335" y="0"/>
                </a:cubicBezTo>
                <a:close/>
              </a:path>
            </a:pathLst>
          </a:cu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131275" y="184562"/>
            <a:ext cx="3513238" cy="3293513"/>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7187713" y="1172059"/>
            <a:ext cx="3513238" cy="1569660"/>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BÀI 3 SƠ LƯỢC VỀ BẢNG TUẦN HOÀN CÁC NGUYÊN TỐ</a:t>
            </a:r>
          </a:p>
          <a:p>
            <a:pPr algn="ctr"/>
            <a:r>
              <a:rPr lang="en-US" sz="2400" b="1" dirty="0">
                <a:latin typeface="Times New Roman" panose="02020603050405020304" pitchFamily="18" charset="0"/>
                <a:cs typeface="Times New Roman" panose="02020603050405020304" pitchFamily="18" charset="0"/>
              </a:rPr>
              <a:t> HÓA HỌC</a:t>
            </a:r>
          </a:p>
        </p:txBody>
      </p:sp>
      <p:sp>
        <p:nvSpPr>
          <p:cNvPr id="7" name="TextBox 6"/>
          <p:cNvSpPr txBox="1"/>
          <p:nvPr/>
        </p:nvSpPr>
        <p:spPr>
          <a:xfrm>
            <a:off x="1526640" y="1405025"/>
            <a:ext cx="5604635" cy="1384995"/>
          </a:xfrm>
          <a:prstGeom prst="rect">
            <a:avLst/>
          </a:prstGeom>
          <a:noFill/>
        </p:spPr>
        <p:txBody>
          <a:bodyPr wrap="square" rtlCol="0">
            <a:sp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III. VỊ TRÍ CÁC NGUYÊN TỐ KIM LOẠI, PHI KIM, KHÍ HIẾM TRONG BẢNG TUẦN HOÀN</a:t>
            </a:r>
          </a:p>
        </p:txBody>
      </p:sp>
    </p:spTree>
    <p:extLst>
      <p:ext uri="{BB962C8B-B14F-4D97-AF65-F5344CB8AC3E}">
        <p14:creationId xmlns:p14="http://schemas.microsoft.com/office/powerpoint/2010/main" val="38435470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Lý thuyết Khoa học tự nhiên 7 Bài 3: Sơ lược về bảng tuần hoàn các nguyên tố hóa học - Cánh diều  (ảnh 1)"/>
          <p:cNvPicPr>
            <a:picLocks noChangeAspect="1" noChangeArrowheads="1"/>
          </p:cNvPicPr>
          <p:nvPr/>
        </p:nvPicPr>
        <p:blipFill>
          <a:blip r:embed="rId2"/>
          <a:srcRect/>
          <a:stretch>
            <a:fillRect/>
          </a:stretch>
        </p:blipFill>
        <p:spPr bwMode="auto">
          <a:xfrm>
            <a:off x="152400" y="-1"/>
            <a:ext cx="11791949" cy="6677025"/>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0"/>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1">
            <a:extLst>
              <a:ext uri="{FF2B5EF4-FFF2-40B4-BE49-F238E27FC236}">
                <a16:creationId xmlns:a16="http://schemas.microsoft.com/office/drawing/2014/main" id="{AC35170D-2947-4A3F-8167-AE4095A6A139}"/>
              </a:ext>
            </a:extLst>
          </p:cNvPr>
          <p:cNvSpPr/>
          <p:nvPr/>
        </p:nvSpPr>
        <p:spPr>
          <a:xfrm>
            <a:off x="118309" y="768794"/>
            <a:ext cx="672187" cy="4502742"/>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7" name="!!HinhChuNhom">
            <a:extLst>
              <a:ext uri="{FF2B5EF4-FFF2-40B4-BE49-F238E27FC236}">
                <a16:creationId xmlns:a16="http://schemas.microsoft.com/office/drawing/2014/main" id="{3BB07C08-556F-493F-982D-103545C7113E}"/>
              </a:ext>
            </a:extLst>
          </p:cNvPr>
          <p:cNvSpPr/>
          <p:nvPr/>
        </p:nvSpPr>
        <p:spPr>
          <a:xfrm>
            <a:off x="908806" y="768794"/>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uNhom">
            <a:extLst>
              <a:ext uri="{FF2B5EF4-FFF2-40B4-BE49-F238E27FC236}">
                <a16:creationId xmlns:a16="http://schemas.microsoft.com/office/drawing/2014/main" id="{8326C442-51CB-4BA3-8EC4-4312A708E13B}"/>
              </a:ext>
            </a:extLst>
          </p:cNvPr>
          <p:cNvSpPr txBox="1"/>
          <p:nvPr/>
        </p:nvSpPr>
        <p:spPr>
          <a:xfrm>
            <a:off x="845911" y="811040"/>
            <a:ext cx="2256883" cy="646331"/>
          </a:xfrm>
          <a:prstGeom prst="rect">
            <a:avLst/>
          </a:prstGeom>
          <a:noFill/>
        </p:spPr>
        <p:txBody>
          <a:bodyPr wrap="square" rtlCol="0">
            <a:spAutoFit/>
          </a:bodyPr>
          <a:lstStyle/>
          <a:p>
            <a:pPr algn="ctr"/>
            <a:r>
              <a:rPr lang="en-US" sz="3600" dirty="0" err="1">
                <a:solidFill>
                  <a:srgbClr val="E76F51"/>
                </a:solidFill>
                <a:latin typeface="Times New Roman" panose="02020603050405020304" pitchFamily="18" charset="0"/>
                <a:cs typeface="Times New Roman" panose="02020603050405020304" pitchFamily="18" charset="0"/>
              </a:rPr>
              <a:t>Nhóm</a:t>
            </a:r>
            <a:r>
              <a:rPr lang="en-US" sz="3600" dirty="0">
                <a:solidFill>
                  <a:srgbClr val="E76F51"/>
                </a:solidFill>
                <a:latin typeface="Times New Roman" panose="02020603050405020304" pitchFamily="18" charset="0"/>
                <a:cs typeface="Times New Roman" panose="02020603050405020304" pitchFamily="18" charset="0"/>
              </a:rPr>
              <a:t> IA</a:t>
            </a:r>
          </a:p>
        </p:txBody>
      </p:sp>
    </p:spTree>
    <p:extLst>
      <p:ext uri="{BB962C8B-B14F-4D97-AF65-F5344CB8AC3E}">
        <p14:creationId xmlns:p14="http://schemas.microsoft.com/office/powerpoint/2010/main" val="81456646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ithium là gì? Khai thác như thế nào? Tại sao giá Lithium liên tục tăng  cao? – Thongthai.v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014" y="313510"/>
            <a:ext cx="3703319" cy="246887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 Sodio ¿Qué es? | 10 Propiedades y Características [20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6501" y="313510"/>
            <a:ext cx="3828596" cy="268001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36033" y="1653518"/>
            <a:ext cx="1149531" cy="461665"/>
          </a:xfrm>
          <a:prstGeom prst="rect">
            <a:avLst/>
          </a:prstGeom>
          <a:solidFill>
            <a:schemeClr val="tx1"/>
          </a:solidFill>
        </p:spPr>
        <p:txBody>
          <a:bodyPr wrap="square" rtlCol="0">
            <a:spAutoFit/>
          </a:bodyPr>
          <a:lstStyle/>
          <a:p>
            <a:r>
              <a:rPr lang="en-US" sz="2400" dirty="0">
                <a:solidFill>
                  <a:srgbClr val="FFFF00"/>
                </a:solidFill>
              </a:rPr>
              <a:t>Sodium</a:t>
            </a:r>
          </a:p>
        </p:txBody>
      </p:sp>
      <p:pic>
        <p:nvPicPr>
          <p:cNvPr id="1030" name="Picture 6" descr="Potassium là gì? Ứng dụng Potassium trong công nghiệ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68789" y="313509"/>
            <a:ext cx="3631474" cy="268001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ubidium - Metal, that is More Expensive than GOLD! - YouTub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25786"/>
          <a:stretch/>
        </p:blipFill>
        <p:spPr bwMode="auto">
          <a:xfrm>
            <a:off x="86403" y="3265715"/>
            <a:ext cx="3636511" cy="275626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Francium in The Elements by Theodore Gray"/>
          <p:cNvPicPr>
            <a:picLocks noChangeAspect="1" noChangeArrowheads="1"/>
          </p:cNvPicPr>
          <p:nvPr/>
        </p:nvPicPr>
        <p:blipFill rotWithShape="1">
          <a:blip r:embed="rId6">
            <a:extLst>
              <a:ext uri="{28A0092B-C50C-407E-A947-70E740481C1C}">
                <a14:useLocalDpi xmlns:a14="http://schemas.microsoft.com/office/drawing/2010/main" val="0"/>
              </a:ext>
            </a:extLst>
          </a:blip>
          <a:srcRect r="27591"/>
          <a:stretch/>
        </p:blipFill>
        <p:spPr bwMode="auto">
          <a:xfrm>
            <a:off x="7953336" y="3271482"/>
            <a:ext cx="4079468" cy="290148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esium (Z=55) | Dạy và học Hóa học"/>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71955" y="3265715"/>
            <a:ext cx="4003003" cy="27562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98673" y="6172965"/>
            <a:ext cx="8155670" cy="461665"/>
          </a:xfrm>
          <a:prstGeom prst="rect">
            <a:avLst/>
          </a:prstGeom>
          <a:noFill/>
        </p:spPr>
        <p:txBody>
          <a:bodyPr wrap="square" rtlCol="0">
            <a:spAutoFit/>
          </a:bodyPr>
          <a:lstStyle/>
          <a:p>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Các</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nguyên</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tố</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kim</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loại</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nhóm</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IA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được</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gọi</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là</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kim</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loại</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kiềm</a:t>
            </a:r>
            <a:endPar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3942967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H">
            <a:extLst>
              <a:ext uri="{FF2B5EF4-FFF2-40B4-BE49-F238E27FC236}">
                <a16:creationId xmlns:a16="http://schemas.microsoft.com/office/drawing/2014/main" id="{45F5C82C-3D74-4DCD-A5BB-C11BDBE6258B}"/>
              </a:ext>
            </a:extLst>
          </p:cNvPr>
          <p:cNvSpPr/>
          <p:nvPr/>
        </p:nvSpPr>
        <p:spPr>
          <a:xfrm>
            <a:off x="158496" y="796907"/>
            <a:ext cx="599591" cy="590575"/>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a:t>
            </a:r>
          </a:p>
        </p:txBody>
      </p:sp>
      <p:sp>
        <p:nvSpPr>
          <p:cNvPr id="24" name="!!Li">
            <a:extLst>
              <a:ext uri="{FF2B5EF4-FFF2-40B4-BE49-F238E27FC236}">
                <a16:creationId xmlns:a16="http://schemas.microsoft.com/office/drawing/2014/main" id="{7C20AA65-C3A8-4345-8738-1CBCC50435E3}"/>
              </a:ext>
            </a:extLst>
          </p:cNvPr>
          <p:cNvSpPr/>
          <p:nvPr/>
        </p:nvSpPr>
        <p:spPr>
          <a:xfrm>
            <a:off x="158496" y="143803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Li</a:t>
            </a:r>
          </a:p>
        </p:txBody>
      </p:sp>
      <p:sp>
        <p:nvSpPr>
          <p:cNvPr id="25" name="!!Na">
            <a:extLst>
              <a:ext uri="{FF2B5EF4-FFF2-40B4-BE49-F238E27FC236}">
                <a16:creationId xmlns:a16="http://schemas.microsoft.com/office/drawing/2014/main" id="{B0655FD3-AB13-4BEF-8E78-E6348B1F2129}"/>
              </a:ext>
            </a:extLst>
          </p:cNvPr>
          <p:cNvSpPr/>
          <p:nvPr/>
        </p:nvSpPr>
        <p:spPr>
          <a:xfrm>
            <a:off x="158496" y="2079166"/>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a:t>
            </a:r>
          </a:p>
        </p:txBody>
      </p:sp>
      <p:sp>
        <p:nvSpPr>
          <p:cNvPr id="26" name="!!K">
            <a:extLst>
              <a:ext uri="{FF2B5EF4-FFF2-40B4-BE49-F238E27FC236}">
                <a16:creationId xmlns:a16="http://schemas.microsoft.com/office/drawing/2014/main" id="{F1DA0A4E-0A47-44F3-9329-D7950C63D7C5}"/>
              </a:ext>
            </a:extLst>
          </p:cNvPr>
          <p:cNvSpPr/>
          <p:nvPr/>
        </p:nvSpPr>
        <p:spPr>
          <a:xfrm>
            <a:off x="158496" y="272029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a:t>
            </a:r>
          </a:p>
        </p:txBody>
      </p:sp>
      <p:sp>
        <p:nvSpPr>
          <p:cNvPr id="27" name="!!Rb">
            <a:extLst>
              <a:ext uri="{FF2B5EF4-FFF2-40B4-BE49-F238E27FC236}">
                <a16:creationId xmlns:a16="http://schemas.microsoft.com/office/drawing/2014/main" id="{1C1B811D-1C8C-419D-B45F-E33D0D5571E2}"/>
              </a:ext>
            </a:extLst>
          </p:cNvPr>
          <p:cNvSpPr/>
          <p:nvPr/>
        </p:nvSpPr>
        <p:spPr>
          <a:xfrm>
            <a:off x="158496" y="336142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Rb</a:t>
            </a:r>
          </a:p>
        </p:txBody>
      </p:sp>
      <p:sp>
        <p:nvSpPr>
          <p:cNvPr id="28" name="!!Cs">
            <a:extLst>
              <a:ext uri="{FF2B5EF4-FFF2-40B4-BE49-F238E27FC236}">
                <a16:creationId xmlns:a16="http://schemas.microsoft.com/office/drawing/2014/main" id="{6748E38C-3212-4A39-B6E9-53B28A044074}"/>
              </a:ext>
            </a:extLst>
          </p:cNvPr>
          <p:cNvSpPr/>
          <p:nvPr/>
        </p:nvSpPr>
        <p:spPr>
          <a:xfrm>
            <a:off x="158496" y="400255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Cs</a:t>
            </a:r>
          </a:p>
        </p:txBody>
      </p:sp>
      <p:sp>
        <p:nvSpPr>
          <p:cNvPr id="29" name="!!Fr">
            <a:extLst>
              <a:ext uri="{FF2B5EF4-FFF2-40B4-BE49-F238E27FC236}">
                <a16:creationId xmlns:a16="http://schemas.microsoft.com/office/drawing/2014/main" id="{453F07AE-BB8E-40F9-9B2F-B4103F481876}"/>
              </a:ext>
            </a:extLst>
          </p:cNvPr>
          <p:cNvSpPr/>
          <p:nvPr/>
        </p:nvSpPr>
        <p:spPr>
          <a:xfrm>
            <a:off x="158496" y="4643687"/>
            <a:ext cx="599591" cy="590575"/>
          </a:xfrm>
          <a:prstGeom prst="roundRect">
            <a:avLst/>
          </a:prstGeom>
          <a:solidFill>
            <a:srgbClr val="E25E38"/>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Fr</a:t>
            </a:r>
          </a:p>
        </p:txBody>
      </p:sp>
      <p:sp>
        <p:nvSpPr>
          <p:cNvPr id="22" name="Rectangle: Rounded Corners 21">
            <a:extLst>
              <a:ext uri="{FF2B5EF4-FFF2-40B4-BE49-F238E27FC236}">
                <a16:creationId xmlns:a16="http://schemas.microsoft.com/office/drawing/2014/main" id="{1BF130D2-C283-46F3-8602-FD0A32105139}"/>
              </a:ext>
            </a:extLst>
          </p:cNvPr>
          <p:cNvSpPr/>
          <p:nvPr/>
        </p:nvSpPr>
        <p:spPr>
          <a:xfrm rot="16200000">
            <a:off x="5532992" y="1849210"/>
            <a:ext cx="215885" cy="1526289"/>
          </a:xfrm>
          <a:prstGeom prst="roundRect">
            <a:avLst/>
          </a:prstGeom>
          <a:ln>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vi-VN" sz="1200">
              <a:solidFill>
                <a:srgbClr val="FF0000"/>
              </a:solidFill>
              <a:ea typeface="Tahoma" panose="020B0604030504040204" pitchFamily="34" charset="0"/>
              <a:cs typeface="Tahoma" panose="020B0604030504040204" pitchFamily="34" charset="0"/>
            </a:endParaRPr>
          </a:p>
        </p:txBody>
      </p:sp>
      <p:sp>
        <p:nvSpPr>
          <p:cNvPr id="36" name="!!Sc">
            <a:extLst>
              <a:ext uri="{FF2B5EF4-FFF2-40B4-BE49-F238E27FC236}">
                <a16:creationId xmlns:a16="http://schemas.microsoft.com/office/drawing/2014/main" id="{AD3DDA01-8C93-4DE9-9503-08BAC6BEF963}"/>
              </a:ext>
            </a:extLst>
          </p:cNvPr>
          <p:cNvSpPr/>
          <p:nvPr/>
        </p:nvSpPr>
        <p:spPr>
          <a:xfrm>
            <a:off x="146850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Sc</a:t>
            </a:r>
          </a:p>
        </p:txBody>
      </p:sp>
      <p:sp>
        <p:nvSpPr>
          <p:cNvPr id="37" name="!!Y">
            <a:extLst>
              <a:ext uri="{FF2B5EF4-FFF2-40B4-BE49-F238E27FC236}">
                <a16:creationId xmlns:a16="http://schemas.microsoft.com/office/drawing/2014/main" id="{EF9629F8-818A-48C1-8F58-0F9730D927FE}"/>
              </a:ext>
            </a:extLst>
          </p:cNvPr>
          <p:cNvSpPr/>
          <p:nvPr/>
        </p:nvSpPr>
        <p:spPr>
          <a:xfrm>
            <a:off x="146850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a:t>
            </a:r>
          </a:p>
        </p:txBody>
      </p:sp>
      <p:sp>
        <p:nvSpPr>
          <p:cNvPr id="38" name="!!Ti">
            <a:extLst>
              <a:ext uri="{FF2B5EF4-FFF2-40B4-BE49-F238E27FC236}">
                <a16:creationId xmlns:a16="http://schemas.microsoft.com/office/drawing/2014/main" id="{48F964EE-785C-457A-927B-5725BDF0BB19}"/>
              </a:ext>
            </a:extLst>
          </p:cNvPr>
          <p:cNvSpPr/>
          <p:nvPr/>
        </p:nvSpPr>
        <p:spPr>
          <a:xfrm>
            <a:off x="212351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39" name="!!Zr">
            <a:extLst>
              <a:ext uri="{FF2B5EF4-FFF2-40B4-BE49-F238E27FC236}">
                <a16:creationId xmlns:a16="http://schemas.microsoft.com/office/drawing/2014/main" id="{FE6F1253-9A6E-4B42-92C4-F6334A9811F5}"/>
              </a:ext>
            </a:extLst>
          </p:cNvPr>
          <p:cNvSpPr/>
          <p:nvPr/>
        </p:nvSpPr>
        <p:spPr>
          <a:xfrm>
            <a:off x="212351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Zr</a:t>
            </a:r>
          </a:p>
        </p:txBody>
      </p:sp>
      <p:sp>
        <p:nvSpPr>
          <p:cNvPr id="40" name="!!Hf">
            <a:extLst>
              <a:ext uri="{FF2B5EF4-FFF2-40B4-BE49-F238E27FC236}">
                <a16:creationId xmlns:a16="http://schemas.microsoft.com/office/drawing/2014/main" id="{73D5D234-DBB4-45F5-B604-D99ADAEA5677}"/>
              </a:ext>
            </a:extLst>
          </p:cNvPr>
          <p:cNvSpPr/>
          <p:nvPr/>
        </p:nvSpPr>
        <p:spPr>
          <a:xfrm>
            <a:off x="212351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Hf</a:t>
            </a:r>
          </a:p>
        </p:txBody>
      </p:sp>
      <p:sp>
        <p:nvSpPr>
          <p:cNvPr id="41" name="!!Rf">
            <a:extLst>
              <a:ext uri="{FF2B5EF4-FFF2-40B4-BE49-F238E27FC236}">
                <a16:creationId xmlns:a16="http://schemas.microsoft.com/office/drawing/2014/main" id="{DEBB5D6F-A8D7-450E-BE14-821FC13991B7}"/>
              </a:ext>
            </a:extLst>
          </p:cNvPr>
          <p:cNvSpPr/>
          <p:nvPr/>
        </p:nvSpPr>
        <p:spPr>
          <a:xfrm>
            <a:off x="212351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Rf</a:t>
            </a:r>
          </a:p>
        </p:txBody>
      </p:sp>
      <p:sp>
        <p:nvSpPr>
          <p:cNvPr id="42" name="Rectangle: Rounded Corners 41">
            <a:extLst>
              <a:ext uri="{FF2B5EF4-FFF2-40B4-BE49-F238E27FC236}">
                <a16:creationId xmlns:a16="http://schemas.microsoft.com/office/drawing/2014/main" id="{BD1DC6D3-0EFA-4B3A-8B49-08A6D97B3CBE}"/>
              </a:ext>
            </a:extLst>
          </p:cNvPr>
          <p:cNvSpPr/>
          <p:nvPr/>
        </p:nvSpPr>
        <p:spPr>
          <a:xfrm>
            <a:off x="277852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V</a:t>
            </a:r>
          </a:p>
        </p:txBody>
      </p:sp>
      <p:sp>
        <p:nvSpPr>
          <p:cNvPr id="43" name="Rectangle: Rounded Corners 42">
            <a:extLst>
              <a:ext uri="{FF2B5EF4-FFF2-40B4-BE49-F238E27FC236}">
                <a16:creationId xmlns:a16="http://schemas.microsoft.com/office/drawing/2014/main" id="{C43657F5-675A-4BB7-A00E-6F487E0531AE}"/>
              </a:ext>
            </a:extLst>
          </p:cNvPr>
          <p:cNvSpPr/>
          <p:nvPr/>
        </p:nvSpPr>
        <p:spPr>
          <a:xfrm>
            <a:off x="277852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Nb</a:t>
            </a:r>
          </a:p>
        </p:txBody>
      </p:sp>
      <p:sp>
        <p:nvSpPr>
          <p:cNvPr id="44" name="Rectangle: Rounded Corners 43">
            <a:extLst>
              <a:ext uri="{FF2B5EF4-FFF2-40B4-BE49-F238E27FC236}">
                <a16:creationId xmlns:a16="http://schemas.microsoft.com/office/drawing/2014/main" id="{3FA6EB83-ECDF-49CA-903C-276EAF374869}"/>
              </a:ext>
            </a:extLst>
          </p:cNvPr>
          <p:cNvSpPr/>
          <p:nvPr/>
        </p:nvSpPr>
        <p:spPr>
          <a:xfrm>
            <a:off x="277852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Ta</a:t>
            </a:r>
          </a:p>
        </p:txBody>
      </p:sp>
      <p:sp>
        <p:nvSpPr>
          <p:cNvPr id="45" name="!!Db">
            <a:extLst>
              <a:ext uri="{FF2B5EF4-FFF2-40B4-BE49-F238E27FC236}">
                <a16:creationId xmlns:a16="http://schemas.microsoft.com/office/drawing/2014/main" id="{EC5A7170-322B-4612-AD0D-32BF9EECF94C}"/>
              </a:ext>
            </a:extLst>
          </p:cNvPr>
          <p:cNvSpPr/>
          <p:nvPr/>
        </p:nvSpPr>
        <p:spPr>
          <a:xfrm>
            <a:off x="277852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Db</a:t>
            </a:r>
          </a:p>
        </p:txBody>
      </p:sp>
      <p:sp>
        <p:nvSpPr>
          <p:cNvPr id="46" name="!!Cr">
            <a:extLst>
              <a:ext uri="{FF2B5EF4-FFF2-40B4-BE49-F238E27FC236}">
                <a16:creationId xmlns:a16="http://schemas.microsoft.com/office/drawing/2014/main" id="{65FE8FBE-150F-48B7-A344-922A15217404}"/>
              </a:ext>
            </a:extLst>
          </p:cNvPr>
          <p:cNvSpPr/>
          <p:nvPr/>
        </p:nvSpPr>
        <p:spPr>
          <a:xfrm>
            <a:off x="343352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Cr</a:t>
            </a:r>
          </a:p>
        </p:txBody>
      </p:sp>
      <p:sp>
        <p:nvSpPr>
          <p:cNvPr id="47" name="!!Mo">
            <a:extLst>
              <a:ext uri="{FF2B5EF4-FFF2-40B4-BE49-F238E27FC236}">
                <a16:creationId xmlns:a16="http://schemas.microsoft.com/office/drawing/2014/main" id="{030C1C45-BBCF-401D-AE9D-5C6041E24F25}"/>
              </a:ext>
            </a:extLst>
          </p:cNvPr>
          <p:cNvSpPr/>
          <p:nvPr/>
        </p:nvSpPr>
        <p:spPr>
          <a:xfrm>
            <a:off x="343352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Mo</a:t>
            </a:r>
          </a:p>
        </p:txBody>
      </p:sp>
      <p:sp>
        <p:nvSpPr>
          <p:cNvPr id="48" name="!!W">
            <a:extLst>
              <a:ext uri="{FF2B5EF4-FFF2-40B4-BE49-F238E27FC236}">
                <a16:creationId xmlns:a16="http://schemas.microsoft.com/office/drawing/2014/main" id="{88524095-D3F1-4BA4-9615-74778FB3CA53}"/>
              </a:ext>
            </a:extLst>
          </p:cNvPr>
          <p:cNvSpPr/>
          <p:nvPr/>
        </p:nvSpPr>
        <p:spPr>
          <a:xfrm>
            <a:off x="343352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W</a:t>
            </a:r>
          </a:p>
        </p:txBody>
      </p:sp>
      <p:sp>
        <p:nvSpPr>
          <p:cNvPr id="49" name="!!Sg">
            <a:extLst>
              <a:ext uri="{FF2B5EF4-FFF2-40B4-BE49-F238E27FC236}">
                <a16:creationId xmlns:a16="http://schemas.microsoft.com/office/drawing/2014/main" id="{88715FC9-46A2-4893-85D7-94645524641D}"/>
              </a:ext>
            </a:extLst>
          </p:cNvPr>
          <p:cNvSpPr/>
          <p:nvPr/>
        </p:nvSpPr>
        <p:spPr>
          <a:xfrm>
            <a:off x="343352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Sg</a:t>
            </a:r>
          </a:p>
        </p:txBody>
      </p:sp>
      <p:sp>
        <p:nvSpPr>
          <p:cNvPr id="50" name="!!Mn">
            <a:extLst>
              <a:ext uri="{FF2B5EF4-FFF2-40B4-BE49-F238E27FC236}">
                <a16:creationId xmlns:a16="http://schemas.microsoft.com/office/drawing/2014/main" id="{C7F83FAF-9FEA-44C4-82C5-5A574F3E4D89}"/>
              </a:ext>
            </a:extLst>
          </p:cNvPr>
          <p:cNvSpPr/>
          <p:nvPr/>
        </p:nvSpPr>
        <p:spPr>
          <a:xfrm>
            <a:off x="4088535"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Mn</a:t>
            </a:r>
          </a:p>
        </p:txBody>
      </p:sp>
      <p:sp>
        <p:nvSpPr>
          <p:cNvPr id="51" name="!!Tc">
            <a:extLst>
              <a:ext uri="{FF2B5EF4-FFF2-40B4-BE49-F238E27FC236}">
                <a16:creationId xmlns:a16="http://schemas.microsoft.com/office/drawing/2014/main" id="{04F17BFA-0586-4937-B39A-7E953D3676B1}"/>
              </a:ext>
            </a:extLst>
          </p:cNvPr>
          <p:cNvSpPr/>
          <p:nvPr/>
        </p:nvSpPr>
        <p:spPr>
          <a:xfrm>
            <a:off x="4088535"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Tc</a:t>
            </a:r>
          </a:p>
        </p:txBody>
      </p:sp>
      <p:sp>
        <p:nvSpPr>
          <p:cNvPr id="52" name="!!Re">
            <a:extLst>
              <a:ext uri="{FF2B5EF4-FFF2-40B4-BE49-F238E27FC236}">
                <a16:creationId xmlns:a16="http://schemas.microsoft.com/office/drawing/2014/main" id="{4211D18F-9E08-4EE7-BA52-3E88244D91AE}"/>
              </a:ext>
            </a:extLst>
          </p:cNvPr>
          <p:cNvSpPr/>
          <p:nvPr/>
        </p:nvSpPr>
        <p:spPr>
          <a:xfrm>
            <a:off x="4088535"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Re</a:t>
            </a:r>
          </a:p>
        </p:txBody>
      </p:sp>
      <p:sp>
        <p:nvSpPr>
          <p:cNvPr id="53" name="!!Bh">
            <a:extLst>
              <a:ext uri="{FF2B5EF4-FFF2-40B4-BE49-F238E27FC236}">
                <a16:creationId xmlns:a16="http://schemas.microsoft.com/office/drawing/2014/main" id="{6CE7E93C-5539-4B6B-B5C2-80ABF7C7638E}"/>
              </a:ext>
            </a:extLst>
          </p:cNvPr>
          <p:cNvSpPr/>
          <p:nvPr/>
        </p:nvSpPr>
        <p:spPr>
          <a:xfrm>
            <a:off x="4088535"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Bh</a:t>
            </a:r>
          </a:p>
        </p:txBody>
      </p:sp>
      <p:sp>
        <p:nvSpPr>
          <p:cNvPr id="54" name="!!Fe">
            <a:extLst>
              <a:ext uri="{FF2B5EF4-FFF2-40B4-BE49-F238E27FC236}">
                <a16:creationId xmlns:a16="http://schemas.microsoft.com/office/drawing/2014/main" id="{6DB1A2E6-7458-4EEA-8869-2F7B2C322D81}"/>
              </a:ext>
            </a:extLst>
          </p:cNvPr>
          <p:cNvSpPr/>
          <p:nvPr/>
        </p:nvSpPr>
        <p:spPr>
          <a:xfrm>
            <a:off x="4743542"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Fe</a:t>
            </a:r>
          </a:p>
        </p:txBody>
      </p:sp>
      <p:sp>
        <p:nvSpPr>
          <p:cNvPr id="55" name="!!Ru">
            <a:extLst>
              <a:ext uri="{FF2B5EF4-FFF2-40B4-BE49-F238E27FC236}">
                <a16:creationId xmlns:a16="http://schemas.microsoft.com/office/drawing/2014/main" id="{D7D4532A-AF17-47AF-A604-265DD29E1A63}"/>
              </a:ext>
            </a:extLst>
          </p:cNvPr>
          <p:cNvSpPr/>
          <p:nvPr/>
        </p:nvSpPr>
        <p:spPr>
          <a:xfrm>
            <a:off x="4743542"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Ru</a:t>
            </a:r>
          </a:p>
        </p:txBody>
      </p:sp>
      <p:sp>
        <p:nvSpPr>
          <p:cNvPr id="56" name="!!Os">
            <a:extLst>
              <a:ext uri="{FF2B5EF4-FFF2-40B4-BE49-F238E27FC236}">
                <a16:creationId xmlns:a16="http://schemas.microsoft.com/office/drawing/2014/main" id="{97F69BB5-BE1D-444D-A723-BA47FA8632F2}"/>
              </a:ext>
            </a:extLst>
          </p:cNvPr>
          <p:cNvSpPr/>
          <p:nvPr/>
        </p:nvSpPr>
        <p:spPr>
          <a:xfrm>
            <a:off x="4743542"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Os</a:t>
            </a:r>
          </a:p>
        </p:txBody>
      </p:sp>
      <p:sp>
        <p:nvSpPr>
          <p:cNvPr id="57" name="!!Hs">
            <a:extLst>
              <a:ext uri="{FF2B5EF4-FFF2-40B4-BE49-F238E27FC236}">
                <a16:creationId xmlns:a16="http://schemas.microsoft.com/office/drawing/2014/main" id="{081056CC-2CAD-495B-8E02-571AE43751FB}"/>
              </a:ext>
            </a:extLst>
          </p:cNvPr>
          <p:cNvSpPr/>
          <p:nvPr/>
        </p:nvSpPr>
        <p:spPr>
          <a:xfrm>
            <a:off x="4743542"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Hs</a:t>
            </a:r>
          </a:p>
        </p:txBody>
      </p:sp>
      <p:sp>
        <p:nvSpPr>
          <p:cNvPr id="58" name="!!Co">
            <a:extLst>
              <a:ext uri="{FF2B5EF4-FFF2-40B4-BE49-F238E27FC236}">
                <a16:creationId xmlns:a16="http://schemas.microsoft.com/office/drawing/2014/main" id="{0D0A2773-9F3F-49B1-B860-7F640278F7DC}"/>
              </a:ext>
            </a:extLst>
          </p:cNvPr>
          <p:cNvSpPr/>
          <p:nvPr/>
        </p:nvSpPr>
        <p:spPr>
          <a:xfrm>
            <a:off x="5398548"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Co</a:t>
            </a:r>
          </a:p>
        </p:txBody>
      </p:sp>
      <p:sp>
        <p:nvSpPr>
          <p:cNvPr id="59" name="!!Rh">
            <a:extLst>
              <a:ext uri="{FF2B5EF4-FFF2-40B4-BE49-F238E27FC236}">
                <a16:creationId xmlns:a16="http://schemas.microsoft.com/office/drawing/2014/main" id="{9645E618-4B75-4F4D-B965-EF5640E92ED7}"/>
              </a:ext>
            </a:extLst>
          </p:cNvPr>
          <p:cNvSpPr/>
          <p:nvPr/>
        </p:nvSpPr>
        <p:spPr>
          <a:xfrm>
            <a:off x="5398548"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Rh</a:t>
            </a:r>
          </a:p>
        </p:txBody>
      </p:sp>
      <p:sp>
        <p:nvSpPr>
          <p:cNvPr id="60" name="!!Ir">
            <a:extLst>
              <a:ext uri="{FF2B5EF4-FFF2-40B4-BE49-F238E27FC236}">
                <a16:creationId xmlns:a16="http://schemas.microsoft.com/office/drawing/2014/main" id="{92073AEA-9193-488A-883F-3545C9996C87}"/>
              </a:ext>
            </a:extLst>
          </p:cNvPr>
          <p:cNvSpPr/>
          <p:nvPr/>
        </p:nvSpPr>
        <p:spPr>
          <a:xfrm>
            <a:off x="5398548"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Ir</a:t>
            </a:r>
          </a:p>
        </p:txBody>
      </p:sp>
      <p:sp>
        <p:nvSpPr>
          <p:cNvPr id="61" name="!!Mt">
            <a:extLst>
              <a:ext uri="{FF2B5EF4-FFF2-40B4-BE49-F238E27FC236}">
                <a16:creationId xmlns:a16="http://schemas.microsoft.com/office/drawing/2014/main" id="{77EA2A40-531D-49CF-80A4-54102C4EF5C4}"/>
              </a:ext>
            </a:extLst>
          </p:cNvPr>
          <p:cNvSpPr/>
          <p:nvPr/>
        </p:nvSpPr>
        <p:spPr>
          <a:xfrm>
            <a:off x="539854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Mt</a:t>
            </a:r>
          </a:p>
        </p:txBody>
      </p:sp>
      <p:sp>
        <p:nvSpPr>
          <p:cNvPr id="62" name="!!Ni">
            <a:extLst>
              <a:ext uri="{FF2B5EF4-FFF2-40B4-BE49-F238E27FC236}">
                <a16:creationId xmlns:a16="http://schemas.microsoft.com/office/drawing/2014/main" id="{A6A9918C-105B-4B83-BFF0-90F3DB90E51E}"/>
              </a:ext>
            </a:extLst>
          </p:cNvPr>
          <p:cNvSpPr/>
          <p:nvPr/>
        </p:nvSpPr>
        <p:spPr>
          <a:xfrm>
            <a:off x="6053556"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p>
        </p:txBody>
      </p:sp>
      <p:sp>
        <p:nvSpPr>
          <p:cNvPr id="63" name="!!Pd">
            <a:extLst>
              <a:ext uri="{FF2B5EF4-FFF2-40B4-BE49-F238E27FC236}">
                <a16:creationId xmlns:a16="http://schemas.microsoft.com/office/drawing/2014/main" id="{E530EBB6-4219-4AFB-81DC-FCC1DF1CAD40}"/>
              </a:ext>
            </a:extLst>
          </p:cNvPr>
          <p:cNvSpPr/>
          <p:nvPr/>
        </p:nvSpPr>
        <p:spPr>
          <a:xfrm>
            <a:off x="6053556"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Pd</a:t>
            </a:r>
          </a:p>
        </p:txBody>
      </p:sp>
      <p:sp>
        <p:nvSpPr>
          <p:cNvPr id="64" name="!!Pt">
            <a:extLst>
              <a:ext uri="{FF2B5EF4-FFF2-40B4-BE49-F238E27FC236}">
                <a16:creationId xmlns:a16="http://schemas.microsoft.com/office/drawing/2014/main" id="{ED8831C7-9D88-4454-A200-5DFE9F68B72C}"/>
              </a:ext>
            </a:extLst>
          </p:cNvPr>
          <p:cNvSpPr/>
          <p:nvPr/>
        </p:nvSpPr>
        <p:spPr>
          <a:xfrm>
            <a:off x="6053556"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Pt</a:t>
            </a:r>
          </a:p>
        </p:txBody>
      </p:sp>
      <p:sp>
        <p:nvSpPr>
          <p:cNvPr id="65" name="!!Ds">
            <a:extLst>
              <a:ext uri="{FF2B5EF4-FFF2-40B4-BE49-F238E27FC236}">
                <a16:creationId xmlns:a16="http://schemas.microsoft.com/office/drawing/2014/main" id="{035801EA-DE43-41E1-922C-7F1EE2D6576A}"/>
              </a:ext>
            </a:extLst>
          </p:cNvPr>
          <p:cNvSpPr/>
          <p:nvPr/>
        </p:nvSpPr>
        <p:spPr>
          <a:xfrm>
            <a:off x="6053556"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Ds</a:t>
            </a:r>
          </a:p>
        </p:txBody>
      </p:sp>
      <p:sp>
        <p:nvSpPr>
          <p:cNvPr id="66" name="!!Cu">
            <a:extLst>
              <a:ext uri="{FF2B5EF4-FFF2-40B4-BE49-F238E27FC236}">
                <a16:creationId xmlns:a16="http://schemas.microsoft.com/office/drawing/2014/main" id="{A19CABFF-32F6-4775-9878-672DCD3F548D}"/>
              </a:ext>
            </a:extLst>
          </p:cNvPr>
          <p:cNvSpPr/>
          <p:nvPr/>
        </p:nvSpPr>
        <p:spPr>
          <a:xfrm>
            <a:off x="6708563"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Cu</a:t>
            </a:r>
          </a:p>
        </p:txBody>
      </p:sp>
      <p:sp>
        <p:nvSpPr>
          <p:cNvPr id="67" name="!!Ag">
            <a:extLst>
              <a:ext uri="{FF2B5EF4-FFF2-40B4-BE49-F238E27FC236}">
                <a16:creationId xmlns:a16="http://schemas.microsoft.com/office/drawing/2014/main" id="{6740AFD5-CD3B-4F9A-A249-EF93C2CDDF5B}"/>
              </a:ext>
            </a:extLst>
          </p:cNvPr>
          <p:cNvSpPr/>
          <p:nvPr/>
        </p:nvSpPr>
        <p:spPr>
          <a:xfrm>
            <a:off x="6708563"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Ag</a:t>
            </a:r>
          </a:p>
        </p:txBody>
      </p:sp>
      <p:sp>
        <p:nvSpPr>
          <p:cNvPr id="68" name="!!Au">
            <a:extLst>
              <a:ext uri="{FF2B5EF4-FFF2-40B4-BE49-F238E27FC236}">
                <a16:creationId xmlns:a16="http://schemas.microsoft.com/office/drawing/2014/main" id="{89BE5AE6-5463-4C12-B070-399DC9BC94FE}"/>
              </a:ext>
            </a:extLst>
          </p:cNvPr>
          <p:cNvSpPr/>
          <p:nvPr/>
        </p:nvSpPr>
        <p:spPr>
          <a:xfrm>
            <a:off x="6708563"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Au</a:t>
            </a:r>
          </a:p>
        </p:txBody>
      </p:sp>
      <p:sp>
        <p:nvSpPr>
          <p:cNvPr id="69" name="!!Rg">
            <a:extLst>
              <a:ext uri="{FF2B5EF4-FFF2-40B4-BE49-F238E27FC236}">
                <a16:creationId xmlns:a16="http://schemas.microsoft.com/office/drawing/2014/main" id="{E3B73E9A-A0AF-497D-BEC5-ABC2CE207A24}"/>
              </a:ext>
            </a:extLst>
          </p:cNvPr>
          <p:cNvSpPr/>
          <p:nvPr/>
        </p:nvSpPr>
        <p:spPr>
          <a:xfrm>
            <a:off x="6708563"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Rg</a:t>
            </a:r>
          </a:p>
        </p:txBody>
      </p:sp>
      <p:sp>
        <p:nvSpPr>
          <p:cNvPr id="70" name="!!Zn">
            <a:extLst>
              <a:ext uri="{FF2B5EF4-FFF2-40B4-BE49-F238E27FC236}">
                <a16:creationId xmlns:a16="http://schemas.microsoft.com/office/drawing/2014/main" id="{3994632B-2FA0-491C-8E20-FB99BFF362CF}"/>
              </a:ext>
            </a:extLst>
          </p:cNvPr>
          <p:cNvSpPr/>
          <p:nvPr/>
        </p:nvSpPr>
        <p:spPr>
          <a:xfrm>
            <a:off x="7363569" y="272029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Z</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71" name="!!Cd">
            <a:extLst>
              <a:ext uri="{FF2B5EF4-FFF2-40B4-BE49-F238E27FC236}">
                <a16:creationId xmlns:a16="http://schemas.microsoft.com/office/drawing/2014/main" id="{CFCE9D87-A77A-47B6-9A2F-29657E6E4E51}"/>
              </a:ext>
            </a:extLst>
          </p:cNvPr>
          <p:cNvSpPr/>
          <p:nvPr/>
        </p:nvSpPr>
        <p:spPr>
          <a:xfrm>
            <a:off x="7363569" y="336142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72" name="!!Hg">
            <a:extLst>
              <a:ext uri="{FF2B5EF4-FFF2-40B4-BE49-F238E27FC236}">
                <a16:creationId xmlns:a16="http://schemas.microsoft.com/office/drawing/2014/main" id="{5FB8D99F-C287-4CD2-B14B-13F014DEE4F4}"/>
              </a:ext>
            </a:extLst>
          </p:cNvPr>
          <p:cNvSpPr/>
          <p:nvPr/>
        </p:nvSpPr>
        <p:spPr>
          <a:xfrm>
            <a:off x="7363569" y="400255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Hg</a:t>
            </a:r>
          </a:p>
        </p:txBody>
      </p:sp>
      <p:sp>
        <p:nvSpPr>
          <p:cNvPr id="73" name="!!Cn">
            <a:extLst>
              <a:ext uri="{FF2B5EF4-FFF2-40B4-BE49-F238E27FC236}">
                <a16:creationId xmlns:a16="http://schemas.microsoft.com/office/drawing/2014/main" id="{E89D3B6E-4627-4347-A713-93039C955039}"/>
              </a:ext>
            </a:extLst>
          </p:cNvPr>
          <p:cNvSpPr/>
          <p:nvPr/>
        </p:nvSpPr>
        <p:spPr>
          <a:xfrm>
            <a:off x="7363569"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Cn</a:t>
            </a:r>
          </a:p>
        </p:txBody>
      </p:sp>
      <p:sp>
        <p:nvSpPr>
          <p:cNvPr id="74" name="!!B">
            <a:extLst>
              <a:ext uri="{FF2B5EF4-FFF2-40B4-BE49-F238E27FC236}">
                <a16:creationId xmlns:a16="http://schemas.microsoft.com/office/drawing/2014/main" id="{FA76F163-6B3D-4B44-9B58-B21973304B57}"/>
              </a:ext>
            </a:extLst>
          </p:cNvPr>
          <p:cNvSpPr/>
          <p:nvPr/>
        </p:nvSpPr>
        <p:spPr>
          <a:xfrm>
            <a:off x="8018576" y="143803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t>
            </a:r>
          </a:p>
        </p:txBody>
      </p:sp>
      <p:sp>
        <p:nvSpPr>
          <p:cNvPr id="75" name="!!Al">
            <a:extLst>
              <a:ext uri="{FF2B5EF4-FFF2-40B4-BE49-F238E27FC236}">
                <a16:creationId xmlns:a16="http://schemas.microsoft.com/office/drawing/2014/main" id="{321E2157-1789-4D7D-959F-2A8CA9BFB1FC}"/>
              </a:ext>
            </a:extLst>
          </p:cNvPr>
          <p:cNvSpPr/>
          <p:nvPr/>
        </p:nvSpPr>
        <p:spPr>
          <a:xfrm>
            <a:off x="8018576" y="2079166"/>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Al</a:t>
            </a:r>
          </a:p>
        </p:txBody>
      </p:sp>
      <p:sp>
        <p:nvSpPr>
          <p:cNvPr id="76" name="!!Ga">
            <a:extLst>
              <a:ext uri="{FF2B5EF4-FFF2-40B4-BE49-F238E27FC236}">
                <a16:creationId xmlns:a16="http://schemas.microsoft.com/office/drawing/2014/main" id="{07DD8606-CD91-48DF-9CAD-3E0616A7F176}"/>
              </a:ext>
            </a:extLst>
          </p:cNvPr>
          <p:cNvSpPr/>
          <p:nvPr/>
        </p:nvSpPr>
        <p:spPr>
          <a:xfrm>
            <a:off x="8018576" y="272029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a:t>
            </a: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a:t>
            </a:r>
          </a:p>
        </p:txBody>
      </p:sp>
      <p:sp>
        <p:nvSpPr>
          <p:cNvPr id="77" name="!!In">
            <a:extLst>
              <a:ext uri="{FF2B5EF4-FFF2-40B4-BE49-F238E27FC236}">
                <a16:creationId xmlns:a16="http://schemas.microsoft.com/office/drawing/2014/main" id="{E00DF71E-B73B-4FE6-85FB-03FB9C0ED9F4}"/>
              </a:ext>
            </a:extLst>
          </p:cNvPr>
          <p:cNvSpPr/>
          <p:nvPr/>
        </p:nvSpPr>
        <p:spPr>
          <a:xfrm>
            <a:off x="8018576"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In</a:t>
            </a:r>
          </a:p>
        </p:txBody>
      </p:sp>
      <p:sp>
        <p:nvSpPr>
          <p:cNvPr id="78" name="!!TI">
            <a:extLst>
              <a:ext uri="{FF2B5EF4-FFF2-40B4-BE49-F238E27FC236}">
                <a16:creationId xmlns:a16="http://schemas.microsoft.com/office/drawing/2014/main" id="{89544544-391D-425F-82BE-17BB01C958FC}"/>
              </a:ext>
            </a:extLst>
          </p:cNvPr>
          <p:cNvSpPr/>
          <p:nvPr/>
        </p:nvSpPr>
        <p:spPr>
          <a:xfrm>
            <a:off x="8018576"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TI</a:t>
            </a:r>
          </a:p>
        </p:txBody>
      </p:sp>
      <p:sp>
        <p:nvSpPr>
          <p:cNvPr id="79" name="!!Nh">
            <a:extLst>
              <a:ext uri="{FF2B5EF4-FFF2-40B4-BE49-F238E27FC236}">
                <a16:creationId xmlns:a16="http://schemas.microsoft.com/office/drawing/2014/main" id="{74FBA496-6753-45C5-A552-52CE0F599EE0}"/>
              </a:ext>
            </a:extLst>
          </p:cNvPr>
          <p:cNvSpPr/>
          <p:nvPr/>
        </p:nvSpPr>
        <p:spPr>
          <a:xfrm>
            <a:off x="801857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Nh</a:t>
            </a:r>
          </a:p>
        </p:txBody>
      </p:sp>
      <p:sp>
        <p:nvSpPr>
          <p:cNvPr id="80" name="!!C">
            <a:extLst>
              <a:ext uri="{FF2B5EF4-FFF2-40B4-BE49-F238E27FC236}">
                <a16:creationId xmlns:a16="http://schemas.microsoft.com/office/drawing/2014/main" id="{0069F624-36FA-4049-BA30-4982CB0C77B1}"/>
              </a:ext>
            </a:extLst>
          </p:cNvPr>
          <p:cNvSpPr/>
          <p:nvPr/>
        </p:nvSpPr>
        <p:spPr>
          <a:xfrm>
            <a:off x="8673582"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t>
            </a:r>
          </a:p>
        </p:txBody>
      </p:sp>
      <p:sp>
        <p:nvSpPr>
          <p:cNvPr id="81" name="!!Si">
            <a:extLst>
              <a:ext uri="{FF2B5EF4-FFF2-40B4-BE49-F238E27FC236}">
                <a16:creationId xmlns:a16="http://schemas.microsoft.com/office/drawing/2014/main" id="{0064FDC4-2CD7-4AEC-815E-31C72487E426}"/>
              </a:ext>
            </a:extLst>
          </p:cNvPr>
          <p:cNvSpPr/>
          <p:nvPr/>
        </p:nvSpPr>
        <p:spPr>
          <a:xfrm>
            <a:off x="8673582" y="2079166"/>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Si</a:t>
            </a:r>
          </a:p>
        </p:txBody>
      </p:sp>
      <p:sp>
        <p:nvSpPr>
          <p:cNvPr id="82" name="!!Ge">
            <a:extLst>
              <a:ext uri="{FF2B5EF4-FFF2-40B4-BE49-F238E27FC236}">
                <a16:creationId xmlns:a16="http://schemas.microsoft.com/office/drawing/2014/main" id="{71420A4B-B479-498D-8B28-0B92D013925B}"/>
              </a:ext>
            </a:extLst>
          </p:cNvPr>
          <p:cNvSpPr/>
          <p:nvPr/>
        </p:nvSpPr>
        <p:spPr>
          <a:xfrm>
            <a:off x="8673582"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Ge</a:t>
            </a:r>
          </a:p>
        </p:txBody>
      </p:sp>
      <p:sp>
        <p:nvSpPr>
          <p:cNvPr id="83" name="!!Sn">
            <a:extLst>
              <a:ext uri="{FF2B5EF4-FFF2-40B4-BE49-F238E27FC236}">
                <a16:creationId xmlns:a16="http://schemas.microsoft.com/office/drawing/2014/main" id="{99F0D0BF-5414-4143-A0C5-109C0B31D71C}"/>
              </a:ext>
            </a:extLst>
          </p:cNvPr>
          <p:cNvSpPr/>
          <p:nvPr/>
        </p:nvSpPr>
        <p:spPr>
          <a:xfrm>
            <a:off x="8673582" y="336142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Sn</a:t>
            </a:r>
          </a:p>
        </p:txBody>
      </p:sp>
      <p:sp>
        <p:nvSpPr>
          <p:cNvPr id="84" name="!!Pb">
            <a:extLst>
              <a:ext uri="{FF2B5EF4-FFF2-40B4-BE49-F238E27FC236}">
                <a16:creationId xmlns:a16="http://schemas.microsoft.com/office/drawing/2014/main" id="{E67FD55F-C10B-45BA-85E3-1527BBDD9E2E}"/>
              </a:ext>
            </a:extLst>
          </p:cNvPr>
          <p:cNvSpPr/>
          <p:nvPr/>
        </p:nvSpPr>
        <p:spPr>
          <a:xfrm>
            <a:off x="8673582"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Pb</a:t>
            </a:r>
          </a:p>
        </p:txBody>
      </p:sp>
      <p:sp>
        <p:nvSpPr>
          <p:cNvPr id="85" name="!!FI">
            <a:extLst>
              <a:ext uri="{FF2B5EF4-FFF2-40B4-BE49-F238E27FC236}">
                <a16:creationId xmlns:a16="http://schemas.microsoft.com/office/drawing/2014/main" id="{B1D08858-33D1-42DB-B313-43023C9C9ED1}"/>
              </a:ext>
            </a:extLst>
          </p:cNvPr>
          <p:cNvSpPr/>
          <p:nvPr/>
        </p:nvSpPr>
        <p:spPr>
          <a:xfrm>
            <a:off x="8673582"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FI</a:t>
            </a:r>
          </a:p>
        </p:txBody>
      </p:sp>
      <p:sp>
        <p:nvSpPr>
          <p:cNvPr id="86" name="!!N">
            <a:extLst>
              <a:ext uri="{FF2B5EF4-FFF2-40B4-BE49-F238E27FC236}">
                <a16:creationId xmlns:a16="http://schemas.microsoft.com/office/drawing/2014/main" id="{A5043EC3-AB46-4809-988B-EB4F60AC4483}"/>
              </a:ext>
            </a:extLst>
          </p:cNvPr>
          <p:cNvSpPr/>
          <p:nvPr/>
        </p:nvSpPr>
        <p:spPr>
          <a:xfrm>
            <a:off x="9328589"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a:t>
            </a:r>
          </a:p>
        </p:txBody>
      </p:sp>
      <p:sp>
        <p:nvSpPr>
          <p:cNvPr id="87" name="!!P">
            <a:extLst>
              <a:ext uri="{FF2B5EF4-FFF2-40B4-BE49-F238E27FC236}">
                <a16:creationId xmlns:a16="http://schemas.microsoft.com/office/drawing/2014/main" id="{DBE58093-5E89-4DFB-8F8B-39173916C122}"/>
              </a:ext>
            </a:extLst>
          </p:cNvPr>
          <p:cNvSpPr/>
          <p:nvPr/>
        </p:nvSpPr>
        <p:spPr>
          <a:xfrm>
            <a:off x="9328589"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t>
            </a:r>
          </a:p>
        </p:txBody>
      </p:sp>
      <p:sp>
        <p:nvSpPr>
          <p:cNvPr id="88" name="!!As">
            <a:extLst>
              <a:ext uri="{FF2B5EF4-FFF2-40B4-BE49-F238E27FC236}">
                <a16:creationId xmlns:a16="http://schemas.microsoft.com/office/drawing/2014/main" id="{C23CB2D1-F49A-4234-BFB1-15DA87619B64}"/>
              </a:ext>
            </a:extLst>
          </p:cNvPr>
          <p:cNvSpPr/>
          <p:nvPr/>
        </p:nvSpPr>
        <p:spPr>
          <a:xfrm>
            <a:off x="9328589" y="272029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As</a:t>
            </a:r>
          </a:p>
        </p:txBody>
      </p:sp>
      <p:sp>
        <p:nvSpPr>
          <p:cNvPr id="89" name="!!Sb">
            <a:extLst>
              <a:ext uri="{FF2B5EF4-FFF2-40B4-BE49-F238E27FC236}">
                <a16:creationId xmlns:a16="http://schemas.microsoft.com/office/drawing/2014/main" id="{BCBE3354-9E44-458C-B452-91DF532EEA64}"/>
              </a:ext>
            </a:extLst>
          </p:cNvPr>
          <p:cNvSpPr/>
          <p:nvPr/>
        </p:nvSpPr>
        <p:spPr>
          <a:xfrm>
            <a:off x="9328589" y="3361427"/>
            <a:ext cx="599592"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Sb</a:t>
            </a:r>
          </a:p>
        </p:txBody>
      </p:sp>
      <p:sp>
        <p:nvSpPr>
          <p:cNvPr id="90" name="!!Bi">
            <a:extLst>
              <a:ext uri="{FF2B5EF4-FFF2-40B4-BE49-F238E27FC236}">
                <a16:creationId xmlns:a16="http://schemas.microsoft.com/office/drawing/2014/main" id="{29006C4C-65E4-48C5-A3CB-492D47794290}"/>
              </a:ext>
            </a:extLst>
          </p:cNvPr>
          <p:cNvSpPr/>
          <p:nvPr/>
        </p:nvSpPr>
        <p:spPr>
          <a:xfrm>
            <a:off x="9328589" y="400255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Bi</a:t>
            </a:r>
          </a:p>
        </p:txBody>
      </p:sp>
      <p:sp>
        <p:nvSpPr>
          <p:cNvPr id="91" name="!!Mc">
            <a:extLst>
              <a:ext uri="{FF2B5EF4-FFF2-40B4-BE49-F238E27FC236}">
                <a16:creationId xmlns:a16="http://schemas.microsoft.com/office/drawing/2014/main" id="{85FB339A-3226-4042-AD91-43EE01D67A72}"/>
              </a:ext>
            </a:extLst>
          </p:cNvPr>
          <p:cNvSpPr/>
          <p:nvPr/>
        </p:nvSpPr>
        <p:spPr>
          <a:xfrm>
            <a:off x="9328589"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Mc</a:t>
            </a:r>
          </a:p>
        </p:txBody>
      </p:sp>
      <p:sp>
        <p:nvSpPr>
          <p:cNvPr id="92" name="!!O">
            <a:extLst>
              <a:ext uri="{FF2B5EF4-FFF2-40B4-BE49-F238E27FC236}">
                <a16:creationId xmlns:a16="http://schemas.microsoft.com/office/drawing/2014/main" id="{F9D39480-D399-4E87-BEF1-C254B83CA51E}"/>
              </a:ext>
            </a:extLst>
          </p:cNvPr>
          <p:cNvSpPr/>
          <p:nvPr/>
        </p:nvSpPr>
        <p:spPr>
          <a:xfrm>
            <a:off x="9983596" y="143803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a:t>
            </a:r>
          </a:p>
        </p:txBody>
      </p:sp>
      <p:sp>
        <p:nvSpPr>
          <p:cNvPr id="93" name="!!S">
            <a:extLst>
              <a:ext uri="{FF2B5EF4-FFF2-40B4-BE49-F238E27FC236}">
                <a16:creationId xmlns:a16="http://schemas.microsoft.com/office/drawing/2014/main" id="{41112714-2632-4F00-8E67-E65C2B770D2F}"/>
              </a:ext>
            </a:extLst>
          </p:cNvPr>
          <p:cNvSpPr/>
          <p:nvPr/>
        </p:nvSpPr>
        <p:spPr>
          <a:xfrm>
            <a:off x="9983596" y="2079166"/>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a:t>
            </a:r>
          </a:p>
        </p:txBody>
      </p:sp>
      <p:sp>
        <p:nvSpPr>
          <p:cNvPr id="94" name="!!Se">
            <a:extLst>
              <a:ext uri="{FF2B5EF4-FFF2-40B4-BE49-F238E27FC236}">
                <a16:creationId xmlns:a16="http://schemas.microsoft.com/office/drawing/2014/main" id="{ABA521AF-5760-48EE-9931-C5AA9CB657EB}"/>
              </a:ext>
            </a:extLst>
          </p:cNvPr>
          <p:cNvSpPr/>
          <p:nvPr/>
        </p:nvSpPr>
        <p:spPr>
          <a:xfrm>
            <a:off x="9983596" y="2720297"/>
            <a:ext cx="599591" cy="590575"/>
          </a:xfrm>
          <a:prstGeom prst="roundRect">
            <a:avLst/>
          </a:prstGeom>
          <a:solidFill>
            <a:srgbClr val="B879B5"/>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Se</a:t>
            </a:r>
          </a:p>
        </p:txBody>
      </p:sp>
      <p:sp>
        <p:nvSpPr>
          <p:cNvPr id="95" name="!!Te">
            <a:extLst>
              <a:ext uri="{FF2B5EF4-FFF2-40B4-BE49-F238E27FC236}">
                <a16:creationId xmlns:a16="http://schemas.microsoft.com/office/drawing/2014/main" id="{25F5FAB2-477A-43D3-8A95-53A4C1F48C20}"/>
              </a:ext>
            </a:extLst>
          </p:cNvPr>
          <p:cNvSpPr/>
          <p:nvPr/>
        </p:nvSpPr>
        <p:spPr>
          <a:xfrm>
            <a:off x="9983596" y="336142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Te</a:t>
            </a:r>
          </a:p>
        </p:txBody>
      </p:sp>
      <p:sp>
        <p:nvSpPr>
          <p:cNvPr id="96" name="!!Po">
            <a:extLst>
              <a:ext uri="{FF2B5EF4-FFF2-40B4-BE49-F238E27FC236}">
                <a16:creationId xmlns:a16="http://schemas.microsoft.com/office/drawing/2014/main" id="{352D4578-8EB4-423A-928C-EE9753B7678D}"/>
              </a:ext>
            </a:extLst>
          </p:cNvPr>
          <p:cNvSpPr/>
          <p:nvPr/>
        </p:nvSpPr>
        <p:spPr>
          <a:xfrm>
            <a:off x="9983596" y="4002557"/>
            <a:ext cx="599591" cy="590575"/>
          </a:xfrm>
          <a:prstGeom prst="roundRect">
            <a:avLst/>
          </a:prstGeom>
          <a:solidFill>
            <a:srgbClr val="28BFD3"/>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Po</a:t>
            </a:r>
          </a:p>
        </p:txBody>
      </p:sp>
      <p:sp>
        <p:nvSpPr>
          <p:cNvPr id="97" name="!!Lv">
            <a:extLst>
              <a:ext uri="{FF2B5EF4-FFF2-40B4-BE49-F238E27FC236}">
                <a16:creationId xmlns:a16="http://schemas.microsoft.com/office/drawing/2014/main" id="{D52E3D05-FA44-4739-B1E1-5606C17C31A9}"/>
              </a:ext>
            </a:extLst>
          </p:cNvPr>
          <p:cNvSpPr/>
          <p:nvPr/>
        </p:nvSpPr>
        <p:spPr>
          <a:xfrm>
            <a:off x="9983596" y="4643687"/>
            <a:ext cx="599591" cy="590575"/>
          </a:xfrm>
          <a:prstGeom prst="roundRect">
            <a:avLst/>
          </a:prstGeom>
          <a:solidFill>
            <a:srgbClr val="8EC550"/>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Lv</a:t>
            </a:r>
          </a:p>
        </p:txBody>
      </p:sp>
      <p:sp>
        <p:nvSpPr>
          <p:cNvPr id="98" name="!!F">
            <a:extLst>
              <a:ext uri="{FF2B5EF4-FFF2-40B4-BE49-F238E27FC236}">
                <a16:creationId xmlns:a16="http://schemas.microsoft.com/office/drawing/2014/main" id="{54349E61-8BA8-4A8E-A2E4-602F027F6DAB}"/>
              </a:ext>
            </a:extLst>
          </p:cNvPr>
          <p:cNvSpPr/>
          <p:nvPr/>
        </p:nvSpPr>
        <p:spPr>
          <a:xfrm>
            <a:off x="10638613" y="143803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a:t>
            </a:r>
          </a:p>
        </p:txBody>
      </p:sp>
      <p:sp>
        <p:nvSpPr>
          <p:cNvPr id="99" name="!!Cl">
            <a:extLst>
              <a:ext uri="{FF2B5EF4-FFF2-40B4-BE49-F238E27FC236}">
                <a16:creationId xmlns:a16="http://schemas.microsoft.com/office/drawing/2014/main" id="{98468D81-3E6F-4CE6-B18B-CB3BCC02281A}"/>
              </a:ext>
            </a:extLst>
          </p:cNvPr>
          <p:cNvSpPr/>
          <p:nvPr/>
        </p:nvSpPr>
        <p:spPr>
          <a:xfrm>
            <a:off x="10638613" y="2079166"/>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Cl</a:t>
            </a:r>
          </a:p>
        </p:txBody>
      </p:sp>
      <p:sp>
        <p:nvSpPr>
          <p:cNvPr id="100" name="!!Br">
            <a:extLst>
              <a:ext uri="{FF2B5EF4-FFF2-40B4-BE49-F238E27FC236}">
                <a16:creationId xmlns:a16="http://schemas.microsoft.com/office/drawing/2014/main" id="{71F0E034-169E-49DE-9B03-3C69D2BA699B}"/>
              </a:ext>
            </a:extLst>
          </p:cNvPr>
          <p:cNvSpPr/>
          <p:nvPr/>
        </p:nvSpPr>
        <p:spPr>
          <a:xfrm>
            <a:off x="10638613" y="272029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Br</a:t>
            </a:r>
          </a:p>
        </p:txBody>
      </p:sp>
      <p:sp>
        <p:nvSpPr>
          <p:cNvPr id="101" name="!!Er">
            <a:extLst>
              <a:ext uri="{FF2B5EF4-FFF2-40B4-BE49-F238E27FC236}">
                <a16:creationId xmlns:a16="http://schemas.microsoft.com/office/drawing/2014/main" id="{69C7D65C-4F85-4656-955F-9DFDBA5B99E3}"/>
              </a:ext>
            </a:extLst>
          </p:cNvPr>
          <p:cNvSpPr/>
          <p:nvPr/>
        </p:nvSpPr>
        <p:spPr>
          <a:xfrm>
            <a:off x="10638613" y="3361427"/>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I</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02" name="!!At">
            <a:extLst>
              <a:ext uri="{FF2B5EF4-FFF2-40B4-BE49-F238E27FC236}">
                <a16:creationId xmlns:a16="http://schemas.microsoft.com/office/drawing/2014/main" id="{24604ACA-2DB0-4FB7-A1C7-1EE88718145B}"/>
              </a:ext>
            </a:extLst>
          </p:cNvPr>
          <p:cNvSpPr/>
          <p:nvPr/>
        </p:nvSpPr>
        <p:spPr>
          <a:xfrm>
            <a:off x="10638613" y="400738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a:t>
            </a:r>
          </a:p>
        </p:txBody>
      </p:sp>
      <p:sp>
        <p:nvSpPr>
          <p:cNvPr id="103" name="!!Ts">
            <a:extLst>
              <a:ext uri="{FF2B5EF4-FFF2-40B4-BE49-F238E27FC236}">
                <a16:creationId xmlns:a16="http://schemas.microsoft.com/office/drawing/2014/main" id="{12CCA469-60B4-42DC-AD41-3C2F6D899D41}"/>
              </a:ext>
            </a:extLst>
          </p:cNvPr>
          <p:cNvSpPr/>
          <p:nvPr/>
        </p:nvSpPr>
        <p:spPr>
          <a:xfrm>
            <a:off x="10638613" y="4648515"/>
            <a:ext cx="599591" cy="590575"/>
          </a:xfrm>
          <a:prstGeom prst="roundRect">
            <a:avLst/>
          </a:prstGeom>
          <a:solidFill>
            <a:srgbClr val="F610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Ts</a:t>
            </a:r>
          </a:p>
        </p:txBody>
      </p:sp>
      <p:sp>
        <p:nvSpPr>
          <p:cNvPr id="104" name="!!He">
            <a:extLst>
              <a:ext uri="{FF2B5EF4-FFF2-40B4-BE49-F238E27FC236}">
                <a16:creationId xmlns:a16="http://schemas.microsoft.com/office/drawing/2014/main" id="{34AC0062-76AC-4970-AE49-C11B61488718}"/>
              </a:ext>
            </a:extLst>
          </p:cNvPr>
          <p:cNvSpPr/>
          <p:nvPr/>
        </p:nvSpPr>
        <p:spPr>
          <a:xfrm>
            <a:off x="11293620" y="79690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He</a:t>
            </a:r>
          </a:p>
        </p:txBody>
      </p:sp>
      <p:sp>
        <p:nvSpPr>
          <p:cNvPr id="105" name="!!Ne">
            <a:extLst>
              <a:ext uri="{FF2B5EF4-FFF2-40B4-BE49-F238E27FC236}">
                <a16:creationId xmlns:a16="http://schemas.microsoft.com/office/drawing/2014/main" id="{4E4EB366-86FB-4DD7-BEC0-8EEB474F8C70}"/>
              </a:ext>
            </a:extLst>
          </p:cNvPr>
          <p:cNvSpPr/>
          <p:nvPr/>
        </p:nvSpPr>
        <p:spPr>
          <a:xfrm>
            <a:off x="11293620" y="143803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Ne</a:t>
            </a:r>
          </a:p>
        </p:txBody>
      </p:sp>
      <p:sp>
        <p:nvSpPr>
          <p:cNvPr id="106" name="!!Ar">
            <a:extLst>
              <a:ext uri="{FF2B5EF4-FFF2-40B4-BE49-F238E27FC236}">
                <a16:creationId xmlns:a16="http://schemas.microsoft.com/office/drawing/2014/main" id="{C5E2C74C-8AC9-47D7-BDD7-62D1A1046EB3}"/>
              </a:ext>
            </a:extLst>
          </p:cNvPr>
          <p:cNvSpPr/>
          <p:nvPr/>
        </p:nvSpPr>
        <p:spPr>
          <a:xfrm>
            <a:off x="11293620" y="2079166"/>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Ar</a:t>
            </a:r>
          </a:p>
        </p:txBody>
      </p:sp>
      <p:sp>
        <p:nvSpPr>
          <p:cNvPr id="107" name="!!Kr">
            <a:extLst>
              <a:ext uri="{FF2B5EF4-FFF2-40B4-BE49-F238E27FC236}">
                <a16:creationId xmlns:a16="http://schemas.microsoft.com/office/drawing/2014/main" id="{7AD1ABA3-4B94-4EF2-9F7E-B2F2CF03BBE6}"/>
              </a:ext>
            </a:extLst>
          </p:cNvPr>
          <p:cNvSpPr/>
          <p:nvPr/>
        </p:nvSpPr>
        <p:spPr>
          <a:xfrm>
            <a:off x="11293620" y="272029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Kr</a:t>
            </a:r>
          </a:p>
        </p:txBody>
      </p:sp>
      <p:sp>
        <p:nvSpPr>
          <p:cNvPr id="108" name="!!Xe">
            <a:extLst>
              <a:ext uri="{FF2B5EF4-FFF2-40B4-BE49-F238E27FC236}">
                <a16:creationId xmlns:a16="http://schemas.microsoft.com/office/drawing/2014/main" id="{2352D1CC-1C96-43A5-A43C-1FE16395B2A9}"/>
              </a:ext>
            </a:extLst>
          </p:cNvPr>
          <p:cNvSpPr/>
          <p:nvPr/>
        </p:nvSpPr>
        <p:spPr>
          <a:xfrm>
            <a:off x="11293620" y="336142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Xe</a:t>
            </a:r>
          </a:p>
        </p:txBody>
      </p:sp>
      <p:sp>
        <p:nvSpPr>
          <p:cNvPr id="109" name="!!Rn">
            <a:extLst>
              <a:ext uri="{FF2B5EF4-FFF2-40B4-BE49-F238E27FC236}">
                <a16:creationId xmlns:a16="http://schemas.microsoft.com/office/drawing/2014/main" id="{07F22387-CC73-40DA-B279-9B40CA40B300}"/>
              </a:ext>
            </a:extLst>
          </p:cNvPr>
          <p:cNvSpPr/>
          <p:nvPr/>
        </p:nvSpPr>
        <p:spPr>
          <a:xfrm>
            <a:off x="11293620" y="400255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Rn</a:t>
            </a:r>
          </a:p>
        </p:txBody>
      </p:sp>
      <p:sp>
        <p:nvSpPr>
          <p:cNvPr id="110" name="!!Og">
            <a:extLst>
              <a:ext uri="{FF2B5EF4-FFF2-40B4-BE49-F238E27FC236}">
                <a16:creationId xmlns:a16="http://schemas.microsoft.com/office/drawing/2014/main" id="{610B81A1-9A84-4F02-8C10-7DF8158D08B5}"/>
              </a:ext>
            </a:extLst>
          </p:cNvPr>
          <p:cNvSpPr/>
          <p:nvPr/>
        </p:nvSpPr>
        <p:spPr>
          <a:xfrm>
            <a:off x="11293620" y="4643687"/>
            <a:ext cx="599591" cy="590575"/>
          </a:xfrm>
          <a:prstGeom prst="roundRect">
            <a:avLst/>
          </a:prstGeom>
          <a:solidFill>
            <a:srgbClr val="BE9F7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Og</a:t>
            </a:r>
          </a:p>
        </p:txBody>
      </p:sp>
      <p:sp>
        <p:nvSpPr>
          <p:cNvPr id="111" name="!!1Sao">
            <a:extLst>
              <a:ext uri="{FF2B5EF4-FFF2-40B4-BE49-F238E27FC236}">
                <a16:creationId xmlns:a16="http://schemas.microsoft.com/office/drawing/2014/main" id="{DCB009D4-5DDD-41FF-BB2E-0E7B1D050810}"/>
              </a:ext>
            </a:extLst>
          </p:cNvPr>
          <p:cNvSpPr/>
          <p:nvPr/>
        </p:nvSpPr>
        <p:spPr>
          <a:xfrm>
            <a:off x="1470391" y="4010551"/>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12" name="!!2Sao">
            <a:extLst>
              <a:ext uri="{FF2B5EF4-FFF2-40B4-BE49-F238E27FC236}">
                <a16:creationId xmlns:a16="http://schemas.microsoft.com/office/drawing/2014/main" id="{803D57CE-C599-466A-976E-E96F13CC2362}"/>
              </a:ext>
            </a:extLst>
          </p:cNvPr>
          <p:cNvSpPr/>
          <p:nvPr/>
        </p:nvSpPr>
        <p:spPr>
          <a:xfrm>
            <a:off x="1468498" y="4643687"/>
            <a:ext cx="599591" cy="590575"/>
          </a:xfrm>
          <a:prstGeom prst="roundRect">
            <a:avLst/>
          </a:prstGeom>
          <a:solidFill>
            <a:srgbClr val="FFDB2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44" name="TextBox 143">
            <a:extLst>
              <a:ext uri="{FF2B5EF4-FFF2-40B4-BE49-F238E27FC236}">
                <a16:creationId xmlns:a16="http://schemas.microsoft.com/office/drawing/2014/main" id="{8DA7AFE2-C559-48E1-9CD3-E9933FE91166}"/>
              </a:ext>
            </a:extLst>
          </p:cNvPr>
          <p:cNvSpPr txBox="1"/>
          <p:nvPr/>
        </p:nvSpPr>
        <p:spPr>
          <a:xfrm>
            <a:off x="609679" y="5447603"/>
            <a:ext cx="1513838" cy="374571"/>
          </a:xfrm>
          <a:prstGeom prst="roundRect">
            <a:avLst/>
          </a:prstGeom>
          <a:noFill/>
          <a:ln>
            <a:noFill/>
          </a:ln>
        </p:spPr>
        <p:txBody>
          <a:bodyPr wrap="square" rtlCol="0">
            <a:spAutoFit/>
          </a:bodyPr>
          <a:lstStyle/>
          <a:p>
            <a:r>
              <a:rPr lang="en-US" sz="1600" b="1">
                <a:solidFill>
                  <a:srgbClr val="6DA79B"/>
                </a:solidFill>
                <a:ea typeface="Aachen" panose="02020500000000000000" pitchFamily="18" charset="0"/>
                <a:cs typeface="Aachen" panose="02020500000000000000" pitchFamily="18" charset="0"/>
              </a:rPr>
              <a:t>* Lanthanides</a:t>
            </a:r>
            <a:endParaRPr lang="vi-VN" sz="1600" b="1">
              <a:solidFill>
                <a:srgbClr val="6DA79B"/>
              </a:solidFill>
              <a:ea typeface="Aachen" panose="02020500000000000000" pitchFamily="18" charset="0"/>
              <a:cs typeface="Aachen" panose="02020500000000000000" pitchFamily="18" charset="0"/>
            </a:endParaRPr>
          </a:p>
        </p:txBody>
      </p:sp>
      <p:sp>
        <p:nvSpPr>
          <p:cNvPr id="145" name="TextBox 144">
            <a:extLst>
              <a:ext uri="{FF2B5EF4-FFF2-40B4-BE49-F238E27FC236}">
                <a16:creationId xmlns:a16="http://schemas.microsoft.com/office/drawing/2014/main" id="{320312C8-4090-4ADD-9933-887829324BDE}"/>
              </a:ext>
            </a:extLst>
          </p:cNvPr>
          <p:cNvSpPr txBox="1"/>
          <p:nvPr/>
        </p:nvSpPr>
        <p:spPr>
          <a:xfrm>
            <a:off x="609678" y="6088735"/>
            <a:ext cx="1444785" cy="374571"/>
          </a:xfrm>
          <a:prstGeom prst="roundRect">
            <a:avLst/>
          </a:prstGeom>
          <a:noFill/>
          <a:ln>
            <a:noFill/>
          </a:ln>
        </p:spPr>
        <p:txBody>
          <a:bodyPr wrap="square" rtlCol="0">
            <a:spAutoFit/>
          </a:bodyPr>
          <a:lstStyle/>
          <a:p>
            <a:r>
              <a:rPr lang="en-US" sz="1600" b="1">
                <a:solidFill>
                  <a:srgbClr val="D06D81"/>
                </a:solidFill>
                <a:ea typeface="Aachen" panose="02020500000000000000" pitchFamily="18" charset="0"/>
                <a:cs typeface="Aachen" panose="02020500000000000000" pitchFamily="18" charset="0"/>
              </a:rPr>
              <a:t>** Actinides</a:t>
            </a:r>
            <a:endParaRPr lang="vi-VN" sz="1600" b="1">
              <a:solidFill>
                <a:srgbClr val="D06D81"/>
              </a:solidFill>
              <a:ea typeface="Aachen" panose="02020500000000000000" pitchFamily="18" charset="0"/>
              <a:cs typeface="Aachen" panose="02020500000000000000" pitchFamily="18" charset="0"/>
            </a:endParaRPr>
          </a:p>
        </p:txBody>
      </p:sp>
      <p:sp>
        <p:nvSpPr>
          <p:cNvPr id="150" name="Rectangle: Rounded Corners 149">
            <a:extLst>
              <a:ext uri="{FF2B5EF4-FFF2-40B4-BE49-F238E27FC236}">
                <a16:creationId xmlns:a16="http://schemas.microsoft.com/office/drawing/2014/main" id="{E939ECBC-51F5-4A55-8758-3DEFD18A70E9}"/>
              </a:ext>
            </a:extLst>
          </p:cNvPr>
          <p:cNvSpPr/>
          <p:nvPr/>
        </p:nvSpPr>
        <p:spPr>
          <a:xfrm>
            <a:off x="214132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La</a:t>
            </a:r>
          </a:p>
        </p:txBody>
      </p:sp>
      <p:sp>
        <p:nvSpPr>
          <p:cNvPr id="152" name="Rectangle: Rounded Corners 151">
            <a:extLst>
              <a:ext uri="{FF2B5EF4-FFF2-40B4-BE49-F238E27FC236}">
                <a16:creationId xmlns:a16="http://schemas.microsoft.com/office/drawing/2014/main" id="{65CB6E15-42FB-4FD1-93A7-AEAF558AAE2B}"/>
              </a:ext>
            </a:extLst>
          </p:cNvPr>
          <p:cNvSpPr/>
          <p:nvPr/>
        </p:nvSpPr>
        <p:spPr>
          <a:xfrm>
            <a:off x="214132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Ac</a:t>
            </a:r>
          </a:p>
        </p:txBody>
      </p:sp>
      <p:sp>
        <p:nvSpPr>
          <p:cNvPr id="153" name="Rectangle: Rounded Corners 152">
            <a:extLst>
              <a:ext uri="{FF2B5EF4-FFF2-40B4-BE49-F238E27FC236}">
                <a16:creationId xmlns:a16="http://schemas.microsoft.com/office/drawing/2014/main" id="{A295809A-F7A5-4F6D-96E0-FB91B481955A}"/>
              </a:ext>
            </a:extLst>
          </p:cNvPr>
          <p:cNvSpPr/>
          <p:nvPr/>
        </p:nvSpPr>
        <p:spPr>
          <a:xfrm>
            <a:off x="279633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Ce</a:t>
            </a:r>
          </a:p>
        </p:txBody>
      </p:sp>
      <p:sp>
        <p:nvSpPr>
          <p:cNvPr id="156" name="Rectangle: Rounded Corners 155">
            <a:extLst>
              <a:ext uri="{FF2B5EF4-FFF2-40B4-BE49-F238E27FC236}">
                <a16:creationId xmlns:a16="http://schemas.microsoft.com/office/drawing/2014/main" id="{566D5A46-87F2-405D-9299-18CE3FC31E6F}"/>
              </a:ext>
            </a:extLst>
          </p:cNvPr>
          <p:cNvSpPr/>
          <p:nvPr/>
        </p:nvSpPr>
        <p:spPr>
          <a:xfrm>
            <a:off x="279633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Th</a:t>
            </a:r>
          </a:p>
        </p:txBody>
      </p:sp>
      <p:sp>
        <p:nvSpPr>
          <p:cNvPr id="157" name="Rectangle: Rounded Corners 156">
            <a:extLst>
              <a:ext uri="{FF2B5EF4-FFF2-40B4-BE49-F238E27FC236}">
                <a16:creationId xmlns:a16="http://schemas.microsoft.com/office/drawing/2014/main" id="{46C78100-345D-4A2F-B6B2-D7B985B9FD25}"/>
              </a:ext>
            </a:extLst>
          </p:cNvPr>
          <p:cNvSpPr/>
          <p:nvPr/>
        </p:nvSpPr>
        <p:spPr>
          <a:xfrm>
            <a:off x="3451341"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Pr</a:t>
            </a:r>
          </a:p>
        </p:txBody>
      </p:sp>
      <p:sp>
        <p:nvSpPr>
          <p:cNvPr id="158" name="Rectangle: Rounded Corners 157">
            <a:extLst>
              <a:ext uri="{FF2B5EF4-FFF2-40B4-BE49-F238E27FC236}">
                <a16:creationId xmlns:a16="http://schemas.microsoft.com/office/drawing/2014/main" id="{F13F4B12-2CC2-48A1-80FA-CCFD9D992D6B}"/>
              </a:ext>
            </a:extLst>
          </p:cNvPr>
          <p:cNvSpPr/>
          <p:nvPr/>
        </p:nvSpPr>
        <p:spPr>
          <a:xfrm>
            <a:off x="3451341"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Pa</a:t>
            </a:r>
          </a:p>
        </p:txBody>
      </p:sp>
      <p:sp>
        <p:nvSpPr>
          <p:cNvPr id="159" name="Rectangle: Rounded Corners 158">
            <a:extLst>
              <a:ext uri="{FF2B5EF4-FFF2-40B4-BE49-F238E27FC236}">
                <a16:creationId xmlns:a16="http://schemas.microsoft.com/office/drawing/2014/main" id="{69F84F52-AA30-468E-8696-1773013C0DD8}"/>
              </a:ext>
            </a:extLst>
          </p:cNvPr>
          <p:cNvSpPr/>
          <p:nvPr/>
        </p:nvSpPr>
        <p:spPr>
          <a:xfrm>
            <a:off x="410634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Nd</a:t>
            </a:r>
          </a:p>
        </p:txBody>
      </p:sp>
      <p:sp>
        <p:nvSpPr>
          <p:cNvPr id="160" name="Rectangle: Rounded Corners 159">
            <a:extLst>
              <a:ext uri="{FF2B5EF4-FFF2-40B4-BE49-F238E27FC236}">
                <a16:creationId xmlns:a16="http://schemas.microsoft.com/office/drawing/2014/main" id="{88809F69-391B-439C-AF33-D68718D968E0}"/>
              </a:ext>
            </a:extLst>
          </p:cNvPr>
          <p:cNvSpPr/>
          <p:nvPr/>
        </p:nvSpPr>
        <p:spPr>
          <a:xfrm>
            <a:off x="410634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U</a:t>
            </a:r>
          </a:p>
        </p:txBody>
      </p:sp>
      <p:sp>
        <p:nvSpPr>
          <p:cNvPr id="161" name="Rectangle: Rounded Corners 160">
            <a:extLst>
              <a:ext uri="{FF2B5EF4-FFF2-40B4-BE49-F238E27FC236}">
                <a16:creationId xmlns:a16="http://schemas.microsoft.com/office/drawing/2014/main" id="{2FAE45DE-939C-4D00-8076-D071D4F66A4D}"/>
              </a:ext>
            </a:extLst>
          </p:cNvPr>
          <p:cNvSpPr/>
          <p:nvPr/>
        </p:nvSpPr>
        <p:spPr>
          <a:xfrm>
            <a:off x="4761356"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Pm</a:t>
            </a:r>
          </a:p>
        </p:txBody>
      </p:sp>
      <p:sp>
        <p:nvSpPr>
          <p:cNvPr id="162" name="Rectangle: Rounded Corners 161">
            <a:extLst>
              <a:ext uri="{FF2B5EF4-FFF2-40B4-BE49-F238E27FC236}">
                <a16:creationId xmlns:a16="http://schemas.microsoft.com/office/drawing/2014/main" id="{BCFE4282-C2D1-402F-ADD4-BBFA9277E0AF}"/>
              </a:ext>
            </a:extLst>
          </p:cNvPr>
          <p:cNvSpPr/>
          <p:nvPr/>
        </p:nvSpPr>
        <p:spPr>
          <a:xfrm>
            <a:off x="4761356"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Np</a:t>
            </a:r>
          </a:p>
        </p:txBody>
      </p:sp>
      <p:sp>
        <p:nvSpPr>
          <p:cNvPr id="163" name="Rectangle: Rounded Corners 162">
            <a:extLst>
              <a:ext uri="{FF2B5EF4-FFF2-40B4-BE49-F238E27FC236}">
                <a16:creationId xmlns:a16="http://schemas.microsoft.com/office/drawing/2014/main" id="{F477215F-DC44-482F-BE8E-5569C6612B2E}"/>
              </a:ext>
            </a:extLst>
          </p:cNvPr>
          <p:cNvSpPr/>
          <p:nvPr/>
        </p:nvSpPr>
        <p:spPr>
          <a:xfrm>
            <a:off x="541636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Sm</a:t>
            </a:r>
          </a:p>
        </p:txBody>
      </p:sp>
      <p:sp>
        <p:nvSpPr>
          <p:cNvPr id="164" name="Rectangle: Rounded Corners 163">
            <a:extLst>
              <a:ext uri="{FF2B5EF4-FFF2-40B4-BE49-F238E27FC236}">
                <a16:creationId xmlns:a16="http://schemas.microsoft.com/office/drawing/2014/main" id="{F44B6237-3F0F-49BB-BE76-4DFE8E7A67B6}"/>
              </a:ext>
            </a:extLst>
          </p:cNvPr>
          <p:cNvSpPr/>
          <p:nvPr/>
        </p:nvSpPr>
        <p:spPr>
          <a:xfrm>
            <a:off x="541636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Pu</a:t>
            </a:r>
          </a:p>
        </p:txBody>
      </p:sp>
      <p:sp>
        <p:nvSpPr>
          <p:cNvPr id="165" name="Rectangle: Rounded Corners 164">
            <a:extLst>
              <a:ext uri="{FF2B5EF4-FFF2-40B4-BE49-F238E27FC236}">
                <a16:creationId xmlns:a16="http://schemas.microsoft.com/office/drawing/2014/main" id="{D583B1FF-3C19-407A-87CE-69303218BB43}"/>
              </a:ext>
            </a:extLst>
          </p:cNvPr>
          <p:cNvSpPr/>
          <p:nvPr/>
        </p:nvSpPr>
        <p:spPr>
          <a:xfrm>
            <a:off x="6071369"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Eu</a:t>
            </a:r>
          </a:p>
        </p:txBody>
      </p:sp>
      <p:sp>
        <p:nvSpPr>
          <p:cNvPr id="166" name="!!Am">
            <a:extLst>
              <a:ext uri="{FF2B5EF4-FFF2-40B4-BE49-F238E27FC236}">
                <a16:creationId xmlns:a16="http://schemas.microsoft.com/office/drawing/2014/main" id="{2904485E-3FDA-43A4-806B-3DFCA68F0F4A}"/>
              </a:ext>
            </a:extLst>
          </p:cNvPr>
          <p:cNvSpPr/>
          <p:nvPr/>
        </p:nvSpPr>
        <p:spPr>
          <a:xfrm>
            <a:off x="6071369"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Am</a:t>
            </a:r>
          </a:p>
        </p:txBody>
      </p:sp>
      <p:sp>
        <p:nvSpPr>
          <p:cNvPr id="167" name="!!Gd">
            <a:extLst>
              <a:ext uri="{FF2B5EF4-FFF2-40B4-BE49-F238E27FC236}">
                <a16:creationId xmlns:a16="http://schemas.microsoft.com/office/drawing/2014/main" id="{FF2EA98C-88E9-4E55-B27C-691A6AFB3266}"/>
              </a:ext>
            </a:extLst>
          </p:cNvPr>
          <p:cNvSpPr/>
          <p:nvPr/>
        </p:nvSpPr>
        <p:spPr>
          <a:xfrm>
            <a:off x="672637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Gd</a:t>
            </a:r>
          </a:p>
        </p:txBody>
      </p:sp>
      <p:sp>
        <p:nvSpPr>
          <p:cNvPr id="168" name="!!Cm">
            <a:extLst>
              <a:ext uri="{FF2B5EF4-FFF2-40B4-BE49-F238E27FC236}">
                <a16:creationId xmlns:a16="http://schemas.microsoft.com/office/drawing/2014/main" id="{6B5BAB82-82AF-4B28-A0C8-A277B5ABDE71}"/>
              </a:ext>
            </a:extLst>
          </p:cNvPr>
          <p:cNvSpPr/>
          <p:nvPr/>
        </p:nvSpPr>
        <p:spPr>
          <a:xfrm>
            <a:off x="672637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Cm</a:t>
            </a:r>
          </a:p>
        </p:txBody>
      </p:sp>
      <p:sp>
        <p:nvSpPr>
          <p:cNvPr id="169" name="!!Tb">
            <a:extLst>
              <a:ext uri="{FF2B5EF4-FFF2-40B4-BE49-F238E27FC236}">
                <a16:creationId xmlns:a16="http://schemas.microsoft.com/office/drawing/2014/main" id="{C5D609A2-C1EB-4322-84F6-CF645D3DA7AA}"/>
              </a:ext>
            </a:extLst>
          </p:cNvPr>
          <p:cNvSpPr/>
          <p:nvPr/>
        </p:nvSpPr>
        <p:spPr>
          <a:xfrm>
            <a:off x="738138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Tb</a:t>
            </a:r>
          </a:p>
        </p:txBody>
      </p:sp>
      <p:sp>
        <p:nvSpPr>
          <p:cNvPr id="170" name="!!Bk">
            <a:extLst>
              <a:ext uri="{FF2B5EF4-FFF2-40B4-BE49-F238E27FC236}">
                <a16:creationId xmlns:a16="http://schemas.microsoft.com/office/drawing/2014/main" id="{59A07B88-E2AB-454C-AAD6-27F9F662D2BF}"/>
              </a:ext>
            </a:extLst>
          </p:cNvPr>
          <p:cNvSpPr/>
          <p:nvPr/>
        </p:nvSpPr>
        <p:spPr>
          <a:xfrm>
            <a:off x="738138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Bk</a:t>
            </a:r>
          </a:p>
        </p:txBody>
      </p:sp>
      <p:sp>
        <p:nvSpPr>
          <p:cNvPr id="171" name="!!Dy">
            <a:extLst>
              <a:ext uri="{FF2B5EF4-FFF2-40B4-BE49-F238E27FC236}">
                <a16:creationId xmlns:a16="http://schemas.microsoft.com/office/drawing/2014/main" id="{ABFF0FCE-7E41-447C-A866-91EFA6ACFC14}"/>
              </a:ext>
            </a:extLst>
          </p:cNvPr>
          <p:cNvSpPr/>
          <p:nvPr/>
        </p:nvSpPr>
        <p:spPr>
          <a:xfrm>
            <a:off x="803638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Dy</a:t>
            </a:r>
          </a:p>
        </p:txBody>
      </p:sp>
      <p:sp>
        <p:nvSpPr>
          <p:cNvPr id="172" name="!!Cf">
            <a:extLst>
              <a:ext uri="{FF2B5EF4-FFF2-40B4-BE49-F238E27FC236}">
                <a16:creationId xmlns:a16="http://schemas.microsoft.com/office/drawing/2014/main" id="{96D500B7-30D3-4B2B-A8D4-E4E19796BBAE}"/>
              </a:ext>
            </a:extLst>
          </p:cNvPr>
          <p:cNvSpPr/>
          <p:nvPr/>
        </p:nvSpPr>
        <p:spPr>
          <a:xfrm>
            <a:off x="803638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Cf</a:t>
            </a:r>
          </a:p>
        </p:txBody>
      </p:sp>
      <p:sp>
        <p:nvSpPr>
          <p:cNvPr id="173" name="!!Ho">
            <a:extLst>
              <a:ext uri="{FF2B5EF4-FFF2-40B4-BE49-F238E27FC236}">
                <a16:creationId xmlns:a16="http://schemas.microsoft.com/office/drawing/2014/main" id="{ACF60493-2D60-4CE8-8A59-7366554A382E}"/>
              </a:ext>
            </a:extLst>
          </p:cNvPr>
          <p:cNvSpPr/>
          <p:nvPr/>
        </p:nvSpPr>
        <p:spPr>
          <a:xfrm>
            <a:off x="8691395"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Ho</a:t>
            </a:r>
          </a:p>
        </p:txBody>
      </p:sp>
      <p:sp>
        <p:nvSpPr>
          <p:cNvPr id="174" name="!!Es">
            <a:extLst>
              <a:ext uri="{FF2B5EF4-FFF2-40B4-BE49-F238E27FC236}">
                <a16:creationId xmlns:a16="http://schemas.microsoft.com/office/drawing/2014/main" id="{65C9119A-5F4D-4F8D-ACE2-DAE16099850F}"/>
              </a:ext>
            </a:extLst>
          </p:cNvPr>
          <p:cNvSpPr/>
          <p:nvPr/>
        </p:nvSpPr>
        <p:spPr>
          <a:xfrm>
            <a:off x="8691395"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Es</a:t>
            </a:r>
          </a:p>
        </p:txBody>
      </p:sp>
      <p:sp>
        <p:nvSpPr>
          <p:cNvPr id="175" name="!!Er">
            <a:extLst>
              <a:ext uri="{FF2B5EF4-FFF2-40B4-BE49-F238E27FC236}">
                <a16:creationId xmlns:a16="http://schemas.microsoft.com/office/drawing/2014/main" id="{8B3D2D51-E253-459A-8E49-5C600DA68BDA}"/>
              </a:ext>
            </a:extLst>
          </p:cNvPr>
          <p:cNvSpPr/>
          <p:nvPr/>
        </p:nvSpPr>
        <p:spPr>
          <a:xfrm>
            <a:off x="9346402"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Er</a:t>
            </a:r>
          </a:p>
        </p:txBody>
      </p:sp>
      <p:sp>
        <p:nvSpPr>
          <p:cNvPr id="176" name="!!Fm">
            <a:extLst>
              <a:ext uri="{FF2B5EF4-FFF2-40B4-BE49-F238E27FC236}">
                <a16:creationId xmlns:a16="http://schemas.microsoft.com/office/drawing/2014/main" id="{0EE944AE-E0C3-4AB2-9FA2-0C9951D238E0}"/>
              </a:ext>
            </a:extLst>
          </p:cNvPr>
          <p:cNvSpPr/>
          <p:nvPr/>
        </p:nvSpPr>
        <p:spPr>
          <a:xfrm>
            <a:off x="9346402"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Fm</a:t>
            </a:r>
            <a:endPar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endParaRPr>
          </a:p>
        </p:txBody>
      </p:sp>
      <p:sp>
        <p:nvSpPr>
          <p:cNvPr id="177" name="!!Tm">
            <a:extLst>
              <a:ext uri="{FF2B5EF4-FFF2-40B4-BE49-F238E27FC236}">
                <a16:creationId xmlns:a16="http://schemas.microsoft.com/office/drawing/2014/main" id="{37C8B412-B059-4E0D-AEBF-DE5C1DA6C325}"/>
              </a:ext>
            </a:extLst>
          </p:cNvPr>
          <p:cNvSpPr/>
          <p:nvPr/>
        </p:nvSpPr>
        <p:spPr>
          <a:xfrm>
            <a:off x="10001408"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Tm</a:t>
            </a:r>
          </a:p>
        </p:txBody>
      </p:sp>
      <p:sp>
        <p:nvSpPr>
          <p:cNvPr id="178" name="!!Md">
            <a:extLst>
              <a:ext uri="{FF2B5EF4-FFF2-40B4-BE49-F238E27FC236}">
                <a16:creationId xmlns:a16="http://schemas.microsoft.com/office/drawing/2014/main" id="{BEB2A0DB-672B-430B-87C6-F9D513E17587}"/>
              </a:ext>
            </a:extLst>
          </p:cNvPr>
          <p:cNvSpPr/>
          <p:nvPr/>
        </p:nvSpPr>
        <p:spPr>
          <a:xfrm>
            <a:off x="10001408"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Md</a:t>
            </a:r>
          </a:p>
        </p:txBody>
      </p:sp>
      <p:sp>
        <p:nvSpPr>
          <p:cNvPr id="179" name="!!Yb">
            <a:extLst>
              <a:ext uri="{FF2B5EF4-FFF2-40B4-BE49-F238E27FC236}">
                <a16:creationId xmlns:a16="http://schemas.microsoft.com/office/drawing/2014/main" id="{49FCA613-7026-4FF9-9797-26E8BDE62ADF}"/>
              </a:ext>
            </a:extLst>
          </p:cNvPr>
          <p:cNvSpPr/>
          <p:nvPr/>
        </p:nvSpPr>
        <p:spPr>
          <a:xfrm>
            <a:off x="10656427" y="5361455"/>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Yb</a:t>
            </a:r>
          </a:p>
        </p:txBody>
      </p:sp>
      <p:sp>
        <p:nvSpPr>
          <p:cNvPr id="180" name="!!No">
            <a:extLst>
              <a:ext uri="{FF2B5EF4-FFF2-40B4-BE49-F238E27FC236}">
                <a16:creationId xmlns:a16="http://schemas.microsoft.com/office/drawing/2014/main" id="{00FCD1C6-F797-482E-95EF-7E9F80D152EC}"/>
              </a:ext>
            </a:extLst>
          </p:cNvPr>
          <p:cNvSpPr/>
          <p:nvPr/>
        </p:nvSpPr>
        <p:spPr>
          <a:xfrm>
            <a:off x="10656427" y="6002585"/>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No</a:t>
            </a:r>
          </a:p>
        </p:txBody>
      </p:sp>
      <p:sp>
        <p:nvSpPr>
          <p:cNvPr id="181" name="!!Lu">
            <a:extLst>
              <a:ext uri="{FF2B5EF4-FFF2-40B4-BE49-F238E27FC236}">
                <a16:creationId xmlns:a16="http://schemas.microsoft.com/office/drawing/2014/main" id="{3B7150C2-7CC2-40FB-BDAE-51F8FAE1C3C1}"/>
              </a:ext>
            </a:extLst>
          </p:cNvPr>
          <p:cNvSpPr/>
          <p:nvPr/>
        </p:nvSpPr>
        <p:spPr>
          <a:xfrm>
            <a:off x="11311433" y="5356627"/>
            <a:ext cx="599591" cy="590575"/>
          </a:xfrm>
          <a:prstGeom prst="roundRect">
            <a:avLst/>
          </a:prstGeom>
          <a:solidFill>
            <a:srgbClr val="6DA79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Lu</a:t>
            </a:r>
          </a:p>
        </p:txBody>
      </p:sp>
      <p:sp>
        <p:nvSpPr>
          <p:cNvPr id="182" name="!!Lr">
            <a:extLst>
              <a:ext uri="{FF2B5EF4-FFF2-40B4-BE49-F238E27FC236}">
                <a16:creationId xmlns:a16="http://schemas.microsoft.com/office/drawing/2014/main" id="{A9018540-FBE5-4A52-BB7A-2FC8E7F8EEA7}"/>
              </a:ext>
            </a:extLst>
          </p:cNvPr>
          <p:cNvSpPr/>
          <p:nvPr/>
        </p:nvSpPr>
        <p:spPr>
          <a:xfrm>
            <a:off x="11311433" y="5997759"/>
            <a:ext cx="599591" cy="590575"/>
          </a:xfrm>
          <a:prstGeom prst="roundRect">
            <a:avLst/>
          </a:prstGeom>
          <a:solidFill>
            <a:srgbClr val="D06D81"/>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Lr</a:t>
            </a:r>
          </a:p>
        </p:txBody>
      </p:sp>
      <p:sp>
        <p:nvSpPr>
          <p:cNvPr id="2" name="Rectangle 1">
            <a:extLst>
              <a:ext uri="{FF2B5EF4-FFF2-40B4-BE49-F238E27FC236}">
                <a16:creationId xmlns:a16="http://schemas.microsoft.com/office/drawing/2014/main" id="{4CAD5121-F8DD-4B69-B98D-5B34F3B33C4B}"/>
              </a:ext>
            </a:extLst>
          </p:cNvPr>
          <p:cNvSpPr/>
          <p:nvPr/>
        </p:nvSpPr>
        <p:spPr>
          <a:xfrm flipV="1">
            <a:off x="0" y="0"/>
            <a:ext cx="12192000" cy="688949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inhChuNhom">
            <a:extLst>
              <a:ext uri="{FF2B5EF4-FFF2-40B4-BE49-F238E27FC236}">
                <a16:creationId xmlns:a16="http://schemas.microsoft.com/office/drawing/2014/main" id="{3BB07C08-556F-493F-982D-103545C7113E}"/>
              </a:ext>
            </a:extLst>
          </p:cNvPr>
          <p:cNvSpPr/>
          <p:nvPr/>
        </p:nvSpPr>
        <p:spPr>
          <a:xfrm>
            <a:off x="1657560" y="1090792"/>
            <a:ext cx="2213218" cy="730824"/>
          </a:xfrm>
          <a:prstGeom prst="round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huNhom">
            <a:extLst>
              <a:ext uri="{FF2B5EF4-FFF2-40B4-BE49-F238E27FC236}">
                <a16:creationId xmlns:a16="http://schemas.microsoft.com/office/drawing/2014/main" id="{8326C442-51CB-4BA3-8EC4-4312A708E13B}"/>
              </a:ext>
            </a:extLst>
          </p:cNvPr>
          <p:cNvSpPr txBox="1"/>
          <p:nvPr/>
        </p:nvSpPr>
        <p:spPr>
          <a:xfrm>
            <a:off x="1594665" y="1133038"/>
            <a:ext cx="2256883" cy="646331"/>
          </a:xfrm>
          <a:prstGeom prst="rect">
            <a:avLst/>
          </a:prstGeom>
          <a:noFill/>
        </p:spPr>
        <p:txBody>
          <a:bodyPr wrap="square" rtlCol="0">
            <a:spAutoFit/>
          </a:bodyPr>
          <a:lstStyle/>
          <a:p>
            <a:pPr algn="ctr"/>
            <a:r>
              <a:rPr lang="en-US" sz="3600" dirty="0" err="1">
                <a:solidFill>
                  <a:srgbClr val="E76F51"/>
                </a:solidFill>
                <a:latin typeface="Times New Roman" panose="02020603050405020304" pitchFamily="18" charset="0"/>
                <a:cs typeface="Times New Roman" panose="02020603050405020304" pitchFamily="18" charset="0"/>
              </a:rPr>
              <a:t>Nhóm</a:t>
            </a:r>
            <a:r>
              <a:rPr lang="en-US" sz="3600" dirty="0">
                <a:solidFill>
                  <a:srgbClr val="E76F51"/>
                </a:solidFill>
                <a:latin typeface="Times New Roman" panose="02020603050405020304" pitchFamily="18" charset="0"/>
                <a:cs typeface="Times New Roman" panose="02020603050405020304" pitchFamily="18" charset="0"/>
              </a:rPr>
              <a:t> IIA</a:t>
            </a:r>
          </a:p>
        </p:txBody>
      </p:sp>
      <p:sp>
        <p:nvSpPr>
          <p:cNvPr id="5" name="!!1">
            <a:extLst>
              <a:ext uri="{FF2B5EF4-FFF2-40B4-BE49-F238E27FC236}">
                <a16:creationId xmlns:a16="http://schemas.microsoft.com/office/drawing/2014/main" id="{AC35170D-2947-4A3F-8167-AE4095A6A139}"/>
              </a:ext>
            </a:extLst>
          </p:cNvPr>
          <p:cNvSpPr/>
          <p:nvPr/>
        </p:nvSpPr>
        <p:spPr>
          <a:xfrm>
            <a:off x="782307" y="1389061"/>
            <a:ext cx="654261" cy="3870602"/>
          </a:xfrm>
          <a:prstGeom prst="roundRect">
            <a:avLst>
              <a:gd name="adj" fmla="val 121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Be">
            <a:extLst>
              <a:ext uri="{FF2B5EF4-FFF2-40B4-BE49-F238E27FC236}">
                <a16:creationId xmlns:a16="http://schemas.microsoft.com/office/drawing/2014/main" id="{8C5AEED5-EB29-4BD8-9BFE-9E4B0B9D0D3B}"/>
              </a:ext>
            </a:extLst>
          </p:cNvPr>
          <p:cNvSpPr/>
          <p:nvPr/>
        </p:nvSpPr>
        <p:spPr>
          <a:xfrm>
            <a:off x="813503" y="143803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Be</a:t>
            </a:r>
          </a:p>
        </p:txBody>
      </p:sp>
      <p:sp>
        <p:nvSpPr>
          <p:cNvPr id="31" name="!!Mg">
            <a:extLst>
              <a:ext uri="{FF2B5EF4-FFF2-40B4-BE49-F238E27FC236}">
                <a16:creationId xmlns:a16="http://schemas.microsoft.com/office/drawing/2014/main" id="{C77E9CAF-9DD3-4A55-84DC-B5D245DE65FD}"/>
              </a:ext>
            </a:extLst>
          </p:cNvPr>
          <p:cNvSpPr/>
          <p:nvPr/>
        </p:nvSpPr>
        <p:spPr>
          <a:xfrm>
            <a:off x="813503" y="2079166"/>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Mg</a:t>
            </a:r>
          </a:p>
        </p:txBody>
      </p:sp>
      <p:sp>
        <p:nvSpPr>
          <p:cNvPr id="32" name="!!Ca">
            <a:extLst>
              <a:ext uri="{FF2B5EF4-FFF2-40B4-BE49-F238E27FC236}">
                <a16:creationId xmlns:a16="http://schemas.microsoft.com/office/drawing/2014/main" id="{F60B2141-E88E-4C2A-AA98-046E97069E85}"/>
              </a:ext>
            </a:extLst>
          </p:cNvPr>
          <p:cNvSpPr/>
          <p:nvPr/>
        </p:nvSpPr>
        <p:spPr>
          <a:xfrm>
            <a:off x="813503" y="272029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Ca</a:t>
            </a:r>
          </a:p>
        </p:txBody>
      </p:sp>
      <p:sp>
        <p:nvSpPr>
          <p:cNvPr id="33" name="!!Sr">
            <a:extLst>
              <a:ext uri="{FF2B5EF4-FFF2-40B4-BE49-F238E27FC236}">
                <a16:creationId xmlns:a16="http://schemas.microsoft.com/office/drawing/2014/main" id="{BC88A544-781C-49CE-916D-7E924D2D7FB8}"/>
              </a:ext>
            </a:extLst>
          </p:cNvPr>
          <p:cNvSpPr/>
          <p:nvPr/>
        </p:nvSpPr>
        <p:spPr>
          <a:xfrm>
            <a:off x="813503" y="336142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Sr</a:t>
            </a:r>
          </a:p>
        </p:txBody>
      </p:sp>
      <p:sp>
        <p:nvSpPr>
          <p:cNvPr id="34" name="!!Ba">
            <a:extLst>
              <a:ext uri="{FF2B5EF4-FFF2-40B4-BE49-F238E27FC236}">
                <a16:creationId xmlns:a16="http://schemas.microsoft.com/office/drawing/2014/main" id="{75749D5C-7E02-4875-ACE2-8D777FF25EFA}"/>
              </a:ext>
            </a:extLst>
          </p:cNvPr>
          <p:cNvSpPr/>
          <p:nvPr/>
        </p:nvSpPr>
        <p:spPr>
          <a:xfrm>
            <a:off x="813503" y="400255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Ba</a:t>
            </a:r>
          </a:p>
        </p:txBody>
      </p:sp>
      <p:sp>
        <p:nvSpPr>
          <p:cNvPr id="35" name="!!Ra">
            <a:extLst>
              <a:ext uri="{FF2B5EF4-FFF2-40B4-BE49-F238E27FC236}">
                <a16:creationId xmlns:a16="http://schemas.microsoft.com/office/drawing/2014/main" id="{EA51C6F4-810D-4EBC-8A1A-FF6727BB261E}"/>
              </a:ext>
            </a:extLst>
          </p:cNvPr>
          <p:cNvSpPr/>
          <p:nvPr/>
        </p:nvSpPr>
        <p:spPr>
          <a:xfrm>
            <a:off x="813503" y="4643687"/>
            <a:ext cx="599591" cy="590575"/>
          </a:xfrm>
          <a:prstGeom prst="roundRect">
            <a:avLst/>
          </a:prstGeom>
          <a:solidFill>
            <a:srgbClr val="EB8F2A"/>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1600" b="1">
                <a:effectLst>
                  <a:outerShdw blurRad="63500" sx="102000" sy="102000" algn="ctr" rotWithShape="0">
                    <a:prstClr val="black">
                      <a:alpha val="40000"/>
                    </a:prstClr>
                  </a:outerShdw>
                </a:effectLst>
                <a:ea typeface="Aachen" panose="02020500000000000000" pitchFamily="18" charset="0"/>
                <a:cs typeface="Aachen" panose="02020500000000000000" pitchFamily="18" charset="0"/>
              </a:rPr>
              <a:t>Ra</a:t>
            </a:r>
          </a:p>
        </p:txBody>
      </p:sp>
    </p:spTree>
    <p:extLst>
      <p:ext uri="{BB962C8B-B14F-4D97-AF65-F5344CB8AC3E}">
        <p14:creationId xmlns:p14="http://schemas.microsoft.com/office/powerpoint/2010/main" val="21312841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1500">
        <p159:morph option="byObject"/>
      </p:transition>
    </mc:Choice>
    <mc:Fallback>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709066" y="105138"/>
            <a:ext cx="3968730" cy="2860131"/>
            <a:chOff x="104502" y="105138"/>
            <a:chExt cx="3968730" cy="2860131"/>
          </a:xfrm>
        </p:grpSpPr>
        <p:pic>
          <p:nvPicPr>
            <p:cNvPr id="2054" name="Picture 6" descr="Magnesium metal 99.95% — Luciter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02" y="105138"/>
              <a:ext cx="3968730" cy="28601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20241" y="105138"/>
              <a:ext cx="1828800" cy="461665"/>
            </a:xfrm>
            <a:prstGeom prst="rect">
              <a:avLst/>
            </a:prstGeom>
            <a:noFill/>
          </p:spPr>
          <p:txBody>
            <a:bodyPr wrap="square" rtlCol="0">
              <a:spAutoFit/>
            </a:bodyPr>
            <a:lstStyle/>
            <a:p>
              <a:r>
                <a:rPr lang="en-US" sz="2400" dirty="0"/>
                <a:t>Magnesium</a:t>
              </a:r>
            </a:p>
          </p:txBody>
        </p:sp>
      </p:grpSp>
      <p:grpSp>
        <p:nvGrpSpPr>
          <p:cNvPr id="7" name="Group 6"/>
          <p:cNvGrpSpPr/>
          <p:nvPr/>
        </p:nvGrpSpPr>
        <p:grpSpPr>
          <a:xfrm>
            <a:off x="8151223" y="105138"/>
            <a:ext cx="3894706" cy="2562307"/>
            <a:chOff x="8151223" y="105138"/>
            <a:chExt cx="3894706" cy="2562307"/>
          </a:xfrm>
        </p:grpSpPr>
        <p:pic>
          <p:nvPicPr>
            <p:cNvPr id="2056" name="Picture 8" descr="Canxi - Nguyên tố hóa học - Các nguyên tố hóa học - 6506 - Scho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1223" y="105138"/>
              <a:ext cx="3894706" cy="25623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255726" y="105138"/>
              <a:ext cx="1332411" cy="523220"/>
            </a:xfrm>
            <a:prstGeom prst="rect">
              <a:avLst/>
            </a:prstGeom>
            <a:noFill/>
          </p:spPr>
          <p:txBody>
            <a:bodyPr wrap="square" rtlCol="0">
              <a:spAutoFit/>
            </a:bodyPr>
            <a:lstStyle/>
            <a:p>
              <a:r>
                <a:rPr lang="en-US" sz="2800" dirty="0"/>
                <a:t>Calcium</a:t>
              </a:r>
            </a:p>
          </p:txBody>
        </p:sp>
      </p:grpSp>
      <p:grpSp>
        <p:nvGrpSpPr>
          <p:cNvPr id="9" name="Group 8"/>
          <p:cNvGrpSpPr/>
          <p:nvPr/>
        </p:nvGrpSpPr>
        <p:grpSpPr>
          <a:xfrm>
            <a:off x="39053" y="4372247"/>
            <a:ext cx="3709988" cy="2381250"/>
            <a:chOff x="39053" y="4372247"/>
            <a:chExt cx="3709988" cy="2381250"/>
          </a:xfrm>
        </p:grpSpPr>
        <p:pic>
          <p:nvPicPr>
            <p:cNvPr id="2058" name="Picture 10" descr="Stronti - Nguyên tố hóa học - Các nguyên tố hóa học - 6546 - Schoo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53" y="4372247"/>
              <a:ext cx="3709988" cy="23812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9053" y="4372247"/>
              <a:ext cx="1593668" cy="461665"/>
            </a:xfrm>
            <a:prstGeom prst="rect">
              <a:avLst/>
            </a:prstGeom>
            <a:noFill/>
          </p:spPr>
          <p:txBody>
            <a:bodyPr wrap="square" rtlCol="0">
              <a:spAutoFit/>
            </a:bodyPr>
            <a:lstStyle/>
            <a:p>
              <a:r>
                <a:rPr lang="en-US" sz="2400" dirty="0"/>
                <a:t>Strontium</a:t>
              </a:r>
            </a:p>
          </p:txBody>
        </p:sp>
      </p:grpSp>
      <p:grpSp>
        <p:nvGrpSpPr>
          <p:cNvPr id="11" name="Group 10"/>
          <p:cNvGrpSpPr/>
          <p:nvPr/>
        </p:nvGrpSpPr>
        <p:grpSpPr>
          <a:xfrm>
            <a:off x="3865426" y="4248050"/>
            <a:ext cx="4012734" cy="2471268"/>
            <a:chOff x="3865426" y="4248050"/>
            <a:chExt cx="4012734" cy="2471268"/>
          </a:xfrm>
        </p:grpSpPr>
        <p:pic>
          <p:nvPicPr>
            <p:cNvPr id="2060" name="Picture 12" descr="Barium | ClearlyExplained.c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65426" y="4372247"/>
              <a:ext cx="4012734" cy="2347071"/>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193177" y="4248050"/>
              <a:ext cx="2090058" cy="461665"/>
            </a:xfrm>
            <a:prstGeom prst="rect">
              <a:avLst/>
            </a:prstGeom>
            <a:noFill/>
          </p:spPr>
          <p:txBody>
            <a:bodyPr wrap="square" rtlCol="0">
              <a:spAutoFit/>
            </a:bodyPr>
            <a:lstStyle/>
            <a:p>
              <a:r>
                <a:rPr lang="en-US" sz="2400" dirty="0"/>
                <a:t>Barium</a:t>
              </a:r>
            </a:p>
          </p:txBody>
        </p:sp>
      </p:grpSp>
      <p:grpSp>
        <p:nvGrpSpPr>
          <p:cNvPr id="13" name="Group 12"/>
          <p:cNvGrpSpPr/>
          <p:nvPr/>
        </p:nvGrpSpPr>
        <p:grpSpPr>
          <a:xfrm>
            <a:off x="8151223" y="4306933"/>
            <a:ext cx="3891474" cy="2403565"/>
            <a:chOff x="8151223" y="4306933"/>
            <a:chExt cx="3891474" cy="2403565"/>
          </a:xfrm>
        </p:grpSpPr>
        <p:pic>
          <p:nvPicPr>
            <p:cNvPr id="2062" name="Picture 14" descr="Radi – Wikipedia tiếng Việt"/>
            <p:cNvPicPr>
              <a:picLocks noChangeAspect="1" noChangeArrowheads="1"/>
            </p:cNvPicPr>
            <p:nvPr/>
          </p:nvPicPr>
          <p:blipFill rotWithShape="1">
            <a:blip r:embed="rId6">
              <a:extLst>
                <a:ext uri="{28A0092B-C50C-407E-A947-70E740481C1C}">
                  <a14:useLocalDpi xmlns:a14="http://schemas.microsoft.com/office/drawing/2010/main" val="0"/>
                </a:ext>
              </a:extLst>
            </a:blip>
            <a:srcRect t="15435" b="7300"/>
            <a:stretch/>
          </p:blipFill>
          <p:spPr bwMode="auto">
            <a:xfrm>
              <a:off x="8151223" y="4306933"/>
              <a:ext cx="3891474" cy="240356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8333252" y="4306933"/>
              <a:ext cx="1254885" cy="461665"/>
            </a:xfrm>
            <a:prstGeom prst="rect">
              <a:avLst/>
            </a:prstGeom>
            <a:noFill/>
          </p:spPr>
          <p:txBody>
            <a:bodyPr wrap="square" rtlCol="0">
              <a:spAutoFit/>
            </a:bodyPr>
            <a:lstStyle/>
            <a:p>
              <a:r>
                <a:rPr lang="en-US" sz="2400" dirty="0"/>
                <a:t>Radium</a:t>
              </a:r>
            </a:p>
          </p:txBody>
        </p:sp>
      </p:grpSp>
      <p:grpSp>
        <p:nvGrpSpPr>
          <p:cNvPr id="15" name="Group 14"/>
          <p:cNvGrpSpPr/>
          <p:nvPr/>
        </p:nvGrpSpPr>
        <p:grpSpPr>
          <a:xfrm>
            <a:off x="392291" y="42923"/>
            <a:ext cx="3539435" cy="3043011"/>
            <a:chOff x="392291" y="42923"/>
            <a:chExt cx="3539435" cy="3043011"/>
          </a:xfrm>
        </p:grpSpPr>
        <p:pic>
          <p:nvPicPr>
            <p:cNvPr id="2064" name="Picture 16" descr="Berili"/>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2291" y="42923"/>
              <a:ext cx="2535842" cy="304301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561306" y="176445"/>
              <a:ext cx="1370420" cy="461665"/>
            </a:xfrm>
            <a:prstGeom prst="rect">
              <a:avLst/>
            </a:prstGeom>
            <a:noFill/>
          </p:spPr>
          <p:txBody>
            <a:bodyPr wrap="square" rtlCol="0">
              <a:spAutoFit/>
            </a:bodyPr>
            <a:lstStyle/>
            <a:p>
              <a:r>
                <a:rPr lang="en-US" sz="2400" dirty="0"/>
                <a:t>Beryllium</a:t>
              </a:r>
            </a:p>
          </p:txBody>
        </p:sp>
      </p:grpSp>
      <p:sp>
        <p:nvSpPr>
          <p:cNvPr id="22" name="TextBox 21"/>
          <p:cNvSpPr txBox="1"/>
          <p:nvPr/>
        </p:nvSpPr>
        <p:spPr>
          <a:xfrm>
            <a:off x="2205400" y="3277573"/>
            <a:ext cx="8858840" cy="461665"/>
          </a:xfrm>
          <a:prstGeom prst="rect">
            <a:avLst/>
          </a:prstGeom>
          <a:noFill/>
        </p:spPr>
        <p:txBody>
          <a:bodyPr wrap="square" rtlCol="0">
            <a:spAutoFit/>
          </a:bodyPr>
          <a:lstStyle/>
          <a:p>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Các</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nguyên</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tố</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kim</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loại</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nhóm</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IIA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được</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gọi</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là</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kim</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loại</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kiềm</a:t>
            </a:r>
            <a:r>
              <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rPr>
              <a:t> </a:t>
            </a:r>
            <a:r>
              <a:rPr lang="en-US" sz="2400" b="1" dirty="0" err="1">
                <a:solidFill>
                  <a:srgbClr val="FF0000"/>
                </a:solidFill>
                <a:latin typeface="Times New Roman" panose="02020603050405020304" pitchFamily="18" charset="0"/>
                <a:ea typeface="Tahoma" panose="020B0604030504040204" pitchFamily="34" charset="0"/>
                <a:cs typeface="Times New Roman" panose="02020603050405020304" pitchFamily="18" charset="0"/>
              </a:rPr>
              <a:t>thổ</a:t>
            </a:r>
            <a:endParaRPr lang="en-US" sz="2400" b="1" dirty="0">
              <a:solidFill>
                <a:srgbClr val="FF0000"/>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7007727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8334102" y="1580607"/>
            <a:ext cx="3448595" cy="2860766"/>
          </a:xfrm>
          <a:prstGeom prst="roundRect">
            <a:avLst/>
          </a:prstGeom>
          <a:solidFill>
            <a:srgbClr val="CDACE6"/>
          </a:solidFill>
          <a:ln w="28575">
            <a:solidFill>
              <a:srgbClr val="7030A0"/>
            </a:solidFill>
            <a:prstDash val="dash"/>
          </a:ln>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2200" dirty="0">
                <a:solidFill>
                  <a:srgbClr val="002060"/>
                </a:solidFill>
                <a:latin typeface="Times New Roman" panose="02020603050405020304" pitchFamily="18" charset="0"/>
                <a:cs typeface="Times New Roman" panose="02020603050405020304" pitchFamily="18" charset="0"/>
              </a:rPr>
              <a:t>80% </a:t>
            </a:r>
            <a:r>
              <a:rPr lang="en-US" sz="2200" dirty="0" err="1">
                <a:solidFill>
                  <a:srgbClr val="002060"/>
                </a:solidFill>
                <a:latin typeface="Times New Roman" panose="02020603050405020304" pitchFamily="18" charset="0"/>
                <a:cs typeface="Times New Roman" panose="02020603050405020304" pitchFamily="18" charset="0"/>
              </a:rPr>
              <a:t>các</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nguyên</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tố</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trong</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bảng</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tuần</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hoàn</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là</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kim</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loại</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Chúng</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nằm</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bên</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trái</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và</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phía</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dưới</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bên</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phải</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bảng</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tuần</a:t>
            </a:r>
            <a:r>
              <a:rPr lang="en-US" sz="2200" dirty="0">
                <a:solidFill>
                  <a:srgbClr val="002060"/>
                </a:solidFill>
                <a:latin typeface="Times New Roman" panose="02020603050405020304" pitchFamily="18" charset="0"/>
                <a:cs typeface="Times New Roman" panose="02020603050405020304" pitchFamily="18" charset="0"/>
              </a:rPr>
              <a:t> </a:t>
            </a:r>
            <a:r>
              <a:rPr lang="en-US" sz="2200" dirty="0" err="1">
                <a:solidFill>
                  <a:srgbClr val="002060"/>
                </a:solidFill>
                <a:latin typeface="Times New Roman" panose="02020603050405020304" pitchFamily="18" charset="0"/>
                <a:cs typeface="Times New Roman" panose="02020603050405020304" pitchFamily="18" charset="0"/>
              </a:rPr>
              <a:t>hoàn</a:t>
            </a:r>
            <a:endParaRPr lang="en-US" sz="2200" dirty="0">
              <a:solidFill>
                <a:srgbClr val="002060"/>
              </a:solidFill>
              <a:latin typeface="Times New Roman" panose="02020603050405020304" pitchFamily="18" charset="0"/>
              <a:cs typeface="Times New Roman" panose="02020603050405020304" pitchFamily="18" charset="0"/>
            </a:endParaRPr>
          </a:p>
        </p:txBody>
      </p:sp>
      <p:pic>
        <p:nvPicPr>
          <p:cNvPr id="6" name="Picture 5" descr="Screen Clipping"/>
          <p:cNvPicPr>
            <a:picLocks noChangeAspect="1"/>
          </p:cNvPicPr>
          <p:nvPr/>
        </p:nvPicPr>
        <p:blipFill rotWithShape="1">
          <a:blip r:embed="rId2">
            <a:extLst>
              <a:ext uri="{28A0092B-C50C-407E-A947-70E740481C1C}">
                <a14:useLocalDpi xmlns:a14="http://schemas.microsoft.com/office/drawing/2010/main" val="0"/>
              </a:ext>
            </a:extLst>
          </a:blip>
          <a:srcRect t="3954"/>
          <a:stretch/>
        </p:blipFill>
        <p:spPr>
          <a:xfrm>
            <a:off x="1254035" y="117566"/>
            <a:ext cx="6240313" cy="6740434"/>
          </a:xfrm>
          <a:prstGeom prst="rect">
            <a:avLst/>
          </a:prstGeom>
        </p:spPr>
      </p:pic>
    </p:spTree>
    <p:extLst>
      <p:ext uri="{BB962C8B-B14F-4D97-AF65-F5344CB8AC3E}">
        <p14:creationId xmlns:p14="http://schemas.microsoft.com/office/powerpoint/2010/main" val="21713565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B8F937-CA73-11F1-EEBE-CFF07133EB5D}"/>
              </a:ext>
            </a:extLst>
          </p:cNvPr>
          <p:cNvPicPr>
            <a:picLocks noChangeAspect="1"/>
          </p:cNvPicPr>
          <p:nvPr/>
        </p:nvPicPr>
        <p:blipFill>
          <a:blip r:embed="rId2"/>
          <a:stretch>
            <a:fillRect/>
          </a:stretch>
        </p:blipFill>
        <p:spPr>
          <a:xfrm>
            <a:off x="0" y="0"/>
            <a:ext cx="8366235" cy="6642538"/>
          </a:xfrm>
          <a:prstGeom prst="rect">
            <a:avLst/>
          </a:prstGeom>
        </p:spPr>
      </p:pic>
      <p:sp>
        <p:nvSpPr>
          <p:cNvPr id="3" name="Rectangle 2"/>
          <p:cNvSpPr/>
          <p:nvPr/>
        </p:nvSpPr>
        <p:spPr>
          <a:xfrm>
            <a:off x="326571" y="1058090"/>
            <a:ext cx="470264" cy="4049487"/>
          </a:xfrm>
          <a:prstGeom prst="rect">
            <a:avLst/>
          </a:prstGeom>
          <a:solidFill>
            <a:schemeClr val="accent4">
              <a:lumMod val="60000"/>
              <a:lumOff val="40000"/>
              <a:alpha val="37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8464732" y="2197863"/>
            <a:ext cx="3487783" cy="2246812"/>
          </a:xfrm>
          <a:prstGeom prst="roundRect">
            <a:avLst/>
          </a:prstGeom>
          <a:solidFill>
            <a:srgbClr val="CDACE6"/>
          </a:solidFill>
          <a:ln w="28575">
            <a:solidFill>
              <a:srgbClr val="7030A0"/>
            </a:solidFill>
            <a:prstDash val="dash"/>
          </a:ln>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2400" dirty="0" err="1">
                <a:solidFill>
                  <a:srgbClr val="002060"/>
                </a:solidFill>
                <a:latin typeface="Times New Roman" panose="02020603050405020304" pitchFamily="18" charset="0"/>
                <a:cs typeface="Times New Roman" panose="02020603050405020304" pitchFamily="18" charset="0"/>
              </a:rPr>
              <a:t>Các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nguyên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tố</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nhóm</a:t>
            </a:r>
            <a:r>
              <a:rPr lang="en-US" sz="2400" dirty="0">
                <a:solidFill>
                  <a:srgbClr val="002060"/>
                </a:solidFill>
                <a:latin typeface="Times New Roman" panose="02020603050405020304" pitchFamily="18" charset="0"/>
                <a:cs typeface="Times New Roman" panose="02020603050405020304" pitchFamily="18" charset="0"/>
              </a:rPr>
              <a:t> IA </a:t>
            </a:r>
            <a:r>
              <a:rPr lang="en-US" sz="2400" dirty="0" err="1">
                <a:solidFill>
                  <a:srgbClr val="002060"/>
                </a:solidFill>
                <a:latin typeface="Times New Roman" panose="02020603050405020304" pitchFamily="18" charset="0"/>
                <a:cs typeface="Times New Roman" panose="02020603050405020304" pitchFamily="18" charset="0"/>
              </a:rPr>
              <a:t>đều</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kim</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loại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điển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hình</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kim</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loại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hoạt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động</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mạnh</a:t>
            </a:r>
            <a:r>
              <a:rPr lang="en-US" sz="2400"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01495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21" presetClass="emph" presetSubtype="0" repeatCount="indefinite" fill="hold" grpId="1" nodeType="withEffect">
                                  <p:stCondLst>
                                    <p:cond delay="0"/>
                                  </p:stCondLst>
                                  <p:endCondLst>
                                    <p:cond evt="onNext" delay="0">
                                      <p:tgtEl>
                                        <p:sldTgt/>
                                      </p:tgtEl>
                                    </p:cond>
                                  </p:endCondLst>
                                  <p:childTnLst>
                                    <p:animClr clrSpc="hsl" dir="cw">
                                      <p:cBhvr override="childStyle">
                                        <p:cTn id="8" dur="3000" fill="hold"/>
                                        <p:tgtEl>
                                          <p:spTgt spid="3"/>
                                        </p:tgtEl>
                                        <p:attrNameLst>
                                          <p:attrName>style.color</p:attrName>
                                        </p:attrNameLst>
                                      </p:cBhvr>
                                      <p:by>
                                        <p:hsl h="7200000" s="0" l="0"/>
                                      </p:by>
                                    </p:animClr>
                                    <p:animClr clrSpc="hsl" dir="cw">
                                      <p:cBhvr>
                                        <p:cTn id="9" dur="3000" fill="hold"/>
                                        <p:tgtEl>
                                          <p:spTgt spid="3"/>
                                        </p:tgtEl>
                                        <p:attrNameLst>
                                          <p:attrName>fillcolor</p:attrName>
                                        </p:attrNameLst>
                                      </p:cBhvr>
                                      <p:by>
                                        <p:hsl h="7200000" s="0" l="0"/>
                                      </p:by>
                                    </p:animClr>
                                    <p:animClr clrSpc="hsl" dir="cw">
                                      <p:cBhvr>
                                        <p:cTn id="10" dur="3000" fill="hold"/>
                                        <p:tgtEl>
                                          <p:spTgt spid="3"/>
                                        </p:tgtEl>
                                        <p:attrNameLst>
                                          <p:attrName>stroke.color</p:attrName>
                                        </p:attrNameLst>
                                      </p:cBhvr>
                                      <p:by>
                                        <p:hsl h="7200000" s="0" l="0"/>
                                      </p:by>
                                    </p:animClr>
                                    <p:set>
                                      <p:cBhvr>
                                        <p:cTn id="11" dur="3000" fill="hold"/>
                                        <p:tgtEl>
                                          <p:spTgt spid="3"/>
                                        </p:tgtEl>
                                        <p:attrNameLst>
                                          <p:attrName>fill.type</p:attrName>
                                        </p:attrNameLst>
                                      </p:cBhvr>
                                      <p:to>
                                        <p:strVal val="solid"/>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B8F937-CA73-11F1-EEBE-CFF07133EB5D}"/>
              </a:ext>
            </a:extLst>
          </p:cNvPr>
          <p:cNvPicPr>
            <a:picLocks noChangeAspect="1"/>
          </p:cNvPicPr>
          <p:nvPr/>
        </p:nvPicPr>
        <p:blipFill>
          <a:blip r:embed="rId2"/>
          <a:stretch>
            <a:fillRect/>
          </a:stretch>
        </p:blipFill>
        <p:spPr>
          <a:xfrm>
            <a:off x="156155" y="0"/>
            <a:ext cx="8366235" cy="6642538"/>
          </a:xfrm>
          <a:prstGeom prst="rect">
            <a:avLst/>
          </a:prstGeom>
        </p:spPr>
      </p:pic>
      <p:sp>
        <p:nvSpPr>
          <p:cNvPr id="3" name="Rectangle 2"/>
          <p:cNvSpPr/>
          <p:nvPr/>
        </p:nvSpPr>
        <p:spPr>
          <a:xfrm>
            <a:off x="7398985" y="1097278"/>
            <a:ext cx="438729" cy="3984173"/>
          </a:xfrm>
          <a:prstGeom prst="rect">
            <a:avLst/>
          </a:prstGeom>
          <a:solidFill>
            <a:schemeClr val="accent4">
              <a:lumMod val="60000"/>
              <a:lumOff val="40000"/>
              <a:alpha val="37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8522390" y="2103120"/>
            <a:ext cx="3495439" cy="2090057"/>
          </a:xfrm>
          <a:prstGeom prst="roundRect">
            <a:avLst/>
          </a:prstGeom>
          <a:solidFill>
            <a:srgbClr val="CDACE6"/>
          </a:solidFill>
          <a:ln w="28575">
            <a:solidFill>
              <a:srgbClr val="7030A0"/>
            </a:solidFill>
            <a:prstDash val="dash"/>
          </a:ln>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2400" dirty="0" err="1">
                <a:solidFill>
                  <a:srgbClr val="002060"/>
                </a:solidFill>
                <a:latin typeface="Times New Roman" panose="02020603050405020304" pitchFamily="18" charset="0"/>
                <a:cs typeface="Times New Roman" panose="02020603050405020304" pitchFamily="18" charset="0"/>
              </a:rPr>
              <a:t>Các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nguyên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tố</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nhóm</a:t>
            </a:r>
            <a:r>
              <a:rPr lang="en-US" sz="2400" dirty="0">
                <a:solidFill>
                  <a:srgbClr val="002060"/>
                </a:solidFill>
                <a:latin typeface="Times New Roman" panose="02020603050405020304" pitchFamily="18" charset="0"/>
                <a:cs typeface="Times New Roman" panose="02020603050405020304" pitchFamily="18" charset="0"/>
              </a:rPr>
              <a:t> VIIA </a:t>
            </a:r>
            <a:r>
              <a:rPr lang="en-US" sz="2400" dirty="0" err="1">
                <a:solidFill>
                  <a:srgbClr val="002060"/>
                </a:solidFill>
                <a:latin typeface="Times New Roman" panose="02020603050405020304" pitchFamily="18" charset="0"/>
                <a:cs typeface="Times New Roman" panose="02020603050405020304" pitchFamily="18" charset="0"/>
              </a:rPr>
              <a:t>hầu</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hết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những</a:t>
            </a:r>
            <a:r>
              <a:rPr lang="en-US" sz="2400" dirty="0">
                <a:solidFill>
                  <a:srgbClr val="002060"/>
                </a:solidFill>
                <a:latin typeface="Times New Roman" panose="02020603050405020304" pitchFamily="18" charset="0"/>
                <a:cs typeface="Times New Roman" panose="02020603050405020304" pitchFamily="18" charset="0"/>
              </a:rPr>
              <a:t> phi </a:t>
            </a:r>
            <a:r>
              <a:rPr lang="en-US" sz="2400" dirty="0" err="1">
                <a:solidFill>
                  <a:srgbClr val="002060"/>
                </a:solidFill>
                <a:latin typeface="Times New Roman" panose="02020603050405020304" pitchFamily="18" charset="0"/>
                <a:cs typeface="Times New Roman" panose="02020603050405020304" pitchFamily="18" charset="0"/>
              </a:rPr>
              <a:t>kim</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điển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hình</a:t>
            </a:r>
            <a:endParaRPr lang="en-US"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1099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21" presetClass="emph" presetSubtype="0" repeatCount="indefinite" fill="hold" grpId="1" nodeType="withEffect">
                                  <p:stCondLst>
                                    <p:cond delay="0"/>
                                  </p:stCondLst>
                                  <p:endCondLst>
                                    <p:cond evt="onNext" delay="0">
                                      <p:tgtEl>
                                        <p:sldTgt/>
                                      </p:tgtEl>
                                    </p:cond>
                                  </p:endCondLst>
                                  <p:childTnLst>
                                    <p:animClr clrSpc="hsl" dir="cw">
                                      <p:cBhvr override="childStyle">
                                        <p:cTn id="8" dur="3000" fill="hold"/>
                                        <p:tgtEl>
                                          <p:spTgt spid="3"/>
                                        </p:tgtEl>
                                        <p:attrNameLst>
                                          <p:attrName>style.color</p:attrName>
                                        </p:attrNameLst>
                                      </p:cBhvr>
                                      <p:by>
                                        <p:hsl h="7200000" s="0" l="0"/>
                                      </p:by>
                                    </p:animClr>
                                    <p:animClr clrSpc="hsl" dir="cw">
                                      <p:cBhvr>
                                        <p:cTn id="9" dur="3000" fill="hold"/>
                                        <p:tgtEl>
                                          <p:spTgt spid="3"/>
                                        </p:tgtEl>
                                        <p:attrNameLst>
                                          <p:attrName>fillcolor</p:attrName>
                                        </p:attrNameLst>
                                      </p:cBhvr>
                                      <p:by>
                                        <p:hsl h="7200000" s="0" l="0"/>
                                      </p:by>
                                    </p:animClr>
                                    <p:animClr clrSpc="hsl" dir="cw">
                                      <p:cBhvr>
                                        <p:cTn id="10" dur="3000" fill="hold"/>
                                        <p:tgtEl>
                                          <p:spTgt spid="3"/>
                                        </p:tgtEl>
                                        <p:attrNameLst>
                                          <p:attrName>stroke.color</p:attrName>
                                        </p:attrNameLst>
                                      </p:cBhvr>
                                      <p:by>
                                        <p:hsl h="7200000" s="0" l="0"/>
                                      </p:by>
                                    </p:animClr>
                                    <p:set>
                                      <p:cBhvr>
                                        <p:cTn id="11" dur="3000" fill="hold"/>
                                        <p:tgtEl>
                                          <p:spTgt spid="3"/>
                                        </p:tgtEl>
                                        <p:attrNameLst>
                                          <p:attrName>fill.type</p:attrName>
                                        </p:attrNameLst>
                                      </p:cBhvr>
                                      <p:to>
                                        <p:strVal val="solid"/>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EB8F937-CA73-11F1-EEBE-CFF07133EB5D}"/>
              </a:ext>
            </a:extLst>
          </p:cNvPr>
          <p:cNvPicPr>
            <a:picLocks noChangeAspect="1"/>
          </p:cNvPicPr>
          <p:nvPr/>
        </p:nvPicPr>
        <p:blipFill>
          <a:blip r:embed="rId2"/>
          <a:stretch>
            <a:fillRect/>
          </a:stretch>
        </p:blipFill>
        <p:spPr>
          <a:xfrm>
            <a:off x="156155" y="0"/>
            <a:ext cx="8366235" cy="6642538"/>
          </a:xfrm>
          <a:prstGeom prst="rect">
            <a:avLst/>
          </a:prstGeom>
        </p:spPr>
      </p:pic>
      <p:sp>
        <p:nvSpPr>
          <p:cNvPr id="3" name="Rectangle 2"/>
          <p:cNvSpPr/>
          <p:nvPr/>
        </p:nvSpPr>
        <p:spPr>
          <a:xfrm>
            <a:off x="7856185" y="391884"/>
            <a:ext cx="438729" cy="4715693"/>
          </a:xfrm>
          <a:prstGeom prst="rect">
            <a:avLst/>
          </a:prstGeom>
          <a:solidFill>
            <a:schemeClr val="accent4">
              <a:lumMod val="60000"/>
              <a:lumOff val="40000"/>
              <a:alpha val="37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8522390" y="2103121"/>
            <a:ext cx="3495439" cy="2037805"/>
          </a:xfrm>
          <a:prstGeom prst="roundRect">
            <a:avLst/>
          </a:prstGeom>
          <a:solidFill>
            <a:srgbClr val="CDACE6"/>
          </a:solidFill>
          <a:ln w="28575">
            <a:solidFill>
              <a:srgbClr val="7030A0"/>
            </a:solidFill>
            <a:prstDash val="dash"/>
          </a:ln>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2400" dirty="0" err="1">
                <a:solidFill>
                  <a:srgbClr val="002060"/>
                </a:solidFill>
                <a:latin typeface="Times New Roman" panose="02020603050405020304" pitchFamily="18" charset="0"/>
                <a:cs typeface="Times New Roman" panose="02020603050405020304" pitchFamily="18" charset="0"/>
              </a:rPr>
              <a:t>Tất</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cả</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các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nguyên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tố</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nhóm</a:t>
            </a:r>
            <a:r>
              <a:rPr lang="en-US" sz="2400" dirty="0">
                <a:solidFill>
                  <a:srgbClr val="002060"/>
                </a:solidFill>
                <a:latin typeface="Times New Roman" panose="02020603050405020304" pitchFamily="18" charset="0"/>
                <a:cs typeface="Times New Roman" panose="02020603050405020304" pitchFamily="18" charset="0"/>
              </a:rPr>
              <a:t> VIIIA </a:t>
            </a:r>
            <a:r>
              <a:rPr lang="en-US" sz="2400" dirty="0" err="1">
                <a:solidFill>
                  <a:srgbClr val="002060"/>
                </a:solidFill>
                <a:latin typeface="Times New Roman" panose="02020603050405020304" pitchFamily="18" charset="0"/>
                <a:cs typeface="Times New Roman" panose="02020603050405020304" pitchFamily="18" charset="0"/>
              </a:rPr>
              <a:t>được</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gọi</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là</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nguyên</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tố</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khí</a:t>
            </a:r>
            <a:r>
              <a:rPr lang="en-US" sz="2400" dirty="0">
                <a:solidFill>
                  <a:srgbClr val="002060"/>
                </a:solidFill>
                <a:latin typeface="Times New Roman" panose="02020603050405020304" pitchFamily="18" charset="0"/>
                <a:cs typeface="Times New Roman" panose="02020603050405020304" pitchFamily="18" charset="0"/>
              </a:rPr>
              <a:t> </a:t>
            </a:r>
            <a:r>
              <a:rPr lang="en-US" sz="2400" dirty="0" err="1">
                <a:solidFill>
                  <a:srgbClr val="002060"/>
                </a:solidFill>
                <a:latin typeface="Times New Roman" panose="02020603050405020304" pitchFamily="18" charset="0"/>
                <a:cs typeface="Times New Roman" panose="02020603050405020304" pitchFamily="18" charset="0"/>
              </a:rPr>
              <a:t>hiếm</a:t>
            </a:r>
            <a:endParaRPr lang="en-US"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563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21" presetClass="emph" presetSubtype="0" repeatCount="indefinite" fill="hold" grpId="1" nodeType="withEffect">
                                  <p:stCondLst>
                                    <p:cond delay="0"/>
                                  </p:stCondLst>
                                  <p:endCondLst>
                                    <p:cond evt="onNext" delay="0">
                                      <p:tgtEl>
                                        <p:sldTgt/>
                                      </p:tgtEl>
                                    </p:cond>
                                  </p:endCondLst>
                                  <p:childTnLst>
                                    <p:animClr clrSpc="hsl" dir="cw">
                                      <p:cBhvr override="childStyle">
                                        <p:cTn id="8" dur="3000" fill="hold"/>
                                        <p:tgtEl>
                                          <p:spTgt spid="3"/>
                                        </p:tgtEl>
                                        <p:attrNameLst>
                                          <p:attrName>style.color</p:attrName>
                                        </p:attrNameLst>
                                      </p:cBhvr>
                                      <p:by>
                                        <p:hsl h="7200000" s="0" l="0"/>
                                      </p:by>
                                    </p:animClr>
                                    <p:animClr clrSpc="hsl" dir="cw">
                                      <p:cBhvr>
                                        <p:cTn id="9" dur="3000" fill="hold"/>
                                        <p:tgtEl>
                                          <p:spTgt spid="3"/>
                                        </p:tgtEl>
                                        <p:attrNameLst>
                                          <p:attrName>fillcolor</p:attrName>
                                        </p:attrNameLst>
                                      </p:cBhvr>
                                      <p:by>
                                        <p:hsl h="7200000" s="0" l="0"/>
                                      </p:by>
                                    </p:animClr>
                                    <p:animClr clrSpc="hsl" dir="cw">
                                      <p:cBhvr>
                                        <p:cTn id="10" dur="3000" fill="hold"/>
                                        <p:tgtEl>
                                          <p:spTgt spid="3"/>
                                        </p:tgtEl>
                                        <p:attrNameLst>
                                          <p:attrName>stroke.color</p:attrName>
                                        </p:attrNameLst>
                                      </p:cBhvr>
                                      <p:by>
                                        <p:hsl h="7200000" s="0" l="0"/>
                                      </p:by>
                                    </p:animClr>
                                    <p:set>
                                      <p:cBhvr>
                                        <p:cTn id="11" dur="3000" fill="hold"/>
                                        <p:tgtEl>
                                          <p:spTgt spid="3"/>
                                        </p:tgtEl>
                                        <p:attrNameLst>
                                          <p:attrName>fill.type</p:attrName>
                                        </p:attrNameLst>
                                      </p:cBhvr>
                                      <p:to>
                                        <p:strVal val="solid"/>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5" name="Straight Connector 4"/>
          <p:cNvCxnSpPr/>
          <p:nvPr/>
        </p:nvCxnSpPr>
        <p:spPr>
          <a:xfrm>
            <a:off x="2481943" y="328638"/>
            <a:ext cx="0" cy="6413863"/>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6" name="Rectangle 5"/>
          <p:cNvSpPr/>
          <p:nvPr/>
        </p:nvSpPr>
        <p:spPr>
          <a:xfrm>
            <a:off x="65315" y="328638"/>
            <a:ext cx="2351314" cy="1200329"/>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a:t>
            </a:r>
            <a:r>
              <a:rPr lang="en-US" dirty="0">
                <a:solidFill>
                  <a:srgbClr val="FFFF00"/>
                </a:solidFill>
                <a:latin typeface="Times New Roman" panose="02020603050405020304" pitchFamily="18" charset="0"/>
                <a:cs typeface="Times New Roman" panose="02020603050405020304" pitchFamily="18" charset="0"/>
              </a:rPr>
              <a:t>. NGUYÊN TẮC SẮP XẾP CÁC NGUYÊN TỐ TRONG BẢNG TUẦN HOÀN</a:t>
            </a:r>
          </a:p>
        </p:txBody>
      </p:sp>
      <p:sp>
        <p:nvSpPr>
          <p:cNvPr id="17" name="Rectangle 16"/>
          <p:cNvSpPr/>
          <p:nvPr/>
        </p:nvSpPr>
        <p:spPr>
          <a:xfrm>
            <a:off x="65315" y="1735073"/>
            <a:ext cx="2351314" cy="646331"/>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II. </a:t>
            </a:r>
            <a:r>
              <a:rPr lang="en-US" dirty="0">
                <a:solidFill>
                  <a:srgbClr val="FFFF00"/>
                </a:solidFill>
                <a:latin typeface="Times New Roman" panose="02020603050405020304" pitchFamily="18" charset="0"/>
                <a:cs typeface="Times New Roman" panose="02020603050405020304" pitchFamily="18" charset="0"/>
              </a:rPr>
              <a:t>CẤU TẠO BẢNG TUẦN HOÀN</a:t>
            </a:r>
          </a:p>
        </p:txBody>
      </p:sp>
      <p:sp>
        <p:nvSpPr>
          <p:cNvPr id="7" name="Rectangle 6"/>
          <p:cNvSpPr/>
          <p:nvPr/>
        </p:nvSpPr>
        <p:spPr>
          <a:xfrm>
            <a:off x="235132" y="2381404"/>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1. Ô </a:t>
            </a:r>
            <a:r>
              <a:rPr lang="en-US" sz="2000" b="1" dirty="0" err="1">
                <a:solidFill>
                  <a:schemeClr val="bg1"/>
                </a:solidFill>
                <a:latin typeface="Times New Roman" panose="02020603050405020304" pitchFamily="18" charset="0"/>
                <a:cs typeface="Times New Roman" panose="02020603050405020304" pitchFamily="18" charset="0"/>
              </a:rPr>
              <a:t>nguyên</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tố</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9" name="Rectangle 8"/>
          <p:cNvSpPr/>
          <p:nvPr/>
        </p:nvSpPr>
        <p:spPr>
          <a:xfrm>
            <a:off x="235131" y="2827680"/>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2. Chu </a:t>
            </a:r>
            <a:r>
              <a:rPr lang="en-US" sz="2000" b="1" dirty="0" err="1">
                <a:solidFill>
                  <a:schemeClr val="bg1"/>
                </a:solidFill>
                <a:latin typeface="Times New Roman" panose="02020603050405020304" pitchFamily="18" charset="0"/>
                <a:cs typeface="Times New Roman" panose="02020603050405020304" pitchFamily="18" charset="0"/>
              </a:rPr>
              <a:t>kì</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235130" y="3227790"/>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3. </a:t>
            </a:r>
            <a:r>
              <a:rPr lang="en-US" sz="2000" b="1" dirty="0" err="1">
                <a:solidFill>
                  <a:schemeClr val="bg1"/>
                </a:solidFill>
                <a:latin typeface="Times New Roman" panose="02020603050405020304" pitchFamily="18" charset="0"/>
                <a:cs typeface="Times New Roman" panose="02020603050405020304" pitchFamily="18" charset="0"/>
              </a:rPr>
              <a:t>Nhóm</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65315" y="3674066"/>
            <a:ext cx="2351314" cy="1477328"/>
          </a:xfrm>
          <a:prstGeom prst="rect">
            <a:avLst/>
          </a:prstGeom>
        </p:spPr>
        <p:txBody>
          <a:bodyPr wrap="square">
            <a:spAutoFit/>
          </a:bodyPr>
          <a:lstStyle/>
          <a:p>
            <a:pPr algn="just"/>
            <a:r>
              <a:rPr lang="en-US" dirty="0">
                <a:solidFill>
                  <a:srgbClr val="FFFF00"/>
                </a:solidFill>
                <a:latin typeface="Times New Roman" panose="02020603050405020304" pitchFamily="18" charset="0"/>
                <a:cs typeface="Times New Roman" panose="02020603050405020304" pitchFamily="18" charset="0"/>
              </a:rPr>
              <a:t>III. VỊ TRÍ CỦA CÁC NGUYÊN TỐ KIM LOẠI, PHI KIM, KHÍ HIẾM TRONG BẢNG TUẦN HOÀN</a:t>
            </a:r>
          </a:p>
        </p:txBody>
      </p:sp>
      <p:sp>
        <p:nvSpPr>
          <p:cNvPr id="2" name="TextBox 1"/>
          <p:cNvSpPr txBox="1"/>
          <p:nvPr/>
        </p:nvSpPr>
        <p:spPr>
          <a:xfrm>
            <a:off x="3074126" y="534746"/>
            <a:ext cx="9117874" cy="5909310"/>
          </a:xfrm>
          <a:prstGeom prst="rect">
            <a:avLst/>
          </a:prstGeom>
          <a:noFill/>
        </p:spPr>
        <p:txBody>
          <a:bodyPr wrap="square" rtlCol="0">
            <a:spAutoFit/>
          </a:bodyPr>
          <a:lstStyle/>
          <a:p>
            <a:pPr>
              <a:lnSpc>
                <a:spcPct val="150000"/>
              </a:lnSpc>
            </a:pP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nguyên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tố</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hóa</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học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được</a:t>
            </a:r>
            <a:r>
              <a:rPr lang="en-US" sz="2800" dirty="0">
                <a:solidFill>
                  <a:schemeClr val="bg1"/>
                </a:solidFill>
                <a:latin typeface="Times New Roman" panose="02020603050405020304" pitchFamily="18" charset="0"/>
                <a:cs typeface="Times New Roman" panose="02020603050405020304" pitchFamily="18" charset="0"/>
              </a:rPr>
              <a:t> chia </a:t>
            </a:r>
            <a:r>
              <a:rPr lang="en-US" sz="2800" dirty="0" err="1">
                <a:solidFill>
                  <a:schemeClr val="bg1"/>
                </a:solidFill>
                <a:latin typeface="Times New Roman" panose="02020603050405020304" pitchFamily="18" charset="0"/>
                <a:cs typeface="Times New Roman" panose="02020603050405020304" pitchFamily="18" charset="0"/>
              </a:rPr>
              <a:t>thành</a:t>
            </a:r>
            <a:r>
              <a:rPr lang="en-US" sz="2800" dirty="0">
                <a:solidFill>
                  <a:schemeClr val="bg1"/>
                </a:solidFill>
                <a:latin typeface="Times New Roman" panose="02020603050405020304" pitchFamily="18" charset="0"/>
                <a:cs typeface="Times New Roman" panose="02020603050405020304" pitchFamily="18" charset="0"/>
              </a:rPr>
              <a:t> 3 </a:t>
            </a:r>
            <a:r>
              <a:rPr lang="en-US" sz="2800" dirty="0" err="1">
                <a:solidFill>
                  <a:schemeClr val="bg1"/>
                </a:solidFill>
                <a:latin typeface="Times New Roman" panose="02020603050405020304" pitchFamily="18" charset="0"/>
                <a:cs typeface="Times New Roman" panose="02020603050405020304" pitchFamily="18" charset="0"/>
              </a:rPr>
              <a:t>loại</a:t>
            </a:r>
            <a:r>
              <a:rPr lang="en-US" sz="2800" dirty="0">
                <a:solidFill>
                  <a:schemeClr val="bg1"/>
                </a:solidFill>
                <a:latin typeface="Times New Roman" panose="02020603050405020304" pitchFamily="18" charset="0"/>
                <a:cs typeface="Times New Roman" panose="02020603050405020304" pitchFamily="18" charset="0"/>
              </a:rPr>
              <a:t>:</a:t>
            </a:r>
          </a:p>
          <a:p>
            <a:pPr marL="285750" indent="-285750">
              <a:lnSpc>
                <a:spcPct val="150000"/>
              </a:lnSpc>
              <a:buFontTx/>
              <a:buChar char="-"/>
            </a:pPr>
            <a:r>
              <a:rPr lang="en-US" sz="2800" i="1" u="sng" dirty="0">
                <a:solidFill>
                  <a:schemeClr val="bg1"/>
                </a:solidFill>
                <a:latin typeface="Times New Roman" panose="02020603050405020304" pitchFamily="18" charset="0"/>
                <a:cs typeface="Times New Roman" panose="02020603050405020304" pitchFamily="18" charset="0"/>
              </a:rPr>
              <a:t>Kim </a:t>
            </a:r>
            <a:r>
              <a:rPr lang="en-US" sz="2800" i="1" u="sng" dirty="0" err="1">
                <a:solidFill>
                  <a:schemeClr val="bg1"/>
                </a:solidFill>
                <a:latin typeface="Times New Roman" panose="02020603050405020304" pitchFamily="18" charset="0"/>
                <a:cs typeface="Times New Roman" panose="02020603050405020304" pitchFamily="18" charset="0"/>
              </a:rPr>
              <a:t>loại</a:t>
            </a:r>
            <a:r>
              <a:rPr lang="en-US" sz="2800" i="1" u="sng" dirty="0">
                <a:solidFill>
                  <a:schemeClr val="bg1"/>
                </a:solidFill>
                <a:latin typeface="Times New Roman" panose="02020603050405020304" pitchFamily="18" charset="0"/>
                <a:cs typeface="Times New Roman" panose="02020603050405020304" pitchFamily="18" charset="0"/>
              </a:rPr>
              <a:t>:</a:t>
            </a:r>
          </a:p>
          <a:p>
            <a:pPr>
              <a:lnSpc>
                <a:spcPct val="150000"/>
              </a:lnSpc>
            </a:pPr>
            <a:r>
              <a:rPr lang="en-US" sz="2800" dirty="0">
                <a:solidFill>
                  <a:schemeClr val="bg1"/>
                </a:solidFill>
                <a:latin typeface="Times New Roman" panose="02020603050405020304" pitchFamily="18" charset="0"/>
                <a:cs typeface="Times New Roman" panose="02020603050405020304" pitchFamily="18" charset="0"/>
              </a:rPr>
              <a:t>   + </a:t>
            </a:r>
            <a:r>
              <a:rPr lang="en-US" sz="2800" dirty="0" err="1">
                <a:solidFill>
                  <a:schemeClr val="bg1"/>
                </a:solidFill>
                <a:latin typeface="Times New Roman" panose="02020603050405020304" pitchFamily="18" charset="0"/>
                <a:cs typeface="Times New Roman" panose="02020603050405020304" pitchFamily="18" charset="0"/>
              </a:rPr>
              <a:t>Hơn</a:t>
            </a:r>
            <a:r>
              <a:rPr lang="en-US" sz="2800" dirty="0">
                <a:solidFill>
                  <a:schemeClr val="bg1"/>
                </a:solidFill>
                <a:latin typeface="Times New Roman" panose="02020603050405020304" pitchFamily="18" charset="0"/>
                <a:cs typeface="Times New Roman" panose="02020603050405020304" pitchFamily="18" charset="0"/>
              </a:rPr>
              <a:t> 80% </a:t>
            </a: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nguyên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tố</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trong</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bảng</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tuần</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smtClean="0">
                <a:solidFill>
                  <a:schemeClr val="bg1"/>
                </a:solidFill>
                <a:latin typeface="Times New Roman" panose="02020603050405020304" pitchFamily="18" charset="0"/>
                <a:cs typeface="Times New Roman" panose="02020603050405020304" pitchFamily="18" charset="0"/>
              </a:rPr>
              <a:t>hoàn</a:t>
            </a:r>
            <a:r>
              <a:rPr lang="en-US" sz="2800" dirty="0" smtClean="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là</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kim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loại</a:t>
            </a:r>
            <a:endParaRPr lang="en-US" sz="2800" dirty="0">
              <a:solidFill>
                <a:schemeClr val="bg1"/>
              </a:solidFill>
              <a:latin typeface="Times New Roman" panose="02020603050405020304" pitchFamily="18" charset="0"/>
              <a:cs typeface="Times New Roman" panose="02020603050405020304" pitchFamily="18" charset="0"/>
            </a:endParaRPr>
          </a:p>
          <a:p>
            <a:pPr>
              <a:lnSpc>
                <a:spcPct val="150000"/>
              </a:lnSpc>
            </a:pPr>
            <a:r>
              <a:rPr lang="en-US" sz="2800" dirty="0">
                <a:solidFill>
                  <a:schemeClr val="bg1"/>
                </a:solidFill>
                <a:latin typeface="Times New Roman" panose="02020603050405020304" pitchFamily="18" charset="0"/>
                <a:cs typeface="Times New Roman" panose="02020603050405020304" pitchFamily="18" charset="0"/>
              </a:rPr>
              <a:t>   + </a:t>
            </a: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nguyên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tố</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IA </a:t>
            </a:r>
            <a:r>
              <a:rPr lang="en-US" sz="2800" dirty="0" err="1">
                <a:solidFill>
                  <a:schemeClr val="bg1"/>
                </a:solidFill>
                <a:latin typeface="Times New Roman" panose="02020603050405020304" pitchFamily="18" charset="0"/>
                <a:cs typeface="Times New Roman" panose="02020603050405020304" pitchFamily="18" charset="0"/>
              </a:rPr>
              <a:t>gọi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là</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kim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loại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kiềm</a:t>
            </a:r>
            <a:endParaRPr lang="en-US" sz="2800" dirty="0">
              <a:solidFill>
                <a:schemeClr val="bg1"/>
              </a:solidFill>
              <a:latin typeface="Times New Roman" panose="02020603050405020304" pitchFamily="18" charset="0"/>
              <a:cs typeface="Times New Roman" panose="02020603050405020304" pitchFamily="18" charset="0"/>
            </a:endParaRPr>
          </a:p>
          <a:p>
            <a:pPr>
              <a:lnSpc>
                <a:spcPct val="150000"/>
              </a:lnSpc>
            </a:pPr>
            <a:r>
              <a:rPr lang="en-US" sz="2800" dirty="0">
                <a:solidFill>
                  <a:schemeClr val="bg1"/>
                </a:solidFill>
                <a:latin typeface="Times New Roman" panose="02020603050405020304" pitchFamily="18" charset="0"/>
                <a:cs typeface="Times New Roman" panose="02020603050405020304" pitchFamily="18" charset="0"/>
              </a:rPr>
              <a:t>   + </a:t>
            </a: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nguyên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tố</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IIA </a:t>
            </a:r>
            <a:r>
              <a:rPr lang="en-US" sz="2800" dirty="0" err="1">
                <a:solidFill>
                  <a:schemeClr val="bg1"/>
                </a:solidFill>
                <a:latin typeface="Times New Roman" panose="02020603050405020304" pitchFamily="18" charset="0"/>
                <a:cs typeface="Times New Roman" panose="02020603050405020304" pitchFamily="18" charset="0"/>
              </a:rPr>
              <a:t>gọi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là</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kim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loại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kiềm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thổ</a:t>
            </a:r>
            <a:endParaRPr lang="en-US" sz="2800" dirty="0">
              <a:solidFill>
                <a:schemeClr val="bg1"/>
              </a:solidFill>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sz="2800" i="1" u="sng" dirty="0">
                <a:solidFill>
                  <a:schemeClr val="bg1"/>
                </a:solidFill>
                <a:latin typeface="Times New Roman" panose="02020603050405020304" pitchFamily="18" charset="0"/>
                <a:cs typeface="Times New Roman" panose="02020603050405020304" pitchFamily="18" charset="0"/>
              </a:rPr>
              <a:t>Phi </a:t>
            </a:r>
            <a:r>
              <a:rPr lang="en-US" sz="2800" i="1" u="sng" dirty="0" err="1">
                <a:solidFill>
                  <a:schemeClr val="bg1"/>
                </a:solidFill>
                <a:latin typeface="Times New Roman" panose="02020603050405020304" pitchFamily="18" charset="0"/>
                <a:cs typeface="Times New Roman" panose="02020603050405020304" pitchFamily="18" charset="0"/>
              </a:rPr>
              <a:t>kim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nguyên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tố</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VIIA </a:t>
            </a:r>
            <a:r>
              <a:rPr lang="en-US" sz="2800" dirty="0" err="1">
                <a:solidFill>
                  <a:schemeClr val="bg1"/>
                </a:solidFill>
                <a:latin typeface="Times New Roman" panose="02020603050405020304" pitchFamily="18" charset="0"/>
                <a:cs typeface="Times New Roman" panose="02020603050405020304" pitchFamily="18" charset="0"/>
              </a:rPr>
              <a:t>hầu</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hết</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là</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những</a:t>
            </a:r>
            <a:r>
              <a:rPr lang="en-US" sz="2800" dirty="0">
                <a:solidFill>
                  <a:schemeClr val="bg1"/>
                </a:solidFill>
                <a:latin typeface="Times New Roman" panose="02020603050405020304" pitchFamily="18" charset="0"/>
                <a:cs typeface="Times New Roman" panose="02020603050405020304" pitchFamily="18" charset="0"/>
              </a:rPr>
              <a:t> phi </a:t>
            </a:r>
            <a:r>
              <a:rPr lang="en-US" sz="2800" dirty="0" err="1">
                <a:solidFill>
                  <a:schemeClr val="bg1"/>
                </a:solidFill>
                <a:latin typeface="Times New Roman" panose="02020603050405020304" pitchFamily="18" charset="0"/>
                <a:cs typeface="Times New Roman" panose="02020603050405020304" pitchFamily="18" charset="0"/>
              </a:rPr>
              <a:t>kim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điển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hình</a:t>
            </a:r>
            <a:r>
              <a:rPr lang="en-US" sz="2800" dirty="0">
                <a:solidFill>
                  <a:schemeClr val="bg1"/>
                </a:solidFill>
                <a:latin typeface="Times New Roman" panose="02020603050405020304" pitchFamily="18" charset="0"/>
                <a:cs typeface="Times New Roman" panose="02020603050405020304" pitchFamily="18" charset="0"/>
              </a:rPr>
              <a:t>, Fluorine </a:t>
            </a:r>
            <a:r>
              <a:rPr lang="en-US" sz="2800" dirty="0" err="1">
                <a:solidFill>
                  <a:schemeClr val="bg1"/>
                </a:solidFill>
                <a:latin typeface="Times New Roman" panose="02020603050405020304" pitchFamily="18" charset="0"/>
                <a:cs typeface="Times New Roman" panose="02020603050405020304" pitchFamily="18" charset="0"/>
              </a:rPr>
              <a:t>là</a:t>
            </a:r>
            <a:r>
              <a:rPr lang="en-US" sz="2800" dirty="0">
                <a:solidFill>
                  <a:schemeClr val="bg1"/>
                </a:solidFill>
                <a:latin typeface="Times New Roman" panose="02020603050405020304" pitchFamily="18" charset="0"/>
                <a:cs typeface="Times New Roman" panose="02020603050405020304" pitchFamily="18" charset="0"/>
              </a:rPr>
              <a:t> phi </a:t>
            </a:r>
            <a:r>
              <a:rPr lang="en-US" sz="2800" dirty="0" err="1">
                <a:solidFill>
                  <a:schemeClr val="bg1"/>
                </a:solidFill>
                <a:latin typeface="Times New Roman" panose="02020603050405020304" pitchFamily="18" charset="0"/>
                <a:cs typeface="Times New Roman" panose="02020603050405020304" pitchFamily="18" charset="0"/>
              </a:rPr>
              <a:t>kim</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mạnh</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nhất</a:t>
            </a:r>
            <a:endParaRPr lang="en-US" sz="2800" dirty="0">
              <a:solidFill>
                <a:schemeClr val="bg1"/>
              </a:solidFill>
              <a:latin typeface="Times New Roman" panose="02020603050405020304" pitchFamily="18" charset="0"/>
              <a:cs typeface="Times New Roman" panose="02020603050405020304" pitchFamily="18" charset="0"/>
            </a:endParaRPr>
          </a:p>
          <a:p>
            <a:pPr marL="285750" indent="-285750">
              <a:lnSpc>
                <a:spcPct val="150000"/>
              </a:lnSpc>
              <a:buFontTx/>
              <a:buChar char="-"/>
            </a:pPr>
            <a:r>
              <a:rPr lang="en-US" sz="2800" i="1" u="sng" dirty="0" err="1">
                <a:solidFill>
                  <a:schemeClr val="bg1"/>
                </a:solidFill>
                <a:latin typeface="Times New Roman" panose="02020603050405020304" pitchFamily="18" charset="0"/>
                <a:cs typeface="Times New Roman" panose="02020603050405020304" pitchFamily="18" charset="0"/>
              </a:rPr>
              <a:t>Khí</a:t>
            </a:r>
            <a:r>
              <a:rPr lang="en-US" sz="2800" i="1" u="sng" dirty="0">
                <a:solidFill>
                  <a:schemeClr val="bg1"/>
                </a:solidFill>
                <a:latin typeface="Times New Roman" panose="02020603050405020304" pitchFamily="18" charset="0"/>
                <a:cs typeface="Times New Roman" panose="02020603050405020304" pitchFamily="18" charset="0"/>
              </a:rPr>
              <a:t> </a:t>
            </a:r>
            <a:r>
              <a:rPr lang="en-US" sz="2800" i="1" u="sng" dirty="0" err="1">
                <a:solidFill>
                  <a:schemeClr val="bg1"/>
                </a:solidFill>
                <a:latin typeface="Times New Roman" panose="02020603050405020304" pitchFamily="18" charset="0"/>
                <a:cs typeface="Times New Roman" panose="02020603050405020304" pitchFamily="18" charset="0"/>
              </a:rPr>
              <a:t>hiếm</a:t>
            </a:r>
            <a:r>
              <a:rPr lang="en-US" sz="2800" i="1"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Tất</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cả</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các</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nguyên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tố</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nhóm</a:t>
            </a:r>
            <a:r>
              <a:rPr lang="en-US" sz="2800" dirty="0">
                <a:solidFill>
                  <a:schemeClr val="bg1"/>
                </a:solidFill>
                <a:latin typeface="Times New Roman" panose="02020603050405020304" pitchFamily="18" charset="0"/>
                <a:cs typeface="Times New Roman" panose="02020603050405020304" pitchFamily="18" charset="0"/>
              </a:rPr>
              <a:t> VIIIA </a:t>
            </a:r>
            <a:r>
              <a:rPr lang="en-US" sz="2800" dirty="0" err="1">
                <a:solidFill>
                  <a:schemeClr val="bg1"/>
                </a:solidFill>
                <a:latin typeface="Times New Roman" panose="02020603050405020304" pitchFamily="18" charset="0"/>
                <a:cs typeface="Times New Roman" panose="02020603050405020304" pitchFamily="18" charset="0"/>
              </a:rPr>
              <a:t>gọi</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là</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nguyên</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tố</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khí</a:t>
            </a:r>
            <a:r>
              <a:rPr lang="en-US" sz="2800" dirty="0">
                <a:solidFill>
                  <a:schemeClr val="bg1"/>
                </a:solidFill>
                <a:latin typeface="Times New Roman" panose="02020603050405020304" pitchFamily="18" charset="0"/>
                <a:cs typeface="Times New Roman" panose="02020603050405020304" pitchFamily="18" charset="0"/>
              </a:rPr>
              <a:t> </a:t>
            </a:r>
            <a:r>
              <a:rPr lang="en-US" sz="2800" dirty="0" err="1">
                <a:solidFill>
                  <a:schemeClr val="bg1"/>
                </a:solidFill>
                <a:latin typeface="Times New Roman" panose="02020603050405020304" pitchFamily="18" charset="0"/>
                <a:cs typeface="Times New Roman" panose="02020603050405020304" pitchFamily="18" charset="0"/>
              </a:rPr>
              <a:t>hiếm</a:t>
            </a:r>
            <a:r>
              <a:rPr lang="en-US" sz="2800" dirty="0">
                <a:solidFill>
                  <a:schemeClr val="bg1"/>
                </a:solidFill>
                <a:latin typeface="Times New Roman" panose="02020603050405020304" pitchFamily="18" charset="0"/>
                <a:cs typeface="Times New Roman" panose="02020603050405020304" pitchFamily="18" charset="0"/>
              </a:rPr>
              <a:t>.</a:t>
            </a:r>
          </a:p>
        </p:txBody>
      </p:sp>
      <p:sp>
        <p:nvSpPr>
          <p:cNvPr id="11" name="Rectangle 10"/>
          <p:cNvSpPr/>
          <p:nvPr/>
        </p:nvSpPr>
        <p:spPr>
          <a:xfrm>
            <a:off x="2530319" y="-177282"/>
            <a:ext cx="744114" cy="830997"/>
          </a:xfrm>
          <a:prstGeom prst="rect">
            <a:avLst/>
          </a:prstGeom>
        </p:spPr>
        <p:txBody>
          <a:bodyPr wrap="none">
            <a:spAutoFit/>
          </a:bodyPr>
          <a:lstStyle/>
          <a:p>
            <a:pPr algn="just"/>
            <a:r>
              <a:rPr lang="en-US" sz="4800" i="1" dirty="0" smtClean="0">
                <a:solidFill>
                  <a:schemeClr val="bg1"/>
                </a:solidFill>
                <a:latin typeface="Times New Roman" pitchFamily="18" charset="0"/>
                <a:cs typeface="Times New Roman" pitchFamily="18" charset="0"/>
                <a:sym typeface="Wingdings"/>
              </a:rPr>
              <a:t></a:t>
            </a:r>
            <a:endParaRPr lang="en-US" sz="4800" b="1"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542322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9816" y="91439"/>
            <a:ext cx="11756571" cy="1332411"/>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a:solidFill>
                  <a:srgbClr val="FF0000"/>
                </a:solidFill>
                <a:latin typeface="Times New Roman" panose="02020603050405020304" pitchFamily="18" charset="0"/>
                <a:cs typeface="Times New Roman" panose="02020603050405020304" pitchFamily="18" charset="0"/>
              </a:rPr>
              <a:t>Luyện</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tập</a:t>
            </a:r>
            <a:r>
              <a:rPr lang="en-US" sz="2400" b="1" i="1" dirty="0">
                <a:solidFill>
                  <a:srgbClr val="FF0000"/>
                </a:solidFill>
                <a:latin typeface="Times New Roman" panose="02020603050405020304" pitchFamily="18" charset="0"/>
                <a:cs typeface="Times New Roman" panose="02020603050405020304" pitchFamily="18" charset="0"/>
              </a:rPr>
              <a:t> 5</a:t>
            </a:r>
            <a:r>
              <a:rPr lang="en-US" sz="2400" dirty="0">
                <a:solidFill>
                  <a:srgbClr val="FF0000"/>
                </a:solidFill>
                <a:latin typeface="Times New Roman" panose="02020603050405020304" pitchFamily="18" charset="0"/>
                <a:cs typeface="Times New Roman" panose="02020603050405020304" pitchFamily="18" charset="0"/>
              </a:rPr>
              <a:t>: </a:t>
            </a:r>
            <a:r>
              <a:rPr lang="vi-VN" sz="2400" dirty="0">
                <a:solidFill>
                  <a:schemeClr val="accent5">
                    <a:lumMod val="50000"/>
                  </a:schemeClr>
                </a:solidFill>
                <a:latin typeface="Times New Roman" panose="02020603050405020304" pitchFamily="18" charset="0"/>
                <a:cs typeface="Times New Roman" panose="02020603050405020304" pitchFamily="18" charset="0"/>
              </a:rPr>
              <a:t>Cho các nguyên tố có số thứ tự lần lượt là 9</a:t>
            </a:r>
            <a:r>
              <a:rPr lang="en-US" sz="2400" dirty="0">
                <a:solidFill>
                  <a:schemeClr val="accent5">
                    <a:lumMod val="50000"/>
                  </a:schemeClr>
                </a:solidFill>
                <a:latin typeface="Times New Roman" panose="02020603050405020304" pitchFamily="18" charset="0"/>
                <a:cs typeface="Times New Roman" panose="02020603050405020304" pitchFamily="18" charset="0"/>
              </a:rPr>
              <a:t>;</a:t>
            </a:r>
            <a:r>
              <a:rPr lang="vi-VN" sz="2400" dirty="0">
                <a:solidFill>
                  <a:schemeClr val="accent5">
                    <a:lumMod val="50000"/>
                  </a:schemeClr>
                </a:solidFill>
                <a:latin typeface="Times New Roman" panose="02020603050405020304" pitchFamily="18" charset="0"/>
                <a:cs typeface="Times New Roman" panose="02020603050405020304" pitchFamily="18" charset="0"/>
              </a:rPr>
              <a:t> 18 và 19. Số electron lớp ngoài cùng của mỗi nguyên tố trên là bao nhiêu? Cho biết mỗi nguyên tố nằm ở nhóm nào và đó là kim loại, phi kim hay khí hiếm</a:t>
            </a:r>
            <a:r>
              <a:rPr lang="vi-VN" sz="2400" b="1" dirty="0">
                <a:solidFill>
                  <a:schemeClr val="accent5">
                    <a:lumMod val="50000"/>
                  </a:schemeClr>
                </a:solidFill>
                <a:latin typeface="Times New Roman" panose="02020603050405020304" pitchFamily="18" charset="0"/>
                <a:cs typeface="Times New Roman" panose="02020603050405020304" pitchFamily="18" charset="0"/>
              </a:rPr>
              <a:t> </a:t>
            </a: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107403" y="1608941"/>
            <a:ext cx="12090400" cy="3416320"/>
          </a:xfrm>
          <a:prstGeom prst="rect">
            <a:avLst/>
          </a:prstGeom>
        </p:spPr>
        <p:txBody>
          <a:bodyPr wrap="square">
            <a:spAutoFit/>
          </a:bodyPr>
          <a:lstStyle/>
          <a:p>
            <a:pPr>
              <a:lnSpc>
                <a:spcPct val="150000"/>
              </a:lnSpc>
            </a:pP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Xét</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nguyên</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tố</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có</a:t>
            </a:r>
            <a:r>
              <a:rPr lang="en-US" sz="2400" i="1" dirty="0">
                <a:solidFill>
                  <a:srgbClr val="000000"/>
                </a:solidFill>
                <a:latin typeface="Times New Roman" panose="02020603050405020304" pitchFamily="18" charset="0"/>
                <a:cs typeface="Times New Roman" panose="02020603050405020304" pitchFamily="18" charset="0"/>
              </a:rPr>
              <a:t> số </a:t>
            </a:r>
            <a:r>
              <a:rPr lang="en-US" sz="2400" i="1" dirty="0" err="1">
                <a:solidFill>
                  <a:srgbClr val="000000"/>
                </a:solidFill>
                <a:latin typeface="Times New Roman" panose="02020603050405020304" pitchFamily="18" charset="0"/>
                <a:cs typeface="Times New Roman" panose="02020603050405020304" pitchFamily="18" charset="0"/>
              </a:rPr>
              <a:t>thứ</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tự</a:t>
            </a:r>
            <a:r>
              <a:rPr lang="en-US" sz="2400" i="1" dirty="0">
                <a:solidFill>
                  <a:srgbClr val="000000"/>
                </a:solidFill>
                <a:latin typeface="Times New Roman" panose="02020603050405020304" pitchFamily="18" charset="0"/>
                <a:cs typeface="Times New Roman" panose="02020603050405020304" pitchFamily="18" charset="0"/>
              </a:rPr>
              <a:t> 9:</a:t>
            </a:r>
          </a:p>
          <a:p>
            <a:pPr>
              <a:lnSpc>
                <a:spcPct val="150000"/>
              </a:lnSpc>
            </a:pPr>
            <a:r>
              <a:rPr lang="en-US" sz="2400" dirty="0">
                <a:solidFill>
                  <a:srgbClr val="000000"/>
                </a:solidFill>
                <a:latin typeface="Times New Roman" panose="02020603050405020304" pitchFamily="18" charset="0"/>
                <a:cs typeface="Times New Roman" panose="02020603050405020304" pitchFamily="18" charset="0"/>
              </a:rPr>
              <a:t>   + </a:t>
            </a:r>
            <a:r>
              <a:rPr lang="en-US" sz="2400" dirty="0" err="1">
                <a:solidFill>
                  <a:srgbClr val="000000"/>
                </a:solidFill>
                <a:latin typeface="Times New Roman" panose="02020603050405020304" pitchFamily="18" charset="0"/>
                <a:cs typeface="Times New Roman" panose="02020603050405020304" pitchFamily="18" charset="0"/>
              </a:rPr>
              <a:t>Nằm</a:t>
            </a:r>
            <a:r>
              <a:rPr lang="en-US" sz="2400" dirty="0">
                <a:solidFill>
                  <a:srgbClr val="000000"/>
                </a:solidFill>
                <a:latin typeface="Times New Roman" panose="02020603050405020304" pitchFamily="18" charset="0"/>
                <a:cs typeface="Times New Roman" panose="02020603050405020304" pitchFamily="18" charset="0"/>
              </a:rPr>
              <a:t> ở </a:t>
            </a:r>
            <a:r>
              <a:rPr lang="en-US" sz="2400" dirty="0" err="1">
                <a:solidFill>
                  <a:srgbClr val="000000"/>
                </a:solidFill>
                <a:latin typeface="Times New Roman" panose="02020603050405020304" pitchFamily="18" charset="0"/>
                <a:cs typeface="Times New Roman" panose="02020603050405020304" pitchFamily="18" charset="0"/>
              </a:rPr>
              <a:t>nhóm</a:t>
            </a:r>
            <a:r>
              <a:rPr lang="en-US" sz="2400" dirty="0">
                <a:solidFill>
                  <a:srgbClr val="000000"/>
                </a:solidFill>
                <a:latin typeface="Times New Roman" panose="02020603050405020304" pitchFamily="18" charset="0"/>
                <a:cs typeface="Times New Roman" panose="02020603050405020304" pitchFamily="18" charset="0"/>
              </a:rPr>
              <a:t> VIIA =&gt;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7 electron ở </a:t>
            </a:r>
            <a:r>
              <a:rPr lang="en-US" sz="2400" dirty="0" err="1">
                <a:solidFill>
                  <a:srgbClr val="000000"/>
                </a:solidFill>
                <a:latin typeface="Times New Roman" panose="02020603050405020304" pitchFamily="18" charset="0"/>
                <a:cs typeface="Times New Roman" panose="02020603050405020304" pitchFamily="18" charset="0"/>
              </a:rPr>
              <a:t>lớp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vỏ</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ngoài</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cùng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a:solidFill>
                  <a:srgbClr val="C00000"/>
                </a:solidFill>
                <a:latin typeface="Times New Roman" panose="02020603050405020304" pitchFamily="18" charset="0"/>
                <a:cs typeface="Times New Roman" panose="02020603050405020304" pitchFamily="18" charset="0"/>
              </a:rPr>
              <a:t>→ phi </a:t>
            </a:r>
            <a:r>
              <a:rPr lang="en-US" sz="2400" dirty="0" err="1">
                <a:solidFill>
                  <a:srgbClr val="C00000"/>
                </a:solidFill>
                <a:latin typeface="Times New Roman" panose="02020603050405020304" pitchFamily="18" charset="0"/>
                <a:cs typeface="Times New Roman" panose="02020603050405020304" pitchFamily="18" charset="0"/>
              </a:rPr>
              <a:t>kim</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hoạt</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động</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mạnh</a:t>
            </a:r>
            <a:endParaRPr lang="en-US" sz="2400" dirty="0">
              <a:solidFill>
                <a:srgbClr val="C00000"/>
              </a:solidFill>
              <a:latin typeface="Times New Roman" panose="02020603050405020304" pitchFamily="18" charset="0"/>
              <a:cs typeface="Times New Roman" panose="02020603050405020304" pitchFamily="18" charset="0"/>
            </a:endParaRPr>
          </a:p>
          <a:p>
            <a:pPr>
              <a:lnSpc>
                <a:spcPct val="150000"/>
              </a:lnSpc>
            </a:pP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Xét</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nguyên</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tố</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có</a:t>
            </a:r>
            <a:r>
              <a:rPr lang="en-US" sz="2400" i="1" dirty="0">
                <a:solidFill>
                  <a:srgbClr val="000000"/>
                </a:solidFill>
                <a:latin typeface="Times New Roman" panose="02020603050405020304" pitchFamily="18" charset="0"/>
                <a:cs typeface="Times New Roman" panose="02020603050405020304" pitchFamily="18" charset="0"/>
              </a:rPr>
              <a:t> số </a:t>
            </a:r>
            <a:r>
              <a:rPr lang="en-US" sz="2400" i="1" dirty="0" err="1">
                <a:solidFill>
                  <a:srgbClr val="000000"/>
                </a:solidFill>
                <a:latin typeface="Times New Roman" panose="02020603050405020304" pitchFamily="18" charset="0"/>
                <a:cs typeface="Times New Roman" panose="02020603050405020304" pitchFamily="18" charset="0"/>
              </a:rPr>
              <a:t>thứ</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tự</a:t>
            </a:r>
            <a:r>
              <a:rPr lang="en-US" sz="2400" i="1" dirty="0">
                <a:solidFill>
                  <a:srgbClr val="000000"/>
                </a:solidFill>
                <a:latin typeface="Times New Roman" panose="02020603050405020304" pitchFamily="18" charset="0"/>
                <a:cs typeface="Times New Roman" panose="02020603050405020304" pitchFamily="18" charset="0"/>
              </a:rPr>
              <a:t> 18:</a:t>
            </a:r>
          </a:p>
          <a:p>
            <a:pPr>
              <a:lnSpc>
                <a:spcPct val="150000"/>
              </a:lnSpc>
            </a:pPr>
            <a:r>
              <a:rPr lang="en-US" sz="2400" dirty="0">
                <a:solidFill>
                  <a:srgbClr val="000000"/>
                </a:solidFill>
                <a:latin typeface="Times New Roman" panose="02020603050405020304" pitchFamily="18" charset="0"/>
                <a:cs typeface="Times New Roman" panose="02020603050405020304" pitchFamily="18" charset="0"/>
              </a:rPr>
              <a:t>   + </a:t>
            </a:r>
            <a:r>
              <a:rPr lang="en-US" sz="2400" dirty="0" err="1">
                <a:solidFill>
                  <a:srgbClr val="000000"/>
                </a:solidFill>
                <a:latin typeface="Times New Roman" panose="02020603050405020304" pitchFamily="18" charset="0"/>
                <a:cs typeface="Times New Roman" panose="02020603050405020304" pitchFamily="18" charset="0"/>
              </a:rPr>
              <a:t>Nằm</a:t>
            </a:r>
            <a:r>
              <a:rPr lang="en-US" sz="2400" dirty="0">
                <a:solidFill>
                  <a:srgbClr val="000000"/>
                </a:solidFill>
                <a:latin typeface="Times New Roman" panose="02020603050405020304" pitchFamily="18" charset="0"/>
                <a:cs typeface="Times New Roman" panose="02020603050405020304" pitchFamily="18" charset="0"/>
              </a:rPr>
              <a:t> ở </a:t>
            </a:r>
            <a:r>
              <a:rPr lang="en-US" sz="2400" dirty="0" err="1">
                <a:solidFill>
                  <a:srgbClr val="000000"/>
                </a:solidFill>
                <a:latin typeface="Times New Roman" panose="02020603050405020304" pitchFamily="18" charset="0"/>
                <a:cs typeface="Times New Roman" panose="02020603050405020304" pitchFamily="18" charset="0"/>
              </a:rPr>
              <a:t>nhóm</a:t>
            </a:r>
            <a:r>
              <a:rPr lang="en-US" sz="2400" dirty="0">
                <a:solidFill>
                  <a:srgbClr val="000000"/>
                </a:solidFill>
                <a:latin typeface="Times New Roman" panose="02020603050405020304" pitchFamily="18" charset="0"/>
                <a:cs typeface="Times New Roman" panose="02020603050405020304" pitchFamily="18" charset="0"/>
              </a:rPr>
              <a:t> VIIIA =&gt;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8 electron ở </a:t>
            </a:r>
            <a:r>
              <a:rPr lang="en-US" sz="2400" dirty="0" err="1">
                <a:solidFill>
                  <a:srgbClr val="000000"/>
                </a:solidFill>
                <a:latin typeface="Times New Roman" panose="02020603050405020304" pitchFamily="18" charset="0"/>
                <a:cs typeface="Times New Roman" panose="02020603050405020304" pitchFamily="18" charset="0"/>
              </a:rPr>
              <a:t>lớp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vỏ</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ngoài</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cùng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khí</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hiếm</a:t>
            </a:r>
            <a:endParaRPr lang="en-US" sz="2400" dirty="0">
              <a:solidFill>
                <a:srgbClr val="C00000"/>
              </a:solidFill>
              <a:latin typeface="Times New Roman" panose="02020603050405020304" pitchFamily="18" charset="0"/>
              <a:cs typeface="Times New Roman" panose="02020603050405020304" pitchFamily="18" charset="0"/>
            </a:endParaRPr>
          </a:p>
          <a:p>
            <a:pPr>
              <a:lnSpc>
                <a:spcPct val="150000"/>
              </a:lnSpc>
            </a:pP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Xét</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nguyên</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tố</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có</a:t>
            </a:r>
            <a:r>
              <a:rPr lang="en-US" sz="2400" i="1" dirty="0">
                <a:solidFill>
                  <a:srgbClr val="000000"/>
                </a:solidFill>
                <a:latin typeface="Times New Roman" panose="02020603050405020304" pitchFamily="18" charset="0"/>
                <a:cs typeface="Times New Roman" panose="02020603050405020304" pitchFamily="18" charset="0"/>
              </a:rPr>
              <a:t> số </a:t>
            </a:r>
            <a:r>
              <a:rPr lang="en-US" sz="2400" i="1" dirty="0" err="1">
                <a:solidFill>
                  <a:srgbClr val="000000"/>
                </a:solidFill>
                <a:latin typeface="Times New Roman" panose="02020603050405020304" pitchFamily="18" charset="0"/>
                <a:cs typeface="Times New Roman" panose="02020603050405020304" pitchFamily="18" charset="0"/>
              </a:rPr>
              <a:t>thứ</a:t>
            </a:r>
            <a:r>
              <a:rPr lang="en-US" sz="2400" i="1" dirty="0">
                <a:solidFill>
                  <a:srgbClr val="000000"/>
                </a:solidFill>
                <a:latin typeface="Times New Roman" panose="02020603050405020304" pitchFamily="18" charset="0"/>
                <a:cs typeface="Times New Roman" panose="02020603050405020304" pitchFamily="18" charset="0"/>
              </a:rPr>
              <a:t> </a:t>
            </a:r>
            <a:r>
              <a:rPr lang="en-US" sz="2400" i="1" dirty="0" err="1">
                <a:solidFill>
                  <a:srgbClr val="000000"/>
                </a:solidFill>
                <a:latin typeface="Times New Roman" panose="02020603050405020304" pitchFamily="18" charset="0"/>
                <a:cs typeface="Times New Roman" panose="02020603050405020304" pitchFamily="18" charset="0"/>
              </a:rPr>
              <a:t>tự</a:t>
            </a:r>
            <a:r>
              <a:rPr lang="en-US" sz="2400" i="1" dirty="0">
                <a:solidFill>
                  <a:srgbClr val="000000"/>
                </a:solidFill>
                <a:latin typeface="Times New Roman" panose="02020603050405020304" pitchFamily="18" charset="0"/>
                <a:cs typeface="Times New Roman" panose="02020603050405020304" pitchFamily="18" charset="0"/>
              </a:rPr>
              <a:t> 19:</a:t>
            </a:r>
          </a:p>
          <a:p>
            <a:pPr>
              <a:lnSpc>
                <a:spcPct val="150000"/>
              </a:lnSpc>
            </a:pPr>
            <a:r>
              <a:rPr lang="en-US" sz="2400" dirty="0">
                <a:solidFill>
                  <a:srgbClr val="000000"/>
                </a:solidFill>
                <a:latin typeface="Times New Roman" panose="02020603050405020304" pitchFamily="18" charset="0"/>
                <a:cs typeface="Times New Roman" panose="02020603050405020304" pitchFamily="18" charset="0"/>
              </a:rPr>
              <a:t>   + </a:t>
            </a:r>
            <a:r>
              <a:rPr lang="en-US" sz="2400" dirty="0" err="1">
                <a:solidFill>
                  <a:srgbClr val="000000"/>
                </a:solidFill>
                <a:latin typeface="Times New Roman" panose="02020603050405020304" pitchFamily="18" charset="0"/>
                <a:cs typeface="Times New Roman" panose="02020603050405020304" pitchFamily="18" charset="0"/>
              </a:rPr>
              <a:t>Nằm</a:t>
            </a:r>
            <a:r>
              <a:rPr lang="en-US" sz="2400" dirty="0">
                <a:solidFill>
                  <a:srgbClr val="000000"/>
                </a:solidFill>
                <a:latin typeface="Times New Roman" panose="02020603050405020304" pitchFamily="18" charset="0"/>
                <a:cs typeface="Times New Roman" panose="02020603050405020304" pitchFamily="18" charset="0"/>
              </a:rPr>
              <a:t> ở </a:t>
            </a:r>
            <a:r>
              <a:rPr lang="en-US" sz="2400" dirty="0" err="1">
                <a:solidFill>
                  <a:srgbClr val="000000"/>
                </a:solidFill>
                <a:latin typeface="Times New Roman" panose="02020603050405020304" pitchFamily="18" charset="0"/>
                <a:cs typeface="Times New Roman" panose="02020603050405020304" pitchFamily="18" charset="0"/>
              </a:rPr>
              <a:t>nhóm</a:t>
            </a:r>
            <a:r>
              <a:rPr lang="en-US" sz="2400" dirty="0">
                <a:solidFill>
                  <a:srgbClr val="000000"/>
                </a:solidFill>
                <a:latin typeface="Times New Roman" panose="02020603050405020304" pitchFamily="18" charset="0"/>
                <a:cs typeface="Times New Roman" panose="02020603050405020304" pitchFamily="18" charset="0"/>
              </a:rPr>
              <a:t> IA =&gt; </a:t>
            </a:r>
            <a:r>
              <a:rPr lang="en-US" sz="2400" dirty="0" err="1">
                <a:solidFill>
                  <a:srgbClr val="000000"/>
                </a:solidFill>
                <a:latin typeface="Times New Roman" panose="02020603050405020304" pitchFamily="18" charset="0"/>
                <a:cs typeface="Times New Roman" panose="02020603050405020304" pitchFamily="18" charset="0"/>
              </a:rPr>
              <a:t>Có</a:t>
            </a:r>
            <a:r>
              <a:rPr lang="en-US" sz="2400" dirty="0">
                <a:solidFill>
                  <a:srgbClr val="000000"/>
                </a:solidFill>
                <a:latin typeface="Times New Roman" panose="02020603050405020304" pitchFamily="18" charset="0"/>
                <a:cs typeface="Times New Roman" panose="02020603050405020304" pitchFamily="18" charset="0"/>
              </a:rPr>
              <a:t> 1 electron ở </a:t>
            </a:r>
            <a:r>
              <a:rPr lang="en-US" sz="2400" dirty="0" err="1">
                <a:solidFill>
                  <a:srgbClr val="000000"/>
                </a:solidFill>
                <a:latin typeface="Times New Roman" panose="02020603050405020304" pitchFamily="18" charset="0"/>
                <a:cs typeface="Times New Roman" panose="02020603050405020304" pitchFamily="18" charset="0"/>
              </a:rPr>
              <a:t>lớp</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vỏ</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ngoài</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err="1">
                <a:solidFill>
                  <a:srgbClr val="000000"/>
                </a:solidFill>
                <a:latin typeface="Times New Roman" panose="02020603050405020304" pitchFamily="18" charset="0"/>
                <a:cs typeface="Times New Roman" panose="02020603050405020304" pitchFamily="18" charset="0"/>
              </a:rPr>
              <a:t>cùng</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kim</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loại</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hoạt</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động</a:t>
            </a:r>
            <a:r>
              <a:rPr lang="en-US" sz="2400" dirty="0">
                <a:solidFill>
                  <a:srgbClr val="C00000"/>
                </a:solidFill>
                <a:latin typeface="Times New Roman" panose="02020603050405020304" pitchFamily="18" charset="0"/>
                <a:cs typeface="Times New Roman" panose="02020603050405020304" pitchFamily="18" charset="0"/>
              </a:rPr>
              <a:t> </a:t>
            </a:r>
            <a:r>
              <a:rPr lang="en-US" sz="2400" dirty="0" err="1">
                <a:solidFill>
                  <a:srgbClr val="C00000"/>
                </a:solidFill>
                <a:latin typeface="Times New Roman" panose="02020603050405020304" pitchFamily="18" charset="0"/>
                <a:cs typeface="Times New Roman" panose="02020603050405020304" pitchFamily="18" charset="0"/>
              </a:rPr>
              <a:t>mạnh</a:t>
            </a:r>
            <a:endParaRPr lang="en-US" sz="2400"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74985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p:nvPr/>
        </p:nvSpPr>
        <p:spPr>
          <a:xfrm>
            <a:off x="275325" y="2667838"/>
            <a:ext cx="7431761" cy="1995602"/>
          </a:xfrm>
          <a:custGeom>
            <a:avLst/>
            <a:gdLst>
              <a:gd name="connsiteX0" fmla="*/ 968335 w 4979963"/>
              <a:gd name="connsiteY0" fmla="*/ 0 h 2180492"/>
              <a:gd name="connsiteX1" fmla="*/ 4979963 w 4979963"/>
              <a:gd name="connsiteY1" fmla="*/ 0 h 2180492"/>
              <a:gd name="connsiteX2" fmla="*/ 4979963 w 4979963"/>
              <a:gd name="connsiteY2" fmla="*/ 2180492 h 2180492"/>
              <a:gd name="connsiteX3" fmla="*/ 968335 w 4979963"/>
              <a:gd name="connsiteY3" fmla="*/ 2180492 h 2180492"/>
              <a:gd name="connsiteX4" fmla="*/ 0 w 4979963"/>
              <a:gd name="connsiteY4" fmla="*/ 1212157 h 2180492"/>
              <a:gd name="connsiteX5" fmla="*/ 0 w 4979963"/>
              <a:gd name="connsiteY5" fmla="*/ 968335 h 2180492"/>
              <a:gd name="connsiteX6" fmla="*/ 968335 w 4979963"/>
              <a:gd name="connsiteY6" fmla="*/ 0 h 2180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79963" h="2180492">
                <a:moveTo>
                  <a:pt x="968335" y="0"/>
                </a:moveTo>
                <a:lnTo>
                  <a:pt x="4979963" y="0"/>
                </a:lnTo>
                <a:lnTo>
                  <a:pt x="4979963" y="2180492"/>
                </a:lnTo>
                <a:lnTo>
                  <a:pt x="968335" y="2180492"/>
                </a:lnTo>
                <a:cubicBezTo>
                  <a:pt x="433538" y="2180492"/>
                  <a:pt x="0" y="1746954"/>
                  <a:pt x="0" y="1212157"/>
                </a:cubicBezTo>
                <a:lnTo>
                  <a:pt x="0" y="968335"/>
                </a:lnTo>
                <a:cubicBezTo>
                  <a:pt x="0" y="433538"/>
                  <a:pt x="433538" y="0"/>
                  <a:pt x="968335" y="0"/>
                </a:cubicBezTo>
                <a:close/>
              </a:path>
            </a:pathLst>
          </a:custGeom>
          <a:solidFill>
            <a:srgbClr val="00206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545162" y="1756137"/>
            <a:ext cx="3513238" cy="3293513"/>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TextBox 5"/>
          <p:cNvSpPr txBox="1"/>
          <p:nvPr/>
        </p:nvSpPr>
        <p:spPr>
          <a:xfrm>
            <a:off x="6545162" y="2778438"/>
            <a:ext cx="3513238" cy="1569660"/>
          </a:xfrm>
          <a:prstGeom prst="rect">
            <a:avLst/>
          </a:prstGeom>
          <a:noFill/>
        </p:spPr>
        <p:txBody>
          <a:bodyPr wrap="square" rtlCol="0">
            <a:spAutoFit/>
          </a:bodyPr>
          <a:lstStyle/>
          <a:p>
            <a:pPr algn="ctr"/>
            <a:r>
              <a:rPr lang="en-US" sz="2400" b="1" dirty="0">
                <a:latin typeface="Times New Roman" panose="02020603050405020304" pitchFamily="18" charset="0"/>
                <a:cs typeface="Times New Roman" panose="02020603050405020304" pitchFamily="18" charset="0"/>
              </a:rPr>
              <a:t>BÀI 3 SƠ LƯỢC VỀ BẢNG TUẦN HOÀN CÁC NGUYÊN TỐ</a:t>
            </a:r>
          </a:p>
          <a:p>
            <a:pPr algn="ctr"/>
            <a:r>
              <a:rPr lang="en-US" sz="2400" b="1" dirty="0">
                <a:latin typeface="Times New Roman" panose="02020603050405020304" pitchFamily="18" charset="0"/>
                <a:cs typeface="Times New Roman" panose="02020603050405020304" pitchFamily="18" charset="0"/>
              </a:rPr>
              <a:t> HÓA HỌC</a:t>
            </a:r>
          </a:p>
        </p:txBody>
      </p:sp>
      <p:sp>
        <p:nvSpPr>
          <p:cNvPr id="7" name="TextBox 6"/>
          <p:cNvSpPr txBox="1"/>
          <p:nvPr/>
        </p:nvSpPr>
        <p:spPr>
          <a:xfrm>
            <a:off x="844901" y="3402893"/>
            <a:ext cx="5604635" cy="523220"/>
          </a:xfrm>
          <a:prstGeom prst="rect">
            <a:avLst/>
          </a:prstGeom>
          <a:noFill/>
        </p:spPr>
        <p:txBody>
          <a:bodyPr wrap="square" rtlCol="0">
            <a:spAutoFit/>
          </a:bodyPr>
          <a:lstStyle/>
          <a:p>
            <a:pPr algn="ctr"/>
            <a:r>
              <a:rPr lang="en-US" sz="2800" b="1" dirty="0">
                <a:solidFill>
                  <a:schemeClr val="bg1"/>
                </a:solidFill>
                <a:latin typeface="Times New Roman" panose="02020603050405020304" pitchFamily="18" charset="0"/>
                <a:cs typeface="Times New Roman" panose="02020603050405020304" pitchFamily="18" charset="0"/>
              </a:rPr>
              <a:t>IV. Ý NGHĨA BẢNG TUẦN HOÀN</a:t>
            </a:r>
          </a:p>
        </p:txBody>
      </p:sp>
    </p:spTree>
    <p:extLst>
      <p:ext uri="{BB962C8B-B14F-4D97-AF65-F5344CB8AC3E}">
        <p14:creationId xmlns:p14="http://schemas.microsoft.com/office/powerpoint/2010/main" val="23220037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
            <a:extLst>
              <a:ext uri="{FF2B5EF4-FFF2-40B4-BE49-F238E27FC236}">
                <a16:creationId xmlns:a16="http://schemas.microsoft.com/office/drawing/2014/main" id="{45F5C82C-3D74-4DCD-A5BB-C11BDBE6258B}"/>
              </a:ext>
            </a:extLst>
          </p:cNvPr>
          <p:cNvSpPr/>
          <p:nvPr/>
        </p:nvSpPr>
        <p:spPr>
          <a:xfrm>
            <a:off x="2104693" y="2303082"/>
            <a:ext cx="2702270" cy="2564173"/>
          </a:xfrm>
          <a:prstGeom prst="roundRect">
            <a:avLst/>
          </a:prstGeom>
          <a:solidFill>
            <a:srgbClr val="AA7CAB"/>
          </a:solidFill>
          <a:ln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rPr>
              <a:t>Li</a:t>
            </a:r>
            <a:endParaRPr lang="vi-VN" sz="7200" b="1" dirty="0">
              <a:effectLst>
                <a:outerShdw blurRad="63500" sx="102000" sy="102000" algn="ctr" rotWithShape="0">
                  <a:prstClr val="black">
                    <a:alpha val="40000"/>
                  </a:prstClr>
                </a:outerShdw>
              </a:effectLst>
              <a:latin typeface="Arial" panose="020B0604020202020204" pitchFamily="34" charset="0"/>
              <a:ea typeface="Aachen" panose="02020500000000000000" pitchFamily="18" charset="0"/>
              <a:cs typeface="Arial" panose="020B0604020202020204" pitchFamily="34" charset="0"/>
            </a:endParaRPr>
          </a:p>
        </p:txBody>
      </p:sp>
      <p:sp>
        <p:nvSpPr>
          <p:cNvPr id="3" name="TextBox 2"/>
          <p:cNvSpPr txBox="1"/>
          <p:nvPr/>
        </p:nvSpPr>
        <p:spPr>
          <a:xfrm>
            <a:off x="3102258" y="2355111"/>
            <a:ext cx="768031" cy="707886"/>
          </a:xfrm>
          <a:prstGeom prst="rect">
            <a:avLst/>
          </a:prstGeom>
          <a:noFill/>
        </p:spPr>
        <p:txBody>
          <a:bodyPr wrap="square" rtlCol="0">
            <a:spAutoFit/>
          </a:bodyPr>
          <a:lstStyle/>
          <a:p>
            <a:pPr algn="ctr"/>
            <a:r>
              <a:rPr lang="en-US" sz="4000" dirty="0">
                <a:solidFill>
                  <a:schemeClr val="accent4">
                    <a:lumMod val="20000"/>
                    <a:lumOff val="80000"/>
                  </a:schemeClr>
                </a:solidFill>
                <a:effectLst>
                  <a:outerShdw blurRad="38100" dist="38100" dir="2700000" algn="tl">
                    <a:srgbClr val="000000">
                      <a:alpha val="43137"/>
                    </a:srgbClr>
                  </a:outerShdw>
                </a:effectLst>
              </a:rPr>
              <a:t>3</a:t>
            </a:r>
          </a:p>
        </p:txBody>
      </p:sp>
      <p:sp>
        <p:nvSpPr>
          <p:cNvPr id="4" name="TextBox 3"/>
          <p:cNvSpPr txBox="1"/>
          <p:nvPr/>
        </p:nvSpPr>
        <p:spPr>
          <a:xfrm>
            <a:off x="2778133" y="3887540"/>
            <a:ext cx="1501691" cy="584775"/>
          </a:xfrm>
          <a:prstGeom prst="rect">
            <a:avLst/>
          </a:prstGeom>
          <a:noFill/>
        </p:spPr>
        <p:txBody>
          <a:bodyPr wrap="square" rtlCol="0">
            <a:spAutoFit/>
          </a:bodyPr>
          <a:lstStyle/>
          <a:p>
            <a:r>
              <a:rPr lang="en-US" sz="3200" dirty="0"/>
              <a:t>Lithium</a:t>
            </a:r>
          </a:p>
        </p:txBody>
      </p:sp>
      <p:sp>
        <p:nvSpPr>
          <p:cNvPr id="5" name="TextBox 4"/>
          <p:cNvSpPr txBox="1"/>
          <p:nvPr/>
        </p:nvSpPr>
        <p:spPr>
          <a:xfrm>
            <a:off x="3154510" y="4280449"/>
            <a:ext cx="748938" cy="707886"/>
          </a:xfrm>
          <a:prstGeom prst="rect">
            <a:avLst/>
          </a:prstGeom>
          <a:noFill/>
        </p:spPr>
        <p:txBody>
          <a:bodyPr wrap="square" rtlCol="0">
            <a:spAutoFit/>
          </a:bodyPr>
          <a:lstStyle/>
          <a:p>
            <a:pPr algn="ctr"/>
            <a:r>
              <a:rPr lang="en-US" sz="4000" dirty="0">
                <a:solidFill>
                  <a:schemeClr val="accent4">
                    <a:lumMod val="20000"/>
                    <a:lumOff val="80000"/>
                  </a:schemeClr>
                </a:solidFill>
                <a:effectLst>
                  <a:outerShdw blurRad="38100" dist="38100" dir="2700000" algn="tl">
                    <a:srgbClr val="000000">
                      <a:alpha val="43137"/>
                    </a:srgbClr>
                  </a:outerShdw>
                </a:effectLst>
              </a:rPr>
              <a:t>7</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112" y="198701"/>
            <a:ext cx="1786581" cy="1747666"/>
          </a:xfrm>
          <a:prstGeom prst="rect">
            <a:avLst/>
          </a:prstGeom>
        </p:spPr>
      </p:pic>
      <p:sp>
        <p:nvSpPr>
          <p:cNvPr id="10" name="Rounded Rectangle 9"/>
          <p:cNvSpPr/>
          <p:nvPr/>
        </p:nvSpPr>
        <p:spPr>
          <a:xfrm>
            <a:off x="2208409" y="799271"/>
            <a:ext cx="2494837" cy="679268"/>
          </a:xfrm>
          <a:prstGeom prst="round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latin typeface="iCiel TALUHLA" pitchFamily="50" charset="0"/>
              </a:rPr>
              <a:t>Em</a:t>
            </a:r>
            <a:r>
              <a:rPr lang="en-US" sz="2800" dirty="0">
                <a:latin typeface="iCiel TALUHLA" pitchFamily="50" charset="0"/>
              </a:rPr>
              <a:t> </a:t>
            </a:r>
            <a:r>
              <a:rPr lang="en-US" sz="2800" dirty="0" err="1">
                <a:latin typeface="iCiel TALUHLA" pitchFamily="50" charset="0"/>
              </a:rPr>
              <a:t>có</a:t>
            </a:r>
            <a:r>
              <a:rPr lang="en-US" sz="2800" dirty="0">
                <a:latin typeface="iCiel TALUHLA" pitchFamily="50" charset="0"/>
              </a:rPr>
              <a:t> </a:t>
            </a:r>
            <a:r>
              <a:rPr lang="en-US" sz="2800" dirty="0" err="1">
                <a:latin typeface="iCiel TALUHLA" pitchFamily="50" charset="0"/>
              </a:rPr>
              <a:t>biết</a:t>
            </a:r>
            <a:endParaRPr lang="en-US" sz="2800" dirty="0">
              <a:latin typeface="iCiel TALUHLA" pitchFamily="50" charset="0"/>
            </a:endParaRPr>
          </a:p>
        </p:txBody>
      </p:sp>
    </p:spTree>
    <p:extLst>
      <p:ext uri="{BB962C8B-B14F-4D97-AF65-F5344CB8AC3E}">
        <p14:creationId xmlns:p14="http://schemas.microsoft.com/office/powerpoint/2010/main" val="1857270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in Lithium"/>
          <p:cNvPicPr>
            <a:picLocks noChangeAspect="1" noChangeArrowheads="1"/>
          </p:cNvPicPr>
          <p:nvPr/>
        </p:nvPicPr>
        <p:blipFill>
          <a:blip r:embed="rId2"/>
          <a:srcRect/>
          <a:stretch>
            <a:fillRect/>
          </a:stretch>
        </p:blipFill>
        <p:spPr bwMode="auto">
          <a:xfrm>
            <a:off x="279400" y="0"/>
            <a:ext cx="10750550" cy="6362700"/>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9816" y="91439"/>
            <a:ext cx="11756571" cy="1332411"/>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solidFill>
                  <a:srgbClr val="FF0000"/>
                </a:solidFill>
                <a:latin typeface="Times New Roman" panose="02020603050405020304" pitchFamily="18" charset="0"/>
                <a:cs typeface="Times New Roman" panose="02020603050405020304" pitchFamily="18" charset="0"/>
              </a:rPr>
              <a:t>Luyện</a:t>
            </a:r>
            <a:r>
              <a:rPr lang="en-US" sz="2400" dirty="0" smtClean="0">
                <a:solidFill>
                  <a:srgbClr val="FF0000"/>
                </a:solidFill>
                <a:latin typeface="Times New Roman" panose="02020603050405020304" pitchFamily="18" charset="0"/>
                <a:cs typeface="Times New Roman" panose="02020603050405020304" pitchFamily="18" charset="0"/>
              </a:rPr>
              <a:t> </a:t>
            </a:r>
            <a:r>
              <a:rPr lang="en-US" sz="2400" dirty="0" err="1" smtClean="0">
                <a:solidFill>
                  <a:srgbClr val="FF0000"/>
                </a:solidFill>
                <a:latin typeface="Times New Roman" panose="02020603050405020304" pitchFamily="18" charset="0"/>
                <a:cs typeface="Times New Roman" panose="02020603050405020304" pitchFamily="18" charset="0"/>
              </a:rPr>
              <a:t>tập</a:t>
            </a:r>
            <a:r>
              <a:rPr lang="en-US" sz="2400" dirty="0" smtClean="0">
                <a:solidFill>
                  <a:srgbClr val="FF0000"/>
                </a:solidFill>
                <a:latin typeface="Times New Roman" panose="02020603050405020304" pitchFamily="18" charset="0"/>
                <a:cs typeface="Times New Roman" panose="02020603050405020304" pitchFamily="18" charset="0"/>
              </a:rPr>
              <a:t> 6: </a:t>
            </a:r>
            <a:r>
              <a:rPr lang="vi-VN" sz="2400" dirty="0" smtClean="0">
                <a:solidFill>
                  <a:schemeClr val="accent5">
                    <a:lumMod val="50000"/>
                  </a:schemeClr>
                </a:solidFill>
                <a:latin typeface="Times New Roman" panose="02020603050405020304" pitchFamily="18" charset="0"/>
                <a:cs typeface="Times New Roman" panose="02020603050405020304" pitchFamily="18" charset="0"/>
              </a:rPr>
              <a:t>Nguyên </a:t>
            </a:r>
            <a:r>
              <a:rPr lang="vi-VN" sz="2400" dirty="0">
                <a:solidFill>
                  <a:schemeClr val="accent5">
                    <a:lumMod val="50000"/>
                  </a:schemeClr>
                </a:solidFill>
                <a:latin typeface="Times New Roman" panose="02020603050405020304" pitchFamily="18" charset="0"/>
                <a:cs typeface="Times New Roman" panose="02020603050405020304" pitchFamily="18" charset="0"/>
              </a:rPr>
              <a:t>tố X nằm ở chu kì 2, nhóm VA trong bảng tuần hoàn. Hãy cho biết một số thông tin của nguyên tố X (tên nguyên tố, kí hiệu hóa học, khối lượng nguyên tử), vị trí ô của nguyên tố trong bảng tuần hoàn. Nguyên tố đó là kim loại, phi kim hay khí hiếm?</a:t>
            </a: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670559" y="1979418"/>
            <a:ext cx="9413967" cy="3970318"/>
          </a:xfrm>
          <a:prstGeom prst="rect">
            <a:avLst/>
          </a:prstGeom>
        </p:spPr>
        <p:txBody>
          <a:bodyPr wrap="square">
            <a:spAutoFit/>
          </a:bodyPr>
          <a:lstStyle/>
          <a:p>
            <a:pPr>
              <a:lnSpc>
                <a:spcPct val="150000"/>
              </a:lnSpc>
            </a:pPr>
            <a:r>
              <a:rPr lang="vi-VN" sz="2400" dirty="0">
                <a:solidFill>
                  <a:srgbClr val="000000"/>
                </a:solidFill>
                <a:latin typeface="+mj-lt"/>
              </a:rPr>
              <a:t>- Nguyên tố X nằm ở chu kì 2, nhóm VA =&gt; Hàng số 2, cột VA</a:t>
            </a:r>
          </a:p>
          <a:p>
            <a:pPr>
              <a:lnSpc>
                <a:spcPct val="150000"/>
              </a:lnSpc>
            </a:pPr>
            <a:r>
              <a:rPr lang="vi-VN" sz="2400" dirty="0">
                <a:solidFill>
                  <a:srgbClr val="000000"/>
                </a:solidFill>
                <a:latin typeface="+mj-lt"/>
              </a:rPr>
              <a:t>=&gt; Nguyên tố </a:t>
            </a:r>
            <a:r>
              <a:rPr lang="en-US" sz="2400" dirty="0" smtClean="0">
                <a:solidFill>
                  <a:srgbClr val="000000"/>
                </a:solidFill>
                <a:latin typeface="+mj-lt"/>
              </a:rPr>
              <a:t>Nitrogen</a:t>
            </a:r>
            <a:endParaRPr lang="vi-VN" sz="2400" dirty="0">
              <a:solidFill>
                <a:srgbClr val="000000"/>
              </a:solidFill>
              <a:latin typeface="+mj-lt"/>
            </a:endParaRPr>
          </a:p>
          <a:p>
            <a:pPr>
              <a:lnSpc>
                <a:spcPct val="150000"/>
              </a:lnSpc>
            </a:pPr>
            <a:r>
              <a:rPr lang="vi-VN" sz="2400" dirty="0">
                <a:solidFill>
                  <a:srgbClr val="000000"/>
                </a:solidFill>
                <a:latin typeface="+mj-lt"/>
              </a:rPr>
              <a:t>   + Tên nguyên tố: </a:t>
            </a:r>
            <a:r>
              <a:rPr lang="en-US" sz="2400" dirty="0" smtClean="0">
                <a:solidFill>
                  <a:srgbClr val="000000"/>
                </a:solidFill>
                <a:latin typeface="+mj-lt"/>
              </a:rPr>
              <a:t>Nitrogen</a:t>
            </a:r>
            <a:endParaRPr lang="vi-VN" sz="2400" dirty="0">
              <a:solidFill>
                <a:srgbClr val="000000"/>
              </a:solidFill>
              <a:latin typeface="+mj-lt"/>
            </a:endParaRPr>
          </a:p>
          <a:p>
            <a:pPr>
              <a:lnSpc>
                <a:spcPct val="150000"/>
              </a:lnSpc>
            </a:pPr>
            <a:r>
              <a:rPr lang="vi-VN" sz="2400" dirty="0">
                <a:solidFill>
                  <a:srgbClr val="000000"/>
                </a:solidFill>
                <a:latin typeface="+mj-lt"/>
              </a:rPr>
              <a:t>   + Kí hiệu hóa học: </a:t>
            </a:r>
            <a:r>
              <a:rPr lang="en-US" sz="2400" dirty="0" smtClean="0">
                <a:solidFill>
                  <a:srgbClr val="000000"/>
                </a:solidFill>
                <a:latin typeface="+mj-lt"/>
              </a:rPr>
              <a:t>N</a:t>
            </a:r>
            <a:endParaRPr lang="vi-VN" sz="2400" dirty="0">
              <a:solidFill>
                <a:srgbClr val="000000"/>
              </a:solidFill>
              <a:latin typeface="+mj-lt"/>
            </a:endParaRPr>
          </a:p>
          <a:p>
            <a:pPr>
              <a:lnSpc>
                <a:spcPct val="150000"/>
              </a:lnSpc>
            </a:pPr>
            <a:r>
              <a:rPr lang="vi-VN" sz="2400" dirty="0">
                <a:solidFill>
                  <a:srgbClr val="000000"/>
                </a:solidFill>
                <a:latin typeface="+mj-lt"/>
              </a:rPr>
              <a:t>   + Khối lượng nguyên tử: </a:t>
            </a:r>
            <a:r>
              <a:rPr lang="en-US" sz="2400" dirty="0" smtClean="0">
                <a:solidFill>
                  <a:srgbClr val="000000"/>
                </a:solidFill>
                <a:latin typeface="+mj-lt"/>
              </a:rPr>
              <a:t>14</a:t>
            </a:r>
            <a:endParaRPr lang="vi-VN" sz="2400" dirty="0">
              <a:solidFill>
                <a:srgbClr val="000000"/>
              </a:solidFill>
              <a:latin typeface="+mj-lt"/>
            </a:endParaRPr>
          </a:p>
          <a:p>
            <a:pPr>
              <a:lnSpc>
                <a:spcPct val="150000"/>
              </a:lnSpc>
            </a:pPr>
            <a:r>
              <a:rPr lang="vi-VN" sz="2400" dirty="0">
                <a:solidFill>
                  <a:srgbClr val="000000"/>
                </a:solidFill>
                <a:latin typeface="+mj-lt"/>
              </a:rPr>
              <a:t>   + Ví trí ô của nguyên tố trong bảng tuần hoàn = số hiệu nguyên tử = </a:t>
            </a:r>
            <a:r>
              <a:rPr lang="en-US" sz="2400" dirty="0" smtClean="0">
                <a:solidFill>
                  <a:srgbClr val="000000"/>
                </a:solidFill>
                <a:latin typeface="+mj-lt"/>
              </a:rPr>
              <a:t>7</a:t>
            </a:r>
            <a:endParaRPr lang="vi-VN" sz="2400" dirty="0">
              <a:solidFill>
                <a:srgbClr val="000000"/>
              </a:solidFill>
              <a:latin typeface="+mj-lt"/>
            </a:endParaRPr>
          </a:p>
          <a:p>
            <a:pPr>
              <a:lnSpc>
                <a:spcPct val="150000"/>
              </a:lnSpc>
            </a:pPr>
            <a:r>
              <a:rPr lang="vi-VN" sz="2400" dirty="0">
                <a:solidFill>
                  <a:srgbClr val="000000"/>
                </a:solidFill>
                <a:latin typeface="+mj-lt"/>
              </a:rPr>
              <a:t>   + Ô nguyên tố có màu hồng =&gt; Phi kim</a:t>
            </a:r>
          </a:p>
        </p:txBody>
      </p:sp>
    </p:spTree>
    <p:extLst>
      <p:ext uri="{BB962C8B-B14F-4D97-AF65-F5344CB8AC3E}">
        <p14:creationId xmlns:p14="http://schemas.microsoft.com/office/powerpoint/2010/main" val="443118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linds(horizontal)">
                                      <p:cBhvr>
                                        <p:cTn id="16" dur="500"/>
                                        <p:tgtEl>
                                          <p:spTgt spid="3">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linds(horizontal)">
                                      <p:cBhvr>
                                        <p:cTn id="19" dur="500"/>
                                        <p:tgtEl>
                                          <p:spTgt spid="3">
                                            <p:txEl>
                                              <p:pRg st="4" end="4"/>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linds(horizontal)">
                                      <p:cBhvr>
                                        <p:cTn id="22" dur="500"/>
                                        <p:tgtEl>
                                          <p:spTgt spid="3">
                                            <p:txEl>
                                              <p:pRg st="5" end="5"/>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linds(horizontal)">
                                      <p:cBhvr>
                                        <p:cTn id="2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5" name="Straight Connector 4"/>
          <p:cNvCxnSpPr/>
          <p:nvPr/>
        </p:nvCxnSpPr>
        <p:spPr>
          <a:xfrm>
            <a:off x="2481943" y="328638"/>
            <a:ext cx="0" cy="6413863"/>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6" name="Rectangle 5"/>
          <p:cNvSpPr/>
          <p:nvPr/>
        </p:nvSpPr>
        <p:spPr>
          <a:xfrm>
            <a:off x="65315" y="328638"/>
            <a:ext cx="2351314" cy="1200329"/>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a:t>
            </a:r>
            <a:r>
              <a:rPr lang="en-US" dirty="0">
                <a:solidFill>
                  <a:srgbClr val="FFFF00"/>
                </a:solidFill>
                <a:latin typeface="Times New Roman" panose="02020603050405020304" pitchFamily="18" charset="0"/>
                <a:cs typeface="Times New Roman" panose="02020603050405020304" pitchFamily="18" charset="0"/>
              </a:rPr>
              <a:t>. NGUYÊN TẮC SẮP XẾP CÁC NGUYÊN TỐ TRONG BẢNG TUẦN HOÀN</a:t>
            </a:r>
          </a:p>
        </p:txBody>
      </p:sp>
      <p:sp>
        <p:nvSpPr>
          <p:cNvPr id="17" name="Rectangle 16"/>
          <p:cNvSpPr/>
          <p:nvPr/>
        </p:nvSpPr>
        <p:spPr>
          <a:xfrm>
            <a:off x="65315" y="1735073"/>
            <a:ext cx="2351314" cy="646331"/>
          </a:xfrm>
          <a:prstGeom prst="rect">
            <a:avLst/>
          </a:prstGeom>
        </p:spPr>
        <p:txBody>
          <a:bodyPr wrap="square">
            <a:spAutoFit/>
          </a:bodyPr>
          <a:lstStyle/>
          <a:p>
            <a:pPr algn="just"/>
            <a:r>
              <a:rPr lang="en-US" b="1" dirty="0">
                <a:solidFill>
                  <a:srgbClr val="FFFF00"/>
                </a:solidFill>
                <a:latin typeface="Times New Roman" panose="02020603050405020304" pitchFamily="18" charset="0"/>
                <a:cs typeface="Times New Roman" panose="02020603050405020304" pitchFamily="18" charset="0"/>
              </a:rPr>
              <a:t>II. </a:t>
            </a:r>
            <a:r>
              <a:rPr lang="en-US" dirty="0">
                <a:solidFill>
                  <a:srgbClr val="FFFF00"/>
                </a:solidFill>
                <a:latin typeface="Times New Roman" panose="02020603050405020304" pitchFamily="18" charset="0"/>
                <a:cs typeface="Times New Roman" panose="02020603050405020304" pitchFamily="18" charset="0"/>
              </a:rPr>
              <a:t>CẤU TẠO BẢNG TUẦN HOÀN</a:t>
            </a:r>
          </a:p>
        </p:txBody>
      </p:sp>
      <p:sp>
        <p:nvSpPr>
          <p:cNvPr id="7" name="Rectangle 6"/>
          <p:cNvSpPr/>
          <p:nvPr/>
        </p:nvSpPr>
        <p:spPr>
          <a:xfrm>
            <a:off x="235132" y="2381404"/>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1. Ô </a:t>
            </a:r>
            <a:r>
              <a:rPr lang="en-US" sz="2000" b="1" dirty="0" err="1">
                <a:solidFill>
                  <a:schemeClr val="bg1"/>
                </a:solidFill>
                <a:latin typeface="Times New Roman" panose="02020603050405020304" pitchFamily="18" charset="0"/>
                <a:cs typeface="Times New Roman" panose="02020603050405020304" pitchFamily="18" charset="0"/>
              </a:rPr>
              <a:t>nguyên</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err="1">
                <a:solidFill>
                  <a:schemeClr val="bg1"/>
                </a:solidFill>
                <a:latin typeface="Times New Roman" panose="02020603050405020304" pitchFamily="18" charset="0"/>
                <a:cs typeface="Times New Roman" panose="02020603050405020304" pitchFamily="18" charset="0"/>
              </a:rPr>
              <a:t>tố</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9" name="Rectangle 8"/>
          <p:cNvSpPr/>
          <p:nvPr/>
        </p:nvSpPr>
        <p:spPr>
          <a:xfrm>
            <a:off x="235131" y="2827680"/>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2. Chu </a:t>
            </a:r>
            <a:r>
              <a:rPr lang="en-US" sz="2000" b="1" dirty="0" err="1">
                <a:solidFill>
                  <a:schemeClr val="bg1"/>
                </a:solidFill>
                <a:latin typeface="Times New Roman" panose="02020603050405020304" pitchFamily="18" charset="0"/>
                <a:cs typeface="Times New Roman" panose="02020603050405020304" pitchFamily="18" charset="0"/>
              </a:rPr>
              <a:t>kì</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0" name="Rectangle 9"/>
          <p:cNvSpPr/>
          <p:nvPr/>
        </p:nvSpPr>
        <p:spPr>
          <a:xfrm>
            <a:off x="235130" y="3227790"/>
            <a:ext cx="2011679" cy="400110"/>
          </a:xfrm>
          <a:prstGeom prst="rect">
            <a:avLst/>
          </a:prstGeom>
        </p:spPr>
        <p:txBody>
          <a:bodyPr wrap="square">
            <a:spAutoFit/>
          </a:bodyPr>
          <a:lstStyle/>
          <a:p>
            <a:pPr algn="just"/>
            <a:r>
              <a:rPr lang="en-US" sz="2000" b="1" dirty="0">
                <a:solidFill>
                  <a:schemeClr val="bg1"/>
                </a:solidFill>
                <a:latin typeface="Times New Roman" panose="02020603050405020304" pitchFamily="18" charset="0"/>
                <a:cs typeface="Times New Roman" panose="02020603050405020304" pitchFamily="18" charset="0"/>
              </a:rPr>
              <a:t>3. </a:t>
            </a:r>
            <a:r>
              <a:rPr lang="en-US" sz="2000" b="1" dirty="0" err="1">
                <a:solidFill>
                  <a:schemeClr val="bg1"/>
                </a:solidFill>
                <a:latin typeface="Times New Roman" panose="02020603050405020304" pitchFamily="18" charset="0"/>
                <a:cs typeface="Times New Roman" panose="02020603050405020304" pitchFamily="18" charset="0"/>
              </a:rPr>
              <a:t>Nhóm</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14" name="Rectangle 13"/>
          <p:cNvSpPr/>
          <p:nvPr/>
        </p:nvSpPr>
        <p:spPr>
          <a:xfrm>
            <a:off x="65315" y="3674066"/>
            <a:ext cx="2351314" cy="1477328"/>
          </a:xfrm>
          <a:prstGeom prst="rect">
            <a:avLst/>
          </a:prstGeom>
        </p:spPr>
        <p:txBody>
          <a:bodyPr wrap="square">
            <a:spAutoFit/>
          </a:bodyPr>
          <a:lstStyle/>
          <a:p>
            <a:pPr algn="just"/>
            <a:r>
              <a:rPr lang="en-US" dirty="0">
                <a:solidFill>
                  <a:srgbClr val="FFFF00"/>
                </a:solidFill>
                <a:latin typeface="Times New Roman" panose="02020603050405020304" pitchFamily="18" charset="0"/>
                <a:cs typeface="Times New Roman" panose="02020603050405020304" pitchFamily="18" charset="0"/>
              </a:rPr>
              <a:t>III. VỊ TRÍ CỦA CÁC NGUYÊN TỐ KIM LOẠI, PHI KIM, KHÍ HIẾM TRONG BẢNG TUẦN HOÀN</a:t>
            </a:r>
          </a:p>
        </p:txBody>
      </p:sp>
      <p:sp>
        <p:nvSpPr>
          <p:cNvPr id="2" name="TextBox 1"/>
          <p:cNvSpPr txBox="1"/>
          <p:nvPr/>
        </p:nvSpPr>
        <p:spPr>
          <a:xfrm>
            <a:off x="3074126" y="857909"/>
            <a:ext cx="9117874" cy="5262979"/>
          </a:xfrm>
          <a:prstGeom prst="rect">
            <a:avLst/>
          </a:prstGeom>
          <a:noFill/>
        </p:spPr>
        <p:txBody>
          <a:bodyPr wrap="square" rtlCol="0">
            <a:spAutoFit/>
          </a:bodyPr>
          <a:lstStyle/>
          <a:p>
            <a:pPr>
              <a:lnSpc>
                <a:spcPct val="150000"/>
              </a:lnSpc>
            </a:pPr>
            <a:r>
              <a:rPr lang="en-US" sz="3200" dirty="0" err="1">
                <a:solidFill>
                  <a:schemeClr val="bg1"/>
                </a:solidFill>
                <a:latin typeface="Times New Roman" panose="02020603050405020304" pitchFamily="18" charset="0"/>
                <a:cs typeface="Times New Roman" panose="02020603050405020304" pitchFamily="18" charset="0"/>
              </a:rPr>
              <a:t>Bảng</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tuần</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hoàn</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cho</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biết</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thông</a:t>
            </a:r>
            <a:r>
              <a:rPr lang="en-US" sz="3200" dirty="0">
                <a:solidFill>
                  <a:schemeClr val="bg1"/>
                </a:solidFill>
                <a:latin typeface="Times New Roman" panose="02020603050405020304" pitchFamily="18" charset="0"/>
                <a:cs typeface="Times New Roman" panose="02020603050405020304" pitchFamily="18" charset="0"/>
              </a:rPr>
              <a:t> tin </a:t>
            </a:r>
            <a:r>
              <a:rPr lang="en-US" sz="3200" dirty="0" err="1">
                <a:solidFill>
                  <a:schemeClr val="bg1"/>
                </a:solidFill>
                <a:latin typeface="Times New Roman" panose="02020603050405020304" pitchFamily="18" charset="0"/>
                <a:cs typeface="Times New Roman" panose="02020603050405020304" pitchFamily="18" charset="0"/>
              </a:rPr>
              <a:t>của</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một</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nguyên</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tố</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vị</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trí</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của</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nguyên</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tố</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nguyên</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tố</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đó</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là</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kim</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a:solidFill>
                  <a:schemeClr val="bg1"/>
                </a:solidFill>
                <a:latin typeface="Times New Roman" panose="02020603050405020304" pitchFamily="18" charset="0"/>
                <a:cs typeface="Times New Roman" panose="02020603050405020304" pitchFamily="18" charset="0"/>
              </a:rPr>
              <a:t>loại</a:t>
            </a:r>
            <a:r>
              <a:rPr lang="en-US" sz="3200" dirty="0">
                <a:solidFill>
                  <a:schemeClr val="bg1"/>
                </a:solidFill>
                <a:latin typeface="Times New Roman" panose="02020603050405020304" pitchFamily="18" charset="0"/>
                <a:cs typeface="Times New Roman" panose="02020603050405020304" pitchFamily="18" charset="0"/>
              </a:rPr>
              <a:t>, phi </a:t>
            </a:r>
            <a:r>
              <a:rPr lang="en-US" sz="3200" dirty="0" err="1">
                <a:solidFill>
                  <a:schemeClr val="bg1"/>
                </a:solidFill>
                <a:latin typeface="Times New Roman" panose="02020603050405020304" pitchFamily="18" charset="0"/>
                <a:cs typeface="Times New Roman" panose="02020603050405020304" pitchFamily="18" charset="0"/>
              </a:rPr>
              <a:t>kim</a:t>
            </a:r>
            <a:r>
              <a:rPr lang="en-US" sz="3200" dirty="0">
                <a:solidFill>
                  <a:schemeClr val="bg1"/>
                </a:solidFill>
                <a:latin typeface="Times New Roman" panose="02020603050405020304" pitchFamily="18" charset="0"/>
                <a:cs typeface="Times New Roman" panose="02020603050405020304" pitchFamily="18" charset="0"/>
              </a:rPr>
              <a:t> hay </a:t>
            </a:r>
            <a:r>
              <a:rPr lang="en-US" sz="3200" dirty="0" err="1">
                <a:solidFill>
                  <a:schemeClr val="bg1"/>
                </a:solidFill>
                <a:latin typeface="Times New Roman" panose="02020603050405020304" pitchFamily="18" charset="0"/>
                <a:cs typeface="Times New Roman" panose="02020603050405020304" pitchFamily="18" charset="0"/>
              </a:rPr>
              <a:t>khí</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hiếm</a:t>
            </a:r>
            <a:endParaRPr lang="en-US" sz="3200" dirty="0" smtClean="0">
              <a:solidFill>
                <a:schemeClr val="bg1"/>
              </a:solidFill>
              <a:latin typeface="Times New Roman" panose="02020603050405020304" pitchFamily="18" charset="0"/>
              <a:cs typeface="Times New Roman" panose="02020603050405020304" pitchFamily="18" charset="0"/>
            </a:endParaRPr>
          </a:p>
          <a:p>
            <a:pPr>
              <a:lnSpc>
                <a:spcPct val="150000"/>
              </a:lnSpc>
            </a:pPr>
            <a:r>
              <a:rPr lang="en-US" sz="3200" dirty="0" err="1" smtClean="0">
                <a:solidFill>
                  <a:schemeClr val="bg1"/>
                </a:solidFill>
                <a:latin typeface="Times New Roman" panose="02020603050405020304" pitchFamily="18" charset="0"/>
                <a:cs typeface="Times New Roman" panose="02020603050405020304" pitchFamily="18" charset="0"/>
              </a:rPr>
              <a:t>Lưu</a:t>
            </a:r>
            <a:r>
              <a:rPr lang="en-US" sz="3200" dirty="0" smtClean="0">
                <a:solidFill>
                  <a:schemeClr val="bg1"/>
                </a:solidFill>
                <a:latin typeface="Times New Roman" panose="02020603050405020304" pitchFamily="18" charset="0"/>
                <a:cs typeface="Times New Roman" panose="02020603050405020304" pitchFamily="18" charset="0"/>
              </a:rPr>
              <a:t> ý:</a:t>
            </a:r>
          </a:p>
          <a:p>
            <a:pPr>
              <a:lnSpc>
                <a:spcPct val="150000"/>
              </a:lnSpc>
              <a:buFontTx/>
              <a:buChar char="-"/>
            </a:pPr>
            <a:r>
              <a:rPr lang="en-US" sz="3200" dirty="0" err="1" smtClean="0">
                <a:solidFill>
                  <a:schemeClr val="bg1"/>
                </a:solidFill>
                <a:latin typeface="Times New Roman" panose="02020603050405020304" pitchFamily="18" charset="0"/>
                <a:cs typeface="Times New Roman" panose="02020603050405020304" pitchFamily="18" charset="0"/>
              </a:rPr>
              <a:t>Nguyên</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tố</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nhóm</a:t>
            </a:r>
            <a:r>
              <a:rPr lang="en-US" sz="3200" dirty="0" smtClean="0">
                <a:solidFill>
                  <a:schemeClr val="bg1"/>
                </a:solidFill>
                <a:latin typeface="Times New Roman" panose="02020603050405020304" pitchFamily="18" charset="0"/>
                <a:cs typeface="Times New Roman" panose="02020603050405020304" pitchFamily="18" charset="0"/>
              </a:rPr>
              <a:t> IA, IIA, IIIA </a:t>
            </a:r>
            <a:r>
              <a:rPr lang="en-US" sz="3200" dirty="0" err="1" smtClean="0">
                <a:solidFill>
                  <a:schemeClr val="bg1"/>
                </a:solidFill>
                <a:latin typeface="Times New Roman" panose="02020603050405020304" pitchFamily="18" charset="0"/>
                <a:cs typeface="Times New Roman" panose="02020603050405020304" pitchFamily="18" charset="0"/>
              </a:rPr>
              <a:t>là</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kim</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loại</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trừ</a:t>
            </a:r>
            <a:r>
              <a:rPr lang="en-US" sz="3200" dirty="0" smtClean="0">
                <a:solidFill>
                  <a:schemeClr val="bg1"/>
                </a:solidFill>
                <a:latin typeface="Times New Roman" panose="02020603050405020304" pitchFamily="18" charset="0"/>
                <a:cs typeface="Times New Roman" panose="02020603050405020304" pitchFamily="18" charset="0"/>
              </a:rPr>
              <a:t> H, B)</a:t>
            </a:r>
          </a:p>
          <a:p>
            <a:pPr>
              <a:lnSpc>
                <a:spcPct val="150000"/>
              </a:lnSpc>
              <a:buFontTx/>
              <a:buChar char="-"/>
            </a:pPr>
            <a:r>
              <a:rPr lang="en-US" sz="3200" dirty="0" err="1" smtClean="0">
                <a:solidFill>
                  <a:schemeClr val="bg1"/>
                </a:solidFill>
                <a:latin typeface="Times New Roman" panose="02020603050405020304" pitchFamily="18" charset="0"/>
                <a:cs typeface="Times New Roman" panose="02020603050405020304" pitchFamily="18" charset="0"/>
              </a:rPr>
              <a:t>Nguyên</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tố</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nhóm</a:t>
            </a:r>
            <a:r>
              <a:rPr lang="en-US" sz="3200" dirty="0" smtClean="0">
                <a:solidFill>
                  <a:schemeClr val="bg1"/>
                </a:solidFill>
                <a:latin typeface="Times New Roman" panose="02020603050405020304" pitchFamily="18" charset="0"/>
                <a:cs typeface="Times New Roman" panose="02020603050405020304" pitchFamily="18" charset="0"/>
              </a:rPr>
              <a:t> VA, VIA, VIIA </a:t>
            </a:r>
            <a:r>
              <a:rPr lang="en-US" sz="3200" dirty="0" err="1" smtClean="0">
                <a:solidFill>
                  <a:schemeClr val="bg1"/>
                </a:solidFill>
                <a:latin typeface="Times New Roman" panose="02020603050405020304" pitchFamily="18" charset="0"/>
                <a:cs typeface="Times New Roman" panose="02020603050405020304" pitchFamily="18" charset="0"/>
              </a:rPr>
              <a:t>là</a:t>
            </a:r>
            <a:r>
              <a:rPr lang="en-US" sz="3200" dirty="0" smtClean="0">
                <a:solidFill>
                  <a:schemeClr val="bg1"/>
                </a:solidFill>
                <a:latin typeface="Times New Roman" panose="02020603050405020304" pitchFamily="18" charset="0"/>
                <a:cs typeface="Times New Roman" panose="02020603050405020304" pitchFamily="18" charset="0"/>
              </a:rPr>
              <a:t> phi </a:t>
            </a:r>
            <a:r>
              <a:rPr lang="en-US" sz="3200" dirty="0" err="1" smtClean="0">
                <a:solidFill>
                  <a:schemeClr val="bg1"/>
                </a:solidFill>
                <a:latin typeface="Times New Roman" panose="02020603050405020304" pitchFamily="18" charset="0"/>
                <a:cs typeface="Times New Roman" panose="02020603050405020304" pitchFamily="18" charset="0"/>
              </a:rPr>
              <a:t>kim</a:t>
            </a:r>
            <a:endParaRPr lang="en-US" sz="3200" dirty="0" smtClean="0">
              <a:solidFill>
                <a:schemeClr val="bg1"/>
              </a:solidFill>
              <a:latin typeface="Times New Roman" panose="02020603050405020304" pitchFamily="18" charset="0"/>
              <a:cs typeface="Times New Roman" panose="02020603050405020304" pitchFamily="18" charset="0"/>
            </a:endParaRPr>
          </a:p>
          <a:p>
            <a:pPr>
              <a:lnSpc>
                <a:spcPct val="150000"/>
              </a:lnSpc>
              <a:buFontTx/>
              <a:buChar char="-"/>
            </a:pP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Nguyên</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tố</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nhóm</a:t>
            </a:r>
            <a:r>
              <a:rPr lang="en-US" sz="3200" dirty="0" smtClean="0">
                <a:solidFill>
                  <a:schemeClr val="bg1"/>
                </a:solidFill>
                <a:latin typeface="Times New Roman" panose="02020603050405020304" pitchFamily="18" charset="0"/>
                <a:cs typeface="Times New Roman" panose="02020603050405020304" pitchFamily="18" charset="0"/>
              </a:rPr>
              <a:t> VIIIA </a:t>
            </a:r>
            <a:r>
              <a:rPr lang="en-US" sz="3200" dirty="0" err="1" smtClean="0">
                <a:solidFill>
                  <a:schemeClr val="bg1"/>
                </a:solidFill>
                <a:latin typeface="Times New Roman" panose="02020603050405020304" pitchFamily="18" charset="0"/>
                <a:cs typeface="Times New Roman" panose="02020603050405020304" pitchFamily="18" charset="0"/>
              </a:rPr>
              <a:t>là</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khí</a:t>
            </a:r>
            <a:r>
              <a:rPr lang="en-US" sz="3200" dirty="0" smtClean="0">
                <a:solidFill>
                  <a:schemeClr val="bg1"/>
                </a:solidFill>
                <a:latin typeface="Times New Roman" panose="02020603050405020304" pitchFamily="18" charset="0"/>
                <a:cs typeface="Times New Roman" panose="02020603050405020304" pitchFamily="18" charset="0"/>
              </a:rPr>
              <a:t> </a:t>
            </a:r>
            <a:r>
              <a:rPr lang="en-US" sz="3200" dirty="0" err="1" smtClean="0">
                <a:solidFill>
                  <a:schemeClr val="bg1"/>
                </a:solidFill>
                <a:latin typeface="Times New Roman" panose="02020603050405020304" pitchFamily="18" charset="0"/>
                <a:cs typeface="Times New Roman" panose="02020603050405020304" pitchFamily="18" charset="0"/>
              </a:rPr>
              <a:t>hiếm</a:t>
            </a:r>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11" name="Rectangle 10"/>
          <p:cNvSpPr/>
          <p:nvPr/>
        </p:nvSpPr>
        <p:spPr>
          <a:xfrm>
            <a:off x="13062" y="5268961"/>
            <a:ext cx="2351314" cy="646331"/>
          </a:xfrm>
          <a:prstGeom prst="rect">
            <a:avLst/>
          </a:prstGeom>
        </p:spPr>
        <p:txBody>
          <a:bodyPr wrap="square">
            <a:spAutoFit/>
          </a:bodyPr>
          <a:lstStyle/>
          <a:p>
            <a:pPr algn="just"/>
            <a:r>
              <a:rPr lang="en-US" dirty="0">
                <a:solidFill>
                  <a:srgbClr val="FFFF00"/>
                </a:solidFill>
                <a:latin typeface="Times New Roman" panose="02020603050405020304" pitchFamily="18" charset="0"/>
                <a:cs typeface="Times New Roman" panose="02020603050405020304" pitchFamily="18" charset="0"/>
              </a:rPr>
              <a:t>IV. Ý NGHĨA BẢNG TUẦN HOÀN</a:t>
            </a:r>
          </a:p>
        </p:txBody>
      </p:sp>
      <p:sp>
        <p:nvSpPr>
          <p:cNvPr id="12" name="Rectangle 11"/>
          <p:cNvSpPr/>
          <p:nvPr/>
        </p:nvSpPr>
        <p:spPr>
          <a:xfrm>
            <a:off x="2698271" y="0"/>
            <a:ext cx="744114" cy="830997"/>
          </a:xfrm>
          <a:prstGeom prst="rect">
            <a:avLst/>
          </a:prstGeom>
        </p:spPr>
        <p:txBody>
          <a:bodyPr wrap="none">
            <a:spAutoFit/>
          </a:bodyPr>
          <a:lstStyle/>
          <a:p>
            <a:pPr algn="just"/>
            <a:r>
              <a:rPr lang="en-US" sz="4800" i="1" dirty="0" smtClean="0">
                <a:solidFill>
                  <a:schemeClr val="bg1"/>
                </a:solidFill>
                <a:latin typeface="Times New Roman" pitchFamily="18" charset="0"/>
                <a:cs typeface="Times New Roman" pitchFamily="18" charset="0"/>
                <a:sym typeface="Wingdings"/>
              </a:rPr>
              <a:t></a:t>
            </a:r>
            <a:endParaRPr lang="en-US" sz="4800" b="1"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24921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Diagonal Corner Rectangle 4"/>
          <p:cNvSpPr/>
          <p:nvPr/>
        </p:nvSpPr>
        <p:spPr>
          <a:xfrm>
            <a:off x="735077" y="1330679"/>
            <a:ext cx="4557933" cy="4678235"/>
          </a:xfrm>
          <a:prstGeom prst="round2DiagRect">
            <a:avLst/>
          </a:prstGeom>
          <a:solidFill>
            <a:srgbClr val="E2CFF1"/>
          </a:solidFill>
          <a:ln w="3810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dirty="0" err="1">
                <a:solidFill>
                  <a:schemeClr val="accent5">
                    <a:lumMod val="50000"/>
                  </a:schemeClr>
                </a:solidFill>
                <a:latin typeface="Times New Roman" panose="02020603050405020304" pitchFamily="18" charset="0"/>
                <a:cs typeface="Times New Roman" panose="02020603050405020304" pitchFamily="18" charset="0"/>
              </a:rPr>
              <a:t>Hãy</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tự</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thiết</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kế</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bảng</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tuần</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hoàn</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với</a:t>
            </a:r>
            <a:r>
              <a:rPr lang="en-US" sz="2800" dirty="0">
                <a:solidFill>
                  <a:schemeClr val="accent5">
                    <a:lumMod val="50000"/>
                  </a:schemeClr>
                </a:solidFill>
                <a:latin typeface="Times New Roman" panose="02020603050405020304" pitchFamily="18" charset="0"/>
                <a:cs typeface="Times New Roman" panose="02020603050405020304" pitchFamily="18" charset="0"/>
              </a:rPr>
              <a:t> 3 chu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kì</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và</a:t>
            </a:r>
            <a:r>
              <a:rPr lang="en-US" sz="2800" dirty="0">
                <a:solidFill>
                  <a:schemeClr val="accent5">
                    <a:lumMod val="50000"/>
                  </a:schemeClr>
                </a:solidFill>
                <a:latin typeface="Times New Roman" panose="02020603050405020304" pitchFamily="18" charset="0"/>
                <a:cs typeface="Times New Roman" panose="02020603050405020304" pitchFamily="18" charset="0"/>
              </a:rPr>
              <a:t> 8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nhóm</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bằng</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các</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tấm</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thẻ</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bìa</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cho</a:t>
            </a:r>
            <a:r>
              <a:rPr lang="en-US" sz="2800" dirty="0">
                <a:solidFill>
                  <a:schemeClr val="accent5">
                    <a:lumMod val="50000"/>
                  </a:schemeClr>
                </a:solidFill>
                <a:latin typeface="Times New Roman" panose="02020603050405020304" pitchFamily="18" charset="0"/>
                <a:cs typeface="Times New Roman" panose="02020603050405020304" pitchFamily="18" charset="0"/>
              </a:rPr>
              <a:t> 18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tố</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có</a:t>
            </a:r>
            <a:r>
              <a:rPr lang="en-US" sz="2800" dirty="0">
                <a:solidFill>
                  <a:schemeClr val="accent5">
                    <a:lumMod val="50000"/>
                  </a:schemeClr>
                </a:solidFill>
                <a:latin typeface="Times New Roman" panose="02020603050405020304" pitchFamily="18" charset="0"/>
                <a:cs typeface="Times New Roman" panose="02020603050405020304" pitchFamily="18" charset="0"/>
              </a:rPr>
              <a:t> số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thứ</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tự</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từ</a:t>
            </a:r>
            <a:r>
              <a:rPr lang="en-US" sz="2800" dirty="0">
                <a:solidFill>
                  <a:schemeClr val="accent5">
                    <a:lumMod val="50000"/>
                  </a:schemeClr>
                </a:solidFill>
                <a:latin typeface="Times New Roman" panose="02020603050405020304" pitchFamily="18" charset="0"/>
                <a:cs typeface="Times New Roman" panose="02020603050405020304" pitchFamily="18" charset="0"/>
              </a:rPr>
              <a:t> 1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đến</a:t>
            </a:r>
            <a:r>
              <a:rPr lang="en-US" sz="2800" dirty="0">
                <a:solidFill>
                  <a:schemeClr val="accent5">
                    <a:lumMod val="50000"/>
                  </a:schemeClr>
                </a:solidFill>
                <a:latin typeface="Times New Roman" panose="02020603050405020304" pitchFamily="18" charset="0"/>
                <a:cs typeface="Times New Roman" panose="02020603050405020304" pitchFamily="18" charset="0"/>
              </a:rPr>
              <a:t> 18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với</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các</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thông</a:t>
            </a:r>
            <a:r>
              <a:rPr lang="en-US" sz="2800" dirty="0">
                <a:solidFill>
                  <a:schemeClr val="accent5">
                    <a:lumMod val="50000"/>
                  </a:schemeClr>
                </a:solidFill>
                <a:latin typeface="Times New Roman" panose="02020603050405020304" pitchFamily="18" charset="0"/>
                <a:cs typeface="Times New Roman" panose="02020603050405020304" pitchFamily="18" charset="0"/>
              </a:rPr>
              <a:t> tin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mà</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em</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biết</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Tô</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màu</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để</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phân</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biệt</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các</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tố</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kim</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loại</a:t>
            </a:r>
            <a:r>
              <a:rPr lang="en-US" sz="2800" dirty="0">
                <a:solidFill>
                  <a:schemeClr val="accent5">
                    <a:lumMod val="50000"/>
                  </a:schemeClr>
                </a:solidFill>
                <a:latin typeface="Times New Roman" panose="02020603050405020304" pitchFamily="18" charset="0"/>
                <a:cs typeface="Times New Roman" panose="02020603050405020304" pitchFamily="18" charset="0"/>
              </a:rPr>
              <a:t>, phi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kim</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khí</a:t>
            </a:r>
            <a:r>
              <a:rPr lang="en-US" sz="2800" dirty="0">
                <a:solidFill>
                  <a:schemeClr val="accent5">
                    <a:lumMod val="50000"/>
                  </a:schemeClr>
                </a:solidFill>
                <a:latin typeface="Times New Roman" panose="02020603050405020304" pitchFamily="18" charset="0"/>
                <a:cs typeface="Times New Roman" panose="02020603050405020304" pitchFamily="18" charset="0"/>
              </a:rPr>
              <a:t> </a:t>
            </a:r>
            <a:r>
              <a:rPr lang="en-US" sz="2800" dirty="0" err="1">
                <a:solidFill>
                  <a:schemeClr val="accent5">
                    <a:lumMod val="50000"/>
                  </a:schemeClr>
                </a:solidFill>
                <a:latin typeface="Times New Roman" panose="02020603050405020304" pitchFamily="18" charset="0"/>
                <a:cs typeface="Times New Roman" panose="02020603050405020304" pitchFamily="18" charset="0"/>
              </a:rPr>
              <a:t>hiếm</a:t>
            </a:r>
            <a:endParaRPr lang="en-US" sz="2800" dirty="0">
              <a:solidFill>
                <a:schemeClr val="accent5">
                  <a:lumMod val="50000"/>
                </a:schemeClr>
              </a:solidFill>
              <a:latin typeface="Times New Roman" panose="02020603050405020304" pitchFamily="18" charset="0"/>
              <a:cs typeface="Times New Roman" panose="02020603050405020304" pitchFamily="18" charset="0"/>
            </a:endParaRPr>
          </a:p>
        </p:txBody>
      </p:sp>
      <p:grpSp>
        <p:nvGrpSpPr>
          <p:cNvPr id="2" name="Google Shape;363;p1"/>
          <p:cNvGrpSpPr/>
          <p:nvPr/>
        </p:nvGrpSpPr>
        <p:grpSpPr>
          <a:xfrm>
            <a:off x="3014043" y="893732"/>
            <a:ext cx="2372525" cy="661598"/>
            <a:chOff x="1150919" y="4061743"/>
            <a:chExt cx="2372525" cy="661598"/>
          </a:xfrm>
        </p:grpSpPr>
        <p:sp>
          <p:nvSpPr>
            <p:cNvPr id="3" name="Google Shape;364;p1"/>
            <p:cNvSpPr/>
            <p:nvPr/>
          </p:nvSpPr>
          <p:spPr>
            <a:xfrm>
              <a:off x="1150919" y="4061743"/>
              <a:ext cx="2372525" cy="661598"/>
            </a:xfrm>
            <a:prstGeom prst="roundRect">
              <a:avLst>
                <a:gd name="adj" fmla="val 50000"/>
              </a:avLst>
            </a:prstGeom>
            <a:solidFill>
              <a:srgbClr val="82498C"/>
            </a:solidFill>
            <a:ln>
              <a:noFill/>
            </a:ln>
            <a:scene3d>
              <a:camera prst="orthographicFront"/>
              <a:lightRig rig="threePt" dir="t"/>
            </a:scene3d>
            <a:sp3d>
              <a:bevelT/>
            </a:sp3d>
          </p:spPr>
          <p:txBody>
            <a:bodyPr spcFirstLastPara="1" wrap="square" lIns="91425" tIns="45700" rIns="91425" bIns="45700" anchor="ctr" anchorCtr="0">
              <a:noAutofit/>
            </a:bodyPr>
            <a:lstStyle/>
            <a:p>
              <a:pPr marL="0" marR="0" lvl="0" indent="0" algn="ctr" rtl="0">
                <a:spcBef>
                  <a:spcPts val="0"/>
                </a:spcBef>
                <a:spcAft>
                  <a:spcPts val="0"/>
                </a:spcAft>
                <a:buNone/>
              </a:pPr>
              <a:endParaRPr sz="2500">
                <a:solidFill>
                  <a:srgbClr val="82498C"/>
                </a:solidFill>
                <a:latin typeface="Times New Roman" panose="02020603050405020304" pitchFamily="18" charset="0"/>
                <a:ea typeface="Arial"/>
                <a:cs typeface="Times New Roman" panose="02020603050405020304" pitchFamily="18" charset="0"/>
                <a:sym typeface="Arial"/>
              </a:endParaRPr>
            </a:p>
          </p:txBody>
        </p:sp>
        <p:sp>
          <p:nvSpPr>
            <p:cNvPr id="4" name="Google Shape;365;p1"/>
            <p:cNvSpPr txBox="1"/>
            <p:nvPr/>
          </p:nvSpPr>
          <p:spPr>
            <a:xfrm>
              <a:off x="1502652" y="4161710"/>
              <a:ext cx="1669058" cy="477013"/>
            </a:xfrm>
            <a:prstGeom prst="rect">
              <a:avLst/>
            </a:prstGeom>
            <a:noFill/>
            <a:ln>
              <a:noFill/>
            </a:ln>
            <a:scene3d>
              <a:camera prst="orthographicFront"/>
              <a:lightRig rig="threePt" dir="t"/>
            </a:scene3d>
            <a:sp3d>
              <a:bevelT/>
            </a:sp3d>
          </p:spPr>
          <p:txBody>
            <a:bodyPr spcFirstLastPara="1" wrap="square" lIns="91425" tIns="45700" rIns="91425" bIns="45700" anchor="t" anchorCtr="0">
              <a:spAutoFit/>
            </a:bodyPr>
            <a:lstStyle/>
            <a:p>
              <a:pPr marL="0" marR="0" lvl="0" indent="0" algn="ctr" rtl="0">
                <a:spcBef>
                  <a:spcPts val="0"/>
                </a:spcBef>
                <a:spcAft>
                  <a:spcPts val="0"/>
                </a:spcAft>
                <a:buNone/>
              </a:pPr>
              <a:r>
                <a:rPr lang="en-US" sz="2500" b="1" dirty="0">
                  <a:solidFill>
                    <a:schemeClr val="lt1"/>
                  </a:solidFill>
                  <a:latin typeface="Times New Roman" panose="02020603050405020304" pitchFamily="18" charset="0"/>
                  <a:ea typeface="Arial"/>
                  <a:cs typeface="Times New Roman" panose="02020603050405020304" pitchFamily="18" charset="0"/>
                  <a:sym typeface="Arial"/>
                </a:rPr>
                <a:t>VỀ NHÀ</a:t>
              </a:r>
              <a:endParaRPr sz="2500" b="1" dirty="0">
                <a:latin typeface="Times New Roman" panose="02020603050405020304" pitchFamily="18" charset="0"/>
                <a:cs typeface="Times New Roman" panose="02020603050405020304" pitchFamily="18" charset="0"/>
              </a:endParaRPr>
            </a:p>
          </p:txBody>
        </p:sp>
      </p:gr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4055" y="471701"/>
            <a:ext cx="4762500" cy="4762500"/>
          </a:xfrm>
          <a:prstGeom prst="rect">
            <a:avLst/>
          </a:prstGeom>
        </p:spPr>
      </p:pic>
    </p:spTree>
    <p:extLst>
      <p:ext uri="{BB962C8B-B14F-4D97-AF65-F5344CB8AC3E}">
        <p14:creationId xmlns:p14="http://schemas.microsoft.com/office/powerpoint/2010/main" val="155374664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69816" y="91439"/>
            <a:ext cx="11756571" cy="1332411"/>
          </a:xfrm>
          <a:prstGeom prst="roundRect">
            <a:avLst/>
          </a:prstGeom>
          <a:solidFill>
            <a:schemeClr val="accent1">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a:solidFill>
                  <a:srgbClr val="FF0000"/>
                </a:solidFill>
                <a:latin typeface="Times New Roman" panose="02020603050405020304" pitchFamily="18" charset="0"/>
                <a:cs typeface="Times New Roman" panose="02020603050405020304" pitchFamily="18" charset="0"/>
              </a:rPr>
              <a:t>Vận</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b="1" i="1" dirty="0" err="1">
                <a:solidFill>
                  <a:srgbClr val="FF0000"/>
                </a:solidFill>
                <a:latin typeface="Times New Roman" panose="02020603050405020304" pitchFamily="18" charset="0"/>
                <a:cs typeface="Times New Roman" panose="02020603050405020304" pitchFamily="18" charset="0"/>
              </a:rPr>
              <a:t>dụng</a:t>
            </a:r>
            <a:r>
              <a:rPr lang="en-US" sz="2400" b="1" i="1" dirty="0">
                <a:solidFill>
                  <a:srgbClr val="FF0000"/>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Hãy</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tự</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thiết</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kế</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bảng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tuần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hoàn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với</a:t>
            </a:r>
            <a:r>
              <a:rPr lang="en-US" sz="2400" dirty="0">
                <a:solidFill>
                  <a:schemeClr val="accent5">
                    <a:lumMod val="50000"/>
                  </a:schemeClr>
                </a:solidFill>
                <a:latin typeface="Times New Roman" panose="02020603050405020304" pitchFamily="18" charset="0"/>
                <a:cs typeface="Times New Roman" panose="02020603050405020304" pitchFamily="18" charset="0"/>
              </a:rPr>
              <a:t> 3 chu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kì</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và</a:t>
            </a:r>
            <a:r>
              <a:rPr lang="en-US" sz="2400" dirty="0">
                <a:solidFill>
                  <a:schemeClr val="accent5">
                    <a:lumMod val="50000"/>
                  </a:schemeClr>
                </a:solidFill>
                <a:latin typeface="Times New Roman" panose="02020603050405020304" pitchFamily="18" charset="0"/>
                <a:cs typeface="Times New Roman" panose="02020603050405020304" pitchFamily="18" charset="0"/>
              </a:rPr>
              <a:t> 8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nhóm</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bằng</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các</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tấm</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thẻ</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bìa</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cho</a:t>
            </a:r>
            <a:r>
              <a:rPr lang="en-US" sz="2400" dirty="0">
                <a:solidFill>
                  <a:schemeClr val="accent5">
                    <a:lumMod val="50000"/>
                  </a:schemeClr>
                </a:solidFill>
                <a:latin typeface="Times New Roman" panose="02020603050405020304" pitchFamily="18" charset="0"/>
                <a:cs typeface="Times New Roman" panose="02020603050405020304" pitchFamily="18" charset="0"/>
              </a:rPr>
              <a:t> 18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tố</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có</a:t>
            </a:r>
            <a:r>
              <a:rPr lang="en-US" sz="2400" dirty="0">
                <a:solidFill>
                  <a:schemeClr val="accent5">
                    <a:lumMod val="50000"/>
                  </a:schemeClr>
                </a:solidFill>
                <a:latin typeface="Times New Roman" panose="02020603050405020304" pitchFamily="18" charset="0"/>
                <a:cs typeface="Times New Roman" panose="02020603050405020304" pitchFamily="18" charset="0"/>
              </a:rPr>
              <a:t> số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thứ</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tự</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từ</a:t>
            </a:r>
            <a:r>
              <a:rPr lang="en-US" sz="2400" dirty="0">
                <a:solidFill>
                  <a:schemeClr val="accent5">
                    <a:lumMod val="50000"/>
                  </a:schemeClr>
                </a:solidFill>
                <a:latin typeface="Times New Roman" panose="02020603050405020304" pitchFamily="18" charset="0"/>
                <a:cs typeface="Times New Roman" panose="02020603050405020304" pitchFamily="18" charset="0"/>
              </a:rPr>
              <a:t> 1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đến</a:t>
            </a:r>
            <a:r>
              <a:rPr lang="en-US" sz="2400" dirty="0">
                <a:solidFill>
                  <a:schemeClr val="accent5">
                    <a:lumMod val="50000"/>
                  </a:schemeClr>
                </a:solidFill>
                <a:latin typeface="Times New Roman" panose="02020603050405020304" pitchFamily="18" charset="0"/>
                <a:cs typeface="Times New Roman" panose="02020603050405020304" pitchFamily="18" charset="0"/>
              </a:rPr>
              <a:t> 18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với</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các</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thông</a:t>
            </a:r>
            <a:r>
              <a:rPr lang="en-US" sz="2400" dirty="0">
                <a:solidFill>
                  <a:schemeClr val="accent5">
                    <a:lumMod val="50000"/>
                  </a:schemeClr>
                </a:solidFill>
                <a:latin typeface="Times New Roman" panose="02020603050405020304" pitchFamily="18" charset="0"/>
                <a:cs typeface="Times New Roman" panose="02020603050405020304" pitchFamily="18" charset="0"/>
              </a:rPr>
              <a:t> tin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mà</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em</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biết</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Tô</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màu</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để</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phân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biệt</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các</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nguyên</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tố</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kim</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loại</a:t>
            </a:r>
            <a:r>
              <a:rPr lang="en-US" sz="2400" dirty="0">
                <a:solidFill>
                  <a:schemeClr val="accent5">
                    <a:lumMod val="50000"/>
                  </a:schemeClr>
                </a:solidFill>
                <a:latin typeface="Times New Roman" panose="02020603050405020304" pitchFamily="18" charset="0"/>
                <a:cs typeface="Times New Roman" panose="02020603050405020304" pitchFamily="18" charset="0"/>
              </a:rPr>
              <a:t>, phi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kim</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khí</a:t>
            </a:r>
            <a:r>
              <a:rPr lang="en-US" sz="2400" dirty="0">
                <a:solidFill>
                  <a:schemeClr val="accent5">
                    <a:lumMod val="50000"/>
                  </a:schemeClr>
                </a:solidFill>
                <a:latin typeface="Times New Roman" panose="02020603050405020304" pitchFamily="18" charset="0"/>
                <a:cs typeface="Times New Roman" panose="02020603050405020304" pitchFamily="18" charset="0"/>
              </a:rPr>
              <a:t> </a:t>
            </a:r>
            <a:r>
              <a:rPr lang="en-US" sz="2400" dirty="0" err="1">
                <a:solidFill>
                  <a:schemeClr val="accent5">
                    <a:lumMod val="50000"/>
                  </a:schemeClr>
                </a:solidFill>
                <a:latin typeface="Times New Roman" panose="02020603050405020304" pitchFamily="18" charset="0"/>
                <a:cs typeface="Times New Roman" panose="02020603050405020304" pitchFamily="18" charset="0"/>
              </a:rPr>
              <a:t>hiếm</a:t>
            </a: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3" name="Picture 2"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4832" y="2332245"/>
            <a:ext cx="9306537" cy="3650544"/>
          </a:xfrm>
          <a:prstGeom prst="rect">
            <a:avLst/>
          </a:prstGeom>
        </p:spPr>
      </p:pic>
    </p:spTree>
    <p:extLst>
      <p:ext uri="{BB962C8B-B14F-4D97-AF65-F5344CB8AC3E}">
        <p14:creationId xmlns:p14="http://schemas.microsoft.com/office/powerpoint/2010/main" val="210381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ãy tự thiết kế bảng tuần hoàn với 3 chu kì và 8 nhóm bằng các tấm thẻ"/>
          <p:cNvPicPr>
            <a:picLocks noChangeAspect="1" noChangeArrowheads="1"/>
          </p:cNvPicPr>
          <p:nvPr/>
        </p:nvPicPr>
        <p:blipFill>
          <a:blip r:embed="rId2"/>
          <a:srcRect/>
          <a:stretch>
            <a:fillRect/>
          </a:stretch>
        </p:blipFill>
        <p:spPr bwMode="auto">
          <a:xfrm>
            <a:off x="276225" y="323850"/>
            <a:ext cx="11715749" cy="6200775"/>
          </a:xfrm>
          <a:prstGeom prst="rect">
            <a:avLst/>
          </a:prstGeom>
          <a:noFill/>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Bảng tuần hoàn Enevoldsen – “Vật bất ly thân” với những ai hãi hùng môn Hoá 2"/>
          <p:cNvPicPr>
            <a:picLocks noChangeAspect="1" noChangeArrowheads="1"/>
          </p:cNvPicPr>
          <p:nvPr/>
        </p:nvPicPr>
        <p:blipFill>
          <a:blip r:embed="rId2"/>
          <a:srcRect/>
          <a:stretch>
            <a:fillRect/>
          </a:stretch>
        </p:blipFill>
        <p:spPr bwMode="auto">
          <a:xfrm>
            <a:off x="0" y="114300"/>
            <a:ext cx="12191999" cy="6619875"/>
          </a:xfrm>
          <a:prstGeom prst="rect">
            <a:avLst/>
          </a:prstGeom>
          <a:noFill/>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363;p1"/>
          <p:cNvGrpSpPr/>
          <p:nvPr/>
        </p:nvGrpSpPr>
        <p:grpSpPr>
          <a:xfrm>
            <a:off x="205529" y="227526"/>
            <a:ext cx="2655238" cy="661598"/>
            <a:chOff x="1150919" y="4061743"/>
            <a:chExt cx="2372525" cy="661598"/>
          </a:xfrm>
        </p:grpSpPr>
        <p:sp>
          <p:nvSpPr>
            <p:cNvPr id="3" name="Google Shape;364;p1"/>
            <p:cNvSpPr/>
            <p:nvPr/>
          </p:nvSpPr>
          <p:spPr>
            <a:xfrm>
              <a:off x="1150919" y="4061743"/>
              <a:ext cx="2372525" cy="661598"/>
            </a:xfrm>
            <a:prstGeom prst="roundRect">
              <a:avLst>
                <a:gd name="adj" fmla="val 50000"/>
              </a:avLst>
            </a:prstGeom>
            <a:solidFill>
              <a:srgbClr val="82498C"/>
            </a:solidFill>
            <a:ln>
              <a:noFill/>
            </a:ln>
            <a:scene3d>
              <a:camera prst="orthographicFront"/>
              <a:lightRig rig="threePt" dir="t"/>
            </a:scene3d>
            <a:sp3d>
              <a:bevelT/>
            </a:sp3d>
          </p:spPr>
          <p:txBody>
            <a:bodyPr spcFirstLastPara="1" wrap="square" lIns="91425" tIns="45700" rIns="91425" bIns="45700" anchor="ctr" anchorCtr="0">
              <a:noAutofit/>
            </a:bodyPr>
            <a:lstStyle/>
            <a:p>
              <a:pPr marL="0" marR="0" lvl="0" indent="0" algn="ctr" rtl="0">
                <a:spcBef>
                  <a:spcPts val="0"/>
                </a:spcBef>
                <a:spcAft>
                  <a:spcPts val="0"/>
                </a:spcAft>
                <a:buNone/>
              </a:pPr>
              <a:endParaRPr sz="2500">
                <a:solidFill>
                  <a:srgbClr val="82498C"/>
                </a:solidFill>
                <a:latin typeface="Times New Roman" panose="02020603050405020304" pitchFamily="18" charset="0"/>
                <a:ea typeface="Arial"/>
                <a:cs typeface="Times New Roman" panose="02020603050405020304" pitchFamily="18" charset="0"/>
                <a:sym typeface="Arial"/>
              </a:endParaRPr>
            </a:p>
          </p:txBody>
        </p:sp>
        <p:sp>
          <p:nvSpPr>
            <p:cNvPr id="4" name="Google Shape;365;p1"/>
            <p:cNvSpPr txBox="1"/>
            <p:nvPr/>
          </p:nvSpPr>
          <p:spPr>
            <a:xfrm>
              <a:off x="1502652" y="4161710"/>
              <a:ext cx="1669058" cy="477013"/>
            </a:xfrm>
            <a:prstGeom prst="rect">
              <a:avLst/>
            </a:prstGeom>
            <a:noFill/>
            <a:ln>
              <a:noFill/>
            </a:ln>
            <a:scene3d>
              <a:camera prst="orthographicFront"/>
              <a:lightRig rig="threePt" dir="t"/>
            </a:scene3d>
            <a:sp3d>
              <a:bevelT/>
            </a:sp3d>
          </p:spPr>
          <p:txBody>
            <a:bodyPr spcFirstLastPara="1" wrap="square" lIns="91425" tIns="45700" rIns="91425" bIns="45700" anchor="t" anchorCtr="0">
              <a:spAutoFit/>
            </a:bodyPr>
            <a:lstStyle/>
            <a:p>
              <a:pPr lvl="0" algn="ctr"/>
              <a:r>
                <a:rPr lang="en-US" sz="2500" b="1" dirty="0" smtClean="0">
                  <a:solidFill>
                    <a:schemeClr val="lt1"/>
                  </a:solidFill>
                  <a:latin typeface="Times New Roman" panose="02020603050405020304" pitchFamily="18" charset="0"/>
                  <a:ea typeface="Arial"/>
                  <a:cs typeface="Times New Roman" panose="02020603050405020304" pitchFamily="18" charset="0"/>
                  <a:sym typeface="Arial"/>
                </a:rPr>
                <a:t>BÀI TẬP</a:t>
              </a:r>
              <a:endParaRPr lang="en-US" sz="2500" b="1" dirty="0">
                <a:latin typeface="Times New Roman" panose="02020603050405020304" pitchFamily="18" charset="0"/>
                <a:cs typeface="Times New Roman" panose="02020603050405020304" pitchFamily="18" charset="0"/>
              </a:endParaRPr>
            </a:p>
          </p:txBody>
        </p:sp>
      </p:grpSp>
      <p:sp>
        <p:nvSpPr>
          <p:cNvPr id="5" name="TextBox 4"/>
          <p:cNvSpPr txBox="1"/>
          <p:nvPr/>
        </p:nvSpPr>
        <p:spPr>
          <a:xfrm>
            <a:off x="981635" y="1154772"/>
            <a:ext cx="10663518" cy="523220"/>
          </a:xfrm>
          <a:prstGeom prst="rect">
            <a:avLst/>
          </a:prstGeom>
          <a:noFill/>
        </p:spPr>
        <p:txBody>
          <a:bodyPr wrap="square" rtlCol="0">
            <a:spAutoFit/>
          </a:bodyPr>
          <a:lstStyle/>
          <a:p>
            <a:r>
              <a:rPr lang="en-US" sz="2800" dirty="0" err="1">
                <a:solidFill>
                  <a:srgbClr val="FF0000"/>
                </a:solidFill>
                <a:latin typeface="Times New Roman" panose="02020603050405020304" pitchFamily="18" charset="0"/>
                <a:cs typeface="Times New Roman" panose="02020603050405020304" pitchFamily="18" charset="0"/>
              </a:rPr>
              <a:t>Câu</a:t>
            </a:r>
            <a:r>
              <a:rPr lang="en-US" sz="2800" dirty="0">
                <a:solidFill>
                  <a:srgbClr val="FF0000"/>
                </a:solidFill>
                <a:latin typeface="Times New Roman" panose="02020603050405020304" pitchFamily="18" charset="0"/>
                <a:cs typeface="Times New Roman" panose="02020603050405020304" pitchFamily="18" charset="0"/>
              </a:rPr>
              <a:t> 1:</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Trong</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bảng</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tuần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hoàn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các</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nguyên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tố</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hóa</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học</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được</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sắp</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xếp</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theo</a:t>
            </a:r>
            <a:endParaRPr lang="en-US" sz="2800" dirty="0">
              <a:solidFill>
                <a:srgbClr val="7030A0"/>
              </a:solidFill>
              <a:latin typeface="Times New Roman" panose="02020603050405020304" pitchFamily="18" charset="0"/>
              <a:cs typeface="Times New Roman" panose="02020603050405020304" pitchFamily="18" charset="0"/>
            </a:endParaRPr>
          </a:p>
        </p:txBody>
      </p:sp>
      <p:sp>
        <p:nvSpPr>
          <p:cNvPr id="6" name="Rounded Rectangle 5"/>
          <p:cNvSpPr/>
          <p:nvPr/>
        </p:nvSpPr>
        <p:spPr>
          <a:xfrm>
            <a:off x="599175" y="1922930"/>
            <a:ext cx="637954" cy="578224"/>
          </a:xfrm>
          <a:prstGeom prst="roundRect">
            <a:avLst/>
          </a:prstGeom>
          <a:solidFill>
            <a:schemeClr val="accent5">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A</a:t>
            </a:r>
          </a:p>
        </p:txBody>
      </p:sp>
      <p:sp>
        <p:nvSpPr>
          <p:cNvPr id="7" name="TextBox 6"/>
          <p:cNvSpPr txBox="1"/>
          <p:nvPr/>
        </p:nvSpPr>
        <p:spPr>
          <a:xfrm>
            <a:off x="1506070" y="1970535"/>
            <a:ext cx="3684494"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Thứ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chữ</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cái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trong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từ</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điển</a:t>
            </a:r>
            <a:endParaRPr lang="en-US" sz="2400" dirty="0">
              <a:latin typeface="Times New Roman" panose="02020603050405020304" pitchFamily="18" charset="0"/>
              <a:cs typeface="Times New Roman" panose="02020603050405020304" pitchFamily="18" charset="0"/>
            </a:endParaRPr>
          </a:p>
        </p:txBody>
      </p:sp>
      <p:sp>
        <p:nvSpPr>
          <p:cNvPr id="8" name="Rounded Rectangle 7"/>
          <p:cNvSpPr/>
          <p:nvPr/>
        </p:nvSpPr>
        <p:spPr>
          <a:xfrm>
            <a:off x="599175" y="2956419"/>
            <a:ext cx="637954" cy="578224"/>
          </a:xfrm>
          <a:prstGeom prst="roundRect">
            <a:avLst/>
          </a:prstGeom>
          <a:solidFill>
            <a:srgbClr val="C00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B</a:t>
            </a:r>
          </a:p>
        </p:txBody>
      </p:sp>
      <p:sp>
        <p:nvSpPr>
          <p:cNvPr id="9" name="TextBox 8"/>
          <p:cNvSpPr txBox="1"/>
          <p:nvPr/>
        </p:nvSpPr>
        <p:spPr>
          <a:xfrm>
            <a:off x="1506069" y="3004024"/>
            <a:ext cx="5136777"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Thứ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dần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endParaRPr lang="en-US" sz="2400" dirty="0">
              <a:latin typeface="Times New Roman" panose="02020603050405020304" pitchFamily="18" charset="0"/>
              <a:cs typeface="Times New Roman" panose="02020603050405020304" pitchFamily="18" charset="0"/>
            </a:endParaRPr>
          </a:p>
        </p:txBody>
      </p:sp>
      <p:sp>
        <p:nvSpPr>
          <p:cNvPr id="10" name="Rounded Rectangle 9"/>
          <p:cNvSpPr/>
          <p:nvPr/>
        </p:nvSpPr>
        <p:spPr>
          <a:xfrm>
            <a:off x="599175" y="4106467"/>
            <a:ext cx="637954" cy="578224"/>
          </a:xfrm>
          <a:prstGeom prst="roundRect">
            <a:avLst/>
          </a:prstGeom>
          <a:solidFill>
            <a:schemeClr val="accent4">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C</a:t>
            </a:r>
          </a:p>
        </p:txBody>
      </p:sp>
      <p:sp>
        <p:nvSpPr>
          <p:cNvPr id="11" name="TextBox 10"/>
          <p:cNvSpPr txBox="1"/>
          <p:nvPr/>
        </p:nvSpPr>
        <p:spPr>
          <a:xfrm>
            <a:off x="1506069" y="4154072"/>
            <a:ext cx="5997389"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Thứ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dần</a:t>
            </a:r>
            <a:r>
              <a:rPr lang="en-US" sz="2400" dirty="0">
                <a:latin typeface="Times New Roman" panose="02020603050405020304" pitchFamily="18" charset="0"/>
                <a:cs typeface="Times New Roman" panose="02020603050405020304" pitchFamily="18" charset="0"/>
              </a:rPr>
              <a:t> số </a:t>
            </a:r>
            <a:r>
              <a:rPr lang="en-US" sz="2400" dirty="0" err="1">
                <a:latin typeface="Times New Roman" panose="02020603050405020304" pitchFamily="18" charset="0"/>
                <a:cs typeface="Times New Roman" panose="02020603050405020304" pitchFamily="18" charset="0"/>
              </a:rPr>
              <a:t>hạt</a:t>
            </a:r>
            <a:r>
              <a:rPr lang="en-US" sz="2400" dirty="0">
                <a:latin typeface="Times New Roman" panose="02020603050405020304" pitchFamily="18" charset="0"/>
                <a:cs typeface="Times New Roman" panose="02020603050405020304" pitchFamily="18" charset="0"/>
              </a:rPr>
              <a:t> electron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ngoài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cùng</a:t>
            </a:r>
            <a:endParaRPr lang="en-US" sz="2400" dirty="0">
              <a:latin typeface="Times New Roman" panose="02020603050405020304" pitchFamily="18" charset="0"/>
              <a:cs typeface="Times New Roman" panose="02020603050405020304" pitchFamily="18" charset="0"/>
            </a:endParaRPr>
          </a:p>
        </p:txBody>
      </p:sp>
      <p:sp>
        <p:nvSpPr>
          <p:cNvPr id="12" name="Rounded Rectangle 11"/>
          <p:cNvSpPr/>
          <p:nvPr/>
        </p:nvSpPr>
        <p:spPr>
          <a:xfrm>
            <a:off x="599175" y="5325469"/>
            <a:ext cx="637954" cy="578224"/>
          </a:xfrm>
          <a:prstGeom prst="roundRect">
            <a:avLst/>
          </a:prstGeom>
          <a:solidFill>
            <a:schemeClr val="accent6">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D</a:t>
            </a:r>
          </a:p>
        </p:txBody>
      </p:sp>
      <p:sp>
        <p:nvSpPr>
          <p:cNvPr id="13" name="TextBox 12"/>
          <p:cNvSpPr txBox="1"/>
          <p:nvPr/>
        </p:nvSpPr>
        <p:spPr>
          <a:xfrm>
            <a:off x="1506069" y="5373074"/>
            <a:ext cx="5338483"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Thứ</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tự</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tăng</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dần</a:t>
            </a:r>
            <a:r>
              <a:rPr lang="en-US" sz="2400" dirty="0">
                <a:latin typeface="Times New Roman" panose="02020603050405020304" pitchFamily="18" charset="0"/>
                <a:cs typeface="Times New Roman" panose="02020603050405020304" pitchFamily="18" charset="0"/>
              </a:rPr>
              <a:t> số </a:t>
            </a:r>
            <a:r>
              <a:rPr lang="en-US" sz="2400" dirty="0" err="1">
                <a:latin typeface="Times New Roman" panose="02020603050405020304" pitchFamily="18" charset="0"/>
                <a:cs typeface="Times New Roman" panose="02020603050405020304" pitchFamily="18" charset="0"/>
              </a:rPr>
              <a:t>hạt</a:t>
            </a:r>
            <a:r>
              <a:rPr lang="en-US" sz="2400" dirty="0">
                <a:latin typeface="Times New Roman" panose="02020603050405020304" pitchFamily="18" charset="0"/>
                <a:cs typeface="Times New Roman" panose="02020603050405020304" pitchFamily="18" charset="0"/>
              </a:rPr>
              <a:t> neutron</a:t>
            </a:r>
          </a:p>
        </p:txBody>
      </p:sp>
      <p:sp>
        <p:nvSpPr>
          <p:cNvPr id="15" name="Rectangle: Rounded Corners 39">
            <a:extLst>
              <a:ext uri="{FF2B5EF4-FFF2-40B4-BE49-F238E27FC236}">
                <a16:creationId xmlns:a16="http://schemas.microsoft.com/office/drawing/2014/main" id="{14A9E5BD-4CF9-40E6-B8F2-3769CA80698A}"/>
              </a:ext>
            </a:extLst>
          </p:cNvPr>
          <p:cNvSpPr/>
          <p:nvPr/>
        </p:nvSpPr>
        <p:spPr>
          <a:xfrm>
            <a:off x="1449991" y="2839396"/>
            <a:ext cx="4703160" cy="804000"/>
          </a:xfrm>
          <a:prstGeom prst="round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050">
              <a:latin typeface="Times New Roman" panose="02020603050405020304" pitchFamily="18" charset="0"/>
            </a:endParaRPr>
          </a:p>
        </p:txBody>
      </p:sp>
    </p:spTree>
    <p:extLst>
      <p:ext uri="{BB962C8B-B14F-4D97-AF65-F5344CB8AC3E}">
        <p14:creationId xmlns:p14="http://schemas.microsoft.com/office/powerpoint/2010/main" val="134976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81635" y="1154772"/>
            <a:ext cx="10663518" cy="523220"/>
          </a:xfrm>
          <a:prstGeom prst="rect">
            <a:avLst/>
          </a:prstGeom>
          <a:noFill/>
        </p:spPr>
        <p:txBody>
          <a:bodyPr wrap="square" rtlCol="0">
            <a:spAutoFit/>
          </a:bodyPr>
          <a:lstStyle/>
          <a:p>
            <a:r>
              <a:rPr lang="en-US" sz="2800" dirty="0" err="1">
                <a:solidFill>
                  <a:srgbClr val="FF0000"/>
                </a:solidFill>
                <a:latin typeface="Times New Roman" panose="02020603050405020304" pitchFamily="18" charset="0"/>
                <a:cs typeface="Times New Roman" panose="02020603050405020304" pitchFamily="18" charset="0"/>
              </a:rPr>
              <a:t>Câu</a:t>
            </a:r>
            <a:r>
              <a:rPr lang="en-US" sz="2800" dirty="0">
                <a:solidFill>
                  <a:srgbClr val="FF0000"/>
                </a:solidFill>
                <a:latin typeface="Times New Roman" panose="02020603050405020304" pitchFamily="18" charset="0"/>
                <a:cs typeface="Times New Roman" panose="02020603050405020304" pitchFamily="18" charset="0"/>
              </a:rPr>
              <a:t> 2:</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Những</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nguyên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tố</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hóa</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học</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nào</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sau</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đây</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thuộc</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một</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nhóm</a:t>
            </a:r>
            <a:r>
              <a:rPr lang="en-US" sz="2800" dirty="0">
                <a:solidFill>
                  <a:srgbClr val="7030A0"/>
                </a:solidFill>
                <a:latin typeface="Times New Roman" panose="02020603050405020304" pitchFamily="18" charset="0"/>
                <a:cs typeface="Times New Roman" panose="02020603050405020304" pitchFamily="18" charset="0"/>
              </a:rPr>
              <a:t>?</a:t>
            </a:r>
          </a:p>
        </p:txBody>
      </p:sp>
      <p:sp>
        <p:nvSpPr>
          <p:cNvPr id="6" name="Rounded Rectangle 5"/>
          <p:cNvSpPr/>
          <p:nvPr/>
        </p:nvSpPr>
        <p:spPr>
          <a:xfrm>
            <a:off x="599175" y="1922930"/>
            <a:ext cx="637954" cy="578224"/>
          </a:xfrm>
          <a:prstGeom prst="roundRect">
            <a:avLst/>
          </a:prstGeom>
          <a:solidFill>
            <a:schemeClr val="accent5">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A</a:t>
            </a:r>
          </a:p>
        </p:txBody>
      </p:sp>
      <p:sp>
        <p:nvSpPr>
          <p:cNvPr id="7" name="TextBox 6"/>
          <p:cNvSpPr txBox="1"/>
          <p:nvPr/>
        </p:nvSpPr>
        <p:spPr>
          <a:xfrm>
            <a:off x="1506070" y="1970535"/>
            <a:ext cx="3684494"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O; S; Se</a:t>
            </a:r>
          </a:p>
        </p:txBody>
      </p:sp>
      <p:sp>
        <p:nvSpPr>
          <p:cNvPr id="8" name="Rounded Rectangle 7"/>
          <p:cNvSpPr/>
          <p:nvPr/>
        </p:nvSpPr>
        <p:spPr>
          <a:xfrm>
            <a:off x="599175" y="2956419"/>
            <a:ext cx="637954" cy="578224"/>
          </a:xfrm>
          <a:prstGeom prst="roundRect">
            <a:avLst/>
          </a:prstGeom>
          <a:solidFill>
            <a:srgbClr val="C00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B</a:t>
            </a:r>
          </a:p>
        </p:txBody>
      </p:sp>
      <p:sp>
        <p:nvSpPr>
          <p:cNvPr id="9" name="TextBox 8"/>
          <p:cNvSpPr txBox="1"/>
          <p:nvPr/>
        </p:nvSpPr>
        <p:spPr>
          <a:xfrm>
            <a:off x="1506070" y="3004024"/>
            <a:ext cx="1506072"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N; O; F</a:t>
            </a:r>
          </a:p>
        </p:txBody>
      </p:sp>
      <p:sp>
        <p:nvSpPr>
          <p:cNvPr id="10" name="Rounded Rectangle 9"/>
          <p:cNvSpPr/>
          <p:nvPr/>
        </p:nvSpPr>
        <p:spPr>
          <a:xfrm>
            <a:off x="599175" y="4106467"/>
            <a:ext cx="637954" cy="578224"/>
          </a:xfrm>
          <a:prstGeom prst="roundRect">
            <a:avLst/>
          </a:prstGeom>
          <a:solidFill>
            <a:schemeClr val="accent4">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C</a:t>
            </a:r>
          </a:p>
        </p:txBody>
      </p:sp>
      <p:sp>
        <p:nvSpPr>
          <p:cNvPr id="11" name="TextBox 10"/>
          <p:cNvSpPr txBox="1"/>
          <p:nvPr/>
        </p:nvSpPr>
        <p:spPr>
          <a:xfrm>
            <a:off x="1506070" y="4154072"/>
            <a:ext cx="1680884"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Na; Mg; K</a:t>
            </a:r>
          </a:p>
        </p:txBody>
      </p:sp>
      <p:sp>
        <p:nvSpPr>
          <p:cNvPr id="12" name="Rounded Rectangle 11"/>
          <p:cNvSpPr/>
          <p:nvPr/>
        </p:nvSpPr>
        <p:spPr>
          <a:xfrm>
            <a:off x="599175" y="5325469"/>
            <a:ext cx="637954" cy="578224"/>
          </a:xfrm>
          <a:prstGeom prst="roundRect">
            <a:avLst/>
          </a:prstGeom>
          <a:solidFill>
            <a:schemeClr val="accent6">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D</a:t>
            </a:r>
          </a:p>
        </p:txBody>
      </p:sp>
      <p:sp>
        <p:nvSpPr>
          <p:cNvPr id="13" name="TextBox 12"/>
          <p:cNvSpPr txBox="1"/>
          <p:nvPr/>
        </p:nvSpPr>
        <p:spPr>
          <a:xfrm>
            <a:off x="1506069" y="5373074"/>
            <a:ext cx="168088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Ne; Na; Mg</a:t>
            </a:r>
          </a:p>
        </p:txBody>
      </p:sp>
      <p:sp>
        <p:nvSpPr>
          <p:cNvPr id="14" name="Rectangle: Rounded Corners 39">
            <a:extLst>
              <a:ext uri="{FF2B5EF4-FFF2-40B4-BE49-F238E27FC236}">
                <a16:creationId xmlns:a16="http://schemas.microsoft.com/office/drawing/2014/main" id="{14A9E5BD-4CF9-40E6-B8F2-3769CA80698A}"/>
              </a:ext>
            </a:extLst>
          </p:cNvPr>
          <p:cNvSpPr/>
          <p:nvPr/>
        </p:nvSpPr>
        <p:spPr>
          <a:xfrm>
            <a:off x="1364265" y="1810696"/>
            <a:ext cx="1474185" cy="804000"/>
          </a:xfrm>
          <a:prstGeom prst="round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050">
              <a:latin typeface="Times New Roman" panose="02020603050405020304" pitchFamily="18" charset="0"/>
            </a:endParaRPr>
          </a:p>
        </p:txBody>
      </p:sp>
    </p:spTree>
    <p:extLst>
      <p:ext uri="{BB962C8B-B14F-4D97-AF65-F5344CB8AC3E}">
        <p14:creationId xmlns:p14="http://schemas.microsoft.com/office/powerpoint/2010/main" val="3230021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7"/>
                                        </p:tgtEl>
                                        <p:attrNameLst>
                                          <p:attrName>style.color</p:attrName>
                                        </p:attrNameLst>
                                      </p:cBhvr>
                                      <p:to>
                                        <p:clrVal>
                                          <a:schemeClr val="accent2"/>
                                        </p:clrVal>
                                      </p:to>
                                    </p:set>
                                    <p:set>
                                      <p:cBhvr>
                                        <p:cTn id="13" dur="500" fill="hold"/>
                                        <p:tgtEl>
                                          <p:spTgt spid="7"/>
                                        </p:tgtEl>
                                        <p:attrNameLst>
                                          <p:attrName>fillcolor</p:attrName>
                                        </p:attrNameLst>
                                      </p:cBhvr>
                                      <p:to>
                                        <p:clrVal>
                                          <a:schemeClr val="accent2"/>
                                        </p:clrVal>
                                      </p:to>
                                    </p:set>
                                    <p:set>
                                      <p:cBhvr>
                                        <p:cTn id="14" dur="500" fill="hold"/>
                                        <p:tgtEl>
                                          <p:spTgt spid="7"/>
                                        </p:tgtEl>
                                        <p:attrNameLst>
                                          <p:attrName>fill.type</p:attrName>
                                        </p:attrNameLst>
                                      </p:cBhvr>
                                      <p:to>
                                        <p:strVal val="solid"/>
                                      </p:to>
                                    </p:set>
                                  </p:childTnLst>
                                </p:cTn>
                              </p:par>
                            </p:childTnLst>
                          </p:cTn>
                        </p:par>
                      </p:childTnLst>
                    </p:cTn>
                  </p:par>
                </p:childTnLst>
              </p:cTn>
              <p:nextCondLst>
                <p:cond evt="onClick" delay="0">
                  <p:tgtEl>
                    <p:spTgt spid="6"/>
                  </p:tgtEl>
                </p:cond>
              </p:nextCondLst>
            </p:seq>
            <p:seq concurrent="1" nextAc="seek">
              <p:cTn id="15" restart="whenNotActive" fill="hold" evtFilter="cancelBubble" nodeType="interactiveSeq">
                <p:stCondLst>
                  <p:cond evt="onClick" delay="0">
                    <p:tgtEl>
                      <p:spTgt spid="8"/>
                    </p:tgtEl>
                  </p:cond>
                </p:stCondLst>
                <p:endSync evt="end" delay="0">
                  <p:rtn val="all"/>
                </p:endSync>
                <p:childTnLst>
                  <p:par>
                    <p:cTn id="16" fill="hold">
                      <p:stCondLst>
                        <p:cond delay="0"/>
                      </p:stCondLst>
                      <p:childTnLst>
                        <p:par>
                          <p:cTn id="17" fill="hold">
                            <p:stCondLst>
                              <p:cond delay="0"/>
                            </p:stCondLst>
                            <p:childTnLst>
                              <p:par>
                                <p:cTn id="18" presetID="19" presetClass="emph" presetSubtype="0" fill="hold" grpId="0" nodeType="clickEffect">
                                  <p:stCondLst>
                                    <p:cond delay="0"/>
                                  </p:stCondLst>
                                  <p:childTnLst>
                                    <p:animClr clrSpc="rgb" dir="cw">
                                      <p:cBhvr override="childStyle">
                                        <p:cTn id="19" dur="500" fill="hold"/>
                                        <p:tgtEl>
                                          <p:spTgt spid="9"/>
                                        </p:tgtEl>
                                        <p:attrNameLst>
                                          <p:attrName>style.color</p:attrName>
                                        </p:attrNameLst>
                                      </p:cBhvr>
                                      <p:to>
                                        <a:srgbClr val="000000"/>
                                      </p:to>
                                    </p:animClr>
                                    <p:animClr clrSpc="rgb" dir="cw">
                                      <p:cBhvr>
                                        <p:cTn id="20" dur="500" fill="hold"/>
                                        <p:tgtEl>
                                          <p:spTgt spid="9"/>
                                        </p:tgtEl>
                                        <p:attrNameLst>
                                          <p:attrName>fillcolor</p:attrName>
                                        </p:attrNameLst>
                                      </p:cBhvr>
                                      <p:to>
                                        <a:srgbClr val="000000"/>
                                      </p:to>
                                    </p:animClr>
                                    <p:set>
                                      <p:cBhvr>
                                        <p:cTn id="21" dur="500" fill="hold"/>
                                        <p:tgtEl>
                                          <p:spTgt spid="9"/>
                                        </p:tgtEl>
                                        <p:attrNameLst>
                                          <p:attrName>fill.type</p:attrName>
                                        </p:attrNameLst>
                                      </p:cBhvr>
                                      <p:to>
                                        <p:strVal val="solid"/>
                                      </p:to>
                                    </p:set>
                                    <p:set>
                                      <p:cBhvr>
                                        <p:cTn id="22" dur="500" fill="hold"/>
                                        <p:tgtEl>
                                          <p:spTgt spid="9"/>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11"/>
                                        </p:tgtEl>
                                        <p:attrNameLst>
                                          <p:attrName>style.color</p:attrName>
                                        </p:attrNameLst>
                                      </p:cBhvr>
                                      <p:to>
                                        <a:srgbClr val="000000"/>
                                      </p:to>
                                    </p:animClr>
                                    <p:animClr clrSpc="rgb" dir="cw">
                                      <p:cBhvr>
                                        <p:cTn id="28" dur="500" fill="hold"/>
                                        <p:tgtEl>
                                          <p:spTgt spid="11"/>
                                        </p:tgtEl>
                                        <p:attrNameLst>
                                          <p:attrName>fillcolor</p:attrName>
                                        </p:attrNameLst>
                                      </p:cBhvr>
                                      <p:to>
                                        <a:srgbClr val="000000"/>
                                      </p:to>
                                    </p:animClr>
                                    <p:set>
                                      <p:cBhvr>
                                        <p:cTn id="29" dur="500" fill="hold"/>
                                        <p:tgtEl>
                                          <p:spTgt spid="11"/>
                                        </p:tgtEl>
                                        <p:attrNameLst>
                                          <p:attrName>fill.type</p:attrName>
                                        </p:attrNameLst>
                                      </p:cBhvr>
                                      <p:to>
                                        <p:strVal val="solid"/>
                                      </p:to>
                                    </p:set>
                                    <p:set>
                                      <p:cBhvr>
                                        <p:cTn id="30" dur="500" fill="hold"/>
                                        <p:tgtEl>
                                          <p:spTgt spid="11"/>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31" restart="whenNotActive" fill="hold" evtFilter="cancelBubble" nodeType="interactiveSeq">
                <p:stCondLst>
                  <p:cond evt="onClick" delay="0">
                    <p:tgtEl>
                      <p:spTgt spid="12"/>
                    </p:tgtEl>
                  </p:cond>
                </p:stCondLst>
                <p:endSync evt="end" delay="0">
                  <p:rtn val="all"/>
                </p:endSync>
                <p:childTnLst>
                  <p:par>
                    <p:cTn id="32" fill="hold">
                      <p:stCondLst>
                        <p:cond delay="0"/>
                      </p:stCondLst>
                      <p:childTnLst>
                        <p:par>
                          <p:cTn id="33" fill="hold">
                            <p:stCondLst>
                              <p:cond delay="0"/>
                            </p:stCondLst>
                            <p:childTnLst>
                              <p:par>
                                <p:cTn id="34" presetID="19" presetClass="emph" presetSubtype="0" fill="hold" grpId="0" nodeType="clickEffect">
                                  <p:stCondLst>
                                    <p:cond delay="0"/>
                                  </p:stCondLst>
                                  <p:childTnLst>
                                    <p:animClr clrSpc="rgb" dir="cw">
                                      <p:cBhvr override="childStyle">
                                        <p:cTn id="35" dur="500" fill="hold"/>
                                        <p:tgtEl>
                                          <p:spTgt spid="13"/>
                                        </p:tgtEl>
                                        <p:attrNameLst>
                                          <p:attrName>style.color</p:attrName>
                                        </p:attrNameLst>
                                      </p:cBhvr>
                                      <p:to>
                                        <a:srgbClr val="000000"/>
                                      </p:to>
                                    </p:animClr>
                                    <p:animClr clrSpc="rgb" dir="cw">
                                      <p:cBhvr>
                                        <p:cTn id="36" dur="500" fill="hold"/>
                                        <p:tgtEl>
                                          <p:spTgt spid="13"/>
                                        </p:tgtEl>
                                        <p:attrNameLst>
                                          <p:attrName>fillcolor</p:attrName>
                                        </p:attrNameLst>
                                      </p:cBhvr>
                                      <p:to>
                                        <a:srgbClr val="000000"/>
                                      </p:to>
                                    </p:animClr>
                                    <p:set>
                                      <p:cBhvr>
                                        <p:cTn id="37" dur="500" fill="hold"/>
                                        <p:tgtEl>
                                          <p:spTgt spid="13"/>
                                        </p:tgtEl>
                                        <p:attrNameLst>
                                          <p:attrName>fill.type</p:attrName>
                                        </p:attrNameLst>
                                      </p:cBhvr>
                                      <p:to>
                                        <p:strVal val="solid"/>
                                      </p:to>
                                    </p:set>
                                    <p:set>
                                      <p:cBhvr>
                                        <p:cTn id="38" dur="500" fill="hold"/>
                                        <p:tgtEl>
                                          <p:spTgt spid="13"/>
                                        </p:tgtEl>
                                        <p:attrNameLst>
                                          <p:attrName>fill.on</p:attrName>
                                        </p:attrNameLst>
                                      </p:cBhvr>
                                      <p:to>
                                        <p:strVal val="true"/>
                                      </p:to>
                                    </p:set>
                                  </p:childTnLst>
                                </p:cTn>
                              </p:par>
                            </p:childTnLst>
                          </p:cTn>
                        </p:par>
                      </p:childTnLst>
                    </p:cTn>
                  </p:par>
                </p:childTnLst>
              </p:cTn>
              <p:nextCondLst>
                <p:cond evt="onClick" delay="0">
                  <p:tgtEl>
                    <p:spTgt spid="12"/>
                  </p:tgtEl>
                </p:cond>
              </p:nextCondLst>
            </p:seq>
          </p:childTnLst>
        </p:cTn>
      </p:par>
    </p:tnLst>
    <p:bldLst>
      <p:bldP spid="7" grpId="0"/>
      <p:bldP spid="9" grpId="0"/>
      <p:bldP spid="11" grpId="0"/>
      <p:bldP spid="13" grpId="0"/>
      <p:bldP spid="1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81635" y="1154772"/>
            <a:ext cx="10663518" cy="523220"/>
          </a:xfrm>
          <a:prstGeom prst="rect">
            <a:avLst/>
          </a:prstGeom>
          <a:noFill/>
        </p:spPr>
        <p:txBody>
          <a:bodyPr wrap="square" rtlCol="0">
            <a:spAutoFit/>
          </a:bodyPr>
          <a:lstStyle/>
          <a:p>
            <a:r>
              <a:rPr lang="en-US" sz="2800" dirty="0" err="1">
                <a:solidFill>
                  <a:srgbClr val="FF0000"/>
                </a:solidFill>
                <a:latin typeface="Times New Roman" panose="02020603050405020304" pitchFamily="18" charset="0"/>
                <a:cs typeface="Times New Roman" panose="02020603050405020304" pitchFamily="18" charset="0"/>
              </a:rPr>
              <a:t>Câu</a:t>
            </a:r>
            <a:r>
              <a:rPr lang="en-US" sz="2800" dirty="0">
                <a:solidFill>
                  <a:srgbClr val="FF0000"/>
                </a:solidFill>
                <a:latin typeface="Times New Roman" panose="02020603050405020304" pitchFamily="18" charset="0"/>
                <a:cs typeface="Times New Roman" panose="02020603050405020304" pitchFamily="18" charset="0"/>
              </a:rPr>
              <a:t> 3:</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Những</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nguyên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tố</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hóa</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học</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nào</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sau</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đây</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thuộc</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cùng</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một</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chu</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kì</a:t>
            </a:r>
            <a:r>
              <a:rPr lang="en-US" sz="2800" dirty="0">
                <a:solidFill>
                  <a:srgbClr val="7030A0"/>
                </a:solidFill>
                <a:latin typeface="Times New Roman" panose="02020603050405020304" pitchFamily="18" charset="0"/>
                <a:cs typeface="Times New Roman" panose="02020603050405020304" pitchFamily="18" charset="0"/>
              </a:rPr>
              <a:t>?</a:t>
            </a:r>
          </a:p>
        </p:txBody>
      </p:sp>
      <p:sp>
        <p:nvSpPr>
          <p:cNvPr id="6" name="Rounded Rectangle 5"/>
          <p:cNvSpPr/>
          <p:nvPr/>
        </p:nvSpPr>
        <p:spPr>
          <a:xfrm>
            <a:off x="599175" y="1922930"/>
            <a:ext cx="637954" cy="578224"/>
          </a:xfrm>
          <a:prstGeom prst="roundRect">
            <a:avLst/>
          </a:prstGeom>
          <a:solidFill>
            <a:schemeClr val="accent5">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A</a:t>
            </a:r>
          </a:p>
        </p:txBody>
      </p:sp>
      <p:sp>
        <p:nvSpPr>
          <p:cNvPr id="7" name="TextBox 6"/>
          <p:cNvSpPr txBox="1"/>
          <p:nvPr/>
        </p:nvSpPr>
        <p:spPr>
          <a:xfrm>
            <a:off x="1506070" y="1970535"/>
            <a:ext cx="1573306"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Li; Si; Ne</a:t>
            </a:r>
          </a:p>
        </p:txBody>
      </p:sp>
      <p:sp>
        <p:nvSpPr>
          <p:cNvPr id="8" name="Rounded Rectangle 7"/>
          <p:cNvSpPr/>
          <p:nvPr/>
        </p:nvSpPr>
        <p:spPr>
          <a:xfrm>
            <a:off x="599175" y="2956419"/>
            <a:ext cx="637954" cy="578224"/>
          </a:xfrm>
          <a:prstGeom prst="roundRect">
            <a:avLst/>
          </a:prstGeom>
          <a:solidFill>
            <a:srgbClr val="C00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B</a:t>
            </a:r>
          </a:p>
        </p:txBody>
      </p:sp>
      <p:sp>
        <p:nvSpPr>
          <p:cNvPr id="9" name="TextBox 8"/>
          <p:cNvSpPr txBox="1"/>
          <p:nvPr/>
        </p:nvSpPr>
        <p:spPr>
          <a:xfrm>
            <a:off x="1506069" y="3004024"/>
            <a:ext cx="513677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Mg; P; </a:t>
            </a:r>
            <a:r>
              <a:rPr lang="en-US" sz="2400" dirty="0" err="1">
                <a:latin typeface="Times New Roman" panose="02020603050405020304" pitchFamily="18" charset="0"/>
                <a:cs typeface="Times New Roman" panose="02020603050405020304" pitchFamily="18" charset="0"/>
              </a:rPr>
              <a:t>Ar</a:t>
            </a:r>
            <a:endParaRPr lang="en-US" sz="2400" dirty="0">
              <a:latin typeface="Times New Roman" panose="02020603050405020304" pitchFamily="18" charset="0"/>
              <a:cs typeface="Times New Roman" panose="02020603050405020304" pitchFamily="18" charset="0"/>
            </a:endParaRPr>
          </a:p>
        </p:txBody>
      </p:sp>
      <p:sp>
        <p:nvSpPr>
          <p:cNvPr id="10" name="Rounded Rectangle 9"/>
          <p:cNvSpPr/>
          <p:nvPr/>
        </p:nvSpPr>
        <p:spPr>
          <a:xfrm>
            <a:off x="599175" y="4106467"/>
            <a:ext cx="637954" cy="578224"/>
          </a:xfrm>
          <a:prstGeom prst="roundRect">
            <a:avLst/>
          </a:prstGeom>
          <a:solidFill>
            <a:schemeClr val="accent4">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C</a:t>
            </a:r>
          </a:p>
        </p:txBody>
      </p:sp>
      <p:sp>
        <p:nvSpPr>
          <p:cNvPr id="11" name="TextBox 10"/>
          <p:cNvSpPr txBox="1"/>
          <p:nvPr/>
        </p:nvSpPr>
        <p:spPr>
          <a:xfrm>
            <a:off x="1506069" y="4154072"/>
            <a:ext cx="157330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K; Fe; Ag</a:t>
            </a:r>
          </a:p>
        </p:txBody>
      </p:sp>
      <p:sp>
        <p:nvSpPr>
          <p:cNvPr id="12" name="Rounded Rectangle 11"/>
          <p:cNvSpPr/>
          <p:nvPr/>
        </p:nvSpPr>
        <p:spPr>
          <a:xfrm>
            <a:off x="599175" y="5325469"/>
            <a:ext cx="637954" cy="578224"/>
          </a:xfrm>
          <a:prstGeom prst="roundRect">
            <a:avLst/>
          </a:prstGeom>
          <a:solidFill>
            <a:schemeClr val="accent6">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D</a:t>
            </a:r>
          </a:p>
        </p:txBody>
      </p:sp>
      <p:sp>
        <p:nvSpPr>
          <p:cNvPr id="13" name="TextBox 12"/>
          <p:cNvSpPr txBox="1"/>
          <p:nvPr/>
        </p:nvSpPr>
        <p:spPr>
          <a:xfrm>
            <a:off x="1506070" y="5373074"/>
            <a:ext cx="1354698"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B; Al; C</a:t>
            </a:r>
          </a:p>
        </p:txBody>
      </p:sp>
      <p:sp>
        <p:nvSpPr>
          <p:cNvPr id="14" name="Rectangle: Rounded Corners 39">
            <a:extLst>
              <a:ext uri="{FF2B5EF4-FFF2-40B4-BE49-F238E27FC236}">
                <a16:creationId xmlns:a16="http://schemas.microsoft.com/office/drawing/2014/main" id="{14A9E5BD-4CF9-40E6-B8F2-3769CA80698A}"/>
              </a:ext>
            </a:extLst>
          </p:cNvPr>
          <p:cNvSpPr/>
          <p:nvPr/>
        </p:nvSpPr>
        <p:spPr>
          <a:xfrm>
            <a:off x="1392841" y="2829871"/>
            <a:ext cx="1788510" cy="804000"/>
          </a:xfrm>
          <a:prstGeom prst="round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050">
              <a:latin typeface="Times New Roman" panose="02020603050405020304" pitchFamily="18" charset="0"/>
            </a:endParaRPr>
          </a:p>
        </p:txBody>
      </p:sp>
    </p:spTree>
    <p:extLst>
      <p:ext uri="{BB962C8B-B14F-4D97-AF65-F5344CB8AC3E}">
        <p14:creationId xmlns:p14="http://schemas.microsoft.com/office/powerpoint/2010/main" val="325561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6" presetClass="emph" presetSubtype="0" fill="hold" grpId="0" nodeType="clickEffect">
                                  <p:stCondLst>
                                    <p:cond delay="0"/>
                                  </p:stCondLst>
                                  <p:iterate type="lt">
                                    <p:tmPct val="4000"/>
                                  </p:iterate>
                                  <p:childTnLst>
                                    <p:set>
                                      <p:cBhvr override="childStyle">
                                        <p:cTn id="12" dur="500" fill="hold"/>
                                        <p:tgtEl>
                                          <p:spTgt spid="9"/>
                                        </p:tgtEl>
                                        <p:attrNameLst>
                                          <p:attrName>style.color</p:attrName>
                                        </p:attrNameLst>
                                      </p:cBhvr>
                                      <p:to>
                                        <p:clrVal>
                                          <a:schemeClr val="accent2"/>
                                        </p:clrVal>
                                      </p:to>
                                    </p:set>
                                    <p:set>
                                      <p:cBhvr>
                                        <p:cTn id="13" dur="500" fill="hold"/>
                                        <p:tgtEl>
                                          <p:spTgt spid="9"/>
                                        </p:tgtEl>
                                        <p:attrNameLst>
                                          <p:attrName>fillcolor</p:attrName>
                                        </p:attrNameLst>
                                      </p:cBhvr>
                                      <p:to>
                                        <p:clrVal>
                                          <a:schemeClr val="accent2"/>
                                        </p:clrVal>
                                      </p:to>
                                    </p:set>
                                    <p:set>
                                      <p:cBhvr>
                                        <p:cTn id="14" dur="500" fill="hold"/>
                                        <p:tgtEl>
                                          <p:spTgt spid="9"/>
                                        </p:tgtEl>
                                        <p:attrNameLst>
                                          <p:attrName>fill.type</p:attrName>
                                        </p:attrNameLst>
                                      </p:cBhvr>
                                      <p:to>
                                        <p:strVal val="solid"/>
                                      </p:to>
                                    </p:set>
                                  </p:childTnLst>
                                </p:cTn>
                              </p:par>
                            </p:childTnLst>
                          </p:cTn>
                        </p:par>
                      </p:childTnLst>
                    </p:cTn>
                  </p:par>
                </p:childTnLst>
              </p:cTn>
              <p:nextCondLst>
                <p:cond evt="onClick" delay="0">
                  <p:tgtEl>
                    <p:spTgt spid="8"/>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19" presetClass="emph" presetSubtype="0" fill="hold" grpId="0" nodeType="clickEffect">
                                  <p:stCondLst>
                                    <p:cond delay="0"/>
                                  </p:stCondLst>
                                  <p:childTnLst>
                                    <p:animClr clrSpc="rgb" dir="cw">
                                      <p:cBhvr override="childStyle">
                                        <p:cTn id="19" dur="500" fill="hold"/>
                                        <p:tgtEl>
                                          <p:spTgt spid="7"/>
                                        </p:tgtEl>
                                        <p:attrNameLst>
                                          <p:attrName>style.color</p:attrName>
                                        </p:attrNameLst>
                                      </p:cBhvr>
                                      <p:to>
                                        <a:srgbClr val="000000"/>
                                      </p:to>
                                    </p:animClr>
                                    <p:animClr clrSpc="rgb" dir="cw">
                                      <p:cBhvr>
                                        <p:cTn id="20" dur="500" fill="hold"/>
                                        <p:tgtEl>
                                          <p:spTgt spid="7"/>
                                        </p:tgtEl>
                                        <p:attrNameLst>
                                          <p:attrName>fillcolor</p:attrName>
                                        </p:attrNameLst>
                                      </p:cBhvr>
                                      <p:to>
                                        <a:srgbClr val="000000"/>
                                      </p:to>
                                    </p:animClr>
                                    <p:set>
                                      <p:cBhvr>
                                        <p:cTn id="21" dur="500" fill="hold"/>
                                        <p:tgtEl>
                                          <p:spTgt spid="7"/>
                                        </p:tgtEl>
                                        <p:attrNameLst>
                                          <p:attrName>fill.type</p:attrName>
                                        </p:attrNameLst>
                                      </p:cBhvr>
                                      <p:to>
                                        <p:strVal val="solid"/>
                                      </p:to>
                                    </p:set>
                                    <p:set>
                                      <p:cBhvr>
                                        <p:cTn id="22" dur="500" fill="hold"/>
                                        <p:tgtEl>
                                          <p:spTgt spid="7"/>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23" restart="whenNotActive" fill="hold" evtFilter="cancelBubble" nodeType="interactiveSeq">
                <p:stCondLst>
                  <p:cond evt="onClick" delay="0">
                    <p:tgtEl>
                      <p:spTgt spid="10"/>
                    </p:tgtEl>
                  </p:cond>
                </p:stCondLst>
                <p:endSync evt="end" delay="0">
                  <p:rtn val="all"/>
                </p:endSync>
                <p:childTnLst>
                  <p:par>
                    <p:cTn id="24" fill="hold">
                      <p:stCondLst>
                        <p:cond delay="0"/>
                      </p:stCondLst>
                      <p:childTnLst>
                        <p:par>
                          <p:cTn id="25" fill="hold">
                            <p:stCondLst>
                              <p:cond delay="0"/>
                            </p:stCondLst>
                            <p:childTnLst>
                              <p:par>
                                <p:cTn id="26" presetID="19" presetClass="emph" presetSubtype="0" fill="hold" grpId="0" nodeType="clickEffect">
                                  <p:stCondLst>
                                    <p:cond delay="0"/>
                                  </p:stCondLst>
                                  <p:childTnLst>
                                    <p:animClr clrSpc="rgb" dir="cw">
                                      <p:cBhvr override="childStyle">
                                        <p:cTn id="27" dur="500" fill="hold"/>
                                        <p:tgtEl>
                                          <p:spTgt spid="11"/>
                                        </p:tgtEl>
                                        <p:attrNameLst>
                                          <p:attrName>style.color</p:attrName>
                                        </p:attrNameLst>
                                      </p:cBhvr>
                                      <p:to>
                                        <a:srgbClr val="000000"/>
                                      </p:to>
                                    </p:animClr>
                                    <p:animClr clrSpc="rgb" dir="cw">
                                      <p:cBhvr>
                                        <p:cTn id="28" dur="500" fill="hold"/>
                                        <p:tgtEl>
                                          <p:spTgt spid="11"/>
                                        </p:tgtEl>
                                        <p:attrNameLst>
                                          <p:attrName>fillcolor</p:attrName>
                                        </p:attrNameLst>
                                      </p:cBhvr>
                                      <p:to>
                                        <a:srgbClr val="000000"/>
                                      </p:to>
                                    </p:animClr>
                                    <p:set>
                                      <p:cBhvr>
                                        <p:cTn id="29" dur="500" fill="hold"/>
                                        <p:tgtEl>
                                          <p:spTgt spid="11"/>
                                        </p:tgtEl>
                                        <p:attrNameLst>
                                          <p:attrName>fill.type</p:attrName>
                                        </p:attrNameLst>
                                      </p:cBhvr>
                                      <p:to>
                                        <p:strVal val="solid"/>
                                      </p:to>
                                    </p:set>
                                    <p:set>
                                      <p:cBhvr>
                                        <p:cTn id="30" dur="500" fill="hold"/>
                                        <p:tgtEl>
                                          <p:spTgt spid="11"/>
                                        </p:tgtEl>
                                        <p:attrNameLst>
                                          <p:attrName>fill.on</p:attrName>
                                        </p:attrNameLst>
                                      </p:cBhvr>
                                      <p:to>
                                        <p:strVal val="true"/>
                                      </p:to>
                                    </p:set>
                                  </p:childTnLst>
                                </p:cTn>
                              </p:par>
                            </p:childTnLst>
                          </p:cTn>
                        </p:par>
                      </p:childTnLst>
                    </p:cTn>
                  </p:par>
                </p:childTnLst>
              </p:cTn>
              <p:nextCondLst>
                <p:cond evt="onClick" delay="0">
                  <p:tgtEl>
                    <p:spTgt spid="10"/>
                  </p:tgtEl>
                </p:cond>
              </p:nextCondLst>
            </p:seq>
            <p:seq concurrent="1" nextAc="seek">
              <p:cTn id="31" restart="whenNotActive" fill="hold" evtFilter="cancelBubble" nodeType="interactiveSeq">
                <p:stCondLst>
                  <p:cond evt="onClick" delay="0">
                    <p:tgtEl>
                      <p:spTgt spid="12"/>
                    </p:tgtEl>
                  </p:cond>
                </p:stCondLst>
                <p:endSync evt="end" delay="0">
                  <p:rtn val="all"/>
                </p:endSync>
                <p:childTnLst>
                  <p:par>
                    <p:cTn id="32" fill="hold">
                      <p:stCondLst>
                        <p:cond delay="0"/>
                      </p:stCondLst>
                      <p:childTnLst>
                        <p:par>
                          <p:cTn id="33" fill="hold">
                            <p:stCondLst>
                              <p:cond delay="0"/>
                            </p:stCondLst>
                            <p:childTnLst>
                              <p:par>
                                <p:cTn id="34" presetID="19" presetClass="emph" presetSubtype="0" fill="hold" grpId="0" nodeType="clickEffect">
                                  <p:stCondLst>
                                    <p:cond delay="0"/>
                                  </p:stCondLst>
                                  <p:childTnLst>
                                    <p:animClr clrSpc="rgb" dir="cw">
                                      <p:cBhvr override="childStyle">
                                        <p:cTn id="35" dur="500" fill="hold"/>
                                        <p:tgtEl>
                                          <p:spTgt spid="13"/>
                                        </p:tgtEl>
                                        <p:attrNameLst>
                                          <p:attrName>style.color</p:attrName>
                                        </p:attrNameLst>
                                      </p:cBhvr>
                                      <p:to>
                                        <a:srgbClr val="000000"/>
                                      </p:to>
                                    </p:animClr>
                                    <p:animClr clrSpc="rgb" dir="cw">
                                      <p:cBhvr>
                                        <p:cTn id="36" dur="500" fill="hold"/>
                                        <p:tgtEl>
                                          <p:spTgt spid="13"/>
                                        </p:tgtEl>
                                        <p:attrNameLst>
                                          <p:attrName>fillcolor</p:attrName>
                                        </p:attrNameLst>
                                      </p:cBhvr>
                                      <p:to>
                                        <a:srgbClr val="000000"/>
                                      </p:to>
                                    </p:animClr>
                                    <p:set>
                                      <p:cBhvr>
                                        <p:cTn id="37" dur="500" fill="hold"/>
                                        <p:tgtEl>
                                          <p:spTgt spid="13"/>
                                        </p:tgtEl>
                                        <p:attrNameLst>
                                          <p:attrName>fill.type</p:attrName>
                                        </p:attrNameLst>
                                      </p:cBhvr>
                                      <p:to>
                                        <p:strVal val="solid"/>
                                      </p:to>
                                    </p:set>
                                    <p:set>
                                      <p:cBhvr>
                                        <p:cTn id="38" dur="500" fill="hold"/>
                                        <p:tgtEl>
                                          <p:spTgt spid="13"/>
                                        </p:tgtEl>
                                        <p:attrNameLst>
                                          <p:attrName>fill.on</p:attrName>
                                        </p:attrNameLst>
                                      </p:cBhvr>
                                      <p:to>
                                        <p:strVal val="true"/>
                                      </p:to>
                                    </p:set>
                                  </p:childTnLst>
                                </p:cTn>
                              </p:par>
                            </p:childTnLst>
                          </p:cTn>
                        </p:par>
                      </p:childTnLst>
                    </p:cTn>
                  </p:par>
                </p:childTnLst>
              </p:cTn>
              <p:nextCondLst>
                <p:cond evt="onClick" delay="0">
                  <p:tgtEl>
                    <p:spTgt spid="12"/>
                  </p:tgtEl>
                </p:cond>
              </p:nextCondLst>
            </p:seq>
          </p:childTnLst>
        </p:cTn>
      </p:par>
    </p:tnLst>
    <p:bldLst>
      <p:bldP spid="7" grpId="0"/>
      <p:bldP spid="9" grpId="0"/>
      <p:bldP spid="11" grpId="0"/>
      <p:bldP spid="13" grpId="0"/>
      <p:bldP spid="1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98754" y="928973"/>
            <a:ext cx="10997005" cy="954107"/>
          </a:xfrm>
          <a:prstGeom prst="rect">
            <a:avLst/>
          </a:prstGeom>
          <a:noFill/>
        </p:spPr>
        <p:txBody>
          <a:bodyPr wrap="square" rtlCol="0">
            <a:spAutoFit/>
          </a:bodyPr>
          <a:lstStyle/>
          <a:p>
            <a:pPr algn="just"/>
            <a:r>
              <a:rPr lang="en-US" sz="2800" dirty="0" err="1">
                <a:solidFill>
                  <a:srgbClr val="FF0000"/>
                </a:solidFill>
                <a:latin typeface="Times New Roman" panose="02020603050405020304" pitchFamily="18" charset="0"/>
                <a:cs typeface="Times New Roman" panose="02020603050405020304" pitchFamily="18" charset="0"/>
              </a:rPr>
              <a:t>Câu</a:t>
            </a:r>
            <a:r>
              <a:rPr lang="en-US" sz="2800" dirty="0">
                <a:solidFill>
                  <a:srgbClr val="FF0000"/>
                </a:solidFill>
                <a:latin typeface="Times New Roman" panose="02020603050405020304" pitchFamily="18" charset="0"/>
                <a:cs typeface="Times New Roman" panose="02020603050405020304" pitchFamily="18" charset="0"/>
              </a:rPr>
              <a:t> 4:</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Nguyên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tố</a:t>
            </a:r>
            <a:r>
              <a:rPr lang="en-US" sz="2800" dirty="0">
                <a:solidFill>
                  <a:srgbClr val="7030A0"/>
                </a:solidFill>
                <a:latin typeface="Times New Roman" panose="02020603050405020304" pitchFamily="18" charset="0"/>
                <a:cs typeface="Times New Roman" panose="02020603050405020304" pitchFamily="18" charset="0"/>
              </a:rPr>
              <a:t> A ở ô số 3, chu </a:t>
            </a:r>
            <a:r>
              <a:rPr lang="en-US" sz="2800" dirty="0" err="1">
                <a:solidFill>
                  <a:srgbClr val="7030A0"/>
                </a:solidFill>
                <a:latin typeface="Times New Roman" panose="02020603050405020304" pitchFamily="18" charset="0"/>
                <a:cs typeface="Times New Roman" panose="02020603050405020304" pitchFamily="18" charset="0"/>
              </a:rPr>
              <a:t>kì</a:t>
            </a:r>
            <a:r>
              <a:rPr lang="en-US" sz="2800" dirty="0">
                <a:solidFill>
                  <a:srgbClr val="7030A0"/>
                </a:solidFill>
                <a:latin typeface="Times New Roman" panose="02020603050405020304" pitchFamily="18" charset="0"/>
                <a:cs typeface="Times New Roman" panose="02020603050405020304" pitchFamily="18" charset="0"/>
              </a:rPr>
              <a:t> 2, </a:t>
            </a:r>
            <a:r>
              <a:rPr lang="en-US" sz="2800" dirty="0" err="1">
                <a:solidFill>
                  <a:srgbClr val="7030A0"/>
                </a:solidFill>
                <a:latin typeface="Times New Roman" panose="02020603050405020304" pitchFamily="18" charset="0"/>
                <a:cs typeface="Times New Roman" panose="02020603050405020304" pitchFamily="18" charset="0"/>
              </a:rPr>
              <a:t>nhóm</a:t>
            </a:r>
            <a:r>
              <a:rPr lang="en-US" sz="2800" dirty="0">
                <a:solidFill>
                  <a:srgbClr val="7030A0"/>
                </a:solidFill>
                <a:latin typeface="Times New Roman" panose="02020603050405020304" pitchFamily="18" charset="0"/>
                <a:cs typeface="Times New Roman" panose="02020603050405020304" pitchFamily="18" charset="0"/>
              </a:rPr>
              <a:t> I. </a:t>
            </a:r>
            <a:r>
              <a:rPr lang="en-US" sz="2800" dirty="0" err="1">
                <a:solidFill>
                  <a:srgbClr val="7030A0"/>
                </a:solidFill>
                <a:latin typeface="Times New Roman" panose="02020603050405020304" pitchFamily="18" charset="0"/>
                <a:cs typeface="Times New Roman" panose="02020603050405020304" pitchFamily="18" charset="0"/>
              </a:rPr>
              <a:t>Cấu</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tạo</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nguyên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tử</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của</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nguyên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tố</a:t>
            </a:r>
            <a:r>
              <a:rPr lang="en-US" sz="2800" dirty="0">
                <a:solidFill>
                  <a:srgbClr val="7030A0"/>
                </a:solidFill>
                <a:latin typeface="Times New Roman" panose="02020603050405020304" pitchFamily="18" charset="0"/>
                <a:cs typeface="Times New Roman" panose="02020603050405020304" pitchFamily="18" charset="0"/>
              </a:rPr>
              <a:t> A</a:t>
            </a:r>
          </a:p>
        </p:txBody>
      </p:sp>
      <p:sp>
        <p:nvSpPr>
          <p:cNvPr id="6" name="Rounded Rectangle 5"/>
          <p:cNvSpPr/>
          <p:nvPr/>
        </p:nvSpPr>
        <p:spPr>
          <a:xfrm>
            <a:off x="599175" y="1922930"/>
            <a:ext cx="637954" cy="578224"/>
          </a:xfrm>
          <a:prstGeom prst="roundRect">
            <a:avLst/>
          </a:prstGeom>
          <a:solidFill>
            <a:schemeClr val="accent5">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A</a:t>
            </a:r>
          </a:p>
        </p:txBody>
      </p:sp>
      <p:sp>
        <p:nvSpPr>
          <p:cNvPr id="7" name="TextBox 6"/>
          <p:cNvSpPr txBox="1"/>
          <p:nvPr/>
        </p:nvSpPr>
        <p:spPr>
          <a:xfrm>
            <a:off x="1506070" y="1970535"/>
            <a:ext cx="5997388"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Điện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3+;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2e LNC; 1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e</a:t>
            </a:r>
          </a:p>
        </p:txBody>
      </p:sp>
      <p:sp>
        <p:nvSpPr>
          <p:cNvPr id="8" name="Rounded Rectangle 7"/>
          <p:cNvSpPr/>
          <p:nvPr/>
        </p:nvSpPr>
        <p:spPr>
          <a:xfrm>
            <a:off x="599175" y="2956419"/>
            <a:ext cx="637954" cy="578224"/>
          </a:xfrm>
          <a:prstGeom prst="roundRect">
            <a:avLst/>
          </a:prstGeom>
          <a:solidFill>
            <a:srgbClr val="C00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B</a:t>
            </a:r>
          </a:p>
        </p:txBody>
      </p:sp>
      <p:sp>
        <p:nvSpPr>
          <p:cNvPr id="10" name="Rounded Rectangle 9"/>
          <p:cNvSpPr/>
          <p:nvPr/>
        </p:nvSpPr>
        <p:spPr>
          <a:xfrm>
            <a:off x="599175" y="4106467"/>
            <a:ext cx="637954" cy="578224"/>
          </a:xfrm>
          <a:prstGeom prst="roundRect">
            <a:avLst/>
          </a:prstGeom>
          <a:solidFill>
            <a:schemeClr val="accent4">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C</a:t>
            </a:r>
          </a:p>
        </p:txBody>
      </p:sp>
      <p:sp>
        <p:nvSpPr>
          <p:cNvPr id="12" name="Rounded Rectangle 11"/>
          <p:cNvSpPr/>
          <p:nvPr/>
        </p:nvSpPr>
        <p:spPr>
          <a:xfrm>
            <a:off x="599175" y="5325469"/>
            <a:ext cx="637954" cy="578224"/>
          </a:xfrm>
          <a:prstGeom prst="roundRect">
            <a:avLst/>
          </a:prstGeom>
          <a:solidFill>
            <a:schemeClr val="accent6">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D</a:t>
            </a:r>
          </a:p>
        </p:txBody>
      </p:sp>
      <p:sp>
        <p:nvSpPr>
          <p:cNvPr id="14" name="TextBox 13"/>
          <p:cNvSpPr txBox="1"/>
          <p:nvPr/>
        </p:nvSpPr>
        <p:spPr>
          <a:xfrm>
            <a:off x="1506070" y="3014698"/>
            <a:ext cx="5997388"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Điện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2+;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3e LNC; 1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e</a:t>
            </a:r>
          </a:p>
        </p:txBody>
      </p:sp>
      <p:sp>
        <p:nvSpPr>
          <p:cNvPr id="15" name="TextBox 14"/>
          <p:cNvSpPr txBox="1"/>
          <p:nvPr/>
        </p:nvSpPr>
        <p:spPr>
          <a:xfrm>
            <a:off x="1506070" y="4164746"/>
            <a:ext cx="5997388"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Điện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3+;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1e LNC; 2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e</a:t>
            </a:r>
          </a:p>
        </p:txBody>
      </p:sp>
      <p:sp>
        <p:nvSpPr>
          <p:cNvPr id="16" name="TextBox 15"/>
          <p:cNvSpPr txBox="1"/>
          <p:nvPr/>
        </p:nvSpPr>
        <p:spPr>
          <a:xfrm>
            <a:off x="1506070" y="5383748"/>
            <a:ext cx="5997388" cy="461665"/>
          </a:xfrm>
          <a:prstGeom prst="rect">
            <a:avLst/>
          </a:prstGeom>
          <a:noFill/>
        </p:spPr>
        <p:txBody>
          <a:bodyPr wrap="square" rtlCol="0">
            <a:spAutoFit/>
          </a:bodyPr>
          <a:lstStyle/>
          <a:p>
            <a:r>
              <a:rPr lang="en-US" sz="2400" dirty="0" err="1">
                <a:latin typeface="Times New Roman" panose="02020603050405020304" pitchFamily="18" charset="0"/>
                <a:cs typeface="Times New Roman" panose="02020603050405020304" pitchFamily="18" charset="0"/>
              </a:rPr>
              <a:t>Điện</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tích</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hạt</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nhân</a:t>
            </a:r>
            <a:r>
              <a:rPr lang="en-US" sz="2400" dirty="0">
                <a:latin typeface="Times New Roman" panose="02020603050405020304" pitchFamily="18" charset="0"/>
                <a:cs typeface="Times New Roman" panose="02020603050405020304" pitchFamily="18" charset="0"/>
              </a:rPr>
              <a:t> 1+; </a:t>
            </a:r>
            <a:r>
              <a:rPr lang="en-US" sz="2400" dirty="0" err="1">
                <a:latin typeface="Times New Roman" panose="02020603050405020304" pitchFamily="18" charset="0"/>
                <a:cs typeface="Times New Roman" panose="02020603050405020304" pitchFamily="18" charset="0"/>
              </a:rPr>
              <a:t>có</a:t>
            </a:r>
            <a:r>
              <a:rPr lang="en-US" sz="2400" dirty="0">
                <a:latin typeface="Times New Roman" panose="02020603050405020304" pitchFamily="18" charset="0"/>
                <a:cs typeface="Times New Roman" panose="02020603050405020304" pitchFamily="18" charset="0"/>
              </a:rPr>
              <a:t> 2e LNC; 3 </a:t>
            </a:r>
            <a:r>
              <a:rPr lang="en-US" sz="2400" dirty="0" err="1">
                <a:latin typeface="Times New Roman" panose="02020603050405020304" pitchFamily="18" charset="0"/>
                <a:cs typeface="Times New Roman" panose="02020603050405020304" pitchFamily="18" charset="0"/>
              </a:rPr>
              <a:t>lớp</a:t>
            </a:r>
            <a:r>
              <a:rPr lang="en-US" sz="2400" dirty="0">
                <a:latin typeface="Times New Roman" panose="02020603050405020304" pitchFamily="18" charset="0"/>
                <a:cs typeface="Times New Roman" panose="02020603050405020304" pitchFamily="18" charset="0"/>
              </a:rPr>
              <a:t> e</a:t>
            </a:r>
          </a:p>
        </p:txBody>
      </p:sp>
      <p:sp>
        <p:nvSpPr>
          <p:cNvPr id="11" name="Rectangle: Rounded Corners 39">
            <a:extLst>
              <a:ext uri="{FF2B5EF4-FFF2-40B4-BE49-F238E27FC236}">
                <a16:creationId xmlns:a16="http://schemas.microsoft.com/office/drawing/2014/main" id="{14A9E5BD-4CF9-40E6-B8F2-3769CA80698A}"/>
              </a:ext>
            </a:extLst>
          </p:cNvPr>
          <p:cNvSpPr/>
          <p:nvPr/>
        </p:nvSpPr>
        <p:spPr>
          <a:xfrm>
            <a:off x="1449990" y="3944296"/>
            <a:ext cx="5695309" cy="804000"/>
          </a:xfrm>
          <a:prstGeom prst="round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050">
              <a:latin typeface="Times New Roman" panose="02020603050405020304" pitchFamily="18" charset="0"/>
            </a:endParaRPr>
          </a:p>
        </p:txBody>
      </p:sp>
    </p:spTree>
    <p:extLst>
      <p:ext uri="{BB962C8B-B14F-4D97-AF65-F5344CB8AC3E}">
        <p14:creationId xmlns:p14="http://schemas.microsoft.com/office/powerpoint/2010/main" val="53454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9" presetClass="emph" presetSubtype="0" fill="hold" grpId="0" nodeType="clickEffect">
                                  <p:stCondLst>
                                    <p:cond delay="0"/>
                                  </p:stCondLst>
                                  <p:childTnLst>
                                    <p:animClr clrSpc="rgb" dir="cw">
                                      <p:cBhvr override="childStyle">
                                        <p:cTn id="12" dur="500" fill="hold"/>
                                        <p:tgtEl>
                                          <p:spTgt spid="7"/>
                                        </p:tgtEl>
                                        <p:attrNameLst>
                                          <p:attrName>style.color</p:attrName>
                                        </p:attrNameLst>
                                      </p:cBhvr>
                                      <p:to>
                                        <a:srgbClr val="000000"/>
                                      </p:to>
                                    </p:animClr>
                                    <p:animClr clrSpc="rgb" dir="cw">
                                      <p:cBhvr>
                                        <p:cTn id="13" dur="500" fill="hold"/>
                                        <p:tgtEl>
                                          <p:spTgt spid="7"/>
                                        </p:tgtEl>
                                        <p:attrNameLst>
                                          <p:attrName>fillcolor</p:attrName>
                                        </p:attrNameLst>
                                      </p:cBhvr>
                                      <p:to>
                                        <a:srgbClr val="000000"/>
                                      </p:to>
                                    </p:animClr>
                                    <p:set>
                                      <p:cBhvr>
                                        <p:cTn id="14" dur="500" fill="hold"/>
                                        <p:tgtEl>
                                          <p:spTgt spid="7"/>
                                        </p:tgtEl>
                                        <p:attrNameLst>
                                          <p:attrName>fill.type</p:attrName>
                                        </p:attrNameLst>
                                      </p:cBhvr>
                                      <p:to>
                                        <p:strVal val="solid"/>
                                      </p:to>
                                    </p:set>
                                    <p:set>
                                      <p:cBhvr>
                                        <p:cTn id="15" dur="500" fill="hold"/>
                                        <p:tgtEl>
                                          <p:spTgt spid="7"/>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14"/>
                                        </p:tgtEl>
                                        <p:attrNameLst>
                                          <p:attrName>style.color</p:attrName>
                                        </p:attrNameLst>
                                      </p:cBhvr>
                                      <p:to>
                                        <a:srgbClr val="000000"/>
                                      </p:to>
                                    </p:animClr>
                                    <p:animClr clrSpc="rgb" dir="cw">
                                      <p:cBhvr>
                                        <p:cTn id="21" dur="500" fill="hold"/>
                                        <p:tgtEl>
                                          <p:spTgt spid="14"/>
                                        </p:tgtEl>
                                        <p:attrNameLst>
                                          <p:attrName>fillcolor</p:attrName>
                                        </p:attrNameLst>
                                      </p:cBhvr>
                                      <p:to>
                                        <a:srgbClr val="000000"/>
                                      </p:to>
                                    </p:animClr>
                                    <p:set>
                                      <p:cBhvr>
                                        <p:cTn id="22" dur="500" fill="hold"/>
                                        <p:tgtEl>
                                          <p:spTgt spid="14"/>
                                        </p:tgtEl>
                                        <p:attrNameLst>
                                          <p:attrName>fill.type</p:attrName>
                                        </p:attrNameLst>
                                      </p:cBhvr>
                                      <p:to>
                                        <p:strVal val="solid"/>
                                      </p:to>
                                    </p:set>
                                    <p:set>
                                      <p:cBhvr>
                                        <p:cTn id="23" dur="500" fill="hold"/>
                                        <p:tgtEl>
                                          <p:spTgt spid="14"/>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6" presetClass="emph" presetSubtype="0" repeatCount="indefinite" fill="hold" grpId="0" nodeType="clickEffect">
                                  <p:stCondLst>
                                    <p:cond delay="0"/>
                                  </p:stCondLst>
                                  <p:iterate type="lt">
                                    <p:tmPct val="4000"/>
                                  </p:iterate>
                                  <p:childTnLst>
                                    <p:set>
                                      <p:cBhvr override="childStyle">
                                        <p:cTn id="28" dur="500" fill="hold"/>
                                        <p:tgtEl>
                                          <p:spTgt spid="15"/>
                                        </p:tgtEl>
                                        <p:attrNameLst>
                                          <p:attrName>style.color</p:attrName>
                                        </p:attrNameLst>
                                      </p:cBhvr>
                                      <p:to>
                                        <p:clrVal>
                                          <a:schemeClr val="accent2"/>
                                        </p:clrVal>
                                      </p:to>
                                    </p:set>
                                    <p:set>
                                      <p:cBhvr>
                                        <p:cTn id="29" dur="500" fill="hold"/>
                                        <p:tgtEl>
                                          <p:spTgt spid="15"/>
                                        </p:tgtEl>
                                        <p:attrNameLst>
                                          <p:attrName>fillcolor</p:attrName>
                                        </p:attrNameLst>
                                      </p:cBhvr>
                                      <p:to>
                                        <p:clrVal>
                                          <a:schemeClr val="accent2"/>
                                        </p:clrVal>
                                      </p:to>
                                    </p:set>
                                    <p:set>
                                      <p:cBhvr>
                                        <p:cTn id="30" dur="500" fill="hold"/>
                                        <p:tgtEl>
                                          <p:spTgt spid="15"/>
                                        </p:tgtEl>
                                        <p:attrNameLst>
                                          <p:attrName>fill.type</p:attrName>
                                        </p:attrNameLst>
                                      </p:cBhvr>
                                      <p:to>
                                        <p:strVal val="solid"/>
                                      </p:to>
                                    </p:set>
                                  </p:childTnLst>
                                </p:cTn>
                              </p:par>
                            </p:childTnLst>
                          </p:cTn>
                        </p:par>
                      </p:childTnLst>
                    </p:cTn>
                  </p:par>
                </p:childTnLst>
              </p:cTn>
              <p:nextCondLst>
                <p:cond evt="onClick" delay="0">
                  <p:tgtEl>
                    <p:spTgt spid="10"/>
                  </p:tgtEl>
                </p:cond>
              </p:nextCondLst>
            </p:seq>
            <p:seq concurrent="1" nextAc="seek">
              <p:cTn id="31" restart="whenNotActive" fill="hold" evtFilter="cancelBubble" nodeType="interactiveSeq">
                <p:stCondLst>
                  <p:cond evt="onClick" delay="0">
                    <p:tgtEl>
                      <p:spTgt spid="12"/>
                    </p:tgtEl>
                  </p:cond>
                </p:stCondLst>
                <p:endSync evt="end" delay="0">
                  <p:rtn val="all"/>
                </p:endSync>
                <p:childTnLst>
                  <p:par>
                    <p:cTn id="32" fill="hold">
                      <p:stCondLst>
                        <p:cond delay="0"/>
                      </p:stCondLst>
                      <p:childTnLst>
                        <p:par>
                          <p:cTn id="33" fill="hold">
                            <p:stCondLst>
                              <p:cond delay="0"/>
                            </p:stCondLst>
                            <p:childTnLst>
                              <p:par>
                                <p:cTn id="34" presetID="19" presetClass="emph" presetSubtype="0" fill="hold" grpId="0" nodeType="clickEffect">
                                  <p:stCondLst>
                                    <p:cond delay="0"/>
                                  </p:stCondLst>
                                  <p:childTnLst>
                                    <p:animClr clrSpc="rgb" dir="cw">
                                      <p:cBhvr override="childStyle">
                                        <p:cTn id="35" dur="500" fill="hold"/>
                                        <p:tgtEl>
                                          <p:spTgt spid="16"/>
                                        </p:tgtEl>
                                        <p:attrNameLst>
                                          <p:attrName>style.color</p:attrName>
                                        </p:attrNameLst>
                                      </p:cBhvr>
                                      <p:to>
                                        <a:srgbClr val="000000"/>
                                      </p:to>
                                    </p:animClr>
                                    <p:animClr clrSpc="rgb" dir="cw">
                                      <p:cBhvr>
                                        <p:cTn id="36" dur="500" fill="hold"/>
                                        <p:tgtEl>
                                          <p:spTgt spid="16"/>
                                        </p:tgtEl>
                                        <p:attrNameLst>
                                          <p:attrName>fillcolor</p:attrName>
                                        </p:attrNameLst>
                                      </p:cBhvr>
                                      <p:to>
                                        <a:srgbClr val="000000"/>
                                      </p:to>
                                    </p:animClr>
                                    <p:set>
                                      <p:cBhvr>
                                        <p:cTn id="37" dur="500" fill="hold"/>
                                        <p:tgtEl>
                                          <p:spTgt spid="16"/>
                                        </p:tgtEl>
                                        <p:attrNameLst>
                                          <p:attrName>fill.type</p:attrName>
                                        </p:attrNameLst>
                                      </p:cBhvr>
                                      <p:to>
                                        <p:strVal val="solid"/>
                                      </p:to>
                                    </p:set>
                                    <p:set>
                                      <p:cBhvr>
                                        <p:cTn id="38" dur="500" fill="hold"/>
                                        <p:tgtEl>
                                          <p:spTgt spid="16"/>
                                        </p:tgtEl>
                                        <p:attrNameLst>
                                          <p:attrName>fill.on</p:attrName>
                                        </p:attrNameLst>
                                      </p:cBhvr>
                                      <p:to>
                                        <p:strVal val="true"/>
                                      </p:to>
                                    </p:set>
                                  </p:childTnLst>
                                </p:cTn>
                              </p:par>
                            </p:childTnLst>
                          </p:cTn>
                        </p:par>
                      </p:childTnLst>
                    </p:cTn>
                  </p:par>
                </p:childTnLst>
              </p:cTn>
              <p:nextCondLst>
                <p:cond evt="onClick" delay="0">
                  <p:tgtEl>
                    <p:spTgt spid="12"/>
                  </p:tgtEl>
                </p:cond>
              </p:nextCondLst>
            </p:seq>
          </p:childTnLst>
        </p:cTn>
      </p:par>
    </p:tnLst>
    <p:bldLst>
      <p:bldP spid="7" grpId="0"/>
      <p:bldP spid="14" grpId="0"/>
      <p:bldP spid="15" grpId="0"/>
      <p:bldP spid="16" grpId="0"/>
      <p:bldP spid="1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54915" y="997433"/>
            <a:ext cx="11637085" cy="954107"/>
          </a:xfrm>
          <a:prstGeom prst="rect">
            <a:avLst/>
          </a:prstGeom>
          <a:noFill/>
        </p:spPr>
        <p:txBody>
          <a:bodyPr wrap="square" rtlCol="0">
            <a:spAutoFit/>
          </a:bodyPr>
          <a:lstStyle/>
          <a:p>
            <a:r>
              <a:rPr lang="en-US" sz="2800" dirty="0" err="1">
                <a:solidFill>
                  <a:srgbClr val="FF0000"/>
                </a:solidFill>
                <a:latin typeface="Times New Roman" panose="02020603050405020304" pitchFamily="18" charset="0"/>
                <a:cs typeface="Times New Roman" panose="02020603050405020304" pitchFamily="18" charset="0"/>
              </a:rPr>
              <a:t>Câu</a:t>
            </a:r>
            <a:r>
              <a:rPr lang="en-US" sz="2800" dirty="0">
                <a:solidFill>
                  <a:srgbClr val="FF0000"/>
                </a:solidFill>
                <a:latin typeface="Times New Roman" panose="02020603050405020304" pitchFamily="18" charset="0"/>
                <a:cs typeface="Times New Roman" panose="02020603050405020304" pitchFamily="18" charset="0"/>
              </a:rPr>
              <a:t> 5:</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Nguyên</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tử</a:t>
            </a:r>
            <a:r>
              <a:rPr lang="en-US" sz="2800" dirty="0">
                <a:solidFill>
                  <a:srgbClr val="7030A0"/>
                </a:solidFill>
                <a:latin typeface="Times New Roman" panose="02020603050405020304" pitchFamily="18" charset="0"/>
                <a:cs typeface="Times New Roman" panose="02020603050405020304" pitchFamily="18" charset="0"/>
              </a:rPr>
              <a:t> X </a:t>
            </a:r>
            <a:r>
              <a:rPr lang="en-US" sz="2800" dirty="0" err="1">
                <a:solidFill>
                  <a:srgbClr val="7030A0"/>
                </a:solidFill>
                <a:latin typeface="Times New Roman" panose="02020603050405020304" pitchFamily="18" charset="0"/>
                <a:cs typeface="Times New Roman" panose="02020603050405020304" pitchFamily="18" charset="0"/>
              </a:rPr>
              <a:t>có</a:t>
            </a:r>
            <a:r>
              <a:rPr lang="en-US" sz="2800" dirty="0">
                <a:solidFill>
                  <a:srgbClr val="7030A0"/>
                </a:solidFill>
                <a:latin typeface="Times New Roman" panose="02020603050405020304" pitchFamily="18" charset="0"/>
                <a:cs typeface="Times New Roman" panose="02020603050405020304" pitchFamily="18" charset="0"/>
              </a:rPr>
              <a:t> 8 proton; 2 </a:t>
            </a:r>
            <a:r>
              <a:rPr lang="en-US" sz="2800" dirty="0" err="1">
                <a:solidFill>
                  <a:srgbClr val="7030A0"/>
                </a:solidFill>
                <a:latin typeface="Times New Roman" panose="02020603050405020304" pitchFamily="18" charset="0"/>
                <a:cs typeface="Times New Roman" panose="02020603050405020304" pitchFamily="18" charset="0"/>
              </a:rPr>
              <a:t>lớp</a:t>
            </a:r>
            <a:r>
              <a:rPr lang="en-US" sz="2800" dirty="0">
                <a:solidFill>
                  <a:srgbClr val="7030A0"/>
                </a:solidFill>
                <a:latin typeface="Times New Roman" panose="02020603050405020304" pitchFamily="18" charset="0"/>
                <a:cs typeface="Times New Roman" panose="02020603050405020304" pitchFamily="18" charset="0"/>
              </a:rPr>
              <a:t> electron </a:t>
            </a:r>
            <a:r>
              <a:rPr lang="en-US" sz="2800" dirty="0" err="1">
                <a:solidFill>
                  <a:srgbClr val="7030A0"/>
                </a:solidFill>
                <a:latin typeface="Times New Roman" panose="02020603050405020304" pitchFamily="18" charset="0"/>
                <a:cs typeface="Times New Roman" panose="02020603050405020304" pitchFamily="18" charset="0"/>
              </a:rPr>
              <a:t>và</a:t>
            </a:r>
            <a:r>
              <a:rPr lang="en-US" sz="2800" dirty="0">
                <a:solidFill>
                  <a:srgbClr val="7030A0"/>
                </a:solidFill>
                <a:latin typeface="Times New Roman" panose="02020603050405020304" pitchFamily="18" charset="0"/>
                <a:cs typeface="Times New Roman" panose="02020603050405020304" pitchFamily="18" charset="0"/>
              </a:rPr>
              <a:t> 6e LNC. </a:t>
            </a:r>
            <a:r>
              <a:rPr lang="en-US" sz="2800" dirty="0" err="1">
                <a:solidFill>
                  <a:srgbClr val="7030A0"/>
                </a:solidFill>
                <a:latin typeface="Times New Roman" panose="02020603050405020304" pitchFamily="18" charset="0"/>
                <a:cs typeface="Times New Roman" panose="02020603050405020304" pitchFamily="18" charset="0"/>
              </a:rPr>
              <a:t>Vị</a:t>
            </a:r>
            <a:r>
              <a:rPr lang="en-US" sz="2800" dirty="0">
                <a:solidFill>
                  <a:srgbClr val="7030A0"/>
                </a:solidFill>
                <a:latin typeface="Times New Roman" panose="02020603050405020304" pitchFamily="18" charset="0"/>
                <a:cs typeface="Times New Roman" panose="02020603050405020304" pitchFamily="18" charset="0"/>
              </a:rPr>
              <a:t> </a:t>
            </a:r>
            <a:r>
              <a:rPr lang="en-US" sz="2800" dirty="0" err="1">
                <a:solidFill>
                  <a:srgbClr val="7030A0"/>
                </a:solidFill>
                <a:latin typeface="Times New Roman" panose="02020603050405020304" pitchFamily="18" charset="0"/>
                <a:cs typeface="Times New Roman" panose="02020603050405020304" pitchFamily="18" charset="0"/>
              </a:rPr>
              <a:t>trí</a:t>
            </a:r>
            <a:r>
              <a:rPr lang="en-US" sz="2800" dirty="0">
                <a:solidFill>
                  <a:srgbClr val="7030A0"/>
                </a:solidFill>
                <a:latin typeface="Times New Roman" panose="02020603050405020304" pitchFamily="18" charset="0"/>
                <a:cs typeface="Times New Roman" panose="02020603050405020304" pitchFamily="18" charset="0"/>
              </a:rPr>
              <a:t> X </a:t>
            </a:r>
            <a:r>
              <a:rPr lang="en-US" sz="2800" dirty="0" err="1">
                <a:solidFill>
                  <a:srgbClr val="7030A0"/>
                </a:solidFill>
                <a:latin typeface="Times New Roman" panose="02020603050405020304" pitchFamily="18" charset="0"/>
                <a:cs typeface="Times New Roman" panose="02020603050405020304" pitchFamily="18" charset="0"/>
              </a:rPr>
              <a:t>trong</a:t>
            </a:r>
            <a:r>
              <a:rPr lang="en-US" sz="2800" dirty="0">
                <a:solidFill>
                  <a:srgbClr val="7030A0"/>
                </a:solidFill>
                <a:latin typeface="Times New Roman" panose="02020603050405020304" pitchFamily="18" charset="0"/>
                <a:cs typeface="Times New Roman" panose="02020603050405020304" pitchFamily="18" charset="0"/>
              </a:rPr>
              <a:t> BTH </a:t>
            </a:r>
            <a:r>
              <a:rPr lang="en-US" sz="2800" dirty="0" err="1">
                <a:solidFill>
                  <a:srgbClr val="7030A0"/>
                </a:solidFill>
                <a:latin typeface="Times New Roman" panose="02020603050405020304" pitchFamily="18" charset="0"/>
                <a:cs typeface="Times New Roman" panose="02020603050405020304" pitchFamily="18" charset="0"/>
              </a:rPr>
              <a:t>là</a:t>
            </a:r>
            <a:r>
              <a:rPr lang="en-US" sz="2800" dirty="0">
                <a:solidFill>
                  <a:srgbClr val="7030A0"/>
                </a:solidFill>
                <a:latin typeface="Times New Roman" panose="02020603050405020304" pitchFamily="18" charset="0"/>
                <a:cs typeface="Times New Roman" panose="02020603050405020304" pitchFamily="18" charset="0"/>
              </a:rPr>
              <a:t>?</a:t>
            </a:r>
          </a:p>
        </p:txBody>
      </p:sp>
      <p:sp>
        <p:nvSpPr>
          <p:cNvPr id="6" name="Rounded Rectangle 5"/>
          <p:cNvSpPr/>
          <p:nvPr/>
        </p:nvSpPr>
        <p:spPr>
          <a:xfrm>
            <a:off x="599175" y="1922930"/>
            <a:ext cx="637954" cy="578224"/>
          </a:xfrm>
          <a:prstGeom prst="roundRect">
            <a:avLst/>
          </a:prstGeom>
          <a:solidFill>
            <a:schemeClr val="accent5">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A</a:t>
            </a:r>
          </a:p>
        </p:txBody>
      </p:sp>
      <p:sp>
        <p:nvSpPr>
          <p:cNvPr id="7" name="TextBox 6"/>
          <p:cNvSpPr txBox="1"/>
          <p:nvPr/>
        </p:nvSpPr>
        <p:spPr>
          <a:xfrm>
            <a:off x="1506069" y="1970535"/>
            <a:ext cx="4267713"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X ở ô số 6; chu </a:t>
            </a:r>
            <a:r>
              <a:rPr lang="en-US" sz="2400" dirty="0" err="1">
                <a:latin typeface="Times New Roman" panose="02020603050405020304" pitchFamily="18" charset="0"/>
                <a:cs typeface="Times New Roman" panose="02020603050405020304" pitchFamily="18" charset="0"/>
              </a:rPr>
              <a:t>kì</a:t>
            </a:r>
            <a:r>
              <a:rPr lang="en-US" sz="2400" dirty="0">
                <a:latin typeface="Times New Roman" panose="02020603050405020304" pitchFamily="18" charset="0"/>
                <a:cs typeface="Times New Roman" panose="02020603050405020304" pitchFamily="18" charset="0"/>
              </a:rPr>
              <a:t> 2; </a:t>
            </a:r>
            <a:r>
              <a:rPr lang="en-US" sz="2400" dirty="0" err="1">
                <a:latin typeface="Times New Roman" panose="02020603050405020304" pitchFamily="18" charset="0"/>
                <a:cs typeface="Times New Roman" panose="02020603050405020304" pitchFamily="18" charset="0"/>
              </a:rPr>
              <a:t>nhóm</a:t>
            </a:r>
            <a:r>
              <a:rPr lang="en-US" sz="2400" dirty="0">
                <a:latin typeface="Times New Roman" panose="02020603050405020304" pitchFamily="18" charset="0"/>
                <a:cs typeface="Times New Roman" panose="02020603050405020304" pitchFamily="18" charset="0"/>
              </a:rPr>
              <a:t> VIII</a:t>
            </a:r>
          </a:p>
        </p:txBody>
      </p:sp>
      <p:sp>
        <p:nvSpPr>
          <p:cNvPr id="8" name="Rounded Rectangle 7"/>
          <p:cNvSpPr/>
          <p:nvPr/>
        </p:nvSpPr>
        <p:spPr>
          <a:xfrm>
            <a:off x="599175" y="2956419"/>
            <a:ext cx="637954" cy="578224"/>
          </a:xfrm>
          <a:prstGeom prst="roundRect">
            <a:avLst/>
          </a:prstGeom>
          <a:solidFill>
            <a:srgbClr val="C00000"/>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B</a:t>
            </a:r>
          </a:p>
        </p:txBody>
      </p:sp>
      <p:sp>
        <p:nvSpPr>
          <p:cNvPr id="9" name="TextBox 8"/>
          <p:cNvSpPr txBox="1"/>
          <p:nvPr/>
        </p:nvSpPr>
        <p:spPr>
          <a:xfrm>
            <a:off x="1506069" y="3004024"/>
            <a:ext cx="3859307"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X ở ô số 6; chu </a:t>
            </a:r>
            <a:r>
              <a:rPr lang="en-US" sz="2400" dirty="0" err="1">
                <a:latin typeface="Times New Roman" panose="02020603050405020304" pitchFamily="18" charset="0"/>
                <a:cs typeface="Times New Roman" panose="02020603050405020304" pitchFamily="18" charset="0"/>
              </a:rPr>
              <a:t>kì</a:t>
            </a:r>
            <a:r>
              <a:rPr lang="en-US" sz="2400" dirty="0">
                <a:latin typeface="Times New Roman" panose="02020603050405020304" pitchFamily="18" charset="0"/>
                <a:cs typeface="Times New Roman" panose="02020603050405020304" pitchFamily="18" charset="0"/>
              </a:rPr>
              <a:t> 8; </a:t>
            </a:r>
            <a:r>
              <a:rPr lang="en-US" sz="2400" dirty="0" err="1">
                <a:latin typeface="Times New Roman" panose="02020603050405020304" pitchFamily="18" charset="0"/>
                <a:cs typeface="Times New Roman" panose="02020603050405020304" pitchFamily="18" charset="0"/>
              </a:rPr>
              <a:t>nhóm</a:t>
            </a:r>
            <a:r>
              <a:rPr lang="en-US" sz="2400" dirty="0">
                <a:latin typeface="Times New Roman" panose="02020603050405020304" pitchFamily="18" charset="0"/>
                <a:cs typeface="Times New Roman" panose="02020603050405020304" pitchFamily="18" charset="0"/>
              </a:rPr>
              <a:t> II</a:t>
            </a:r>
          </a:p>
        </p:txBody>
      </p:sp>
      <p:sp>
        <p:nvSpPr>
          <p:cNvPr id="10" name="Rounded Rectangle 9"/>
          <p:cNvSpPr/>
          <p:nvPr/>
        </p:nvSpPr>
        <p:spPr>
          <a:xfrm>
            <a:off x="599175" y="4106467"/>
            <a:ext cx="637954" cy="578224"/>
          </a:xfrm>
          <a:prstGeom prst="roundRect">
            <a:avLst/>
          </a:prstGeom>
          <a:solidFill>
            <a:schemeClr val="accent4">
              <a:lumMod val="75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C</a:t>
            </a:r>
          </a:p>
        </p:txBody>
      </p:sp>
      <p:sp>
        <p:nvSpPr>
          <p:cNvPr id="11" name="TextBox 10"/>
          <p:cNvSpPr txBox="1"/>
          <p:nvPr/>
        </p:nvSpPr>
        <p:spPr>
          <a:xfrm>
            <a:off x="1506069" y="4154072"/>
            <a:ext cx="5997389"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X ở ô số 8; chu </a:t>
            </a:r>
            <a:r>
              <a:rPr lang="en-US" sz="2400" dirty="0" err="1">
                <a:latin typeface="Times New Roman" panose="02020603050405020304" pitchFamily="18" charset="0"/>
                <a:cs typeface="Times New Roman" panose="02020603050405020304" pitchFamily="18" charset="0"/>
              </a:rPr>
              <a:t>kì</a:t>
            </a:r>
            <a:r>
              <a:rPr lang="en-US" sz="2400" dirty="0">
                <a:latin typeface="Times New Roman" panose="02020603050405020304" pitchFamily="18" charset="0"/>
                <a:cs typeface="Times New Roman" panose="02020603050405020304" pitchFamily="18" charset="0"/>
              </a:rPr>
              <a:t> 2; </a:t>
            </a:r>
            <a:r>
              <a:rPr lang="en-US" sz="2400" dirty="0" err="1">
                <a:latin typeface="Times New Roman" panose="02020603050405020304" pitchFamily="18" charset="0"/>
                <a:cs typeface="Times New Roman" panose="02020603050405020304" pitchFamily="18" charset="0"/>
              </a:rPr>
              <a:t>nhóm</a:t>
            </a:r>
            <a:r>
              <a:rPr lang="en-US" sz="2400" dirty="0">
                <a:latin typeface="Times New Roman" panose="02020603050405020304" pitchFamily="18" charset="0"/>
                <a:cs typeface="Times New Roman" panose="02020603050405020304" pitchFamily="18" charset="0"/>
              </a:rPr>
              <a:t> VI</a:t>
            </a:r>
          </a:p>
        </p:txBody>
      </p:sp>
      <p:sp>
        <p:nvSpPr>
          <p:cNvPr id="12" name="Rounded Rectangle 11"/>
          <p:cNvSpPr/>
          <p:nvPr/>
        </p:nvSpPr>
        <p:spPr>
          <a:xfrm>
            <a:off x="599175" y="5325469"/>
            <a:ext cx="637954" cy="578224"/>
          </a:xfrm>
          <a:prstGeom prst="roundRect">
            <a:avLst/>
          </a:prstGeom>
          <a:solidFill>
            <a:schemeClr val="accent6">
              <a:lumMod val="5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anose="02020603050405020304" pitchFamily="18" charset="0"/>
                <a:cs typeface="Times New Roman" panose="02020603050405020304" pitchFamily="18" charset="0"/>
              </a:rPr>
              <a:t>D</a:t>
            </a:r>
          </a:p>
        </p:txBody>
      </p:sp>
      <p:sp>
        <p:nvSpPr>
          <p:cNvPr id="13" name="TextBox 12"/>
          <p:cNvSpPr txBox="1"/>
          <p:nvPr/>
        </p:nvSpPr>
        <p:spPr>
          <a:xfrm>
            <a:off x="1506070" y="5373074"/>
            <a:ext cx="3966884"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X ở ô số 2; chu </a:t>
            </a:r>
            <a:r>
              <a:rPr lang="en-US" sz="2400" dirty="0" err="1">
                <a:latin typeface="Times New Roman" panose="02020603050405020304" pitchFamily="18" charset="0"/>
                <a:cs typeface="Times New Roman" panose="02020603050405020304" pitchFamily="18" charset="0"/>
              </a:rPr>
              <a:t>kì</a:t>
            </a:r>
            <a:r>
              <a:rPr lang="en-US" sz="2400" dirty="0">
                <a:latin typeface="Times New Roman" panose="02020603050405020304" pitchFamily="18" charset="0"/>
                <a:cs typeface="Times New Roman" panose="02020603050405020304" pitchFamily="18" charset="0"/>
              </a:rPr>
              <a:t> 8; </a:t>
            </a:r>
            <a:r>
              <a:rPr lang="en-US" sz="2400" dirty="0" err="1">
                <a:latin typeface="Times New Roman" panose="02020603050405020304" pitchFamily="18" charset="0"/>
                <a:cs typeface="Times New Roman" panose="02020603050405020304" pitchFamily="18" charset="0"/>
              </a:rPr>
              <a:t>nhóm</a:t>
            </a:r>
            <a:r>
              <a:rPr lang="en-US" sz="2400" dirty="0">
                <a:latin typeface="Times New Roman" panose="02020603050405020304" pitchFamily="18" charset="0"/>
                <a:cs typeface="Times New Roman" panose="02020603050405020304" pitchFamily="18" charset="0"/>
              </a:rPr>
              <a:t> VI</a:t>
            </a:r>
          </a:p>
        </p:txBody>
      </p:sp>
      <p:sp>
        <p:nvSpPr>
          <p:cNvPr id="14" name="Rectangle: Rounded Corners 39">
            <a:extLst>
              <a:ext uri="{FF2B5EF4-FFF2-40B4-BE49-F238E27FC236}">
                <a16:creationId xmlns:a16="http://schemas.microsoft.com/office/drawing/2014/main" id="{14A9E5BD-4CF9-40E6-B8F2-3769CA80698A}"/>
              </a:ext>
            </a:extLst>
          </p:cNvPr>
          <p:cNvSpPr/>
          <p:nvPr/>
        </p:nvSpPr>
        <p:spPr>
          <a:xfrm>
            <a:off x="1364265" y="3972871"/>
            <a:ext cx="4103085" cy="804000"/>
          </a:xfrm>
          <a:prstGeom prst="round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050">
              <a:latin typeface="Times New Roman" panose="02020603050405020304" pitchFamily="18" charset="0"/>
            </a:endParaRPr>
          </a:p>
        </p:txBody>
      </p:sp>
    </p:spTree>
    <p:extLst>
      <p:ext uri="{BB962C8B-B14F-4D97-AF65-F5344CB8AC3E}">
        <p14:creationId xmlns:p14="http://schemas.microsoft.com/office/powerpoint/2010/main" val="126793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9" presetClass="emph" presetSubtype="0" fill="hold" grpId="0" nodeType="clickEffect">
                                  <p:stCondLst>
                                    <p:cond delay="0"/>
                                  </p:stCondLst>
                                  <p:childTnLst>
                                    <p:animClr clrSpc="rgb" dir="cw">
                                      <p:cBhvr override="childStyle">
                                        <p:cTn id="12" dur="500" fill="hold"/>
                                        <p:tgtEl>
                                          <p:spTgt spid="7"/>
                                        </p:tgtEl>
                                        <p:attrNameLst>
                                          <p:attrName>style.color</p:attrName>
                                        </p:attrNameLst>
                                      </p:cBhvr>
                                      <p:to>
                                        <a:srgbClr val="000000"/>
                                      </p:to>
                                    </p:animClr>
                                    <p:animClr clrSpc="rgb" dir="cw">
                                      <p:cBhvr>
                                        <p:cTn id="13" dur="500" fill="hold"/>
                                        <p:tgtEl>
                                          <p:spTgt spid="7"/>
                                        </p:tgtEl>
                                        <p:attrNameLst>
                                          <p:attrName>fillcolor</p:attrName>
                                        </p:attrNameLst>
                                      </p:cBhvr>
                                      <p:to>
                                        <a:srgbClr val="000000"/>
                                      </p:to>
                                    </p:animClr>
                                    <p:set>
                                      <p:cBhvr>
                                        <p:cTn id="14" dur="500" fill="hold"/>
                                        <p:tgtEl>
                                          <p:spTgt spid="7"/>
                                        </p:tgtEl>
                                        <p:attrNameLst>
                                          <p:attrName>fill.type</p:attrName>
                                        </p:attrNameLst>
                                      </p:cBhvr>
                                      <p:to>
                                        <p:strVal val="solid"/>
                                      </p:to>
                                    </p:set>
                                    <p:set>
                                      <p:cBhvr>
                                        <p:cTn id="15" dur="500" fill="hold"/>
                                        <p:tgtEl>
                                          <p:spTgt spid="7"/>
                                        </p:tgtEl>
                                        <p:attrNameLst>
                                          <p:attrName>fill.on</p:attrName>
                                        </p:attrNameLst>
                                      </p:cBhvr>
                                      <p:to>
                                        <p:strVal val="true"/>
                                      </p:to>
                                    </p:set>
                                  </p:childTnLst>
                                </p:cTn>
                              </p:par>
                            </p:childTnLst>
                          </p:cTn>
                        </p:par>
                      </p:childTnLst>
                    </p:cTn>
                  </p:par>
                </p:childTnLst>
              </p:cTn>
              <p:nextCondLst>
                <p:cond evt="onClick" delay="0">
                  <p:tgtEl>
                    <p:spTgt spid="6"/>
                  </p:tgtEl>
                </p:cond>
              </p:nextCondLst>
            </p:seq>
            <p:seq concurrent="1" nextAc="seek">
              <p:cTn id="16" restart="whenNotActive" fill="hold" evtFilter="cancelBubble" nodeType="interactiveSeq">
                <p:stCondLst>
                  <p:cond evt="onClick" delay="0">
                    <p:tgtEl>
                      <p:spTgt spid="8"/>
                    </p:tgtEl>
                  </p:cond>
                </p:stCondLst>
                <p:endSync evt="end" delay="0">
                  <p:rtn val="all"/>
                </p:endSync>
                <p:childTnLst>
                  <p:par>
                    <p:cTn id="17" fill="hold">
                      <p:stCondLst>
                        <p:cond delay="0"/>
                      </p:stCondLst>
                      <p:childTnLst>
                        <p:par>
                          <p:cTn id="18" fill="hold">
                            <p:stCondLst>
                              <p:cond delay="0"/>
                            </p:stCondLst>
                            <p:childTnLst>
                              <p:par>
                                <p:cTn id="19" presetID="19" presetClass="emph" presetSubtype="0" fill="hold" grpId="0" nodeType="clickEffect">
                                  <p:stCondLst>
                                    <p:cond delay="0"/>
                                  </p:stCondLst>
                                  <p:childTnLst>
                                    <p:animClr clrSpc="rgb" dir="cw">
                                      <p:cBhvr override="childStyle">
                                        <p:cTn id="20" dur="500" fill="hold"/>
                                        <p:tgtEl>
                                          <p:spTgt spid="9"/>
                                        </p:tgtEl>
                                        <p:attrNameLst>
                                          <p:attrName>style.color</p:attrName>
                                        </p:attrNameLst>
                                      </p:cBhvr>
                                      <p:to>
                                        <a:srgbClr val="000000"/>
                                      </p:to>
                                    </p:animClr>
                                    <p:animClr clrSpc="rgb" dir="cw">
                                      <p:cBhvr>
                                        <p:cTn id="21" dur="500" fill="hold"/>
                                        <p:tgtEl>
                                          <p:spTgt spid="9"/>
                                        </p:tgtEl>
                                        <p:attrNameLst>
                                          <p:attrName>fillcolor</p:attrName>
                                        </p:attrNameLst>
                                      </p:cBhvr>
                                      <p:to>
                                        <a:srgbClr val="000000"/>
                                      </p:to>
                                    </p:animClr>
                                    <p:set>
                                      <p:cBhvr>
                                        <p:cTn id="22" dur="500" fill="hold"/>
                                        <p:tgtEl>
                                          <p:spTgt spid="9"/>
                                        </p:tgtEl>
                                        <p:attrNameLst>
                                          <p:attrName>fill.type</p:attrName>
                                        </p:attrNameLst>
                                      </p:cBhvr>
                                      <p:to>
                                        <p:strVal val="solid"/>
                                      </p:to>
                                    </p:set>
                                    <p:set>
                                      <p:cBhvr>
                                        <p:cTn id="23" dur="500" fill="hold"/>
                                        <p:tgtEl>
                                          <p:spTgt spid="9"/>
                                        </p:tgtEl>
                                        <p:attrNameLst>
                                          <p:attrName>fill.on</p:attrName>
                                        </p:attrNameLst>
                                      </p:cBhvr>
                                      <p:to>
                                        <p:strVal val="true"/>
                                      </p:to>
                                    </p:set>
                                  </p:childTnLst>
                                </p:cTn>
                              </p:par>
                            </p:childTnLst>
                          </p:cTn>
                        </p:par>
                      </p:childTnLst>
                    </p:cTn>
                  </p:par>
                </p:childTnLst>
              </p:cTn>
              <p:nextCondLst>
                <p:cond evt="onClick" delay="0">
                  <p:tgtEl>
                    <p:spTgt spid="8"/>
                  </p:tgtEl>
                </p:cond>
              </p:nextCondLst>
            </p:seq>
            <p:seq concurrent="1" nextAc="seek">
              <p:cTn id="24" restart="whenNotActive" fill="hold" evtFilter="cancelBubble" nodeType="interactiveSeq">
                <p:stCondLst>
                  <p:cond evt="onClick" delay="0">
                    <p:tgtEl>
                      <p:spTgt spid="10"/>
                    </p:tgtEl>
                  </p:cond>
                </p:stCondLst>
                <p:endSync evt="end" delay="0">
                  <p:rtn val="all"/>
                </p:endSync>
                <p:childTnLst>
                  <p:par>
                    <p:cTn id="25" fill="hold">
                      <p:stCondLst>
                        <p:cond delay="0"/>
                      </p:stCondLst>
                      <p:childTnLst>
                        <p:par>
                          <p:cTn id="26" fill="hold">
                            <p:stCondLst>
                              <p:cond delay="0"/>
                            </p:stCondLst>
                            <p:childTnLst>
                              <p:par>
                                <p:cTn id="27" presetID="16" presetClass="emph" presetSubtype="0" repeatCount="indefinite" fill="hold" grpId="0" nodeType="clickEffect">
                                  <p:stCondLst>
                                    <p:cond delay="0"/>
                                  </p:stCondLst>
                                  <p:iterate type="lt">
                                    <p:tmPct val="4000"/>
                                  </p:iterate>
                                  <p:childTnLst>
                                    <p:set>
                                      <p:cBhvr override="childStyle">
                                        <p:cTn id="28" dur="500" fill="hold"/>
                                        <p:tgtEl>
                                          <p:spTgt spid="11"/>
                                        </p:tgtEl>
                                        <p:attrNameLst>
                                          <p:attrName>style.color</p:attrName>
                                        </p:attrNameLst>
                                      </p:cBhvr>
                                      <p:to>
                                        <p:clrVal>
                                          <a:schemeClr val="accent2"/>
                                        </p:clrVal>
                                      </p:to>
                                    </p:set>
                                    <p:set>
                                      <p:cBhvr>
                                        <p:cTn id="29" dur="500" fill="hold"/>
                                        <p:tgtEl>
                                          <p:spTgt spid="11"/>
                                        </p:tgtEl>
                                        <p:attrNameLst>
                                          <p:attrName>fillcolor</p:attrName>
                                        </p:attrNameLst>
                                      </p:cBhvr>
                                      <p:to>
                                        <p:clrVal>
                                          <a:schemeClr val="accent2"/>
                                        </p:clrVal>
                                      </p:to>
                                    </p:set>
                                    <p:set>
                                      <p:cBhvr>
                                        <p:cTn id="30" dur="500" fill="hold"/>
                                        <p:tgtEl>
                                          <p:spTgt spid="11"/>
                                        </p:tgtEl>
                                        <p:attrNameLst>
                                          <p:attrName>fill.type</p:attrName>
                                        </p:attrNameLst>
                                      </p:cBhvr>
                                      <p:to>
                                        <p:strVal val="solid"/>
                                      </p:to>
                                    </p:set>
                                  </p:childTnLst>
                                </p:cTn>
                              </p:par>
                            </p:childTnLst>
                          </p:cTn>
                        </p:par>
                      </p:childTnLst>
                    </p:cTn>
                  </p:par>
                </p:childTnLst>
              </p:cTn>
              <p:nextCondLst>
                <p:cond evt="onClick" delay="0">
                  <p:tgtEl>
                    <p:spTgt spid="10"/>
                  </p:tgtEl>
                </p:cond>
              </p:nextCondLst>
            </p:seq>
            <p:seq concurrent="1" nextAc="seek">
              <p:cTn id="31" restart="whenNotActive" fill="hold" evtFilter="cancelBubble" nodeType="interactiveSeq">
                <p:stCondLst>
                  <p:cond evt="onClick" delay="0">
                    <p:tgtEl>
                      <p:spTgt spid="12"/>
                    </p:tgtEl>
                  </p:cond>
                </p:stCondLst>
                <p:endSync evt="end" delay="0">
                  <p:rtn val="all"/>
                </p:endSync>
                <p:childTnLst>
                  <p:par>
                    <p:cTn id="32" fill="hold">
                      <p:stCondLst>
                        <p:cond delay="0"/>
                      </p:stCondLst>
                      <p:childTnLst>
                        <p:par>
                          <p:cTn id="33" fill="hold">
                            <p:stCondLst>
                              <p:cond delay="0"/>
                            </p:stCondLst>
                            <p:childTnLst>
                              <p:par>
                                <p:cTn id="34" presetID="19" presetClass="emph" presetSubtype="0" fill="hold" grpId="0" nodeType="clickEffect">
                                  <p:stCondLst>
                                    <p:cond delay="0"/>
                                  </p:stCondLst>
                                  <p:childTnLst>
                                    <p:animClr clrSpc="rgb" dir="cw">
                                      <p:cBhvr override="childStyle">
                                        <p:cTn id="35" dur="500" fill="hold"/>
                                        <p:tgtEl>
                                          <p:spTgt spid="13"/>
                                        </p:tgtEl>
                                        <p:attrNameLst>
                                          <p:attrName>style.color</p:attrName>
                                        </p:attrNameLst>
                                      </p:cBhvr>
                                      <p:to>
                                        <a:srgbClr val="000000"/>
                                      </p:to>
                                    </p:animClr>
                                    <p:animClr clrSpc="rgb" dir="cw">
                                      <p:cBhvr>
                                        <p:cTn id="36" dur="500" fill="hold"/>
                                        <p:tgtEl>
                                          <p:spTgt spid="13"/>
                                        </p:tgtEl>
                                        <p:attrNameLst>
                                          <p:attrName>fillcolor</p:attrName>
                                        </p:attrNameLst>
                                      </p:cBhvr>
                                      <p:to>
                                        <a:srgbClr val="000000"/>
                                      </p:to>
                                    </p:animClr>
                                    <p:set>
                                      <p:cBhvr>
                                        <p:cTn id="37" dur="500" fill="hold"/>
                                        <p:tgtEl>
                                          <p:spTgt spid="13"/>
                                        </p:tgtEl>
                                        <p:attrNameLst>
                                          <p:attrName>fill.type</p:attrName>
                                        </p:attrNameLst>
                                      </p:cBhvr>
                                      <p:to>
                                        <p:strVal val="solid"/>
                                      </p:to>
                                    </p:set>
                                    <p:set>
                                      <p:cBhvr>
                                        <p:cTn id="38" dur="500" fill="hold"/>
                                        <p:tgtEl>
                                          <p:spTgt spid="13"/>
                                        </p:tgtEl>
                                        <p:attrNameLst>
                                          <p:attrName>fill.on</p:attrName>
                                        </p:attrNameLst>
                                      </p:cBhvr>
                                      <p:to>
                                        <p:strVal val="true"/>
                                      </p:to>
                                    </p:set>
                                  </p:childTnLst>
                                </p:cTn>
                              </p:par>
                            </p:childTnLst>
                          </p:cTn>
                        </p:par>
                      </p:childTnLst>
                    </p:cTn>
                  </p:par>
                </p:childTnLst>
              </p:cTn>
              <p:nextCondLst>
                <p:cond evt="onClick" delay="0">
                  <p:tgtEl>
                    <p:spTgt spid="12"/>
                  </p:tgtEl>
                </p:cond>
              </p:nextCondLst>
            </p:seq>
          </p:childTnLst>
        </p:cTn>
      </p:par>
    </p:tnLst>
    <p:bldLst>
      <p:bldP spid="7" grpId="0"/>
      <p:bldP spid="9" grpId="0"/>
      <p:bldP spid="11" grpId="0"/>
      <p:bldP spid="13" grpId="0"/>
      <p:bldP spid="1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hép mỗi nội dung ở cột A với nội dung ở cột B để được phát biểu đúng (ảnh 1)"/>
          <p:cNvPicPr/>
          <p:nvPr/>
        </p:nvPicPr>
        <p:blipFill>
          <a:blip r:embed="rId2"/>
          <a:srcRect/>
          <a:stretch>
            <a:fillRect/>
          </a:stretch>
        </p:blipFill>
        <p:spPr bwMode="auto">
          <a:xfrm>
            <a:off x="238126" y="647700"/>
            <a:ext cx="11810999" cy="5410199"/>
          </a:xfrm>
          <a:prstGeom prst="rect">
            <a:avLst/>
          </a:prstGeom>
          <a:noFill/>
          <a:ln w="9525">
            <a:noFill/>
            <a:miter lim="800000"/>
            <a:headEnd/>
            <a:tailEnd/>
          </a:ln>
        </p:spPr>
      </p:pic>
      <p:sp>
        <p:nvSpPr>
          <p:cNvPr id="3" name="TextBox 2"/>
          <p:cNvSpPr txBox="1"/>
          <p:nvPr/>
        </p:nvSpPr>
        <p:spPr>
          <a:xfrm>
            <a:off x="676275" y="0"/>
            <a:ext cx="8353425" cy="584775"/>
          </a:xfrm>
          <a:prstGeom prst="rect">
            <a:avLst/>
          </a:prstGeom>
          <a:noFill/>
        </p:spPr>
        <p:txBody>
          <a:bodyPr wrap="square" rtlCol="0">
            <a:spAutoFit/>
          </a:bodyPr>
          <a:lstStyle/>
          <a:p>
            <a:r>
              <a:rPr lang="en-US" sz="3200" dirty="0" err="1" smtClean="0">
                <a:latin typeface="Times New Roman" pitchFamily="18" charset="0"/>
                <a:cs typeface="Times New Roman" pitchFamily="18" charset="0"/>
              </a:rPr>
              <a:t>Câu</a:t>
            </a:r>
            <a:r>
              <a:rPr lang="en-US" sz="3200" dirty="0" smtClean="0">
                <a:latin typeface="Times New Roman" pitchFamily="18" charset="0"/>
                <a:cs typeface="Times New Roman" pitchFamily="18" charset="0"/>
              </a:rPr>
              <a:t> 6: </a:t>
            </a:r>
            <a:r>
              <a:rPr lang="en-US" sz="3200" dirty="0" err="1" smtClean="0">
                <a:latin typeface="Times New Roman" pitchFamily="18" charset="0"/>
                <a:cs typeface="Times New Roman" pitchFamily="18" charset="0"/>
              </a:rPr>
              <a:t>Nối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thông</a:t>
            </a:r>
            <a:r>
              <a:rPr lang="en-US" sz="3200" dirty="0" smtClean="0">
                <a:latin typeface="Times New Roman" pitchFamily="18" charset="0"/>
                <a:cs typeface="Times New Roman" pitchFamily="18" charset="0"/>
              </a:rPr>
              <a:t> tin </a:t>
            </a:r>
            <a:r>
              <a:rPr lang="en-US" sz="3200" dirty="0" err="1" smtClean="0">
                <a:latin typeface="Times New Roman" pitchFamily="18" charset="0"/>
                <a:cs typeface="Times New Roman" pitchFamily="18" charset="0"/>
              </a:rPr>
              <a:t>cột</a:t>
            </a:r>
            <a:r>
              <a:rPr lang="en-US" sz="3200" dirty="0" smtClean="0">
                <a:latin typeface="Times New Roman" pitchFamily="18" charset="0"/>
                <a:cs typeface="Times New Roman" pitchFamily="18" charset="0"/>
              </a:rPr>
              <a:t> A </a:t>
            </a:r>
            <a:r>
              <a:rPr lang="en-US" sz="3200" dirty="0" err="1" smtClean="0">
                <a:latin typeface="Times New Roman" pitchFamily="18" charset="0"/>
                <a:cs typeface="Times New Roman" pitchFamily="18" charset="0"/>
              </a:rPr>
              <a:t>và</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cột</a:t>
            </a:r>
            <a:r>
              <a:rPr lang="en-US" sz="3200" dirty="0" smtClean="0">
                <a:latin typeface="Times New Roman" pitchFamily="18" charset="0"/>
                <a:cs typeface="Times New Roman" pitchFamily="18" charset="0"/>
              </a:rPr>
              <a:t> B </a:t>
            </a:r>
            <a:endParaRPr lang="en-US" sz="3200" dirty="0">
              <a:latin typeface="Times New Roman" pitchFamily="18" charset="0"/>
              <a:cs typeface="Times New Roman" pitchFamily="18" charset="0"/>
            </a:endParaRPr>
          </a:p>
        </p:txBody>
      </p:sp>
      <p:sp>
        <p:nvSpPr>
          <p:cNvPr id="4" name="Rectangle 3"/>
          <p:cNvSpPr/>
          <p:nvPr/>
        </p:nvSpPr>
        <p:spPr>
          <a:xfrm>
            <a:off x="590551" y="6092309"/>
            <a:ext cx="8820150" cy="923330"/>
          </a:xfrm>
          <a:prstGeom prst="rect">
            <a:avLst/>
          </a:prstGeom>
        </p:spPr>
        <p:txBody>
          <a:bodyPr wrap="square">
            <a:spAutoFit/>
          </a:bodyPr>
          <a:lstStyle/>
          <a:p>
            <a:r>
              <a:rPr lang="en-US" dirty="0" smtClean="0"/>
              <a:t>1 – c, e, h                   3- d</a:t>
            </a:r>
          </a:p>
          <a:p>
            <a:r>
              <a:rPr lang="en-US" dirty="0" smtClean="0"/>
              <a:t>2- a                              4 – g                           5- b</a:t>
            </a:r>
          </a:p>
          <a:p>
            <a:r>
              <a:rPr lang="en-US" dirty="0" smtClean="0">
                <a:latin typeface="Times New Roman" pitchFamily="18" charset="0"/>
                <a:cs typeface="Times New Roman" pitchFamily="18" charset="0"/>
              </a:rPr>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linds(horizontal)">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690353" y="295275"/>
          <a:ext cx="10420352" cy="6194440"/>
        </p:xfrm>
        <a:graphic>
          <a:graphicData uri="http://schemas.openxmlformats.org/drawingml/2006/table">
            <a:tbl>
              <a:tblPr firstRow="1" bandRow="1">
                <a:tableStyleId>{5C22544A-7EE6-4342-B048-85BDC9FD1C3A}</a:tableStyleId>
              </a:tblPr>
              <a:tblGrid>
                <a:gridCol w="986025">
                  <a:extLst>
                    <a:ext uri="{9D8B030D-6E8A-4147-A177-3AD203B41FA5}">
                      <a16:colId xmlns:a16="http://schemas.microsoft.com/office/drawing/2014/main" val="20000"/>
                    </a:ext>
                  </a:extLst>
                </a:gridCol>
                <a:gridCol w="1604777">
                  <a:extLst>
                    <a:ext uri="{9D8B030D-6E8A-4147-A177-3AD203B41FA5}">
                      <a16:colId xmlns:a16="http://schemas.microsoft.com/office/drawing/2014/main" val="20001"/>
                    </a:ext>
                  </a:extLst>
                </a:gridCol>
                <a:gridCol w="1104900">
                  <a:extLst>
                    <a:ext uri="{9D8B030D-6E8A-4147-A177-3AD203B41FA5}">
                      <a16:colId xmlns:a16="http://schemas.microsoft.com/office/drawing/2014/main" val="20002"/>
                    </a:ext>
                  </a:extLst>
                </a:gridCol>
                <a:gridCol w="1228725">
                  <a:extLst>
                    <a:ext uri="{9D8B030D-6E8A-4147-A177-3AD203B41FA5}">
                      <a16:colId xmlns:a16="http://schemas.microsoft.com/office/drawing/2014/main" val="20003"/>
                    </a:ext>
                  </a:extLst>
                </a:gridCol>
                <a:gridCol w="131445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238250">
                  <a:extLst>
                    <a:ext uri="{9D8B030D-6E8A-4147-A177-3AD203B41FA5}">
                      <a16:colId xmlns:a16="http://schemas.microsoft.com/office/drawing/2014/main" val="20006"/>
                    </a:ext>
                  </a:extLst>
                </a:gridCol>
                <a:gridCol w="1914525">
                  <a:extLst>
                    <a:ext uri="{9D8B030D-6E8A-4147-A177-3AD203B41FA5}">
                      <a16:colId xmlns:a16="http://schemas.microsoft.com/office/drawing/2014/main" val="20007"/>
                    </a:ext>
                  </a:extLst>
                </a:gridCol>
              </a:tblGrid>
              <a:tr h="1503044">
                <a:tc>
                  <a:txBody>
                    <a:bodyPr/>
                    <a:lstStyle/>
                    <a:p>
                      <a:r>
                        <a:rPr lang="en-US" dirty="0" err="1" smtClean="0"/>
                        <a:t>Số</a:t>
                      </a:r>
                      <a:r>
                        <a:rPr lang="en-US" baseline="0" dirty="0" smtClean="0"/>
                        <a:t> </a:t>
                      </a:r>
                      <a:r>
                        <a:rPr lang="en-US" baseline="0" dirty="0" err="1" smtClean="0"/>
                        <a:t>thứ</a:t>
                      </a:r>
                      <a:r>
                        <a:rPr lang="en-US" baseline="0" dirty="0" smtClean="0"/>
                        <a:t> </a:t>
                      </a:r>
                      <a:r>
                        <a:rPr lang="en-US" baseline="0" dirty="0" err="1" smtClean="0"/>
                        <a:t>tự</a:t>
                      </a:r>
                      <a:r>
                        <a:rPr lang="en-US" baseline="0" dirty="0" smtClean="0"/>
                        <a:t> ô </a:t>
                      </a:r>
                      <a:r>
                        <a:rPr lang="en-US" baseline="0" dirty="0" err="1" smtClean="0"/>
                        <a:t>nguyên</a:t>
                      </a:r>
                      <a:r>
                        <a:rPr lang="en-US" baseline="0" dirty="0" smtClean="0"/>
                        <a:t> </a:t>
                      </a:r>
                      <a:r>
                        <a:rPr lang="en-US" baseline="0" dirty="0" err="1" smtClean="0"/>
                        <a:t>tố</a:t>
                      </a:r>
                      <a:r>
                        <a:rPr lang="en-US" baseline="0" dirty="0" smtClean="0"/>
                        <a:t> </a:t>
                      </a:r>
                      <a:endParaRPr lang="en-US" dirty="0"/>
                    </a:p>
                  </a:txBody>
                  <a:tcPr/>
                </a:tc>
                <a:tc>
                  <a:txBody>
                    <a:bodyPr/>
                    <a:lstStyle/>
                    <a:p>
                      <a:r>
                        <a:rPr lang="en-US" dirty="0" err="1" smtClean="0"/>
                        <a:t>Tên</a:t>
                      </a:r>
                      <a:r>
                        <a:rPr lang="en-US" baseline="0" dirty="0" smtClean="0"/>
                        <a:t> </a:t>
                      </a:r>
                      <a:r>
                        <a:rPr lang="en-US" baseline="0" dirty="0" err="1" smtClean="0"/>
                        <a:t>nguyên</a:t>
                      </a:r>
                      <a:r>
                        <a:rPr lang="en-US" baseline="0" dirty="0" smtClean="0"/>
                        <a:t> </a:t>
                      </a:r>
                      <a:r>
                        <a:rPr lang="en-US" baseline="0" dirty="0" err="1" smtClean="0"/>
                        <a:t>tố</a:t>
                      </a:r>
                      <a:r>
                        <a:rPr lang="en-US" baseline="0" dirty="0" smtClean="0"/>
                        <a:t> </a:t>
                      </a:r>
                      <a:endParaRPr lang="en-US" dirty="0"/>
                    </a:p>
                  </a:txBody>
                  <a:tcPr/>
                </a:tc>
                <a:tc>
                  <a:txBody>
                    <a:bodyPr/>
                    <a:lstStyle/>
                    <a:p>
                      <a:r>
                        <a:rPr lang="en-US" dirty="0" smtClean="0"/>
                        <a:t>KHHH</a:t>
                      </a:r>
                      <a:endParaRPr lang="en-US" dirty="0"/>
                    </a:p>
                  </a:txBody>
                  <a:tcPr/>
                </a:tc>
                <a:tc>
                  <a:txBody>
                    <a:bodyPr/>
                    <a:lstStyle/>
                    <a:p>
                      <a:r>
                        <a:rPr lang="en-US" dirty="0" err="1" smtClean="0"/>
                        <a:t>Số</a:t>
                      </a:r>
                      <a:r>
                        <a:rPr lang="en-US" baseline="0" dirty="0" smtClean="0"/>
                        <a:t> proton</a:t>
                      </a:r>
                      <a:endParaRPr lang="en-US" dirty="0"/>
                    </a:p>
                  </a:txBody>
                  <a:tcPr/>
                </a:tc>
                <a:tc>
                  <a:txBody>
                    <a:bodyPr/>
                    <a:lstStyle/>
                    <a:p>
                      <a:r>
                        <a:rPr lang="en-US" dirty="0" err="1" smtClean="0"/>
                        <a:t>Số</a:t>
                      </a:r>
                      <a:r>
                        <a:rPr lang="en-US" baseline="0" dirty="0" smtClean="0"/>
                        <a:t> electron</a:t>
                      </a:r>
                      <a:endParaRPr lang="en-US" dirty="0"/>
                    </a:p>
                  </a:txBody>
                  <a:tcPr/>
                </a:tc>
                <a:tc>
                  <a:txBody>
                    <a:bodyPr/>
                    <a:lstStyle/>
                    <a:p>
                      <a:r>
                        <a:rPr lang="en-US" dirty="0" smtClean="0"/>
                        <a:t>Chu </a:t>
                      </a:r>
                      <a:r>
                        <a:rPr lang="en-US" dirty="0" err="1" smtClean="0"/>
                        <a:t>kì</a:t>
                      </a:r>
                      <a:endParaRPr lang="en-US" dirty="0"/>
                    </a:p>
                  </a:txBody>
                  <a:tcPr/>
                </a:tc>
                <a:tc>
                  <a:txBody>
                    <a:bodyPr/>
                    <a:lstStyle/>
                    <a:p>
                      <a:r>
                        <a:rPr lang="en-US" dirty="0" err="1" smtClean="0"/>
                        <a:t>Nhóm</a:t>
                      </a:r>
                      <a:endParaRPr lang="en-US" dirty="0"/>
                    </a:p>
                  </a:txBody>
                  <a:tcPr/>
                </a:tc>
                <a:tc>
                  <a:txBody>
                    <a:bodyPr/>
                    <a:lstStyle/>
                    <a:p>
                      <a:r>
                        <a:rPr lang="en-US" dirty="0" err="1" smtClean="0"/>
                        <a:t>Nguyên</a:t>
                      </a:r>
                      <a:r>
                        <a:rPr lang="en-US" baseline="0" dirty="0" smtClean="0"/>
                        <a:t> </a:t>
                      </a:r>
                      <a:r>
                        <a:rPr lang="en-US" baseline="0" dirty="0" err="1" smtClean="0"/>
                        <a:t>tố</a:t>
                      </a:r>
                      <a:r>
                        <a:rPr lang="en-US" baseline="0" dirty="0" smtClean="0"/>
                        <a:t> </a:t>
                      </a:r>
                      <a:r>
                        <a:rPr lang="en-US" baseline="0" dirty="0" err="1" smtClean="0"/>
                        <a:t>gì</a:t>
                      </a:r>
                      <a:r>
                        <a:rPr lang="en-US" baseline="0" dirty="0" smtClean="0"/>
                        <a:t>?</a:t>
                      </a:r>
                      <a:endParaRPr lang="en-US" dirty="0"/>
                    </a:p>
                  </a:txBody>
                  <a:tcPr/>
                </a:tc>
                <a:extLst>
                  <a:ext uri="{0D108BD9-81ED-4DB2-BD59-A6C34878D82A}">
                    <a16:rowId xmlns:a16="http://schemas.microsoft.com/office/drawing/2014/main" val="10000"/>
                  </a:ext>
                </a:extLst>
              </a:tr>
              <a:tr h="61794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solidFill>
                            <a:srgbClr val="FF0000"/>
                          </a:solidFill>
                        </a:rPr>
                        <a:t>8</a:t>
                      </a:r>
                      <a:endParaRPr lang="en-US" dirty="0">
                        <a:solidFill>
                          <a:srgbClr val="FF0000"/>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1"/>
                  </a:ext>
                </a:extLst>
              </a:tr>
              <a:tr h="617948">
                <a:tc>
                  <a:txBody>
                    <a:bodyPr/>
                    <a:lstStyle/>
                    <a:p>
                      <a:endParaRPr lang="en-US" dirty="0"/>
                    </a:p>
                  </a:txBody>
                  <a:tcPr/>
                </a:tc>
                <a:tc>
                  <a:txBody>
                    <a:bodyPr/>
                    <a:lstStyle/>
                    <a:p>
                      <a:endParaRPr lang="en-US" dirty="0"/>
                    </a:p>
                  </a:txBody>
                  <a:tcPr/>
                </a:tc>
                <a:tc>
                  <a:txBody>
                    <a:bodyPr/>
                    <a:lstStyle/>
                    <a:p>
                      <a:endParaRPr lang="en-US" dirty="0">
                        <a:solidFill>
                          <a:schemeClr val="tx1"/>
                        </a:solidFill>
                      </a:endParaRPr>
                    </a:p>
                  </a:txBody>
                  <a:tcPr/>
                </a:tc>
                <a:tc>
                  <a:txBody>
                    <a:bodyPr/>
                    <a:lstStyle/>
                    <a:p>
                      <a:r>
                        <a:rPr lang="en-US" dirty="0" smtClean="0">
                          <a:solidFill>
                            <a:srgbClr val="FF0000"/>
                          </a:solidFill>
                        </a:rPr>
                        <a:t>18</a:t>
                      </a:r>
                      <a:endParaRPr lang="en-US" dirty="0">
                        <a:solidFill>
                          <a:srgbClr val="FF0000"/>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2"/>
                  </a:ext>
                </a:extLst>
              </a:tr>
              <a:tr h="61794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solidFill>
                            <a:srgbClr val="FF0000"/>
                          </a:solidFill>
                        </a:rPr>
                        <a:t>13</a:t>
                      </a:r>
                      <a:endParaRPr lang="en-US" dirty="0">
                        <a:solidFill>
                          <a:srgbClr val="FF0000"/>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3"/>
                  </a:ext>
                </a:extLst>
              </a:tr>
              <a:tr h="617948">
                <a:tc>
                  <a:txBody>
                    <a:bodyPr/>
                    <a:lstStyle/>
                    <a:p>
                      <a:r>
                        <a:rPr lang="en-US" dirty="0" smtClean="0">
                          <a:solidFill>
                            <a:srgbClr val="FF0000"/>
                          </a:solidFill>
                        </a:rPr>
                        <a:t>19</a:t>
                      </a:r>
                      <a:endParaRPr lang="en-US" dirty="0">
                        <a:solidFill>
                          <a:srgbClr val="FF0000"/>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4"/>
                  </a:ext>
                </a:extLst>
              </a:tr>
              <a:tr h="61794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solidFill>
                            <a:srgbClr val="FF0000"/>
                          </a:solidFill>
                        </a:rPr>
                        <a:t>2</a:t>
                      </a:r>
                      <a:endParaRPr lang="en-US" dirty="0">
                        <a:solidFill>
                          <a:srgbClr val="FF0000"/>
                        </a:solidFill>
                      </a:endParaRPr>
                    </a:p>
                  </a:txBody>
                  <a:tcPr/>
                </a:tc>
                <a:tc>
                  <a:txBody>
                    <a:bodyPr/>
                    <a:lstStyle/>
                    <a:p>
                      <a:r>
                        <a:rPr lang="en-US" dirty="0" smtClean="0">
                          <a:solidFill>
                            <a:srgbClr val="FF0000"/>
                          </a:solidFill>
                        </a:rPr>
                        <a:t>VII A</a:t>
                      </a:r>
                      <a:endParaRPr lang="en-US" dirty="0">
                        <a:solidFill>
                          <a:srgbClr val="FF0000"/>
                        </a:solidFill>
                      </a:endParaRPr>
                    </a:p>
                  </a:txBody>
                  <a:tcPr/>
                </a:tc>
                <a:tc>
                  <a:txBody>
                    <a:bodyPr/>
                    <a:lstStyle/>
                    <a:p>
                      <a:endParaRPr lang="en-US" dirty="0"/>
                    </a:p>
                  </a:txBody>
                  <a:tcPr/>
                </a:tc>
                <a:extLst>
                  <a:ext uri="{0D108BD9-81ED-4DB2-BD59-A6C34878D82A}">
                    <a16:rowId xmlns:a16="http://schemas.microsoft.com/office/drawing/2014/main" val="10005"/>
                  </a:ext>
                </a:extLst>
              </a:tr>
              <a:tr h="617948">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smtClean="0">
                          <a:solidFill>
                            <a:srgbClr val="FF0000"/>
                          </a:solidFill>
                        </a:rPr>
                        <a:t>3</a:t>
                      </a:r>
                      <a:endParaRPr lang="en-US" dirty="0">
                        <a:solidFill>
                          <a:srgbClr val="FF0000"/>
                        </a:solidFill>
                      </a:endParaRPr>
                    </a:p>
                  </a:txBody>
                  <a:tcPr/>
                </a:tc>
                <a:tc>
                  <a:txBody>
                    <a:bodyPr/>
                    <a:lstStyle/>
                    <a:p>
                      <a:r>
                        <a:rPr lang="en-US" dirty="0" smtClean="0">
                          <a:solidFill>
                            <a:srgbClr val="FF0000"/>
                          </a:solidFill>
                        </a:rPr>
                        <a:t>II A</a:t>
                      </a:r>
                      <a:endParaRPr lang="en-US" dirty="0">
                        <a:solidFill>
                          <a:srgbClr val="FF0000"/>
                        </a:solidFill>
                      </a:endParaRPr>
                    </a:p>
                  </a:txBody>
                  <a:tcPr/>
                </a:tc>
                <a:tc>
                  <a:txBody>
                    <a:bodyPr/>
                    <a:lstStyle/>
                    <a:p>
                      <a:endParaRPr lang="en-US" dirty="0"/>
                    </a:p>
                  </a:txBody>
                  <a:tcPr/>
                </a:tc>
                <a:extLst>
                  <a:ext uri="{0D108BD9-81ED-4DB2-BD59-A6C34878D82A}">
                    <a16:rowId xmlns:a16="http://schemas.microsoft.com/office/drawing/2014/main" val="10006"/>
                  </a:ext>
                </a:extLst>
              </a:tr>
              <a:tr h="617948">
                <a:tc>
                  <a:txBody>
                    <a:bodyPr/>
                    <a:lstStyle/>
                    <a:p>
                      <a:endParaRPr lang="en-US" dirty="0"/>
                    </a:p>
                  </a:txBody>
                  <a:tcPr/>
                </a:tc>
                <a:tc>
                  <a:txBody>
                    <a:bodyPr/>
                    <a:lstStyle/>
                    <a:p>
                      <a:r>
                        <a:rPr lang="en-US" dirty="0" err="1" smtClean="0">
                          <a:solidFill>
                            <a:srgbClr val="FF0000"/>
                          </a:solidFill>
                        </a:rPr>
                        <a:t>Phosphous</a:t>
                      </a:r>
                      <a:endParaRPr lang="en-US" dirty="0">
                        <a:solidFill>
                          <a:srgbClr val="FF0000"/>
                        </a:solidFill>
                      </a:endParaRPr>
                    </a:p>
                  </a:txBody>
                  <a:tcPr/>
                </a:tc>
                <a:tc>
                  <a:txBody>
                    <a:bodyPr/>
                    <a:lstStyle/>
                    <a:p>
                      <a:r>
                        <a:rPr lang="en-US" dirty="0" smtClean="0">
                          <a:solidFill>
                            <a:srgbClr val="FF0000"/>
                          </a:solidFill>
                        </a:rPr>
                        <a:t>S</a:t>
                      </a:r>
                      <a:endParaRPr lang="en-US" dirty="0">
                        <a:solidFill>
                          <a:srgbClr val="FF0000"/>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7"/>
                  </a:ext>
                </a:extLst>
              </a:tr>
              <a:tr h="0">
                <a:tc>
                  <a:txBody>
                    <a:bodyPr/>
                    <a:lstStyle/>
                    <a:p>
                      <a:endParaRPr lang="en-US" dirty="0"/>
                    </a:p>
                  </a:txBody>
                  <a:tcPr/>
                </a:tc>
                <a:tc>
                  <a:txBody>
                    <a:bodyPr/>
                    <a:lstStyle/>
                    <a:p>
                      <a:r>
                        <a:rPr lang="en-US" dirty="0" smtClean="0">
                          <a:solidFill>
                            <a:srgbClr val="FF0000"/>
                          </a:solidFill>
                        </a:rPr>
                        <a:t>Silicon</a:t>
                      </a:r>
                      <a:endParaRPr lang="en-US" dirty="0">
                        <a:solidFill>
                          <a:srgbClr val="FF0000"/>
                        </a:solidFill>
                      </a:endParaRPr>
                    </a:p>
                  </a:txBody>
                  <a:tcPr/>
                </a:tc>
                <a:tc>
                  <a:txBody>
                    <a:bodyPr/>
                    <a:lstStyle/>
                    <a:p>
                      <a:r>
                        <a:rPr lang="en-US" dirty="0" smtClean="0">
                          <a:solidFill>
                            <a:srgbClr val="FF0000"/>
                          </a:solidFill>
                        </a:rPr>
                        <a:t>Si</a:t>
                      </a:r>
                      <a:endParaRPr lang="en-US" dirty="0">
                        <a:solidFill>
                          <a:srgbClr val="FF0000"/>
                        </a:solidFill>
                      </a:endParaRP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8"/>
                  </a:ext>
                </a:extLst>
              </a:tr>
            </a:tbl>
          </a:graphicData>
        </a:graphic>
      </p:graphicFrame>
      <p:sp>
        <p:nvSpPr>
          <p:cNvPr id="3" name="Rectangle 2"/>
          <p:cNvSpPr/>
          <p:nvPr/>
        </p:nvSpPr>
        <p:spPr>
          <a:xfrm>
            <a:off x="552450" y="0"/>
            <a:ext cx="9086850" cy="461665"/>
          </a:xfrm>
          <a:prstGeom prst="rect">
            <a:avLst/>
          </a:prstGeom>
        </p:spPr>
        <p:txBody>
          <a:bodyPr wrap="square">
            <a:spAutoFit/>
          </a:bodyPr>
          <a:lstStyle/>
          <a:p>
            <a:r>
              <a:rPr lang="en-US" sz="2400" dirty="0" err="1" smtClean="0">
                <a:solidFill>
                  <a:srgbClr val="000000"/>
                </a:solidFill>
                <a:latin typeface="Times New Roman" pitchFamily="18" charset="0"/>
                <a:ea typeface="Times New Roman" pitchFamily="18" charset="0"/>
                <a:cs typeface="Times New Roman" pitchFamily="18" charset="0"/>
              </a:rPr>
              <a:t>Câu</a:t>
            </a:r>
            <a:r>
              <a:rPr lang="en-US" sz="2400" dirty="0" smtClean="0">
                <a:solidFill>
                  <a:srgbClr val="000000"/>
                </a:solidFill>
                <a:latin typeface="Times New Roman" pitchFamily="18" charset="0"/>
                <a:ea typeface="Times New Roman" pitchFamily="18" charset="0"/>
                <a:cs typeface="Times New Roman" pitchFamily="18" charset="0"/>
              </a:rPr>
              <a:t> 7: </a:t>
            </a:r>
            <a:r>
              <a:rPr lang="en-US" sz="2400" dirty="0" err="1" smtClean="0">
                <a:solidFill>
                  <a:srgbClr val="000000"/>
                </a:solidFill>
                <a:latin typeface="Times New Roman" pitchFamily="18" charset="0"/>
                <a:ea typeface="Times New Roman" pitchFamily="18" charset="0"/>
                <a:cs typeface="Times New Roman" pitchFamily="18" charset="0"/>
              </a:rPr>
              <a:t>Điền</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các</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thông</a:t>
            </a:r>
            <a:r>
              <a:rPr lang="en-US" sz="2400" dirty="0" smtClean="0">
                <a:solidFill>
                  <a:srgbClr val="000000"/>
                </a:solidFill>
                <a:latin typeface="Times New Roman" pitchFamily="18" charset="0"/>
                <a:ea typeface="Times New Roman" pitchFamily="18" charset="0"/>
                <a:cs typeface="Times New Roman" pitchFamily="18" charset="0"/>
              </a:rPr>
              <a:t> tin </a:t>
            </a:r>
            <a:r>
              <a:rPr lang="en-US" sz="2400" dirty="0" err="1" smtClean="0">
                <a:solidFill>
                  <a:srgbClr val="000000"/>
                </a:solidFill>
                <a:latin typeface="Times New Roman" pitchFamily="18" charset="0"/>
                <a:ea typeface="Times New Roman" pitchFamily="18" charset="0"/>
                <a:cs typeface="Times New Roman" pitchFamily="18" charset="0"/>
              </a:rPr>
              <a:t>còn</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thiếu</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vào</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các</a:t>
            </a:r>
            <a:r>
              <a:rPr lang="en-US" sz="2400" dirty="0" smtClean="0">
                <a:solidFill>
                  <a:srgbClr val="000000"/>
                </a:solidFill>
                <a:latin typeface="Times New Roman" pitchFamily="18" charset="0"/>
                <a:ea typeface="Times New Roman" pitchFamily="18" charset="0"/>
                <a:cs typeface="Times New Roman" pitchFamily="18" charset="0"/>
              </a:rPr>
              <a:t> ô </a:t>
            </a:r>
            <a:r>
              <a:rPr lang="en-US" sz="2400" dirty="0" err="1" smtClean="0">
                <a:solidFill>
                  <a:srgbClr val="000000"/>
                </a:solidFill>
                <a:latin typeface="Times New Roman" pitchFamily="18" charset="0"/>
                <a:ea typeface="Times New Roman" pitchFamily="18" charset="0"/>
                <a:cs typeface="Times New Roman" pitchFamily="18" charset="0"/>
              </a:rPr>
              <a:t>trống</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trong</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bảng</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dưới</a:t>
            </a:r>
            <a:r>
              <a:rPr lang="en-US" sz="2400" dirty="0" smtClean="0">
                <a:solidFill>
                  <a:srgbClr val="000000"/>
                </a:solidFill>
                <a:latin typeface="Times New Roman" pitchFamily="18" charset="0"/>
                <a:ea typeface="Times New Roman" pitchFamily="18" charset="0"/>
                <a:cs typeface="Times New Roman" pitchFamily="18" charset="0"/>
              </a:rPr>
              <a:t> </a:t>
            </a:r>
            <a:r>
              <a:rPr lang="en-US" sz="2400" dirty="0" err="1" smtClean="0">
                <a:solidFill>
                  <a:srgbClr val="000000"/>
                </a:solidFill>
                <a:latin typeface="Times New Roman" pitchFamily="18" charset="0"/>
                <a:ea typeface="Times New Roman" pitchFamily="18" charset="0"/>
                <a:cs typeface="Times New Roman" pitchFamily="18" charset="0"/>
              </a:rPr>
              <a:t>đây</a:t>
            </a:r>
            <a:endParaRPr lang="en-US" sz="2400" dirty="0"/>
          </a:p>
        </p:txBody>
      </p:sp>
      <p:graphicFrame>
        <p:nvGraphicFramePr>
          <p:cNvPr id="4" name="Table 3"/>
          <p:cNvGraphicFramePr>
            <a:graphicFrameLocks noGrp="1"/>
          </p:cNvGraphicFramePr>
          <p:nvPr/>
        </p:nvGraphicFramePr>
        <p:xfrm>
          <a:off x="684834" y="368285"/>
          <a:ext cx="10420352" cy="6194440"/>
        </p:xfrm>
        <a:graphic>
          <a:graphicData uri="http://schemas.openxmlformats.org/drawingml/2006/table">
            <a:tbl>
              <a:tblPr firstRow="1" bandRow="1">
                <a:tableStyleId>{5C22544A-7EE6-4342-B048-85BDC9FD1C3A}</a:tableStyleId>
              </a:tblPr>
              <a:tblGrid>
                <a:gridCol w="986025">
                  <a:extLst>
                    <a:ext uri="{9D8B030D-6E8A-4147-A177-3AD203B41FA5}">
                      <a16:colId xmlns:a16="http://schemas.microsoft.com/office/drawing/2014/main" val="20000"/>
                    </a:ext>
                  </a:extLst>
                </a:gridCol>
                <a:gridCol w="1604777">
                  <a:extLst>
                    <a:ext uri="{9D8B030D-6E8A-4147-A177-3AD203B41FA5}">
                      <a16:colId xmlns:a16="http://schemas.microsoft.com/office/drawing/2014/main" val="20001"/>
                    </a:ext>
                  </a:extLst>
                </a:gridCol>
                <a:gridCol w="1104900">
                  <a:extLst>
                    <a:ext uri="{9D8B030D-6E8A-4147-A177-3AD203B41FA5}">
                      <a16:colId xmlns:a16="http://schemas.microsoft.com/office/drawing/2014/main" val="20002"/>
                    </a:ext>
                  </a:extLst>
                </a:gridCol>
                <a:gridCol w="1228725">
                  <a:extLst>
                    <a:ext uri="{9D8B030D-6E8A-4147-A177-3AD203B41FA5}">
                      <a16:colId xmlns:a16="http://schemas.microsoft.com/office/drawing/2014/main" val="20003"/>
                    </a:ext>
                  </a:extLst>
                </a:gridCol>
                <a:gridCol w="1314450">
                  <a:extLst>
                    <a:ext uri="{9D8B030D-6E8A-4147-A177-3AD203B41FA5}">
                      <a16:colId xmlns:a16="http://schemas.microsoft.com/office/drawing/2014/main" val="20004"/>
                    </a:ext>
                  </a:extLst>
                </a:gridCol>
                <a:gridCol w="1028700">
                  <a:extLst>
                    <a:ext uri="{9D8B030D-6E8A-4147-A177-3AD203B41FA5}">
                      <a16:colId xmlns:a16="http://schemas.microsoft.com/office/drawing/2014/main" val="20005"/>
                    </a:ext>
                  </a:extLst>
                </a:gridCol>
                <a:gridCol w="1238250">
                  <a:extLst>
                    <a:ext uri="{9D8B030D-6E8A-4147-A177-3AD203B41FA5}">
                      <a16:colId xmlns:a16="http://schemas.microsoft.com/office/drawing/2014/main" val="20006"/>
                    </a:ext>
                  </a:extLst>
                </a:gridCol>
                <a:gridCol w="1914525">
                  <a:extLst>
                    <a:ext uri="{9D8B030D-6E8A-4147-A177-3AD203B41FA5}">
                      <a16:colId xmlns:a16="http://schemas.microsoft.com/office/drawing/2014/main" val="20007"/>
                    </a:ext>
                  </a:extLst>
                </a:gridCol>
              </a:tblGrid>
              <a:tr h="1503044">
                <a:tc>
                  <a:txBody>
                    <a:bodyPr/>
                    <a:lstStyle/>
                    <a:p>
                      <a:r>
                        <a:rPr lang="en-US" dirty="0" err="1" smtClean="0"/>
                        <a:t>Số</a:t>
                      </a:r>
                      <a:r>
                        <a:rPr lang="en-US" baseline="0" dirty="0" smtClean="0"/>
                        <a:t> </a:t>
                      </a:r>
                      <a:r>
                        <a:rPr lang="en-US" baseline="0" dirty="0" err="1" smtClean="0"/>
                        <a:t>thứ</a:t>
                      </a:r>
                      <a:r>
                        <a:rPr lang="en-US" baseline="0" dirty="0" smtClean="0"/>
                        <a:t> </a:t>
                      </a:r>
                      <a:r>
                        <a:rPr lang="en-US" baseline="0" dirty="0" err="1" smtClean="0"/>
                        <a:t>tự</a:t>
                      </a:r>
                      <a:r>
                        <a:rPr lang="en-US" baseline="0" dirty="0" smtClean="0"/>
                        <a:t> ô </a:t>
                      </a:r>
                      <a:r>
                        <a:rPr lang="en-US" baseline="0" dirty="0" err="1" smtClean="0"/>
                        <a:t>nguyên</a:t>
                      </a:r>
                      <a:r>
                        <a:rPr lang="en-US" baseline="0" dirty="0" smtClean="0"/>
                        <a:t> </a:t>
                      </a:r>
                      <a:r>
                        <a:rPr lang="en-US" baseline="0" dirty="0" err="1" smtClean="0"/>
                        <a:t>tố</a:t>
                      </a:r>
                      <a:r>
                        <a:rPr lang="en-US" baseline="0" dirty="0" smtClean="0"/>
                        <a:t> </a:t>
                      </a:r>
                      <a:endParaRPr lang="en-US" dirty="0"/>
                    </a:p>
                  </a:txBody>
                  <a:tcPr/>
                </a:tc>
                <a:tc>
                  <a:txBody>
                    <a:bodyPr/>
                    <a:lstStyle/>
                    <a:p>
                      <a:r>
                        <a:rPr lang="en-US" dirty="0" err="1" smtClean="0"/>
                        <a:t>Tên</a:t>
                      </a:r>
                      <a:r>
                        <a:rPr lang="en-US" baseline="0" dirty="0" smtClean="0"/>
                        <a:t> </a:t>
                      </a:r>
                      <a:r>
                        <a:rPr lang="en-US" baseline="0" dirty="0" err="1" smtClean="0"/>
                        <a:t>nguyên</a:t>
                      </a:r>
                      <a:r>
                        <a:rPr lang="en-US" baseline="0" dirty="0" smtClean="0"/>
                        <a:t> </a:t>
                      </a:r>
                      <a:r>
                        <a:rPr lang="en-US" baseline="0" dirty="0" err="1" smtClean="0"/>
                        <a:t>tố</a:t>
                      </a:r>
                      <a:r>
                        <a:rPr lang="en-US" baseline="0" dirty="0" smtClean="0"/>
                        <a:t> </a:t>
                      </a:r>
                      <a:endParaRPr lang="en-US" dirty="0"/>
                    </a:p>
                  </a:txBody>
                  <a:tcPr/>
                </a:tc>
                <a:tc>
                  <a:txBody>
                    <a:bodyPr/>
                    <a:lstStyle/>
                    <a:p>
                      <a:r>
                        <a:rPr lang="en-US" dirty="0" smtClean="0"/>
                        <a:t>KHHH</a:t>
                      </a:r>
                      <a:endParaRPr lang="en-US" dirty="0"/>
                    </a:p>
                  </a:txBody>
                  <a:tcPr/>
                </a:tc>
                <a:tc>
                  <a:txBody>
                    <a:bodyPr/>
                    <a:lstStyle/>
                    <a:p>
                      <a:r>
                        <a:rPr lang="en-US" dirty="0" err="1" smtClean="0"/>
                        <a:t>Số</a:t>
                      </a:r>
                      <a:r>
                        <a:rPr lang="en-US" baseline="0" dirty="0" smtClean="0"/>
                        <a:t> proton</a:t>
                      </a:r>
                      <a:endParaRPr lang="en-US" dirty="0"/>
                    </a:p>
                  </a:txBody>
                  <a:tcPr/>
                </a:tc>
                <a:tc>
                  <a:txBody>
                    <a:bodyPr/>
                    <a:lstStyle/>
                    <a:p>
                      <a:r>
                        <a:rPr lang="en-US" dirty="0" err="1" smtClean="0"/>
                        <a:t>Số</a:t>
                      </a:r>
                      <a:r>
                        <a:rPr lang="en-US" baseline="0" dirty="0" smtClean="0"/>
                        <a:t> electron</a:t>
                      </a:r>
                      <a:endParaRPr lang="en-US" dirty="0"/>
                    </a:p>
                  </a:txBody>
                  <a:tcPr/>
                </a:tc>
                <a:tc>
                  <a:txBody>
                    <a:bodyPr/>
                    <a:lstStyle/>
                    <a:p>
                      <a:r>
                        <a:rPr lang="en-US" dirty="0" smtClean="0"/>
                        <a:t>Chu </a:t>
                      </a:r>
                      <a:r>
                        <a:rPr lang="en-US" dirty="0" err="1" smtClean="0"/>
                        <a:t>kì</a:t>
                      </a:r>
                      <a:endParaRPr lang="en-US" dirty="0"/>
                    </a:p>
                  </a:txBody>
                  <a:tcPr/>
                </a:tc>
                <a:tc>
                  <a:txBody>
                    <a:bodyPr/>
                    <a:lstStyle/>
                    <a:p>
                      <a:r>
                        <a:rPr lang="en-US" dirty="0" err="1" smtClean="0"/>
                        <a:t>Nhóm</a:t>
                      </a:r>
                      <a:endParaRPr lang="en-US" dirty="0"/>
                    </a:p>
                  </a:txBody>
                  <a:tcPr/>
                </a:tc>
                <a:tc>
                  <a:txBody>
                    <a:bodyPr/>
                    <a:lstStyle/>
                    <a:p>
                      <a:r>
                        <a:rPr lang="en-US" dirty="0" err="1" smtClean="0"/>
                        <a:t>Nguyên</a:t>
                      </a:r>
                      <a:r>
                        <a:rPr lang="en-US" baseline="0" dirty="0" smtClean="0"/>
                        <a:t> </a:t>
                      </a:r>
                      <a:r>
                        <a:rPr lang="en-US" baseline="0" dirty="0" err="1" smtClean="0"/>
                        <a:t>tố</a:t>
                      </a:r>
                      <a:r>
                        <a:rPr lang="en-US" baseline="0" dirty="0" smtClean="0"/>
                        <a:t> </a:t>
                      </a:r>
                      <a:r>
                        <a:rPr lang="en-US" baseline="0" dirty="0" err="1" smtClean="0"/>
                        <a:t>gì</a:t>
                      </a:r>
                      <a:r>
                        <a:rPr lang="en-US" baseline="0" dirty="0" smtClean="0"/>
                        <a:t>?</a:t>
                      </a:r>
                      <a:endParaRPr lang="en-US" dirty="0"/>
                    </a:p>
                  </a:txBody>
                  <a:tcPr/>
                </a:tc>
                <a:extLst>
                  <a:ext uri="{0D108BD9-81ED-4DB2-BD59-A6C34878D82A}">
                    <a16:rowId xmlns:a16="http://schemas.microsoft.com/office/drawing/2014/main" val="10000"/>
                  </a:ext>
                </a:extLst>
              </a:tr>
              <a:tr h="617948">
                <a:tc>
                  <a:txBody>
                    <a:bodyPr/>
                    <a:lstStyle/>
                    <a:p>
                      <a:r>
                        <a:rPr lang="en-US" dirty="0" smtClean="0"/>
                        <a:t>8</a:t>
                      </a:r>
                      <a:endParaRPr lang="en-US" dirty="0"/>
                    </a:p>
                  </a:txBody>
                  <a:tcPr/>
                </a:tc>
                <a:tc>
                  <a:txBody>
                    <a:bodyPr/>
                    <a:lstStyle/>
                    <a:p>
                      <a:r>
                        <a:rPr lang="en-US" dirty="0" smtClean="0"/>
                        <a:t>Oxygen</a:t>
                      </a:r>
                      <a:endParaRPr lang="en-US" dirty="0"/>
                    </a:p>
                  </a:txBody>
                  <a:tcPr/>
                </a:tc>
                <a:tc>
                  <a:txBody>
                    <a:bodyPr/>
                    <a:lstStyle/>
                    <a:p>
                      <a:r>
                        <a:rPr lang="en-US" dirty="0" smtClean="0"/>
                        <a:t>O</a:t>
                      </a:r>
                      <a:endParaRPr lang="en-US" dirty="0"/>
                    </a:p>
                  </a:txBody>
                  <a:tcPr/>
                </a:tc>
                <a:tc>
                  <a:txBody>
                    <a:bodyPr/>
                    <a:lstStyle/>
                    <a:p>
                      <a:r>
                        <a:rPr lang="en-US" dirty="0" smtClean="0"/>
                        <a:t>8</a:t>
                      </a:r>
                      <a:endParaRPr lang="en-US" dirty="0"/>
                    </a:p>
                  </a:txBody>
                  <a:tcPr/>
                </a:tc>
                <a:tc>
                  <a:txBody>
                    <a:bodyPr/>
                    <a:lstStyle/>
                    <a:p>
                      <a:r>
                        <a:rPr lang="en-US" dirty="0" smtClean="0">
                          <a:solidFill>
                            <a:srgbClr val="FF0000"/>
                          </a:solidFill>
                        </a:rPr>
                        <a:t>8</a:t>
                      </a:r>
                      <a:endParaRPr lang="en-US" dirty="0">
                        <a:solidFill>
                          <a:srgbClr val="FF0000"/>
                        </a:solidFill>
                      </a:endParaRPr>
                    </a:p>
                  </a:txBody>
                  <a:tcPr/>
                </a:tc>
                <a:tc>
                  <a:txBody>
                    <a:bodyPr/>
                    <a:lstStyle/>
                    <a:p>
                      <a:r>
                        <a:rPr lang="en-US" dirty="0" smtClean="0"/>
                        <a:t>2</a:t>
                      </a:r>
                      <a:endParaRPr lang="en-US" dirty="0"/>
                    </a:p>
                  </a:txBody>
                  <a:tcPr/>
                </a:tc>
                <a:tc>
                  <a:txBody>
                    <a:bodyPr/>
                    <a:lstStyle/>
                    <a:p>
                      <a:r>
                        <a:rPr lang="en-US" dirty="0" smtClean="0"/>
                        <a:t>VIA</a:t>
                      </a:r>
                      <a:endParaRPr lang="en-US" dirty="0"/>
                    </a:p>
                  </a:txBody>
                  <a:tcPr/>
                </a:tc>
                <a:tc>
                  <a:txBody>
                    <a:bodyPr/>
                    <a:lstStyle/>
                    <a:p>
                      <a:r>
                        <a:rPr lang="en-US" dirty="0" smtClean="0"/>
                        <a:t>Phi </a:t>
                      </a:r>
                      <a:r>
                        <a:rPr lang="en-US" dirty="0" err="1" smtClean="0"/>
                        <a:t>kim</a:t>
                      </a:r>
                      <a:endParaRPr lang="en-US" dirty="0"/>
                    </a:p>
                  </a:txBody>
                  <a:tcPr/>
                </a:tc>
                <a:extLst>
                  <a:ext uri="{0D108BD9-81ED-4DB2-BD59-A6C34878D82A}">
                    <a16:rowId xmlns:a16="http://schemas.microsoft.com/office/drawing/2014/main" val="10001"/>
                  </a:ext>
                </a:extLst>
              </a:tr>
              <a:tr h="617948">
                <a:tc>
                  <a:txBody>
                    <a:bodyPr/>
                    <a:lstStyle/>
                    <a:p>
                      <a:r>
                        <a:rPr lang="en-US" dirty="0" smtClean="0"/>
                        <a:t>18</a:t>
                      </a:r>
                      <a:endParaRPr lang="en-US" dirty="0"/>
                    </a:p>
                  </a:txBody>
                  <a:tcPr/>
                </a:tc>
                <a:tc>
                  <a:txBody>
                    <a:bodyPr/>
                    <a:lstStyle/>
                    <a:p>
                      <a:r>
                        <a:rPr lang="en-US" dirty="0" smtClean="0"/>
                        <a:t>Argon</a:t>
                      </a:r>
                      <a:endParaRPr lang="en-US" dirty="0"/>
                    </a:p>
                  </a:txBody>
                  <a:tcPr/>
                </a:tc>
                <a:tc>
                  <a:txBody>
                    <a:bodyPr/>
                    <a:lstStyle/>
                    <a:p>
                      <a:r>
                        <a:rPr lang="en-US" dirty="0" err="1" smtClean="0">
                          <a:solidFill>
                            <a:schemeClr val="tx1"/>
                          </a:solidFill>
                        </a:rPr>
                        <a:t>Ar</a:t>
                      </a:r>
                      <a:endParaRPr lang="en-US" dirty="0">
                        <a:solidFill>
                          <a:schemeClr val="tx1"/>
                        </a:solidFill>
                      </a:endParaRPr>
                    </a:p>
                  </a:txBody>
                  <a:tcPr/>
                </a:tc>
                <a:tc>
                  <a:txBody>
                    <a:bodyPr/>
                    <a:lstStyle/>
                    <a:p>
                      <a:r>
                        <a:rPr lang="en-US" dirty="0" smtClean="0">
                          <a:solidFill>
                            <a:srgbClr val="FF0000"/>
                          </a:solidFill>
                        </a:rPr>
                        <a:t>18</a:t>
                      </a:r>
                      <a:endParaRPr lang="en-US" dirty="0">
                        <a:solidFill>
                          <a:srgbClr val="FF0000"/>
                        </a:solidFill>
                      </a:endParaRPr>
                    </a:p>
                  </a:txBody>
                  <a:tcPr/>
                </a:tc>
                <a:tc>
                  <a:txBody>
                    <a:bodyPr/>
                    <a:lstStyle/>
                    <a:p>
                      <a:r>
                        <a:rPr lang="en-US" dirty="0" smtClean="0"/>
                        <a:t>18</a:t>
                      </a:r>
                      <a:endParaRPr lang="en-US" dirty="0"/>
                    </a:p>
                  </a:txBody>
                  <a:tcPr/>
                </a:tc>
                <a:tc>
                  <a:txBody>
                    <a:bodyPr/>
                    <a:lstStyle/>
                    <a:p>
                      <a:r>
                        <a:rPr lang="en-US" dirty="0" smtClean="0"/>
                        <a:t>3</a:t>
                      </a:r>
                      <a:endParaRPr lang="en-US" dirty="0"/>
                    </a:p>
                  </a:txBody>
                  <a:tcPr/>
                </a:tc>
                <a:tc>
                  <a:txBody>
                    <a:bodyPr/>
                    <a:lstStyle/>
                    <a:p>
                      <a:r>
                        <a:rPr lang="en-US" dirty="0" smtClean="0"/>
                        <a:t>VIII A</a:t>
                      </a:r>
                      <a:endParaRPr lang="en-US" dirty="0"/>
                    </a:p>
                  </a:txBody>
                  <a:tcPr/>
                </a:tc>
                <a:tc>
                  <a:txBody>
                    <a:bodyPr/>
                    <a:lstStyle/>
                    <a:p>
                      <a:r>
                        <a:rPr lang="en-US" dirty="0" err="1" smtClean="0"/>
                        <a:t>Khí</a:t>
                      </a:r>
                      <a:r>
                        <a:rPr lang="en-US" baseline="0" dirty="0" smtClean="0"/>
                        <a:t> </a:t>
                      </a:r>
                      <a:r>
                        <a:rPr lang="en-US" baseline="0" dirty="0" err="1" smtClean="0"/>
                        <a:t>hiếm</a:t>
                      </a:r>
                      <a:endParaRPr lang="en-US" dirty="0"/>
                    </a:p>
                  </a:txBody>
                  <a:tcPr/>
                </a:tc>
                <a:extLst>
                  <a:ext uri="{0D108BD9-81ED-4DB2-BD59-A6C34878D82A}">
                    <a16:rowId xmlns:a16="http://schemas.microsoft.com/office/drawing/2014/main" val="10002"/>
                  </a:ext>
                </a:extLst>
              </a:tr>
              <a:tr h="617948">
                <a:tc>
                  <a:txBody>
                    <a:bodyPr/>
                    <a:lstStyle/>
                    <a:p>
                      <a:r>
                        <a:rPr lang="en-US" dirty="0" smtClean="0"/>
                        <a:t>13</a:t>
                      </a:r>
                      <a:endParaRPr lang="en-US" dirty="0"/>
                    </a:p>
                  </a:txBody>
                  <a:tcPr/>
                </a:tc>
                <a:tc>
                  <a:txBody>
                    <a:bodyPr/>
                    <a:lstStyle/>
                    <a:p>
                      <a:r>
                        <a:rPr lang="en-US" dirty="0" err="1" smtClean="0"/>
                        <a:t>Aluminium</a:t>
                      </a:r>
                      <a:endParaRPr lang="en-US" dirty="0"/>
                    </a:p>
                  </a:txBody>
                  <a:tcPr/>
                </a:tc>
                <a:tc>
                  <a:txBody>
                    <a:bodyPr/>
                    <a:lstStyle/>
                    <a:p>
                      <a:r>
                        <a:rPr lang="en-US" dirty="0" smtClean="0"/>
                        <a:t>Al</a:t>
                      </a:r>
                      <a:endParaRPr lang="en-US" dirty="0"/>
                    </a:p>
                  </a:txBody>
                  <a:tcPr/>
                </a:tc>
                <a:tc>
                  <a:txBody>
                    <a:bodyPr/>
                    <a:lstStyle/>
                    <a:p>
                      <a:r>
                        <a:rPr lang="en-US" dirty="0" smtClean="0"/>
                        <a:t>13</a:t>
                      </a:r>
                      <a:endParaRPr lang="en-US" dirty="0"/>
                    </a:p>
                  </a:txBody>
                  <a:tcPr/>
                </a:tc>
                <a:tc>
                  <a:txBody>
                    <a:bodyPr/>
                    <a:lstStyle/>
                    <a:p>
                      <a:r>
                        <a:rPr lang="en-US" dirty="0" smtClean="0">
                          <a:solidFill>
                            <a:srgbClr val="FF0000"/>
                          </a:solidFill>
                        </a:rPr>
                        <a:t>13</a:t>
                      </a:r>
                      <a:endParaRPr lang="en-US" dirty="0">
                        <a:solidFill>
                          <a:srgbClr val="FF0000"/>
                        </a:solidFill>
                      </a:endParaRPr>
                    </a:p>
                  </a:txBody>
                  <a:tcPr/>
                </a:tc>
                <a:tc>
                  <a:txBody>
                    <a:bodyPr/>
                    <a:lstStyle/>
                    <a:p>
                      <a:r>
                        <a:rPr lang="en-US" dirty="0" smtClean="0"/>
                        <a:t>3</a:t>
                      </a:r>
                      <a:endParaRPr lang="en-US" dirty="0"/>
                    </a:p>
                  </a:txBody>
                  <a:tcPr/>
                </a:tc>
                <a:tc>
                  <a:txBody>
                    <a:bodyPr/>
                    <a:lstStyle/>
                    <a:p>
                      <a:r>
                        <a:rPr lang="en-US" dirty="0" smtClean="0"/>
                        <a:t>III A</a:t>
                      </a:r>
                      <a:endParaRPr lang="en-US" dirty="0"/>
                    </a:p>
                  </a:txBody>
                  <a:tcPr/>
                </a:tc>
                <a:tc>
                  <a:txBody>
                    <a:bodyPr/>
                    <a:lstStyle/>
                    <a:p>
                      <a:r>
                        <a:rPr lang="en-US" dirty="0" smtClean="0"/>
                        <a:t>Kim </a:t>
                      </a:r>
                      <a:r>
                        <a:rPr lang="en-US" dirty="0" err="1" smtClean="0"/>
                        <a:t>loại</a:t>
                      </a:r>
                      <a:endParaRPr lang="en-US" dirty="0"/>
                    </a:p>
                  </a:txBody>
                  <a:tcPr/>
                </a:tc>
                <a:extLst>
                  <a:ext uri="{0D108BD9-81ED-4DB2-BD59-A6C34878D82A}">
                    <a16:rowId xmlns:a16="http://schemas.microsoft.com/office/drawing/2014/main" val="10003"/>
                  </a:ext>
                </a:extLst>
              </a:tr>
              <a:tr h="617948">
                <a:tc>
                  <a:txBody>
                    <a:bodyPr/>
                    <a:lstStyle/>
                    <a:p>
                      <a:r>
                        <a:rPr lang="en-US" dirty="0" smtClean="0">
                          <a:solidFill>
                            <a:srgbClr val="FF0000"/>
                          </a:solidFill>
                        </a:rPr>
                        <a:t>19</a:t>
                      </a:r>
                      <a:endParaRPr lang="en-US" dirty="0">
                        <a:solidFill>
                          <a:srgbClr val="FF0000"/>
                        </a:solidFill>
                      </a:endParaRPr>
                    </a:p>
                  </a:txBody>
                  <a:tcPr/>
                </a:tc>
                <a:tc>
                  <a:txBody>
                    <a:bodyPr/>
                    <a:lstStyle/>
                    <a:p>
                      <a:r>
                        <a:rPr lang="en-US" dirty="0" smtClean="0"/>
                        <a:t>Potassium</a:t>
                      </a:r>
                      <a:endParaRPr lang="en-US" dirty="0"/>
                    </a:p>
                  </a:txBody>
                  <a:tcPr/>
                </a:tc>
                <a:tc>
                  <a:txBody>
                    <a:bodyPr/>
                    <a:lstStyle/>
                    <a:p>
                      <a:r>
                        <a:rPr lang="en-US" dirty="0" smtClean="0"/>
                        <a:t>K</a:t>
                      </a:r>
                      <a:endParaRPr lang="en-US" dirty="0"/>
                    </a:p>
                  </a:txBody>
                  <a:tcPr/>
                </a:tc>
                <a:tc>
                  <a:txBody>
                    <a:bodyPr/>
                    <a:lstStyle/>
                    <a:p>
                      <a:r>
                        <a:rPr lang="en-US" dirty="0" smtClean="0"/>
                        <a:t>19</a:t>
                      </a:r>
                      <a:endParaRPr lang="en-US" dirty="0"/>
                    </a:p>
                  </a:txBody>
                  <a:tcPr/>
                </a:tc>
                <a:tc>
                  <a:txBody>
                    <a:bodyPr/>
                    <a:lstStyle/>
                    <a:p>
                      <a:r>
                        <a:rPr lang="en-US" dirty="0" smtClean="0"/>
                        <a:t>19</a:t>
                      </a:r>
                      <a:endParaRPr lang="en-US" dirty="0"/>
                    </a:p>
                  </a:txBody>
                  <a:tcPr/>
                </a:tc>
                <a:tc>
                  <a:txBody>
                    <a:bodyPr/>
                    <a:lstStyle/>
                    <a:p>
                      <a:r>
                        <a:rPr lang="en-US" dirty="0" smtClean="0"/>
                        <a:t>4</a:t>
                      </a:r>
                      <a:endParaRPr lang="en-US" dirty="0"/>
                    </a:p>
                  </a:txBody>
                  <a:tcPr/>
                </a:tc>
                <a:tc>
                  <a:txBody>
                    <a:bodyPr/>
                    <a:lstStyle/>
                    <a:p>
                      <a:r>
                        <a:rPr lang="en-US" dirty="0" smtClean="0"/>
                        <a:t>I A</a:t>
                      </a:r>
                      <a:endParaRPr lang="en-US" dirty="0"/>
                    </a:p>
                  </a:txBody>
                  <a:tcPr/>
                </a:tc>
                <a:tc>
                  <a:txBody>
                    <a:bodyPr/>
                    <a:lstStyle/>
                    <a:p>
                      <a:r>
                        <a:rPr lang="en-US" dirty="0" smtClean="0"/>
                        <a:t>Kim </a:t>
                      </a:r>
                      <a:r>
                        <a:rPr lang="en-US" dirty="0" err="1" smtClean="0"/>
                        <a:t>loại</a:t>
                      </a:r>
                      <a:endParaRPr lang="en-US" dirty="0"/>
                    </a:p>
                  </a:txBody>
                  <a:tcPr/>
                </a:tc>
                <a:extLst>
                  <a:ext uri="{0D108BD9-81ED-4DB2-BD59-A6C34878D82A}">
                    <a16:rowId xmlns:a16="http://schemas.microsoft.com/office/drawing/2014/main" val="10004"/>
                  </a:ext>
                </a:extLst>
              </a:tr>
              <a:tr h="617948">
                <a:tc>
                  <a:txBody>
                    <a:bodyPr/>
                    <a:lstStyle/>
                    <a:p>
                      <a:r>
                        <a:rPr lang="en-US" dirty="0" smtClean="0"/>
                        <a:t>9</a:t>
                      </a:r>
                      <a:endParaRPr lang="en-US" dirty="0"/>
                    </a:p>
                  </a:txBody>
                  <a:tcPr/>
                </a:tc>
                <a:tc>
                  <a:txBody>
                    <a:bodyPr/>
                    <a:lstStyle/>
                    <a:p>
                      <a:r>
                        <a:rPr lang="en-US" dirty="0" smtClean="0"/>
                        <a:t>Fluorine</a:t>
                      </a:r>
                      <a:endParaRPr lang="en-US" dirty="0"/>
                    </a:p>
                  </a:txBody>
                  <a:tcPr/>
                </a:tc>
                <a:tc>
                  <a:txBody>
                    <a:bodyPr/>
                    <a:lstStyle/>
                    <a:p>
                      <a:r>
                        <a:rPr lang="en-US" dirty="0" smtClean="0"/>
                        <a:t>F</a:t>
                      </a:r>
                      <a:endParaRPr lang="en-US" dirty="0"/>
                    </a:p>
                  </a:txBody>
                  <a:tcPr/>
                </a:tc>
                <a:tc>
                  <a:txBody>
                    <a:bodyPr/>
                    <a:lstStyle/>
                    <a:p>
                      <a:r>
                        <a:rPr lang="en-US" dirty="0" smtClean="0"/>
                        <a:t>9</a:t>
                      </a:r>
                      <a:endParaRPr lang="en-US" dirty="0"/>
                    </a:p>
                  </a:txBody>
                  <a:tcPr/>
                </a:tc>
                <a:tc>
                  <a:txBody>
                    <a:bodyPr/>
                    <a:lstStyle/>
                    <a:p>
                      <a:r>
                        <a:rPr lang="en-US" dirty="0" smtClean="0"/>
                        <a:t>9</a:t>
                      </a:r>
                      <a:endParaRPr lang="en-US" dirty="0"/>
                    </a:p>
                  </a:txBody>
                  <a:tcPr/>
                </a:tc>
                <a:tc>
                  <a:txBody>
                    <a:bodyPr/>
                    <a:lstStyle/>
                    <a:p>
                      <a:r>
                        <a:rPr lang="en-US" dirty="0" smtClean="0">
                          <a:solidFill>
                            <a:srgbClr val="FF0000"/>
                          </a:solidFill>
                        </a:rPr>
                        <a:t>2</a:t>
                      </a:r>
                      <a:endParaRPr lang="en-US" dirty="0">
                        <a:solidFill>
                          <a:srgbClr val="FF0000"/>
                        </a:solidFill>
                      </a:endParaRPr>
                    </a:p>
                  </a:txBody>
                  <a:tcPr/>
                </a:tc>
                <a:tc>
                  <a:txBody>
                    <a:bodyPr/>
                    <a:lstStyle/>
                    <a:p>
                      <a:r>
                        <a:rPr lang="en-US" dirty="0" smtClean="0">
                          <a:solidFill>
                            <a:srgbClr val="FF0000"/>
                          </a:solidFill>
                        </a:rPr>
                        <a:t>VII A</a:t>
                      </a:r>
                      <a:endParaRPr lang="en-US" dirty="0">
                        <a:solidFill>
                          <a:srgbClr val="FF0000"/>
                        </a:solidFill>
                      </a:endParaRPr>
                    </a:p>
                  </a:txBody>
                  <a:tcPr/>
                </a:tc>
                <a:tc>
                  <a:txBody>
                    <a:bodyPr/>
                    <a:lstStyle/>
                    <a:p>
                      <a:r>
                        <a:rPr lang="en-US" dirty="0" smtClean="0"/>
                        <a:t>Phi </a:t>
                      </a:r>
                      <a:r>
                        <a:rPr lang="en-US" dirty="0" err="1" smtClean="0"/>
                        <a:t>kim</a:t>
                      </a:r>
                      <a:endParaRPr lang="en-US" dirty="0"/>
                    </a:p>
                  </a:txBody>
                  <a:tcPr/>
                </a:tc>
                <a:extLst>
                  <a:ext uri="{0D108BD9-81ED-4DB2-BD59-A6C34878D82A}">
                    <a16:rowId xmlns:a16="http://schemas.microsoft.com/office/drawing/2014/main" val="10005"/>
                  </a:ext>
                </a:extLst>
              </a:tr>
              <a:tr h="617948">
                <a:tc>
                  <a:txBody>
                    <a:bodyPr/>
                    <a:lstStyle/>
                    <a:p>
                      <a:r>
                        <a:rPr lang="en-US" dirty="0" smtClean="0"/>
                        <a:t>12</a:t>
                      </a:r>
                      <a:endParaRPr lang="en-US" dirty="0"/>
                    </a:p>
                  </a:txBody>
                  <a:tcPr/>
                </a:tc>
                <a:tc>
                  <a:txBody>
                    <a:bodyPr/>
                    <a:lstStyle/>
                    <a:p>
                      <a:r>
                        <a:rPr lang="en-US" dirty="0" smtClean="0"/>
                        <a:t>Magnesium</a:t>
                      </a:r>
                      <a:endParaRPr lang="en-US" dirty="0"/>
                    </a:p>
                  </a:txBody>
                  <a:tcPr/>
                </a:tc>
                <a:tc>
                  <a:txBody>
                    <a:bodyPr/>
                    <a:lstStyle/>
                    <a:p>
                      <a:r>
                        <a:rPr lang="en-US" dirty="0" smtClean="0"/>
                        <a:t>Mg</a:t>
                      </a:r>
                      <a:endParaRPr lang="en-US" dirty="0"/>
                    </a:p>
                  </a:txBody>
                  <a:tcPr/>
                </a:tc>
                <a:tc>
                  <a:txBody>
                    <a:bodyPr/>
                    <a:lstStyle/>
                    <a:p>
                      <a:r>
                        <a:rPr lang="en-US" dirty="0" smtClean="0"/>
                        <a:t>12</a:t>
                      </a:r>
                      <a:endParaRPr lang="en-US" dirty="0"/>
                    </a:p>
                  </a:txBody>
                  <a:tcPr/>
                </a:tc>
                <a:tc>
                  <a:txBody>
                    <a:bodyPr/>
                    <a:lstStyle/>
                    <a:p>
                      <a:r>
                        <a:rPr lang="en-US" dirty="0" smtClean="0"/>
                        <a:t>12</a:t>
                      </a:r>
                      <a:endParaRPr lang="en-US" dirty="0"/>
                    </a:p>
                  </a:txBody>
                  <a:tcPr/>
                </a:tc>
                <a:tc>
                  <a:txBody>
                    <a:bodyPr/>
                    <a:lstStyle/>
                    <a:p>
                      <a:r>
                        <a:rPr lang="en-US" dirty="0" smtClean="0">
                          <a:solidFill>
                            <a:srgbClr val="FF0000"/>
                          </a:solidFill>
                        </a:rPr>
                        <a:t>3</a:t>
                      </a:r>
                      <a:endParaRPr lang="en-US" dirty="0">
                        <a:solidFill>
                          <a:srgbClr val="FF0000"/>
                        </a:solidFill>
                      </a:endParaRPr>
                    </a:p>
                  </a:txBody>
                  <a:tcPr/>
                </a:tc>
                <a:tc>
                  <a:txBody>
                    <a:bodyPr/>
                    <a:lstStyle/>
                    <a:p>
                      <a:r>
                        <a:rPr lang="en-US" dirty="0" smtClean="0">
                          <a:solidFill>
                            <a:srgbClr val="FF0000"/>
                          </a:solidFill>
                        </a:rPr>
                        <a:t>II A</a:t>
                      </a:r>
                      <a:endParaRPr lang="en-US" dirty="0">
                        <a:solidFill>
                          <a:srgbClr val="FF0000"/>
                        </a:solidFill>
                      </a:endParaRPr>
                    </a:p>
                  </a:txBody>
                  <a:tcPr/>
                </a:tc>
                <a:tc>
                  <a:txBody>
                    <a:bodyPr/>
                    <a:lstStyle/>
                    <a:p>
                      <a:r>
                        <a:rPr lang="en-US" dirty="0" smtClean="0"/>
                        <a:t>Kim </a:t>
                      </a:r>
                      <a:r>
                        <a:rPr lang="en-US" dirty="0" err="1" smtClean="0"/>
                        <a:t>loại</a:t>
                      </a:r>
                      <a:endParaRPr lang="en-US" dirty="0"/>
                    </a:p>
                  </a:txBody>
                  <a:tcPr/>
                </a:tc>
                <a:extLst>
                  <a:ext uri="{0D108BD9-81ED-4DB2-BD59-A6C34878D82A}">
                    <a16:rowId xmlns:a16="http://schemas.microsoft.com/office/drawing/2014/main" val="10006"/>
                  </a:ext>
                </a:extLst>
              </a:tr>
              <a:tr h="617948">
                <a:tc>
                  <a:txBody>
                    <a:bodyPr/>
                    <a:lstStyle/>
                    <a:p>
                      <a:r>
                        <a:rPr lang="en-US" dirty="0" smtClean="0"/>
                        <a:t>15</a:t>
                      </a:r>
                      <a:endParaRPr lang="en-US" dirty="0"/>
                    </a:p>
                  </a:txBody>
                  <a:tcPr/>
                </a:tc>
                <a:tc>
                  <a:txBody>
                    <a:bodyPr/>
                    <a:lstStyle/>
                    <a:p>
                      <a:r>
                        <a:rPr lang="en-US" dirty="0" err="1" smtClean="0">
                          <a:solidFill>
                            <a:srgbClr val="FF0000"/>
                          </a:solidFill>
                        </a:rPr>
                        <a:t>Phosphous</a:t>
                      </a:r>
                      <a:endParaRPr lang="en-US" dirty="0">
                        <a:solidFill>
                          <a:srgbClr val="FF0000"/>
                        </a:solidFill>
                      </a:endParaRPr>
                    </a:p>
                  </a:txBody>
                  <a:tcPr/>
                </a:tc>
                <a:tc>
                  <a:txBody>
                    <a:bodyPr/>
                    <a:lstStyle/>
                    <a:p>
                      <a:r>
                        <a:rPr lang="en-US" dirty="0" smtClean="0">
                          <a:solidFill>
                            <a:srgbClr val="FF0000"/>
                          </a:solidFill>
                        </a:rPr>
                        <a:t>P</a:t>
                      </a:r>
                      <a:endParaRPr lang="en-US" dirty="0">
                        <a:solidFill>
                          <a:srgbClr val="FF0000"/>
                        </a:solidFill>
                      </a:endParaRPr>
                    </a:p>
                  </a:txBody>
                  <a:tcPr/>
                </a:tc>
                <a:tc>
                  <a:txBody>
                    <a:bodyPr/>
                    <a:lstStyle/>
                    <a:p>
                      <a:r>
                        <a:rPr lang="en-US" dirty="0" smtClean="0"/>
                        <a:t>15</a:t>
                      </a:r>
                      <a:endParaRPr lang="en-US" dirty="0"/>
                    </a:p>
                  </a:txBody>
                  <a:tcPr/>
                </a:tc>
                <a:tc>
                  <a:txBody>
                    <a:bodyPr/>
                    <a:lstStyle/>
                    <a:p>
                      <a:r>
                        <a:rPr lang="en-US" dirty="0" smtClean="0"/>
                        <a:t>15</a:t>
                      </a:r>
                      <a:endParaRPr lang="en-US" dirty="0"/>
                    </a:p>
                  </a:txBody>
                  <a:tcPr/>
                </a:tc>
                <a:tc>
                  <a:txBody>
                    <a:bodyPr/>
                    <a:lstStyle/>
                    <a:p>
                      <a:r>
                        <a:rPr lang="en-US" dirty="0" smtClean="0"/>
                        <a:t>3</a:t>
                      </a:r>
                      <a:endParaRPr lang="en-US" dirty="0"/>
                    </a:p>
                  </a:txBody>
                  <a:tcPr/>
                </a:tc>
                <a:tc>
                  <a:txBody>
                    <a:bodyPr/>
                    <a:lstStyle/>
                    <a:p>
                      <a:r>
                        <a:rPr lang="en-US" dirty="0" smtClean="0"/>
                        <a:t>V A</a:t>
                      </a:r>
                      <a:endParaRPr lang="en-US" dirty="0"/>
                    </a:p>
                  </a:txBody>
                  <a:tcPr/>
                </a:tc>
                <a:tc>
                  <a:txBody>
                    <a:bodyPr/>
                    <a:lstStyle/>
                    <a:p>
                      <a:r>
                        <a:rPr lang="en-US" dirty="0" smtClean="0"/>
                        <a:t>Phi </a:t>
                      </a:r>
                      <a:r>
                        <a:rPr lang="en-US" dirty="0" err="1" smtClean="0"/>
                        <a:t>kim</a:t>
                      </a:r>
                      <a:endParaRPr lang="en-US" dirty="0"/>
                    </a:p>
                  </a:txBody>
                  <a:tcPr/>
                </a:tc>
                <a:extLst>
                  <a:ext uri="{0D108BD9-81ED-4DB2-BD59-A6C34878D82A}">
                    <a16:rowId xmlns:a16="http://schemas.microsoft.com/office/drawing/2014/main" val="10007"/>
                  </a:ext>
                </a:extLst>
              </a:tr>
              <a:tr h="0">
                <a:tc>
                  <a:txBody>
                    <a:bodyPr/>
                    <a:lstStyle/>
                    <a:p>
                      <a:r>
                        <a:rPr lang="en-US" dirty="0" smtClean="0"/>
                        <a:t>14</a:t>
                      </a:r>
                      <a:endParaRPr lang="en-US" dirty="0"/>
                    </a:p>
                  </a:txBody>
                  <a:tcPr/>
                </a:tc>
                <a:tc>
                  <a:txBody>
                    <a:bodyPr/>
                    <a:lstStyle/>
                    <a:p>
                      <a:r>
                        <a:rPr lang="en-US" dirty="0" smtClean="0">
                          <a:solidFill>
                            <a:srgbClr val="FF0000"/>
                          </a:solidFill>
                        </a:rPr>
                        <a:t>Silicon</a:t>
                      </a:r>
                      <a:endParaRPr lang="en-US" dirty="0">
                        <a:solidFill>
                          <a:srgbClr val="FF0000"/>
                        </a:solidFill>
                      </a:endParaRPr>
                    </a:p>
                  </a:txBody>
                  <a:tcPr/>
                </a:tc>
                <a:tc>
                  <a:txBody>
                    <a:bodyPr/>
                    <a:lstStyle/>
                    <a:p>
                      <a:r>
                        <a:rPr lang="en-US" dirty="0" smtClean="0">
                          <a:solidFill>
                            <a:srgbClr val="FF0000"/>
                          </a:solidFill>
                        </a:rPr>
                        <a:t>Si</a:t>
                      </a:r>
                      <a:endParaRPr lang="en-US" dirty="0">
                        <a:solidFill>
                          <a:srgbClr val="FF0000"/>
                        </a:solidFill>
                      </a:endParaRPr>
                    </a:p>
                  </a:txBody>
                  <a:tcPr/>
                </a:tc>
                <a:tc>
                  <a:txBody>
                    <a:bodyPr/>
                    <a:lstStyle/>
                    <a:p>
                      <a:r>
                        <a:rPr lang="en-US" dirty="0" smtClean="0"/>
                        <a:t>14</a:t>
                      </a:r>
                      <a:endParaRPr lang="en-US" dirty="0"/>
                    </a:p>
                  </a:txBody>
                  <a:tcPr/>
                </a:tc>
                <a:tc>
                  <a:txBody>
                    <a:bodyPr/>
                    <a:lstStyle/>
                    <a:p>
                      <a:r>
                        <a:rPr lang="en-US" dirty="0" smtClean="0"/>
                        <a:t>14</a:t>
                      </a:r>
                      <a:endParaRPr lang="en-US" dirty="0"/>
                    </a:p>
                  </a:txBody>
                  <a:tcPr/>
                </a:tc>
                <a:tc>
                  <a:txBody>
                    <a:bodyPr/>
                    <a:lstStyle/>
                    <a:p>
                      <a:r>
                        <a:rPr lang="en-US" dirty="0" smtClean="0"/>
                        <a:t>3</a:t>
                      </a:r>
                      <a:endParaRPr lang="en-US" dirty="0"/>
                    </a:p>
                  </a:txBody>
                  <a:tcPr/>
                </a:tc>
                <a:tc>
                  <a:txBody>
                    <a:bodyPr/>
                    <a:lstStyle/>
                    <a:p>
                      <a:r>
                        <a:rPr lang="en-US" dirty="0" smtClean="0"/>
                        <a:t>IV</a:t>
                      </a:r>
                      <a:r>
                        <a:rPr lang="en-US" baseline="0" dirty="0" smtClean="0"/>
                        <a:t> A</a:t>
                      </a:r>
                      <a:endParaRPr lang="en-US" dirty="0"/>
                    </a:p>
                  </a:txBody>
                  <a:tcPr/>
                </a:tc>
                <a:tc>
                  <a:txBody>
                    <a:bodyPr/>
                    <a:lstStyle/>
                    <a:p>
                      <a:r>
                        <a:rPr lang="en-US" dirty="0" smtClean="0"/>
                        <a:t>Phi </a:t>
                      </a:r>
                      <a:r>
                        <a:rPr lang="en-US" dirty="0" err="1" smtClean="0"/>
                        <a:t>kim</a:t>
                      </a:r>
                      <a:endParaRPr lang="en-US" dirty="0"/>
                    </a:p>
                  </a:txBody>
                  <a:tcPr/>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0" y="0"/>
            <a:ext cx="11598965"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Câu</a:t>
            </a:r>
            <a:r>
              <a:rPr kumimoji="0" lang="en-US" sz="2400" b="0"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8: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Quan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sát</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mô</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hình</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cấu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tạo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của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bốn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tử</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thuộc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bốn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tố</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có</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kí</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hiệu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lần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lượt</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A1, A2, A3, A4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dưới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đây</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89089" name="Picture 53" descr="Quan sát mô hình cấu tạo của bốn nguyên tử thuộc bốn nguyên tố có kí hiệu lần lượt (ảnh 1)"/>
          <p:cNvPicPr>
            <a:picLocks noChangeAspect="1" noChangeArrowheads="1"/>
          </p:cNvPicPr>
          <p:nvPr/>
        </p:nvPicPr>
        <p:blipFill>
          <a:blip r:embed="rId2"/>
          <a:srcRect/>
          <a:stretch>
            <a:fillRect/>
          </a:stretch>
        </p:blipFill>
        <p:spPr bwMode="auto">
          <a:xfrm>
            <a:off x="952500" y="828675"/>
            <a:ext cx="9315449" cy="2646984"/>
          </a:xfrm>
          <a:prstGeom prst="rect">
            <a:avLst/>
          </a:prstGeom>
          <a:noFill/>
        </p:spPr>
      </p:pic>
      <p:sp>
        <p:nvSpPr>
          <p:cNvPr id="89091" name="Rectangle 3"/>
          <p:cNvSpPr>
            <a:spLocks noChangeArrowheads="1"/>
          </p:cNvSpPr>
          <p:nvPr/>
        </p:nvSpPr>
        <p:spPr bwMode="auto">
          <a:xfrm>
            <a:off x="849727" y="3264866"/>
            <a:ext cx="5947462" cy="67710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Điền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các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thông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tin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còn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thiếu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vào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bảng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sau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đây</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graphicFrame>
        <p:nvGraphicFramePr>
          <p:cNvPr id="6" name="Table 5"/>
          <p:cNvGraphicFramePr>
            <a:graphicFrameLocks noGrp="1"/>
          </p:cNvGraphicFramePr>
          <p:nvPr/>
        </p:nvGraphicFramePr>
        <p:xfrm>
          <a:off x="612775" y="4053416"/>
          <a:ext cx="7654925" cy="2286000"/>
        </p:xfrm>
        <a:graphic>
          <a:graphicData uri="http://schemas.openxmlformats.org/drawingml/2006/table">
            <a:tbl>
              <a:tblPr firstRow="1" bandRow="1">
                <a:tableStyleId>{5C22544A-7EE6-4342-B048-85BDC9FD1C3A}</a:tableStyleId>
              </a:tblPr>
              <a:tblGrid>
                <a:gridCol w="3825875">
                  <a:extLst>
                    <a:ext uri="{9D8B030D-6E8A-4147-A177-3AD203B41FA5}">
                      <a16:colId xmlns:a16="http://schemas.microsoft.com/office/drawing/2014/main" val="20000"/>
                    </a:ext>
                  </a:extLst>
                </a:gridCol>
                <a:gridCol w="866775">
                  <a:extLst>
                    <a:ext uri="{9D8B030D-6E8A-4147-A177-3AD203B41FA5}">
                      <a16:colId xmlns:a16="http://schemas.microsoft.com/office/drawing/2014/main" val="20001"/>
                    </a:ext>
                  </a:extLst>
                </a:gridCol>
                <a:gridCol w="933450">
                  <a:extLst>
                    <a:ext uri="{9D8B030D-6E8A-4147-A177-3AD203B41FA5}">
                      <a16:colId xmlns:a16="http://schemas.microsoft.com/office/drawing/2014/main" val="20002"/>
                    </a:ext>
                  </a:extLst>
                </a:gridCol>
                <a:gridCol w="1000125">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tblGrid>
              <a:tr h="370840">
                <a:tc>
                  <a:txBody>
                    <a:bodyPr/>
                    <a:lstStyle/>
                    <a:p>
                      <a:r>
                        <a:rPr lang="en-US" sz="2400" dirty="0" err="1" smtClean="0">
                          <a:latin typeface="Times New Roman" pitchFamily="18" charset="0"/>
                          <a:cs typeface="Times New Roman" pitchFamily="18" charset="0"/>
                        </a:rPr>
                        <a:t>Nguyên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tử</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của</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nguyên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tố</a:t>
                      </a:r>
                      <a:r>
                        <a:rPr lang="en-US" sz="2400" baseline="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A1</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A2</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A3</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A4</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70840">
                <a:tc>
                  <a:txBody>
                    <a:bodyPr/>
                    <a:lstStyle/>
                    <a:p>
                      <a:r>
                        <a:rPr lang="en-US" sz="2400" dirty="0" err="1" smtClean="0">
                          <a:latin typeface="Times New Roman" pitchFamily="18" charset="0"/>
                          <a:cs typeface="Times New Roman" pitchFamily="18" charset="0"/>
                        </a:rPr>
                        <a:t>Số</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lớp</a:t>
                      </a:r>
                      <a:r>
                        <a:rPr lang="en-US" sz="2400" baseline="0" dirty="0" smtClean="0">
                          <a:latin typeface="Times New Roman" pitchFamily="18" charset="0"/>
                          <a:cs typeface="Times New Roman" pitchFamily="18" charset="0"/>
                        </a:rPr>
                        <a:t> electron</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70840">
                <a:tc>
                  <a:txBody>
                    <a:bodyPr/>
                    <a:lstStyle/>
                    <a:p>
                      <a:r>
                        <a:rPr lang="en-US" sz="2400" dirty="0" err="1" smtClean="0">
                          <a:latin typeface="Times New Roman" pitchFamily="18" charset="0"/>
                          <a:cs typeface="Times New Roman" pitchFamily="18" charset="0"/>
                        </a:rPr>
                        <a:t>Số</a:t>
                      </a:r>
                      <a:r>
                        <a:rPr lang="en-US" sz="2400" baseline="0" dirty="0" smtClean="0">
                          <a:latin typeface="Times New Roman" pitchFamily="18" charset="0"/>
                          <a:cs typeface="Times New Roman" pitchFamily="18" charset="0"/>
                        </a:rPr>
                        <a:t> electron </a:t>
                      </a:r>
                      <a:r>
                        <a:rPr lang="en-US" sz="2400" baseline="0" dirty="0" err="1" smtClean="0">
                          <a:latin typeface="Times New Roman" pitchFamily="18" charset="0"/>
                          <a:cs typeface="Times New Roman" pitchFamily="18" charset="0"/>
                        </a:rPr>
                        <a:t>lớp</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ngoài</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cùng</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370840">
                <a:tc>
                  <a:txBody>
                    <a:bodyPr/>
                    <a:lstStyle/>
                    <a:p>
                      <a:r>
                        <a:rPr lang="en-US" sz="2400" dirty="0" err="1" smtClean="0">
                          <a:latin typeface="Times New Roman" pitchFamily="18" charset="0"/>
                          <a:cs typeface="Times New Roman" pitchFamily="18" charset="0"/>
                        </a:rPr>
                        <a:t>Số</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hiệu</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nguyên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tử</a:t>
                      </a:r>
                      <a:r>
                        <a:rPr lang="en-US" sz="2400" baseline="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70840">
                <a:tc>
                  <a:txBody>
                    <a:bodyPr/>
                    <a:lstStyle/>
                    <a:p>
                      <a:r>
                        <a:rPr lang="en-US" sz="2400" dirty="0" err="1" smtClean="0">
                          <a:latin typeface="Times New Roman" pitchFamily="18" charset="0"/>
                          <a:cs typeface="Times New Roman" pitchFamily="18" charset="0"/>
                        </a:rPr>
                        <a:t>Số</a:t>
                      </a:r>
                      <a:r>
                        <a:rPr lang="en-US" sz="2400" baseline="0" dirty="0" smtClean="0">
                          <a:latin typeface="Times New Roman" pitchFamily="18" charset="0"/>
                          <a:cs typeface="Times New Roman" pitchFamily="18" charset="0"/>
                        </a:rPr>
                        <a:t> proton</a:t>
                      </a:r>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tc>
                  <a:txBody>
                    <a:bodyPr/>
                    <a:lstStyle/>
                    <a:p>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graphicFrame>
        <p:nvGraphicFramePr>
          <p:cNvPr id="7" name="Table 6"/>
          <p:cNvGraphicFramePr>
            <a:graphicFrameLocks noGrp="1"/>
          </p:cNvGraphicFramePr>
          <p:nvPr/>
        </p:nvGraphicFramePr>
        <p:xfrm>
          <a:off x="631825" y="4043891"/>
          <a:ext cx="7654925" cy="2286000"/>
        </p:xfrm>
        <a:graphic>
          <a:graphicData uri="http://schemas.openxmlformats.org/drawingml/2006/table">
            <a:tbl>
              <a:tblPr firstRow="1" bandRow="1">
                <a:tableStyleId>{5C22544A-7EE6-4342-B048-85BDC9FD1C3A}</a:tableStyleId>
              </a:tblPr>
              <a:tblGrid>
                <a:gridCol w="3825875">
                  <a:extLst>
                    <a:ext uri="{9D8B030D-6E8A-4147-A177-3AD203B41FA5}">
                      <a16:colId xmlns:a16="http://schemas.microsoft.com/office/drawing/2014/main" val="20000"/>
                    </a:ext>
                  </a:extLst>
                </a:gridCol>
                <a:gridCol w="866775">
                  <a:extLst>
                    <a:ext uri="{9D8B030D-6E8A-4147-A177-3AD203B41FA5}">
                      <a16:colId xmlns:a16="http://schemas.microsoft.com/office/drawing/2014/main" val="20001"/>
                    </a:ext>
                  </a:extLst>
                </a:gridCol>
                <a:gridCol w="933450">
                  <a:extLst>
                    <a:ext uri="{9D8B030D-6E8A-4147-A177-3AD203B41FA5}">
                      <a16:colId xmlns:a16="http://schemas.microsoft.com/office/drawing/2014/main" val="20002"/>
                    </a:ext>
                  </a:extLst>
                </a:gridCol>
                <a:gridCol w="1000125">
                  <a:extLst>
                    <a:ext uri="{9D8B030D-6E8A-4147-A177-3AD203B41FA5}">
                      <a16:colId xmlns:a16="http://schemas.microsoft.com/office/drawing/2014/main" val="20003"/>
                    </a:ext>
                  </a:extLst>
                </a:gridCol>
                <a:gridCol w="1028700">
                  <a:extLst>
                    <a:ext uri="{9D8B030D-6E8A-4147-A177-3AD203B41FA5}">
                      <a16:colId xmlns:a16="http://schemas.microsoft.com/office/drawing/2014/main" val="20004"/>
                    </a:ext>
                  </a:extLst>
                </a:gridCol>
              </a:tblGrid>
              <a:tr h="370840">
                <a:tc>
                  <a:txBody>
                    <a:bodyPr/>
                    <a:lstStyle/>
                    <a:p>
                      <a:r>
                        <a:rPr lang="en-US" sz="2400" dirty="0" err="1" smtClean="0">
                          <a:latin typeface="Times New Roman" pitchFamily="18" charset="0"/>
                          <a:cs typeface="Times New Roman" pitchFamily="18" charset="0"/>
                        </a:rPr>
                        <a:t>Nguyên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tử</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của</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nguyên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tố</a:t>
                      </a:r>
                      <a:r>
                        <a:rPr lang="en-US" sz="2400" baseline="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A1</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A2</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A3</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A4</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0"/>
                  </a:ext>
                </a:extLst>
              </a:tr>
              <a:tr h="370840">
                <a:tc>
                  <a:txBody>
                    <a:bodyPr/>
                    <a:lstStyle/>
                    <a:p>
                      <a:r>
                        <a:rPr lang="en-US" sz="2400" dirty="0" err="1" smtClean="0">
                          <a:latin typeface="Times New Roman" pitchFamily="18" charset="0"/>
                          <a:cs typeface="Times New Roman" pitchFamily="18" charset="0"/>
                        </a:rPr>
                        <a:t>Số</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lớp</a:t>
                      </a:r>
                      <a:r>
                        <a:rPr lang="en-US" sz="2400" baseline="0" dirty="0" smtClean="0">
                          <a:latin typeface="Times New Roman" pitchFamily="18" charset="0"/>
                          <a:cs typeface="Times New Roman" pitchFamily="18" charset="0"/>
                        </a:rPr>
                        <a:t> electron</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3</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70840">
                <a:tc>
                  <a:txBody>
                    <a:bodyPr/>
                    <a:lstStyle/>
                    <a:p>
                      <a:r>
                        <a:rPr lang="en-US" sz="2400" dirty="0" err="1" smtClean="0">
                          <a:latin typeface="Times New Roman" pitchFamily="18" charset="0"/>
                          <a:cs typeface="Times New Roman" pitchFamily="18" charset="0"/>
                        </a:rPr>
                        <a:t>Số</a:t>
                      </a:r>
                      <a:r>
                        <a:rPr lang="en-US" sz="2400" baseline="0" dirty="0" smtClean="0">
                          <a:latin typeface="Times New Roman" pitchFamily="18" charset="0"/>
                          <a:cs typeface="Times New Roman" pitchFamily="18" charset="0"/>
                        </a:rPr>
                        <a:t> electron </a:t>
                      </a:r>
                      <a:r>
                        <a:rPr lang="en-US" sz="2400" baseline="0" dirty="0" err="1" smtClean="0">
                          <a:latin typeface="Times New Roman" pitchFamily="18" charset="0"/>
                          <a:cs typeface="Times New Roman" pitchFamily="18" charset="0"/>
                        </a:rPr>
                        <a:t>lớp</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ngoài</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cùng</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2</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8</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6</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7</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370840">
                <a:tc>
                  <a:txBody>
                    <a:bodyPr/>
                    <a:lstStyle/>
                    <a:p>
                      <a:r>
                        <a:rPr lang="en-US" sz="2400" dirty="0" err="1" smtClean="0">
                          <a:latin typeface="Times New Roman" pitchFamily="18" charset="0"/>
                          <a:cs typeface="Times New Roman" pitchFamily="18" charset="0"/>
                        </a:rPr>
                        <a:t>Số</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hiệu</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nguyên</a:t>
                      </a:r>
                      <a:r>
                        <a:rPr lang="en-US" sz="2400" baseline="0" dirty="0" smtClean="0">
                          <a:latin typeface="Times New Roman" pitchFamily="18" charset="0"/>
                          <a:cs typeface="Times New Roman" pitchFamily="18" charset="0"/>
                        </a:rPr>
                        <a:t> </a:t>
                      </a:r>
                      <a:r>
                        <a:rPr lang="en-US" sz="2400" baseline="0" dirty="0" err="1" smtClean="0">
                          <a:latin typeface="Times New Roman" pitchFamily="18" charset="0"/>
                          <a:cs typeface="Times New Roman" pitchFamily="18" charset="0"/>
                        </a:rPr>
                        <a:t>tử</a:t>
                      </a:r>
                      <a:r>
                        <a:rPr lang="en-US" sz="2400" baseline="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txBody>
                  <a:tcPr/>
                </a:tc>
                <a:tc>
                  <a:txBody>
                    <a:bodyPr/>
                    <a:lstStyle/>
                    <a:p>
                      <a:r>
                        <a:rPr lang="en-US" sz="2400" smtClean="0">
                          <a:latin typeface="Times New Roman" pitchFamily="18" charset="0"/>
                          <a:cs typeface="Times New Roman" pitchFamily="18" charset="0"/>
                        </a:rPr>
                        <a:t>12</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18</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8</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17</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370840">
                <a:tc>
                  <a:txBody>
                    <a:bodyPr/>
                    <a:lstStyle/>
                    <a:p>
                      <a:r>
                        <a:rPr lang="en-US" sz="2400" dirty="0" err="1" smtClean="0">
                          <a:latin typeface="Times New Roman" pitchFamily="18" charset="0"/>
                          <a:cs typeface="Times New Roman" pitchFamily="18" charset="0"/>
                        </a:rPr>
                        <a:t>Số</a:t>
                      </a:r>
                      <a:r>
                        <a:rPr lang="en-US" sz="2400" baseline="0" dirty="0" smtClean="0">
                          <a:latin typeface="Times New Roman" pitchFamily="18" charset="0"/>
                          <a:cs typeface="Times New Roman" pitchFamily="18" charset="0"/>
                        </a:rPr>
                        <a:t> proton</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12</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18</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8</a:t>
                      </a:r>
                      <a:endParaRPr lang="en-US" sz="2400"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17</a:t>
                      </a:r>
                      <a:endParaRPr lang="en-US" sz="24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1"/>
          <p:cNvSpPr>
            <a:spLocks noChangeArrowheads="1"/>
          </p:cNvSpPr>
          <p:nvPr/>
        </p:nvSpPr>
        <p:spPr bwMode="auto">
          <a:xfrm>
            <a:off x="323850" y="563940"/>
            <a:ext cx="6543675"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Câu</a:t>
            </a:r>
            <a:r>
              <a:rPr kumimoji="0" lang="en-US" sz="2400" b="0" i="0" u="none" strike="noStrike" cap="none" normalizeH="0" dirty="0" smtClean="0">
                <a:ln>
                  <a:noFill/>
                </a:ln>
                <a:solidFill>
                  <a:srgbClr val="000000"/>
                </a:solidFill>
                <a:effectLst/>
                <a:latin typeface="Times New Roman" pitchFamily="18" charset="0"/>
                <a:ea typeface="Times New Roman" pitchFamily="18" charset="0"/>
                <a:cs typeface="Times New Roman" pitchFamily="18" charset="0"/>
              </a:rPr>
              <a:t> 9: </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Phosphorus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một</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những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thành</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phần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hóa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học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cấu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tạo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tế</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bào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được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tìm</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thấy</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chất</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truyền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màng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tế</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bào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có</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vai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trò</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quan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trọng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các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hoạt</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động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của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tế</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bào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như</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truyền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hấp</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dinh</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dưỡng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Cùng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với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calcium, phosphorus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có</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vai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trò</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quan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trọng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việc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hình</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thành</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cấu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trúc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xương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Dựa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vào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bảng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tuần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hoàn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hãy</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trình</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bày</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các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đặc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điểm</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của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tố</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phosphorus (ô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tố</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chu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kì</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nhóm</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hiệu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tử</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khối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lượng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tử</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proton,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điện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tích</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hạt</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nhân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b)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Đọc</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thông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tin ở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và</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giải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thích</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vì</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sao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người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ta</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nói</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“phosphorus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tố</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thiết</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yếu</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cho</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cơ</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thể</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4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sống</a:t>
            </a:r>
            <a:r>
              <a:rPr kumimoji="0" lang="en-US" sz="24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87043" name="Picture 3" descr="Phốt pho - một nguyên tố thiết yếu cho cuộc sống - yH5BAEAAAAALAAAAAABAAEAAAIBRAA7"/>
          <p:cNvPicPr>
            <a:picLocks noChangeAspect="1" noChangeArrowheads="1"/>
          </p:cNvPicPr>
          <p:nvPr/>
        </p:nvPicPr>
        <p:blipFill>
          <a:blip r:embed="rId2"/>
          <a:srcRect/>
          <a:stretch>
            <a:fillRect/>
          </a:stretch>
        </p:blipFill>
        <p:spPr bwMode="auto">
          <a:xfrm>
            <a:off x="7165975" y="590550"/>
            <a:ext cx="4762500" cy="5438775"/>
          </a:xfrm>
          <a:prstGeom prst="rect">
            <a:avLst/>
          </a:prstGeom>
          <a:noFill/>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p:cNvSpPr>
            <a:spLocks noChangeArrowheads="1"/>
          </p:cNvSpPr>
          <p:nvPr/>
        </p:nvSpPr>
        <p:spPr bwMode="auto">
          <a:xfrm>
            <a:off x="219075" y="114300"/>
            <a:ext cx="1053465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Dựa</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vào</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bảng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tuần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hoàn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xác</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định</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được</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Phosphorus ở ô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15,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chu</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kì</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3,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nhóm</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VA.</a:t>
            </a:r>
            <a:endPar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hiệu</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tử</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15.</a:t>
            </a:r>
            <a:endPar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Khối</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lượng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tử</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31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amu</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proton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của</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15,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điện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tích</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hạt</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nhân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tử</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+15.</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88066" name="Rectangle 2"/>
          <p:cNvSpPr>
            <a:spLocks noChangeArrowheads="1"/>
          </p:cNvSpPr>
          <p:nvPr/>
        </p:nvSpPr>
        <p:spPr bwMode="auto">
          <a:xfrm>
            <a:off x="200025" y="2562225"/>
            <a:ext cx="107442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b)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Người</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ta</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nói</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“phosphorus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nguyên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tố</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thiết</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yếu</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cho</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cơ</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thể</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vì</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Phosphorus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là</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một</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những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thành</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phần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hóa</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học</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cấu</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tạo</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nên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tế</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bào</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được</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tìm</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thấy</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chất</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di</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truyền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màng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tế</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bào</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Phosphorus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có</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vai</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trò</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quan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trọng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các</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hoạt</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động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của</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tế</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bào</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như</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di</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truyền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hấp</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thu</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dinh</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dưỡng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endPar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cơ</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thể</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ở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động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vật</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có</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xương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sống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cùng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với</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calcium, phosphorus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có</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vai</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trò</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quan</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trọng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trong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việc</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hình</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thành</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cấu</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trúc</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xương</a:t>
            </a:r>
            <a:r>
              <a:rPr kumimoji="0" lang="en-US" sz="28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2034</TotalTime>
  <Words>5057</Words>
  <Application>Microsoft Office PowerPoint</Application>
  <PresentationFormat>Widescreen</PresentationFormat>
  <Paragraphs>2313</Paragraphs>
  <Slides>72</Slides>
  <Notes>1</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72</vt:i4>
      </vt:variant>
    </vt:vector>
  </HeadingPairs>
  <TitlesOfParts>
    <vt:vector size="81" baseType="lpstr">
      <vt:lpstr>Aachen</vt:lpstr>
      <vt:lpstr>Arial</vt:lpstr>
      <vt:lpstr>Calibri</vt:lpstr>
      <vt:lpstr>Calibri Light</vt:lpstr>
      <vt:lpstr>iCiel TALUHLA</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Du An - Mien Phi - STEM</Manager>
  <Company>Du An - Mien Phi - 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 An - Mien Phi - STEM</dc:title>
  <dc:subject>Du An - Mien Phi - STEM</dc:subject>
  <dc:creator>Du An - Mien Phi - STEM</dc:creator>
  <dc:description>Du An - Mien Phi - STEM</dc:description>
  <cp:lastModifiedBy>Admin</cp:lastModifiedBy>
  <cp:revision>120</cp:revision>
  <dcterms:created xsi:type="dcterms:W3CDTF">2022-07-14T08:35:57Z</dcterms:created>
  <dcterms:modified xsi:type="dcterms:W3CDTF">2025-02-25T04:33:17Z</dcterms:modified>
  <cp:category>Du An - Mien Phi - STEM</cp:category>
</cp:coreProperties>
</file>