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335" r:id="rId2"/>
    <p:sldId id="395" r:id="rId3"/>
    <p:sldId id="398" r:id="rId4"/>
    <p:sldId id="417" r:id="rId5"/>
    <p:sldId id="399" r:id="rId6"/>
    <p:sldId id="433" r:id="rId7"/>
    <p:sldId id="434" r:id="rId8"/>
    <p:sldId id="387" r:id="rId9"/>
    <p:sldId id="428" r:id="rId10"/>
    <p:sldId id="431" r:id="rId11"/>
    <p:sldId id="432" r:id="rId12"/>
    <p:sldId id="424" r:id="rId13"/>
    <p:sldId id="429" r:id="rId14"/>
    <p:sldId id="414" r:id="rId15"/>
    <p:sldId id="403" r:id="rId16"/>
    <p:sldId id="404" r:id="rId17"/>
    <p:sldId id="415" r:id="rId18"/>
    <p:sldId id="416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00FF"/>
    <a:srgbClr val="FF00FF"/>
    <a:srgbClr val="FF0000"/>
    <a:srgbClr val="006600"/>
    <a:srgbClr val="9C0C24"/>
    <a:srgbClr val="A8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98" autoAdjust="0"/>
    <p:restoredTop sz="98566" autoAdjust="0"/>
  </p:normalViewPr>
  <p:slideViewPr>
    <p:cSldViewPr snapToGrid="0">
      <p:cViewPr varScale="1">
        <p:scale>
          <a:sx n="69" d="100"/>
          <a:sy n="69" d="100"/>
        </p:scale>
        <p:origin x="90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7BCDB4-68F1-4CF5-B86E-7ECC8F61CF4F}" type="datetimeFigureOut">
              <a:rPr lang="en-US" smtClean="0"/>
              <a:pPr/>
              <a:t>1/16/2025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19BF97-CCE8-4556-AECF-D3B0ACA3D1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2742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03423-AC26-81A6-D911-CC9E4035B7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29A722-DED6-E4C0-713C-06AAA68E7C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A308FB-1498-7B9A-946F-62E1B0251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47B41-D574-4D99-8733-CDF2B4333776}" type="datetimeFigureOut">
              <a:rPr lang="en-US" smtClean="0"/>
              <a:pPr/>
              <a:t>1/16/2025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3CFA85-9F4C-191C-F201-193CD17C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AB831E-DA43-063D-18A1-DB90E8D6A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5BB2F-C9CB-4F18-9077-FBA6E68299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917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6AB99-42D0-CE95-4922-976A7F2DF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F6EB7F-1B14-FDAC-D9F6-7677633F1B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129353-18A1-E62E-F0E7-0D1DB37C7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47B41-D574-4D99-8733-CDF2B4333776}" type="datetimeFigureOut">
              <a:rPr lang="en-US" smtClean="0"/>
              <a:pPr/>
              <a:t>1/16/2025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CFBAF1-8F12-554D-5626-6E222607E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A51114-B29E-9DB5-1161-02C36CE1D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5BB2F-C9CB-4F18-9077-FBA6E68299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198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84FAE5C-66BA-BDC3-EED8-AB2E7FDBE5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B6C9E6-16C6-6AEE-AEA6-FD466789C7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68DFEF-F563-6ADA-AE7D-EA7B9CBD9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47B41-D574-4D99-8733-CDF2B4333776}" type="datetimeFigureOut">
              <a:rPr lang="en-US" smtClean="0"/>
              <a:pPr/>
              <a:t>1/16/2025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B8784B-C865-9894-5752-1B48F7CB7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68AD1F-F136-ABB3-FCE9-BBCDA401D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5BB2F-C9CB-4F18-9077-FBA6E68299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369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E6424F-6FF3-581E-D9F7-CC3699FF3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20A5D7-9373-D28C-F89A-7376169690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FFF51C-A686-C9EF-6705-2D21B90A8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47B41-D574-4D99-8733-CDF2B4333776}" type="datetimeFigureOut">
              <a:rPr lang="en-US" smtClean="0"/>
              <a:pPr/>
              <a:t>1/16/2025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0D90C3-869F-C288-4F55-A252885B3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73D1F9-89D8-9F64-B07C-D123DEE88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5BB2F-C9CB-4F18-9077-FBA6E68299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962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CD1C4D-97AE-9836-D351-8BB247533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DF857A-248B-AA0A-6ECD-ED130A5EC1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A1E298-89A3-8D15-25E9-03DFDEE53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47B41-D574-4D99-8733-CDF2B4333776}" type="datetimeFigureOut">
              <a:rPr lang="en-US" smtClean="0"/>
              <a:pPr/>
              <a:t>1/16/2025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DA0F6F-0B75-E846-009B-1690213FC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58A3CF-BCE3-2EA9-2FDD-D98673788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5BB2F-C9CB-4F18-9077-FBA6E68299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511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DFA6C-AB45-DD85-3521-91DF4480D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93F6DC-66D1-6A8D-28C7-C530456E1E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A55E59-565D-A0D6-B7A4-34CCB370ED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06D9F4-C35F-E5D4-C980-AF9C8B965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47B41-D574-4D99-8733-CDF2B4333776}" type="datetimeFigureOut">
              <a:rPr lang="en-US" smtClean="0"/>
              <a:pPr/>
              <a:t>1/16/2025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2C7EAD-7C89-6EC3-C7A8-B66DDE2B4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29EFD7-C7BF-5164-3CF1-8FB389B52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5BB2F-C9CB-4F18-9077-FBA6E68299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024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678A87-FB49-3DEE-3661-0A34760C7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0BB807-E386-B2CB-7253-C78C9FA983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D7D980-B07A-E27C-2A45-68A39F972A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49F2E8-928C-854C-F944-59D364FCF4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264C32-CCC0-5C55-C11E-C5BFD0D835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7046D3-876D-4C5B-45C3-7A78EAF14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47B41-D574-4D99-8733-CDF2B4333776}" type="datetimeFigureOut">
              <a:rPr lang="en-US" smtClean="0"/>
              <a:pPr/>
              <a:t>1/16/2025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8E8B65-41C0-F8DC-75B1-B3B314405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EF5E86F-4264-6A88-EF6C-EF2EE1D61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5BB2F-C9CB-4F18-9077-FBA6E68299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43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D6D308-D658-43EC-8619-1829004A63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27C2031-2CC5-7BA1-98FD-2403904DC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47B41-D574-4D99-8733-CDF2B4333776}" type="datetimeFigureOut">
              <a:rPr lang="en-US" smtClean="0"/>
              <a:pPr/>
              <a:t>1/16/2025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9A14F2-E749-902A-31C6-F874B212B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D2D4EB-9FBC-B70F-8618-4A37A97BF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5BB2F-C9CB-4F18-9077-FBA6E68299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63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9F85CE8-8581-2F50-4DAF-FC03F1FDF7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47B41-D574-4D99-8733-CDF2B4333776}" type="datetimeFigureOut">
              <a:rPr lang="en-US" smtClean="0"/>
              <a:pPr/>
              <a:t>1/16/2025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7E7FA6-B5DF-8560-6067-2C59387AA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7ED599-BE0F-70D7-28EE-1D8ED4885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5BB2F-C9CB-4F18-9077-FBA6E68299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436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82498-553D-A2DB-F771-00B5A2B99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321FBF-EDCB-43AA-0632-84400D0C6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1847BC-9E53-30FA-0FD6-6BE424C745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C2C796-6882-D4E3-AA7F-532004367F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47B41-D574-4D99-8733-CDF2B4333776}" type="datetimeFigureOut">
              <a:rPr lang="en-US" smtClean="0"/>
              <a:pPr/>
              <a:t>1/16/2025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B08152-6956-F4C5-3A69-7CC7C7E2F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DD2FE6-4227-FD82-4937-8D59EA69B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5BB2F-C9CB-4F18-9077-FBA6E68299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234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0C873F-E510-719F-98AC-3E70D87AE3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FC9E2E2-2AE6-3EBD-A9E4-7ED224ABC8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D2EBDC-61E3-44F2-ABB4-2EB1749927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F2E887-1386-15D9-5ECB-2E2384DFF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47B41-D574-4D99-8733-CDF2B4333776}" type="datetimeFigureOut">
              <a:rPr lang="en-US" smtClean="0"/>
              <a:pPr/>
              <a:t>1/16/2025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D42CEC-AEEF-DFC4-E282-D593A0296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F40693-F29B-CF3B-65FE-11FC48F97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5BB2F-C9CB-4F18-9077-FBA6E68299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316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DA1EDD5-0880-E869-4D10-C85553C03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80795F-1B41-82CD-C290-311DBA831F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86E56-0772-62DB-E800-7629071249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47B41-D574-4D99-8733-CDF2B4333776}" type="datetimeFigureOut">
              <a:rPr lang="en-US" smtClean="0"/>
              <a:pPr/>
              <a:t>1/16/2025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B15C0E-FBAF-B2D2-251A-970E2D4CC2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E648B1-B142-9FCA-13B3-C5042150F3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95BB2F-C9CB-4F18-9077-FBA6E68299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290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613983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CHỦ ĐỀ 2: SƠ LƯỢC VỀ BẢNG TUẦN HOÀN CÁC NGUYÊN TỐ HÓA HỌC</a:t>
            </a:r>
            <a:endParaRPr lang="en-US" sz="4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260" y="3159727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 3: SƠ LƯỢC VỀ BẢNG TUẦN HOÀN CÁC NGUYÊN TỐ HÓA HỌC</a:t>
            </a:r>
            <a:endParaRPr lang="en-US" sz="4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2" y="1058091"/>
            <a:ext cx="940528" cy="9797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1590804" y="87683"/>
            <a:ext cx="9908089" cy="789139"/>
          </a:xfrm>
          <a:prstGeom prst="rect">
            <a:avLst/>
          </a:prstGeom>
          <a:ln>
            <a:noFill/>
          </a:ln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H5: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1,2,3 ?</a:t>
            </a:r>
          </a:p>
          <a:p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482236" y="768018"/>
            <a:ext cx="6450904" cy="8854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63892" y="5178706"/>
            <a:ext cx="9410882" cy="1589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rcRect l="1452" t="1297" r="3516" b="5594"/>
          <a:stretch>
            <a:fillRect/>
          </a:stretch>
        </p:blipFill>
        <p:spPr>
          <a:xfrm>
            <a:off x="110836" y="768018"/>
            <a:ext cx="11990373" cy="441068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89707" y="2119743"/>
            <a:ext cx="11152911" cy="9559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13709" y="768018"/>
            <a:ext cx="7660996" cy="9812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37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2" y="1058091"/>
            <a:ext cx="940528" cy="9797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1590804" y="87683"/>
            <a:ext cx="9908089" cy="789139"/>
          </a:xfrm>
          <a:prstGeom prst="rect">
            <a:avLst/>
          </a:prstGeom>
          <a:ln>
            <a:noFill/>
          </a:ln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H5: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1,2,3 ?</a:t>
            </a:r>
          </a:p>
          <a:p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482236" y="768018"/>
            <a:ext cx="6450904" cy="8854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"/>
          <a:srcRect l="1452" t="1297" r="3516" b="5594"/>
          <a:stretch>
            <a:fillRect/>
          </a:stretch>
        </p:blipFill>
        <p:spPr>
          <a:xfrm>
            <a:off x="110836" y="768018"/>
            <a:ext cx="11990373" cy="441068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89707" y="3047993"/>
            <a:ext cx="11152911" cy="9559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13709" y="768018"/>
            <a:ext cx="7660996" cy="9812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8582" y="5141040"/>
            <a:ext cx="9165391" cy="167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123042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3151" y="491320"/>
            <a:ext cx="11486368" cy="4431409"/>
          </a:xfrm>
          <a:ln>
            <a:noFill/>
          </a:ln>
        </p:spPr>
        <p:txBody>
          <a:bodyPr>
            <a:normAutofit/>
          </a:bodyPr>
          <a:lstStyle/>
          <a:p>
            <a:pPr algn="l"/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I. NGUYÊN TẮC SẮP XẾP CÁC NGUYÊN TỐ HÓA HỌC TRONG BẢNG TUẦN HOÀN</a:t>
            </a:r>
          </a:p>
          <a:p>
            <a:pPr algn="just"/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II. CẤU TẠO BẢNG TUẦN HOÀN:</a:t>
            </a:r>
          </a:p>
          <a:p>
            <a:pPr algn="just"/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1. Ô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2. Chu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kì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buFontTx/>
              <a:buChar char="-"/>
            </a:pP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Chu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kì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gồm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electron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xếp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dần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Tx/>
              <a:buChar char="-"/>
            </a:pP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kì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electron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kì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BÀI 3: SƠ LƯỢC VỀ BẢNG TUẦN HOÀN NGUYÊN TỐ HÓA HỌC</a:t>
            </a:r>
            <a:endParaRPr lang="en-US" sz="2800" b="1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7026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690982" y="1791512"/>
            <a:ext cx="423540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C:</a:t>
            </a:r>
          </a:p>
          <a:p>
            <a:pPr algn="just"/>
            <a:r>
              <a:rPr 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6</a:t>
            </a:r>
          </a:p>
          <a:p>
            <a:pPr algn="just"/>
            <a:r>
              <a:rPr 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=&gt; 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electron</a:t>
            </a:r>
            <a:endParaRPr lang="en-US" sz="24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Al: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en-US" sz="24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</a:p>
          <a:p>
            <a:pPr marL="342900" indent="-342900" algn="just">
              <a:buFontTx/>
              <a:buChar char="-"/>
            </a:pPr>
            <a:r>
              <a:rPr 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electron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EB8F937-CA73-11F1-EEBE-CFF07133EB5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38545" y="1119740"/>
            <a:ext cx="7473606" cy="573826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188935" y="1927170"/>
            <a:ext cx="412494" cy="574767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169816" y="91440"/>
            <a:ext cx="11756571" cy="116259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Luyên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8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carbon (C)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aluminium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(Al). Hai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electron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 </a:t>
            </a:r>
            <a:r>
              <a:rPr lang="en-US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Al.</a:t>
            </a:r>
          </a:p>
        </p:txBody>
      </p:sp>
      <p:sp>
        <p:nvSpPr>
          <p:cNvPr id="7" name="Rectangle 6"/>
          <p:cNvSpPr/>
          <p:nvPr/>
        </p:nvSpPr>
        <p:spPr>
          <a:xfrm>
            <a:off x="4773306" y="2481360"/>
            <a:ext cx="412494" cy="574767"/>
          </a:xfrm>
          <a:prstGeom prst="rect">
            <a:avLst/>
          </a:prstGeom>
          <a:noFill/>
          <a:ln w="3810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479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9" grpId="1" animBg="1"/>
      <p:bldP spid="7" grpId="0" animBg="1"/>
      <p:bldP spid="7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829006" y="1791512"/>
            <a:ext cx="409738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số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phosphorus,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số 3</a:t>
            </a:r>
          </a:p>
          <a:p>
            <a:pPr algn="just"/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electron</a:t>
            </a:r>
          </a:p>
          <a:p>
            <a:pPr algn="just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EB8F937-CA73-11F1-EEBE-CFF07133EB5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30706"/>
            <a:ext cx="7473606" cy="573826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701553" y="2606038"/>
            <a:ext cx="412494" cy="574767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169816" y="91440"/>
            <a:ext cx="11756571" cy="116259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Luyên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số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electron</a:t>
            </a:r>
          </a:p>
        </p:txBody>
      </p:sp>
    </p:spTree>
    <p:extLst>
      <p:ext uri="{BB962C8B-B14F-4D97-AF65-F5344CB8AC3E}">
        <p14:creationId xmlns:p14="http://schemas.microsoft.com/office/powerpoint/2010/main" val="2734345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9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4775201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sz="28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sodium </a:t>
            </a:r>
            <a:r>
              <a:rPr lang="en-US" sz="2800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8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8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11; </a:t>
            </a:r>
            <a:r>
              <a:rPr lang="en-US" sz="2800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8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8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sz="28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+11; </a:t>
            </a:r>
            <a:r>
              <a:rPr lang="en-US" sz="2800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2800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8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electron; </a:t>
            </a:r>
            <a:r>
              <a:rPr lang="en-US" sz="2800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28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kì</a:t>
            </a:r>
            <a:r>
              <a:rPr lang="en-US" sz="28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3; </a:t>
            </a:r>
            <a:r>
              <a:rPr lang="en-US" sz="2800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1 electron </a:t>
            </a:r>
            <a:r>
              <a:rPr lang="en-US" sz="2800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8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28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8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sz="28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910138" cy="4574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18751" y="174168"/>
            <a:ext cx="7010400" cy="4395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260" y="5638787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sz="28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agron</a:t>
            </a:r>
            <a:r>
              <a:rPr lang="en-US" sz="28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8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8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18; </a:t>
            </a:r>
            <a:r>
              <a:rPr lang="en-US" sz="2800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8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8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sz="28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+18; </a:t>
            </a:r>
            <a:r>
              <a:rPr lang="en-US" sz="2800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2800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8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electron; </a:t>
            </a:r>
            <a:r>
              <a:rPr lang="en-US" sz="2800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28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kì</a:t>
            </a:r>
            <a:r>
              <a:rPr lang="en-US" sz="28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3; </a:t>
            </a:r>
            <a:r>
              <a:rPr lang="en-US" sz="2800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8 electron </a:t>
            </a:r>
            <a:r>
              <a:rPr lang="en-US" sz="2800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8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28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8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sz="28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834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028" y="2307772"/>
            <a:ext cx="268514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sz="28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X </a:t>
            </a:r>
            <a:r>
              <a:rPr lang="en-US" sz="2800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oxygen. Oxygen </a:t>
            </a:r>
            <a:r>
              <a:rPr lang="en-US" sz="2800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sz="28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ở ô </a:t>
            </a:r>
            <a:r>
              <a:rPr lang="en-US" sz="2800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8, </a:t>
            </a:r>
            <a:r>
              <a:rPr lang="en-US" sz="2800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28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chu</a:t>
            </a:r>
            <a:r>
              <a:rPr lang="en-US" sz="28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kì</a:t>
            </a:r>
            <a:r>
              <a:rPr lang="en-US" sz="28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2800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28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tuần</a:t>
            </a:r>
            <a:r>
              <a:rPr lang="en-US" sz="28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28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0625" y="0"/>
            <a:ext cx="4078515" cy="438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3969579" y="-1364422"/>
            <a:ext cx="6836386" cy="9608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159834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816" y="91439"/>
            <a:ext cx="11756571" cy="133241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3.4,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số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natri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argon (số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số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electron, chu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số electron ở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82130" y="1726095"/>
            <a:ext cx="5691136" cy="3477917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69816" y="1764776"/>
            <a:ext cx="3132184" cy="2757005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9817" y="2246304"/>
            <a:ext cx="3043283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Số </a:t>
            </a:r>
            <a:r>
              <a:rPr lang="en-US" sz="2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11</a:t>
            </a:r>
          </a:p>
          <a:p>
            <a:pPr algn="just"/>
            <a: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+11</a:t>
            </a:r>
          </a:p>
          <a:p>
            <a:pPr algn="just"/>
            <a: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Số </a:t>
            </a:r>
            <a:r>
              <a:rPr lang="en-US" sz="2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 = số TT chu </a:t>
            </a:r>
            <a:r>
              <a:rPr lang="en-US" sz="2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3</a:t>
            </a:r>
          </a:p>
          <a:p>
            <a:pPr algn="just"/>
            <a: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electron ở </a:t>
            </a:r>
            <a:r>
              <a:rPr lang="en-US" sz="2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endParaRPr lang="en-US" sz="2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8794202" y="1916595"/>
            <a:ext cx="3308897" cy="2757005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794204" y="2398123"/>
            <a:ext cx="3308895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Số </a:t>
            </a:r>
            <a:r>
              <a:rPr lang="en-US" sz="2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18</a:t>
            </a:r>
          </a:p>
          <a:p>
            <a:pPr algn="just"/>
            <a: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+18</a:t>
            </a:r>
          </a:p>
          <a:p>
            <a:pPr algn="just"/>
            <a: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Số </a:t>
            </a:r>
            <a:r>
              <a:rPr lang="en-US" sz="2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 = số TT chu </a:t>
            </a:r>
            <a:r>
              <a:rPr lang="en-US" sz="2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3</a:t>
            </a:r>
          </a:p>
          <a:p>
            <a:pPr algn="just"/>
            <a: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 electron ở </a:t>
            </a:r>
            <a:r>
              <a:rPr lang="en-US" sz="2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endParaRPr lang="en-US" sz="2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156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9816" y="91439"/>
            <a:ext cx="11756571" cy="133241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24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vi-VN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 tố X tạo nên chất khí duy trì sự hô hấp của con người và có nhiều trong không khí. Hãy cho biết tên của nguyên tố X. Nguyên tố X nằm ở ô nào và chu kì nào trong bảng tuần hoàn</a:t>
            </a:r>
            <a:endParaRPr lang="en-US" sz="24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8116" y="1783140"/>
            <a:ext cx="108283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dirty="0">
                <a:solidFill>
                  <a:srgbClr val="000000"/>
                </a:solidFill>
                <a:latin typeface="+mj-lt"/>
              </a:rPr>
              <a:t>- Chất khí duy trì sự hô hấp của con người và có nhiều trong không khí</a:t>
            </a:r>
          </a:p>
          <a:p>
            <a:r>
              <a:rPr lang="vi-VN" sz="2400" dirty="0">
                <a:solidFill>
                  <a:srgbClr val="000000"/>
                </a:solidFill>
                <a:latin typeface="+mj-lt"/>
              </a:rPr>
              <a:t>=&gt; Khí oxygen</a:t>
            </a:r>
          </a:p>
          <a:p>
            <a:r>
              <a:rPr lang="vi-VN" sz="2400" dirty="0">
                <a:solidFill>
                  <a:srgbClr val="000000"/>
                </a:solidFill>
                <a:latin typeface="+mj-lt"/>
              </a:rPr>
              <a:t>- Tên nguyên tố: Oxygen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432116" y="2983469"/>
            <a:ext cx="1604222" cy="1710339"/>
            <a:chOff x="8338936" y="317531"/>
            <a:chExt cx="1377367" cy="1519488"/>
          </a:xfrm>
        </p:grpSpPr>
        <p:sp>
          <p:nvSpPr>
            <p:cNvPr id="5" name="Oval 4"/>
            <p:cNvSpPr/>
            <p:nvPr/>
          </p:nvSpPr>
          <p:spPr>
            <a:xfrm>
              <a:off x="8861450" y="888136"/>
              <a:ext cx="391886" cy="391886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6" name="Oval 5"/>
            <p:cNvSpPr/>
            <p:nvPr/>
          </p:nvSpPr>
          <p:spPr>
            <a:xfrm>
              <a:off x="8691633" y="718319"/>
              <a:ext cx="731520" cy="731520"/>
            </a:xfrm>
            <a:prstGeom prst="ellipse">
              <a:avLst/>
            </a:prstGeom>
            <a:noFill/>
            <a:ln w="28575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8404250" y="417873"/>
              <a:ext cx="1306286" cy="1306286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887577" y="892019"/>
              <a:ext cx="562581" cy="5413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accent5">
                      <a:lumMod val="50000"/>
                    </a:schemeClr>
                  </a:solidFill>
                </a:rPr>
                <a:t>8+</a:t>
              </a:r>
            </a:p>
          </p:txBody>
        </p:sp>
        <p:sp>
          <p:nvSpPr>
            <p:cNvPr id="9" name="Oval 8"/>
            <p:cNvSpPr/>
            <p:nvPr/>
          </p:nvSpPr>
          <p:spPr>
            <a:xfrm>
              <a:off x="8965953" y="652068"/>
              <a:ext cx="182880" cy="182880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8965953" y="1333210"/>
              <a:ext cx="182880" cy="182880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9507939" y="599751"/>
              <a:ext cx="167914" cy="182928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9533423" y="1319623"/>
              <a:ext cx="182880" cy="182880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8909534" y="1654139"/>
              <a:ext cx="182880" cy="182880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8797383" y="317531"/>
              <a:ext cx="182880" cy="182880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8417313" y="1382417"/>
              <a:ext cx="182880" cy="182880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8338936" y="796696"/>
              <a:ext cx="182880" cy="182880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5305977" y="3344751"/>
            <a:ext cx="11592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Oxygen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97116" y="5062789"/>
            <a:ext cx="109344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dirty="0">
                <a:solidFill>
                  <a:srgbClr val="000000"/>
                </a:solidFill>
                <a:latin typeface="+mj-lt"/>
              </a:rPr>
              <a:t>- Oxygen nằm ở ô số 8, hàng số 2 =&gt; Oxygen thuộc chu kì 2 trong bảng tuần hoàn</a:t>
            </a:r>
          </a:p>
        </p:txBody>
      </p:sp>
    </p:spTree>
    <p:extLst>
      <p:ext uri="{BB962C8B-B14F-4D97-AF65-F5344CB8AC3E}">
        <p14:creationId xmlns:p14="http://schemas.microsoft.com/office/powerpoint/2010/main" val="2017460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91320"/>
            <a:ext cx="12192000" cy="6366680"/>
          </a:xfrm>
          <a:ln>
            <a:noFill/>
          </a:ln>
        </p:spPr>
        <p:txBody>
          <a:bodyPr>
            <a:normAutofit/>
          </a:bodyPr>
          <a:lstStyle/>
          <a:p>
            <a:pPr algn="l"/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I. NGUYÊN TẮC SẮP XẾP CÁC NGUYÊN TỐ HÓA HỌC TRONG BẢNG TUẦN HOÀN</a:t>
            </a:r>
          </a:p>
          <a:p>
            <a:pPr algn="just"/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II. CẤU TẠO BẢNG TUẦN HOÀN:</a:t>
            </a:r>
          </a:p>
          <a:p>
            <a:pPr algn="just"/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1. Ô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2. Chu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kì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0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BÀI 3: SƠ LƯỢC VỀ BẢNG TUẦN HOÀN NGUYÊN TỐ HÓA HỌC</a:t>
            </a:r>
            <a:endParaRPr lang="en-US" sz="2800" b="1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84978"/>
            <a:ext cx="10972799" cy="5643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4493623" y="509451"/>
            <a:ext cx="29522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4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4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</a:t>
            </a:r>
            <a:endParaRPr lang="en-US" sz="4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 flipH="1">
            <a:off x="4062550" y="1214846"/>
            <a:ext cx="1306284" cy="78377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5708469" y="1214846"/>
            <a:ext cx="1737359" cy="101890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9834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09196" y="1802674"/>
            <a:ext cx="4919182" cy="307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-2" y="1058091"/>
            <a:ext cx="940528" cy="9797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659886" y="1991294"/>
            <a:ext cx="1768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</a:t>
            </a:r>
            <a:endParaRPr lang="en-US" sz="2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rcRect l="1452" t="1297" r="3516" b="5594"/>
          <a:stretch>
            <a:fillRect/>
          </a:stretch>
        </p:blipFill>
        <p:spPr>
          <a:xfrm>
            <a:off x="0" y="68008"/>
            <a:ext cx="12101209" cy="670773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244440" y="83124"/>
            <a:ext cx="7827818" cy="14962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92722" y="748125"/>
            <a:ext cx="11249896" cy="142703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640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982" y="1158566"/>
            <a:ext cx="11596254" cy="5713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5685114" y="773845"/>
            <a:ext cx="29522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44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44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</a:t>
            </a:r>
            <a:endParaRPr lang="en-US" sz="44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4422769" y="1413164"/>
            <a:ext cx="2241267" cy="145829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6698870" y="1413164"/>
            <a:ext cx="2597728" cy="164869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9834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2" y="1058091"/>
            <a:ext cx="940528" cy="9797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"/>
          <a:srcRect l="1452" t="1297" r="3516" b="5594"/>
          <a:stretch>
            <a:fillRect/>
          </a:stretch>
        </p:blipFill>
        <p:spPr>
          <a:xfrm>
            <a:off x="13855" y="123424"/>
            <a:ext cx="12101209" cy="670773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244440" y="83124"/>
            <a:ext cx="7827818" cy="14962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92722" y="2175149"/>
            <a:ext cx="11249896" cy="142703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597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2764896" y="-1364422"/>
            <a:ext cx="6836386" cy="9608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704395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364" y="87683"/>
            <a:ext cx="11498894" cy="1615857"/>
          </a:xfrm>
          <a:ln>
            <a:noFill/>
          </a:ln>
        </p:spPr>
        <p:txBody>
          <a:bodyPr>
            <a:normAutofit lnSpcReduction="10000"/>
          </a:bodyPr>
          <a:lstStyle/>
          <a:p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H4: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  <a:p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H5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1,2,3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5364" y="1703540"/>
            <a:ext cx="11586575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H4: </a:t>
            </a:r>
            <a:r>
              <a:rPr lang="en-US" sz="26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tuần</a:t>
            </a:r>
            <a:r>
              <a:rPr lang="en-US" sz="2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lang="en-US" sz="26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US" sz="2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26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6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26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26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iện</a:t>
            </a:r>
            <a:r>
              <a:rPr lang="en-US" sz="2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2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6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US" sz="2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2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tang </a:t>
            </a:r>
            <a:r>
              <a:rPr lang="en-US" sz="26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dần</a:t>
            </a:r>
            <a:r>
              <a:rPr lang="en-US" sz="2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2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en-US" sz="26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2" y="1058091"/>
            <a:ext cx="940528" cy="9797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1590804" y="87683"/>
            <a:ext cx="9908089" cy="789139"/>
          </a:xfrm>
          <a:prstGeom prst="rect">
            <a:avLst/>
          </a:prstGeom>
          <a:ln>
            <a:noFill/>
          </a:ln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H5: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1,2,3 ?</a:t>
            </a:r>
          </a:p>
          <a:p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482236" y="768018"/>
            <a:ext cx="6450904" cy="8854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"/>
          <a:srcRect l="1452" t="1297" r="3516" b="5594"/>
          <a:stretch>
            <a:fillRect/>
          </a:stretch>
        </p:blipFill>
        <p:spPr>
          <a:xfrm>
            <a:off x="110836" y="768018"/>
            <a:ext cx="11990373" cy="441068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89707" y="1205331"/>
            <a:ext cx="11152911" cy="9559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13709" y="768018"/>
            <a:ext cx="7660996" cy="9812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35314" y="5038258"/>
            <a:ext cx="9608457" cy="1616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318272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MỞ ĐẦU KHTN 7-HIỀ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MỞ ĐẦU KHTN 7-HIỀN</Template>
  <TotalTime>1525</TotalTime>
  <Words>704</Words>
  <Application>Microsoft Office PowerPoint</Application>
  <PresentationFormat>Widescreen</PresentationFormat>
  <Paragraphs>54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MỞ ĐẦU KHTN 7-HIỀN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Bùi Thị Thu Hiền</dc:creator>
  <cp:lastModifiedBy>Admin</cp:lastModifiedBy>
  <cp:revision>206</cp:revision>
  <dcterms:created xsi:type="dcterms:W3CDTF">2022-07-11T10:05:56Z</dcterms:created>
  <dcterms:modified xsi:type="dcterms:W3CDTF">2025-01-16T18:03:00Z</dcterms:modified>
</cp:coreProperties>
</file>