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25"/>
  </p:notesMasterIdLst>
  <p:handoutMasterIdLst>
    <p:handoutMasterId r:id="rId26"/>
  </p:handoutMasterIdLst>
  <p:sldIdLst>
    <p:sldId id="418" r:id="rId2"/>
    <p:sldId id="412" r:id="rId3"/>
    <p:sldId id="417" r:id="rId4"/>
    <p:sldId id="438" r:id="rId5"/>
    <p:sldId id="402" r:id="rId6"/>
    <p:sldId id="419" r:id="rId7"/>
    <p:sldId id="443" r:id="rId8"/>
    <p:sldId id="420" r:id="rId9"/>
    <p:sldId id="423" r:id="rId10"/>
    <p:sldId id="447" r:id="rId11"/>
    <p:sldId id="424" r:id="rId12"/>
    <p:sldId id="433" r:id="rId13"/>
    <p:sldId id="426" r:id="rId14"/>
    <p:sldId id="448" r:id="rId15"/>
    <p:sldId id="442" r:id="rId16"/>
    <p:sldId id="440" r:id="rId17"/>
    <p:sldId id="444" r:id="rId18"/>
    <p:sldId id="427" r:id="rId19"/>
    <p:sldId id="415" r:id="rId20"/>
    <p:sldId id="340" r:id="rId21"/>
    <p:sldId id="436" r:id="rId22"/>
    <p:sldId id="428" r:id="rId23"/>
    <p:sldId id="362" r:id="rId24"/>
  </p:sldIdLst>
  <p:sldSz cx="9144000" cy="5143500" type="screen16x9"/>
  <p:notesSz cx="7010400" cy="92964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Roboto Condensed" panose="020B0604020202020204" charset="0"/>
      <p:regular r:id="rId31"/>
      <p:bold r:id="rId32"/>
      <p:italic r:id="rId33"/>
      <p:boldItalic r:id="rId34"/>
    </p:embeddedFont>
    <p:embeddedFont>
      <p:font typeface="Verdana" panose="020B0604030504040204" pitchFamily="34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E3E5E3"/>
    <a:srgbClr val="F96249"/>
    <a:srgbClr val="16C808"/>
    <a:srgbClr val="FF6600"/>
    <a:srgbClr val="F1FB97"/>
    <a:srgbClr val="EDF8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5F38B71-4E83-4317-82EC-3F3A27C44999}">
  <a:tblStyle styleId="{55F38B71-4E83-4317-82EC-3F3A27C4499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01" autoAdjust="0"/>
    <p:restoredTop sz="94611" autoAdjust="0"/>
  </p:normalViewPr>
  <p:slideViewPr>
    <p:cSldViewPr>
      <p:cViewPr varScale="1">
        <p:scale>
          <a:sx n="84" d="100"/>
          <a:sy n="84" d="100"/>
        </p:scale>
        <p:origin x="860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360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575960F-0E5F-45A2-ADE8-382A2ED89B86}" type="datetimeFigureOut">
              <a:rPr lang="en-US" smtClean="0"/>
              <a:t>23/02/2025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AB41538-9DAE-4098-A5F5-46BAE80DD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6484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wrap="square" lIns="93162" tIns="93162" rIns="93162" bIns="93162" anchor="t" anchorCtr="0"/>
          <a:lstStyle>
            <a:lvl1pPr lvl="0">
              <a:spcBef>
                <a:spcPts val="0"/>
              </a:spcBef>
              <a:buChar char="●"/>
              <a:defRPr sz="1100"/>
            </a:lvl1pPr>
            <a:lvl2pPr lvl="1">
              <a:spcBef>
                <a:spcPts val="0"/>
              </a:spcBef>
              <a:buChar char="○"/>
              <a:defRPr sz="1100"/>
            </a:lvl2pPr>
            <a:lvl3pPr lvl="2">
              <a:spcBef>
                <a:spcPts val="0"/>
              </a:spcBef>
              <a:buChar char="■"/>
              <a:defRPr sz="1100"/>
            </a:lvl3pPr>
            <a:lvl4pPr lvl="3">
              <a:spcBef>
                <a:spcPts val="0"/>
              </a:spcBef>
              <a:buChar char="●"/>
              <a:defRPr sz="1100"/>
            </a:lvl4pPr>
            <a:lvl5pPr lvl="4">
              <a:spcBef>
                <a:spcPts val="0"/>
              </a:spcBef>
              <a:buChar char="○"/>
              <a:defRPr sz="1100"/>
            </a:lvl5pPr>
            <a:lvl6pPr lvl="5">
              <a:spcBef>
                <a:spcPts val="0"/>
              </a:spcBef>
              <a:buChar char="■"/>
              <a:defRPr sz="1100"/>
            </a:lvl6pPr>
            <a:lvl7pPr lvl="6">
              <a:spcBef>
                <a:spcPts val="0"/>
              </a:spcBef>
              <a:buChar char="●"/>
              <a:defRPr sz="1100"/>
            </a:lvl7pPr>
            <a:lvl8pPr lvl="7">
              <a:spcBef>
                <a:spcPts val="0"/>
              </a:spcBef>
              <a:buChar char="○"/>
              <a:defRPr sz="1100"/>
            </a:lvl8pPr>
            <a:lvl9pPr lvl="8">
              <a:spcBef>
                <a:spcPts val="0"/>
              </a:spcBef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01571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wrap="square" lIns="93162" tIns="93162" rIns="93162" bIns="93162" anchor="t" anchorCtr="0">
            <a:noAutofit/>
          </a:bodyPr>
          <a:lstStyle/>
          <a:p>
            <a:pPr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wrap="square" lIns="93162" tIns="93162" rIns="93162" bIns="93162" anchor="t" anchorCtr="0">
            <a:noAutofit/>
          </a:bodyPr>
          <a:lstStyle/>
          <a:p>
            <a:pPr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wrap="square" lIns="93162" tIns="93162" rIns="93162" bIns="93162" anchor="t" anchorCtr="0">
            <a:noAutofit/>
          </a:bodyPr>
          <a:lstStyle/>
          <a:p>
            <a:pPr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wrap="square" lIns="93162" tIns="93162" rIns="93162" bIns="93162" anchor="t" anchorCtr="0">
            <a:noAutofit/>
          </a:bodyPr>
          <a:lstStyle/>
          <a:p>
            <a:pPr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wrap="square" lIns="93162" tIns="93162" rIns="93162" bIns="93162" anchor="t" anchorCtr="0">
            <a:noAutofit/>
          </a:bodyPr>
          <a:lstStyle/>
          <a:p>
            <a:pPr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wrap="square" lIns="93162" tIns="93162" rIns="93162" bIns="93162" anchor="t" anchorCtr="0">
            <a:noAutofit/>
          </a:bodyPr>
          <a:lstStyle/>
          <a:p>
            <a:pPr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wrap="square" lIns="93162" tIns="93162" rIns="93162" bIns="93162" anchor="t" anchorCtr="0">
            <a:noAutofit/>
          </a:bodyPr>
          <a:lstStyle/>
          <a:p>
            <a:pPr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wrap="square" lIns="93162" tIns="93162" rIns="93162" bIns="93162" anchor="t" anchorCtr="0">
            <a:noAutofit/>
          </a:bodyPr>
          <a:lstStyle/>
          <a:p>
            <a:pPr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wrap="square" lIns="93162" tIns="93162" rIns="93162" bIns="93162" anchor="t" anchorCtr="0">
            <a:noAutofit/>
          </a:bodyPr>
          <a:lstStyle/>
          <a:p>
            <a:pPr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wrap="square" lIns="93162" tIns="93162" rIns="93162" bIns="93162" anchor="t" anchorCtr="0">
            <a:noAutofit/>
          </a:bodyPr>
          <a:lstStyle/>
          <a:p>
            <a:pPr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wrap="square" lIns="93162" tIns="93162" rIns="93162" bIns="93162" anchor="t" anchorCtr="0">
            <a:noAutofit/>
          </a:bodyPr>
          <a:lstStyle/>
          <a:p>
            <a:pPr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C838A-9F71-4C26-A3E2-81C28E9E65C0}" type="datetimeFigureOut">
              <a:rPr lang="en-US" smtClean="0"/>
              <a:t>23/02/2025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718800046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7DCF1-BC1A-45AA-88FA-A57DD5ADB8B2}" type="datetimeFigureOut">
              <a:rPr lang="en-US" smtClean="0"/>
              <a:t>23/02/2025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92026759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7DCF1-BC1A-45AA-88FA-A57DD5ADB8B2}" type="datetimeFigureOut">
              <a:rPr lang="en-US" smtClean="0"/>
              <a:t>23/02/2025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421853974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829775" y="1202000"/>
            <a:ext cx="5090700" cy="2745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Animated Dig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git 4: 0"/>
          <p:cNvSpPr/>
          <p:nvPr userDrawn="1"/>
        </p:nvSpPr>
        <p:spPr>
          <a:xfrm>
            <a:off x="6695354" y="1828408"/>
            <a:ext cx="1113668" cy="1694141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8580" tIns="34290" rIns="68580" bIns="34290" rtlCol="0" anchor="ctr">
            <a:spAutoFit/>
          </a:bodyPr>
          <a:lstStyle/>
          <a:p>
            <a:pPr algn="ctr"/>
            <a:r>
              <a:rPr lang="en-US" sz="1040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</a:p>
        </p:txBody>
      </p:sp>
      <p:sp>
        <p:nvSpPr>
          <p:cNvPr id="4" name="Digit 4: 1"/>
          <p:cNvSpPr/>
          <p:nvPr userDrawn="1"/>
        </p:nvSpPr>
        <p:spPr>
          <a:xfrm>
            <a:off x="6695354" y="1828408"/>
            <a:ext cx="1113668" cy="1694141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8580" tIns="34290" rIns="68580" bIns="34290" rtlCol="0" anchor="ctr">
            <a:spAutoFit/>
          </a:bodyPr>
          <a:lstStyle/>
          <a:p>
            <a:pPr algn="ctr"/>
            <a:r>
              <a:rPr lang="en-US" sz="1040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5" name="Digit 4: 2"/>
          <p:cNvSpPr/>
          <p:nvPr userDrawn="1"/>
        </p:nvSpPr>
        <p:spPr>
          <a:xfrm>
            <a:off x="6695354" y="1828408"/>
            <a:ext cx="1113668" cy="1694141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8580" tIns="34290" rIns="68580" bIns="34290" rtlCol="0" anchor="ctr">
            <a:spAutoFit/>
          </a:bodyPr>
          <a:lstStyle/>
          <a:p>
            <a:pPr algn="ctr"/>
            <a:r>
              <a:rPr lang="en-US" sz="1040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6" name="Digit 4: 3"/>
          <p:cNvSpPr/>
          <p:nvPr userDrawn="1"/>
        </p:nvSpPr>
        <p:spPr>
          <a:xfrm>
            <a:off x="6695354" y="1828408"/>
            <a:ext cx="1113668" cy="1694141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8580" tIns="34290" rIns="68580" bIns="34290" rtlCol="0" anchor="ctr">
            <a:spAutoFit/>
          </a:bodyPr>
          <a:lstStyle/>
          <a:p>
            <a:pPr algn="ctr"/>
            <a:r>
              <a:rPr lang="en-US" sz="1040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7" name="Digit 4: 4"/>
          <p:cNvSpPr/>
          <p:nvPr userDrawn="1"/>
        </p:nvSpPr>
        <p:spPr>
          <a:xfrm>
            <a:off x="6695354" y="1828408"/>
            <a:ext cx="1113668" cy="1694141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8580" tIns="34290" rIns="68580" bIns="34290" rtlCol="0" anchor="ctr">
            <a:spAutoFit/>
          </a:bodyPr>
          <a:lstStyle/>
          <a:p>
            <a:pPr algn="ctr"/>
            <a:r>
              <a:rPr lang="en-US" sz="1040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8" name="Digit 4: 5"/>
          <p:cNvSpPr/>
          <p:nvPr userDrawn="1"/>
        </p:nvSpPr>
        <p:spPr>
          <a:xfrm>
            <a:off x="6695354" y="1828408"/>
            <a:ext cx="1113668" cy="1694141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8580" tIns="34290" rIns="68580" bIns="34290" rtlCol="0" anchor="ctr">
            <a:spAutoFit/>
          </a:bodyPr>
          <a:lstStyle/>
          <a:p>
            <a:pPr algn="ctr"/>
            <a:r>
              <a:rPr lang="en-US" sz="1040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9" name="Digit 4: 6"/>
          <p:cNvSpPr/>
          <p:nvPr userDrawn="1"/>
        </p:nvSpPr>
        <p:spPr>
          <a:xfrm>
            <a:off x="6695354" y="1828408"/>
            <a:ext cx="1113668" cy="1694141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8580" tIns="34290" rIns="68580" bIns="34290" rtlCol="0" anchor="ctr">
            <a:spAutoFit/>
          </a:bodyPr>
          <a:lstStyle/>
          <a:p>
            <a:pPr algn="ctr"/>
            <a:r>
              <a:rPr lang="en-US" sz="1040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</a:p>
        </p:txBody>
      </p:sp>
      <p:sp>
        <p:nvSpPr>
          <p:cNvPr id="10" name="Digit 4: 7"/>
          <p:cNvSpPr/>
          <p:nvPr userDrawn="1"/>
        </p:nvSpPr>
        <p:spPr>
          <a:xfrm>
            <a:off x="6695354" y="1828408"/>
            <a:ext cx="1113668" cy="1694141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8580" tIns="34290" rIns="68580" bIns="34290" rtlCol="0" anchor="ctr">
            <a:spAutoFit/>
          </a:bodyPr>
          <a:lstStyle/>
          <a:p>
            <a:pPr algn="ctr"/>
            <a:r>
              <a:rPr lang="en-US" sz="1040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</a:p>
        </p:txBody>
      </p:sp>
      <p:sp>
        <p:nvSpPr>
          <p:cNvPr id="11" name="Digit 4: 8"/>
          <p:cNvSpPr/>
          <p:nvPr userDrawn="1"/>
        </p:nvSpPr>
        <p:spPr>
          <a:xfrm>
            <a:off x="6695354" y="1828408"/>
            <a:ext cx="1113668" cy="1694141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8580" tIns="34290" rIns="68580" bIns="34290" rtlCol="0" anchor="ctr">
            <a:spAutoFit/>
          </a:bodyPr>
          <a:lstStyle/>
          <a:p>
            <a:pPr algn="ctr"/>
            <a:r>
              <a:rPr lang="en-US" sz="1040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</a:p>
        </p:txBody>
      </p:sp>
      <p:sp>
        <p:nvSpPr>
          <p:cNvPr id="12" name="Digit 4: 9"/>
          <p:cNvSpPr/>
          <p:nvPr userDrawn="1"/>
        </p:nvSpPr>
        <p:spPr>
          <a:xfrm>
            <a:off x="6695354" y="1828408"/>
            <a:ext cx="1113668" cy="1694141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8580" tIns="34290" rIns="68580" bIns="34290" rtlCol="0" anchor="ctr">
            <a:spAutoFit/>
          </a:bodyPr>
          <a:lstStyle/>
          <a:p>
            <a:pPr algn="ctr"/>
            <a:r>
              <a:rPr lang="en-US" sz="1040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</a:t>
            </a:r>
          </a:p>
        </p:txBody>
      </p:sp>
      <p:sp>
        <p:nvSpPr>
          <p:cNvPr id="13" name="Digit 3: 0"/>
          <p:cNvSpPr/>
          <p:nvPr userDrawn="1"/>
        </p:nvSpPr>
        <p:spPr>
          <a:xfrm>
            <a:off x="5152192" y="1822504"/>
            <a:ext cx="1113668" cy="1694141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8580" tIns="34290" rIns="68580" bIns="34290" rtlCol="0" anchor="ctr">
            <a:spAutoFit/>
          </a:bodyPr>
          <a:lstStyle/>
          <a:p>
            <a:pPr algn="ctr"/>
            <a:r>
              <a:rPr lang="en-US" sz="1040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</a:p>
        </p:txBody>
      </p:sp>
      <p:sp>
        <p:nvSpPr>
          <p:cNvPr id="14" name="Digit 3: 1"/>
          <p:cNvSpPr/>
          <p:nvPr userDrawn="1"/>
        </p:nvSpPr>
        <p:spPr>
          <a:xfrm>
            <a:off x="5152192" y="1822504"/>
            <a:ext cx="1113668" cy="1694141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8580" tIns="34290" rIns="68580" bIns="34290" rtlCol="0" anchor="ctr">
            <a:spAutoFit/>
          </a:bodyPr>
          <a:lstStyle/>
          <a:p>
            <a:pPr algn="ctr"/>
            <a:r>
              <a:rPr lang="en-US" sz="1040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15" name="Digit 3: 2"/>
          <p:cNvSpPr/>
          <p:nvPr userDrawn="1"/>
        </p:nvSpPr>
        <p:spPr>
          <a:xfrm>
            <a:off x="5152192" y="1822504"/>
            <a:ext cx="1113668" cy="1694141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8580" tIns="34290" rIns="68580" bIns="34290" rtlCol="0" anchor="ctr">
            <a:spAutoFit/>
          </a:bodyPr>
          <a:lstStyle/>
          <a:p>
            <a:pPr algn="ctr"/>
            <a:r>
              <a:rPr lang="en-US" sz="1040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16" name="Digit 3: 3"/>
          <p:cNvSpPr/>
          <p:nvPr userDrawn="1"/>
        </p:nvSpPr>
        <p:spPr>
          <a:xfrm>
            <a:off x="5152192" y="1822504"/>
            <a:ext cx="1113668" cy="1694141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8580" tIns="34290" rIns="68580" bIns="34290" rtlCol="0" anchor="ctr">
            <a:spAutoFit/>
          </a:bodyPr>
          <a:lstStyle/>
          <a:p>
            <a:pPr algn="ctr"/>
            <a:r>
              <a:rPr lang="en-US" sz="1040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17" name="Digit 3: 4"/>
          <p:cNvSpPr/>
          <p:nvPr userDrawn="1"/>
        </p:nvSpPr>
        <p:spPr>
          <a:xfrm>
            <a:off x="5152192" y="1822504"/>
            <a:ext cx="1113668" cy="1694141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8580" tIns="34290" rIns="68580" bIns="34290" rtlCol="0" anchor="ctr">
            <a:spAutoFit/>
          </a:bodyPr>
          <a:lstStyle/>
          <a:p>
            <a:pPr algn="ctr"/>
            <a:r>
              <a:rPr lang="en-US" sz="1040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18" name="Digit 3: 5"/>
          <p:cNvSpPr/>
          <p:nvPr userDrawn="1"/>
        </p:nvSpPr>
        <p:spPr>
          <a:xfrm>
            <a:off x="5152192" y="1822504"/>
            <a:ext cx="1113668" cy="1694141"/>
          </a:xfrm>
          <a:prstGeom prst="roundRect">
            <a:avLst>
              <a:gd name="adj" fmla="val 543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8580" tIns="34290" rIns="68580" bIns="34290" rtlCol="0" anchor="ctr">
            <a:spAutoFit/>
          </a:bodyPr>
          <a:lstStyle/>
          <a:p>
            <a:pPr algn="ctr"/>
            <a:r>
              <a:rPr lang="en-US" sz="10400" b="1" dirty="0">
                <a:solidFill>
                  <a:srgbClr val="FC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19" name="Digit 2: Before Animation"/>
          <p:cNvSpPr>
            <a:spLocks noGrp="1"/>
          </p:cNvSpPr>
          <p:nvPr>
            <p:ph type="body" sz="quarter" idx="11" hasCustomPrompt="1"/>
          </p:nvPr>
        </p:nvSpPr>
        <p:spPr>
          <a:xfrm>
            <a:off x="2931472" y="1910516"/>
            <a:ext cx="1007007" cy="1692771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>
              <a:buFontTx/>
              <a:buNone/>
              <a:defRPr sz="10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?</a:t>
            </a:r>
          </a:p>
        </p:txBody>
      </p:sp>
      <p:sp>
        <p:nvSpPr>
          <p:cNvPr id="20" name="Digit 2: After Animation"/>
          <p:cNvSpPr>
            <a:spLocks noGrp="1"/>
          </p:cNvSpPr>
          <p:nvPr>
            <p:ph type="body" sz="quarter" idx="13" hasCustomPrompt="1"/>
          </p:nvPr>
        </p:nvSpPr>
        <p:spPr>
          <a:xfrm>
            <a:off x="2931472" y="1910516"/>
            <a:ext cx="1007007" cy="1692771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>
              <a:buFontTx/>
              <a:buNone/>
              <a:defRPr sz="10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?</a:t>
            </a:r>
          </a:p>
        </p:txBody>
      </p:sp>
      <p:sp>
        <p:nvSpPr>
          <p:cNvPr id="23" name="Digit 1"/>
          <p:cNvSpPr txBox="1">
            <a:spLocks/>
          </p:cNvSpPr>
          <p:nvPr userDrawn="1"/>
        </p:nvSpPr>
        <p:spPr>
          <a:xfrm>
            <a:off x="1193386" y="1766631"/>
            <a:ext cx="1396857" cy="1980542"/>
          </a:xfrm>
          <a:prstGeom prst="rect">
            <a:avLst/>
          </a:prstGeom>
        </p:spPr>
        <p:txBody>
          <a:bodyPr wrap="none" lIns="68580" tIns="34290" rIns="68580" bIns="34290" anchor="ctr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800" b="1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87717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0"/>
    </mc:Choice>
    <mc:Fallback xmlns="">
      <p:transition spd="slow" advClick="0" advTm="6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xit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xit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000"/>
                            </p:stCondLst>
                            <p:childTnLst>
                              <p:par>
                                <p:cTn id="75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000"/>
                            </p:stCondLst>
                            <p:childTnLst>
                              <p:par>
                                <p:cTn id="84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9000"/>
                            </p:stCondLst>
                            <p:childTnLst>
                              <p:par>
                                <p:cTn id="102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2" presetClass="entr" presetSubtype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1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2" presetClass="exit" presetSubtype="4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1000"/>
                            </p:stCondLst>
                            <p:childTnLst>
                              <p:par>
                                <p:cTn id="128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7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3000"/>
                            </p:stCondLst>
                            <p:childTnLst>
                              <p:par>
                                <p:cTn id="146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4000"/>
                            </p:stCondLst>
                            <p:childTnLst>
                              <p:par>
                                <p:cTn id="155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5000"/>
                            </p:stCondLst>
                            <p:childTnLst>
                              <p:par>
                                <p:cTn id="164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73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7000"/>
                            </p:stCondLst>
                            <p:childTnLst>
                              <p:par>
                                <p:cTn id="182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8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8000"/>
                            </p:stCondLst>
                            <p:childTnLst>
                              <p:par>
                                <p:cTn id="191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9000"/>
                            </p:stCondLst>
                            <p:childTnLst>
                              <p:par>
                                <p:cTn id="200" presetID="12" presetClass="exit" presetSubtype="4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0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2" presetClass="entr" presetSubtype="1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0000"/>
                            </p:stCondLst>
                            <p:childTnLst>
                              <p:par>
                                <p:cTn id="209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2" presetClass="exit" presetSubtype="4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21000"/>
                            </p:stCondLst>
                            <p:childTnLst>
                              <p:par>
                                <p:cTn id="226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35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23000"/>
                            </p:stCondLst>
                            <p:childTnLst>
                              <p:par>
                                <p:cTn id="244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253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25000"/>
                            </p:stCondLst>
                            <p:childTnLst>
                              <p:par>
                                <p:cTn id="262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26000"/>
                            </p:stCondLst>
                            <p:childTnLst>
                              <p:par>
                                <p:cTn id="271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7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27000"/>
                            </p:stCondLst>
                            <p:childTnLst>
                              <p:par>
                                <p:cTn id="280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28000"/>
                            </p:stCondLst>
                            <p:childTnLst>
                              <p:par>
                                <p:cTn id="289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9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2" presetClass="entr" presetSubtype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9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29000"/>
                            </p:stCondLst>
                            <p:childTnLst>
                              <p:par>
                                <p:cTn id="298" presetID="12" presetClass="exit" presetSubtype="4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2" presetClass="entr" presetSubtype="1" fill="hold" grpId="5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30000"/>
                            </p:stCondLst>
                            <p:childTnLst>
                              <p:par>
                                <p:cTn id="307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0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5" presetID="12" presetClass="exit" presetSubtype="4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31000"/>
                            </p:stCondLst>
                            <p:childTnLst>
                              <p:par>
                                <p:cTn id="324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32000"/>
                            </p:stCondLst>
                            <p:childTnLst>
                              <p:par>
                                <p:cTn id="333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33000"/>
                            </p:stCondLst>
                            <p:childTnLst>
                              <p:par>
                                <p:cTn id="342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34000"/>
                            </p:stCondLst>
                            <p:childTnLst>
                              <p:par>
                                <p:cTn id="351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5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35000"/>
                            </p:stCondLst>
                            <p:childTnLst>
                              <p:par>
                                <p:cTn id="360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4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36000"/>
                            </p:stCondLst>
                            <p:childTnLst>
                              <p:par>
                                <p:cTn id="369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3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37000"/>
                            </p:stCondLst>
                            <p:childTnLst>
                              <p:par>
                                <p:cTn id="378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8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2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38000"/>
                            </p:stCondLst>
                            <p:childTnLst>
                              <p:par>
                                <p:cTn id="387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8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1" presetID="12" presetClass="entr" presetSubtype="1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9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39000"/>
                            </p:stCondLst>
                            <p:childTnLst>
                              <p:par>
                                <p:cTn id="396" presetID="12" presetClass="exit" presetSubtype="4" fill="hold" grpId="7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12" presetClass="entr" presetSubtype="1" fill="hold" grpId="7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0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40000"/>
                            </p:stCondLst>
                            <p:childTnLst>
                              <p:par>
                                <p:cTn id="405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1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3" presetID="12" presetClass="exit" presetSubtype="4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7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1" fill="hold">
                            <p:stCondLst>
                              <p:cond delay="41000"/>
                            </p:stCondLst>
                            <p:childTnLst>
                              <p:par>
                                <p:cTn id="422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6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0" fill="hold">
                            <p:stCondLst>
                              <p:cond delay="42000"/>
                            </p:stCondLst>
                            <p:childTnLst>
                              <p:par>
                                <p:cTn id="431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5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>
                            <p:stCondLst>
                              <p:cond delay="43000"/>
                            </p:stCondLst>
                            <p:childTnLst>
                              <p:par>
                                <p:cTn id="440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4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8" fill="hold">
                            <p:stCondLst>
                              <p:cond delay="44000"/>
                            </p:stCondLst>
                            <p:childTnLst>
                              <p:par>
                                <p:cTn id="449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3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7" fill="hold">
                            <p:stCondLst>
                              <p:cond delay="45000"/>
                            </p:stCondLst>
                            <p:childTnLst>
                              <p:par>
                                <p:cTn id="458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2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>
                            <p:stCondLst>
                              <p:cond delay="46000"/>
                            </p:stCondLst>
                            <p:childTnLst>
                              <p:par>
                                <p:cTn id="467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1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5" fill="hold">
                            <p:stCondLst>
                              <p:cond delay="47000"/>
                            </p:stCondLst>
                            <p:childTnLst>
                              <p:par>
                                <p:cTn id="476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7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0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8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4" fill="hold">
                            <p:stCondLst>
                              <p:cond delay="48000"/>
                            </p:stCondLst>
                            <p:childTnLst>
                              <p:par>
                                <p:cTn id="485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8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9" presetID="12" presetClass="entr" presetSubtype="1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9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3" fill="hold">
                            <p:stCondLst>
                              <p:cond delay="49000"/>
                            </p:stCondLst>
                            <p:childTnLst>
                              <p:par>
                                <p:cTn id="494" presetID="12" presetClass="exit" presetSubtype="4" fill="hold" grpId="9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12" presetClass="entr" presetSubtype="1" fill="hold" grpId="9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2" fill="hold">
                            <p:stCondLst>
                              <p:cond delay="50000"/>
                            </p:stCondLst>
                            <p:childTnLst>
                              <p:par>
                                <p:cTn id="503" presetID="12" presetClass="exit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0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12" presetClass="entr" presetSubtype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1" presetID="12" presetClass="exit" presetSubtype="4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5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51000"/>
                            </p:stCondLst>
                            <p:childTnLst>
                              <p:par>
                                <p:cTn id="520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4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8" fill="hold">
                            <p:stCondLst>
                              <p:cond delay="52000"/>
                            </p:stCondLst>
                            <p:childTnLst>
                              <p:par>
                                <p:cTn id="529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3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>
                            <p:stCondLst>
                              <p:cond delay="53000"/>
                            </p:stCondLst>
                            <p:childTnLst>
                              <p:par>
                                <p:cTn id="538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2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6" fill="hold">
                            <p:stCondLst>
                              <p:cond delay="54000"/>
                            </p:stCondLst>
                            <p:childTnLst>
                              <p:par>
                                <p:cTn id="547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1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5" fill="hold">
                            <p:stCondLst>
                              <p:cond delay="55000"/>
                            </p:stCondLst>
                            <p:childTnLst>
                              <p:par>
                                <p:cTn id="556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0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4" fill="hold">
                            <p:stCondLst>
                              <p:cond delay="56000"/>
                            </p:stCondLst>
                            <p:childTnLst>
                              <p:par>
                                <p:cTn id="565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9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>
                            <p:stCondLst>
                              <p:cond delay="57000"/>
                            </p:stCondLst>
                            <p:childTnLst>
                              <p:par>
                                <p:cTn id="574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8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8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2" fill="hold">
                            <p:stCondLst>
                              <p:cond delay="58000"/>
                            </p:stCondLst>
                            <p:childTnLst>
                              <p:par>
                                <p:cTn id="583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8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7" presetID="12" presetClass="entr" presetSubtype="1" fill="hold" grpId="1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9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1" fill="hold">
                            <p:stCondLst>
                              <p:cond delay="59000"/>
                            </p:stCondLst>
                            <p:childTnLst>
                              <p:par>
                                <p:cTn id="592" presetID="12" presetClass="exit" presetSubtype="4" fill="hold" grpId="1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9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6" presetID="12" presetClass="entr" presetSubtype="1" fill="hold" grpId="1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9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  <p:bldP spid="3" grpId="3"/>
      <p:bldP spid="3" grpId="4"/>
      <p:bldP spid="3" grpId="5"/>
      <p:bldP spid="3" grpId="6"/>
      <p:bldP spid="3" grpId="7"/>
      <p:bldP spid="3" grpId="8"/>
      <p:bldP spid="3" grpId="9"/>
      <p:bldP spid="3" grpId="10"/>
      <p:bldP spid="3" grpId="11"/>
      <p:bldP spid="4" grpId="0"/>
      <p:bldP spid="4" grpId="1"/>
      <p:bldP spid="4" grpId="2"/>
      <p:bldP spid="4" grpId="3"/>
      <p:bldP spid="4" grpId="4"/>
      <p:bldP spid="4" grpId="5"/>
      <p:bldP spid="4" grpId="6"/>
      <p:bldP spid="4" grpId="7"/>
      <p:bldP spid="4" grpId="8"/>
      <p:bldP spid="4" grpId="9"/>
      <p:bldP spid="4" grpId="10"/>
      <p:bldP spid="4" grpId="11"/>
      <p:bldP spid="5" grpId="0"/>
      <p:bldP spid="5" grpId="1"/>
      <p:bldP spid="5" grpId="2"/>
      <p:bldP spid="5" grpId="3"/>
      <p:bldP spid="5" grpId="4"/>
      <p:bldP spid="5" grpId="5"/>
      <p:bldP spid="5" grpId="6"/>
      <p:bldP spid="5" grpId="7"/>
      <p:bldP spid="5" grpId="8"/>
      <p:bldP spid="5" grpId="9"/>
      <p:bldP spid="5" grpId="10"/>
      <p:bldP spid="5" grpId="11"/>
      <p:bldP spid="6" grpId="0"/>
      <p:bldP spid="6" grpId="1"/>
      <p:bldP spid="6" grpId="2"/>
      <p:bldP spid="6" grpId="3"/>
      <p:bldP spid="6" grpId="4"/>
      <p:bldP spid="6" grpId="5"/>
      <p:bldP spid="6" grpId="6"/>
      <p:bldP spid="6" grpId="7"/>
      <p:bldP spid="6" grpId="8"/>
      <p:bldP spid="6" grpId="9"/>
      <p:bldP spid="6" grpId="10"/>
      <p:bldP spid="6" grpId="11"/>
      <p:bldP spid="7" grpId="0"/>
      <p:bldP spid="7" grpId="1"/>
      <p:bldP spid="7" grpId="2"/>
      <p:bldP spid="7" grpId="3"/>
      <p:bldP spid="7" grpId="4"/>
      <p:bldP spid="7" grpId="5"/>
      <p:bldP spid="7" grpId="6"/>
      <p:bldP spid="7" grpId="7"/>
      <p:bldP spid="7" grpId="8"/>
      <p:bldP spid="7" grpId="9"/>
      <p:bldP spid="7" grpId="10"/>
      <p:bldP spid="7" grpId="11"/>
      <p:bldP spid="8" grpId="0"/>
      <p:bldP spid="8" grpId="1"/>
      <p:bldP spid="8" grpId="2"/>
      <p:bldP spid="8" grpId="3"/>
      <p:bldP spid="8" grpId="4"/>
      <p:bldP spid="8" grpId="5"/>
      <p:bldP spid="8" grpId="6"/>
      <p:bldP spid="8" grpId="7"/>
      <p:bldP spid="8" grpId="8"/>
      <p:bldP spid="8" grpId="9"/>
      <p:bldP spid="8" grpId="10"/>
      <p:bldP spid="8" grpId="11"/>
      <p:bldP spid="9" grpId="0"/>
      <p:bldP spid="9" grpId="1"/>
      <p:bldP spid="9" grpId="2"/>
      <p:bldP spid="9" grpId="3"/>
      <p:bldP spid="9" grpId="4"/>
      <p:bldP spid="9" grpId="5"/>
      <p:bldP spid="9" grpId="6"/>
      <p:bldP spid="9" grpId="7"/>
      <p:bldP spid="9" grpId="8"/>
      <p:bldP spid="9" grpId="9"/>
      <p:bldP spid="9" grpId="10"/>
      <p:bldP spid="9" grpId="11"/>
      <p:bldP spid="10" grpId="0"/>
      <p:bldP spid="10" grpId="1"/>
      <p:bldP spid="10" grpId="2"/>
      <p:bldP spid="10" grpId="3"/>
      <p:bldP spid="10" grpId="4"/>
      <p:bldP spid="10" grpId="5"/>
      <p:bldP spid="10" grpId="6"/>
      <p:bldP spid="10" grpId="7"/>
      <p:bldP spid="10" grpId="8"/>
      <p:bldP spid="10" grpId="9"/>
      <p:bldP spid="10" grpId="10"/>
      <p:bldP spid="10" grpId="11"/>
      <p:bldP spid="11" grpId="0"/>
      <p:bldP spid="11" grpId="1"/>
      <p:bldP spid="11" grpId="2"/>
      <p:bldP spid="11" grpId="3"/>
      <p:bldP spid="11" grpId="4"/>
      <p:bldP spid="11" grpId="5"/>
      <p:bldP spid="11" grpId="6"/>
      <p:bldP spid="11" grpId="7"/>
      <p:bldP spid="11" grpId="8"/>
      <p:bldP spid="11" grpId="9"/>
      <p:bldP spid="11" grpId="10"/>
      <p:bldP spid="11" grpId="11"/>
      <p:bldP spid="12" grpId="0"/>
      <p:bldP spid="12" grpId="1"/>
      <p:bldP spid="12" grpId="2"/>
      <p:bldP spid="12" grpId="3"/>
      <p:bldP spid="12" grpId="4"/>
      <p:bldP spid="12" grpId="5"/>
      <p:bldP spid="12" grpId="6"/>
      <p:bldP spid="12" grpId="7"/>
      <p:bldP spid="12" grpId="8"/>
      <p:bldP spid="12" grpId="9"/>
      <p:bldP spid="12" grpId="10"/>
      <p:bldP spid="12" grpId="1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 build="p">
        <p:tmplLst>
          <p:tmpl lvl="1">
            <p:tnLst>
              <p:par>
                <p:cTn presetID="12" presetClass="exit" presetSubtype="4" fill="hold" nodeType="withEffect">
                  <p:stCondLst>
                    <p:cond delay="500"/>
                  </p:stCondLst>
                  <p:childTnLst>
                    <p:anim calcmode="lin" valueType="num">
                      <p:cBhvr additive="base">
                        <p:cTn dur="500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+#ppt_h*1.125000"/>
                          </p:val>
                        </p:tav>
                      </p:tavLst>
                    </p:anim>
                    <p:animEffect transition="out" filter="wipe(down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2" presetClass="entr" presetSubtype="1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#ppt_h*1.125000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down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7DCF1-BC1A-45AA-88FA-A57DD5ADB8B2}" type="datetimeFigureOut">
              <a:rPr lang="en-US" smtClean="0"/>
              <a:t>23/02/2025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66851369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7DCF1-BC1A-45AA-88FA-A57DD5ADB8B2}" type="datetimeFigureOut">
              <a:rPr lang="en-US" smtClean="0"/>
              <a:t>23/02/2025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0536611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7DCF1-BC1A-45AA-88FA-A57DD5ADB8B2}" type="datetimeFigureOut">
              <a:rPr lang="en-US" smtClean="0"/>
              <a:t>23/02/2025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61665702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7DCF1-BC1A-45AA-88FA-A57DD5ADB8B2}" type="datetimeFigureOut">
              <a:rPr lang="en-US" smtClean="0"/>
              <a:t>23/02/2025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4264325994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7DCF1-BC1A-45AA-88FA-A57DD5ADB8B2}" type="datetimeFigureOut">
              <a:rPr lang="en-US" smtClean="0"/>
              <a:t>23/02/2025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79331321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7DCF1-BC1A-45AA-88FA-A57DD5ADB8B2}" type="datetimeFigureOut">
              <a:rPr lang="en-US" smtClean="0"/>
              <a:t>23/02/2025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23344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7DCF1-BC1A-45AA-88FA-A57DD5ADB8B2}" type="datetimeFigureOut">
              <a:rPr lang="en-US" smtClean="0"/>
              <a:t>23/02/2025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48348566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7DCF1-BC1A-45AA-88FA-A57DD5ADB8B2}" type="datetimeFigureOut">
              <a:rPr lang="en-US" smtClean="0"/>
              <a:t>23/02/2025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85526036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7DCF1-BC1A-45AA-88FA-A57DD5ADB8B2}" type="datetimeFigureOut">
              <a:rPr lang="en-US" smtClean="0"/>
              <a:t>23/02/2025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4204785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2" r:id="rId12"/>
    <p:sldLayoutId id="2147483673" r:id="rId13"/>
  </p:sldLayoutIdLst>
  <p:transition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15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video" Target="NULL" TargetMode="External"/><Relationship Id="rId7" Type="http://schemas.openxmlformats.org/officeDocument/2006/relationships/image" Target="../media/image17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microsoft.com/office/2007/relationships/media" Target="../media/media2.mp4"/><Relationship Id="rId9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video" Target="NULL" TargetMode="External"/><Relationship Id="rId7" Type="http://schemas.openxmlformats.org/officeDocument/2006/relationships/image" Target="../media/image19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2.png"/><Relationship Id="rId4" Type="http://schemas.microsoft.com/office/2007/relationships/media" Target="../media/media1.mp4"/><Relationship Id="rId9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openxmlformats.org/officeDocument/2006/relationships/hyperlink" Target="3%20PH&#218;T.mp4" TargetMode="Externa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Động vật nguyên sinh trong giọt nước ở ao, hồ - YouT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08803"/>
            <a:ext cx="7315200" cy="442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5929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6200" y="60464"/>
            <a:ext cx="891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Quan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sát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27.1.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nhận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xét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dạng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NSV?</a:t>
            </a:r>
          </a:p>
        </p:txBody>
      </p:sp>
      <p:pic>
        <p:nvPicPr>
          <p:cNvPr id="6" name="Picture 2" descr="Hình Ảnh Trùng Già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097121"/>
            <a:ext cx="2638425" cy="167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Bạn biết gì về viêm âm đạo do trùng roi? - kienthucgiadinh.com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28950"/>
            <a:ext cx="2667000" cy="1654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Khamph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028950"/>
            <a:ext cx="3533775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ỌC HỌC HỌC: Bài 5. Trùng biến hình và trùng già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450" y="1097121"/>
            <a:ext cx="2628900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Vien Sot ret Ky Sinh Trung - Con trung Quy Nh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112600"/>
            <a:ext cx="2706687" cy="172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022601"/>
            <a:ext cx="2209800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76399" y="2419350"/>
            <a:ext cx="1143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giày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794500" y="4835723"/>
            <a:ext cx="1228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kiết</a:t>
            </a:r>
            <a:r>
              <a:rPr lang="en-US" b="1" dirty="0"/>
              <a:t> </a:t>
            </a:r>
            <a:r>
              <a:rPr lang="en-US" b="1" dirty="0" err="1"/>
              <a:t>lị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219200" y="4376143"/>
            <a:ext cx="1495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roi</a:t>
            </a:r>
            <a:r>
              <a:rPr lang="en-US" b="1" dirty="0"/>
              <a:t> </a:t>
            </a:r>
            <a:r>
              <a:rPr lang="en-US" b="1" dirty="0" err="1"/>
              <a:t>xanh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172200" y="2579588"/>
            <a:ext cx="15240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sốt</a:t>
            </a:r>
            <a:r>
              <a:rPr lang="en-US" b="1" dirty="0"/>
              <a:t> </a:t>
            </a:r>
            <a:r>
              <a:rPr lang="en-US" b="1" dirty="0" err="1"/>
              <a:t>rét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911600" y="2529047"/>
            <a:ext cx="1752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biến</a:t>
            </a:r>
            <a:r>
              <a:rPr lang="en-US" b="1" dirty="0"/>
              <a:t> </a:t>
            </a:r>
            <a:r>
              <a:rPr lang="en-US" b="1" dirty="0" err="1"/>
              <a:t>hình</a:t>
            </a:r>
            <a:endParaRPr lang="en-US" b="1" dirty="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6657975" y="2266951"/>
            <a:ext cx="0" cy="31263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146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Left Arrow 26"/>
          <p:cNvSpPr/>
          <p:nvPr/>
        </p:nvSpPr>
        <p:spPr>
          <a:xfrm rot="11763441">
            <a:off x="4866792" y="2868409"/>
            <a:ext cx="1688263" cy="832263"/>
          </a:xfrm>
          <a:prstGeom prst="lef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/>
          <p:cNvSpPr/>
          <p:nvPr/>
        </p:nvSpPr>
        <p:spPr>
          <a:xfrm rot="1081375">
            <a:off x="2395599" y="1552000"/>
            <a:ext cx="1146034" cy="832263"/>
          </a:xfrm>
          <a:prstGeom prst="lef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Hình Ảnh Trùng Già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971550"/>
            <a:ext cx="1690685" cy="146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Bạn biết gì về viêm âm đạo do trùng roi? - kienthucgiadinh.com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2516088"/>
            <a:ext cx="1727200" cy="134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ỌC HỌC HỌC: Bài 5. Trùng biến hình và trùng già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0" y="3792735"/>
            <a:ext cx="2243694" cy="1333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Vien Sot ret Ky Sinh Trung - Con trung Quy Nh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812" y="461317"/>
            <a:ext cx="1843088" cy="137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194" y="2664710"/>
            <a:ext cx="2019300" cy="1349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08084" y="2074202"/>
            <a:ext cx="1143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giày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762875" y="4011306"/>
            <a:ext cx="1228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kiết</a:t>
            </a:r>
            <a:r>
              <a:rPr lang="en-US" b="1" dirty="0"/>
              <a:t> </a:t>
            </a:r>
            <a:r>
              <a:rPr lang="en-US" b="1" dirty="0" err="1"/>
              <a:t>lị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28675" y="3599258"/>
            <a:ext cx="1495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roi</a:t>
            </a:r>
            <a:r>
              <a:rPr lang="en-US" b="1" dirty="0"/>
              <a:t> </a:t>
            </a:r>
            <a:r>
              <a:rPr lang="en-US" b="1" dirty="0" err="1"/>
              <a:t>xanh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331961" y="1562512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sốt</a:t>
            </a:r>
            <a:r>
              <a:rPr lang="en-US" b="1" dirty="0"/>
              <a:t> </a:t>
            </a:r>
            <a:r>
              <a:rPr lang="en-US" b="1" dirty="0" err="1"/>
              <a:t>rét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395502" y="4867472"/>
            <a:ext cx="1752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biến</a:t>
            </a:r>
            <a:r>
              <a:rPr lang="en-US" b="1" dirty="0"/>
              <a:t> </a:t>
            </a:r>
            <a:r>
              <a:rPr lang="en-US" b="1" dirty="0" err="1"/>
              <a:t>hình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76200" y="-15736"/>
            <a:ext cx="891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Nguyên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dạng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như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thế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 Cho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ví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dụ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 rot="1053025">
            <a:off x="2514600" y="1814242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Hình</a:t>
            </a:r>
            <a:r>
              <a:rPr lang="en-US" b="1" dirty="0"/>
              <a:t> </a:t>
            </a:r>
            <a:r>
              <a:rPr lang="en-US" b="1" dirty="0" err="1"/>
              <a:t>giày</a:t>
            </a: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0" y="3921222"/>
            <a:ext cx="1781175" cy="1254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0" y="499539"/>
            <a:ext cx="1828800" cy="15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3505200" y="2250118"/>
            <a:ext cx="1397000" cy="939566"/>
          </a:xfrm>
          <a:prstGeom prst="ellipse">
            <a:avLst/>
          </a:prstGeom>
          <a:solidFill>
            <a:srgbClr val="E3E5E3">
              <a:alpha val="9882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328543" y="2502512"/>
            <a:ext cx="1859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</a:rPr>
              <a:t>Hình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dạng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3" name="Left Arrow 22"/>
          <p:cNvSpPr/>
          <p:nvPr/>
        </p:nvSpPr>
        <p:spPr>
          <a:xfrm rot="19189759">
            <a:off x="2388219" y="2936190"/>
            <a:ext cx="1146034" cy="832263"/>
          </a:xfrm>
          <a:prstGeom prst="lef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 rot="1053025">
            <a:off x="4881957" y="3014511"/>
            <a:ext cx="153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Không</a:t>
            </a:r>
            <a:r>
              <a:rPr lang="en-US" b="1" dirty="0"/>
              <a:t> </a:t>
            </a:r>
            <a:r>
              <a:rPr lang="en-US" b="1" dirty="0" err="1"/>
              <a:t>có</a:t>
            </a:r>
            <a:r>
              <a:rPr lang="en-US" b="1" dirty="0"/>
              <a:t> </a:t>
            </a:r>
            <a:r>
              <a:rPr lang="en-US" b="1" dirty="0" err="1"/>
              <a:t>hình</a:t>
            </a:r>
            <a:r>
              <a:rPr lang="en-US" b="1" dirty="0"/>
              <a:t> </a:t>
            </a:r>
            <a:r>
              <a:rPr lang="en-US" b="1" dirty="0" err="1"/>
              <a:t>dạng</a:t>
            </a:r>
            <a:r>
              <a:rPr lang="en-US" b="1" dirty="0"/>
              <a:t> </a:t>
            </a:r>
            <a:r>
              <a:rPr lang="en-US" b="1" dirty="0" err="1"/>
              <a:t>nhất</a:t>
            </a:r>
            <a:r>
              <a:rPr lang="en-US" b="1" dirty="0"/>
              <a:t> </a:t>
            </a:r>
            <a:r>
              <a:rPr lang="en-US" b="1" dirty="0" err="1"/>
              <a:t>định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 rot="19362694">
            <a:off x="2561574" y="3110270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Hình</a:t>
            </a:r>
            <a:r>
              <a:rPr lang="en-US" b="1" dirty="0"/>
              <a:t> </a:t>
            </a:r>
            <a:r>
              <a:rPr lang="en-US" b="1" dirty="0" err="1"/>
              <a:t>thoi</a:t>
            </a:r>
            <a:endParaRPr lang="en-US" b="1" dirty="0"/>
          </a:p>
        </p:txBody>
      </p:sp>
      <p:sp>
        <p:nvSpPr>
          <p:cNvPr id="28" name="Left Arrow 27"/>
          <p:cNvSpPr/>
          <p:nvPr/>
        </p:nvSpPr>
        <p:spPr>
          <a:xfrm rot="8504204">
            <a:off x="5014863" y="1856798"/>
            <a:ext cx="1146034" cy="832263"/>
          </a:xfrm>
          <a:prstGeom prst="lef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 rot="19072483">
            <a:off x="5061624" y="2169838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Hình</a:t>
            </a:r>
            <a:r>
              <a:rPr lang="en-US" b="1" dirty="0"/>
              <a:t> </a:t>
            </a:r>
            <a:r>
              <a:rPr lang="en-US" b="1" dirty="0" err="1"/>
              <a:t>cầu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4464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9" grpId="0" animBg="1"/>
      <p:bldP spid="2" grpId="0"/>
      <p:bldP spid="10" grpId="0"/>
      <p:bldP spid="11" grpId="0"/>
      <p:bldP spid="12" grpId="0"/>
      <p:bldP spid="13" grpId="0"/>
      <p:bldP spid="16" grpId="0"/>
      <p:bldP spid="4" grpId="0"/>
      <p:bldP spid="5" grpId="0" animBg="1"/>
      <p:bldP spid="8" grpId="0"/>
      <p:bldP spid="23" grpId="0" animBg="1"/>
      <p:bldP spid="24" grpId="0"/>
      <p:bldP spid="26" grpId="0"/>
      <p:bldP spid="28" grpId="0" animBg="1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-12700"/>
            <a:ext cx="9144000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800" dirty="0" err="1"/>
              <a:t>Thảo</a:t>
            </a:r>
            <a:r>
              <a:rPr lang="en-US" sz="2800" dirty="0"/>
              <a:t> </a:t>
            </a:r>
            <a:r>
              <a:rPr lang="en-US" sz="2800" dirty="0" err="1"/>
              <a:t>luận</a:t>
            </a:r>
            <a:r>
              <a:rPr lang="en-US" sz="2800" dirty="0"/>
              <a:t> </a:t>
            </a:r>
            <a:r>
              <a:rPr lang="en-US" sz="2800" dirty="0" err="1"/>
              <a:t>nhóm</a:t>
            </a:r>
            <a:r>
              <a:rPr lang="en-US" sz="2800" dirty="0"/>
              <a:t> </a:t>
            </a:r>
            <a:r>
              <a:rPr lang="en-US" sz="2800" dirty="0" err="1"/>
              <a:t>đôi</a:t>
            </a:r>
            <a:r>
              <a:rPr lang="en-US" sz="2800" dirty="0"/>
              <a:t> </a:t>
            </a:r>
            <a:r>
              <a:rPr lang="en-US" sz="2800" dirty="0" err="1"/>
              <a:t>chú</a:t>
            </a:r>
            <a:r>
              <a:rPr lang="en-US" sz="2800" dirty="0"/>
              <a:t> </a:t>
            </a:r>
            <a:r>
              <a:rPr lang="en-US" sz="2800" dirty="0" err="1"/>
              <a:t>thích</a:t>
            </a:r>
            <a:r>
              <a:rPr lang="en-US" sz="2800" dirty="0"/>
              <a:t> </a:t>
            </a:r>
            <a:r>
              <a:rPr lang="en-US" sz="2800" dirty="0" err="1"/>
              <a:t>tên</a:t>
            </a:r>
            <a:r>
              <a:rPr lang="en-US" sz="2800" dirty="0"/>
              <a:t> </a:t>
            </a:r>
            <a:r>
              <a:rPr lang="en-US" sz="2800" dirty="0" err="1"/>
              <a:t>cho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nguyên</a:t>
            </a:r>
            <a:r>
              <a:rPr lang="en-US" sz="2800" dirty="0"/>
              <a:t> </a:t>
            </a:r>
            <a:r>
              <a:rPr lang="en-US" sz="2800" dirty="0" err="1"/>
              <a:t>sinh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quan</a:t>
            </a:r>
            <a:r>
              <a:rPr lang="en-US" sz="2800" dirty="0"/>
              <a:t> </a:t>
            </a:r>
            <a:r>
              <a:rPr lang="en-US" sz="2800" dirty="0" err="1"/>
              <a:t>sát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giọt</a:t>
            </a:r>
            <a:r>
              <a:rPr lang="en-US" sz="2800" dirty="0"/>
              <a:t> </a:t>
            </a:r>
            <a:r>
              <a:rPr lang="en-US" sz="2800" dirty="0" err="1"/>
              <a:t>nước</a:t>
            </a:r>
            <a:r>
              <a:rPr lang="en-US" sz="2800" dirty="0"/>
              <a:t> </a:t>
            </a:r>
            <a:r>
              <a:rPr lang="en-US" sz="2800" dirty="0" err="1"/>
              <a:t>ao</a:t>
            </a:r>
            <a:r>
              <a:rPr lang="en-US" sz="2800" dirty="0"/>
              <a:t> </a:t>
            </a:r>
            <a:r>
              <a:rPr lang="en-US" sz="2800" dirty="0" err="1"/>
              <a:t>hồ</a:t>
            </a:r>
            <a:r>
              <a:rPr lang="en-US" sz="2800" dirty="0"/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Động vật nguyên sinh trong giọt nước ở ao, hồ - YouTub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973157"/>
            <a:ext cx="6248400" cy="401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V="1">
            <a:off x="622300" y="2495550"/>
            <a:ext cx="2273300" cy="2413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42900" y="2590800"/>
            <a:ext cx="31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774700" y="2800866"/>
            <a:ext cx="2806700" cy="45668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63550" y="3137932"/>
            <a:ext cx="31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94650" y="3650218"/>
            <a:ext cx="31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6900" y="4140200"/>
            <a:ext cx="31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1047750" y="4083566"/>
            <a:ext cx="2273300" cy="2413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5257800" y="3874016"/>
            <a:ext cx="2724150" cy="6096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Đồng hồ đếm ngược 2 phút   2 Minutes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5244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1750" y="4178816"/>
            <a:ext cx="1492250" cy="81389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6756084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Động vật nguyên sinh trong giọt nước ở ao, hồ - YouT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285751"/>
            <a:ext cx="6248400" cy="470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V="1">
            <a:off x="1047750" y="2114550"/>
            <a:ext cx="1905000" cy="1206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9050" y="1939519"/>
            <a:ext cx="1181100" cy="646331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1.Trùng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roi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xanh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1047750" y="2419350"/>
            <a:ext cx="2533650" cy="94894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350" y="2934384"/>
            <a:ext cx="1041400" cy="646331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Tảo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tiểu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cầu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153400" y="3720584"/>
            <a:ext cx="31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0" y="4140200"/>
            <a:ext cx="1047750" cy="646331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giày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1047750" y="4019550"/>
            <a:ext cx="2273300" cy="30531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5403850" y="3923615"/>
            <a:ext cx="2724150" cy="6096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0070697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6200" y="60464"/>
            <a:ext cx="891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 NSV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thường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sống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ở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môi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trường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Cho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ví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dụ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6" name="Picture 2" descr="Hình Ảnh Trùng Già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097121"/>
            <a:ext cx="2638425" cy="167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Bạn biết gì về viêm âm đạo do trùng roi? - kienthucgiadinh.com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28950"/>
            <a:ext cx="2667000" cy="1654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Khamph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028950"/>
            <a:ext cx="3533775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ỌC HỌC HỌC: Bài 5. Trùng biến hình và trùng già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450" y="1097121"/>
            <a:ext cx="2628900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Vien Sot ret Ky Sinh Trung - Con trung Quy Nh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112600"/>
            <a:ext cx="2706687" cy="172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022601"/>
            <a:ext cx="2209800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76399" y="2419350"/>
            <a:ext cx="1143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giày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794500" y="4835723"/>
            <a:ext cx="1228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kiết</a:t>
            </a:r>
            <a:r>
              <a:rPr lang="en-US" b="1" dirty="0"/>
              <a:t> </a:t>
            </a:r>
            <a:r>
              <a:rPr lang="en-US" b="1" dirty="0" err="1"/>
              <a:t>lị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219200" y="4376143"/>
            <a:ext cx="1495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roi</a:t>
            </a:r>
            <a:r>
              <a:rPr lang="en-US" b="1" dirty="0"/>
              <a:t> </a:t>
            </a:r>
            <a:r>
              <a:rPr lang="en-US" b="1" dirty="0" err="1"/>
              <a:t>xanh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172200" y="2579588"/>
            <a:ext cx="15240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sốt</a:t>
            </a:r>
            <a:r>
              <a:rPr lang="en-US" b="1" dirty="0"/>
              <a:t> </a:t>
            </a:r>
            <a:r>
              <a:rPr lang="en-US" b="1" dirty="0" err="1"/>
              <a:t>rét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911600" y="2529047"/>
            <a:ext cx="1752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biến</a:t>
            </a:r>
            <a:r>
              <a:rPr lang="en-US" b="1" dirty="0"/>
              <a:t> </a:t>
            </a:r>
            <a:r>
              <a:rPr lang="en-US" b="1" dirty="0" err="1"/>
              <a:t>hình</a:t>
            </a:r>
            <a:endParaRPr lang="en-US" b="1" dirty="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6657975" y="2266951"/>
            <a:ext cx="0" cy="31263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454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541" y="3971165"/>
            <a:ext cx="1360374" cy="136037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98122" y="1836009"/>
            <a:ext cx="4735536" cy="117724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Cá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nhân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điền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chú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thích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cấu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tạo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trùng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giày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tảo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lục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đơn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bào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27.2 – SGK/120.</a:t>
            </a:r>
            <a:endParaRPr lang="en-US" sz="2400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RiverFlowsInYou-Yiruma-29675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8865.1875"/>
                  <p14:fade in="2000" out="200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35" y="4914900"/>
            <a:ext cx="228600" cy="228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13" y="1000125"/>
            <a:ext cx="2314574" cy="27113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6" name="TextBox 15"/>
          <p:cNvSpPr txBox="1"/>
          <p:nvPr/>
        </p:nvSpPr>
        <p:spPr>
          <a:xfrm>
            <a:off x="3296542" y="1019450"/>
            <a:ext cx="3459227" cy="76174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4500" b="1">
                <a:ln w="1905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UVN Dinh Hon" panose="03030602040405080B03" pitchFamily="66" charset="0"/>
              </a:rPr>
              <a:t>Hoạt động cá nhân</a:t>
            </a:r>
          </a:p>
        </p:txBody>
      </p:sp>
      <p:pic>
        <p:nvPicPr>
          <p:cNvPr id="8" name="Đồng hồ đếm ngược 2 phút   2 Minutes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end="5244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366806" y="0"/>
            <a:ext cx="1777194" cy="99967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83072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03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336800" y="746801"/>
            <a:ext cx="5292437" cy="117724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en-US" sz="2400" dirty="0" err="1"/>
              <a:t>Thảo</a:t>
            </a:r>
            <a:r>
              <a:rPr lang="en-US" sz="2400" dirty="0"/>
              <a:t> </a:t>
            </a:r>
            <a:r>
              <a:rPr lang="en-US" sz="2400" dirty="0" err="1"/>
              <a:t>luận</a:t>
            </a:r>
            <a:r>
              <a:rPr lang="en-US" sz="2400" dirty="0"/>
              <a:t>, </a:t>
            </a:r>
            <a:r>
              <a:rPr lang="en-US" sz="2400" dirty="0" err="1"/>
              <a:t>thống</a:t>
            </a:r>
            <a:r>
              <a:rPr lang="en-US" sz="2400" dirty="0"/>
              <a:t> </a:t>
            </a:r>
            <a:r>
              <a:rPr lang="en-US" sz="2400" dirty="0" err="1"/>
              <a:t>nhất</a:t>
            </a:r>
            <a:r>
              <a:rPr lang="en-US" sz="2400" dirty="0"/>
              <a:t> </a:t>
            </a:r>
            <a:r>
              <a:rPr lang="en-US" sz="2400" dirty="0" err="1"/>
              <a:t>điền</a:t>
            </a:r>
            <a:r>
              <a:rPr lang="en-US" sz="2400" dirty="0"/>
              <a:t> </a:t>
            </a:r>
            <a:r>
              <a:rPr lang="en-US" sz="2400" dirty="0" err="1"/>
              <a:t>chú</a:t>
            </a:r>
            <a:r>
              <a:rPr lang="en-US" sz="2400" dirty="0"/>
              <a:t> </a:t>
            </a:r>
            <a:r>
              <a:rPr lang="en-US" sz="2400" dirty="0" err="1"/>
              <a:t>thích</a:t>
            </a:r>
            <a:r>
              <a:rPr lang="en-US" sz="2400" dirty="0"/>
              <a:t> </a:t>
            </a:r>
            <a:r>
              <a:rPr lang="en-US" sz="2400" dirty="0" err="1"/>
              <a:t>cấu</a:t>
            </a:r>
            <a:r>
              <a:rPr lang="en-US" sz="2400" dirty="0"/>
              <a:t> </a:t>
            </a:r>
            <a:r>
              <a:rPr lang="en-US" sz="2400" dirty="0" err="1"/>
              <a:t>tạo</a:t>
            </a:r>
            <a:r>
              <a:rPr lang="en-US" sz="2400" dirty="0"/>
              <a:t> </a:t>
            </a:r>
            <a:r>
              <a:rPr lang="en-US" sz="2400" dirty="0" err="1"/>
              <a:t>trùng</a:t>
            </a:r>
            <a:r>
              <a:rPr lang="en-US" sz="2400" dirty="0"/>
              <a:t> </a:t>
            </a:r>
            <a:r>
              <a:rPr lang="en-US" sz="2400" dirty="0" err="1"/>
              <a:t>giày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tảo</a:t>
            </a:r>
            <a:r>
              <a:rPr lang="en-US" sz="2400" dirty="0"/>
              <a:t> </a:t>
            </a:r>
            <a:r>
              <a:rPr lang="en-US" sz="2400" dirty="0" err="1"/>
              <a:t>lục</a:t>
            </a:r>
            <a:r>
              <a:rPr lang="en-US" sz="2400" dirty="0"/>
              <a:t> </a:t>
            </a:r>
            <a:r>
              <a:rPr lang="en-US" sz="2400" dirty="0" err="1"/>
              <a:t>đơn</a:t>
            </a:r>
            <a:r>
              <a:rPr lang="en-US" sz="2400" dirty="0"/>
              <a:t> </a:t>
            </a:r>
            <a:r>
              <a:rPr lang="en-US" sz="2400" dirty="0" err="1"/>
              <a:t>bào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thời</a:t>
            </a:r>
            <a:r>
              <a:rPr lang="en-US" sz="2400" dirty="0"/>
              <a:t> </a:t>
            </a:r>
            <a:r>
              <a:rPr lang="en-US" sz="2400" dirty="0" err="1"/>
              <a:t>gian</a:t>
            </a:r>
            <a:r>
              <a:rPr lang="en-US" sz="2400" dirty="0"/>
              <a:t> 3 </a:t>
            </a:r>
            <a:r>
              <a:rPr lang="en-US" sz="2400" dirty="0" err="1"/>
              <a:t>phút</a:t>
            </a:r>
            <a:r>
              <a:rPr lang="en-US" sz="2400" dirty="0"/>
              <a:t>.</a:t>
            </a:r>
            <a:endParaRPr lang="en-US" sz="2400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RiverFlowsInYou-Yiruma-29675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8865.1875"/>
                  <p14:fade in="2000" out="20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35" y="4914900"/>
            <a:ext cx="228600" cy="228600"/>
          </a:xfrm>
          <a:prstGeom prst="rect">
            <a:avLst/>
          </a:prstGeom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1924050"/>
            <a:ext cx="17526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159577"/>
            <a:ext cx="2355273" cy="242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3911600" y="4754661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a) </a:t>
            </a:r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giày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860473" y="4665761"/>
            <a:ext cx="213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b) </a:t>
            </a:r>
            <a:r>
              <a:rPr lang="en-US" b="1" dirty="0" err="1"/>
              <a:t>Tảo</a:t>
            </a:r>
            <a:r>
              <a:rPr lang="en-US" b="1" dirty="0"/>
              <a:t> </a:t>
            </a:r>
            <a:r>
              <a:rPr lang="en-US" b="1" dirty="0" err="1"/>
              <a:t>lục</a:t>
            </a:r>
            <a:r>
              <a:rPr lang="en-US" b="1" dirty="0"/>
              <a:t> </a:t>
            </a:r>
            <a:r>
              <a:rPr lang="en-US" b="1" dirty="0" err="1"/>
              <a:t>đơn</a:t>
            </a:r>
            <a:r>
              <a:rPr lang="en-US" b="1" dirty="0"/>
              <a:t> </a:t>
            </a:r>
            <a:r>
              <a:rPr lang="en-US" b="1" dirty="0" err="1"/>
              <a:t>bào</a:t>
            </a:r>
            <a:endParaRPr lang="en-US" b="1" dirty="0"/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6816436" y="2557164"/>
            <a:ext cx="1565564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3048000" y="2432444"/>
            <a:ext cx="1143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3124200" y="2873572"/>
            <a:ext cx="1143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3200400" y="3219450"/>
            <a:ext cx="1143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7239000" y="3562350"/>
            <a:ext cx="1295401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6927274" y="3208629"/>
            <a:ext cx="1607127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7353300" y="3943350"/>
            <a:ext cx="129540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705621" y="2278555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(1)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404435" y="2403275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(2)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572501" y="3364009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(4)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534401" y="3027460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(3)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610600" y="3789461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(1)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819400" y="3056232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(3)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654300" y="2719683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(2)</a:t>
            </a:r>
          </a:p>
        </p:txBody>
      </p:sp>
      <p:sp>
        <p:nvSpPr>
          <p:cNvPr id="48" name="TextBox 3"/>
          <p:cNvSpPr txBox="1">
            <a:spLocks noChangeArrowheads="1"/>
          </p:cNvSpPr>
          <p:nvPr/>
        </p:nvSpPr>
        <p:spPr bwMode="auto">
          <a:xfrm>
            <a:off x="2286000" y="36970"/>
            <a:ext cx="4953000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NHÓM</a:t>
            </a:r>
          </a:p>
        </p:txBody>
      </p:sp>
      <p:pic>
        <p:nvPicPr>
          <p:cNvPr id="49" name="Picture 4" descr="Is Grouping Student by Ability Logical? - The Manthan School Greater Noida  Wes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5" y="0"/>
            <a:ext cx="2314365" cy="409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Đồng hồ đếm ngược 3 phút gây sốc  3 Minutes (1)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end="7046.614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576772" y="36970"/>
            <a:ext cx="1516429" cy="89705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459771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03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0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100" y="1654371"/>
            <a:ext cx="2590800" cy="266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>
            <a:off x="6959600" y="3486150"/>
            <a:ext cx="914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858000" y="3105150"/>
            <a:ext cx="762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6248400" y="2724150"/>
            <a:ext cx="1371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6096000" y="2114550"/>
            <a:ext cx="1524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620000" y="1940122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(2)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747000" y="2570261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(3)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658100" y="2903536"/>
            <a:ext cx="1028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(4)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861300" y="3332261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(1)</a:t>
            </a:r>
            <a:endParaRPr lang="en-US" b="1" dirty="0"/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00" y="1581150"/>
            <a:ext cx="17526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8" name="Straight Arrow Connector 37"/>
          <p:cNvCxnSpPr/>
          <p:nvPr/>
        </p:nvCxnSpPr>
        <p:spPr>
          <a:xfrm flipV="1">
            <a:off x="584200" y="2495549"/>
            <a:ext cx="977900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769033" y="1733550"/>
            <a:ext cx="671735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495300" y="2878038"/>
            <a:ext cx="1066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3500" y="2689423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(3)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14300" y="2341661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(2)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52400" y="1579661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(1)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692400" y="2596976"/>
            <a:ext cx="2362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</a:rPr>
              <a:t>Ghi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chú</a:t>
            </a:r>
            <a:r>
              <a:rPr lang="en-US" sz="2000" b="1" dirty="0">
                <a:solidFill>
                  <a:srgbClr val="FF0000"/>
                </a:solidFill>
              </a:rPr>
              <a:t>: 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1. </a:t>
            </a:r>
            <a:r>
              <a:rPr lang="en-US" sz="2000" b="1" dirty="0" err="1">
                <a:solidFill>
                  <a:srgbClr val="FF0000"/>
                </a:solidFill>
              </a:rPr>
              <a:t>Màng</a:t>
            </a:r>
            <a:r>
              <a:rPr lang="en-US" sz="2000" b="1" dirty="0">
                <a:solidFill>
                  <a:srgbClr val="FF0000"/>
                </a:solidFill>
              </a:rPr>
              <a:t>  </a:t>
            </a:r>
            <a:r>
              <a:rPr lang="en-US" sz="2000" b="1" dirty="0" err="1">
                <a:solidFill>
                  <a:srgbClr val="FF0000"/>
                </a:solidFill>
              </a:rPr>
              <a:t>tế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bào</a:t>
            </a:r>
            <a:r>
              <a:rPr lang="en-US" sz="2000" b="1" dirty="0">
                <a:solidFill>
                  <a:srgbClr val="FF0000"/>
                </a:solidFill>
              </a:rPr>
              <a:t>. 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2. </a:t>
            </a:r>
            <a:r>
              <a:rPr lang="en-US" sz="2000" b="1" dirty="0" err="1">
                <a:solidFill>
                  <a:srgbClr val="FF0000"/>
                </a:solidFill>
              </a:rPr>
              <a:t>Chất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tế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bào</a:t>
            </a:r>
            <a:endParaRPr lang="en-US" sz="2000" b="1" dirty="0">
              <a:solidFill>
                <a:srgbClr val="FF0000"/>
              </a:solidFill>
            </a:endParaRPr>
          </a:p>
          <a:p>
            <a:r>
              <a:rPr lang="en-US" sz="2000" b="1" dirty="0">
                <a:solidFill>
                  <a:srgbClr val="FF0000"/>
                </a:solidFill>
              </a:rPr>
              <a:t>3. </a:t>
            </a:r>
            <a:r>
              <a:rPr lang="en-US" sz="2000" b="1" dirty="0" err="1">
                <a:solidFill>
                  <a:srgbClr val="FF0000"/>
                </a:solidFill>
              </a:rPr>
              <a:t>Nhân</a:t>
            </a:r>
            <a:endParaRPr lang="en-US" sz="2000" b="1" dirty="0">
              <a:solidFill>
                <a:srgbClr val="FF0000"/>
              </a:solidFill>
            </a:endParaRPr>
          </a:p>
          <a:p>
            <a:r>
              <a:rPr lang="en-US" sz="2000" b="1" dirty="0">
                <a:solidFill>
                  <a:srgbClr val="FF0000"/>
                </a:solidFill>
              </a:rPr>
              <a:t>4. </a:t>
            </a:r>
            <a:r>
              <a:rPr lang="en-US" sz="2000" b="1" dirty="0" err="1">
                <a:solidFill>
                  <a:srgbClr val="FF0000"/>
                </a:solidFill>
              </a:rPr>
              <a:t>Diệp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lục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939800" y="4388750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a) </a:t>
            </a:r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giày</a:t>
            </a:r>
            <a:endParaRPr lang="en-US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5486400" y="4094259"/>
            <a:ext cx="213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b) </a:t>
            </a:r>
            <a:r>
              <a:rPr lang="en-US" b="1" dirty="0" err="1"/>
              <a:t>Tảo</a:t>
            </a:r>
            <a:r>
              <a:rPr lang="en-US" b="1" dirty="0"/>
              <a:t> </a:t>
            </a:r>
            <a:r>
              <a:rPr lang="en-US" b="1" dirty="0" err="1"/>
              <a:t>lục</a:t>
            </a:r>
            <a:r>
              <a:rPr lang="en-US" b="1" dirty="0"/>
              <a:t> </a:t>
            </a:r>
            <a:r>
              <a:rPr lang="en-US" b="1" dirty="0" err="1"/>
              <a:t>đơn</a:t>
            </a:r>
            <a:r>
              <a:rPr lang="en-US" b="1" dirty="0"/>
              <a:t> </a:t>
            </a:r>
            <a:r>
              <a:rPr lang="en-US" b="1" dirty="0" err="1"/>
              <a:t>bào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14959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viettel\Pictures\SGK-Sinh-7-hinh-4.1.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363" y="598585"/>
            <a:ext cx="2484437" cy="3104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8900" y="0"/>
            <a:ext cx="891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biết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nguyên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khả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năng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quang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hợp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Tại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sao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100" y="1654371"/>
            <a:ext cx="2590800" cy="266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>
            <a:off x="6959600" y="3486150"/>
            <a:ext cx="914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858000" y="3105150"/>
            <a:ext cx="762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6248400" y="2724150"/>
            <a:ext cx="1371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6096000" y="2114550"/>
            <a:ext cx="1524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620000" y="1940122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(2)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747000" y="2570261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(3)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658100" y="2903536"/>
            <a:ext cx="1028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</a:t>
            </a:r>
            <a:r>
              <a:rPr lang="en-US" b="1" dirty="0" err="1">
                <a:solidFill>
                  <a:srgbClr val="FF0000"/>
                </a:solidFill>
              </a:rPr>
              <a:t>Diệp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lục</a:t>
            </a:r>
            <a:r>
              <a:rPr lang="en-US" b="1" dirty="0"/>
              <a:t>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861300" y="3332261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(1)</a:t>
            </a:r>
            <a:endParaRPr lang="en-US" b="1" dirty="0"/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00" y="1581150"/>
            <a:ext cx="17526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8" name="Straight Arrow Connector 37"/>
          <p:cNvCxnSpPr/>
          <p:nvPr/>
        </p:nvCxnSpPr>
        <p:spPr>
          <a:xfrm flipV="1">
            <a:off x="584200" y="2495549"/>
            <a:ext cx="977900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769033" y="1733550"/>
            <a:ext cx="671735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495300" y="2878038"/>
            <a:ext cx="1066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3500" y="2689423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(3)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14300" y="2341661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(2)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52400" y="1579661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(1)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641600" y="3820795"/>
            <a:ext cx="2362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00"/>
                </a:solidFill>
              </a:rPr>
              <a:t>Ghi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chú</a:t>
            </a:r>
            <a:r>
              <a:rPr lang="en-US" sz="1600" b="1" dirty="0">
                <a:solidFill>
                  <a:srgbClr val="FF0000"/>
                </a:solidFill>
              </a:rPr>
              <a:t>: </a:t>
            </a:r>
          </a:p>
          <a:p>
            <a:r>
              <a:rPr lang="en-US" sz="1600" b="1" dirty="0">
                <a:solidFill>
                  <a:srgbClr val="FF0000"/>
                </a:solidFill>
              </a:rPr>
              <a:t>1. </a:t>
            </a:r>
            <a:r>
              <a:rPr lang="en-US" sz="1600" b="1" dirty="0" err="1">
                <a:solidFill>
                  <a:srgbClr val="FF0000"/>
                </a:solidFill>
              </a:rPr>
              <a:t>Màng</a:t>
            </a:r>
            <a:r>
              <a:rPr lang="en-US" sz="1600" b="1" dirty="0">
                <a:solidFill>
                  <a:srgbClr val="FF0000"/>
                </a:solidFill>
              </a:rPr>
              <a:t>  </a:t>
            </a:r>
            <a:r>
              <a:rPr lang="en-US" sz="1600" b="1" dirty="0" err="1">
                <a:solidFill>
                  <a:srgbClr val="FF0000"/>
                </a:solidFill>
              </a:rPr>
              <a:t>tế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bào</a:t>
            </a:r>
            <a:r>
              <a:rPr lang="en-US" sz="1600" b="1" dirty="0">
                <a:solidFill>
                  <a:srgbClr val="FF0000"/>
                </a:solidFill>
              </a:rPr>
              <a:t>.</a:t>
            </a:r>
          </a:p>
          <a:p>
            <a:r>
              <a:rPr lang="en-US" sz="1600" b="1" dirty="0">
                <a:solidFill>
                  <a:srgbClr val="FF0000"/>
                </a:solidFill>
              </a:rPr>
              <a:t>2. </a:t>
            </a:r>
            <a:r>
              <a:rPr lang="en-US" sz="1600" b="1" dirty="0" err="1">
                <a:solidFill>
                  <a:srgbClr val="FF0000"/>
                </a:solidFill>
              </a:rPr>
              <a:t>Chất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tế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bào</a:t>
            </a:r>
            <a:endParaRPr lang="en-US" sz="1600" b="1" dirty="0">
              <a:solidFill>
                <a:srgbClr val="FF0000"/>
              </a:solidFill>
            </a:endParaRPr>
          </a:p>
          <a:p>
            <a:r>
              <a:rPr lang="en-US" sz="1600" b="1" dirty="0">
                <a:solidFill>
                  <a:srgbClr val="FF0000"/>
                </a:solidFill>
              </a:rPr>
              <a:t>3. </a:t>
            </a:r>
            <a:r>
              <a:rPr lang="en-US" sz="1600" b="1" dirty="0" err="1">
                <a:solidFill>
                  <a:srgbClr val="FF0000"/>
                </a:solidFill>
              </a:rPr>
              <a:t>Nhân</a:t>
            </a:r>
            <a:endParaRPr lang="en-US" sz="1600" b="1" dirty="0">
              <a:solidFill>
                <a:srgbClr val="FF0000"/>
              </a:solidFill>
            </a:endParaRPr>
          </a:p>
          <a:p>
            <a:r>
              <a:rPr lang="en-US" sz="1600" b="1" dirty="0">
                <a:solidFill>
                  <a:srgbClr val="FF0000"/>
                </a:solidFill>
              </a:rPr>
              <a:t>4. </a:t>
            </a:r>
            <a:r>
              <a:rPr lang="en-US" sz="1600" b="1" dirty="0" err="1">
                <a:solidFill>
                  <a:srgbClr val="FF0000"/>
                </a:solidFill>
              </a:rPr>
              <a:t>Diệp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lục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939800" y="4388750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a) </a:t>
            </a:r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giày</a:t>
            </a:r>
            <a:endParaRPr lang="en-US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5486400" y="4094259"/>
            <a:ext cx="213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b) </a:t>
            </a:r>
            <a:r>
              <a:rPr lang="en-US" b="1" dirty="0" err="1"/>
              <a:t>Tảo</a:t>
            </a:r>
            <a:r>
              <a:rPr lang="en-US" b="1" dirty="0"/>
              <a:t> </a:t>
            </a:r>
            <a:r>
              <a:rPr lang="en-US" b="1" dirty="0" err="1"/>
              <a:t>lục</a:t>
            </a:r>
            <a:r>
              <a:rPr lang="en-US" b="1" dirty="0"/>
              <a:t> </a:t>
            </a:r>
            <a:r>
              <a:rPr lang="en-US" b="1" dirty="0" err="1"/>
              <a:t>đơn</a:t>
            </a:r>
            <a:r>
              <a:rPr lang="en-US" b="1" dirty="0"/>
              <a:t> </a:t>
            </a:r>
            <a:r>
              <a:rPr lang="en-US" b="1" dirty="0" err="1"/>
              <a:t>bào</a:t>
            </a:r>
            <a:endParaRPr lang="en-US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937000" y="2381646"/>
            <a:ext cx="1028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</a:t>
            </a:r>
            <a:r>
              <a:rPr lang="en-US" b="1" dirty="0" err="1">
                <a:solidFill>
                  <a:srgbClr val="FF0000"/>
                </a:solidFill>
              </a:rPr>
              <a:t>Diệp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lục</a:t>
            </a:r>
            <a:r>
              <a:rPr lang="en-US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058308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1" grpId="0"/>
      <p:bldP spid="50" grpId="0"/>
      <p:bldP spid="51" grpId="0"/>
      <p:bldP spid="52" grpId="0"/>
      <p:bldP spid="49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1" name="Picture 10" descr="ch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0"/>
            <a:ext cx="1543050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09800" y="133350"/>
            <a:ext cx="44958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Em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có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biết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?</a:t>
            </a:r>
            <a:endParaRPr lang="vi-VN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Users\viettel\Pictures\SGK-Sinh-7-hinh-4.1.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6" y="1276350"/>
            <a:ext cx="2484437" cy="3104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Lý thuyết Trùng biến hình và trùng giày sinh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548404"/>
            <a:ext cx="3390900" cy="280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451600" y="704768"/>
            <a:ext cx="2514600" cy="4247317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/>
              <a:t>1</a:t>
            </a:r>
            <a:r>
              <a:rPr lang="en-US" sz="1800" dirty="0">
                <a:solidFill>
                  <a:srgbClr val="002060"/>
                </a:solidFill>
              </a:rPr>
              <a:t>. </a:t>
            </a:r>
            <a:r>
              <a:rPr lang="en-US" sz="1800" dirty="0" err="1">
                <a:solidFill>
                  <a:srgbClr val="002060"/>
                </a:solidFill>
              </a:rPr>
              <a:t>Trùng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roi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xanh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có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cấu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tạo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phù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hợp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với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đời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sống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tự</a:t>
            </a:r>
            <a:r>
              <a:rPr lang="en-US" sz="1800" dirty="0">
                <a:solidFill>
                  <a:srgbClr val="002060"/>
                </a:solidFill>
              </a:rPr>
              <a:t> do </a:t>
            </a:r>
            <a:r>
              <a:rPr lang="en-US" sz="1800" dirty="0" err="1">
                <a:solidFill>
                  <a:srgbClr val="002060"/>
                </a:solidFill>
              </a:rPr>
              <a:t>trong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nước</a:t>
            </a:r>
            <a:r>
              <a:rPr lang="en-US" sz="1800" dirty="0">
                <a:solidFill>
                  <a:srgbClr val="002060"/>
                </a:solidFill>
              </a:rPr>
              <a:t>. </a:t>
            </a:r>
            <a:r>
              <a:rPr lang="en-US" sz="1800" dirty="0" err="1">
                <a:solidFill>
                  <a:srgbClr val="002060"/>
                </a:solidFill>
              </a:rPr>
              <a:t>Trùng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roi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xanh</a:t>
            </a:r>
            <a:r>
              <a:rPr lang="en-US" sz="1800" dirty="0">
                <a:solidFill>
                  <a:srgbClr val="002060"/>
                </a:solidFill>
              </a:rPr>
              <a:t> di </a:t>
            </a:r>
            <a:r>
              <a:rPr lang="en-US" sz="1800" dirty="0" err="1">
                <a:solidFill>
                  <a:srgbClr val="002060"/>
                </a:solidFill>
              </a:rPr>
              <a:t>chuyển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bằng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roi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bơi</a:t>
            </a:r>
            <a:r>
              <a:rPr lang="en-US" sz="1800" dirty="0">
                <a:solidFill>
                  <a:srgbClr val="002060"/>
                </a:solidFill>
              </a:rPr>
              <a:t>,  </a:t>
            </a:r>
            <a:r>
              <a:rPr lang="en-US" sz="1800" dirty="0" err="1">
                <a:solidFill>
                  <a:srgbClr val="002060"/>
                </a:solidFill>
              </a:rPr>
              <a:t>hình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thức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dinh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dưỡng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là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dị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dưỡng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hoặc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tự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dưỡng</a:t>
            </a:r>
            <a:r>
              <a:rPr lang="en-US" sz="1800" dirty="0">
                <a:solidFill>
                  <a:srgbClr val="002060"/>
                </a:solidFill>
              </a:rPr>
              <a:t>.</a:t>
            </a:r>
          </a:p>
          <a:p>
            <a:r>
              <a:rPr lang="en-US" sz="1800" dirty="0">
                <a:solidFill>
                  <a:srgbClr val="002060"/>
                </a:solidFill>
              </a:rPr>
              <a:t>2. </a:t>
            </a:r>
            <a:r>
              <a:rPr lang="en-US" sz="1800" dirty="0" err="1">
                <a:solidFill>
                  <a:srgbClr val="002060"/>
                </a:solidFill>
              </a:rPr>
              <a:t>Trùng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biến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hình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chúng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cấu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tạo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cơ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thể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thể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phù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hợp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với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đời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sống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tự</a:t>
            </a:r>
            <a:r>
              <a:rPr lang="en-US" sz="1800" dirty="0">
                <a:solidFill>
                  <a:srgbClr val="002060"/>
                </a:solidFill>
              </a:rPr>
              <a:t> do </a:t>
            </a:r>
            <a:r>
              <a:rPr lang="en-US" sz="1800" dirty="0" err="1">
                <a:solidFill>
                  <a:srgbClr val="002060"/>
                </a:solidFill>
              </a:rPr>
              <a:t>trong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nước</a:t>
            </a:r>
            <a:r>
              <a:rPr lang="en-US" sz="1800" dirty="0">
                <a:solidFill>
                  <a:srgbClr val="002060"/>
                </a:solidFill>
              </a:rPr>
              <a:t>. </a:t>
            </a:r>
            <a:r>
              <a:rPr lang="en-US" sz="1800" dirty="0" err="1">
                <a:solidFill>
                  <a:srgbClr val="002060"/>
                </a:solidFill>
              </a:rPr>
              <a:t>Chúng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dùng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chân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giả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để</a:t>
            </a:r>
            <a:r>
              <a:rPr lang="en-US" sz="1800" dirty="0">
                <a:solidFill>
                  <a:srgbClr val="002060"/>
                </a:solidFill>
              </a:rPr>
              <a:t> di </a:t>
            </a:r>
            <a:r>
              <a:rPr lang="en-US" sz="1800" dirty="0" err="1">
                <a:solidFill>
                  <a:srgbClr val="002060"/>
                </a:solidFill>
              </a:rPr>
              <a:t>chuyển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và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bắt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mồi</a:t>
            </a:r>
            <a:r>
              <a:rPr lang="en-US" sz="1800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082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04800" y="0"/>
            <a:ext cx="8394700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giọt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21?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026" name="Picture 2" descr="Động vật nguyên sinh trong giọt nước ở ao, hồ - YouT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973157"/>
            <a:ext cx="6248400" cy="401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V="1">
            <a:off x="622300" y="2495550"/>
            <a:ext cx="2273300" cy="2413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42900" y="2590800"/>
            <a:ext cx="31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774700" y="2800866"/>
            <a:ext cx="2806700" cy="45668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63550" y="3137932"/>
            <a:ext cx="31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53400" y="3834884"/>
            <a:ext cx="31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6900" y="4140200"/>
            <a:ext cx="31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1047750" y="4083566"/>
            <a:ext cx="2273300" cy="2413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5429250" y="4019550"/>
            <a:ext cx="2724150" cy="6096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94098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8" grpId="0"/>
      <p:bldP spid="20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" y="0"/>
            <a:ext cx="8991600" cy="7078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u="sng" dirty="0" err="1"/>
              <a:t>Bài</a:t>
            </a:r>
            <a:r>
              <a:rPr lang="en-US" sz="2000" b="1" u="sng" dirty="0"/>
              <a:t> </a:t>
            </a:r>
            <a:r>
              <a:rPr lang="en-US" sz="2000" b="1" u="sng" dirty="0" err="1"/>
              <a:t>tập</a:t>
            </a:r>
            <a:r>
              <a:rPr lang="en-US" sz="2000" b="1" u="sng" dirty="0"/>
              <a:t> 1</a:t>
            </a:r>
            <a:r>
              <a:rPr lang="en-US" sz="2000" u="sng" dirty="0"/>
              <a:t>: </a:t>
            </a:r>
            <a:r>
              <a:rPr lang="en-US" sz="2000" dirty="0" err="1"/>
              <a:t>Hoàn</a:t>
            </a:r>
            <a:r>
              <a:rPr lang="en-US" sz="2000" dirty="0"/>
              <a:t> </a:t>
            </a:r>
            <a:r>
              <a:rPr lang="en-US" sz="2000" dirty="0" err="1"/>
              <a:t>thành</a:t>
            </a:r>
            <a:r>
              <a:rPr lang="en-US" sz="2000" dirty="0"/>
              <a:t> </a:t>
            </a:r>
            <a:r>
              <a:rPr lang="en-US" sz="2000" dirty="0" err="1"/>
              <a:t>nội</a:t>
            </a:r>
            <a:r>
              <a:rPr lang="en-US" sz="2000" dirty="0"/>
              <a:t> dung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bảng</a:t>
            </a:r>
            <a:r>
              <a:rPr lang="en-US" sz="2000" dirty="0"/>
              <a:t> </a:t>
            </a:r>
            <a:r>
              <a:rPr lang="en-US" sz="2000" dirty="0" err="1"/>
              <a:t>sau</a:t>
            </a:r>
            <a:r>
              <a:rPr lang="en-US" sz="2000" dirty="0"/>
              <a:t> </a:t>
            </a:r>
            <a:r>
              <a:rPr lang="en-US" sz="2000" dirty="0" err="1"/>
              <a:t>bằng</a:t>
            </a:r>
            <a:r>
              <a:rPr lang="en-US" sz="2000" dirty="0"/>
              <a:t> </a:t>
            </a:r>
            <a:r>
              <a:rPr lang="en-US" sz="2000" dirty="0" err="1"/>
              <a:t>cách</a:t>
            </a:r>
            <a:r>
              <a:rPr lang="en-US" sz="2000" dirty="0"/>
              <a:t> </a:t>
            </a:r>
            <a:r>
              <a:rPr lang="en-US" sz="2000" dirty="0" err="1"/>
              <a:t>điền</a:t>
            </a:r>
            <a:r>
              <a:rPr lang="en-US" sz="2000" dirty="0"/>
              <a:t> </a:t>
            </a:r>
            <a:r>
              <a:rPr lang="en-US" sz="2000" dirty="0" err="1"/>
              <a:t>kí</a:t>
            </a:r>
            <a:r>
              <a:rPr lang="en-US" sz="2000" dirty="0"/>
              <a:t> </a:t>
            </a:r>
            <a:r>
              <a:rPr lang="en-US" sz="2000" dirty="0" err="1"/>
              <a:t>hiệu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cụm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gợi</a:t>
            </a:r>
            <a:r>
              <a:rPr lang="en-US" sz="2000" dirty="0"/>
              <a:t> ý </a:t>
            </a:r>
            <a:r>
              <a:rPr lang="en-US" sz="2000" dirty="0" err="1"/>
              <a:t>sao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</a:t>
            </a:r>
            <a:r>
              <a:rPr lang="en-US" sz="2000" dirty="0" err="1"/>
              <a:t>phù</a:t>
            </a:r>
            <a:r>
              <a:rPr lang="en-US" sz="2000" dirty="0"/>
              <a:t> </a:t>
            </a:r>
            <a:r>
              <a:rPr lang="en-US" sz="2000" dirty="0" err="1"/>
              <a:t>hợp</a:t>
            </a:r>
            <a:endParaRPr lang="en-US" sz="20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3192397"/>
              </p:ext>
            </p:extLst>
          </p:nvPr>
        </p:nvGraphicFramePr>
        <p:xfrm>
          <a:off x="38101" y="960205"/>
          <a:ext cx="8991598" cy="4014198"/>
        </p:xfrm>
        <a:graphic>
          <a:graphicData uri="http://schemas.openxmlformats.org/drawingml/2006/table">
            <a:tbl>
              <a:tblPr firstRow="1" firstCol="1" bandRow="1">
                <a:tableStyleId>{55F38B71-4E83-4317-82EC-3F3A27C44999}</a:tableStyleId>
              </a:tblPr>
              <a:tblGrid>
                <a:gridCol w="15494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55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99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99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067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452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Tên</a:t>
                      </a:r>
                      <a:r>
                        <a:rPr lang="en-US" sz="16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nguyên</a:t>
                      </a:r>
                      <a:r>
                        <a:rPr lang="en-US" sz="16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sinh</a:t>
                      </a:r>
                      <a:r>
                        <a:rPr lang="en-US" sz="16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vật</a:t>
                      </a:r>
                      <a:endParaRPr lang="en-US" sz="11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Hình</a:t>
                      </a:r>
                      <a:r>
                        <a:rPr lang="en-US" sz="16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dạng</a:t>
                      </a:r>
                      <a:endParaRPr lang="en-US" sz="11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Cấu</a:t>
                      </a:r>
                      <a:r>
                        <a:rPr lang="en-US" sz="16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tạo</a:t>
                      </a:r>
                      <a:r>
                        <a:rPr lang="en-US" sz="16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từ</a:t>
                      </a:r>
                      <a:endParaRPr lang="en-US" sz="11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Nơi</a:t>
                      </a:r>
                      <a:r>
                        <a:rPr lang="en-US" sz="16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sống</a:t>
                      </a:r>
                      <a:endParaRPr lang="en-US" sz="11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5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 </a:t>
                      </a:r>
                      <a:r>
                        <a:rPr lang="en-US" sz="16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tế</a:t>
                      </a:r>
                      <a:r>
                        <a:rPr lang="en-US" sz="16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bào</a:t>
                      </a:r>
                      <a:endParaRPr lang="en-US" sz="11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Nhiều</a:t>
                      </a:r>
                      <a:r>
                        <a:rPr lang="en-US" sz="16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tế</a:t>
                      </a:r>
                      <a:r>
                        <a:rPr lang="en-US" sz="16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bào</a:t>
                      </a:r>
                      <a:endParaRPr lang="en-US" sz="11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5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7030A0"/>
                          </a:solidFill>
                          <a:effectLst/>
                        </a:rPr>
                        <a:t>Trùng</a:t>
                      </a:r>
                      <a:r>
                        <a:rPr lang="en-US" sz="160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7030A0"/>
                          </a:solidFill>
                          <a:effectLst/>
                        </a:rPr>
                        <a:t>giày</a:t>
                      </a:r>
                      <a:endParaRPr lang="en-US" sz="110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85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7030A0"/>
                          </a:solidFill>
                          <a:effectLst/>
                        </a:rPr>
                        <a:t>Trùng</a:t>
                      </a:r>
                      <a:r>
                        <a:rPr lang="en-US" sz="160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7030A0"/>
                          </a:solidFill>
                          <a:effectLst/>
                        </a:rPr>
                        <a:t>roi</a:t>
                      </a:r>
                      <a:r>
                        <a:rPr lang="en-US" sz="160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7030A0"/>
                          </a:solidFill>
                          <a:effectLst/>
                        </a:rPr>
                        <a:t>xanh</a:t>
                      </a:r>
                      <a:endParaRPr lang="en-US" sz="110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90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7030A0"/>
                          </a:solidFill>
                          <a:effectLst/>
                        </a:rPr>
                        <a:t>Trùng</a:t>
                      </a:r>
                      <a:r>
                        <a:rPr lang="en-US" sz="160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7030A0"/>
                          </a:solidFill>
                          <a:effectLst/>
                        </a:rPr>
                        <a:t>biến</a:t>
                      </a:r>
                      <a:r>
                        <a:rPr lang="en-US" sz="160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7030A0"/>
                          </a:solidFill>
                          <a:effectLst/>
                        </a:rPr>
                        <a:t>hình</a:t>
                      </a:r>
                      <a:endParaRPr lang="en-US" sz="110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90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7030A0"/>
                          </a:solidFill>
                          <a:effectLst/>
                        </a:rPr>
                        <a:t>Tảo</a:t>
                      </a:r>
                      <a:r>
                        <a:rPr lang="en-US" sz="160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7030A0"/>
                          </a:solidFill>
                          <a:effectLst/>
                        </a:rPr>
                        <a:t>lục</a:t>
                      </a:r>
                      <a:r>
                        <a:rPr lang="en-US" sz="160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7030A0"/>
                          </a:solidFill>
                          <a:effectLst/>
                        </a:rPr>
                        <a:t>đơn</a:t>
                      </a:r>
                      <a:r>
                        <a:rPr lang="en-US" sz="160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7030A0"/>
                          </a:solidFill>
                          <a:effectLst/>
                        </a:rPr>
                        <a:t>bào</a:t>
                      </a:r>
                      <a:endParaRPr lang="en-US" sz="110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726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7030A0"/>
                          </a:solidFill>
                          <a:effectLst/>
                        </a:rPr>
                        <a:t>Kí</a:t>
                      </a:r>
                      <a:r>
                        <a:rPr lang="en-US" sz="160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7030A0"/>
                          </a:solidFill>
                          <a:effectLst/>
                        </a:rPr>
                        <a:t>hiệu</a:t>
                      </a:r>
                      <a:r>
                        <a:rPr lang="en-US" sz="1600" b="1" dirty="0">
                          <a:solidFill>
                            <a:srgbClr val="7030A0"/>
                          </a:solidFill>
                          <a:effectLst/>
                        </a:rPr>
                        <a:t> hay </a:t>
                      </a:r>
                      <a:r>
                        <a:rPr lang="en-US" sz="1600" b="1" dirty="0" err="1">
                          <a:solidFill>
                            <a:srgbClr val="7030A0"/>
                          </a:solidFill>
                          <a:effectLst/>
                        </a:rPr>
                        <a:t>cụm</a:t>
                      </a:r>
                      <a:r>
                        <a:rPr lang="en-US" sz="160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7030A0"/>
                          </a:solidFill>
                          <a:effectLst/>
                        </a:rPr>
                        <a:t>từ</a:t>
                      </a:r>
                      <a:r>
                        <a:rPr lang="en-US" sz="160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7030A0"/>
                          </a:solidFill>
                          <a:effectLst/>
                        </a:rPr>
                        <a:t>lựa</a:t>
                      </a:r>
                      <a:r>
                        <a:rPr lang="en-US" sz="160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7030A0"/>
                          </a:solidFill>
                          <a:effectLst/>
                        </a:rPr>
                        <a:t>chọn</a:t>
                      </a:r>
                      <a:endParaRPr lang="en-US" sz="110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-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</a:rPr>
                        <a:t>Hình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</a:rPr>
                        <a:t>thoi</a:t>
                      </a:r>
                      <a:endParaRPr lang="en-US" sz="11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-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</a:rPr>
                        <a:t>Hình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</a:rPr>
                        <a:t>giày</a:t>
                      </a:r>
                      <a:endParaRPr lang="en-US" sz="11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-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</a:rPr>
                        <a:t>Không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</a:rPr>
                        <a:t>có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</a:rPr>
                        <a:t>hình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</a:rPr>
                        <a:t>dạng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</a:rPr>
                        <a:t>nhất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</a:rPr>
                        <a:t>định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endParaRPr lang="en-US" sz="11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 -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</a:rPr>
                        <a:t>Hình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</a:rPr>
                        <a:t>cầu</a:t>
                      </a:r>
                      <a:endParaRPr lang="en-US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         -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</a:rPr>
                        <a:t>Nước</a:t>
                      </a:r>
                      <a:endParaRPr lang="en-US" sz="11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aseline="0" dirty="0">
                          <a:solidFill>
                            <a:srgbClr val="FF0000"/>
                          </a:solidFill>
                          <a:effectLst/>
                        </a:rPr>
                        <a:t>             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-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</a:rPr>
                        <a:t>Kí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</a:rPr>
                        <a:t>sinh</a:t>
                      </a:r>
                      <a:endParaRPr lang="en-US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39695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" y="0"/>
            <a:ext cx="8991600" cy="7078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 err="1"/>
              <a:t>Bài</a:t>
            </a:r>
            <a:r>
              <a:rPr lang="en-US" sz="2000" b="1" dirty="0"/>
              <a:t> </a:t>
            </a:r>
            <a:r>
              <a:rPr lang="en-US" sz="2000" b="1" dirty="0" err="1"/>
              <a:t>tập</a:t>
            </a:r>
            <a:r>
              <a:rPr lang="en-US" sz="2000" b="1" dirty="0"/>
              <a:t> 1:</a:t>
            </a:r>
            <a:r>
              <a:rPr lang="en-US" sz="2000" dirty="0"/>
              <a:t> </a:t>
            </a:r>
            <a:r>
              <a:rPr lang="en-US" sz="2000" dirty="0" err="1"/>
              <a:t>Hoàn</a:t>
            </a:r>
            <a:r>
              <a:rPr lang="en-US" sz="2000" dirty="0"/>
              <a:t> </a:t>
            </a:r>
            <a:r>
              <a:rPr lang="en-US" sz="2000" dirty="0" err="1"/>
              <a:t>thành</a:t>
            </a:r>
            <a:r>
              <a:rPr lang="en-US" sz="2000" dirty="0"/>
              <a:t> </a:t>
            </a:r>
            <a:r>
              <a:rPr lang="en-US" sz="2000" dirty="0" err="1"/>
              <a:t>nội</a:t>
            </a:r>
            <a:r>
              <a:rPr lang="en-US" sz="2000" dirty="0"/>
              <a:t> dung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bảng</a:t>
            </a:r>
            <a:r>
              <a:rPr lang="en-US" sz="2000" dirty="0"/>
              <a:t> </a:t>
            </a:r>
            <a:r>
              <a:rPr lang="en-US" sz="2000" dirty="0" err="1"/>
              <a:t>sau</a:t>
            </a:r>
            <a:r>
              <a:rPr lang="en-US" sz="2000" dirty="0"/>
              <a:t> </a:t>
            </a:r>
            <a:r>
              <a:rPr lang="en-US" sz="2000" dirty="0" err="1"/>
              <a:t>bằng</a:t>
            </a:r>
            <a:r>
              <a:rPr lang="en-US" sz="2000" dirty="0"/>
              <a:t> </a:t>
            </a:r>
            <a:r>
              <a:rPr lang="en-US" sz="2000" dirty="0" err="1"/>
              <a:t>cách</a:t>
            </a:r>
            <a:r>
              <a:rPr lang="en-US" sz="2000" dirty="0"/>
              <a:t> </a:t>
            </a:r>
            <a:r>
              <a:rPr lang="en-US" sz="2000" dirty="0" err="1"/>
              <a:t>điền</a:t>
            </a:r>
            <a:r>
              <a:rPr lang="en-US" sz="2000" dirty="0"/>
              <a:t> </a:t>
            </a:r>
            <a:r>
              <a:rPr lang="en-US" sz="2000" dirty="0" err="1"/>
              <a:t>kí</a:t>
            </a:r>
            <a:r>
              <a:rPr lang="en-US" sz="2000" dirty="0"/>
              <a:t> </a:t>
            </a:r>
            <a:r>
              <a:rPr lang="en-US" sz="2000" dirty="0" err="1"/>
              <a:t>hiệu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cụm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gợi</a:t>
            </a:r>
            <a:r>
              <a:rPr lang="en-US" sz="2000" dirty="0"/>
              <a:t> ý </a:t>
            </a:r>
            <a:r>
              <a:rPr lang="en-US" sz="2000" dirty="0" err="1"/>
              <a:t>sao</a:t>
            </a:r>
            <a:r>
              <a:rPr lang="en-US" sz="2000" dirty="0"/>
              <a:t> </a:t>
            </a:r>
            <a:r>
              <a:rPr lang="en-US" sz="2000" dirty="0" err="1"/>
              <a:t>cho</a:t>
            </a:r>
            <a:r>
              <a:rPr lang="en-US" sz="2000" dirty="0"/>
              <a:t> </a:t>
            </a:r>
            <a:r>
              <a:rPr lang="en-US" sz="2000" dirty="0" err="1"/>
              <a:t>phù</a:t>
            </a:r>
            <a:r>
              <a:rPr lang="en-US" sz="2000" dirty="0"/>
              <a:t> </a:t>
            </a:r>
            <a:r>
              <a:rPr lang="en-US" sz="2000" dirty="0" err="1"/>
              <a:t>hợp</a:t>
            </a:r>
            <a:endParaRPr lang="en-US" sz="20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455202"/>
              </p:ext>
            </p:extLst>
          </p:nvPr>
        </p:nvGraphicFramePr>
        <p:xfrm>
          <a:off x="228600" y="819150"/>
          <a:ext cx="8801100" cy="4290342"/>
        </p:xfrm>
        <a:graphic>
          <a:graphicData uri="http://schemas.openxmlformats.org/drawingml/2006/table">
            <a:tbl>
              <a:tblPr firstRow="1" firstCol="1" bandRow="1">
                <a:tableStyleId>{55F38B71-4E83-4317-82EC-3F3A27C44999}</a:tableStyleId>
              </a:tblPr>
              <a:tblGrid>
                <a:gridCol w="14187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2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59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59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82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162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Tên</a:t>
                      </a:r>
                      <a:r>
                        <a:rPr lang="en-US" sz="14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nguyên</a:t>
                      </a:r>
                      <a:r>
                        <a:rPr lang="en-US" sz="14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sinh</a:t>
                      </a:r>
                      <a:r>
                        <a:rPr lang="en-US" sz="14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vật</a:t>
                      </a:r>
                      <a:endParaRPr lang="en-US" sz="11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Hình</a:t>
                      </a:r>
                      <a:r>
                        <a:rPr lang="en-US" sz="14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dạng</a:t>
                      </a:r>
                      <a:endParaRPr lang="en-US" sz="11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Cấu</a:t>
                      </a:r>
                      <a:r>
                        <a:rPr lang="en-US" sz="14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tạo</a:t>
                      </a:r>
                      <a:r>
                        <a:rPr lang="en-US" sz="14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từ</a:t>
                      </a:r>
                      <a:endParaRPr lang="en-US" sz="11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Lối</a:t>
                      </a:r>
                      <a:r>
                        <a:rPr lang="en-US" sz="14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sống</a:t>
                      </a:r>
                      <a:endParaRPr lang="en-US" sz="11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6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1 </a:t>
                      </a:r>
                      <a:r>
                        <a:rPr lang="en-US" sz="14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tế</a:t>
                      </a:r>
                      <a:r>
                        <a:rPr lang="en-US" sz="14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bào</a:t>
                      </a:r>
                      <a:endParaRPr lang="en-US" sz="11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Nhiều</a:t>
                      </a:r>
                      <a:r>
                        <a:rPr lang="en-US" sz="14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tế</a:t>
                      </a:r>
                      <a:r>
                        <a:rPr lang="en-US" sz="14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bào</a:t>
                      </a:r>
                      <a:endParaRPr lang="en-US" sz="11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4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7030A0"/>
                          </a:solidFill>
                          <a:effectLst/>
                        </a:rPr>
                        <a:t>Trùng</a:t>
                      </a:r>
                      <a:r>
                        <a:rPr lang="en-US" sz="140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7030A0"/>
                          </a:solidFill>
                          <a:effectLst/>
                        </a:rPr>
                        <a:t>giày</a:t>
                      </a:r>
                      <a:endParaRPr lang="en-US" sz="110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solidFill>
                            <a:srgbClr val="FF0000"/>
                          </a:solidFill>
                          <a:effectLst/>
                        </a:rPr>
                        <a:t>Hình</a:t>
                      </a: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FF0000"/>
                          </a:solidFill>
                          <a:effectLst/>
                        </a:rPr>
                        <a:t>giày</a:t>
                      </a:r>
                      <a:endParaRPr lang="en-US" sz="1100" b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</a:rPr>
                        <a:t>X</a:t>
                      </a:r>
                      <a:endParaRPr lang="en-US" sz="1100" b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US" sz="1100" b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solidFill>
                            <a:srgbClr val="FF0000"/>
                          </a:solidFill>
                          <a:effectLst/>
                        </a:rPr>
                        <a:t>Tự</a:t>
                      </a: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</a:rPr>
                        <a:t> do</a:t>
                      </a:r>
                      <a:endParaRPr lang="en-US" sz="1100" b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2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7030A0"/>
                          </a:solidFill>
                          <a:effectLst/>
                        </a:rPr>
                        <a:t>Trùng</a:t>
                      </a:r>
                      <a:r>
                        <a:rPr lang="en-US" sz="140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7030A0"/>
                          </a:solidFill>
                          <a:effectLst/>
                        </a:rPr>
                        <a:t>roi</a:t>
                      </a:r>
                      <a:r>
                        <a:rPr lang="en-US" sz="140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7030A0"/>
                          </a:solidFill>
                          <a:effectLst/>
                        </a:rPr>
                        <a:t>xanh</a:t>
                      </a:r>
                      <a:endParaRPr lang="en-US" sz="110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solidFill>
                            <a:srgbClr val="FF0000"/>
                          </a:solidFill>
                          <a:effectLst/>
                        </a:rPr>
                        <a:t>Hình</a:t>
                      </a: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FF0000"/>
                          </a:solidFill>
                          <a:effectLst/>
                        </a:rPr>
                        <a:t>thoi</a:t>
                      </a:r>
                      <a:endParaRPr lang="en-US" sz="1100" b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</a:rPr>
                        <a:t>X</a:t>
                      </a:r>
                      <a:endParaRPr lang="en-US" sz="1100" b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US" sz="1100" b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solidFill>
                            <a:srgbClr val="FF0000"/>
                          </a:solidFill>
                          <a:effectLst/>
                        </a:rPr>
                        <a:t>Tự</a:t>
                      </a: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</a:rPr>
                        <a:t> do</a:t>
                      </a:r>
                      <a:endParaRPr lang="en-US" sz="1100" b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64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b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b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b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b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64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7030A0"/>
                          </a:solidFill>
                          <a:effectLst/>
                        </a:rPr>
                        <a:t>Trùng</a:t>
                      </a:r>
                      <a:r>
                        <a:rPr lang="en-US" sz="140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7030A0"/>
                          </a:solidFill>
                          <a:effectLst/>
                        </a:rPr>
                        <a:t>biến</a:t>
                      </a:r>
                      <a:r>
                        <a:rPr lang="en-US" sz="140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7030A0"/>
                          </a:solidFill>
                          <a:effectLst/>
                        </a:rPr>
                        <a:t>hình</a:t>
                      </a:r>
                      <a:endParaRPr lang="en-US" sz="110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rgbClr val="FF0000"/>
                          </a:solidFill>
                          <a:effectLst/>
                        </a:rPr>
                        <a:t>Không có hình dạng nhất định.</a:t>
                      </a:r>
                      <a:endParaRPr lang="en-US" sz="1100" b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US" sz="1100" b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rgbClr val="FF0000"/>
                          </a:solidFill>
                          <a:effectLst/>
                        </a:rPr>
                        <a:t>X</a:t>
                      </a:r>
                      <a:endParaRPr lang="en-US" sz="1100" b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US" sz="1100" b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solidFill>
                            <a:srgbClr val="FF0000"/>
                          </a:solidFill>
                          <a:effectLst/>
                        </a:rPr>
                        <a:t>Tự</a:t>
                      </a: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</a:rPr>
                        <a:t> do</a:t>
                      </a:r>
                      <a:endParaRPr lang="en-US" sz="1100" b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2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7030A0"/>
                          </a:solidFill>
                          <a:effectLst/>
                        </a:rPr>
                        <a:t>Tảo</a:t>
                      </a:r>
                      <a:r>
                        <a:rPr lang="en-US" sz="140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7030A0"/>
                          </a:solidFill>
                          <a:effectLst/>
                        </a:rPr>
                        <a:t>lục</a:t>
                      </a:r>
                      <a:r>
                        <a:rPr lang="en-US" sz="140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7030A0"/>
                          </a:solidFill>
                          <a:effectLst/>
                        </a:rPr>
                        <a:t>đơn</a:t>
                      </a:r>
                      <a:r>
                        <a:rPr lang="en-US" sz="140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7030A0"/>
                          </a:solidFill>
                          <a:effectLst/>
                        </a:rPr>
                        <a:t>bào</a:t>
                      </a:r>
                      <a:endParaRPr lang="en-US" sz="110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rgbClr val="FF0000"/>
                          </a:solidFill>
                          <a:effectLst/>
                        </a:rPr>
                        <a:t>Hình cầu</a:t>
                      </a:r>
                      <a:endParaRPr lang="en-US" sz="1100" b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rgbClr val="FF0000"/>
                          </a:solidFill>
                          <a:effectLst/>
                        </a:rPr>
                        <a:t>X</a:t>
                      </a:r>
                      <a:endParaRPr lang="en-US" sz="1100" b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US" sz="1100" b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solidFill>
                            <a:srgbClr val="FF0000"/>
                          </a:solidFill>
                          <a:effectLst/>
                        </a:rPr>
                        <a:t>Tự</a:t>
                      </a: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</a:rPr>
                        <a:t> do</a:t>
                      </a:r>
                      <a:endParaRPr lang="en-US" sz="1100" b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697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7030A0"/>
                          </a:solidFill>
                          <a:effectLst/>
                        </a:rPr>
                        <a:t>Kí</a:t>
                      </a:r>
                      <a:r>
                        <a:rPr lang="en-US" sz="140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7030A0"/>
                          </a:solidFill>
                          <a:effectLst/>
                        </a:rPr>
                        <a:t>hiệu</a:t>
                      </a:r>
                      <a:r>
                        <a:rPr lang="en-US" sz="1400" b="1" dirty="0">
                          <a:solidFill>
                            <a:srgbClr val="7030A0"/>
                          </a:solidFill>
                          <a:effectLst/>
                        </a:rPr>
                        <a:t> hay </a:t>
                      </a:r>
                      <a:r>
                        <a:rPr lang="en-US" sz="1400" b="1" dirty="0" err="1">
                          <a:solidFill>
                            <a:srgbClr val="7030A0"/>
                          </a:solidFill>
                          <a:effectLst/>
                        </a:rPr>
                        <a:t>cụm</a:t>
                      </a:r>
                      <a:r>
                        <a:rPr lang="en-US" sz="140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7030A0"/>
                          </a:solidFill>
                          <a:effectLst/>
                        </a:rPr>
                        <a:t>từ</a:t>
                      </a:r>
                      <a:r>
                        <a:rPr lang="en-US" sz="140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7030A0"/>
                          </a:solidFill>
                          <a:effectLst/>
                        </a:rPr>
                        <a:t>lựa</a:t>
                      </a:r>
                      <a:r>
                        <a:rPr lang="en-US" sz="1400" b="1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7030A0"/>
                          </a:solidFill>
                          <a:effectLst/>
                        </a:rPr>
                        <a:t>chọn</a:t>
                      </a:r>
                      <a:endParaRPr lang="en-US" sz="110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rgbClr val="FF0000"/>
                          </a:solidFill>
                          <a:effectLst/>
                        </a:rPr>
                        <a:t>- Hình thoi</a:t>
                      </a:r>
                      <a:endParaRPr lang="en-US" sz="1100" b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rgbClr val="FF0000"/>
                          </a:solidFill>
                          <a:effectLst/>
                        </a:rPr>
                        <a:t>- Hình giày</a:t>
                      </a:r>
                      <a:endParaRPr lang="en-US" sz="1100" b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rgbClr val="FF0000"/>
                          </a:solidFill>
                          <a:effectLst/>
                        </a:rPr>
                        <a:t>- Không có hình dạng nhất định.</a:t>
                      </a:r>
                      <a:endParaRPr lang="en-US" sz="1100" b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rgbClr val="FF0000"/>
                          </a:solidFill>
                          <a:effectLst/>
                        </a:rPr>
                        <a:t>Hình cầu</a:t>
                      </a:r>
                      <a:endParaRPr lang="en-US" sz="1100" b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rgbClr val="FF0000"/>
                          </a:solidFill>
                          <a:effectLst/>
                        </a:rPr>
                        <a:t>X</a:t>
                      </a:r>
                      <a:endParaRPr lang="en-US" sz="1100" b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>
                          <a:solidFill>
                            <a:srgbClr val="FF0000"/>
                          </a:solidFill>
                          <a:effectLst/>
                        </a:rPr>
                        <a:t>X</a:t>
                      </a:r>
                      <a:endParaRPr lang="en-US" sz="1100" b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</a:rPr>
                        <a:t>- </a:t>
                      </a:r>
                      <a:r>
                        <a:rPr lang="en-US" sz="1400" b="0" dirty="0" err="1">
                          <a:solidFill>
                            <a:srgbClr val="FF0000"/>
                          </a:solidFill>
                          <a:effectLst/>
                        </a:rPr>
                        <a:t>Tự</a:t>
                      </a: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</a:rPr>
                        <a:t> do</a:t>
                      </a:r>
                      <a:endParaRPr lang="en-US" sz="1100" b="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</a:rPr>
                        <a:t>- </a:t>
                      </a:r>
                      <a:r>
                        <a:rPr lang="en-US" sz="1400" b="0" dirty="0" err="1">
                          <a:solidFill>
                            <a:srgbClr val="FF0000"/>
                          </a:solidFill>
                          <a:effectLst/>
                        </a:rPr>
                        <a:t>Kí</a:t>
                      </a:r>
                      <a:r>
                        <a:rPr lang="en-US" sz="1400" b="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rgbClr val="FF0000"/>
                          </a:solidFill>
                          <a:effectLst/>
                        </a:rPr>
                        <a:t>sinh</a:t>
                      </a:r>
                      <a:endParaRPr lang="en-US" sz="1100" b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47260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1" name="Picture 10" descr="ch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0"/>
            <a:ext cx="1543050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09800" y="133350"/>
            <a:ext cx="44958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Em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có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biết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?</a:t>
            </a:r>
            <a:endParaRPr lang="vi-VN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TH] Quan sát hình thể ký sinh trùng sốt ré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28750"/>
            <a:ext cx="3228975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8600" y="4018061"/>
            <a:ext cx="3228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Kí</a:t>
            </a:r>
            <a:r>
              <a:rPr lang="en-US" b="1" dirty="0"/>
              <a:t> </a:t>
            </a:r>
            <a:r>
              <a:rPr lang="en-US" b="1" dirty="0" err="1"/>
              <a:t>sinh</a:t>
            </a:r>
            <a:r>
              <a:rPr lang="en-US" b="1" dirty="0"/>
              <a:t> </a:t>
            </a:r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sốt</a:t>
            </a:r>
            <a:r>
              <a:rPr lang="en-US" b="1" dirty="0"/>
              <a:t> </a:t>
            </a:r>
            <a:r>
              <a:rPr lang="en-US" b="1" dirty="0" err="1"/>
              <a:t>rét</a:t>
            </a:r>
            <a:r>
              <a:rPr lang="en-US" b="1" dirty="0"/>
              <a:t> </a:t>
            </a:r>
            <a:r>
              <a:rPr lang="en-US" b="1" dirty="0" err="1"/>
              <a:t>trong</a:t>
            </a:r>
            <a:r>
              <a:rPr lang="en-US" b="1" dirty="0"/>
              <a:t> </a:t>
            </a:r>
            <a:r>
              <a:rPr lang="en-US" b="1" dirty="0" err="1"/>
              <a:t>hồng</a:t>
            </a:r>
            <a:r>
              <a:rPr lang="en-US" b="1" dirty="0"/>
              <a:t> </a:t>
            </a:r>
            <a:r>
              <a:rPr lang="en-US" b="1" dirty="0" err="1"/>
              <a:t>cầu</a:t>
            </a:r>
            <a:endParaRPr lang="en-US" b="1" dirty="0"/>
          </a:p>
        </p:txBody>
      </p:sp>
      <p:pic>
        <p:nvPicPr>
          <p:cNvPr id="4100" name="Picture 4" descr="Trùng kiết lị | Sinh lớp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1428750"/>
            <a:ext cx="5699125" cy="247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698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 descr="Stationery"/>
          <p:cNvSpPr txBox="1">
            <a:spLocks noChangeArrowheads="1"/>
          </p:cNvSpPr>
          <p:nvPr/>
        </p:nvSpPr>
        <p:spPr bwMode="auto">
          <a:xfrm>
            <a:off x="228600" y="209550"/>
            <a:ext cx="8458200" cy="4401205"/>
          </a:xfrm>
          <a:prstGeom prst="rect">
            <a:avLst/>
          </a:prstGeom>
          <a:solidFill>
            <a:srgbClr val="EDF888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800" b="1" u="sng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8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tập</a:t>
            </a:r>
            <a:r>
              <a:rPr lang="en-US" sz="28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sz="2800" b="1" u="sng" dirty="0">
                <a:solidFill>
                  <a:schemeClr val="tx2"/>
                </a:solidFill>
              </a:rPr>
              <a:t>* </a:t>
            </a:r>
            <a:r>
              <a:rPr lang="en-US" sz="2800" b="1" u="sng" dirty="0" err="1">
                <a:solidFill>
                  <a:schemeClr val="tx2"/>
                </a:solidFill>
              </a:rPr>
              <a:t>Nội</a:t>
            </a:r>
            <a:r>
              <a:rPr lang="en-US" sz="2800" b="1" u="sng" dirty="0">
                <a:solidFill>
                  <a:schemeClr val="tx2"/>
                </a:solidFill>
              </a:rPr>
              <a:t> dung :  </a:t>
            </a:r>
            <a:r>
              <a:rPr lang="en-US" sz="2800" dirty="0">
                <a:solidFill>
                  <a:schemeClr val="tx2"/>
                </a:solidFill>
              </a:rPr>
              <a:t>+ </a:t>
            </a:r>
            <a:r>
              <a:rPr lang="en-US" sz="2800" dirty="0" err="1">
                <a:solidFill>
                  <a:schemeClr val="tx2"/>
                </a:solidFill>
              </a:rPr>
              <a:t>Nhóm</a:t>
            </a:r>
            <a:r>
              <a:rPr lang="en-US" sz="2800" dirty="0">
                <a:solidFill>
                  <a:schemeClr val="tx2"/>
                </a:solidFill>
              </a:rPr>
              <a:t> 1, 2,  </a:t>
            </a:r>
            <a:r>
              <a:rPr lang="en-US" sz="2800" dirty="0" err="1">
                <a:solidFill>
                  <a:schemeClr val="tx2"/>
                </a:solidFill>
              </a:rPr>
              <a:t>tìm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hiểu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về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nguyên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nhân</a:t>
            </a:r>
            <a:r>
              <a:rPr lang="en-US" sz="2800" dirty="0">
                <a:solidFill>
                  <a:schemeClr val="tx2"/>
                </a:solidFill>
              </a:rPr>
              <a:t>, </a:t>
            </a:r>
            <a:r>
              <a:rPr lang="en-US" sz="2800" dirty="0" err="1">
                <a:solidFill>
                  <a:schemeClr val="tx2"/>
                </a:solidFill>
              </a:rPr>
              <a:t>biểu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hiện</a:t>
            </a:r>
            <a:r>
              <a:rPr lang="en-US" sz="2800" dirty="0">
                <a:solidFill>
                  <a:schemeClr val="tx2"/>
                </a:solidFill>
              </a:rPr>
              <a:t>, con </a:t>
            </a:r>
            <a:r>
              <a:rPr lang="en-US" sz="2800" dirty="0" err="1">
                <a:solidFill>
                  <a:schemeClr val="tx2"/>
                </a:solidFill>
              </a:rPr>
              <a:t>đường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lây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truyền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và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biện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pháp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phòng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chống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bệnh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sốt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rét</a:t>
            </a:r>
            <a:r>
              <a:rPr lang="en-US" sz="2800" dirty="0">
                <a:solidFill>
                  <a:schemeClr val="tx2"/>
                </a:solidFill>
              </a:rPr>
              <a:t>.</a:t>
            </a:r>
          </a:p>
          <a:p>
            <a:r>
              <a:rPr lang="en-US" sz="2800" dirty="0">
                <a:solidFill>
                  <a:schemeClr val="tx2"/>
                </a:solidFill>
              </a:rPr>
              <a:t>	            + </a:t>
            </a:r>
            <a:r>
              <a:rPr lang="en-US" sz="2800" dirty="0" err="1">
                <a:solidFill>
                  <a:schemeClr val="tx2"/>
                </a:solidFill>
              </a:rPr>
              <a:t>Nhóm</a:t>
            </a:r>
            <a:r>
              <a:rPr lang="en-US" sz="2800" dirty="0">
                <a:solidFill>
                  <a:schemeClr val="tx2"/>
                </a:solidFill>
              </a:rPr>
              <a:t> 3,4  </a:t>
            </a:r>
            <a:r>
              <a:rPr lang="en-US" sz="2800" dirty="0" err="1">
                <a:solidFill>
                  <a:schemeClr val="tx2"/>
                </a:solidFill>
              </a:rPr>
              <a:t>tìm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hiểu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về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nguyên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nhân</a:t>
            </a:r>
            <a:r>
              <a:rPr lang="en-US" sz="2800" dirty="0">
                <a:solidFill>
                  <a:schemeClr val="tx2"/>
                </a:solidFill>
              </a:rPr>
              <a:t>, </a:t>
            </a:r>
            <a:r>
              <a:rPr lang="en-US" sz="2800" dirty="0" err="1">
                <a:solidFill>
                  <a:schemeClr val="tx2"/>
                </a:solidFill>
              </a:rPr>
              <a:t>biểu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hiện</a:t>
            </a:r>
            <a:r>
              <a:rPr lang="en-US" sz="2800" dirty="0">
                <a:solidFill>
                  <a:schemeClr val="tx2"/>
                </a:solidFill>
              </a:rPr>
              <a:t>, con </a:t>
            </a:r>
            <a:r>
              <a:rPr lang="en-US" sz="2800" dirty="0" err="1">
                <a:solidFill>
                  <a:schemeClr val="tx2"/>
                </a:solidFill>
              </a:rPr>
              <a:t>đường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lây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truyền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và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biện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pháp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phòng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chống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bệnh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kiết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sz="2800" dirty="0" err="1">
                <a:solidFill>
                  <a:schemeClr val="tx2"/>
                </a:solidFill>
              </a:rPr>
              <a:t>lị</a:t>
            </a:r>
            <a:r>
              <a:rPr lang="en-US" sz="2800" dirty="0">
                <a:solidFill>
                  <a:schemeClr val="tx2"/>
                </a:solidFill>
              </a:rPr>
              <a:t>.</a:t>
            </a:r>
          </a:p>
          <a:p>
            <a:r>
              <a:rPr lang="en-US" sz="2800" b="1" u="sng" dirty="0">
                <a:solidFill>
                  <a:srgbClr val="7030A0"/>
                </a:solidFill>
              </a:rPr>
              <a:t>* </a:t>
            </a:r>
            <a:r>
              <a:rPr lang="en-US" sz="2800" b="1" u="sng" dirty="0" err="1">
                <a:solidFill>
                  <a:srgbClr val="7030A0"/>
                </a:solidFill>
              </a:rPr>
              <a:t>Hình</a:t>
            </a:r>
            <a:r>
              <a:rPr lang="en-US" sz="2800" b="1" u="sng" dirty="0">
                <a:solidFill>
                  <a:srgbClr val="7030A0"/>
                </a:solidFill>
              </a:rPr>
              <a:t> </a:t>
            </a:r>
            <a:r>
              <a:rPr lang="en-US" sz="2800" b="1" u="sng" dirty="0" err="1">
                <a:solidFill>
                  <a:srgbClr val="7030A0"/>
                </a:solidFill>
              </a:rPr>
              <a:t>thức</a:t>
            </a:r>
            <a:r>
              <a:rPr lang="en-US" sz="2800" b="1" u="sng" dirty="0">
                <a:solidFill>
                  <a:srgbClr val="7030A0"/>
                </a:solidFill>
              </a:rPr>
              <a:t>: </a:t>
            </a:r>
            <a:r>
              <a:rPr lang="en-US" sz="2800" dirty="0" err="1">
                <a:solidFill>
                  <a:srgbClr val="7030A0"/>
                </a:solidFill>
              </a:rPr>
              <a:t>Trình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bày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dưới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dạng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sơ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đồ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tư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duy</a:t>
            </a:r>
            <a:r>
              <a:rPr lang="en-US" sz="2800" dirty="0">
                <a:solidFill>
                  <a:srgbClr val="7030A0"/>
                </a:solidFill>
              </a:rPr>
              <a:t>, </a:t>
            </a:r>
            <a:r>
              <a:rPr lang="en-US" sz="2800" dirty="0" err="1">
                <a:solidFill>
                  <a:srgbClr val="7030A0"/>
                </a:solidFill>
              </a:rPr>
              <a:t>sơ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đồ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cây</a:t>
            </a:r>
            <a:r>
              <a:rPr lang="en-US" sz="2800" dirty="0">
                <a:solidFill>
                  <a:srgbClr val="7030A0"/>
                </a:solidFill>
              </a:rPr>
              <a:t>, </a:t>
            </a:r>
            <a:r>
              <a:rPr lang="en-US" sz="2800" dirty="0" err="1">
                <a:solidFill>
                  <a:srgbClr val="7030A0"/>
                </a:solidFill>
              </a:rPr>
              <a:t>bảng</a:t>
            </a:r>
            <a:r>
              <a:rPr lang="en-US" sz="2800" dirty="0">
                <a:solidFill>
                  <a:srgbClr val="7030A0"/>
                </a:solidFill>
              </a:rPr>
              <a:t>…</a:t>
            </a:r>
            <a:r>
              <a:rPr lang="en-US" sz="2800" dirty="0" err="1">
                <a:solidFill>
                  <a:srgbClr val="7030A0"/>
                </a:solidFill>
              </a:rPr>
              <a:t>vào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vở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hoặc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bài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powerpoint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</a:p>
          <a:p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28036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295400" y="857250"/>
            <a:ext cx="4114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vi-VN" altLang="vi-VN" sz="1800">
              <a:latin typeface="Arial" panose="020B0604020202020204" pitchFamily="34" charset="0"/>
            </a:endParaRPr>
          </a:p>
        </p:txBody>
      </p:sp>
      <p:pic>
        <p:nvPicPr>
          <p:cNvPr id="6147" name="Picture 4" descr="BAR5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513193"/>
            <a:ext cx="6629400" cy="529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WordArt 15"/>
          <p:cNvSpPr>
            <a:spLocks noChangeArrowheads="1" noChangeShapeType="1" noTextEdit="1"/>
          </p:cNvSpPr>
          <p:nvPr/>
        </p:nvSpPr>
        <p:spPr bwMode="auto">
          <a:xfrm>
            <a:off x="609600" y="165962"/>
            <a:ext cx="7924800" cy="21009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b="1" kern="10" dirty="0" err="1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tx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3600" b="1" kern="10" dirty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tx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22</a:t>
            </a:r>
          </a:p>
          <a:p>
            <a:r>
              <a:rPr lang="en-US" sz="3600" b="1" kern="10" dirty="0" err="1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tx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b="1" kern="10" dirty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tx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 30</a:t>
            </a:r>
          </a:p>
          <a:p>
            <a:pPr algn="ctr"/>
            <a:r>
              <a:rPr lang="en-US" sz="6000" b="1" kern="10" dirty="0" err="1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6000" b="1" kern="10" dirty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kern="10" dirty="0" err="1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6000" b="1" kern="10" dirty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kern="10" dirty="0" err="1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6000" b="1" kern="10" dirty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26" name="Picture 2" descr="Hình Ảnh Trùng Già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669380"/>
            <a:ext cx="2638425" cy="167640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ạn biết gì về viêm âm đạo do trùng roi? - kienthucgiadinh.com.v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669380"/>
            <a:ext cx="2895600" cy="165497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Tảo lục Chlorella: 4 tác dụng, 3 rủi ro và mẹo sử dụng - Dế Mèn Organi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669380"/>
            <a:ext cx="2857500" cy="160972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904795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295400" y="857250"/>
            <a:ext cx="4114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vi-VN" altLang="vi-VN" sz="1800">
              <a:latin typeface="Arial" panose="020B0604020202020204" pitchFamily="34" charset="0"/>
            </a:endParaRPr>
          </a:p>
        </p:txBody>
      </p:sp>
      <p:pic>
        <p:nvPicPr>
          <p:cNvPr id="6147" name="Picture 4" descr="BAR5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513193"/>
            <a:ext cx="6629400" cy="529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ình Ảnh Trùng Già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33550"/>
            <a:ext cx="2638425" cy="26122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ạn biết gì về viêm âm đạo do trùng roi? - kienthucgiadinh.com.v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733550"/>
            <a:ext cx="2895600" cy="25908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Tảo lục Chlorella: 4 tác dụng, 3 rủi ro và mẹo sử dụng - Dế Mèn Organi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733550"/>
            <a:ext cx="2857500" cy="254555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53782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6200" y="60464"/>
            <a:ext cx="891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Quan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sát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ảnh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nguyên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Thảo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luận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nhóm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hoàn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thành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thông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tin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phiếu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tập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pic>
        <p:nvPicPr>
          <p:cNvPr id="6" name="Picture 2" descr="Hình Ảnh Trùng Già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097121"/>
            <a:ext cx="2638425" cy="167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Bạn biết gì về viêm âm đạo do trùng roi? - kienthucgiadinh.com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28950"/>
            <a:ext cx="2667000" cy="1654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Khamph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028950"/>
            <a:ext cx="3533775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ỌC HỌC HỌC: Bài 5. Trùng biến hình và trùng già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450" y="1097121"/>
            <a:ext cx="2628900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Vien Sot ret Ky Sinh Trung - Con trung Quy Nh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112600"/>
            <a:ext cx="2706687" cy="172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022601"/>
            <a:ext cx="2209800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76399" y="2419350"/>
            <a:ext cx="1143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giày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794500" y="4835723"/>
            <a:ext cx="1228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kiết</a:t>
            </a:r>
            <a:r>
              <a:rPr lang="en-US" b="1" dirty="0"/>
              <a:t> </a:t>
            </a:r>
            <a:r>
              <a:rPr lang="en-US" b="1" dirty="0" err="1"/>
              <a:t>lị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219200" y="4376143"/>
            <a:ext cx="1495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roi</a:t>
            </a:r>
            <a:r>
              <a:rPr lang="en-US" b="1" dirty="0"/>
              <a:t> </a:t>
            </a:r>
            <a:r>
              <a:rPr lang="en-US" b="1" dirty="0" err="1"/>
              <a:t>xanh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172200" y="2579588"/>
            <a:ext cx="15240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sốt</a:t>
            </a:r>
            <a:r>
              <a:rPr lang="en-US" b="1" dirty="0"/>
              <a:t> </a:t>
            </a:r>
            <a:r>
              <a:rPr lang="en-US" b="1" dirty="0" err="1"/>
              <a:t>rét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911600" y="2529047"/>
            <a:ext cx="1752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biến</a:t>
            </a:r>
            <a:r>
              <a:rPr lang="en-US" b="1" dirty="0"/>
              <a:t> </a:t>
            </a:r>
            <a:r>
              <a:rPr lang="en-US" b="1" dirty="0" err="1"/>
              <a:t>hình</a:t>
            </a:r>
            <a:endParaRPr lang="en-US" b="1" dirty="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6657975" y="2266951"/>
            <a:ext cx="0" cy="31263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410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438150"/>
            <a:ext cx="8610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err="1"/>
              <a:t>Phiếu</a:t>
            </a:r>
            <a:r>
              <a:rPr lang="en-US" sz="2800" b="1" i="1" dirty="0"/>
              <a:t> </a:t>
            </a:r>
            <a:r>
              <a:rPr lang="en-US" sz="2800" b="1" i="1" dirty="0" err="1"/>
              <a:t>học</a:t>
            </a:r>
            <a:r>
              <a:rPr lang="en-US" sz="2800" b="1" i="1" dirty="0"/>
              <a:t> </a:t>
            </a:r>
            <a:r>
              <a:rPr lang="en-US" sz="2800" b="1" i="1" dirty="0" err="1"/>
              <a:t>tập</a:t>
            </a:r>
            <a:r>
              <a:rPr lang="en-US" sz="2800" b="1" i="1" dirty="0"/>
              <a:t> </a:t>
            </a:r>
            <a:r>
              <a:rPr lang="en-US" sz="2800" b="1" i="1" dirty="0" err="1"/>
              <a:t>số</a:t>
            </a:r>
            <a:r>
              <a:rPr lang="en-US" sz="2800" b="1" i="1" dirty="0"/>
              <a:t> 1:</a:t>
            </a:r>
            <a:r>
              <a:rPr lang="en-US" sz="2800" dirty="0"/>
              <a:t> </a:t>
            </a:r>
            <a:r>
              <a:rPr lang="en-US" sz="2800" dirty="0" err="1"/>
              <a:t>Chọn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từ</a:t>
            </a:r>
            <a:r>
              <a:rPr lang="en-US" sz="2800" dirty="0"/>
              <a:t> “</a:t>
            </a:r>
            <a:r>
              <a:rPr lang="en-US" sz="2800" dirty="0" err="1">
                <a:solidFill>
                  <a:srgbClr val="FF0000"/>
                </a:solidFill>
              </a:rPr>
              <a:t>sinh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vật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tế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bào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phân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bố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Nguyên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sinh</a:t>
            </a:r>
            <a:r>
              <a:rPr lang="en-US" sz="2800" dirty="0"/>
              <a:t>”.</a:t>
            </a:r>
          </a:p>
          <a:p>
            <a:r>
              <a:rPr lang="en-US" sz="2800" dirty="0" err="1"/>
              <a:t>Nguyên</a:t>
            </a:r>
            <a:r>
              <a:rPr lang="en-US" sz="2800" dirty="0"/>
              <a:t> </a:t>
            </a:r>
            <a:r>
              <a:rPr lang="en-US" sz="2800" dirty="0" err="1"/>
              <a:t>sinh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cơ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cấu</a:t>
            </a:r>
            <a:r>
              <a:rPr lang="en-US" sz="2800" dirty="0"/>
              <a:t> </a:t>
            </a:r>
            <a:r>
              <a:rPr lang="en-US" sz="2800" dirty="0" err="1"/>
              <a:t>tạo</a:t>
            </a:r>
            <a:r>
              <a:rPr lang="en-US" sz="2800" dirty="0"/>
              <a:t> </a:t>
            </a:r>
            <a:r>
              <a:rPr lang="en-US" sz="2800" dirty="0" err="1"/>
              <a:t>chỉ</a:t>
            </a:r>
            <a:r>
              <a:rPr lang="en-US" sz="2800" dirty="0"/>
              <a:t> </a:t>
            </a:r>
            <a:r>
              <a:rPr lang="en-US" sz="2800" dirty="0" err="1"/>
              <a:t>gồm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 (1)………..</a:t>
            </a:r>
            <a:r>
              <a:rPr lang="en-US" sz="2800" dirty="0" err="1"/>
              <a:t>Chúng</a:t>
            </a:r>
            <a:r>
              <a:rPr lang="en-US" sz="2800" dirty="0"/>
              <a:t> </a:t>
            </a:r>
            <a:r>
              <a:rPr lang="en-US" sz="2800" dirty="0" err="1"/>
              <a:t>xuất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</a:t>
            </a:r>
            <a:r>
              <a:rPr lang="en-US" sz="2800" dirty="0" err="1"/>
              <a:t>sớm</a:t>
            </a:r>
            <a:r>
              <a:rPr lang="en-US" sz="2800" dirty="0"/>
              <a:t> </a:t>
            </a:r>
            <a:r>
              <a:rPr lang="en-US" sz="2800" dirty="0" err="1"/>
              <a:t>nhất</a:t>
            </a:r>
            <a:r>
              <a:rPr lang="en-US" sz="2800" dirty="0"/>
              <a:t> </a:t>
            </a:r>
            <a:r>
              <a:rPr lang="en-US" sz="2800" dirty="0" err="1"/>
              <a:t>trên</a:t>
            </a:r>
            <a:r>
              <a:rPr lang="en-US" sz="2800" dirty="0"/>
              <a:t> </a:t>
            </a:r>
            <a:r>
              <a:rPr lang="en-US" sz="2800" dirty="0" err="1"/>
              <a:t>hành</a:t>
            </a:r>
            <a:r>
              <a:rPr lang="en-US" sz="2800" dirty="0"/>
              <a:t> </a:t>
            </a:r>
            <a:r>
              <a:rPr lang="en-US" sz="2800" dirty="0" err="1"/>
              <a:t>tinh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chúng</a:t>
            </a:r>
            <a:r>
              <a:rPr lang="en-US" sz="2800" dirty="0"/>
              <a:t> ta. </a:t>
            </a:r>
            <a:r>
              <a:rPr lang="en-US" sz="2800" dirty="0" err="1"/>
              <a:t>Nguyên</a:t>
            </a:r>
            <a:r>
              <a:rPr lang="en-US" sz="2800" dirty="0"/>
              <a:t> </a:t>
            </a:r>
            <a:r>
              <a:rPr lang="en-US" sz="2800" dirty="0" err="1"/>
              <a:t>sinh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(2)………..ở </a:t>
            </a:r>
            <a:r>
              <a:rPr lang="en-US" sz="2800" dirty="0" err="1"/>
              <a:t>khắp</a:t>
            </a:r>
            <a:r>
              <a:rPr lang="en-US" sz="2800" dirty="0"/>
              <a:t> </a:t>
            </a:r>
            <a:r>
              <a:rPr lang="en-US" sz="2800" dirty="0" err="1"/>
              <a:t>nơi</a:t>
            </a:r>
            <a:r>
              <a:rPr lang="en-US" sz="2800" dirty="0"/>
              <a:t>: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đất</a:t>
            </a:r>
            <a:r>
              <a:rPr lang="en-US" sz="2800" dirty="0"/>
              <a:t>,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nước</a:t>
            </a:r>
            <a:r>
              <a:rPr lang="en-US" sz="2800" dirty="0"/>
              <a:t>,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/>
              <a:t>khí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đặc</a:t>
            </a:r>
            <a:r>
              <a:rPr lang="en-US" sz="2800" dirty="0"/>
              <a:t> </a:t>
            </a:r>
            <a:r>
              <a:rPr lang="en-US" sz="2800" dirty="0" err="1"/>
              <a:t>biệt</a:t>
            </a:r>
            <a:r>
              <a:rPr lang="en-US" sz="2800" dirty="0"/>
              <a:t> </a:t>
            </a:r>
            <a:r>
              <a:rPr lang="en-US" sz="2800" dirty="0" err="1"/>
              <a:t>trên</a:t>
            </a:r>
            <a:r>
              <a:rPr lang="en-US" sz="2800" dirty="0"/>
              <a:t> </a:t>
            </a:r>
            <a:r>
              <a:rPr lang="en-US" sz="2800" dirty="0" err="1"/>
              <a:t>cơ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(3)….…..</a:t>
            </a:r>
            <a:r>
              <a:rPr lang="en-US" sz="2800" dirty="0" err="1"/>
              <a:t>khác</a:t>
            </a:r>
            <a:r>
              <a:rPr lang="en-US" sz="2800" dirty="0"/>
              <a:t>. </a:t>
            </a:r>
            <a:r>
              <a:rPr lang="en-US" sz="2800" dirty="0" err="1"/>
              <a:t>Nguyên</a:t>
            </a:r>
            <a:r>
              <a:rPr lang="en-US" sz="2800" dirty="0"/>
              <a:t> </a:t>
            </a:r>
            <a:r>
              <a:rPr lang="en-US" sz="2800" dirty="0" err="1"/>
              <a:t>sinh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thuộc</a:t>
            </a:r>
            <a:r>
              <a:rPr lang="en-US" sz="2800" dirty="0"/>
              <a:t> </a:t>
            </a:r>
            <a:r>
              <a:rPr lang="en-US" sz="2800" dirty="0" err="1"/>
              <a:t>giới</a:t>
            </a:r>
            <a:r>
              <a:rPr lang="en-US" sz="2800" dirty="0"/>
              <a:t>(4)………..</a:t>
            </a:r>
          </a:p>
        </p:txBody>
      </p:sp>
    </p:spTree>
    <p:extLst>
      <p:ext uri="{BB962C8B-B14F-4D97-AF65-F5344CB8AC3E}">
        <p14:creationId xmlns:p14="http://schemas.microsoft.com/office/powerpoint/2010/main" val="33542700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Is Grouping Student by Ability Logical? - The Manthan School Greater Noida  Wes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909320"/>
            <a:ext cx="4572000" cy="4084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5" name="TextBox 3"/>
          <p:cNvSpPr txBox="1">
            <a:spLocks noChangeArrowheads="1"/>
          </p:cNvSpPr>
          <p:nvPr/>
        </p:nvSpPr>
        <p:spPr bwMode="auto">
          <a:xfrm>
            <a:off x="2209800" y="361134"/>
            <a:ext cx="4953000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NHÓM</a:t>
            </a: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8675BBEE-29AB-4363-A890-26E1C4C1AB46}"/>
              </a:ext>
            </a:extLst>
          </p:cNvPr>
          <p:cNvSpPr txBox="1">
            <a:spLocks/>
          </p:cNvSpPr>
          <p:nvPr/>
        </p:nvSpPr>
        <p:spPr>
          <a:xfrm>
            <a:off x="2868153" y="1910516"/>
            <a:ext cx="1133645" cy="16927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5</a:t>
            </a:r>
            <a:endParaRPr lang="en-US" dirty="0"/>
          </a:p>
        </p:txBody>
      </p:sp>
      <p:pic>
        <p:nvPicPr>
          <p:cNvPr id="1026" name="Picture 2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4277994"/>
            <a:ext cx="8382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Đồng hồ đếm ngược 3 phút gây sốc  3 Minutes (1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7046.614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27571" y="92800"/>
            <a:ext cx="1516429" cy="89705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62589862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438150"/>
            <a:ext cx="88392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err="1"/>
              <a:t>Phiếu</a:t>
            </a:r>
            <a:r>
              <a:rPr lang="en-US" sz="2800" b="1" i="1" dirty="0"/>
              <a:t> </a:t>
            </a:r>
            <a:r>
              <a:rPr lang="en-US" sz="2800" b="1" i="1" dirty="0" err="1"/>
              <a:t>học</a:t>
            </a:r>
            <a:r>
              <a:rPr lang="en-US" sz="2800" b="1" i="1" dirty="0"/>
              <a:t> </a:t>
            </a:r>
            <a:r>
              <a:rPr lang="en-US" sz="2800" b="1" i="1" dirty="0" err="1"/>
              <a:t>tập</a:t>
            </a:r>
            <a:r>
              <a:rPr lang="en-US" sz="2800" b="1" i="1" dirty="0"/>
              <a:t> </a:t>
            </a:r>
            <a:r>
              <a:rPr lang="en-US" sz="2800" b="1" i="1" dirty="0" err="1"/>
              <a:t>số</a:t>
            </a:r>
            <a:r>
              <a:rPr lang="en-US" sz="2800" b="1" i="1" dirty="0"/>
              <a:t> 1:</a:t>
            </a:r>
            <a:r>
              <a:rPr lang="en-US" sz="2800" dirty="0"/>
              <a:t> </a:t>
            </a:r>
            <a:r>
              <a:rPr lang="en-US" sz="2800" dirty="0" err="1"/>
              <a:t>Chọn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từ</a:t>
            </a:r>
            <a:r>
              <a:rPr lang="en-US" sz="2800" dirty="0"/>
              <a:t> “</a:t>
            </a:r>
            <a:r>
              <a:rPr lang="en-US" sz="2800" dirty="0" err="1">
                <a:solidFill>
                  <a:srgbClr val="FF0000"/>
                </a:solidFill>
              </a:rPr>
              <a:t>sinh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vật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tế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bào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phân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bố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Nguyên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sinh</a:t>
            </a:r>
            <a:r>
              <a:rPr lang="en-US" sz="2800" dirty="0"/>
              <a:t>”.</a:t>
            </a:r>
          </a:p>
          <a:p>
            <a:r>
              <a:rPr lang="en-US" sz="2800" dirty="0" err="1"/>
              <a:t>Nguyên</a:t>
            </a:r>
            <a:r>
              <a:rPr lang="en-US" sz="2800" dirty="0"/>
              <a:t> </a:t>
            </a:r>
            <a:r>
              <a:rPr lang="en-US" sz="2800" dirty="0" err="1"/>
              <a:t>sinh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cơ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cấu</a:t>
            </a:r>
            <a:r>
              <a:rPr lang="en-US" sz="2800" dirty="0"/>
              <a:t> </a:t>
            </a:r>
            <a:r>
              <a:rPr lang="en-US" sz="2800" dirty="0" err="1"/>
              <a:t>tạo</a:t>
            </a:r>
            <a:r>
              <a:rPr lang="en-US" sz="2800" dirty="0"/>
              <a:t> </a:t>
            </a:r>
            <a:r>
              <a:rPr lang="en-US" sz="2800" dirty="0" err="1"/>
              <a:t>chỉ</a:t>
            </a:r>
            <a:r>
              <a:rPr lang="en-US" sz="2800" dirty="0"/>
              <a:t> </a:t>
            </a:r>
            <a:r>
              <a:rPr lang="en-US" sz="2800" dirty="0" err="1"/>
              <a:t>gồm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 (1)………..</a:t>
            </a:r>
            <a:r>
              <a:rPr lang="en-US" sz="2800" dirty="0" err="1"/>
              <a:t>Chúng</a:t>
            </a:r>
            <a:r>
              <a:rPr lang="en-US" sz="2800" dirty="0"/>
              <a:t> </a:t>
            </a:r>
            <a:r>
              <a:rPr lang="en-US" sz="2800" dirty="0" err="1"/>
              <a:t>xuất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</a:t>
            </a:r>
            <a:r>
              <a:rPr lang="en-US" sz="2800" dirty="0" err="1"/>
              <a:t>sớm</a:t>
            </a:r>
            <a:r>
              <a:rPr lang="en-US" sz="2800" dirty="0"/>
              <a:t> </a:t>
            </a:r>
            <a:r>
              <a:rPr lang="en-US" sz="2800" dirty="0" err="1"/>
              <a:t>nhất</a:t>
            </a:r>
            <a:r>
              <a:rPr lang="en-US" sz="2800" dirty="0"/>
              <a:t> </a:t>
            </a:r>
            <a:r>
              <a:rPr lang="en-US" sz="2800" dirty="0" err="1"/>
              <a:t>trên</a:t>
            </a:r>
            <a:r>
              <a:rPr lang="en-US" sz="2800" dirty="0"/>
              <a:t> </a:t>
            </a:r>
            <a:r>
              <a:rPr lang="en-US" sz="2800" dirty="0" err="1"/>
              <a:t>hành</a:t>
            </a:r>
            <a:r>
              <a:rPr lang="en-US" sz="2800" dirty="0"/>
              <a:t> </a:t>
            </a:r>
            <a:r>
              <a:rPr lang="en-US" sz="2800" dirty="0" err="1"/>
              <a:t>tinh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chúng</a:t>
            </a:r>
            <a:r>
              <a:rPr lang="en-US" sz="2800" dirty="0"/>
              <a:t> ta. </a:t>
            </a:r>
            <a:r>
              <a:rPr lang="en-US" sz="2800" dirty="0" err="1"/>
              <a:t>Nguyên</a:t>
            </a:r>
            <a:r>
              <a:rPr lang="en-US" sz="2800" dirty="0"/>
              <a:t> </a:t>
            </a:r>
            <a:r>
              <a:rPr lang="en-US" sz="2800" dirty="0" err="1"/>
              <a:t>sinh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(2)………..ở </a:t>
            </a:r>
            <a:r>
              <a:rPr lang="en-US" sz="2800" dirty="0" err="1"/>
              <a:t>khắp</a:t>
            </a:r>
            <a:r>
              <a:rPr lang="en-US" sz="2800" dirty="0"/>
              <a:t> </a:t>
            </a:r>
            <a:r>
              <a:rPr lang="en-US" sz="2800" dirty="0" err="1"/>
              <a:t>nơi</a:t>
            </a:r>
            <a:r>
              <a:rPr lang="en-US" sz="2800" dirty="0"/>
              <a:t>: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đất</a:t>
            </a:r>
            <a:r>
              <a:rPr lang="en-US" sz="2800" dirty="0"/>
              <a:t>,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nước</a:t>
            </a:r>
            <a:r>
              <a:rPr lang="en-US" sz="2800" dirty="0"/>
              <a:t>,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/>
              <a:t>khí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đặc</a:t>
            </a:r>
            <a:r>
              <a:rPr lang="en-US" sz="2800" dirty="0"/>
              <a:t> </a:t>
            </a:r>
            <a:r>
              <a:rPr lang="en-US" sz="2800" dirty="0" err="1"/>
              <a:t>biệt</a:t>
            </a:r>
            <a:r>
              <a:rPr lang="en-US" sz="2800" dirty="0"/>
              <a:t> </a:t>
            </a:r>
            <a:r>
              <a:rPr lang="en-US" sz="2800" dirty="0" err="1"/>
              <a:t>trên</a:t>
            </a:r>
            <a:r>
              <a:rPr lang="en-US" sz="2800" dirty="0"/>
              <a:t> </a:t>
            </a:r>
            <a:r>
              <a:rPr lang="en-US" sz="2800" dirty="0" err="1"/>
              <a:t>cơ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(3)….………</a:t>
            </a:r>
            <a:r>
              <a:rPr lang="en-US" sz="2800" dirty="0" err="1"/>
              <a:t>khác</a:t>
            </a:r>
            <a:r>
              <a:rPr lang="en-US" sz="2800" dirty="0"/>
              <a:t>. </a:t>
            </a:r>
            <a:r>
              <a:rPr lang="en-US" sz="2800" dirty="0" err="1"/>
              <a:t>Nguyên</a:t>
            </a:r>
            <a:r>
              <a:rPr lang="en-US" sz="2800" dirty="0"/>
              <a:t> </a:t>
            </a:r>
            <a:r>
              <a:rPr lang="en-US" sz="2800" dirty="0" err="1"/>
              <a:t>sinh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thuộc</a:t>
            </a:r>
            <a:r>
              <a:rPr lang="en-US" sz="2800" dirty="0"/>
              <a:t> </a:t>
            </a:r>
            <a:r>
              <a:rPr lang="en-US" sz="2800" dirty="0" err="1"/>
              <a:t>giới</a:t>
            </a:r>
            <a:r>
              <a:rPr lang="en-US" sz="2800" dirty="0"/>
              <a:t>(4)………..</a:t>
            </a:r>
          </a:p>
        </p:txBody>
      </p:sp>
      <p:sp>
        <p:nvSpPr>
          <p:cNvPr id="4" name="Rectangle 3"/>
          <p:cNvSpPr/>
          <p:nvPr/>
        </p:nvSpPr>
        <p:spPr>
          <a:xfrm>
            <a:off x="2438400" y="4304040"/>
            <a:ext cx="14237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sinh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vật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4166988" y="4304040"/>
            <a:ext cx="21852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Nguyên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sinh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6364902" y="4304040"/>
            <a:ext cx="14863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phân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bố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838200" y="4378980"/>
            <a:ext cx="11849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tế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bào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304800" y="4378980"/>
            <a:ext cx="8077200" cy="448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5977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93827E-7 L -0.00642 -0.5206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" y="-260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32099E-6 L -0.09393 -0.4172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05" y="-208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32099E-6 L -0.04444 -0.2543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2" y="-127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32099E-6 L -0.30017 -0.1802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17" y="-90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ght Arrow Callout 15"/>
          <p:cNvSpPr/>
          <p:nvPr/>
        </p:nvSpPr>
        <p:spPr>
          <a:xfrm>
            <a:off x="6172200" y="1809751"/>
            <a:ext cx="828278" cy="2314474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Hình Ảnh Trùng Già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17" y="2190750"/>
            <a:ext cx="1957387" cy="123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Bạn biết gì về viêm âm đạo do trùng roi? - kienthucgiadinh.com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488530"/>
            <a:ext cx="1981200" cy="134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Khamph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1" y="3195537"/>
            <a:ext cx="2743199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ỌC HỌC HỌC: Bài 5. Trùng biến hình và trùng già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0" y="2111235"/>
            <a:ext cx="1981200" cy="105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Vien Sot ret Ky Sinh Trung - Con trung Quy Nh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921" y="1261201"/>
            <a:ext cx="2190234" cy="155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534" y="2966988"/>
            <a:ext cx="1991121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47699" y="3073399"/>
            <a:ext cx="1143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giày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417731" y="4817666"/>
            <a:ext cx="1228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kiết</a:t>
            </a:r>
            <a:r>
              <a:rPr lang="en-US" b="1" dirty="0"/>
              <a:t> </a:t>
            </a:r>
            <a:r>
              <a:rPr lang="en-US" b="1" dirty="0" err="1"/>
              <a:t>lị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39775" y="4509889"/>
            <a:ext cx="1495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roi</a:t>
            </a:r>
            <a:r>
              <a:rPr lang="en-US" b="1" dirty="0"/>
              <a:t> </a:t>
            </a:r>
            <a:r>
              <a:rPr lang="en-US" b="1" dirty="0" err="1"/>
              <a:t>xanh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000479" y="2499666"/>
            <a:ext cx="15240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sốt</a:t>
            </a:r>
            <a:r>
              <a:rPr lang="en-US" b="1" dirty="0"/>
              <a:t> </a:t>
            </a:r>
            <a:r>
              <a:rPr lang="en-US" b="1" dirty="0" err="1"/>
              <a:t>rét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590800" y="2696409"/>
            <a:ext cx="1752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Trùng</a:t>
            </a:r>
            <a:r>
              <a:rPr lang="en-US" b="1" dirty="0"/>
              <a:t> </a:t>
            </a:r>
            <a:r>
              <a:rPr lang="en-US" b="1" dirty="0" err="1"/>
              <a:t>biến</a:t>
            </a:r>
            <a:r>
              <a:rPr lang="en-US" b="1" dirty="0"/>
              <a:t> </a:t>
            </a:r>
            <a:r>
              <a:rPr lang="en-US" b="1" dirty="0" err="1"/>
              <a:t>hình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27000" y="114300"/>
            <a:ext cx="891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Nguyên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nhóm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cấu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tạo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tế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bào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nhân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 rot="5400000">
            <a:off x="5548958" y="2759877"/>
            <a:ext cx="1758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Kí</a:t>
            </a:r>
            <a:r>
              <a:rPr lang="en-US" sz="2400" b="1" dirty="0"/>
              <a:t> </a:t>
            </a:r>
            <a:r>
              <a:rPr lang="en-US" sz="2400" b="1" dirty="0" err="1"/>
              <a:t>sinh</a:t>
            </a:r>
            <a:endParaRPr lang="en-US" sz="2400" b="1" dirty="0"/>
          </a:p>
        </p:txBody>
      </p:sp>
      <p:cxnSp>
        <p:nvCxnSpPr>
          <p:cNvPr id="4" name="Straight Arrow Connector 3"/>
          <p:cNvCxnSpPr>
            <a:stCxn id="12" idx="0"/>
          </p:cNvCxnSpPr>
          <p:nvPr/>
        </p:nvCxnSpPr>
        <p:spPr>
          <a:xfrm flipV="1">
            <a:off x="7762479" y="2111235"/>
            <a:ext cx="0" cy="38843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1296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" grpId="0"/>
      <p:bldP spid="10" grpId="0"/>
      <p:bldP spid="11" grpId="0"/>
      <p:bldP spid="12" grpId="0" animBg="1"/>
      <p:bldP spid="13" grpId="0"/>
      <p:bldP spid="15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10191</TotalTime>
  <Words>1035</Words>
  <Application>Microsoft Office PowerPoint</Application>
  <PresentationFormat>On-screen Show (16:9)</PresentationFormat>
  <Paragraphs>189</Paragraphs>
  <Slides>23</Slides>
  <Notes>11</Notes>
  <HiddenSlides>0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Verdana</vt:lpstr>
      <vt:lpstr>UVN Dinh Hon</vt:lpstr>
      <vt:lpstr>Times New Roman</vt:lpstr>
      <vt:lpstr>Arial</vt:lpstr>
      <vt:lpstr>Calibri</vt:lpstr>
      <vt:lpstr>Roboto Condensed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10</cp:lastModifiedBy>
  <cp:revision>471</cp:revision>
  <cp:lastPrinted>2020-10-26T16:30:52Z</cp:lastPrinted>
  <dcterms:modified xsi:type="dcterms:W3CDTF">2025-02-23T13:14:38Z</dcterms:modified>
</cp:coreProperties>
</file>