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326" r:id="rId3"/>
    <p:sldId id="303" r:id="rId4"/>
    <p:sldId id="338" r:id="rId5"/>
    <p:sldId id="330" r:id="rId6"/>
    <p:sldId id="331" r:id="rId7"/>
    <p:sldId id="332" r:id="rId8"/>
    <p:sldId id="333" r:id="rId9"/>
    <p:sldId id="258" r:id="rId10"/>
    <p:sldId id="317" r:id="rId11"/>
    <p:sldId id="334" r:id="rId12"/>
    <p:sldId id="335" r:id="rId13"/>
    <p:sldId id="336" r:id="rId14"/>
    <p:sldId id="339" r:id="rId15"/>
    <p:sldId id="337" r:id="rId16"/>
    <p:sldId id="340" r:id="rId17"/>
    <p:sldId id="341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9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CF444-B730-4B35-8005-746124FB44D1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A0E92-C2C5-4EFE-B531-2666C1D7D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01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D0675B2-EA68-40FB-B932-C3AF9D2A0431}" type="slidenum">
              <a:rPr lang="en-US" altLang="en-US" b="1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b="1">
              <a:latin typeface="Arial" panose="020B0604020202020204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66127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3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46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4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5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4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89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442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94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3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38C03-9937-4AF1-8B10-0B5E27D00CC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1F8F1-9BA7-4261-84FC-D556D312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33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13" Type="http://schemas.openxmlformats.org/officeDocument/2006/relationships/image" Target="../media/image13.gif"/><Relationship Id="rId3" Type="http://schemas.openxmlformats.org/officeDocument/2006/relationships/slide" Target="slide1.xml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6.gif"/><Relationship Id="rId1" Type="http://schemas.openxmlformats.org/officeDocument/2006/relationships/audio" Target="file:///D:\Rung%20Chuong%20Vang\chaomung.wav" TargetMode="External"/><Relationship Id="rId6" Type="http://schemas.openxmlformats.org/officeDocument/2006/relationships/image" Target="../media/image6.gif"/><Relationship Id="rId11" Type="http://schemas.openxmlformats.org/officeDocument/2006/relationships/image" Target="../media/image11.gif"/><Relationship Id="rId5" Type="http://schemas.openxmlformats.org/officeDocument/2006/relationships/image" Target="../media/image5.png"/><Relationship Id="rId15" Type="http://schemas.openxmlformats.org/officeDocument/2006/relationships/image" Target="../media/image15.gif"/><Relationship Id="rId10" Type="http://schemas.openxmlformats.org/officeDocument/2006/relationships/image" Target="../media/image10.gif"/><Relationship Id="rId4" Type="http://schemas.openxmlformats.org/officeDocument/2006/relationships/audio" Target="../media/audio1.wav"/><Relationship Id="rId9" Type="http://schemas.openxmlformats.org/officeDocument/2006/relationships/image" Target="../media/image9.gif"/><Relationship Id="rId14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3"/>
          <p:cNvSpPr>
            <a:spLocks noChangeArrowheads="1" noChangeShapeType="1" noTextEdit="1"/>
          </p:cNvSpPr>
          <p:nvPr/>
        </p:nvSpPr>
        <p:spPr bwMode="auto">
          <a:xfrm rot="217259">
            <a:off x="2502695" y="2052395"/>
            <a:ext cx="7542212" cy="4572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452940"/>
              </a:avLst>
            </a:prstTxWarp>
          </a:bodyPr>
          <a:lstStyle/>
          <a:p>
            <a:pPr algn="ctr"/>
            <a:r>
              <a:rPr lang="en-US" sz="28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107763" dir="18900000" algn="ctr" rotWithShape="0">
                    <a:srgbClr val="C7DFD3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sz="2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107763" dir="18900000" algn="ctr" rotWithShape="0">
                    <a:srgbClr val="C7DFD3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107763" dir="18900000" algn="ctr" rotWithShape="0">
                    <a:srgbClr val="C7DFD3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TỰ NHIÊN 6</a:t>
            </a:r>
          </a:p>
        </p:txBody>
      </p:sp>
      <p:pic>
        <p:nvPicPr>
          <p:cNvPr id="2051" name="Picture 6" descr="A-ANI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14" y="2641842"/>
            <a:ext cx="1752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2" name="Group 4"/>
          <p:cNvGrpSpPr>
            <a:grpSpLocks/>
          </p:cNvGrpSpPr>
          <p:nvPr/>
        </p:nvGrpSpPr>
        <p:grpSpPr bwMode="auto">
          <a:xfrm rot="5400000">
            <a:off x="7806532" y="3901282"/>
            <a:ext cx="2884487" cy="2838450"/>
            <a:chOff x="3936" y="-15"/>
            <a:chExt cx="1817" cy="1788"/>
          </a:xfrm>
        </p:grpSpPr>
        <p:pic>
          <p:nvPicPr>
            <p:cNvPr id="2070" name="Picture 5" descr="hoa-hong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1" name="Picture 6" descr="hoa-da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2" name="Picture 7" descr="hoa-da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3" name="Group 8"/>
          <p:cNvGrpSpPr>
            <a:grpSpLocks/>
          </p:cNvGrpSpPr>
          <p:nvPr/>
        </p:nvGrpSpPr>
        <p:grpSpPr bwMode="auto">
          <a:xfrm rot="10800000">
            <a:off x="1611314" y="3984625"/>
            <a:ext cx="2884487" cy="2838450"/>
            <a:chOff x="3936" y="-15"/>
            <a:chExt cx="1817" cy="1788"/>
          </a:xfrm>
        </p:grpSpPr>
        <p:pic>
          <p:nvPicPr>
            <p:cNvPr id="2067" name="Picture 9" descr="hoa-hong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8" name="Picture 10" descr="hoa-da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9" name="Picture 11" descr="hoa-da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4" name="Group 17"/>
          <p:cNvGrpSpPr>
            <a:grpSpLocks/>
          </p:cNvGrpSpPr>
          <p:nvPr/>
        </p:nvGrpSpPr>
        <p:grpSpPr bwMode="auto">
          <a:xfrm>
            <a:off x="7783514" y="0"/>
            <a:ext cx="2884487" cy="2838450"/>
            <a:chOff x="3936" y="-15"/>
            <a:chExt cx="1817" cy="1788"/>
          </a:xfrm>
        </p:grpSpPr>
        <p:pic>
          <p:nvPicPr>
            <p:cNvPr id="2064" name="Picture 18" descr="hoa-hong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5" name="Picture 19" descr="hoa-da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6" name="Picture 20" descr="hoa-da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5" name="Group 21"/>
          <p:cNvGrpSpPr>
            <a:grpSpLocks/>
          </p:cNvGrpSpPr>
          <p:nvPr/>
        </p:nvGrpSpPr>
        <p:grpSpPr bwMode="auto">
          <a:xfrm rot="-5400000">
            <a:off x="1500981" y="23019"/>
            <a:ext cx="2884488" cy="2838450"/>
            <a:chOff x="3936" y="-15"/>
            <a:chExt cx="1817" cy="1788"/>
          </a:xfrm>
        </p:grpSpPr>
        <p:pic>
          <p:nvPicPr>
            <p:cNvPr id="2061" name="Picture 22" descr="hoa-hong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2" name="Picture 23" descr="hoa-da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3" name="Picture 24" descr="hoa-da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6" name="WordArt 27"/>
          <p:cNvSpPr>
            <a:spLocks noChangeArrowheads="1" noChangeShapeType="1" noTextEdit="1"/>
          </p:cNvSpPr>
          <p:nvPr/>
        </p:nvSpPr>
        <p:spPr bwMode="auto">
          <a:xfrm>
            <a:off x="3469317" y="5505449"/>
            <a:ext cx="6276975" cy="542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kern="10">
              <a:ln w="12700">
                <a:solidFill>
                  <a:srgbClr val="FF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1982788" y="393816"/>
            <a:ext cx="85820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THẦY GIÁO, CÔ GIÁO</a:t>
            </a:r>
            <a:endParaRPr lang="vi-VN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9" name="TextBox 3"/>
          <p:cNvSpPr txBox="1">
            <a:spLocks noChangeArrowheads="1"/>
          </p:cNvSpPr>
          <p:nvPr/>
        </p:nvSpPr>
        <p:spPr bwMode="auto">
          <a:xfrm>
            <a:off x="4177796" y="4288952"/>
            <a:ext cx="44103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Nga</a:t>
            </a:r>
          </a:p>
        </p:txBody>
      </p:sp>
    </p:spTree>
    <p:extLst>
      <p:ext uri="{BB962C8B-B14F-4D97-AF65-F5344CB8AC3E}">
        <p14:creationId xmlns:p14="http://schemas.microsoft.com/office/powerpoint/2010/main" val="4213574593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3B1ED63-3F33-4DBF-B342-B8496E961273}"/>
              </a:ext>
            </a:extLst>
          </p:cNvPr>
          <p:cNvSpPr txBox="1"/>
          <p:nvPr/>
        </p:nvSpPr>
        <p:spPr>
          <a:xfrm>
            <a:off x="510985" y="1448346"/>
            <a:ext cx="7207623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540385" algn="l"/>
              </a:tabLst>
            </a:pP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BÀI TẬP SÁCH GIÁO KHOA TRANG 165</a:t>
            </a:r>
            <a:endParaRPr lang="en-US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13BFBA-E7F8-45D1-9FD5-6436E1129DE3}"/>
              </a:ext>
            </a:extLst>
          </p:cNvPr>
          <p:cNvSpPr txBox="1"/>
          <p:nvPr/>
        </p:nvSpPr>
        <p:spPr>
          <a:xfrm>
            <a:off x="672353" y="1904468"/>
            <a:ext cx="108114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6DDA26-7CA8-415D-BFA8-50F82595E8B7}"/>
              </a:ext>
            </a:extLst>
          </p:cNvPr>
          <p:cNvSpPr txBox="1"/>
          <p:nvPr/>
        </p:nvSpPr>
        <p:spPr>
          <a:xfrm>
            <a:off x="672353" y="2521059"/>
            <a:ext cx="1084729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Nhờ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trăng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quay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nhờ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E7F8DF-BCB3-48C2-9B3A-2BC559BEDC0F}"/>
              </a:ext>
            </a:extLst>
          </p:cNvPr>
          <p:cNvSpPr txBox="1"/>
          <p:nvPr/>
        </p:nvSpPr>
        <p:spPr>
          <a:xfrm>
            <a:off x="744069" y="4589621"/>
            <a:ext cx="99866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ô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tấn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ô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tô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A.5N.        B.500N.         C.5000N.          D.50000N.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6A181C6-4490-4BFA-9B32-51BA97EEE776}"/>
              </a:ext>
            </a:extLst>
          </p:cNvPr>
          <p:cNvSpPr/>
          <p:nvPr/>
        </p:nvSpPr>
        <p:spPr>
          <a:xfrm>
            <a:off x="5791200" y="4976300"/>
            <a:ext cx="304800" cy="415499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AA237F-5C93-4505-BD79-BDA9B72D4BD3}"/>
              </a:ext>
            </a:extLst>
          </p:cNvPr>
          <p:cNvSpPr txBox="1"/>
          <p:nvPr/>
        </p:nvSpPr>
        <p:spPr>
          <a:xfrm>
            <a:off x="744069" y="5775599"/>
            <a:ext cx="102825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40 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………kg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46BB9C-8636-4A80-B1A5-CE171D80C6AB}"/>
              </a:ext>
            </a:extLst>
          </p:cNvPr>
          <p:cNvSpPr txBox="1"/>
          <p:nvPr/>
        </p:nvSpPr>
        <p:spPr>
          <a:xfrm>
            <a:off x="9386048" y="5775599"/>
            <a:ext cx="7351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4kg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C1E8245-916E-4C89-A330-09CF6CDA1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86" y="67069"/>
            <a:ext cx="10515600" cy="1325563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–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107 –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37: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 HẤP DẪN VÀ TRỌNG LƯỢNG (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46568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9" grpId="0"/>
      <p:bldP spid="12" grpId="0" animBg="1"/>
      <p:bldP spid="15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0591A2E-9525-4717-9D5F-DA65C15B9042}"/>
              </a:ext>
            </a:extLst>
          </p:cNvPr>
          <p:cNvSpPr txBox="1">
            <a:spLocks/>
          </p:cNvSpPr>
          <p:nvPr/>
        </p:nvSpPr>
        <p:spPr>
          <a:xfrm>
            <a:off x="510986" y="67069"/>
            <a:ext cx="10515600" cy="13255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 27 – tiết 107 – bài 37:</a:t>
            </a:r>
            <a:b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 HẤP DẪN VÀ TRỌNG LƯỢNG ( tiết 2)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9CB487-9AE0-402D-817A-D8F387DD824C}"/>
              </a:ext>
            </a:extLst>
          </p:cNvPr>
          <p:cNvSpPr txBox="1"/>
          <p:nvPr/>
        </p:nvSpPr>
        <p:spPr>
          <a:xfrm>
            <a:off x="448233" y="1543868"/>
            <a:ext cx="11187954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4: 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chỗ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trống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“…”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túi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kẹo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150g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sz="2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………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túi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2kg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………..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hộp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sữa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380g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CFE29A-CAB4-4095-8EAF-9DBE7B6BA648}"/>
              </a:ext>
            </a:extLst>
          </p:cNvPr>
          <p:cNvSpPr txBox="1"/>
          <p:nvPr/>
        </p:nvSpPr>
        <p:spPr>
          <a:xfrm>
            <a:off x="8758517" y="1859388"/>
            <a:ext cx="923365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540385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1,5N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EFC0AD-91AD-4C59-A73B-5613A7C1ECD7}"/>
              </a:ext>
            </a:extLst>
          </p:cNvPr>
          <p:cNvSpPr txBox="1"/>
          <p:nvPr/>
        </p:nvSpPr>
        <p:spPr>
          <a:xfrm>
            <a:off x="8897470" y="2282063"/>
            <a:ext cx="995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B69B91-04D0-432C-B57E-5A22FBC58CE7}"/>
              </a:ext>
            </a:extLst>
          </p:cNvPr>
          <p:cNvSpPr txBox="1"/>
          <p:nvPr/>
        </p:nvSpPr>
        <p:spPr>
          <a:xfrm>
            <a:off x="8987117" y="2634651"/>
            <a:ext cx="905435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540385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3,8N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26BAC2-FF8B-47EA-9232-E6DEF4E6C9A4}"/>
              </a:ext>
            </a:extLst>
          </p:cNvPr>
          <p:cNvSpPr txBox="1"/>
          <p:nvPr/>
        </p:nvSpPr>
        <p:spPr>
          <a:xfrm>
            <a:off x="510986" y="3226999"/>
            <a:ext cx="104349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nặng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100 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100 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Hai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      B. Hai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Hai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                    D.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057299F-7463-46B5-AF9E-957E65E7217B}"/>
              </a:ext>
            </a:extLst>
          </p:cNvPr>
          <p:cNvSpPr/>
          <p:nvPr/>
        </p:nvSpPr>
        <p:spPr>
          <a:xfrm>
            <a:off x="6042210" y="4056151"/>
            <a:ext cx="322728" cy="32432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9AD97B-FD6E-4B9A-A6E9-E817C90B1A48}"/>
              </a:ext>
            </a:extLst>
          </p:cNvPr>
          <p:cNvSpPr txBox="1"/>
          <p:nvPr/>
        </p:nvSpPr>
        <p:spPr>
          <a:xfrm>
            <a:off x="582706" y="4796659"/>
            <a:ext cx="10363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6: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sai</a:t>
            </a:r>
            <a:r>
              <a:rPr lang="en-US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2B37EDD-D63C-4E41-AC89-872ABFC081C5}"/>
              </a:ext>
            </a:extLst>
          </p:cNvPr>
          <p:cNvSpPr/>
          <p:nvPr/>
        </p:nvSpPr>
        <p:spPr>
          <a:xfrm>
            <a:off x="654422" y="5218375"/>
            <a:ext cx="304800" cy="39779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3150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  <p:bldP spid="17" grpId="0"/>
      <p:bldP spid="20" grpId="0"/>
      <p:bldP spid="21" grpId="0" animBg="1"/>
      <p:bldP spid="24" grpId="0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08FB4F-3E75-485A-84CC-3AC24D0EBCB0}"/>
              </a:ext>
            </a:extLst>
          </p:cNvPr>
          <p:cNvSpPr txBox="1"/>
          <p:nvPr/>
        </p:nvSpPr>
        <p:spPr>
          <a:xfrm>
            <a:off x="2788024" y="33977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 CHƠI MẢNH GHÉP</a:t>
            </a:r>
            <a:endParaRPr lang="en-US" sz="28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67C5C4-75D3-4CEC-8F00-6139E6A00DCC}"/>
              </a:ext>
            </a:extLst>
          </p:cNvPr>
          <p:cNvSpPr txBox="1"/>
          <p:nvPr/>
        </p:nvSpPr>
        <p:spPr>
          <a:xfrm>
            <a:off x="582706" y="1166843"/>
            <a:ext cx="1091901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1: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cử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1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viên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lên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khảo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2: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Mỗi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nhiệm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vụ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từ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khảo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khác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(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khảo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1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2,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khảo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2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3,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khảo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3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4,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khảo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4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5,………)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3: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hoàn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nhiệm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vụ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treo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lên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bảng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4: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khảo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kiểm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tra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đáp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nếu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đúng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trao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ghép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5: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kết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ghép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tìm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ra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từ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khoá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bí</a:t>
            </a:r>
            <a:r>
              <a:rPr lang="en-US" sz="24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mật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72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80483FA8-6F5C-4955-9612-10807823E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5" y="569998"/>
            <a:ext cx="1110727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tịnh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80g.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 B.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D.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2">
            <a:extLst>
              <a:ext uri="{FF2B5EF4-FFF2-40B4-BE49-F238E27FC236}">
                <a16:creationId xmlns:a16="http://schemas.microsoft.com/office/drawing/2014/main" id="{5619A01F-6880-4ADB-9C94-BC12B61BC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7" b="8295"/>
          <a:stretch>
            <a:fillRect/>
          </a:stretch>
        </p:blipFill>
        <p:spPr bwMode="auto">
          <a:xfrm>
            <a:off x="67235" y="1913491"/>
            <a:ext cx="12057529" cy="184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>
            <a:extLst>
              <a:ext uri="{FF2B5EF4-FFF2-40B4-BE49-F238E27FC236}">
                <a16:creationId xmlns:a16="http://schemas.microsoft.com/office/drawing/2014/main" id="{E9B53662-1657-44BE-9B50-1DC402A37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5" y="3795012"/>
            <a:ext cx="1168101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3: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do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                     B.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đung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D.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            B.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                      D.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2kg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2kg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2kg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                                 B.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D. Ba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6.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ED34BC-6F20-4640-B86D-B5A9DA4ED16F}"/>
              </a:ext>
            </a:extLst>
          </p:cNvPr>
          <p:cNvSpPr txBox="1"/>
          <p:nvPr/>
        </p:nvSpPr>
        <p:spPr>
          <a:xfrm>
            <a:off x="2671482" y="20066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904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A03815F-4B6D-4E8E-94D6-F0566E7F4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138561"/>
              </p:ext>
            </p:extLst>
          </p:nvPr>
        </p:nvGraphicFramePr>
        <p:xfrm>
          <a:off x="541176" y="2108720"/>
          <a:ext cx="10300995" cy="2529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9750">
                  <a:extLst>
                    <a:ext uri="{9D8B030D-6E8A-4147-A177-3AD203B41FA5}">
                      <a16:colId xmlns:a16="http://schemas.microsoft.com/office/drawing/2014/main" val="2740576270"/>
                    </a:ext>
                  </a:extLst>
                </a:gridCol>
                <a:gridCol w="673731">
                  <a:extLst>
                    <a:ext uri="{9D8B030D-6E8A-4147-A177-3AD203B41FA5}">
                      <a16:colId xmlns:a16="http://schemas.microsoft.com/office/drawing/2014/main" val="2197739066"/>
                    </a:ext>
                  </a:extLst>
                </a:gridCol>
                <a:gridCol w="2093589">
                  <a:extLst>
                    <a:ext uri="{9D8B030D-6E8A-4147-A177-3AD203B41FA5}">
                      <a16:colId xmlns:a16="http://schemas.microsoft.com/office/drawing/2014/main" val="4201545493"/>
                    </a:ext>
                  </a:extLst>
                </a:gridCol>
                <a:gridCol w="998776">
                  <a:extLst>
                    <a:ext uri="{9D8B030D-6E8A-4147-A177-3AD203B41FA5}">
                      <a16:colId xmlns:a16="http://schemas.microsoft.com/office/drawing/2014/main" val="1884546584"/>
                    </a:ext>
                  </a:extLst>
                </a:gridCol>
                <a:gridCol w="1251427">
                  <a:extLst>
                    <a:ext uri="{9D8B030D-6E8A-4147-A177-3AD203B41FA5}">
                      <a16:colId xmlns:a16="http://schemas.microsoft.com/office/drawing/2014/main" val="1236639489"/>
                    </a:ext>
                  </a:extLst>
                </a:gridCol>
                <a:gridCol w="1255859">
                  <a:extLst>
                    <a:ext uri="{9D8B030D-6E8A-4147-A177-3AD203B41FA5}">
                      <a16:colId xmlns:a16="http://schemas.microsoft.com/office/drawing/2014/main" val="3293324059"/>
                    </a:ext>
                  </a:extLst>
                </a:gridCol>
                <a:gridCol w="2567863">
                  <a:extLst>
                    <a:ext uri="{9D8B030D-6E8A-4147-A177-3AD203B41FA5}">
                      <a16:colId xmlns:a16="http://schemas.microsoft.com/office/drawing/2014/main" val="1328175596"/>
                    </a:ext>
                  </a:extLst>
                </a:gridCol>
              </a:tblGrid>
              <a:tr h="811453"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1450410"/>
                  </a:ext>
                </a:extLst>
              </a:tr>
              <a:tr h="1718433"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Đáp án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 3 vật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35000"/>
                        </a:lnSpc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1059933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BC8AA89-A1E0-45BC-AA99-EB4B710BA278}"/>
              </a:ext>
            </a:extLst>
          </p:cNvPr>
          <p:cNvSpPr txBox="1"/>
          <p:nvPr/>
        </p:nvSpPr>
        <p:spPr>
          <a:xfrm>
            <a:off x="3047223" y="612302"/>
            <a:ext cx="4295969" cy="835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</a:pP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mảnh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ghép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349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EF4C8D-D082-46B2-B6CA-F826B7BB6134}"/>
              </a:ext>
            </a:extLst>
          </p:cNvPr>
          <p:cNvSpPr/>
          <p:nvPr/>
        </p:nvSpPr>
        <p:spPr>
          <a:xfrm>
            <a:off x="1183349" y="815788"/>
            <a:ext cx="2877664" cy="207084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MẢNH GHÉP 1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“NHIỆT LIỆT”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3E3ADB-ABE3-4190-805E-2A33DF933D94}"/>
              </a:ext>
            </a:extLst>
          </p:cNvPr>
          <p:cNvSpPr/>
          <p:nvPr/>
        </p:nvSpPr>
        <p:spPr>
          <a:xfrm>
            <a:off x="1201278" y="2877661"/>
            <a:ext cx="2895600" cy="207084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MẢNH GHÉP 4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“ĐOÀN THANH NIÊN CỘNG SẢN”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1B23E4-5579-4666-AFD8-E5355DCBFEE6}"/>
              </a:ext>
            </a:extLst>
          </p:cNvPr>
          <p:cNvSpPr/>
          <p:nvPr/>
        </p:nvSpPr>
        <p:spPr>
          <a:xfrm>
            <a:off x="4096883" y="2895595"/>
            <a:ext cx="3083883" cy="207084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MẢNH GHÉP 5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“HỒ CHÍ MINH”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DAC9A6-E124-4DBB-A78C-A9AB68EEA08C}"/>
              </a:ext>
            </a:extLst>
          </p:cNvPr>
          <p:cNvSpPr/>
          <p:nvPr/>
        </p:nvSpPr>
        <p:spPr>
          <a:xfrm>
            <a:off x="7153852" y="2877661"/>
            <a:ext cx="4303026" cy="207084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MẢNH GHÉP 6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“26 -03”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1D3D0B-82D5-465A-9AB5-99123EF6A89D}"/>
              </a:ext>
            </a:extLst>
          </p:cNvPr>
          <p:cNvSpPr/>
          <p:nvPr/>
        </p:nvSpPr>
        <p:spPr>
          <a:xfrm>
            <a:off x="4078949" y="815788"/>
            <a:ext cx="3074902" cy="207084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MẢNH GHÉP 2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“CHÀO MỪNG”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767373-36C1-4378-A7B9-3C6E064A9D8D}"/>
              </a:ext>
            </a:extLst>
          </p:cNvPr>
          <p:cNvSpPr/>
          <p:nvPr/>
        </p:nvSpPr>
        <p:spPr>
          <a:xfrm>
            <a:off x="7180766" y="806814"/>
            <a:ext cx="4276111" cy="207084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MẢNH GHÉP 3 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“NGÀY THÀNH LẬP”</a:t>
            </a:r>
          </a:p>
        </p:txBody>
      </p:sp>
    </p:spTree>
    <p:extLst>
      <p:ext uri="{BB962C8B-B14F-4D97-AF65-F5344CB8AC3E}">
        <p14:creationId xmlns:p14="http://schemas.microsoft.com/office/powerpoint/2010/main" val="427476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A288EA-AF3D-4680-9FC8-ED6454A38A36}"/>
              </a:ext>
            </a:extLst>
          </p:cNvPr>
          <p:cNvSpPr txBox="1"/>
          <p:nvPr/>
        </p:nvSpPr>
        <p:spPr>
          <a:xfrm>
            <a:off x="923364" y="468904"/>
            <a:ext cx="1034527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kiểm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duy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Giao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nhiệm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vụ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học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tập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viên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chia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lớp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6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hiện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theo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sau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: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1: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Giáo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viên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hướng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dẫn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học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vẽ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đồ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tư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duy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2: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tiến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hành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vẽ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sơ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đồ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giấy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A3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theo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tiêu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chí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sau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           +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xác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định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nội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dung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chính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bài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(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đủ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đúng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nội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dung)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           +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kết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màu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sắc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phù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ảnh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           +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nào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hoàn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xong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treo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phẩm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90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D88C34-C7FE-4549-BF50-3429CBA19E23}"/>
              </a:ext>
            </a:extLst>
          </p:cNvPr>
          <p:cNvSpPr txBox="1"/>
          <p:nvPr/>
        </p:nvSpPr>
        <p:spPr>
          <a:xfrm>
            <a:off x="582706" y="493805"/>
            <a:ext cx="11295529" cy="3944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HS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40385" algn="l"/>
              </a:tabLst>
            </a:pP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38: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580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dflow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-76200"/>
            <a:ext cx="91440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4" descr="1314_animado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619626"/>
            <a:ext cx="22098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1314_animado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419600"/>
            <a:ext cx="2438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 descr="1314_animado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752976"/>
            <a:ext cx="20574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7" descr="1314_animado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495800"/>
            <a:ext cx="2438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8" descr="dflow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447800" y="3054350"/>
            <a:ext cx="68580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9" descr="dflow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46900" y="3060700"/>
            <a:ext cx="68580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1981200" y="2057400"/>
            <a:ext cx="83058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TIẾT HỌC ĐẾN ĐÂY LÀ HẾT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XIN CẢM ƠN QUÝ THẦY </a:t>
            </a:r>
            <a:r>
              <a:rPr lang="en-US" altLang="en-US" sz="4400" b="1">
                <a:solidFill>
                  <a:srgbClr val="0000FF"/>
                </a:solidFill>
                <a:latin typeface="Times New Roman" panose="02020603050405020304" pitchFamily="18" charset="0"/>
              </a:rPr>
              <a:t>CÔ VÀ CÁC EM!</a:t>
            </a:r>
          </a:p>
        </p:txBody>
      </p:sp>
    </p:spTree>
    <p:extLst>
      <p:ext uri="{BB962C8B-B14F-4D97-AF65-F5344CB8AC3E}">
        <p14:creationId xmlns:p14="http://schemas.microsoft.com/office/powerpoint/2010/main" val="3212109074"/>
      </p:ext>
    </p:extLst>
  </p:cSld>
  <p:clrMapOvr>
    <a:masterClrMapping/>
  </p:clrMapOvr>
  <p:transition spd="med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TER1">
            <a:hlinkClick r:id="rId3" action="ppaction://hlinksldjump" tooltip="Nhấn Enter">
              <a:snd r:embed="rId4" name="push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176" y="6521450"/>
            <a:ext cx="8477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828800" y="237565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 b="0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2413000" y="5372100"/>
            <a:ext cx="7340600" cy="1028700"/>
            <a:chOff x="560" y="3384"/>
            <a:chExt cx="4624" cy="648"/>
          </a:xfrm>
        </p:grpSpPr>
        <p:pic>
          <p:nvPicPr>
            <p:cNvPr id="2063" name="Picture 5" descr="4408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3646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4" name="Picture 6" descr="4635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" y="3568"/>
              <a:ext cx="38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5" name="Picture 7" descr="boo7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" y="3384"/>
              <a:ext cx="768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8" descr="email001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4" y="3591"/>
              <a:ext cx="640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9" descr="et5"/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6" y="3384"/>
              <a:ext cx="365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0" descr="glob_anm"/>
            <p:cNvPicPr>
              <a:picLocks noChangeAspect="1" noChangeArrowheads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3520"/>
              <a:ext cx="512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1" descr="ani53"/>
            <p:cNvPicPr>
              <a:picLocks noChangeAspect="1" noChangeArrowheads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3472"/>
              <a:ext cx="256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0" name="Picture 12" descr="mu37"/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9" y="3386"/>
              <a:ext cx="691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3" name="Group 13"/>
          <p:cNvGrpSpPr>
            <a:grpSpLocks/>
          </p:cNvGrpSpPr>
          <p:nvPr/>
        </p:nvGrpSpPr>
        <p:grpSpPr bwMode="auto">
          <a:xfrm>
            <a:off x="1827213" y="304800"/>
            <a:ext cx="8501062" cy="1905000"/>
            <a:chOff x="191" y="192"/>
            <a:chExt cx="5355" cy="1200"/>
          </a:xfrm>
        </p:grpSpPr>
        <p:pic>
          <p:nvPicPr>
            <p:cNvPr id="2059" name="Picture 14" descr="an30"/>
            <p:cNvPicPr>
              <a:picLocks noChangeAspect="1" noChangeArrowheads="1" noCrop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92"/>
              <a:ext cx="1392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Picture 15" descr="33"/>
            <p:cNvPicPr>
              <a:picLocks noChangeAspect="1" noChangeArrowheads="1" noCrop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1344"/>
              <a:ext cx="5328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16" descr="13"/>
            <p:cNvPicPr>
              <a:picLocks noChangeAspect="1" noChangeArrowheads="1" noCrop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20688">
              <a:off x="191" y="696"/>
              <a:ext cx="18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2" name="Picture 17" descr="13"/>
            <p:cNvPicPr>
              <a:picLocks noChangeAspect="1" noChangeArrowheads="1" noCrop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30273" flipH="1">
              <a:off x="3818" y="681"/>
              <a:ext cx="172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6" name="WordArt 18"/>
          <p:cNvSpPr>
            <a:spLocks noChangeArrowheads="1" noChangeShapeType="1" noTextEdit="1"/>
          </p:cNvSpPr>
          <p:nvPr/>
        </p:nvSpPr>
        <p:spPr bwMode="auto">
          <a:xfrm>
            <a:off x="2667000" y="3505200"/>
            <a:ext cx="7086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2590800" y="2362200"/>
            <a:ext cx="6934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BlackH" pitchFamily="34" charset="0"/>
              </a:rPr>
              <a:t>Trß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BlackH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BlackH" pitchFamily="34" charset="0"/>
              </a:rPr>
              <a:t>ch¬i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BlackH" pitchFamily="34" charset="0"/>
            </a:endParaRPr>
          </a:p>
        </p:txBody>
      </p:sp>
      <p:pic>
        <p:nvPicPr>
          <p:cNvPr id="2071" name="chaomung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1722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2529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"RUNG CHUÔNG VÀNG"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tabLst>
                <a:tab pos="54038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1: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5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hỏi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,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mỗi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hỏi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10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giây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suy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nghĩ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4038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Bước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2: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Mỗi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đọc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hỏi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ghi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đáp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bảng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sau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10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giây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giơ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đáp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lên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Mỗi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đúng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sẽ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10 </a:t>
            </a:r>
            <a:r>
              <a:rPr lang="en-US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điểm</a:t>
            </a:r>
            <a:r>
              <a:rPr lang="en-US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756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18288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 b="0"/>
          </a:p>
        </p:txBody>
      </p:sp>
      <p:pic>
        <p:nvPicPr>
          <p:cNvPr id="5123" name="Picture 3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319088"/>
            <a:ext cx="1447800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4343400" y="5476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chuông vàng</a:t>
            </a:r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5334000" y="1604964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>
            <a:off x="5407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5368925" y="1639888"/>
            <a:ext cx="1612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0" dirty="0" err="1">
                <a:latin typeface=".VnBlack" panose="020B7200000000000000" pitchFamily="34" charset="0"/>
              </a:rPr>
              <a:t>C©u</a:t>
            </a:r>
            <a:r>
              <a:rPr lang="en-US" altLang="en-US" b="0" dirty="0">
                <a:latin typeface=".VnBlack" panose="020B7200000000000000" pitchFamily="34" charset="0"/>
              </a:rPr>
              <a:t> </a:t>
            </a:r>
            <a:r>
              <a:rPr lang="en-US" altLang="en-US" b="0" dirty="0" err="1">
                <a:latin typeface=".VnBlack" panose="020B7200000000000000" pitchFamily="34" charset="0"/>
              </a:rPr>
              <a:t>hái</a:t>
            </a:r>
            <a:r>
              <a:rPr lang="en-US" altLang="en-US" b="0" dirty="0">
                <a:latin typeface=".VnBlack" panose="020B7200000000000000" pitchFamily="34" charset="0"/>
              </a:rPr>
              <a:t> 1</a:t>
            </a:r>
          </a:p>
        </p:txBody>
      </p:sp>
      <p:pic>
        <p:nvPicPr>
          <p:cNvPr id="5130" name="Picture 12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8382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7" name="AutoShape 17"/>
          <p:cNvSpPr>
            <a:spLocks noChangeArrowheads="1"/>
          </p:cNvSpPr>
          <p:nvPr/>
        </p:nvSpPr>
        <p:spPr bwMode="auto">
          <a:xfrm>
            <a:off x="2539533" y="3486895"/>
            <a:ext cx="3252892" cy="101838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t" hangingPunct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t" hangingPunct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tịnh</a:t>
            </a:r>
            <a:endParaRPr lang="en-US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70" name="Group 50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8" name="AutoShape 5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9" name="Text Box 5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1</a:t>
              </a:r>
            </a:p>
          </p:txBody>
        </p:sp>
      </p:grpSp>
      <p:grpSp>
        <p:nvGrpSpPr>
          <p:cNvPr id="5173" name="Group 53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6" name="AutoShape 5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7" name="Text Box 5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2</a:t>
              </a:r>
            </a:p>
          </p:txBody>
        </p:sp>
      </p:grpSp>
      <p:grpSp>
        <p:nvGrpSpPr>
          <p:cNvPr id="5176" name="Group 56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4" name="AutoShape 5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5" name="Text Box 58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3</a:t>
              </a:r>
            </a:p>
          </p:txBody>
        </p:sp>
      </p:grpSp>
      <p:grpSp>
        <p:nvGrpSpPr>
          <p:cNvPr id="5179" name="Group 59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2" name="AutoShape 6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3" name="Text Box 6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4</a:t>
              </a:r>
            </a:p>
          </p:txBody>
        </p:sp>
      </p:grpSp>
      <p:grpSp>
        <p:nvGrpSpPr>
          <p:cNvPr id="5182" name="Group 62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0" name="AutoShape 6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1" name="Text Box 6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5</a:t>
              </a:r>
            </a:p>
          </p:txBody>
        </p:sp>
      </p:grpSp>
      <p:grpSp>
        <p:nvGrpSpPr>
          <p:cNvPr id="5185" name="Group 65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8" name="AutoShape 6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9" name="Text Box 6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6</a:t>
              </a:r>
            </a:p>
          </p:txBody>
        </p:sp>
      </p:grpSp>
      <p:grpSp>
        <p:nvGrpSpPr>
          <p:cNvPr id="5188" name="Group 68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6" name="AutoShape 6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7" name="Text Box 7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7</a:t>
              </a:r>
            </a:p>
          </p:txBody>
        </p:sp>
      </p:grpSp>
      <p:grpSp>
        <p:nvGrpSpPr>
          <p:cNvPr id="5191" name="Group 71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4" name="AutoShape 7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5" name="Text Box 7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8</a:t>
              </a:r>
            </a:p>
          </p:txBody>
        </p:sp>
      </p:grpSp>
      <p:grpSp>
        <p:nvGrpSpPr>
          <p:cNvPr id="5194" name="Group 74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2" name="AutoShape 7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3" name="Text Box 7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9</a:t>
              </a:r>
            </a:p>
          </p:txBody>
        </p:sp>
      </p:grpSp>
      <p:grpSp>
        <p:nvGrpSpPr>
          <p:cNvPr id="5197" name="Group 77"/>
          <p:cNvGrpSpPr>
            <a:grpSpLocks/>
          </p:cNvGrpSpPr>
          <p:nvPr/>
        </p:nvGrpSpPr>
        <p:grpSpPr bwMode="auto">
          <a:xfrm>
            <a:off x="9220200" y="5027613"/>
            <a:ext cx="1371600" cy="1295400"/>
            <a:chOff x="4574" y="3342"/>
            <a:chExt cx="960" cy="912"/>
          </a:xfrm>
        </p:grpSpPr>
        <p:sp>
          <p:nvSpPr>
            <p:cNvPr id="5150" name="AutoShape 7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1" name="Text Box 79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solidFill>
                    <a:schemeClr val="bg1"/>
                  </a:solidFill>
                  <a:latin typeface=".VnTime" panose="020B7200000000000000" pitchFamily="34" charset="0"/>
                </a:rPr>
                <a:t>HÕt giê</a:t>
              </a:r>
            </a:p>
          </p:txBody>
        </p:sp>
      </p:grpSp>
      <p:sp>
        <p:nvSpPr>
          <p:cNvPr id="5200" name="Text Box 80"/>
          <p:cNvSpPr txBox="1">
            <a:spLocks noChangeArrowheads="1"/>
          </p:cNvSpPr>
          <p:nvPr/>
        </p:nvSpPr>
        <p:spPr bwMode="auto">
          <a:xfrm>
            <a:off x="5791200" y="6026150"/>
            <a:ext cx="693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/>
              <a:t>10s</a:t>
            </a:r>
          </a:p>
        </p:txBody>
      </p:sp>
      <p:sp>
        <p:nvSpPr>
          <p:cNvPr id="5149" name="WordArt 5"/>
          <p:cNvSpPr>
            <a:spLocks noChangeArrowheads="1" noChangeShapeType="1" noTextEdit="1"/>
          </p:cNvSpPr>
          <p:nvPr/>
        </p:nvSpPr>
        <p:spPr bwMode="auto">
          <a:xfrm>
            <a:off x="4495800" y="7000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16">
            <a:extLst>
              <a:ext uri="{FF2B5EF4-FFF2-40B4-BE49-F238E27FC236}">
                <a16:creationId xmlns:a16="http://schemas.microsoft.com/office/drawing/2014/main" id="{A2E69911-3EC3-4B76-81A4-B081125F2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849" y="2025513"/>
            <a:ext cx="8382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1. 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“…”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…(1)……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…(2)…</a:t>
            </a:r>
          </a:p>
        </p:txBody>
      </p:sp>
    </p:spTree>
    <p:extLst>
      <p:ext uri="{BB962C8B-B14F-4D97-AF65-F5344CB8AC3E}">
        <p14:creationId xmlns:p14="http://schemas.microsoft.com/office/powerpoint/2010/main" val="2932232561"/>
      </p:ext>
    </p:extLst>
  </p:cSld>
  <p:clrMapOvr>
    <a:masterClrMapping/>
  </p:clrMapOvr>
  <p:transition spd="slow" advClick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00"/>
                  </p:tgtEl>
                </p:cond>
              </p:nextCondLst>
            </p:seq>
          </p:childTnLst>
        </p:cTn>
      </p:par>
    </p:tnLst>
    <p:bldLst>
      <p:bldP spid="5137" grpId="0" animBg="1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18288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 b="0"/>
          </a:p>
        </p:txBody>
      </p:sp>
      <p:pic>
        <p:nvPicPr>
          <p:cNvPr id="5123" name="Picture 3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319088"/>
            <a:ext cx="1447800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4343400" y="5476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chuông vàng</a:t>
            </a:r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5334000" y="1604964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>
            <a:off x="5407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5368925" y="1639888"/>
            <a:ext cx="1612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0">
                <a:latin typeface=".VnBlack" panose="020B7200000000000000" pitchFamily="34" charset="0"/>
              </a:rPr>
              <a:t>C©u hái 2</a:t>
            </a:r>
          </a:p>
        </p:txBody>
      </p:sp>
      <p:pic>
        <p:nvPicPr>
          <p:cNvPr id="5130" name="Picture 12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8382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133600" y="2438400"/>
            <a:ext cx="80010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alt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AutoNum type="alphaUcPeriod"/>
            </a:pP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alt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lphaUcPeriod"/>
            </a:pP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alt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lphaUcPeriod"/>
            </a:pP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alt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lphaUcPeriod"/>
            </a:pP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alt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5170" name="Group 50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8" name="AutoShape 5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9" name="Text Box 5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1</a:t>
              </a:r>
            </a:p>
          </p:txBody>
        </p:sp>
      </p:grpSp>
      <p:grpSp>
        <p:nvGrpSpPr>
          <p:cNvPr id="5173" name="Group 53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6" name="AutoShape 5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7" name="Text Box 5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2</a:t>
              </a:r>
            </a:p>
          </p:txBody>
        </p:sp>
      </p:grpSp>
      <p:grpSp>
        <p:nvGrpSpPr>
          <p:cNvPr id="5176" name="Group 56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4" name="AutoShape 5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5" name="Text Box 58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3</a:t>
              </a:r>
            </a:p>
          </p:txBody>
        </p:sp>
      </p:grpSp>
      <p:grpSp>
        <p:nvGrpSpPr>
          <p:cNvPr id="5179" name="Group 59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2" name="AutoShape 6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3" name="Text Box 6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4</a:t>
              </a:r>
            </a:p>
          </p:txBody>
        </p:sp>
      </p:grpSp>
      <p:grpSp>
        <p:nvGrpSpPr>
          <p:cNvPr id="5182" name="Group 62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0" name="AutoShape 6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1" name="Text Box 6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5</a:t>
              </a:r>
            </a:p>
          </p:txBody>
        </p:sp>
      </p:grpSp>
      <p:grpSp>
        <p:nvGrpSpPr>
          <p:cNvPr id="5185" name="Group 65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8" name="AutoShape 6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9" name="Text Box 6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6</a:t>
              </a:r>
            </a:p>
          </p:txBody>
        </p:sp>
      </p:grpSp>
      <p:grpSp>
        <p:nvGrpSpPr>
          <p:cNvPr id="5188" name="Group 68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6" name="AutoShape 6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7" name="Text Box 7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7</a:t>
              </a:r>
            </a:p>
          </p:txBody>
        </p:sp>
      </p:grpSp>
      <p:grpSp>
        <p:nvGrpSpPr>
          <p:cNvPr id="5191" name="Group 71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4" name="AutoShape 7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5" name="Text Box 7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8</a:t>
              </a:r>
            </a:p>
          </p:txBody>
        </p:sp>
      </p:grpSp>
      <p:grpSp>
        <p:nvGrpSpPr>
          <p:cNvPr id="5194" name="Group 74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2" name="AutoShape 7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3" name="Text Box 7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9</a:t>
              </a:r>
            </a:p>
          </p:txBody>
        </p:sp>
      </p:grpSp>
      <p:grpSp>
        <p:nvGrpSpPr>
          <p:cNvPr id="5197" name="Group 77"/>
          <p:cNvGrpSpPr>
            <a:grpSpLocks/>
          </p:cNvGrpSpPr>
          <p:nvPr/>
        </p:nvGrpSpPr>
        <p:grpSpPr bwMode="auto">
          <a:xfrm>
            <a:off x="9220200" y="5027613"/>
            <a:ext cx="1371600" cy="1295400"/>
            <a:chOff x="4574" y="3342"/>
            <a:chExt cx="960" cy="912"/>
          </a:xfrm>
        </p:grpSpPr>
        <p:sp>
          <p:nvSpPr>
            <p:cNvPr id="5150" name="AutoShape 7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1" name="Text Box 79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solidFill>
                    <a:schemeClr val="bg1"/>
                  </a:solidFill>
                  <a:latin typeface=".VnTime" panose="020B7200000000000000" pitchFamily="34" charset="0"/>
                </a:rPr>
                <a:t>HÕt giê</a:t>
              </a:r>
            </a:p>
          </p:txBody>
        </p:sp>
      </p:grpSp>
      <p:sp>
        <p:nvSpPr>
          <p:cNvPr id="5200" name="Text Box 80"/>
          <p:cNvSpPr txBox="1">
            <a:spLocks noChangeArrowheads="1"/>
          </p:cNvSpPr>
          <p:nvPr/>
        </p:nvSpPr>
        <p:spPr bwMode="auto">
          <a:xfrm>
            <a:off x="5791200" y="6026150"/>
            <a:ext cx="693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/>
              <a:t>10s</a:t>
            </a:r>
          </a:p>
        </p:txBody>
      </p:sp>
      <p:sp>
        <p:nvSpPr>
          <p:cNvPr id="5149" name="WordArt 5"/>
          <p:cNvSpPr>
            <a:spLocks noChangeArrowheads="1" noChangeShapeType="1" noTextEdit="1"/>
          </p:cNvSpPr>
          <p:nvPr/>
        </p:nvSpPr>
        <p:spPr bwMode="auto">
          <a:xfrm>
            <a:off x="4495800" y="7000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Oval 14">
            <a:extLst>
              <a:ext uri="{FF2B5EF4-FFF2-40B4-BE49-F238E27FC236}">
                <a16:creationId xmlns:a16="http://schemas.microsoft.com/office/drawing/2014/main" id="{1F59D0A2-A463-45BB-8AE0-6D4CB0CFF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574662"/>
            <a:ext cx="371475" cy="3429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1pPr>
            <a:lvl2pPr marL="742950" indent="-28575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2pPr>
            <a:lvl3pPr marL="11430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3pPr>
            <a:lvl4pPr marL="16002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4pPr>
            <a:lvl5pPr marL="20574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vi-VN" altLang="en-US" sz="2100"/>
          </a:p>
        </p:txBody>
      </p:sp>
    </p:spTree>
    <p:extLst>
      <p:ext uri="{BB962C8B-B14F-4D97-AF65-F5344CB8AC3E}">
        <p14:creationId xmlns:p14="http://schemas.microsoft.com/office/powerpoint/2010/main" val="491546685"/>
      </p:ext>
    </p:extLst>
  </p:cSld>
  <p:clrMapOvr>
    <a:masterClrMapping/>
  </p:clrMapOvr>
  <p:transition spd="slow" advClick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00"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1860550" y="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 b="0"/>
          </a:p>
        </p:txBody>
      </p:sp>
      <p:pic>
        <p:nvPicPr>
          <p:cNvPr id="5123" name="Picture 3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319088"/>
            <a:ext cx="1447800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4343400" y="5476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chuông vàng</a:t>
            </a:r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5334000" y="1604964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>
            <a:off x="5407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5321300" y="1652588"/>
            <a:ext cx="1612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0" dirty="0" err="1">
                <a:latin typeface=".VnBlack" panose="020B7200000000000000" pitchFamily="34" charset="0"/>
              </a:rPr>
              <a:t>C©u</a:t>
            </a:r>
            <a:r>
              <a:rPr lang="en-US" altLang="en-US" b="0" dirty="0">
                <a:latin typeface=".VnBlack" panose="020B7200000000000000" pitchFamily="34" charset="0"/>
              </a:rPr>
              <a:t> </a:t>
            </a:r>
            <a:r>
              <a:rPr lang="en-US" altLang="en-US" b="0" dirty="0" err="1">
                <a:latin typeface=".VnBlack" panose="020B7200000000000000" pitchFamily="34" charset="0"/>
              </a:rPr>
              <a:t>hái</a:t>
            </a:r>
            <a:r>
              <a:rPr lang="en-US" altLang="en-US" b="0" dirty="0">
                <a:latin typeface=".VnBlack" panose="020B7200000000000000" pitchFamily="34" charset="0"/>
              </a:rPr>
              <a:t> 3</a:t>
            </a:r>
          </a:p>
        </p:txBody>
      </p:sp>
      <p:pic>
        <p:nvPicPr>
          <p:cNvPr id="5130" name="Picture 12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8382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1925003" y="2265821"/>
            <a:ext cx="8001000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“…”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……(1)…….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……(2)……. </a:t>
            </a:r>
          </a:p>
        </p:txBody>
      </p:sp>
      <p:sp>
        <p:nvSpPr>
          <p:cNvPr id="5137" name="AutoShape 17"/>
          <p:cNvSpPr>
            <a:spLocks noChangeArrowheads="1"/>
          </p:cNvSpPr>
          <p:nvPr/>
        </p:nvSpPr>
        <p:spPr bwMode="auto">
          <a:xfrm>
            <a:off x="2463377" y="4342627"/>
            <a:ext cx="7417646" cy="71342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170" name="Group 50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8" name="AutoShape 5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9" name="Text Box 5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1</a:t>
              </a:r>
            </a:p>
          </p:txBody>
        </p:sp>
      </p:grpSp>
      <p:grpSp>
        <p:nvGrpSpPr>
          <p:cNvPr id="5173" name="Group 53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6" name="AutoShape 5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7" name="Text Box 5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2</a:t>
              </a:r>
            </a:p>
          </p:txBody>
        </p:sp>
      </p:grpSp>
      <p:grpSp>
        <p:nvGrpSpPr>
          <p:cNvPr id="5176" name="Group 56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4" name="AutoShape 5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5" name="Text Box 58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3</a:t>
              </a:r>
            </a:p>
          </p:txBody>
        </p:sp>
      </p:grpSp>
      <p:grpSp>
        <p:nvGrpSpPr>
          <p:cNvPr id="5179" name="Group 59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2" name="AutoShape 6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3" name="Text Box 6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4</a:t>
              </a:r>
            </a:p>
          </p:txBody>
        </p:sp>
      </p:grpSp>
      <p:grpSp>
        <p:nvGrpSpPr>
          <p:cNvPr id="5182" name="Group 62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0" name="AutoShape 6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1" name="Text Box 6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5</a:t>
              </a:r>
            </a:p>
          </p:txBody>
        </p:sp>
      </p:grpSp>
      <p:grpSp>
        <p:nvGrpSpPr>
          <p:cNvPr id="5185" name="Group 65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8" name="AutoShape 6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9" name="Text Box 6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6</a:t>
              </a:r>
            </a:p>
          </p:txBody>
        </p:sp>
      </p:grpSp>
      <p:grpSp>
        <p:nvGrpSpPr>
          <p:cNvPr id="5188" name="Group 68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6" name="AutoShape 6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7" name="Text Box 7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7</a:t>
              </a:r>
            </a:p>
          </p:txBody>
        </p:sp>
      </p:grpSp>
      <p:grpSp>
        <p:nvGrpSpPr>
          <p:cNvPr id="5191" name="Group 71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4" name="AutoShape 7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5" name="Text Box 7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8</a:t>
              </a:r>
            </a:p>
          </p:txBody>
        </p:sp>
      </p:grpSp>
      <p:grpSp>
        <p:nvGrpSpPr>
          <p:cNvPr id="5194" name="Group 74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2" name="AutoShape 7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3" name="Text Box 7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9</a:t>
              </a:r>
            </a:p>
          </p:txBody>
        </p:sp>
      </p:grpSp>
      <p:grpSp>
        <p:nvGrpSpPr>
          <p:cNvPr id="5197" name="Group 77"/>
          <p:cNvGrpSpPr>
            <a:grpSpLocks/>
          </p:cNvGrpSpPr>
          <p:nvPr/>
        </p:nvGrpSpPr>
        <p:grpSpPr bwMode="auto">
          <a:xfrm>
            <a:off x="9220200" y="5027613"/>
            <a:ext cx="1371600" cy="1295400"/>
            <a:chOff x="4574" y="3342"/>
            <a:chExt cx="960" cy="912"/>
          </a:xfrm>
        </p:grpSpPr>
        <p:sp>
          <p:nvSpPr>
            <p:cNvPr id="5150" name="AutoShape 7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1" name="Text Box 79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solidFill>
                    <a:schemeClr val="bg1"/>
                  </a:solidFill>
                  <a:latin typeface=".VnTime" panose="020B7200000000000000" pitchFamily="34" charset="0"/>
                </a:rPr>
                <a:t>HÕt giê</a:t>
              </a:r>
            </a:p>
          </p:txBody>
        </p:sp>
      </p:grpSp>
      <p:sp>
        <p:nvSpPr>
          <p:cNvPr id="5200" name="Text Box 80"/>
          <p:cNvSpPr txBox="1">
            <a:spLocks noChangeArrowheads="1"/>
          </p:cNvSpPr>
          <p:nvPr/>
        </p:nvSpPr>
        <p:spPr bwMode="auto">
          <a:xfrm>
            <a:off x="5791200" y="6026150"/>
            <a:ext cx="693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/>
              <a:t>10s</a:t>
            </a:r>
          </a:p>
        </p:txBody>
      </p:sp>
      <p:sp>
        <p:nvSpPr>
          <p:cNvPr id="5149" name="WordArt 5"/>
          <p:cNvSpPr>
            <a:spLocks noChangeArrowheads="1" noChangeShapeType="1" noTextEdit="1"/>
          </p:cNvSpPr>
          <p:nvPr/>
        </p:nvSpPr>
        <p:spPr bwMode="auto">
          <a:xfrm>
            <a:off x="4495800" y="7000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2652361" y="4362629"/>
            <a:ext cx="7951928" cy="46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29920" algn="just">
              <a:lnSpc>
                <a:spcPct val="107000"/>
              </a:lnSpc>
              <a:spcAft>
                <a:spcPts val="0"/>
              </a:spcAft>
              <a:tabLst>
                <a:tab pos="3599815" algn="l"/>
                <a:tab pos="5039995" algn="l"/>
              </a:tabLst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(2)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endParaRPr lang="en-US" sz="2400" b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032530"/>
      </p:ext>
    </p:extLst>
  </p:cSld>
  <p:clrMapOvr>
    <a:masterClrMapping/>
  </p:clrMapOvr>
  <p:transition spd="slow" advClick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00"/>
                  </p:tgtEl>
                </p:cond>
              </p:nextCondLst>
            </p:seq>
          </p:childTnLst>
        </p:cTn>
      </p:par>
    </p:tnLst>
    <p:bldLst>
      <p:bldP spid="5137" grpId="0" animBg="1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18288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 b="0"/>
          </a:p>
        </p:txBody>
      </p:sp>
      <p:pic>
        <p:nvPicPr>
          <p:cNvPr id="5123" name="Picture 3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319088"/>
            <a:ext cx="1447800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4343400" y="5476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chuông vàng</a:t>
            </a:r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5334000" y="1604964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>
            <a:off x="5407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5321300" y="1652588"/>
            <a:ext cx="1612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0" dirty="0" err="1">
                <a:latin typeface=".VnBlack" panose="020B7200000000000000" pitchFamily="34" charset="0"/>
              </a:rPr>
              <a:t>C©u</a:t>
            </a:r>
            <a:r>
              <a:rPr lang="en-US" altLang="en-US" b="0" dirty="0">
                <a:latin typeface=".VnBlack" panose="020B7200000000000000" pitchFamily="34" charset="0"/>
              </a:rPr>
              <a:t> </a:t>
            </a:r>
            <a:r>
              <a:rPr lang="en-US" altLang="en-US" b="0" dirty="0" err="1">
                <a:latin typeface=".VnBlack" panose="020B7200000000000000" pitchFamily="34" charset="0"/>
              </a:rPr>
              <a:t>hái</a:t>
            </a:r>
            <a:r>
              <a:rPr lang="en-US" altLang="en-US" b="0" dirty="0">
                <a:latin typeface=".VnBlack" panose="020B7200000000000000" pitchFamily="34" charset="0"/>
              </a:rPr>
              <a:t> 4</a:t>
            </a:r>
          </a:p>
        </p:txBody>
      </p:sp>
      <p:pic>
        <p:nvPicPr>
          <p:cNvPr id="5130" name="Picture 12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8382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086816" y="2506613"/>
            <a:ext cx="8001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N              B. P                C. F             D. J</a:t>
            </a:r>
          </a:p>
          <a:p>
            <a:pPr eaLnBrk="1" fontAlgn="t" hangingPunct="1"/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70" name="Group 50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8" name="AutoShape 5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9" name="Text Box 5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1</a:t>
              </a:r>
            </a:p>
          </p:txBody>
        </p:sp>
      </p:grpSp>
      <p:grpSp>
        <p:nvGrpSpPr>
          <p:cNvPr id="5173" name="Group 53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6" name="AutoShape 5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7" name="Text Box 5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2</a:t>
              </a:r>
            </a:p>
          </p:txBody>
        </p:sp>
      </p:grpSp>
      <p:grpSp>
        <p:nvGrpSpPr>
          <p:cNvPr id="5176" name="Group 56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4" name="AutoShape 5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5" name="Text Box 58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3</a:t>
              </a:r>
            </a:p>
          </p:txBody>
        </p:sp>
      </p:grpSp>
      <p:grpSp>
        <p:nvGrpSpPr>
          <p:cNvPr id="5179" name="Group 59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2" name="AutoShape 6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3" name="Text Box 6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4</a:t>
              </a:r>
            </a:p>
          </p:txBody>
        </p:sp>
      </p:grpSp>
      <p:grpSp>
        <p:nvGrpSpPr>
          <p:cNvPr id="5182" name="Group 62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0" name="AutoShape 6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1" name="Text Box 6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5</a:t>
              </a:r>
            </a:p>
          </p:txBody>
        </p:sp>
      </p:grpSp>
      <p:grpSp>
        <p:nvGrpSpPr>
          <p:cNvPr id="5185" name="Group 65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8" name="AutoShape 6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9" name="Text Box 6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6</a:t>
              </a:r>
            </a:p>
          </p:txBody>
        </p:sp>
      </p:grpSp>
      <p:grpSp>
        <p:nvGrpSpPr>
          <p:cNvPr id="5188" name="Group 68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6" name="AutoShape 6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7" name="Text Box 7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7</a:t>
              </a:r>
            </a:p>
          </p:txBody>
        </p:sp>
      </p:grpSp>
      <p:grpSp>
        <p:nvGrpSpPr>
          <p:cNvPr id="5191" name="Group 71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4" name="AutoShape 7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5" name="Text Box 7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8</a:t>
              </a:r>
            </a:p>
          </p:txBody>
        </p:sp>
      </p:grpSp>
      <p:grpSp>
        <p:nvGrpSpPr>
          <p:cNvPr id="5194" name="Group 74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2" name="AutoShape 7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3" name="Text Box 7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9</a:t>
              </a:r>
            </a:p>
          </p:txBody>
        </p:sp>
      </p:grpSp>
      <p:grpSp>
        <p:nvGrpSpPr>
          <p:cNvPr id="5197" name="Group 77"/>
          <p:cNvGrpSpPr>
            <a:grpSpLocks/>
          </p:cNvGrpSpPr>
          <p:nvPr/>
        </p:nvGrpSpPr>
        <p:grpSpPr bwMode="auto">
          <a:xfrm>
            <a:off x="9220200" y="5027613"/>
            <a:ext cx="1371600" cy="1295400"/>
            <a:chOff x="4574" y="3342"/>
            <a:chExt cx="960" cy="912"/>
          </a:xfrm>
        </p:grpSpPr>
        <p:sp>
          <p:nvSpPr>
            <p:cNvPr id="5150" name="AutoShape 7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1" name="Text Box 79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solidFill>
                    <a:schemeClr val="bg1"/>
                  </a:solidFill>
                  <a:latin typeface=".VnTime" panose="020B7200000000000000" pitchFamily="34" charset="0"/>
                </a:rPr>
                <a:t>HÕt giê</a:t>
              </a:r>
            </a:p>
          </p:txBody>
        </p:sp>
      </p:grpSp>
      <p:sp>
        <p:nvSpPr>
          <p:cNvPr id="5200" name="Text Box 80"/>
          <p:cNvSpPr txBox="1">
            <a:spLocks noChangeArrowheads="1"/>
          </p:cNvSpPr>
          <p:nvPr/>
        </p:nvSpPr>
        <p:spPr bwMode="auto">
          <a:xfrm>
            <a:off x="5791200" y="6026150"/>
            <a:ext cx="693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/>
              <a:t>10s</a:t>
            </a:r>
          </a:p>
        </p:txBody>
      </p:sp>
      <p:sp>
        <p:nvSpPr>
          <p:cNvPr id="5149" name="WordArt 5"/>
          <p:cNvSpPr>
            <a:spLocks noChangeArrowheads="1" noChangeShapeType="1" noTextEdit="1"/>
          </p:cNvSpPr>
          <p:nvPr/>
        </p:nvSpPr>
        <p:spPr bwMode="auto">
          <a:xfrm>
            <a:off x="4495800" y="7000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Oval 14">
            <a:extLst>
              <a:ext uri="{FF2B5EF4-FFF2-40B4-BE49-F238E27FC236}">
                <a16:creationId xmlns:a16="http://schemas.microsoft.com/office/drawing/2014/main" id="{ABB2273D-C4C0-4833-A1E5-8FD9C4463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1155" y="2932906"/>
            <a:ext cx="371475" cy="3429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1pPr>
            <a:lvl2pPr marL="742950" indent="-28575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2pPr>
            <a:lvl3pPr marL="11430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3pPr>
            <a:lvl4pPr marL="16002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4pPr>
            <a:lvl5pPr marL="20574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vi-VN" altLang="en-US" sz="2100"/>
          </a:p>
        </p:txBody>
      </p:sp>
    </p:spTree>
    <p:extLst>
      <p:ext uri="{BB962C8B-B14F-4D97-AF65-F5344CB8AC3E}">
        <p14:creationId xmlns:p14="http://schemas.microsoft.com/office/powerpoint/2010/main" val="3605125459"/>
      </p:ext>
    </p:extLst>
  </p:cSld>
  <p:clrMapOvr>
    <a:masterClrMapping/>
  </p:clrMapOvr>
  <p:transition spd="slow" advClick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00"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1790700" y="-269874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 b="0"/>
          </a:p>
        </p:txBody>
      </p:sp>
      <p:pic>
        <p:nvPicPr>
          <p:cNvPr id="5123" name="Picture 3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319088"/>
            <a:ext cx="1447800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447800"/>
            <a:ext cx="8458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4343400" y="5476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chuông vàng</a:t>
            </a:r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5334000" y="1604964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>
            <a:off x="5407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5321300" y="1652588"/>
            <a:ext cx="1612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0" dirty="0" err="1">
                <a:latin typeface=".VnBlack" panose="020B7200000000000000" pitchFamily="34" charset="0"/>
              </a:rPr>
              <a:t>C©u</a:t>
            </a:r>
            <a:r>
              <a:rPr lang="en-US" altLang="en-US" b="0" dirty="0">
                <a:latin typeface=".VnBlack" panose="020B7200000000000000" pitchFamily="34" charset="0"/>
              </a:rPr>
              <a:t> </a:t>
            </a:r>
            <a:r>
              <a:rPr lang="en-US" altLang="en-US" b="0" dirty="0" err="1">
                <a:latin typeface=".VnBlack" panose="020B7200000000000000" pitchFamily="34" charset="0"/>
              </a:rPr>
              <a:t>hái</a:t>
            </a:r>
            <a:r>
              <a:rPr lang="en-US" altLang="en-US" b="0" dirty="0">
                <a:latin typeface=".VnBlack" panose="020B7200000000000000" pitchFamily="34" charset="0"/>
              </a:rPr>
              <a:t> 5</a:t>
            </a:r>
          </a:p>
        </p:txBody>
      </p:sp>
      <p:pic>
        <p:nvPicPr>
          <p:cNvPr id="5130" name="Picture 12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8382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70" name="Group 50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8" name="AutoShape 5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9" name="Text Box 5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1</a:t>
              </a:r>
            </a:p>
          </p:txBody>
        </p:sp>
      </p:grpSp>
      <p:grpSp>
        <p:nvGrpSpPr>
          <p:cNvPr id="5173" name="Group 53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6" name="AutoShape 5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7" name="Text Box 5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2</a:t>
              </a:r>
            </a:p>
          </p:txBody>
        </p:sp>
      </p:grpSp>
      <p:grpSp>
        <p:nvGrpSpPr>
          <p:cNvPr id="5176" name="Group 56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4" name="AutoShape 5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5" name="Text Box 58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3</a:t>
              </a:r>
            </a:p>
          </p:txBody>
        </p:sp>
      </p:grpSp>
      <p:grpSp>
        <p:nvGrpSpPr>
          <p:cNvPr id="5179" name="Group 59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2" name="AutoShape 6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3" name="Text Box 6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4</a:t>
              </a:r>
            </a:p>
          </p:txBody>
        </p:sp>
      </p:grpSp>
      <p:grpSp>
        <p:nvGrpSpPr>
          <p:cNvPr id="5182" name="Group 62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60" name="AutoShape 6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61" name="Text Box 6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5</a:t>
              </a:r>
            </a:p>
          </p:txBody>
        </p:sp>
      </p:grpSp>
      <p:grpSp>
        <p:nvGrpSpPr>
          <p:cNvPr id="5185" name="Group 65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8" name="AutoShape 6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9" name="Text Box 6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6</a:t>
              </a:r>
            </a:p>
          </p:txBody>
        </p:sp>
      </p:grpSp>
      <p:grpSp>
        <p:nvGrpSpPr>
          <p:cNvPr id="5188" name="Group 68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6" name="AutoShape 6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7" name="Text Box 7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7</a:t>
              </a:r>
            </a:p>
          </p:txBody>
        </p:sp>
      </p:grpSp>
      <p:grpSp>
        <p:nvGrpSpPr>
          <p:cNvPr id="5191" name="Group 71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4" name="AutoShape 7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5" name="Text Box 7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8</a:t>
              </a:r>
            </a:p>
          </p:txBody>
        </p:sp>
      </p:grpSp>
      <p:grpSp>
        <p:nvGrpSpPr>
          <p:cNvPr id="5194" name="Group 74"/>
          <p:cNvGrpSpPr>
            <a:grpSpLocks/>
          </p:cNvGrpSpPr>
          <p:nvPr/>
        </p:nvGrpSpPr>
        <p:grpSpPr bwMode="auto">
          <a:xfrm>
            <a:off x="9221788" y="5029200"/>
            <a:ext cx="1370012" cy="1295400"/>
            <a:chOff x="4574" y="3342"/>
            <a:chExt cx="960" cy="912"/>
          </a:xfrm>
        </p:grpSpPr>
        <p:sp>
          <p:nvSpPr>
            <p:cNvPr id="5152" name="AutoShape 7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3" name="Text Box 7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600">
                  <a:solidFill>
                    <a:schemeClr val="bg1"/>
                  </a:solidFill>
                  <a:latin typeface=".VnTime" panose="020B7200000000000000" pitchFamily="34" charset="0"/>
                </a:rPr>
                <a:t>9</a:t>
              </a:r>
            </a:p>
          </p:txBody>
        </p:sp>
      </p:grpSp>
      <p:grpSp>
        <p:nvGrpSpPr>
          <p:cNvPr id="5197" name="Group 77"/>
          <p:cNvGrpSpPr>
            <a:grpSpLocks/>
          </p:cNvGrpSpPr>
          <p:nvPr/>
        </p:nvGrpSpPr>
        <p:grpSpPr bwMode="auto">
          <a:xfrm>
            <a:off x="9220200" y="5027613"/>
            <a:ext cx="1371600" cy="1295400"/>
            <a:chOff x="4574" y="3342"/>
            <a:chExt cx="960" cy="912"/>
          </a:xfrm>
        </p:grpSpPr>
        <p:sp>
          <p:nvSpPr>
            <p:cNvPr id="5150" name="AutoShape 7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51" name="Text Box 79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>
                  <a:solidFill>
                    <a:schemeClr val="bg1"/>
                  </a:solidFill>
                  <a:latin typeface=".VnTime" panose="020B7200000000000000" pitchFamily="34" charset="0"/>
                </a:rPr>
                <a:t>HÕt giê</a:t>
              </a:r>
            </a:p>
          </p:txBody>
        </p:sp>
      </p:grpSp>
      <p:sp>
        <p:nvSpPr>
          <p:cNvPr id="5200" name="Text Box 80"/>
          <p:cNvSpPr txBox="1">
            <a:spLocks noChangeArrowheads="1"/>
          </p:cNvSpPr>
          <p:nvPr/>
        </p:nvSpPr>
        <p:spPr bwMode="auto">
          <a:xfrm>
            <a:off x="5791200" y="6026150"/>
            <a:ext cx="693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2400"/>
              <a:t>10s</a:t>
            </a:r>
          </a:p>
        </p:txBody>
      </p:sp>
      <p:sp>
        <p:nvSpPr>
          <p:cNvPr id="5149" name="WordArt 5"/>
          <p:cNvSpPr>
            <a:spLocks noChangeArrowheads="1" noChangeShapeType="1" noTextEdit="1"/>
          </p:cNvSpPr>
          <p:nvPr/>
        </p:nvSpPr>
        <p:spPr bwMode="auto">
          <a:xfrm>
            <a:off x="4495800" y="700088"/>
            <a:ext cx="51816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072574" y="2437241"/>
            <a:ext cx="8130990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pl-P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 vật có khối lượng là 100 g thì trọng lượng là: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l-P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100N                    B. 10N                       C . 1N                        D. 0,1N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Oval 14">
            <a:extLst>
              <a:ext uri="{FF2B5EF4-FFF2-40B4-BE49-F238E27FC236}">
                <a16:creationId xmlns:a16="http://schemas.microsoft.com/office/drawing/2014/main" id="{1EA74739-E574-4B6C-8970-C820C1954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1385" y="2866155"/>
            <a:ext cx="371475" cy="3429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1pPr>
            <a:lvl2pPr marL="742950" indent="-28575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2pPr>
            <a:lvl3pPr marL="11430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3pPr>
            <a:lvl4pPr marL="16002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4pPr>
            <a:lvl5pPr marL="2057400" indent="-228600" eaLnBrk="0" hangingPunct="0">
              <a:defRPr sz="2800">
                <a:solidFill>
                  <a:schemeClr val="accent2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2"/>
                </a:solidFill>
                <a:latin typeface="VNI-Times" pitchFamily="2" charset="0"/>
              </a:defRPr>
            </a:lvl9pPr>
          </a:lstStyle>
          <a:p>
            <a:pPr eaLnBrk="1" hangingPunct="1"/>
            <a:endParaRPr lang="vi-VN" altLang="en-US" sz="2100"/>
          </a:p>
        </p:txBody>
      </p:sp>
    </p:spTree>
    <p:extLst>
      <p:ext uri="{BB962C8B-B14F-4D97-AF65-F5344CB8AC3E}">
        <p14:creationId xmlns:p14="http://schemas.microsoft.com/office/powerpoint/2010/main" val="1039601664"/>
      </p:ext>
    </p:extLst>
  </p:cSld>
  <p:clrMapOvr>
    <a:masterClrMapping/>
  </p:clrMapOvr>
  <p:transition spd="slow" advClick="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00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8067"/>
            <a:ext cx="10515600" cy="1325563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–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107 –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37: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 HẤP DẪN VÀ TRỌNG LƯỢNG (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868413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1382</Words>
  <Application>Microsoft Office PowerPoint</Application>
  <PresentationFormat>Widescreen</PresentationFormat>
  <Paragraphs>182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.VnBlack</vt:lpstr>
      <vt:lpstr>.VnBlackH</vt:lpstr>
      <vt:lpstr>.VnTime</vt:lpstr>
      <vt:lpstr>Arial</vt:lpstr>
      <vt:lpstr>Calibri</vt:lpstr>
      <vt:lpstr>Calibri Light</vt:lpstr>
      <vt:lpstr>Constantia</vt:lpstr>
      <vt:lpstr>Times New Roman</vt:lpstr>
      <vt:lpstr>VNI-Times</vt:lpstr>
      <vt:lpstr>Office Theme</vt:lpstr>
      <vt:lpstr>PowerPoint Presentation</vt:lpstr>
      <vt:lpstr>PowerPoint Presentation</vt:lpstr>
      <vt:lpstr>trò chơi "RUNG CHUÔNG VÀNG"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Tuần 27 – tiết 107 – bài 37: LỰC HẤP DẪN VÀ TRỌNG LƯỢNG ( tiết 2)</vt:lpstr>
      <vt:lpstr>Tuần 27 – tiết 107 – bài 37: LỰC HẤP DẪN VÀ TRỌNG LƯỢNG ( tiết 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85</cp:revision>
  <dcterms:created xsi:type="dcterms:W3CDTF">2021-07-16T01:57:26Z</dcterms:created>
  <dcterms:modified xsi:type="dcterms:W3CDTF">2025-02-24T05:15:07Z</dcterms:modified>
</cp:coreProperties>
</file>