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256" r:id="rId3"/>
    <p:sldId id="357" r:id="rId4"/>
    <p:sldId id="257" r:id="rId5"/>
    <p:sldId id="334" r:id="rId6"/>
    <p:sldId id="360" r:id="rId7"/>
    <p:sldId id="404" r:id="rId8"/>
    <p:sldId id="427" r:id="rId9"/>
    <p:sldId id="405" r:id="rId10"/>
    <p:sldId id="406" r:id="rId11"/>
    <p:sldId id="412" r:id="rId12"/>
    <p:sldId id="426" r:id="rId13"/>
    <p:sldId id="413" r:id="rId14"/>
    <p:sldId id="407" r:id="rId15"/>
    <p:sldId id="408" r:id="rId16"/>
    <p:sldId id="409" r:id="rId17"/>
    <p:sldId id="414" r:id="rId18"/>
    <p:sldId id="410" r:id="rId19"/>
    <p:sldId id="403" r:id="rId20"/>
    <p:sldId id="415" r:id="rId21"/>
    <p:sldId id="416" r:id="rId22"/>
    <p:sldId id="417" r:id="rId23"/>
    <p:sldId id="428" r:id="rId24"/>
    <p:sldId id="418" r:id="rId25"/>
    <p:sldId id="420" r:id="rId26"/>
    <p:sldId id="421" r:id="rId27"/>
    <p:sldId id="419" r:id="rId28"/>
    <p:sldId id="422" r:id="rId29"/>
    <p:sldId id="423"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4660"/>
  </p:normalViewPr>
  <p:slideViewPr>
    <p:cSldViewPr snapToGrid="0">
      <p:cViewPr varScale="1">
        <p:scale>
          <a:sx n="68" d="100"/>
          <a:sy n="68" d="100"/>
        </p:scale>
        <p:origin x="816"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149D88-7A70-92A4-90F2-B9E303C4630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C7F2809-69EC-5967-099C-7D0A454F4EF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30A07E3-4E5D-911F-B241-6DD7715F30AD}"/>
              </a:ext>
            </a:extLst>
          </p:cNvPr>
          <p:cNvSpPr>
            <a:spLocks noGrp="1"/>
          </p:cNvSpPr>
          <p:nvPr>
            <p:ph type="dt" sz="half" idx="10"/>
          </p:nvPr>
        </p:nvSpPr>
        <p:spPr/>
        <p:txBody>
          <a:bodyPr/>
          <a:lstStyle/>
          <a:p>
            <a:fld id="{4AD16442-2056-4FC1-83D0-CDD66DC6B327}" type="datetimeFigureOut">
              <a:rPr lang="en-US" smtClean="0"/>
              <a:t>2/24/2025</a:t>
            </a:fld>
            <a:endParaRPr lang="en-US"/>
          </a:p>
        </p:txBody>
      </p:sp>
      <p:sp>
        <p:nvSpPr>
          <p:cNvPr id="5" name="Footer Placeholder 4">
            <a:extLst>
              <a:ext uri="{FF2B5EF4-FFF2-40B4-BE49-F238E27FC236}">
                <a16:creationId xmlns:a16="http://schemas.microsoft.com/office/drawing/2014/main" id="{0D45CA54-22D7-683A-58B3-8E840B1303B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4E9A353-C7ED-973E-313C-946DD7DFD637}"/>
              </a:ext>
            </a:extLst>
          </p:cNvPr>
          <p:cNvSpPr>
            <a:spLocks noGrp="1"/>
          </p:cNvSpPr>
          <p:nvPr>
            <p:ph type="sldNum" sz="quarter" idx="12"/>
          </p:nvPr>
        </p:nvSpPr>
        <p:spPr/>
        <p:txBody>
          <a:bodyPr/>
          <a:lstStyle/>
          <a:p>
            <a:fld id="{833ED6FC-7EC1-493F-B60F-2CBAE942D97D}" type="slidenum">
              <a:rPr lang="en-US" smtClean="0"/>
              <a:t>‹#›</a:t>
            </a:fld>
            <a:endParaRPr lang="en-US"/>
          </a:p>
        </p:txBody>
      </p:sp>
    </p:spTree>
    <p:extLst>
      <p:ext uri="{BB962C8B-B14F-4D97-AF65-F5344CB8AC3E}">
        <p14:creationId xmlns:p14="http://schemas.microsoft.com/office/powerpoint/2010/main" val="23334723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5C086B-5189-D07F-8AC6-8778CFDEDA1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43E443D-D48A-1916-E6AC-B956E33AF23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5EA4002-50FB-EECB-1041-FFEED592DE85}"/>
              </a:ext>
            </a:extLst>
          </p:cNvPr>
          <p:cNvSpPr>
            <a:spLocks noGrp="1"/>
          </p:cNvSpPr>
          <p:nvPr>
            <p:ph type="dt" sz="half" idx="10"/>
          </p:nvPr>
        </p:nvSpPr>
        <p:spPr/>
        <p:txBody>
          <a:bodyPr/>
          <a:lstStyle/>
          <a:p>
            <a:fld id="{4AD16442-2056-4FC1-83D0-CDD66DC6B327}" type="datetimeFigureOut">
              <a:rPr lang="en-US" smtClean="0"/>
              <a:t>2/24/2025</a:t>
            </a:fld>
            <a:endParaRPr lang="en-US"/>
          </a:p>
        </p:txBody>
      </p:sp>
      <p:sp>
        <p:nvSpPr>
          <p:cNvPr id="5" name="Footer Placeholder 4">
            <a:extLst>
              <a:ext uri="{FF2B5EF4-FFF2-40B4-BE49-F238E27FC236}">
                <a16:creationId xmlns:a16="http://schemas.microsoft.com/office/drawing/2014/main" id="{3EF155F4-042A-AEFF-23F1-77541AB9DB0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D393EDD-E69C-4DA6-0F78-A01E443EC96E}"/>
              </a:ext>
            </a:extLst>
          </p:cNvPr>
          <p:cNvSpPr>
            <a:spLocks noGrp="1"/>
          </p:cNvSpPr>
          <p:nvPr>
            <p:ph type="sldNum" sz="quarter" idx="12"/>
          </p:nvPr>
        </p:nvSpPr>
        <p:spPr/>
        <p:txBody>
          <a:bodyPr/>
          <a:lstStyle/>
          <a:p>
            <a:fld id="{833ED6FC-7EC1-493F-B60F-2CBAE942D97D}" type="slidenum">
              <a:rPr lang="en-US" smtClean="0"/>
              <a:t>‹#›</a:t>
            </a:fld>
            <a:endParaRPr lang="en-US"/>
          </a:p>
        </p:txBody>
      </p:sp>
    </p:spTree>
    <p:extLst>
      <p:ext uri="{BB962C8B-B14F-4D97-AF65-F5344CB8AC3E}">
        <p14:creationId xmlns:p14="http://schemas.microsoft.com/office/powerpoint/2010/main" val="15697705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A19733-63A8-3156-C9C5-F7D7044CC3E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53E0F08-CE2A-0EF0-8A30-EA246699607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910EDB2-5A80-A4A3-8C2A-AC6E58076825}"/>
              </a:ext>
            </a:extLst>
          </p:cNvPr>
          <p:cNvSpPr>
            <a:spLocks noGrp="1"/>
          </p:cNvSpPr>
          <p:nvPr>
            <p:ph type="dt" sz="half" idx="10"/>
          </p:nvPr>
        </p:nvSpPr>
        <p:spPr/>
        <p:txBody>
          <a:bodyPr/>
          <a:lstStyle/>
          <a:p>
            <a:fld id="{4AD16442-2056-4FC1-83D0-CDD66DC6B327}" type="datetimeFigureOut">
              <a:rPr lang="en-US" smtClean="0"/>
              <a:t>2/24/2025</a:t>
            </a:fld>
            <a:endParaRPr lang="en-US"/>
          </a:p>
        </p:txBody>
      </p:sp>
      <p:sp>
        <p:nvSpPr>
          <p:cNvPr id="5" name="Footer Placeholder 4">
            <a:extLst>
              <a:ext uri="{FF2B5EF4-FFF2-40B4-BE49-F238E27FC236}">
                <a16:creationId xmlns:a16="http://schemas.microsoft.com/office/drawing/2014/main" id="{C288AFA2-82EA-A150-C41A-0DBEA40219B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BF2CD8-EAEE-0BF7-E6B7-F4F8B0B7F2A5}"/>
              </a:ext>
            </a:extLst>
          </p:cNvPr>
          <p:cNvSpPr>
            <a:spLocks noGrp="1"/>
          </p:cNvSpPr>
          <p:nvPr>
            <p:ph type="sldNum" sz="quarter" idx="12"/>
          </p:nvPr>
        </p:nvSpPr>
        <p:spPr/>
        <p:txBody>
          <a:bodyPr/>
          <a:lstStyle/>
          <a:p>
            <a:fld id="{833ED6FC-7EC1-493F-B60F-2CBAE942D97D}" type="slidenum">
              <a:rPr lang="en-US" smtClean="0"/>
              <a:t>‹#›</a:t>
            </a:fld>
            <a:endParaRPr lang="en-US"/>
          </a:p>
        </p:txBody>
      </p:sp>
    </p:spTree>
    <p:extLst>
      <p:ext uri="{BB962C8B-B14F-4D97-AF65-F5344CB8AC3E}">
        <p14:creationId xmlns:p14="http://schemas.microsoft.com/office/powerpoint/2010/main" val="36885496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4E3C13-7918-B706-C470-33721EE5280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A42D7B3-745A-2C89-64DD-926693ADBDC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787D1E2-6004-03DB-DADE-8FD3D68A3C0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6000DBF-A259-0C08-25F9-9ABDA362E2E3}"/>
              </a:ext>
            </a:extLst>
          </p:cNvPr>
          <p:cNvSpPr>
            <a:spLocks noGrp="1"/>
          </p:cNvSpPr>
          <p:nvPr>
            <p:ph type="dt" sz="half" idx="10"/>
          </p:nvPr>
        </p:nvSpPr>
        <p:spPr/>
        <p:txBody>
          <a:bodyPr/>
          <a:lstStyle/>
          <a:p>
            <a:fld id="{4AD16442-2056-4FC1-83D0-CDD66DC6B327}" type="datetimeFigureOut">
              <a:rPr lang="en-US" smtClean="0"/>
              <a:t>2/24/2025</a:t>
            </a:fld>
            <a:endParaRPr lang="en-US"/>
          </a:p>
        </p:txBody>
      </p:sp>
      <p:sp>
        <p:nvSpPr>
          <p:cNvPr id="6" name="Footer Placeholder 5">
            <a:extLst>
              <a:ext uri="{FF2B5EF4-FFF2-40B4-BE49-F238E27FC236}">
                <a16:creationId xmlns:a16="http://schemas.microsoft.com/office/drawing/2014/main" id="{D04F4F5C-08EC-F0F7-A519-707B3651BD3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E690D79-8826-6B63-9C3B-C979EC92F332}"/>
              </a:ext>
            </a:extLst>
          </p:cNvPr>
          <p:cNvSpPr>
            <a:spLocks noGrp="1"/>
          </p:cNvSpPr>
          <p:nvPr>
            <p:ph type="sldNum" sz="quarter" idx="12"/>
          </p:nvPr>
        </p:nvSpPr>
        <p:spPr/>
        <p:txBody>
          <a:bodyPr/>
          <a:lstStyle/>
          <a:p>
            <a:fld id="{833ED6FC-7EC1-493F-B60F-2CBAE942D97D}" type="slidenum">
              <a:rPr lang="en-US" smtClean="0"/>
              <a:t>‹#›</a:t>
            </a:fld>
            <a:endParaRPr lang="en-US"/>
          </a:p>
        </p:txBody>
      </p:sp>
    </p:spTree>
    <p:extLst>
      <p:ext uri="{BB962C8B-B14F-4D97-AF65-F5344CB8AC3E}">
        <p14:creationId xmlns:p14="http://schemas.microsoft.com/office/powerpoint/2010/main" val="28777853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25EB88-C632-90F1-1304-42A4EB6EE9E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5CC2F3A-61B0-6D9D-EAED-DEF4A36CFF7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E3E20F2-029C-D9EE-89C7-23AE7DDB5D7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BA89473-9734-045F-BF14-CF99D530CC3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6A31941-8E44-FE1E-852F-8835E56F4D4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D98E413-0547-4739-0692-99585DA16DC0}"/>
              </a:ext>
            </a:extLst>
          </p:cNvPr>
          <p:cNvSpPr>
            <a:spLocks noGrp="1"/>
          </p:cNvSpPr>
          <p:nvPr>
            <p:ph type="dt" sz="half" idx="10"/>
          </p:nvPr>
        </p:nvSpPr>
        <p:spPr/>
        <p:txBody>
          <a:bodyPr/>
          <a:lstStyle/>
          <a:p>
            <a:fld id="{4AD16442-2056-4FC1-83D0-CDD66DC6B327}" type="datetimeFigureOut">
              <a:rPr lang="en-US" smtClean="0"/>
              <a:t>2/24/2025</a:t>
            </a:fld>
            <a:endParaRPr lang="en-US"/>
          </a:p>
        </p:txBody>
      </p:sp>
      <p:sp>
        <p:nvSpPr>
          <p:cNvPr id="8" name="Footer Placeholder 7">
            <a:extLst>
              <a:ext uri="{FF2B5EF4-FFF2-40B4-BE49-F238E27FC236}">
                <a16:creationId xmlns:a16="http://schemas.microsoft.com/office/drawing/2014/main" id="{2A326FD5-DC38-0FB7-A39C-7ADE43D96EF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A27185C-C01F-5BB5-8414-B4F693E35491}"/>
              </a:ext>
            </a:extLst>
          </p:cNvPr>
          <p:cNvSpPr>
            <a:spLocks noGrp="1"/>
          </p:cNvSpPr>
          <p:nvPr>
            <p:ph type="sldNum" sz="quarter" idx="12"/>
          </p:nvPr>
        </p:nvSpPr>
        <p:spPr/>
        <p:txBody>
          <a:bodyPr/>
          <a:lstStyle/>
          <a:p>
            <a:fld id="{833ED6FC-7EC1-493F-B60F-2CBAE942D97D}" type="slidenum">
              <a:rPr lang="en-US" smtClean="0"/>
              <a:t>‹#›</a:t>
            </a:fld>
            <a:endParaRPr lang="en-US"/>
          </a:p>
        </p:txBody>
      </p:sp>
    </p:spTree>
    <p:extLst>
      <p:ext uri="{BB962C8B-B14F-4D97-AF65-F5344CB8AC3E}">
        <p14:creationId xmlns:p14="http://schemas.microsoft.com/office/powerpoint/2010/main" val="14565805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DDB68C-470B-8BC9-87C8-987E06C151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E6A2603-9CE6-8843-C08B-26F7F67C5697}"/>
              </a:ext>
            </a:extLst>
          </p:cNvPr>
          <p:cNvSpPr>
            <a:spLocks noGrp="1"/>
          </p:cNvSpPr>
          <p:nvPr>
            <p:ph type="dt" sz="half" idx="10"/>
          </p:nvPr>
        </p:nvSpPr>
        <p:spPr/>
        <p:txBody>
          <a:bodyPr/>
          <a:lstStyle/>
          <a:p>
            <a:fld id="{4AD16442-2056-4FC1-83D0-CDD66DC6B327}" type="datetimeFigureOut">
              <a:rPr lang="en-US" smtClean="0"/>
              <a:t>2/24/2025</a:t>
            </a:fld>
            <a:endParaRPr lang="en-US"/>
          </a:p>
        </p:txBody>
      </p:sp>
      <p:sp>
        <p:nvSpPr>
          <p:cNvPr id="4" name="Footer Placeholder 3">
            <a:extLst>
              <a:ext uri="{FF2B5EF4-FFF2-40B4-BE49-F238E27FC236}">
                <a16:creationId xmlns:a16="http://schemas.microsoft.com/office/drawing/2014/main" id="{CF82B545-E30E-12A6-0A42-484AB4F7143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845B69C-D288-BC1B-F2E1-F02CB37CA8AB}"/>
              </a:ext>
            </a:extLst>
          </p:cNvPr>
          <p:cNvSpPr>
            <a:spLocks noGrp="1"/>
          </p:cNvSpPr>
          <p:nvPr>
            <p:ph type="sldNum" sz="quarter" idx="12"/>
          </p:nvPr>
        </p:nvSpPr>
        <p:spPr/>
        <p:txBody>
          <a:bodyPr/>
          <a:lstStyle/>
          <a:p>
            <a:fld id="{833ED6FC-7EC1-493F-B60F-2CBAE942D97D}" type="slidenum">
              <a:rPr lang="en-US" smtClean="0"/>
              <a:t>‹#›</a:t>
            </a:fld>
            <a:endParaRPr lang="en-US"/>
          </a:p>
        </p:txBody>
      </p:sp>
    </p:spTree>
    <p:extLst>
      <p:ext uri="{BB962C8B-B14F-4D97-AF65-F5344CB8AC3E}">
        <p14:creationId xmlns:p14="http://schemas.microsoft.com/office/powerpoint/2010/main" val="15177300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0486BD8-5C77-3D51-E9C1-35E1FE893CB7}"/>
              </a:ext>
            </a:extLst>
          </p:cNvPr>
          <p:cNvSpPr>
            <a:spLocks noGrp="1"/>
          </p:cNvSpPr>
          <p:nvPr>
            <p:ph type="dt" sz="half" idx="10"/>
          </p:nvPr>
        </p:nvSpPr>
        <p:spPr/>
        <p:txBody>
          <a:bodyPr/>
          <a:lstStyle/>
          <a:p>
            <a:fld id="{4AD16442-2056-4FC1-83D0-CDD66DC6B327}" type="datetimeFigureOut">
              <a:rPr lang="en-US" smtClean="0"/>
              <a:t>2/24/2025</a:t>
            </a:fld>
            <a:endParaRPr lang="en-US"/>
          </a:p>
        </p:txBody>
      </p:sp>
      <p:sp>
        <p:nvSpPr>
          <p:cNvPr id="3" name="Footer Placeholder 2">
            <a:extLst>
              <a:ext uri="{FF2B5EF4-FFF2-40B4-BE49-F238E27FC236}">
                <a16:creationId xmlns:a16="http://schemas.microsoft.com/office/drawing/2014/main" id="{A8052B54-0309-7F18-6EFD-7BB30ADF99C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0A8BEF2-669E-4C30-58DC-F8AD18DB72E2}"/>
              </a:ext>
            </a:extLst>
          </p:cNvPr>
          <p:cNvSpPr>
            <a:spLocks noGrp="1"/>
          </p:cNvSpPr>
          <p:nvPr>
            <p:ph type="sldNum" sz="quarter" idx="12"/>
          </p:nvPr>
        </p:nvSpPr>
        <p:spPr/>
        <p:txBody>
          <a:bodyPr/>
          <a:lstStyle/>
          <a:p>
            <a:fld id="{833ED6FC-7EC1-493F-B60F-2CBAE942D97D}" type="slidenum">
              <a:rPr lang="en-US" smtClean="0"/>
              <a:t>‹#›</a:t>
            </a:fld>
            <a:endParaRPr lang="en-US"/>
          </a:p>
        </p:txBody>
      </p:sp>
    </p:spTree>
    <p:extLst>
      <p:ext uri="{BB962C8B-B14F-4D97-AF65-F5344CB8AC3E}">
        <p14:creationId xmlns:p14="http://schemas.microsoft.com/office/powerpoint/2010/main" val="14154569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727A05-DC42-C714-625F-414A78228E9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DC5D919-5362-3391-9704-2B0B591BCBB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3BFF978-F610-D6DB-4CAA-4C0ECD2BA8F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2D6B6E4-1167-D1A1-D001-C322B757F8D5}"/>
              </a:ext>
            </a:extLst>
          </p:cNvPr>
          <p:cNvSpPr>
            <a:spLocks noGrp="1"/>
          </p:cNvSpPr>
          <p:nvPr>
            <p:ph type="dt" sz="half" idx="10"/>
          </p:nvPr>
        </p:nvSpPr>
        <p:spPr/>
        <p:txBody>
          <a:bodyPr/>
          <a:lstStyle/>
          <a:p>
            <a:fld id="{4AD16442-2056-4FC1-83D0-CDD66DC6B327}" type="datetimeFigureOut">
              <a:rPr lang="en-US" smtClean="0"/>
              <a:t>2/24/2025</a:t>
            </a:fld>
            <a:endParaRPr lang="en-US"/>
          </a:p>
        </p:txBody>
      </p:sp>
      <p:sp>
        <p:nvSpPr>
          <p:cNvPr id="6" name="Footer Placeholder 5">
            <a:extLst>
              <a:ext uri="{FF2B5EF4-FFF2-40B4-BE49-F238E27FC236}">
                <a16:creationId xmlns:a16="http://schemas.microsoft.com/office/drawing/2014/main" id="{C3FC0D67-2EA8-0CA3-3A4D-467CF45EE90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CC276F3-26F6-EB48-7477-1A7055CB8DF6}"/>
              </a:ext>
            </a:extLst>
          </p:cNvPr>
          <p:cNvSpPr>
            <a:spLocks noGrp="1"/>
          </p:cNvSpPr>
          <p:nvPr>
            <p:ph type="sldNum" sz="quarter" idx="12"/>
          </p:nvPr>
        </p:nvSpPr>
        <p:spPr/>
        <p:txBody>
          <a:bodyPr/>
          <a:lstStyle/>
          <a:p>
            <a:fld id="{833ED6FC-7EC1-493F-B60F-2CBAE942D97D}" type="slidenum">
              <a:rPr lang="en-US" smtClean="0"/>
              <a:t>‹#›</a:t>
            </a:fld>
            <a:endParaRPr lang="en-US"/>
          </a:p>
        </p:txBody>
      </p:sp>
    </p:spTree>
    <p:extLst>
      <p:ext uri="{BB962C8B-B14F-4D97-AF65-F5344CB8AC3E}">
        <p14:creationId xmlns:p14="http://schemas.microsoft.com/office/powerpoint/2010/main" val="13240645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B2DF9F-DE2D-9BA6-12F0-1F81322BED3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DD30607-5151-C04C-BF6A-201B954A659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0596E9A-60D0-9588-BB06-AA5A3819E2A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C0F26E8-2F08-9A46-3E80-E2A1C627F452}"/>
              </a:ext>
            </a:extLst>
          </p:cNvPr>
          <p:cNvSpPr>
            <a:spLocks noGrp="1"/>
          </p:cNvSpPr>
          <p:nvPr>
            <p:ph type="dt" sz="half" idx="10"/>
          </p:nvPr>
        </p:nvSpPr>
        <p:spPr/>
        <p:txBody>
          <a:bodyPr/>
          <a:lstStyle/>
          <a:p>
            <a:fld id="{4AD16442-2056-4FC1-83D0-CDD66DC6B327}" type="datetimeFigureOut">
              <a:rPr lang="en-US" smtClean="0"/>
              <a:t>2/24/2025</a:t>
            </a:fld>
            <a:endParaRPr lang="en-US"/>
          </a:p>
        </p:txBody>
      </p:sp>
      <p:sp>
        <p:nvSpPr>
          <p:cNvPr id="6" name="Footer Placeholder 5">
            <a:extLst>
              <a:ext uri="{FF2B5EF4-FFF2-40B4-BE49-F238E27FC236}">
                <a16:creationId xmlns:a16="http://schemas.microsoft.com/office/drawing/2014/main" id="{CD9E906A-2585-883C-1ECF-48B2CAAD3A4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099C760-D3C0-B1AC-8415-527B181F0659}"/>
              </a:ext>
            </a:extLst>
          </p:cNvPr>
          <p:cNvSpPr>
            <a:spLocks noGrp="1"/>
          </p:cNvSpPr>
          <p:nvPr>
            <p:ph type="sldNum" sz="quarter" idx="12"/>
          </p:nvPr>
        </p:nvSpPr>
        <p:spPr/>
        <p:txBody>
          <a:bodyPr/>
          <a:lstStyle/>
          <a:p>
            <a:fld id="{833ED6FC-7EC1-493F-B60F-2CBAE942D97D}" type="slidenum">
              <a:rPr lang="en-US" smtClean="0"/>
              <a:t>‹#›</a:t>
            </a:fld>
            <a:endParaRPr lang="en-US"/>
          </a:p>
        </p:txBody>
      </p:sp>
    </p:spTree>
    <p:extLst>
      <p:ext uri="{BB962C8B-B14F-4D97-AF65-F5344CB8AC3E}">
        <p14:creationId xmlns:p14="http://schemas.microsoft.com/office/powerpoint/2010/main" val="38101550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6CD043-9118-1E80-33B6-6A1DF7CBEED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D28FFE1-F056-3C8A-4F16-16AFB47D3BF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53D19F2-6B01-BE09-83B9-9D01D464D0A4}"/>
              </a:ext>
            </a:extLst>
          </p:cNvPr>
          <p:cNvSpPr>
            <a:spLocks noGrp="1"/>
          </p:cNvSpPr>
          <p:nvPr>
            <p:ph type="dt" sz="half" idx="10"/>
          </p:nvPr>
        </p:nvSpPr>
        <p:spPr/>
        <p:txBody>
          <a:bodyPr/>
          <a:lstStyle/>
          <a:p>
            <a:fld id="{4AD16442-2056-4FC1-83D0-CDD66DC6B327}" type="datetimeFigureOut">
              <a:rPr lang="en-US" smtClean="0"/>
              <a:t>2/24/2025</a:t>
            </a:fld>
            <a:endParaRPr lang="en-US"/>
          </a:p>
        </p:txBody>
      </p:sp>
      <p:sp>
        <p:nvSpPr>
          <p:cNvPr id="5" name="Footer Placeholder 4">
            <a:extLst>
              <a:ext uri="{FF2B5EF4-FFF2-40B4-BE49-F238E27FC236}">
                <a16:creationId xmlns:a16="http://schemas.microsoft.com/office/drawing/2014/main" id="{D1A8C3D5-A061-085E-06AD-678346C3C10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99B3694-13B3-1FB8-3BA5-7F5007B97968}"/>
              </a:ext>
            </a:extLst>
          </p:cNvPr>
          <p:cNvSpPr>
            <a:spLocks noGrp="1"/>
          </p:cNvSpPr>
          <p:nvPr>
            <p:ph type="sldNum" sz="quarter" idx="12"/>
          </p:nvPr>
        </p:nvSpPr>
        <p:spPr/>
        <p:txBody>
          <a:bodyPr/>
          <a:lstStyle/>
          <a:p>
            <a:fld id="{833ED6FC-7EC1-493F-B60F-2CBAE942D97D}" type="slidenum">
              <a:rPr lang="en-US" smtClean="0"/>
              <a:t>‹#›</a:t>
            </a:fld>
            <a:endParaRPr lang="en-US"/>
          </a:p>
        </p:txBody>
      </p:sp>
    </p:spTree>
    <p:extLst>
      <p:ext uri="{BB962C8B-B14F-4D97-AF65-F5344CB8AC3E}">
        <p14:creationId xmlns:p14="http://schemas.microsoft.com/office/powerpoint/2010/main" val="36124495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5B4C5FA-CA7F-AD23-98DA-2A13CCB3E6A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D2BD200-9EA9-FF98-26E4-B4DCC62D45E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1D8655-21EF-C0A7-F181-E22A482B88D7}"/>
              </a:ext>
            </a:extLst>
          </p:cNvPr>
          <p:cNvSpPr>
            <a:spLocks noGrp="1"/>
          </p:cNvSpPr>
          <p:nvPr>
            <p:ph type="dt" sz="half" idx="10"/>
          </p:nvPr>
        </p:nvSpPr>
        <p:spPr/>
        <p:txBody>
          <a:bodyPr/>
          <a:lstStyle/>
          <a:p>
            <a:fld id="{4AD16442-2056-4FC1-83D0-CDD66DC6B327}" type="datetimeFigureOut">
              <a:rPr lang="en-US" smtClean="0"/>
              <a:t>2/24/2025</a:t>
            </a:fld>
            <a:endParaRPr lang="en-US"/>
          </a:p>
        </p:txBody>
      </p:sp>
      <p:sp>
        <p:nvSpPr>
          <p:cNvPr id="5" name="Footer Placeholder 4">
            <a:extLst>
              <a:ext uri="{FF2B5EF4-FFF2-40B4-BE49-F238E27FC236}">
                <a16:creationId xmlns:a16="http://schemas.microsoft.com/office/drawing/2014/main" id="{F3FA6632-8CE7-C1B4-A584-65398C3134A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A5B6009-7E26-B420-4B9C-88813B862D1F}"/>
              </a:ext>
            </a:extLst>
          </p:cNvPr>
          <p:cNvSpPr>
            <a:spLocks noGrp="1"/>
          </p:cNvSpPr>
          <p:nvPr>
            <p:ph type="sldNum" sz="quarter" idx="12"/>
          </p:nvPr>
        </p:nvSpPr>
        <p:spPr/>
        <p:txBody>
          <a:bodyPr/>
          <a:lstStyle/>
          <a:p>
            <a:fld id="{833ED6FC-7EC1-493F-B60F-2CBAE942D97D}" type="slidenum">
              <a:rPr lang="en-US" smtClean="0"/>
              <a:t>‹#›</a:t>
            </a:fld>
            <a:endParaRPr lang="en-US"/>
          </a:p>
        </p:txBody>
      </p:sp>
    </p:spTree>
    <p:extLst>
      <p:ext uri="{BB962C8B-B14F-4D97-AF65-F5344CB8AC3E}">
        <p14:creationId xmlns:p14="http://schemas.microsoft.com/office/powerpoint/2010/main" val="16051455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503423-AC26-81A6-D911-CC9E4035B72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429A722-DED6-E4C0-713C-06AAA68E7C8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5A308FB-1498-7B9A-946F-62E1B0251D58}"/>
              </a:ext>
            </a:extLst>
          </p:cNvPr>
          <p:cNvSpPr>
            <a:spLocks noGrp="1"/>
          </p:cNvSpPr>
          <p:nvPr>
            <p:ph type="dt" sz="half" idx="10"/>
          </p:nvPr>
        </p:nvSpPr>
        <p:spPr/>
        <p:txBody>
          <a:bodyPr/>
          <a:lstStyle/>
          <a:p>
            <a:fld id="{5C547B41-D574-4D99-8733-CDF2B4333776}" type="datetimeFigureOut">
              <a:rPr lang="en-US" smtClean="0"/>
              <a:pPr/>
              <a:t>2/24/2025</a:t>
            </a:fld>
            <a:endParaRPr lang="en-US"/>
          </a:p>
        </p:txBody>
      </p:sp>
      <p:sp>
        <p:nvSpPr>
          <p:cNvPr id="5" name="Footer Placeholder 4">
            <a:extLst>
              <a:ext uri="{FF2B5EF4-FFF2-40B4-BE49-F238E27FC236}">
                <a16:creationId xmlns:a16="http://schemas.microsoft.com/office/drawing/2014/main" id="{AE3CFA85-9F4C-191C-F201-193CD17CA90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AAB831E-DA43-063D-18A1-DB90E8D6AD93}"/>
              </a:ext>
            </a:extLst>
          </p:cNvPr>
          <p:cNvSpPr>
            <a:spLocks noGrp="1"/>
          </p:cNvSpPr>
          <p:nvPr>
            <p:ph type="sldNum" sz="quarter" idx="12"/>
          </p:nvPr>
        </p:nvSpPr>
        <p:spPr/>
        <p:txBody>
          <a:bodyPr/>
          <a:lstStyle/>
          <a:p>
            <a:fld id="{1595BB2F-C9CB-4F18-9077-FBA6E68299B4}" type="slidenum">
              <a:rPr lang="en-US" smtClean="0"/>
              <a:pPr/>
              <a:t>‹#›</a:t>
            </a:fld>
            <a:endParaRPr lang="en-US"/>
          </a:p>
        </p:txBody>
      </p:sp>
    </p:spTree>
    <p:extLst>
      <p:ext uri="{BB962C8B-B14F-4D97-AF65-F5344CB8AC3E}">
        <p14:creationId xmlns:p14="http://schemas.microsoft.com/office/powerpoint/2010/main" val="16147385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E6424F-6FF3-581E-D9F7-CC3699FF313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920A5D7-9373-D28C-F89A-73761696903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5FFF51C-A686-C9EF-6705-2D21B90A814C}"/>
              </a:ext>
            </a:extLst>
          </p:cNvPr>
          <p:cNvSpPr>
            <a:spLocks noGrp="1"/>
          </p:cNvSpPr>
          <p:nvPr>
            <p:ph type="dt" sz="half" idx="10"/>
          </p:nvPr>
        </p:nvSpPr>
        <p:spPr/>
        <p:txBody>
          <a:bodyPr/>
          <a:lstStyle/>
          <a:p>
            <a:fld id="{5C547B41-D574-4D99-8733-CDF2B4333776}" type="datetimeFigureOut">
              <a:rPr lang="en-US" smtClean="0"/>
              <a:pPr/>
              <a:t>2/24/2025</a:t>
            </a:fld>
            <a:endParaRPr lang="en-US"/>
          </a:p>
        </p:txBody>
      </p:sp>
      <p:sp>
        <p:nvSpPr>
          <p:cNvPr id="5" name="Footer Placeholder 4">
            <a:extLst>
              <a:ext uri="{FF2B5EF4-FFF2-40B4-BE49-F238E27FC236}">
                <a16:creationId xmlns:a16="http://schemas.microsoft.com/office/drawing/2014/main" id="{D40D90C3-869F-C288-4F55-A252885B32C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573D1F9-89D8-9F64-B07C-D123DEE88145}"/>
              </a:ext>
            </a:extLst>
          </p:cNvPr>
          <p:cNvSpPr>
            <a:spLocks noGrp="1"/>
          </p:cNvSpPr>
          <p:nvPr>
            <p:ph type="sldNum" sz="quarter" idx="12"/>
          </p:nvPr>
        </p:nvSpPr>
        <p:spPr/>
        <p:txBody>
          <a:bodyPr/>
          <a:lstStyle/>
          <a:p>
            <a:fld id="{1595BB2F-C9CB-4F18-9077-FBA6E68299B4}" type="slidenum">
              <a:rPr lang="en-US" smtClean="0"/>
              <a:pPr/>
              <a:t>‹#›</a:t>
            </a:fld>
            <a:endParaRPr lang="en-US"/>
          </a:p>
        </p:txBody>
      </p:sp>
    </p:spTree>
    <p:extLst>
      <p:ext uri="{BB962C8B-B14F-4D97-AF65-F5344CB8AC3E}">
        <p14:creationId xmlns:p14="http://schemas.microsoft.com/office/powerpoint/2010/main" val="410546138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CD1C4D-97AE-9836-D351-8BB2475332A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0DF857A-248B-AA0A-6ECD-ED130A5EC1C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CA1E298-89A3-8D15-25E9-03DFDEE533DC}"/>
              </a:ext>
            </a:extLst>
          </p:cNvPr>
          <p:cNvSpPr>
            <a:spLocks noGrp="1"/>
          </p:cNvSpPr>
          <p:nvPr>
            <p:ph type="dt" sz="half" idx="10"/>
          </p:nvPr>
        </p:nvSpPr>
        <p:spPr/>
        <p:txBody>
          <a:bodyPr/>
          <a:lstStyle/>
          <a:p>
            <a:fld id="{5C547B41-D574-4D99-8733-CDF2B4333776}" type="datetimeFigureOut">
              <a:rPr lang="en-US" smtClean="0"/>
              <a:pPr/>
              <a:t>2/24/2025</a:t>
            </a:fld>
            <a:endParaRPr lang="en-US"/>
          </a:p>
        </p:txBody>
      </p:sp>
      <p:sp>
        <p:nvSpPr>
          <p:cNvPr id="5" name="Footer Placeholder 4">
            <a:extLst>
              <a:ext uri="{FF2B5EF4-FFF2-40B4-BE49-F238E27FC236}">
                <a16:creationId xmlns:a16="http://schemas.microsoft.com/office/drawing/2014/main" id="{0BDA0F6F-0B75-E846-009B-1690213FC2F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458A3CF-BCE3-2EA9-2FDD-D98673788DB2}"/>
              </a:ext>
            </a:extLst>
          </p:cNvPr>
          <p:cNvSpPr>
            <a:spLocks noGrp="1"/>
          </p:cNvSpPr>
          <p:nvPr>
            <p:ph type="sldNum" sz="quarter" idx="12"/>
          </p:nvPr>
        </p:nvSpPr>
        <p:spPr/>
        <p:txBody>
          <a:bodyPr/>
          <a:lstStyle/>
          <a:p>
            <a:fld id="{1595BB2F-C9CB-4F18-9077-FBA6E68299B4}" type="slidenum">
              <a:rPr lang="en-US" smtClean="0"/>
              <a:pPr/>
              <a:t>‹#›</a:t>
            </a:fld>
            <a:endParaRPr lang="en-US"/>
          </a:p>
        </p:txBody>
      </p:sp>
    </p:spTree>
    <p:extLst>
      <p:ext uri="{BB962C8B-B14F-4D97-AF65-F5344CB8AC3E}">
        <p14:creationId xmlns:p14="http://schemas.microsoft.com/office/powerpoint/2010/main" val="351343231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1DFA6C-AB45-DD85-3521-91DF4480D1E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C93F6DC-66D1-6A8D-28C7-C530456E1E9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EA55E59-565D-A0D6-B7A4-34CCB370EDE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806D9F4-C35F-E5D4-C980-AF9C8B965E7C}"/>
              </a:ext>
            </a:extLst>
          </p:cNvPr>
          <p:cNvSpPr>
            <a:spLocks noGrp="1"/>
          </p:cNvSpPr>
          <p:nvPr>
            <p:ph type="dt" sz="half" idx="10"/>
          </p:nvPr>
        </p:nvSpPr>
        <p:spPr/>
        <p:txBody>
          <a:bodyPr/>
          <a:lstStyle/>
          <a:p>
            <a:fld id="{5C547B41-D574-4D99-8733-CDF2B4333776}" type="datetimeFigureOut">
              <a:rPr lang="en-US" smtClean="0"/>
              <a:pPr/>
              <a:t>2/24/2025</a:t>
            </a:fld>
            <a:endParaRPr lang="en-US"/>
          </a:p>
        </p:txBody>
      </p:sp>
      <p:sp>
        <p:nvSpPr>
          <p:cNvPr id="6" name="Footer Placeholder 5">
            <a:extLst>
              <a:ext uri="{FF2B5EF4-FFF2-40B4-BE49-F238E27FC236}">
                <a16:creationId xmlns:a16="http://schemas.microsoft.com/office/drawing/2014/main" id="{212C7EAD-7C89-6EC3-C7A8-B66DDE2B452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029EFD7-C7BF-5164-3CF1-8FB389B52F23}"/>
              </a:ext>
            </a:extLst>
          </p:cNvPr>
          <p:cNvSpPr>
            <a:spLocks noGrp="1"/>
          </p:cNvSpPr>
          <p:nvPr>
            <p:ph type="sldNum" sz="quarter" idx="12"/>
          </p:nvPr>
        </p:nvSpPr>
        <p:spPr/>
        <p:txBody>
          <a:bodyPr/>
          <a:lstStyle/>
          <a:p>
            <a:fld id="{1595BB2F-C9CB-4F18-9077-FBA6E68299B4}" type="slidenum">
              <a:rPr lang="en-US" smtClean="0"/>
              <a:pPr/>
              <a:t>‹#›</a:t>
            </a:fld>
            <a:endParaRPr lang="en-US"/>
          </a:p>
        </p:txBody>
      </p:sp>
    </p:spTree>
    <p:extLst>
      <p:ext uri="{BB962C8B-B14F-4D97-AF65-F5344CB8AC3E}">
        <p14:creationId xmlns:p14="http://schemas.microsoft.com/office/powerpoint/2010/main" val="13363575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678A87-FB49-3DEE-3661-0A34760C733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A0BB807-E386-B2CB-7253-C78C9FA983E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7D7D980-B07A-E27C-2A45-68A39F972A2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449F2E8-928C-854C-F944-59D364FCF4D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E264C32-CCC0-5C55-C11E-C5BFD0D835B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87046D3-876D-4C5B-45C3-7A78EAF1461A}"/>
              </a:ext>
            </a:extLst>
          </p:cNvPr>
          <p:cNvSpPr>
            <a:spLocks noGrp="1"/>
          </p:cNvSpPr>
          <p:nvPr>
            <p:ph type="dt" sz="half" idx="10"/>
          </p:nvPr>
        </p:nvSpPr>
        <p:spPr/>
        <p:txBody>
          <a:bodyPr/>
          <a:lstStyle/>
          <a:p>
            <a:fld id="{5C547B41-D574-4D99-8733-CDF2B4333776}" type="datetimeFigureOut">
              <a:rPr lang="en-US" smtClean="0"/>
              <a:pPr/>
              <a:t>2/24/2025</a:t>
            </a:fld>
            <a:endParaRPr lang="en-US"/>
          </a:p>
        </p:txBody>
      </p:sp>
      <p:sp>
        <p:nvSpPr>
          <p:cNvPr id="8" name="Footer Placeholder 7">
            <a:extLst>
              <a:ext uri="{FF2B5EF4-FFF2-40B4-BE49-F238E27FC236}">
                <a16:creationId xmlns:a16="http://schemas.microsoft.com/office/drawing/2014/main" id="{508E8B65-41C0-F8DC-75B1-B3B3144050F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EF5E86F-4264-6A88-EF6C-EF2EE1D61724}"/>
              </a:ext>
            </a:extLst>
          </p:cNvPr>
          <p:cNvSpPr>
            <a:spLocks noGrp="1"/>
          </p:cNvSpPr>
          <p:nvPr>
            <p:ph type="sldNum" sz="quarter" idx="12"/>
          </p:nvPr>
        </p:nvSpPr>
        <p:spPr/>
        <p:txBody>
          <a:bodyPr/>
          <a:lstStyle/>
          <a:p>
            <a:fld id="{1595BB2F-C9CB-4F18-9077-FBA6E68299B4}" type="slidenum">
              <a:rPr lang="en-US" smtClean="0"/>
              <a:pPr/>
              <a:t>‹#›</a:t>
            </a:fld>
            <a:endParaRPr lang="en-US"/>
          </a:p>
        </p:txBody>
      </p:sp>
    </p:spTree>
    <p:extLst>
      <p:ext uri="{BB962C8B-B14F-4D97-AF65-F5344CB8AC3E}">
        <p14:creationId xmlns:p14="http://schemas.microsoft.com/office/powerpoint/2010/main" val="26913110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D6D308-D658-43EC-8619-1829004A639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27C2031-2CC5-7BA1-98FD-2403904DC528}"/>
              </a:ext>
            </a:extLst>
          </p:cNvPr>
          <p:cNvSpPr>
            <a:spLocks noGrp="1"/>
          </p:cNvSpPr>
          <p:nvPr>
            <p:ph type="dt" sz="half" idx="10"/>
          </p:nvPr>
        </p:nvSpPr>
        <p:spPr/>
        <p:txBody>
          <a:bodyPr/>
          <a:lstStyle/>
          <a:p>
            <a:fld id="{5C547B41-D574-4D99-8733-CDF2B4333776}" type="datetimeFigureOut">
              <a:rPr lang="en-US" smtClean="0"/>
              <a:pPr/>
              <a:t>2/24/2025</a:t>
            </a:fld>
            <a:endParaRPr lang="en-US"/>
          </a:p>
        </p:txBody>
      </p:sp>
      <p:sp>
        <p:nvSpPr>
          <p:cNvPr id="4" name="Footer Placeholder 3">
            <a:extLst>
              <a:ext uri="{FF2B5EF4-FFF2-40B4-BE49-F238E27FC236}">
                <a16:creationId xmlns:a16="http://schemas.microsoft.com/office/drawing/2014/main" id="{179A14F2-E749-902A-31C6-F874B212B9F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4D2D4EB-9FBC-B70F-8618-4A37A97BF3B7}"/>
              </a:ext>
            </a:extLst>
          </p:cNvPr>
          <p:cNvSpPr>
            <a:spLocks noGrp="1"/>
          </p:cNvSpPr>
          <p:nvPr>
            <p:ph type="sldNum" sz="quarter" idx="12"/>
          </p:nvPr>
        </p:nvSpPr>
        <p:spPr/>
        <p:txBody>
          <a:bodyPr/>
          <a:lstStyle/>
          <a:p>
            <a:fld id="{1595BB2F-C9CB-4F18-9077-FBA6E68299B4}" type="slidenum">
              <a:rPr lang="en-US" smtClean="0"/>
              <a:pPr/>
              <a:t>‹#›</a:t>
            </a:fld>
            <a:endParaRPr lang="en-US"/>
          </a:p>
        </p:txBody>
      </p:sp>
    </p:spTree>
    <p:extLst>
      <p:ext uri="{BB962C8B-B14F-4D97-AF65-F5344CB8AC3E}">
        <p14:creationId xmlns:p14="http://schemas.microsoft.com/office/powerpoint/2010/main" val="156298033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9F85CE8-8581-2F50-4DAF-FC03F1FDF7FE}"/>
              </a:ext>
            </a:extLst>
          </p:cNvPr>
          <p:cNvSpPr>
            <a:spLocks noGrp="1"/>
          </p:cNvSpPr>
          <p:nvPr>
            <p:ph type="dt" sz="half" idx="10"/>
          </p:nvPr>
        </p:nvSpPr>
        <p:spPr/>
        <p:txBody>
          <a:bodyPr/>
          <a:lstStyle/>
          <a:p>
            <a:fld id="{5C547B41-D574-4D99-8733-CDF2B4333776}" type="datetimeFigureOut">
              <a:rPr lang="en-US" smtClean="0"/>
              <a:pPr/>
              <a:t>2/24/2025</a:t>
            </a:fld>
            <a:endParaRPr lang="en-US"/>
          </a:p>
        </p:txBody>
      </p:sp>
      <p:sp>
        <p:nvSpPr>
          <p:cNvPr id="3" name="Footer Placeholder 2">
            <a:extLst>
              <a:ext uri="{FF2B5EF4-FFF2-40B4-BE49-F238E27FC236}">
                <a16:creationId xmlns:a16="http://schemas.microsoft.com/office/drawing/2014/main" id="{667E7FA6-B5DF-8560-6067-2C59387AA66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57ED599-BE0F-70D7-28EE-1D8ED4885CFA}"/>
              </a:ext>
            </a:extLst>
          </p:cNvPr>
          <p:cNvSpPr>
            <a:spLocks noGrp="1"/>
          </p:cNvSpPr>
          <p:nvPr>
            <p:ph type="sldNum" sz="quarter" idx="12"/>
          </p:nvPr>
        </p:nvSpPr>
        <p:spPr/>
        <p:txBody>
          <a:bodyPr/>
          <a:lstStyle/>
          <a:p>
            <a:fld id="{1595BB2F-C9CB-4F18-9077-FBA6E68299B4}" type="slidenum">
              <a:rPr lang="en-US" smtClean="0"/>
              <a:pPr/>
              <a:t>‹#›</a:t>
            </a:fld>
            <a:endParaRPr lang="en-US"/>
          </a:p>
        </p:txBody>
      </p:sp>
    </p:spTree>
    <p:extLst>
      <p:ext uri="{BB962C8B-B14F-4D97-AF65-F5344CB8AC3E}">
        <p14:creationId xmlns:p14="http://schemas.microsoft.com/office/powerpoint/2010/main" val="205357225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182498-553D-A2DB-F771-00B5A2B9953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F321FBF-EDCB-43AA-0632-84400D0C6EA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11847BC-9E53-30FA-0FD6-6BE424C7454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7C2C796-6882-D4E3-AA7F-532004367F89}"/>
              </a:ext>
            </a:extLst>
          </p:cNvPr>
          <p:cNvSpPr>
            <a:spLocks noGrp="1"/>
          </p:cNvSpPr>
          <p:nvPr>
            <p:ph type="dt" sz="half" idx="10"/>
          </p:nvPr>
        </p:nvSpPr>
        <p:spPr/>
        <p:txBody>
          <a:bodyPr/>
          <a:lstStyle/>
          <a:p>
            <a:fld id="{5C547B41-D574-4D99-8733-CDF2B4333776}" type="datetimeFigureOut">
              <a:rPr lang="en-US" smtClean="0"/>
              <a:pPr/>
              <a:t>2/24/2025</a:t>
            </a:fld>
            <a:endParaRPr lang="en-US"/>
          </a:p>
        </p:txBody>
      </p:sp>
      <p:sp>
        <p:nvSpPr>
          <p:cNvPr id="6" name="Footer Placeholder 5">
            <a:extLst>
              <a:ext uri="{FF2B5EF4-FFF2-40B4-BE49-F238E27FC236}">
                <a16:creationId xmlns:a16="http://schemas.microsoft.com/office/drawing/2014/main" id="{85B08152-6956-F4C5-3A69-7CC7C7E2FB2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2DD2FE6-4227-FD82-4937-8D59EA69BE13}"/>
              </a:ext>
            </a:extLst>
          </p:cNvPr>
          <p:cNvSpPr>
            <a:spLocks noGrp="1"/>
          </p:cNvSpPr>
          <p:nvPr>
            <p:ph type="sldNum" sz="quarter" idx="12"/>
          </p:nvPr>
        </p:nvSpPr>
        <p:spPr/>
        <p:txBody>
          <a:bodyPr/>
          <a:lstStyle/>
          <a:p>
            <a:fld id="{1595BB2F-C9CB-4F18-9077-FBA6E68299B4}" type="slidenum">
              <a:rPr lang="en-US" smtClean="0"/>
              <a:pPr/>
              <a:t>‹#›</a:t>
            </a:fld>
            <a:endParaRPr lang="en-US"/>
          </a:p>
        </p:txBody>
      </p:sp>
    </p:spTree>
    <p:extLst>
      <p:ext uri="{BB962C8B-B14F-4D97-AF65-F5344CB8AC3E}">
        <p14:creationId xmlns:p14="http://schemas.microsoft.com/office/powerpoint/2010/main" val="340727758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0C873F-E510-719F-98AC-3E70D87AE37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FC9E2E2-2AE6-3EBD-A9E4-7ED224ABC87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31D2EBDC-61E3-44F2-ABB4-2EB17499277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0F2E887-1386-15D9-5ECB-2E2384DFF0F1}"/>
              </a:ext>
            </a:extLst>
          </p:cNvPr>
          <p:cNvSpPr>
            <a:spLocks noGrp="1"/>
          </p:cNvSpPr>
          <p:nvPr>
            <p:ph type="dt" sz="half" idx="10"/>
          </p:nvPr>
        </p:nvSpPr>
        <p:spPr/>
        <p:txBody>
          <a:bodyPr/>
          <a:lstStyle/>
          <a:p>
            <a:fld id="{5C547B41-D574-4D99-8733-CDF2B4333776}" type="datetimeFigureOut">
              <a:rPr lang="en-US" smtClean="0"/>
              <a:pPr/>
              <a:t>2/24/2025</a:t>
            </a:fld>
            <a:endParaRPr lang="en-US"/>
          </a:p>
        </p:txBody>
      </p:sp>
      <p:sp>
        <p:nvSpPr>
          <p:cNvPr id="6" name="Footer Placeholder 5">
            <a:extLst>
              <a:ext uri="{FF2B5EF4-FFF2-40B4-BE49-F238E27FC236}">
                <a16:creationId xmlns:a16="http://schemas.microsoft.com/office/drawing/2014/main" id="{F8D42CEC-AEEF-DFC4-E282-D593A0296C4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5F40693-F29B-CF3B-65FE-11FC48F97020}"/>
              </a:ext>
            </a:extLst>
          </p:cNvPr>
          <p:cNvSpPr>
            <a:spLocks noGrp="1"/>
          </p:cNvSpPr>
          <p:nvPr>
            <p:ph type="sldNum" sz="quarter" idx="12"/>
          </p:nvPr>
        </p:nvSpPr>
        <p:spPr/>
        <p:txBody>
          <a:bodyPr/>
          <a:lstStyle/>
          <a:p>
            <a:fld id="{1595BB2F-C9CB-4F18-9077-FBA6E68299B4}" type="slidenum">
              <a:rPr lang="en-US" smtClean="0"/>
              <a:pPr/>
              <a:t>‹#›</a:t>
            </a:fld>
            <a:endParaRPr lang="en-US"/>
          </a:p>
        </p:txBody>
      </p:sp>
    </p:spTree>
    <p:extLst>
      <p:ext uri="{BB962C8B-B14F-4D97-AF65-F5344CB8AC3E}">
        <p14:creationId xmlns:p14="http://schemas.microsoft.com/office/powerpoint/2010/main" val="232188427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36AB99-42D0-CE95-4922-976A7F2DF90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1F6EB7F-1B14-FDAC-D9F6-7677633F1B9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7129353-18A1-E62E-F0E7-0D1DB37C746D}"/>
              </a:ext>
            </a:extLst>
          </p:cNvPr>
          <p:cNvSpPr>
            <a:spLocks noGrp="1"/>
          </p:cNvSpPr>
          <p:nvPr>
            <p:ph type="dt" sz="half" idx="10"/>
          </p:nvPr>
        </p:nvSpPr>
        <p:spPr/>
        <p:txBody>
          <a:bodyPr/>
          <a:lstStyle/>
          <a:p>
            <a:fld id="{5C547B41-D574-4D99-8733-CDF2B4333776}" type="datetimeFigureOut">
              <a:rPr lang="en-US" smtClean="0"/>
              <a:pPr/>
              <a:t>2/24/2025</a:t>
            </a:fld>
            <a:endParaRPr lang="en-US"/>
          </a:p>
        </p:txBody>
      </p:sp>
      <p:sp>
        <p:nvSpPr>
          <p:cNvPr id="5" name="Footer Placeholder 4">
            <a:extLst>
              <a:ext uri="{FF2B5EF4-FFF2-40B4-BE49-F238E27FC236}">
                <a16:creationId xmlns:a16="http://schemas.microsoft.com/office/drawing/2014/main" id="{ECCFBAF1-8F12-554D-5626-6E222607EE3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7A51114-B29E-9DB5-1161-02C36CE1D3EA}"/>
              </a:ext>
            </a:extLst>
          </p:cNvPr>
          <p:cNvSpPr>
            <a:spLocks noGrp="1"/>
          </p:cNvSpPr>
          <p:nvPr>
            <p:ph type="sldNum" sz="quarter" idx="12"/>
          </p:nvPr>
        </p:nvSpPr>
        <p:spPr/>
        <p:txBody>
          <a:bodyPr/>
          <a:lstStyle/>
          <a:p>
            <a:fld id="{1595BB2F-C9CB-4F18-9077-FBA6E68299B4}" type="slidenum">
              <a:rPr lang="en-US" smtClean="0"/>
              <a:pPr/>
              <a:t>‹#›</a:t>
            </a:fld>
            <a:endParaRPr lang="en-US"/>
          </a:p>
        </p:txBody>
      </p:sp>
    </p:spTree>
    <p:extLst>
      <p:ext uri="{BB962C8B-B14F-4D97-AF65-F5344CB8AC3E}">
        <p14:creationId xmlns:p14="http://schemas.microsoft.com/office/powerpoint/2010/main" val="210691202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84FAE5C-66BA-BDC3-EED8-AB2E7FDBE5D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9B6C9E6-16C6-6AEE-AEA6-FD466789C72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A68DFEF-F563-6ADA-AE7D-EA7B9CBD9BA3}"/>
              </a:ext>
            </a:extLst>
          </p:cNvPr>
          <p:cNvSpPr>
            <a:spLocks noGrp="1"/>
          </p:cNvSpPr>
          <p:nvPr>
            <p:ph type="dt" sz="half" idx="10"/>
          </p:nvPr>
        </p:nvSpPr>
        <p:spPr/>
        <p:txBody>
          <a:bodyPr/>
          <a:lstStyle/>
          <a:p>
            <a:fld id="{5C547B41-D574-4D99-8733-CDF2B4333776}" type="datetimeFigureOut">
              <a:rPr lang="en-US" smtClean="0"/>
              <a:pPr/>
              <a:t>2/24/2025</a:t>
            </a:fld>
            <a:endParaRPr lang="en-US"/>
          </a:p>
        </p:txBody>
      </p:sp>
      <p:sp>
        <p:nvSpPr>
          <p:cNvPr id="5" name="Footer Placeholder 4">
            <a:extLst>
              <a:ext uri="{FF2B5EF4-FFF2-40B4-BE49-F238E27FC236}">
                <a16:creationId xmlns:a16="http://schemas.microsoft.com/office/drawing/2014/main" id="{A1B8784B-C865-9894-5752-1B48F7CB774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F68AD1F-F136-ABB3-FCE9-BBCDA401D4DA}"/>
              </a:ext>
            </a:extLst>
          </p:cNvPr>
          <p:cNvSpPr>
            <a:spLocks noGrp="1"/>
          </p:cNvSpPr>
          <p:nvPr>
            <p:ph type="sldNum" sz="quarter" idx="12"/>
          </p:nvPr>
        </p:nvSpPr>
        <p:spPr/>
        <p:txBody>
          <a:bodyPr/>
          <a:lstStyle/>
          <a:p>
            <a:fld id="{1595BB2F-C9CB-4F18-9077-FBA6E68299B4}" type="slidenum">
              <a:rPr lang="en-US" smtClean="0"/>
              <a:pPr/>
              <a:t>‹#›</a:t>
            </a:fld>
            <a:endParaRPr lang="en-US"/>
          </a:p>
        </p:txBody>
      </p:sp>
    </p:spTree>
    <p:extLst>
      <p:ext uri="{BB962C8B-B14F-4D97-AF65-F5344CB8AC3E}">
        <p14:creationId xmlns:p14="http://schemas.microsoft.com/office/powerpoint/2010/main" val="24247838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4063137-EE71-C51F-905A-1EFB2263816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248C47A-955B-F20A-82DF-603413A06EA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68E7467-7C42-4D5D-69BE-99F63FC584A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AD16442-2056-4FC1-83D0-CDD66DC6B327}" type="datetimeFigureOut">
              <a:rPr lang="en-US" smtClean="0"/>
              <a:t>2/24/2025</a:t>
            </a:fld>
            <a:endParaRPr lang="en-US"/>
          </a:p>
        </p:txBody>
      </p:sp>
      <p:sp>
        <p:nvSpPr>
          <p:cNvPr id="5" name="Footer Placeholder 4">
            <a:extLst>
              <a:ext uri="{FF2B5EF4-FFF2-40B4-BE49-F238E27FC236}">
                <a16:creationId xmlns:a16="http://schemas.microsoft.com/office/drawing/2014/main" id="{F6D5924B-DA6A-3827-5BA5-44B363C494E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153B2E9-F567-5294-CC38-8D54245C1DD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33ED6FC-7EC1-493F-B60F-2CBAE942D97D}" type="slidenum">
              <a:rPr lang="en-US" smtClean="0"/>
              <a:t>‹#›</a:t>
            </a:fld>
            <a:endParaRPr lang="en-US"/>
          </a:p>
        </p:txBody>
      </p:sp>
    </p:spTree>
    <p:extLst>
      <p:ext uri="{BB962C8B-B14F-4D97-AF65-F5344CB8AC3E}">
        <p14:creationId xmlns:p14="http://schemas.microsoft.com/office/powerpoint/2010/main" val="17248643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DA1EDD5-0880-E869-4D10-C85553C03F1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B80795F-1B41-82CD-C290-311DBA831FB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CC86E56-0772-62DB-E800-7629071249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C547B41-D574-4D99-8733-CDF2B4333776}" type="datetimeFigureOut">
              <a:rPr lang="en-US" smtClean="0"/>
              <a:pPr/>
              <a:t>2/24/2025</a:t>
            </a:fld>
            <a:endParaRPr lang="en-US"/>
          </a:p>
        </p:txBody>
      </p:sp>
      <p:sp>
        <p:nvSpPr>
          <p:cNvPr id="5" name="Footer Placeholder 4">
            <a:extLst>
              <a:ext uri="{FF2B5EF4-FFF2-40B4-BE49-F238E27FC236}">
                <a16:creationId xmlns:a16="http://schemas.microsoft.com/office/drawing/2014/main" id="{7BB15C0E-FBAF-B2D2-251A-970E2D4CC2D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1E648B1-B142-9FCA-13B3-C5042150F35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595BB2F-C9CB-4F18-9077-FBA6E68299B4}" type="slidenum">
              <a:rPr lang="en-US" smtClean="0"/>
              <a:pPr/>
              <a:t>‹#›</a:t>
            </a:fld>
            <a:endParaRPr lang="en-US"/>
          </a:p>
        </p:txBody>
      </p:sp>
    </p:spTree>
    <p:extLst>
      <p:ext uri="{BB962C8B-B14F-4D97-AF65-F5344CB8AC3E}">
        <p14:creationId xmlns:p14="http://schemas.microsoft.com/office/powerpoint/2010/main" val="247793711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2B4480-1A79-EB5A-170A-3C5AB815BD38}"/>
              </a:ext>
            </a:extLst>
          </p:cNvPr>
          <p:cNvSpPr>
            <a:spLocks noGrp="1"/>
          </p:cNvSpPr>
          <p:nvPr>
            <p:ph type="ctrTitle"/>
          </p:nvPr>
        </p:nvSpPr>
        <p:spPr/>
        <p:txBody>
          <a:bodyPr/>
          <a:lstStyle/>
          <a:p>
            <a:endParaRPr lang="en-US" dirty="0"/>
          </a:p>
        </p:txBody>
      </p:sp>
      <p:sp>
        <p:nvSpPr>
          <p:cNvPr id="3" name="Subtitle 2">
            <a:extLst>
              <a:ext uri="{FF2B5EF4-FFF2-40B4-BE49-F238E27FC236}">
                <a16:creationId xmlns:a16="http://schemas.microsoft.com/office/drawing/2014/main" id="{507E91D6-5E0F-6729-B0F5-5D2CC3989D85}"/>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3554646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srcRect/>
          <a:stretch>
            <a:fillRect/>
          </a:stretch>
        </p:blipFill>
        <p:spPr bwMode="auto">
          <a:xfrm>
            <a:off x="0" y="1843277"/>
            <a:ext cx="12192000" cy="3236666"/>
          </a:xfrm>
          <a:prstGeom prst="rect">
            <a:avLst/>
          </a:prstGeom>
          <a:noFill/>
          <a:ln w="9525">
            <a:noFill/>
            <a:miter lim="800000"/>
            <a:headEnd/>
            <a:tailEnd/>
          </a:ln>
          <a:effectLst/>
        </p:spPr>
      </p:pic>
    </p:spTree>
    <p:extLst>
      <p:ext uri="{BB962C8B-B14F-4D97-AF65-F5344CB8AC3E}">
        <p14:creationId xmlns:p14="http://schemas.microsoft.com/office/powerpoint/2010/main" val="375785008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nodeType="with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strips(downRight)">
                                      <p:cBhvr>
                                        <p:cTn id="7" dur="1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E1643E-25A2-D1C9-6B9F-A751A53C3E3B}"/>
              </a:ext>
            </a:extLst>
          </p:cNvPr>
          <p:cNvSpPr>
            <a:spLocks noGrp="1"/>
          </p:cNvSpPr>
          <p:nvPr>
            <p:ph type="title"/>
          </p:nvPr>
        </p:nvSpPr>
        <p:spPr>
          <a:xfrm>
            <a:off x="838200" y="365125"/>
            <a:ext cx="11147474" cy="1632487"/>
          </a:xfrm>
        </p:spPr>
        <p:txBody>
          <a:bodyPr>
            <a:normAutofit fontScale="90000"/>
          </a:bodyPr>
          <a:lstStyle/>
          <a:p>
            <a:r>
              <a:rPr lang="en-US" dirty="0" err="1">
                <a:latin typeface="Times New Roman" panose="02020603050405020304" pitchFamily="18" charset="0"/>
                <a:cs typeface="Times New Roman" panose="02020603050405020304" pitchFamily="18" charset="0"/>
              </a:rPr>
              <a:t>Tuần</a:t>
            </a:r>
            <a:r>
              <a:rPr lang="en-US" dirty="0">
                <a:latin typeface="Times New Roman" panose="02020603050405020304" pitchFamily="18" charset="0"/>
                <a:cs typeface="Times New Roman" panose="02020603050405020304" pitchFamily="18" charset="0"/>
              </a:rPr>
              <a:t> 22,23</a:t>
            </a:r>
            <a:br>
              <a:rPr lang="en-US" dirty="0">
                <a:latin typeface="Times New Roman" panose="02020603050405020304" pitchFamily="18" charset="0"/>
                <a:cs typeface="Times New Roman" panose="02020603050405020304" pitchFamily="18" charset="0"/>
              </a:rPr>
            </a:br>
            <a:r>
              <a:rPr lang="en-US" dirty="0" err="1">
                <a:latin typeface="Times New Roman" panose="02020603050405020304" pitchFamily="18" charset="0"/>
                <a:cs typeface="Times New Roman" panose="02020603050405020304" pitchFamily="18" charset="0"/>
              </a:rPr>
              <a:t>Tiết</a:t>
            </a:r>
            <a:r>
              <a:rPr lang="en-US" dirty="0">
                <a:latin typeface="Times New Roman" panose="02020603050405020304" pitchFamily="18" charset="0"/>
                <a:cs typeface="Times New Roman" panose="02020603050405020304" pitchFamily="18" charset="0"/>
              </a:rPr>
              <a:t> 25,26,27</a:t>
            </a:r>
            <a:br>
              <a:rPr lang="en-US" dirty="0">
                <a:latin typeface="Times New Roman" panose="02020603050405020304" pitchFamily="18" charset="0"/>
                <a:cs typeface="Times New Roman" panose="02020603050405020304" pitchFamily="18" charset="0"/>
              </a:rPr>
            </a:br>
            <a:r>
              <a:rPr lang="en-US" b="1" dirty="0" err="1">
                <a:latin typeface="Times New Roman" panose="02020603050405020304" pitchFamily="18" charset="0"/>
                <a:cs typeface="Times New Roman" panose="02020603050405020304" pitchFamily="18" charset="0"/>
              </a:rPr>
              <a:t>Bài</a:t>
            </a:r>
            <a:r>
              <a:rPr lang="en-US" b="1" dirty="0">
                <a:latin typeface="Times New Roman" panose="02020603050405020304" pitchFamily="18" charset="0"/>
                <a:cs typeface="Times New Roman" panose="02020603050405020304" pitchFamily="18" charset="0"/>
              </a:rPr>
              <a:t> 38. </a:t>
            </a:r>
            <a:r>
              <a:rPr lang="it-IT" sz="4400" b="1" dirty="0">
                <a:solidFill>
                  <a:srgbClr val="FF0000"/>
                </a:solidFill>
                <a:latin typeface="Times New Roman" panose="02020603050405020304" pitchFamily="18" charset="0"/>
                <a:cs typeface="Times New Roman" panose="02020603050405020304" pitchFamily="18" charset="0"/>
              </a:rPr>
              <a:t>QUY LUẬT DI TRUYỀN CỦA MENDEL</a:t>
            </a:r>
            <a:endParaRPr lang="en-US" dirty="0"/>
          </a:p>
        </p:txBody>
      </p:sp>
      <p:sp>
        <p:nvSpPr>
          <p:cNvPr id="3" name="Content Placeholder 2">
            <a:extLst>
              <a:ext uri="{FF2B5EF4-FFF2-40B4-BE49-F238E27FC236}">
                <a16:creationId xmlns:a16="http://schemas.microsoft.com/office/drawing/2014/main" id="{23EA04A0-7E29-837D-6AEB-F639692F276D}"/>
              </a:ext>
            </a:extLst>
          </p:cNvPr>
          <p:cNvSpPr>
            <a:spLocks noGrp="1"/>
          </p:cNvSpPr>
          <p:nvPr>
            <p:ph idx="1"/>
          </p:nvPr>
        </p:nvSpPr>
        <p:spPr>
          <a:xfrm>
            <a:off x="838200" y="2391507"/>
            <a:ext cx="10515600" cy="3785455"/>
          </a:xfrm>
        </p:spPr>
        <p:txBody>
          <a:bodyPr/>
          <a:lstStyle/>
          <a:p>
            <a:endParaRPr lang="en-US" dirty="0"/>
          </a:p>
        </p:txBody>
      </p:sp>
    </p:spTree>
    <p:extLst>
      <p:ext uri="{BB962C8B-B14F-4D97-AF65-F5344CB8AC3E}">
        <p14:creationId xmlns:p14="http://schemas.microsoft.com/office/powerpoint/2010/main" val="35900063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0" y="0"/>
            <a:ext cx="12192000" cy="523220"/>
          </a:xfrm>
          <a:prstGeom prst="rect">
            <a:avLst/>
          </a:prstGeom>
          <a:noFill/>
        </p:spPr>
        <p:txBody>
          <a:bodyPr wrap="square" rtlCol="0">
            <a:spAutoFit/>
          </a:bodyPr>
          <a:lstStyle/>
          <a:p>
            <a:pPr algn="ctr"/>
            <a:r>
              <a:rPr lang="en-US" sz="2800" b="1" dirty="0" err="1">
                <a:solidFill>
                  <a:srgbClr val="FF00FF"/>
                </a:solidFill>
                <a:latin typeface="Times New Roman" pitchFamily="18" charset="0"/>
                <a:cs typeface="Times New Roman" pitchFamily="18" charset="0"/>
              </a:rPr>
              <a:t>BÀI</a:t>
            </a:r>
            <a:r>
              <a:rPr lang="en-US" sz="2800" b="1" dirty="0">
                <a:solidFill>
                  <a:srgbClr val="FF00FF"/>
                </a:solidFill>
                <a:latin typeface="Times New Roman" pitchFamily="18" charset="0"/>
                <a:cs typeface="Times New Roman" pitchFamily="18" charset="0"/>
              </a:rPr>
              <a:t> 38: </a:t>
            </a:r>
            <a:r>
              <a:rPr lang="en-US" sz="2800" b="1" dirty="0" err="1">
                <a:solidFill>
                  <a:srgbClr val="FF00FF"/>
                </a:solidFill>
                <a:latin typeface="Times New Roman" pitchFamily="18" charset="0"/>
                <a:cs typeface="Times New Roman" pitchFamily="18" charset="0"/>
              </a:rPr>
              <a:t>QUY</a:t>
            </a:r>
            <a:r>
              <a:rPr lang="en-US" sz="2800" b="1" dirty="0">
                <a:solidFill>
                  <a:srgbClr val="FF00FF"/>
                </a:solidFill>
                <a:latin typeface="Times New Roman" pitchFamily="18" charset="0"/>
                <a:cs typeface="Times New Roman" pitchFamily="18" charset="0"/>
              </a:rPr>
              <a:t> </a:t>
            </a:r>
            <a:r>
              <a:rPr lang="en-US" sz="2800" b="1" dirty="0" err="1">
                <a:solidFill>
                  <a:srgbClr val="FF00FF"/>
                </a:solidFill>
                <a:latin typeface="Times New Roman" pitchFamily="18" charset="0"/>
                <a:cs typeface="Times New Roman" pitchFamily="18" charset="0"/>
              </a:rPr>
              <a:t>LUẬT</a:t>
            </a:r>
            <a:r>
              <a:rPr lang="en-US" sz="2800" b="1" dirty="0">
                <a:solidFill>
                  <a:srgbClr val="FF00FF"/>
                </a:solidFill>
                <a:latin typeface="Times New Roman" pitchFamily="18" charset="0"/>
                <a:cs typeface="Times New Roman" pitchFamily="18" charset="0"/>
              </a:rPr>
              <a:t> DI </a:t>
            </a:r>
            <a:r>
              <a:rPr lang="en-US" sz="2800" b="1" dirty="0" err="1">
                <a:solidFill>
                  <a:srgbClr val="FF00FF"/>
                </a:solidFill>
                <a:latin typeface="Times New Roman" pitchFamily="18" charset="0"/>
                <a:cs typeface="Times New Roman" pitchFamily="18" charset="0"/>
              </a:rPr>
              <a:t>TRUYỀN</a:t>
            </a:r>
            <a:r>
              <a:rPr lang="en-US" sz="2800" b="1" dirty="0">
                <a:solidFill>
                  <a:srgbClr val="FF00FF"/>
                </a:solidFill>
                <a:latin typeface="Times New Roman" pitchFamily="18" charset="0"/>
                <a:cs typeface="Times New Roman" pitchFamily="18" charset="0"/>
              </a:rPr>
              <a:t> </a:t>
            </a:r>
            <a:r>
              <a:rPr lang="en-US" sz="2800" b="1" dirty="0" err="1">
                <a:solidFill>
                  <a:srgbClr val="FF00FF"/>
                </a:solidFill>
                <a:latin typeface="Times New Roman" pitchFamily="18" charset="0"/>
                <a:cs typeface="Times New Roman" pitchFamily="18" charset="0"/>
              </a:rPr>
              <a:t>CỦA</a:t>
            </a:r>
            <a:r>
              <a:rPr lang="en-US" sz="2800" b="1" dirty="0">
                <a:solidFill>
                  <a:srgbClr val="FF00FF"/>
                </a:solidFill>
                <a:latin typeface="Times New Roman" pitchFamily="18" charset="0"/>
                <a:cs typeface="Times New Roman" pitchFamily="18" charset="0"/>
              </a:rPr>
              <a:t> MENDEL</a:t>
            </a:r>
            <a:endParaRPr lang="en-US" sz="3200" b="1" dirty="0">
              <a:solidFill>
                <a:srgbClr val="FF00FF"/>
              </a:solidFill>
              <a:latin typeface="Times New Roman" pitchFamily="18" charset="0"/>
              <a:cs typeface="Times New Roman" pitchFamily="18" charset="0"/>
            </a:endParaRPr>
          </a:p>
        </p:txBody>
      </p:sp>
      <p:sp>
        <p:nvSpPr>
          <p:cNvPr id="6" name="TextBox 5"/>
          <p:cNvSpPr txBox="1"/>
          <p:nvPr/>
        </p:nvSpPr>
        <p:spPr>
          <a:xfrm>
            <a:off x="0" y="420908"/>
            <a:ext cx="12192000" cy="523220"/>
          </a:xfrm>
          <a:prstGeom prst="rect">
            <a:avLst/>
          </a:prstGeom>
          <a:noFill/>
        </p:spPr>
        <p:txBody>
          <a:bodyPr wrap="square" rtlCol="0">
            <a:spAutoFit/>
          </a:bodyPr>
          <a:lstStyle/>
          <a:p>
            <a:r>
              <a:rPr lang="en-US" sz="2800" b="1" dirty="0">
                <a:solidFill>
                  <a:srgbClr val="0000FF"/>
                </a:solidFill>
                <a:latin typeface="Times New Roman" pitchFamily="18" charset="0"/>
                <a:cs typeface="Times New Roman" pitchFamily="18" charset="0"/>
              </a:rPr>
              <a:t>I. Ý </a:t>
            </a:r>
            <a:r>
              <a:rPr lang="en-US" sz="2800" b="1" dirty="0" err="1">
                <a:solidFill>
                  <a:srgbClr val="0000FF"/>
                </a:solidFill>
                <a:latin typeface="Times New Roman" pitchFamily="18" charset="0"/>
                <a:cs typeface="Times New Roman" pitchFamily="18" charset="0"/>
              </a:rPr>
              <a:t>TƯỞNG</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NGHIÊN</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CỨU</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CỦA</a:t>
            </a:r>
            <a:r>
              <a:rPr lang="en-US" sz="2800" b="1" dirty="0">
                <a:solidFill>
                  <a:srgbClr val="0000FF"/>
                </a:solidFill>
                <a:latin typeface="Times New Roman" pitchFamily="18" charset="0"/>
                <a:cs typeface="Times New Roman" pitchFamily="18" charset="0"/>
              </a:rPr>
              <a:t> MENDEL</a:t>
            </a:r>
          </a:p>
        </p:txBody>
      </p:sp>
      <p:sp>
        <p:nvSpPr>
          <p:cNvPr id="27650" name="Rectangle 2"/>
          <p:cNvSpPr>
            <a:spLocks noChangeArrowheads="1"/>
          </p:cNvSpPr>
          <p:nvPr/>
        </p:nvSpPr>
        <p:spPr bwMode="auto">
          <a:xfrm>
            <a:off x="0" y="0"/>
            <a:ext cx="12192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27651" name="Rectangle 3"/>
          <p:cNvSpPr>
            <a:spLocks noChangeArrowheads="1"/>
          </p:cNvSpPr>
          <p:nvPr/>
        </p:nvSpPr>
        <p:spPr bwMode="auto">
          <a:xfrm>
            <a:off x="0" y="857250"/>
            <a:ext cx="12192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grpSp>
        <p:nvGrpSpPr>
          <p:cNvPr id="11" name="Group 10"/>
          <p:cNvGrpSpPr/>
          <p:nvPr/>
        </p:nvGrpSpPr>
        <p:grpSpPr>
          <a:xfrm>
            <a:off x="8142513" y="516844"/>
            <a:ext cx="3599543" cy="5986261"/>
            <a:chOff x="8142513" y="516844"/>
            <a:chExt cx="3599543" cy="5986261"/>
          </a:xfrm>
        </p:grpSpPr>
        <p:pic>
          <p:nvPicPr>
            <p:cNvPr id="2050" name="Picture 2"/>
            <p:cNvPicPr>
              <a:picLocks noChangeAspect="1" noChangeArrowheads="1"/>
            </p:cNvPicPr>
            <p:nvPr/>
          </p:nvPicPr>
          <p:blipFill>
            <a:blip r:embed="rId2"/>
            <a:srcRect/>
            <a:stretch>
              <a:fillRect/>
            </a:stretch>
          </p:blipFill>
          <p:spPr bwMode="auto">
            <a:xfrm>
              <a:off x="8142513" y="516844"/>
              <a:ext cx="3599543" cy="5469618"/>
            </a:xfrm>
            <a:prstGeom prst="rect">
              <a:avLst/>
            </a:prstGeom>
            <a:noFill/>
            <a:ln w="9525">
              <a:noFill/>
              <a:miter lim="800000"/>
              <a:headEnd/>
              <a:tailEnd/>
            </a:ln>
            <a:effectLst/>
          </p:spPr>
        </p:pic>
        <p:sp>
          <p:nvSpPr>
            <p:cNvPr id="10" name="TextBox 9"/>
            <p:cNvSpPr txBox="1"/>
            <p:nvPr/>
          </p:nvSpPr>
          <p:spPr>
            <a:xfrm>
              <a:off x="8839200" y="5979885"/>
              <a:ext cx="2322286" cy="523220"/>
            </a:xfrm>
            <a:prstGeom prst="rect">
              <a:avLst/>
            </a:prstGeom>
            <a:noFill/>
          </p:spPr>
          <p:txBody>
            <a:bodyPr wrap="square" rtlCol="0">
              <a:spAutoFit/>
            </a:bodyPr>
            <a:lstStyle/>
            <a:p>
              <a:pPr algn="ctr"/>
              <a:r>
                <a:rPr lang="en-US" sz="2800" b="1" dirty="0">
                  <a:latin typeface="Times New Roman" pitchFamily="18" charset="0"/>
                  <a:cs typeface="Times New Roman" pitchFamily="18" charset="0"/>
                </a:rPr>
                <a:t>(1822	-1884)</a:t>
              </a:r>
            </a:p>
          </p:txBody>
        </p:sp>
      </p:grpSp>
      <p:sp>
        <p:nvSpPr>
          <p:cNvPr id="12" name="TextBox 11"/>
          <p:cNvSpPr txBox="1"/>
          <p:nvPr/>
        </p:nvSpPr>
        <p:spPr>
          <a:xfrm>
            <a:off x="0" y="834565"/>
            <a:ext cx="12192000" cy="523220"/>
          </a:xfrm>
          <a:prstGeom prst="rect">
            <a:avLst/>
          </a:prstGeom>
          <a:noFill/>
        </p:spPr>
        <p:txBody>
          <a:bodyPr wrap="square" rtlCol="0">
            <a:spAutoFit/>
          </a:bodyPr>
          <a:lstStyle/>
          <a:p>
            <a:pPr algn="just"/>
            <a:r>
              <a:rPr lang="en-US" sz="2800" dirty="0">
                <a:solidFill>
                  <a:srgbClr val="0000FF"/>
                </a:solidFill>
                <a:latin typeface="Times New Roman" pitchFamily="18" charset="0"/>
                <a:cs typeface="Times New Roman" pitchFamily="18" charset="0"/>
              </a:rPr>
              <a:t>- Mendel </a:t>
            </a:r>
            <a:r>
              <a:rPr lang="en-US" sz="2800" dirty="0" err="1">
                <a:solidFill>
                  <a:srgbClr val="0000FF"/>
                </a:solidFill>
                <a:latin typeface="Times New Roman" pitchFamily="18" charset="0"/>
                <a:cs typeface="Times New Roman" pitchFamily="18" charset="0"/>
              </a:rPr>
              <a:t>là</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người</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đầu</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tiên</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phát</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hiện</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ra</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các</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quy</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luật</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di</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truyền</a:t>
            </a:r>
            <a:r>
              <a:rPr lang="en-US" sz="2800" dirty="0">
                <a:solidFill>
                  <a:srgbClr val="0000FF"/>
                </a:solidFill>
                <a:latin typeface="Times New Roman" pitchFamily="18" charset="0"/>
                <a:cs typeface="Times New Roman" pitchFamily="18" charset="0"/>
              </a:rPr>
              <a:t>.</a:t>
            </a:r>
          </a:p>
        </p:txBody>
      </p:sp>
      <p:sp>
        <p:nvSpPr>
          <p:cNvPr id="13" name="TextBox 12"/>
          <p:cNvSpPr txBox="1"/>
          <p:nvPr/>
        </p:nvSpPr>
        <p:spPr>
          <a:xfrm>
            <a:off x="0" y="1262736"/>
            <a:ext cx="12192000" cy="1384995"/>
          </a:xfrm>
          <a:prstGeom prst="rect">
            <a:avLst/>
          </a:prstGeom>
          <a:noFill/>
        </p:spPr>
        <p:txBody>
          <a:bodyPr wrap="square" rtlCol="0">
            <a:spAutoFit/>
          </a:bodyPr>
          <a:lstStyle/>
          <a:p>
            <a:pPr algn="just"/>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Đối</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tượng</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nghiên</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cứu</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là</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cây</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đậu</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Hà</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lan</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với</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các</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đặc</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điểm</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tự</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thụ</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phấn</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nghiêm</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ngặt</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thời</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gian</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sinh</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trưởng</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phát</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triển</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ngắn</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có</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nhiều</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cặp</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tính</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trạng</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tương</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phản</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dễ</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nhận</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biết</a:t>
            </a:r>
            <a:r>
              <a:rPr lang="en-US" sz="2800" dirty="0">
                <a:solidFill>
                  <a:srgbClr val="0000FF"/>
                </a:solidFill>
                <a:latin typeface="Times New Roman" pitchFamily="18" charset="0"/>
                <a:cs typeface="Times New Roman" pitchFamily="18" charset="0"/>
              </a:rPr>
              <a:t>,…</a:t>
            </a:r>
          </a:p>
        </p:txBody>
      </p:sp>
      <p:pic>
        <p:nvPicPr>
          <p:cNvPr id="2051" name="Picture 3"/>
          <p:cNvPicPr>
            <a:picLocks noChangeAspect="1" noChangeArrowheads="1"/>
          </p:cNvPicPr>
          <p:nvPr/>
        </p:nvPicPr>
        <p:blipFill>
          <a:blip r:embed="rId3"/>
          <a:srcRect/>
          <a:stretch>
            <a:fillRect/>
          </a:stretch>
        </p:blipFill>
        <p:spPr bwMode="auto">
          <a:xfrm>
            <a:off x="130627" y="2699656"/>
            <a:ext cx="5536616" cy="4143829"/>
          </a:xfrm>
          <a:prstGeom prst="rect">
            <a:avLst/>
          </a:prstGeom>
          <a:noFill/>
          <a:ln w="9525">
            <a:noFill/>
            <a:miter lim="800000"/>
            <a:headEnd/>
            <a:tailEnd/>
          </a:ln>
          <a:effectLst/>
        </p:spPr>
      </p:pic>
      <p:pic>
        <p:nvPicPr>
          <p:cNvPr id="2052" name="Picture 4"/>
          <p:cNvPicPr>
            <a:picLocks noChangeAspect="1" noChangeArrowheads="1"/>
          </p:cNvPicPr>
          <p:nvPr/>
        </p:nvPicPr>
        <p:blipFill>
          <a:blip r:embed="rId4"/>
          <a:srcRect/>
          <a:stretch>
            <a:fillRect/>
          </a:stretch>
        </p:blipFill>
        <p:spPr bwMode="auto">
          <a:xfrm>
            <a:off x="5805717" y="2714769"/>
            <a:ext cx="6270171" cy="4143231"/>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3"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strips(upRight)">
                                      <p:cBhvr>
                                        <p:cTn id="7" dur="1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49" presetClass="entr" presetSubtype="0" decel="10000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p:cTn id="12" dur="1000" fill="hold"/>
                                        <p:tgtEl>
                                          <p:spTgt spid="11"/>
                                        </p:tgtEl>
                                        <p:attrNameLst>
                                          <p:attrName>ppt_w</p:attrName>
                                        </p:attrNameLst>
                                      </p:cBhvr>
                                      <p:tavLst>
                                        <p:tav tm="0">
                                          <p:val>
                                            <p:fltVal val="0"/>
                                          </p:val>
                                        </p:tav>
                                        <p:tav tm="100000">
                                          <p:val>
                                            <p:strVal val="#ppt_w"/>
                                          </p:val>
                                        </p:tav>
                                      </p:tavLst>
                                    </p:anim>
                                    <p:anim calcmode="lin" valueType="num">
                                      <p:cBhvr>
                                        <p:cTn id="13" dur="1000" fill="hold"/>
                                        <p:tgtEl>
                                          <p:spTgt spid="11"/>
                                        </p:tgtEl>
                                        <p:attrNameLst>
                                          <p:attrName>ppt_h</p:attrName>
                                        </p:attrNameLst>
                                      </p:cBhvr>
                                      <p:tavLst>
                                        <p:tav tm="0">
                                          <p:val>
                                            <p:fltVal val="0"/>
                                          </p:val>
                                        </p:tav>
                                        <p:tav tm="100000">
                                          <p:val>
                                            <p:strVal val="#ppt_h"/>
                                          </p:val>
                                        </p:tav>
                                      </p:tavLst>
                                    </p:anim>
                                    <p:anim calcmode="lin" valueType="num">
                                      <p:cBhvr>
                                        <p:cTn id="14" dur="1000" fill="hold"/>
                                        <p:tgtEl>
                                          <p:spTgt spid="11"/>
                                        </p:tgtEl>
                                        <p:attrNameLst>
                                          <p:attrName>style.rotation</p:attrName>
                                        </p:attrNameLst>
                                      </p:cBhvr>
                                      <p:tavLst>
                                        <p:tav tm="0">
                                          <p:val>
                                            <p:fltVal val="360"/>
                                          </p:val>
                                        </p:tav>
                                        <p:tav tm="100000">
                                          <p:val>
                                            <p:fltVal val="0"/>
                                          </p:val>
                                        </p:tav>
                                      </p:tavLst>
                                    </p:anim>
                                    <p:animEffect transition="in" filter="fade">
                                      <p:cBhvr>
                                        <p:cTn id="15" dur="1000"/>
                                        <p:tgtEl>
                                          <p:spTgt spid="11"/>
                                        </p:tgtEl>
                                      </p:cBhvr>
                                    </p:animEffect>
                                  </p:childTnLst>
                                </p:cTn>
                              </p:par>
                            </p:childTnLst>
                          </p:cTn>
                        </p:par>
                      </p:childTnLst>
                    </p:cTn>
                  </p:par>
                  <p:par>
                    <p:cTn id="16" fill="hold">
                      <p:stCondLst>
                        <p:cond delay="indefinite"/>
                      </p:stCondLst>
                      <p:childTnLst>
                        <p:par>
                          <p:cTn id="17" fill="hold">
                            <p:stCondLst>
                              <p:cond delay="0"/>
                            </p:stCondLst>
                            <p:childTnLst>
                              <p:par>
                                <p:cTn id="18" presetID="18" presetClass="entr" presetSubtype="3" fill="hold" grpId="0" nodeType="click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strips(upRight)">
                                      <p:cBhvr>
                                        <p:cTn id="20" dur="1000"/>
                                        <p:tgtEl>
                                          <p:spTgt spid="12"/>
                                        </p:tgtEl>
                                      </p:cBhvr>
                                    </p:animEffect>
                                  </p:childTnLst>
                                </p:cTn>
                              </p:par>
                              <p:par>
                                <p:cTn id="21" presetID="53" presetClass="exit" presetSubtype="0" fill="hold" nodeType="withEffect">
                                  <p:stCondLst>
                                    <p:cond delay="0"/>
                                  </p:stCondLst>
                                  <p:childTnLst>
                                    <p:anim calcmode="lin" valueType="num">
                                      <p:cBhvr>
                                        <p:cTn id="22" dur="1000"/>
                                        <p:tgtEl>
                                          <p:spTgt spid="11"/>
                                        </p:tgtEl>
                                        <p:attrNameLst>
                                          <p:attrName>ppt_w</p:attrName>
                                        </p:attrNameLst>
                                      </p:cBhvr>
                                      <p:tavLst>
                                        <p:tav tm="0">
                                          <p:val>
                                            <p:strVal val="ppt_w"/>
                                          </p:val>
                                        </p:tav>
                                        <p:tav tm="100000">
                                          <p:val>
                                            <p:fltVal val="0"/>
                                          </p:val>
                                        </p:tav>
                                      </p:tavLst>
                                    </p:anim>
                                    <p:anim calcmode="lin" valueType="num">
                                      <p:cBhvr>
                                        <p:cTn id="23" dur="1000"/>
                                        <p:tgtEl>
                                          <p:spTgt spid="11"/>
                                        </p:tgtEl>
                                        <p:attrNameLst>
                                          <p:attrName>ppt_h</p:attrName>
                                        </p:attrNameLst>
                                      </p:cBhvr>
                                      <p:tavLst>
                                        <p:tav tm="0">
                                          <p:val>
                                            <p:strVal val="ppt_h"/>
                                          </p:val>
                                        </p:tav>
                                        <p:tav tm="100000">
                                          <p:val>
                                            <p:fltVal val="0"/>
                                          </p:val>
                                        </p:tav>
                                      </p:tavLst>
                                    </p:anim>
                                    <p:animEffect transition="out" filter="fade">
                                      <p:cBhvr>
                                        <p:cTn id="24" dur="1000"/>
                                        <p:tgtEl>
                                          <p:spTgt spid="11"/>
                                        </p:tgtEl>
                                      </p:cBhvr>
                                    </p:animEffect>
                                    <p:set>
                                      <p:cBhvr>
                                        <p:cTn id="25" dur="1" fill="hold">
                                          <p:stCondLst>
                                            <p:cond delay="999"/>
                                          </p:stCondLst>
                                        </p:cTn>
                                        <p:tgtEl>
                                          <p:spTgt spid="11"/>
                                        </p:tgtEl>
                                        <p:attrNameLst>
                                          <p:attrName>style.visibility</p:attrName>
                                        </p:attrNameLst>
                                      </p:cBhvr>
                                      <p:to>
                                        <p:strVal val="hidden"/>
                                      </p:to>
                                    </p:set>
                                  </p:childTnLst>
                                </p:cTn>
                              </p:par>
                            </p:childTnLst>
                          </p:cTn>
                        </p:par>
                      </p:childTnLst>
                    </p:cTn>
                  </p:par>
                  <p:par>
                    <p:cTn id="26" fill="hold">
                      <p:stCondLst>
                        <p:cond delay="indefinite"/>
                      </p:stCondLst>
                      <p:childTnLst>
                        <p:par>
                          <p:cTn id="27" fill="hold">
                            <p:stCondLst>
                              <p:cond delay="0"/>
                            </p:stCondLst>
                            <p:childTnLst>
                              <p:par>
                                <p:cTn id="28" presetID="53" presetClass="entr" presetSubtype="0" fill="hold" nodeType="clickEffect">
                                  <p:stCondLst>
                                    <p:cond delay="0"/>
                                  </p:stCondLst>
                                  <p:childTnLst>
                                    <p:set>
                                      <p:cBhvr>
                                        <p:cTn id="29" dur="1" fill="hold">
                                          <p:stCondLst>
                                            <p:cond delay="0"/>
                                          </p:stCondLst>
                                        </p:cTn>
                                        <p:tgtEl>
                                          <p:spTgt spid="2051"/>
                                        </p:tgtEl>
                                        <p:attrNameLst>
                                          <p:attrName>style.visibility</p:attrName>
                                        </p:attrNameLst>
                                      </p:cBhvr>
                                      <p:to>
                                        <p:strVal val="visible"/>
                                      </p:to>
                                    </p:set>
                                    <p:anim calcmode="lin" valueType="num">
                                      <p:cBhvr>
                                        <p:cTn id="30" dur="1000" fill="hold"/>
                                        <p:tgtEl>
                                          <p:spTgt spid="2051"/>
                                        </p:tgtEl>
                                        <p:attrNameLst>
                                          <p:attrName>ppt_w</p:attrName>
                                        </p:attrNameLst>
                                      </p:cBhvr>
                                      <p:tavLst>
                                        <p:tav tm="0">
                                          <p:val>
                                            <p:fltVal val="0"/>
                                          </p:val>
                                        </p:tav>
                                        <p:tav tm="100000">
                                          <p:val>
                                            <p:strVal val="#ppt_w"/>
                                          </p:val>
                                        </p:tav>
                                      </p:tavLst>
                                    </p:anim>
                                    <p:anim calcmode="lin" valueType="num">
                                      <p:cBhvr>
                                        <p:cTn id="31" dur="1000" fill="hold"/>
                                        <p:tgtEl>
                                          <p:spTgt spid="2051"/>
                                        </p:tgtEl>
                                        <p:attrNameLst>
                                          <p:attrName>ppt_h</p:attrName>
                                        </p:attrNameLst>
                                      </p:cBhvr>
                                      <p:tavLst>
                                        <p:tav tm="0">
                                          <p:val>
                                            <p:fltVal val="0"/>
                                          </p:val>
                                        </p:tav>
                                        <p:tav tm="100000">
                                          <p:val>
                                            <p:strVal val="#ppt_h"/>
                                          </p:val>
                                        </p:tav>
                                      </p:tavLst>
                                    </p:anim>
                                    <p:animEffect transition="in" filter="fade">
                                      <p:cBhvr>
                                        <p:cTn id="32" dur="1000"/>
                                        <p:tgtEl>
                                          <p:spTgt spid="2051"/>
                                        </p:tgtEl>
                                      </p:cBhvr>
                                    </p:animEffect>
                                  </p:childTnLst>
                                </p:cTn>
                              </p:par>
                              <p:par>
                                <p:cTn id="33" presetID="53" presetClass="entr" presetSubtype="0" fill="hold" nodeType="withEffect">
                                  <p:stCondLst>
                                    <p:cond delay="0"/>
                                  </p:stCondLst>
                                  <p:childTnLst>
                                    <p:set>
                                      <p:cBhvr>
                                        <p:cTn id="34" dur="1" fill="hold">
                                          <p:stCondLst>
                                            <p:cond delay="0"/>
                                          </p:stCondLst>
                                        </p:cTn>
                                        <p:tgtEl>
                                          <p:spTgt spid="2052"/>
                                        </p:tgtEl>
                                        <p:attrNameLst>
                                          <p:attrName>style.visibility</p:attrName>
                                        </p:attrNameLst>
                                      </p:cBhvr>
                                      <p:to>
                                        <p:strVal val="visible"/>
                                      </p:to>
                                    </p:set>
                                    <p:anim calcmode="lin" valueType="num">
                                      <p:cBhvr>
                                        <p:cTn id="35" dur="1000" fill="hold"/>
                                        <p:tgtEl>
                                          <p:spTgt spid="2052"/>
                                        </p:tgtEl>
                                        <p:attrNameLst>
                                          <p:attrName>ppt_w</p:attrName>
                                        </p:attrNameLst>
                                      </p:cBhvr>
                                      <p:tavLst>
                                        <p:tav tm="0">
                                          <p:val>
                                            <p:fltVal val="0"/>
                                          </p:val>
                                        </p:tav>
                                        <p:tav tm="100000">
                                          <p:val>
                                            <p:strVal val="#ppt_w"/>
                                          </p:val>
                                        </p:tav>
                                      </p:tavLst>
                                    </p:anim>
                                    <p:anim calcmode="lin" valueType="num">
                                      <p:cBhvr>
                                        <p:cTn id="36" dur="1000" fill="hold"/>
                                        <p:tgtEl>
                                          <p:spTgt spid="2052"/>
                                        </p:tgtEl>
                                        <p:attrNameLst>
                                          <p:attrName>ppt_h</p:attrName>
                                        </p:attrNameLst>
                                      </p:cBhvr>
                                      <p:tavLst>
                                        <p:tav tm="0">
                                          <p:val>
                                            <p:fltVal val="0"/>
                                          </p:val>
                                        </p:tav>
                                        <p:tav tm="100000">
                                          <p:val>
                                            <p:strVal val="#ppt_h"/>
                                          </p:val>
                                        </p:tav>
                                      </p:tavLst>
                                    </p:anim>
                                    <p:animEffect transition="in" filter="fade">
                                      <p:cBhvr>
                                        <p:cTn id="37" dur="1000"/>
                                        <p:tgtEl>
                                          <p:spTgt spid="2052"/>
                                        </p:tgtEl>
                                      </p:cBhvr>
                                    </p:animEffect>
                                  </p:childTnLst>
                                </p:cTn>
                              </p:par>
                            </p:childTnLst>
                          </p:cTn>
                        </p:par>
                      </p:childTnLst>
                    </p:cTn>
                  </p:par>
                  <p:par>
                    <p:cTn id="38" fill="hold">
                      <p:stCondLst>
                        <p:cond delay="indefinite"/>
                      </p:stCondLst>
                      <p:childTnLst>
                        <p:par>
                          <p:cTn id="39" fill="hold">
                            <p:stCondLst>
                              <p:cond delay="0"/>
                            </p:stCondLst>
                            <p:childTnLst>
                              <p:par>
                                <p:cTn id="40" presetID="18" presetClass="entr" presetSubtype="3" fill="hold" grpId="0" nodeType="click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strips(upRight)">
                                      <p:cBhvr>
                                        <p:cTn id="42"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2" grpId="0"/>
      <p:bldP spid="1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6966857" y="377364"/>
            <a:ext cx="5225143" cy="6124754"/>
          </a:xfrm>
          <a:prstGeom prst="rect">
            <a:avLst/>
          </a:prstGeom>
        </p:spPr>
        <p:txBody>
          <a:bodyPr wrap="square">
            <a:spAutoFit/>
          </a:bodyPr>
          <a:lstStyle/>
          <a:p>
            <a:pPr algn="just"/>
            <a:r>
              <a:rPr lang="vi-VN" sz="2800" dirty="0">
                <a:solidFill>
                  <a:srgbClr val="FF00FF"/>
                </a:solidFill>
                <a:latin typeface="Times New Roman" pitchFamily="18" charset="0"/>
                <a:cs typeface="Times New Roman" pitchFamily="18" charset="0"/>
              </a:rPr>
              <a:t>- Tính trạng vị trí mọc của hoa (hoa dọc theo thân, hoa ở ngọn)</a:t>
            </a:r>
          </a:p>
          <a:p>
            <a:pPr algn="just"/>
            <a:r>
              <a:rPr lang="vi-VN" sz="2800" dirty="0">
                <a:solidFill>
                  <a:srgbClr val="FF00FF"/>
                </a:solidFill>
                <a:latin typeface="Times New Roman" pitchFamily="18" charset="0"/>
                <a:cs typeface="Times New Roman" pitchFamily="18" charset="0"/>
              </a:rPr>
              <a:t>- Tính trạng màu sắc hoa (hoa tím, hoa trắng)</a:t>
            </a:r>
          </a:p>
          <a:p>
            <a:pPr algn="just"/>
            <a:r>
              <a:rPr lang="vi-VN" sz="2800" dirty="0">
                <a:solidFill>
                  <a:srgbClr val="FF00FF"/>
                </a:solidFill>
                <a:latin typeface="Times New Roman" pitchFamily="18" charset="0"/>
                <a:cs typeface="Times New Roman" pitchFamily="18" charset="0"/>
              </a:rPr>
              <a:t>- Tính trạng màu sắc quả (quả xanh, quả vàng)</a:t>
            </a:r>
          </a:p>
          <a:p>
            <a:pPr algn="just"/>
            <a:r>
              <a:rPr lang="vi-VN" sz="2800" dirty="0">
                <a:solidFill>
                  <a:srgbClr val="FF00FF"/>
                </a:solidFill>
                <a:latin typeface="Times New Roman" pitchFamily="18" charset="0"/>
                <a:cs typeface="Times New Roman" pitchFamily="18" charset="0"/>
              </a:rPr>
              <a:t>- Tính trạng hình dạng quả (quả không có ngấn, quả có ngấn)</a:t>
            </a:r>
          </a:p>
          <a:p>
            <a:pPr algn="just"/>
            <a:r>
              <a:rPr lang="vi-VN" sz="2800" dirty="0">
                <a:solidFill>
                  <a:srgbClr val="FF00FF"/>
                </a:solidFill>
                <a:latin typeface="Times New Roman" pitchFamily="18" charset="0"/>
                <a:cs typeface="Times New Roman" pitchFamily="18" charset="0"/>
              </a:rPr>
              <a:t>- Tính trạng hình dạng hạt (hạt trơn, hạt nhăn)</a:t>
            </a:r>
          </a:p>
          <a:p>
            <a:pPr algn="just"/>
            <a:r>
              <a:rPr lang="vi-VN" sz="2800" dirty="0">
                <a:solidFill>
                  <a:srgbClr val="FF00FF"/>
                </a:solidFill>
                <a:latin typeface="Times New Roman" pitchFamily="18" charset="0"/>
                <a:cs typeface="Times New Roman" pitchFamily="18" charset="0"/>
              </a:rPr>
              <a:t>- Tính trạng màu sắc hạt (hạt vàng, hạt xanh)</a:t>
            </a:r>
          </a:p>
          <a:p>
            <a:pPr algn="just"/>
            <a:r>
              <a:rPr lang="vi-VN" sz="2800" dirty="0">
                <a:solidFill>
                  <a:srgbClr val="FF00FF"/>
                </a:solidFill>
                <a:latin typeface="Times New Roman" pitchFamily="18" charset="0"/>
                <a:cs typeface="Times New Roman" pitchFamily="18" charset="0"/>
              </a:rPr>
              <a:t>- Tính trạng chiều cao cây (cây cao, cây thấp)</a:t>
            </a:r>
          </a:p>
        </p:txBody>
      </p:sp>
      <p:pic>
        <p:nvPicPr>
          <p:cNvPr id="3074" name="Picture 2"/>
          <p:cNvPicPr>
            <a:picLocks noChangeAspect="1" noChangeArrowheads="1"/>
          </p:cNvPicPr>
          <p:nvPr/>
        </p:nvPicPr>
        <p:blipFill>
          <a:blip r:embed="rId2"/>
          <a:srcRect/>
          <a:stretch>
            <a:fillRect/>
          </a:stretch>
        </p:blipFill>
        <p:spPr bwMode="auto">
          <a:xfrm>
            <a:off x="0" y="1103064"/>
            <a:ext cx="7058025" cy="4514850"/>
          </a:xfrm>
          <a:prstGeom prst="rect">
            <a:avLst/>
          </a:prstGeom>
          <a:noFill/>
          <a:ln w="9525">
            <a:noFill/>
            <a:miter lim="800000"/>
            <a:headEnd/>
            <a:tailEnd/>
          </a:ln>
          <a:effectLst/>
        </p:spPr>
      </p:pic>
    </p:spTree>
    <p:extLst>
      <p:ext uri="{BB962C8B-B14F-4D97-AF65-F5344CB8AC3E}">
        <p14:creationId xmlns:p14="http://schemas.microsoft.com/office/powerpoint/2010/main" val="314644543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iterate type="lt">
                                    <p:tmPct val="5000"/>
                                  </p:iterate>
                                  <p:childTnLst>
                                    <p:set>
                                      <p:cBhvr>
                                        <p:cTn id="6" dur="1" fill="hold">
                                          <p:stCondLst>
                                            <p:cond delay="0"/>
                                          </p:stCondLst>
                                        </p:cTn>
                                        <p:tgtEl>
                                          <p:spTgt spid="3074"/>
                                        </p:tgtEl>
                                        <p:attrNameLst>
                                          <p:attrName>style.visibility</p:attrName>
                                        </p:attrNameLst>
                                      </p:cBhvr>
                                      <p:to>
                                        <p:strVal val="visible"/>
                                      </p:to>
                                    </p:set>
                                    <p:anim calcmode="lin" valueType="num">
                                      <p:cBhvr>
                                        <p:cTn id="7" dur="1000" fill="hold"/>
                                        <p:tgtEl>
                                          <p:spTgt spid="3074"/>
                                        </p:tgtEl>
                                        <p:attrNameLst>
                                          <p:attrName>ppt_w</p:attrName>
                                        </p:attrNameLst>
                                      </p:cBhvr>
                                      <p:tavLst>
                                        <p:tav tm="0">
                                          <p:val>
                                            <p:fltVal val="0"/>
                                          </p:val>
                                        </p:tav>
                                        <p:tav tm="100000">
                                          <p:val>
                                            <p:strVal val="#ppt_w"/>
                                          </p:val>
                                        </p:tav>
                                      </p:tavLst>
                                    </p:anim>
                                    <p:anim calcmode="lin" valueType="num">
                                      <p:cBhvr>
                                        <p:cTn id="8" dur="1000" fill="hold"/>
                                        <p:tgtEl>
                                          <p:spTgt spid="3074"/>
                                        </p:tgtEl>
                                        <p:attrNameLst>
                                          <p:attrName>ppt_h</p:attrName>
                                        </p:attrNameLst>
                                      </p:cBhvr>
                                      <p:tavLst>
                                        <p:tav tm="0">
                                          <p:val>
                                            <p:fltVal val="0"/>
                                          </p:val>
                                        </p:tav>
                                        <p:tav tm="100000">
                                          <p:val>
                                            <p:strVal val="#ppt_h"/>
                                          </p:val>
                                        </p:tav>
                                      </p:tavLst>
                                    </p:anim>
                                    <p:anim calcmode="lin" valueType="num">
                                      <p:cBhvr>
                                        <p:cTn id="9" dur="1000" fill="hold"/>
                                        <p:tgtEl>
                                          <p:spTgt spid="3074"/>
                                        </p:tgtEl>
                                        <p:attrNameLst>
                                          <p:attrName>style.rotation</p:attrName>
                                        </p:attrNameLst>
                                      </p:cBhvr>
                                      <p:tavLst>
                                        <p:tav tm="0">
                                          <p:val>
                                            <p:fltVal val="90"/>
                                          </p:val>
                                        </p:tav>
                                        <p:tav tm="100000">
                                          <p:val>
                                            <p:fltVal val="0"/>
                                          </p:val>
                                        </p:tav>
                                      </p:tavLst>
                                    </p:anim>
                                    <p:animEffect transition="in" filter="fade">
                                      <p:cBhvr>
                                        <p:cTn id="10" dur="1000"/>
                                        <p:tgtEl>
                                          <p:spTgt spid="3074"/>
                                        </p:tgtEl>
                                      </p:cBhvr>
                                    </p:animEffect>
                                  </p:childTnLst>
                                </p:cTn>
                              </p:par>
                            </p:childTnLst>
                          </p:cTn>
                        </p:par>
                      </p:childTnLst>
                    </p:cTn>
                  </p:par>
                  <p:par>
                    <p:cTn id="11" fill="hold">
                      <p:stCondLst>
                        <p:cond delay="indefinite"/>
                      </p:stCondLst>
                      <p:childTnLst>
                        <p:par>
                          <p:cTn id="12" fill="hold">
                            <p:stCondLst>
                              <p:cond delay="0"/>
                            </p:stCondLst>
                            <p:childTnLst>
                              <p:par>
                                <p:cTn id="13" presetID="21" presetClass="entr" presetSubtype="4" fill="hold" nodeType="clickEffect">
                                  <p:stCondLst>
                                    <p:cond delay="0"/>
                                  </p:stCondLst>
                                  <p:childTnLst>
                                    <p:set>
                                      <p:cBhvr>
                                        <p:cTn id="14" dur="1" fill="hold">
                                          <p:stCondLst>
                                            <p:cond delay="0"/>
                                          </p:stCondLst>
                                        </p:cTn>
                                        <p:tgtEl>
                                          <p:spTgt spid="12">
                                            <p:txEl>
                                              <p:pRg st="0" end="0"/>
                                            </p:txEl>
                                          </p:spTgt>
                                        </p:tgtEl>
                                        <p:attrNameLst>
                                          <p:attrName>style.visibility</p:attrName>
                                        </p:attrNameLst>
                                      </p:cBhvr>
                                      <p:to>
                                        <p:strVal val="visible"/>
                                      </p:to>
                                    </p:set>
                                    <p:animEffect transition="in" filter="wheel(4)">
                                      <p:cBhvr>
                                        <p:cTn id="15" dur="1000"/>
                                        <p:tgtEl>
                                          <p:spTgt spid="12">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1" presetClass="entr" presetSubtype="4" fill="hold" nodeType="clickEffect">
                                  <p:stCondLst>
                                    <p:cond delay="0"/>
                                  </p:stCondLst>
                                  <p:childTnLst>
                                    <p:set>
                                      <p:cBhvr>
                                        <p:cTn id="19" dur="1" fill="hold">
                                          <p:stCondLst>
                                            <p:cond delay="0"/>
                                          </p:stCondLst>
                                        </p:cTn>
                                        <p:tgtEl>
                                          <p:spTgt spid="12">
                                            <p:txEl>
                                              <p:pRg st="1" end="1"/>
                                            </p:txEl>
                                          </p:spTgt>
                                        </p:tgtEl>
                                        <p:attrNameLst>
                                          <p:attrName>style.visibility</p:attrName>
                                        </p:attrNameLst>
                                      </p:cBhvr>
                                      <p:to>
                                        <p:strVal val="visible"/>
                                      </p:to>
                                    </p:set>
                                    <p:animEffect transition="in" filter="wheel(4)">
                                      <p:cBhvr>
                                        <p:cTn id="20" dur="1000"/>
                                        <p:tgtEl>
                                          <p:spTgt spid="12">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1" presetClass="entr" presetSubtype="4" fill="hold" nodeType="clickEffect">
                                  <p:stCondLst>
                                    <p:cond delay="0"/>
                                  </p:stCondLst>
                                  <p:childTnLst>
                                    <p:set>
                                      <p:cBhvr>
                                        <p:cTn id="24" dur="1" fill="hold">
                                          <p:stCondLst>
                                            <p:cond delay="0"/>
                                          </p:stCondLst>
                                        </p:cTn>
                                        <p:tgtEl>
                                          <p:spTgt spid="12">
                                            <p:txEl>
                                              <p:pRg st="2" end="2"/>
                                            </p:txEl>
                                          </p:spTgt>
                                        </p:tgtEl>
                                        <p:attrNameLst>
                                          <p:attrName>style.visibility</p:attrName>
                                        </p:attrNameLst>
                                      </p:cBhvr>
                                      <p:to>
                                        <p:strVal val="visible"/>
                                      </p:to>
                                    </p:set>
                                    <p:animEffect transition="in" filter="wheel(4)">
                                      <p:cBhvr>
                                        <p:cTn id="25" dur="1000"/>
                                        <p:tgtEl>
                                          <p:spTgt spid="12">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21" presetClass="entr" presetSubtype="4" fill="hold" nodeType="clickEffect">
                                  <p:stCondLst>
                                    <p:cond delay="0"/>
                                  </p:stCondLst>
                                  <p:childTnLst>
                                    <p:set>
                                      <p:cBhvr>
                                        <p:cTn id="29" dur="1" fill="hold">
                                          <p:stCondLst>
                                            <p:cond delay="0"/>
                                          </p:stCondLst>
                                        </p:cTn>
                                        <p:tgtEl>
                                          <p:spTgt spid="12">
                                            <p:txEl>
                                              <p:pRg st="3" end="3"/>
                                            </p:txEl>
                                          </p:spTgt>
                                        </p:tgtEl>
                                        <p:attrNameLst>
                                          <p:attrName>style.visibility</p:attrName>
                                        </p:attrNameLst>
                                      </p:cBhvr>
                                      <p:to>
                                        <p:strVal val="visible"/>
                                      </p:to>
                                    </p:set>
                                    <p:animEffect transition="in" filter="wheel(4)">
                                      <p:cBhvr>
                                        <p:cTn id="30" dur="1000"/>
                                        <p:tgtEl>
                                          <p:spTgt spid="12">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1" presetClass="entr" presetSubtype="4" fill="hold" nodeType="clickEffect">
                                  <p:stCondLst>
                                    <p:cond delay="0"/>
                                  </p:stCondLst>
                                  <p:childTnLst>
                                    <p:set>
                                      <p:cBhvr>
                                        <p:cTn id="34" dur="1" fill="hold">
                                          <p:stCondLst>
                                            <p:cond delay="0"/>
                                          </p:stCondLst>
                                        </p:cTn>
                                        <p:tgtEl>
                                          <p:spTgt spid="12">
                                            <p:txEl>
                                              <p:pRg st="4" end="4"/>
                                            </p:txEl>
                                          </p:spTgt>
                                        </p:tgtEl>
                                        <p:attrNameLst>
                                          <p:attrName>style.visibility</p:attrName>
                                        </p:attrNameLst>
                                      </p:cBhvr>
                                      <p:to>
                                        <p:strVal val="visible"/>
                                      </p:to>
                                    </p:set>
                                    <p:animEffect transition="in" filter="wheel(4)">
                                      <p:cBhvr>
                                        <p:cTn id="35" dur="1000"/>
                                        <p:tgtEl>
                                          <p:spTgt spid="12">
                                            <p:txEl>
                                              <p:pRg st="4" end="4"/>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21" presetClass="entr" presetSubtype="4" fill="hold" nodeType="clickEffect">
                                  <p:stCondLst>
                                    <p:cond delay="0"/>
                                  </p:stCondLst>
                                  <p:childTnLst>
                                    <p:set>
                                      <p:cBhvr>
                                        <p:cTn id="39" dur="1" fill="hold">
                                          <p:stCondLst>
                                            <p:cond delay="0"/>
                                          </p:stCondLst>
                                        </p:cTn>
                                        <p:tgtEl>
                                          <p:spTgt spid="12">
                                            <p:txEl>
                                              <p:pRg st="5" end="5"/>
                                            </p:txEl>
                                          </p:spTgt>
                                        </p:tgtEl>
                                        <p:attrNameLst>
                                          <p:attrName>style.visibility</p:attrName>
                                        </p:attrNameLst>
                                      </p:cBhvr>
                                      <p:to>
                                        <p:strVal val="visible"/>
                                      </p:to>
                                    </p:set>
                                    <p:animEffect transition="in" filter="wheel(4)">
                                      <p:cBhvr>
                                        <p:cTn id="40" dur="1000"/>
                                        <p:tgtEl>
                                          <p:spTgt spid="12">
                                            <p:txEl>
                                              <p:pRg st="5" end="5"/>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21" presetClass="entr" presetSubtype="4" fill="hold" nodeType="clickEffect">
                                  <p:stCondLst>
                                    <p:cond delay="0"/>
                                  </p:stCondLst>
                                  <p:childTnLst>
                                    <p:set>
                                      <p:cBhvr>
                                        <p:cTn id="44" dur="1" fill="hold">
                                          <p:stCondLst>
                                            <p:cond delay="0"/>
                                          </p:stCondLst>
                                        </p:cTn>
                                        <p:tgtEl>
                                          <p:spTgt spid="12">
                                            <p:txEl>
                                              <p:pRg st="6" end="6"/>
                                            </p:txEl>
                                          </p:spTgt>
                                        </p:tgtEl>
                                        <p:attrNameLst>
                                          <p:attrName>style.visibility</p:attrName>
                                        </p:attrNameLst>
                                      </p:cBhvr>
                                      <p:to>
                                        <p:strVal val="visible"/>
                                      </p:to>
                                    </p:set>
                                    <p:animEffect transition="in" filter="wheel(4)">
                                      <p:cBhvr>
                                        <p:cTn id="45" dur="1000"/>
                                        <p:tgtEl>
                                          <p:spTgt spid="1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0" y="0"/>
            <a:ext cx="12192000" cy="523220"/>
          </a:xfrm>
          <a:prstGeom prst="rect">
            <a:avLst/>
          </a:prstGeom>
          <a:noFill/>
        </p:spPr>
        <p:txBody>
          <a:bodyPr wrap="square" rtlCol="0">
            <a:spAutoFit/>
          </a:bodyPr>
          <a:lstStyle/>
          <a:p>
            <a:pPr algn="ctr"/>
            <a:r>
              <a:rPr lang="en-US" sz="2800" b="1" dirty="0" err="1">
                <a:solidFill>
                  <a:srgbClr val="FF00FF"/>
                </a:solidFill>
                <a:latin typeface="Times New Roman" pitchFamily="18" charset="0"/>
                <a:cs typeface="Times New Roman" pitchFamily="18" charset="0"/>
              </a:rPr>
              <a:t>BÀI</a:t>
            </a:r>
            <a:r>
              <a:rPr lang="en-US" sz="2800" b="1" dirty="0">
                <a:solidFill>
                  <a:srgbClr val="FF00FF"/>
                </a:solidFill>
                <a:latin typeface="Times New Roman" pitchFamily="18" charset="0"/>
                <a:cs typeface="Times New Roman" pitchFamily="18" charset="0"/>
              </a:rPr>
              <a:t> 38: </a:t>
            </a:r>
            <a:r>
              <a:rPr lang="en-US" sz="2800" b="1" dirty="0" err="1">
                <a:solidFill>
                  <a:srgbClr val="FF00FF"/>
                </a:solidFill>
                <a:latin typeface="Times New Roman" pitchFamily="18" charset="0"/>
                <a:cs typeface="Times New Roman" pitchFamily="18" charset="0"/>
              </a:rPr>
              <a:t>QUY</a:t>
            </a:r>
            <a:r>
              <a:rPr lang="en-US" sz="2800" b="1" dirty="0">
                <a:solidFill>
                  <a:srgbClr val="FF00FF"/>
                </a:solidFill>
                <a:latin typeface="Times New Roman" pitchFamily="18" charset="0"/>
                <a:cs typeface="Times New Roman" pitchFamily="18" charset="0"/>
              </a:rPr>
              <a:t> </a:t>
            </a:r>
            <a:r>
              <a:rPr lang="en-US" sz="2800" b="1" dirty="0" err="1">
                <a:solidFill>
                  <a:srgbClr val="FF00FF"/>
                </a:solidFill>
                <a:latin typeface="Times New Roman" pitchFamily="18" charset="0"/>
                <a:cs typeface="Times New Roman" pitchFamily="18" charset="0"/>
              </a:rPr>
              <a:t>LUẬT</a:t>
            </a:r>
            <a:r>
              <a:rPr lang="en-US" sz="2800" b="1" dirty="0">
                <a:solidFill>
                  <a:srgbClr val="FF00FF"/>
                </a:solidFill>
                <a:latin typeface="Times New Roman" pitchFamily="18" charset="0"/>
                <a:cs typeface="Times New Roman" pitchFamily="18" charset="0"/>
              </a:rPr>
              <a:t> DI </a:t>
            </a:r>
            <a:r>
              <a:rPr lang="en-US" sz="2800" b="1" dirty="0" err="1">
                <a:solidFill>
                  <a:srgbClr val="FF00FF"/>
                </a:solidFill>
                <a:latin typeface="Times New Roman" pitchFamily="18" charset="0"/>
                <a:cs typeface="Times New Roman" pitchFamily="18" charset="0"/>
              </a:rPr>
              <a:t>TRUYỀN</a:t>
            </a:r>
            <a:r>
              <a:rPr lang="en-US" sz="2800" b="1" dirty="0">
                <a:solidFill>
                  <a:srgbClr val="FF00FF"/>
                </a:solidFill>
                <a:latin typeface="Times New Roman" pitchFamily="18" charset="0"/>
                <a:cs typeface="Times New Roman" pitchFamily="18" charset="0"/>
              </a:rPr>
              <a:t> </a:t>
            </a:r>
            <a:r>
              <a:rPr lang="en-US" sz="2800" b="1" dirty="0" err="1">
                <a:solidFill>
                  <a:srgbClr val="FF00FF"/>
                </a:solidFill>
                <a:latin typeface="Times New Roman" pitchFamily="18" charset="0"/>
                <a:cs typeface="Times New Roman" pitchFamily="18" charset="0"/>
              </a:rPr>
              <a:t>CỦA</a:t>
            </a:r>
            <a:r>
              <a:rPr lang="en-US" sz="2800" b="1" dirty="0">
                <a:solidFill>
                  <a:srgbClr val="FF00FF"/>
                </a:solidFill>
                <a:latin typeface="Times New Roman" pitchFamily="18" charset="0"/>
                <a:cs typeface="Times New Roman" pitchFamily="18" charset="0"/>
              </a:rPr>
              <a:t> MENDEL</a:t>
            </a:r>
            <a:endParaRPr lang="en-US" sz="3200" b="1" dirty="0">
              <a:solidFill>
                <a:srgbClr val="FF00FF"/>
              </a:solidFill>
              <a:latin typeface="Times New Roman" pitchFamily="18" charset="0"/>
              <a:cs typeface="Times New Roman" pitchFamily="18" charset="0"/>
            </a:endParaRPr>
          </a:p>
        </p:txBody>
      </p:sp>
      <p:sp>
        <p:nvSpPr>
          <p:cNvPr id="6" name="TextBox 5"/>
          <p:cNvSpPr txBox="1"/>
          <p:nvPr/>
        </p:nvSpPr>
        <p:spPr>
          <a:xfrm>
            <a:off x="159026" y="434510"/>
            <a:ext cx="12192000" cy="523220"/>
          </a:xfrm>
          <a:prstGeom prst="rect">
            <a:avLst/>
          </a:prstGeom>
          <a:noFill/>
        </p:spPr>
        <p:txBody>
          <a:bodyPr wrap="square" rtlCol="0">
            <a:spAutoFit/>
          </a:bodyPr>
          <a:lstStyle/>
          <a:p>
            <a:r>
              <a:rPr lang="en-US" sz="2800" b="1" dirty="0">
                <a:solidFill>
                  <a:srgbClr val="0000FF"/>
                </a:solidFill>
                <a:latin typeface="Times New Roman" pitchFamily="18" charset="0"/>
                <a:cs typeface="Times New Roman" pitchFamily="18" charset="0"/>
              </a:rPr>
              <a:t>I. Ý </a:t>
            </a:r>
            <a:r>
              <a:rPr lang="en-US" sz="2800" b="1" dirty="0" err="1">
                <a:solidFill>
                  <a:srgbClr val="0000FF"/>
                </a:solidFill>
                <a:latin typeface="Times New Roman" pitchFamily="18" charset="0"/>
                <a:cs typeface="Times New Roman" pitchFamily="18" charset="0"/>
              </a:rPr>
              <a:t>TƯỞNG</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NGHIÊN</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CỨU</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CỦA</a:t>
            </a:r>
            <a:r>
              <a:rPr lang="en-US" sz="2800" b="1" dirty="0">
                <a:solidFill>
                  <a:srgbClr val="0000FF"/>
                </a:solidFill>
                <a:latin typeface="Times New Roman" pitchFamily="18" charset="0"/>
                <a:cs typeface="Times New Roman" pitchFamily="18" charset="0"/>
              </a:rPr>
              <a:t> MENDEL</a:t>
            </a:r>
          </a:p>
        </p:txBody>
      </p:sp>
      <p:sp>
        <p:nvSpPr>
          <p:cNvPr id="27650" name="Rectangle 2"/>
          <p:cNvSpPr>
            <a:spLocks noChangeArrowheads="1"/>
          </p:cNvSpPr>
          <p:nvPr/>
        </p:nvSpPr>
        <p:spPr bwMode="auto">
          <a:xfrm>
            <a:off x="0" y="0"/>
            <a:ext cx="12192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27651" name="Rectangle 3"/>
          <p:cNvSpPr>
            <a:spLocks noChangeArrowheads="1"/>
          </p:cNvSpPr>
          <p:nvPr/>
        </p:nvSpPr>
        <p:spPr bwMode="auto">
          <a:xfrm>
            <a:off x="0" y="857250"/>
            <a:ext cx="12192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12" name="TextBox 11"/>
          <p:cNvSpPr txBox="1"/>
          <p:nvPr/>
        </p:nvSpPr>
        <p:spPr>
          <a:xfrm>
            <a:off x="0" y="834565"/>
            <a:ext cx="12192000" cy="523220"/>
          </a:xfrm>
          <a:prstGeom prst="rect">
            <a:avLst/>
          </a:prstGeom>
          <a:noFill/>
        </p:spPr>
        <p:txBody>
          <a:bodyPr wrap="square" rtlCol="0">
            <a:spAutoFit/>
          </a:bodyPr>
          <a:lstStyle/>
          <a:p>
            <a:pPr algn="just"/>
            <a:r>
              <a:rPr lang="en-US" sz="2800" dirty="0">
                <a:solidFill>
                  <a:srgbClr val="0000FF"/>
                </a:solidFill>
                <a:latin typeface="Times New Roman" pitchFamily="18" charset="0"/>
                <a:cs typeface="Times New Roman" pitchFamily="18" charset="0"/>
              </a:rPr>
              <a:t>- Mendel </a:t>
            </a:r>
            <a:r>
              <a:rPr lang="en-US" sz="2800" dirty="0" err="1">
                <a:solidFill>
                  <a:srgbClr val="0000FF"/>
                </a:solidFill>
                <a:latin typeface="Times New Roman" pitchFamily="18" charset="0"/>
                <a:cs typeface="Times New Roman" pitchFamily="18" charset="0"/>
              </a:rPr>
              <a:t>là</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người</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đầu</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tiên</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phát</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hiện</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ra</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các</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quy</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luật</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di</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truyền</a:t>
            </a:r>
            <a:r>
              <a:rPr lang="en-US" sz="2800" dirty="0">
                <a:solidFill>
                  <a:srgbClr val="0000FF"/>
                </a:solidFill>
                <a:latin typeface="Times New Roman" pitchFamily="18" charset="0"/>
                <a:cs typeface="Times New Roman" pitchFamily="18" charset="0"/>
              </a:rPr>
              <a:t>.</a:t>
            </a:r>
          </a:p>
        </p:txBody>
      </p:sp>
      <p:sp>
        <p:nvSpPr>
          <p:cNvPr id="13" name="TextBox 12"/>
          <p:cNvSpPr txBox="1"/>
          <p:nvPr/>
        </p:nvSpPr>
        <p:spPr>
          <a:xfrm>
            <a:off x="0" y="1262736"/>
            <a:ext cx="12192000" cy="1384995"/>
          </a:xfrm>
          <a:prstGeom prst="rect">
            <a:avLst/>
          </a:prstGeom>
          <a:noFill/>
        </p:spPr>
        <p:txBody>
          <a:bodyPr wrap="square" rtlCol="0">
            <a:spAutoFit/>
          </a:bodyPr>
          <a:lstStyle/>
          <a:p>
            <a:pPr algn="just"/>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Đối</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tượng</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nghiên</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cứu</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là</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cây</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đậu</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Hà</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lan</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với</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các</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đặc</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điểm</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tự</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thụ</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phấn</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nghiêm</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ngặt</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thời</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gian</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sinh</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trưởng</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phát</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triển</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ngắn</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có</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nhiều</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cặp</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tính</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trạng</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tương</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phản</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dễ</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nhận</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biết</a:t>
            </a:r>
            <a:r>
              <a:rPr lang="en-US" sz="2800" dirty="0">
                <a:solidFill>
                  <a:srgbClr val="0000FF"/>
                </a:solidFill>
                <a:latin typeface="Times New Roman" pitchFamily="18" charset="0"/>
                <a:cs typeface="Times New Roman" pitchFamily="18" charset="0"/>
              </a:rPr>
              <a:t>,…</a:t>
            </a:r>
          </a:p>
        </p:txBody>
      </p:sp>
      <p:sp>
        <p:nvSpPr>
          <p:cNvPr id="14" name="TextBox 13"/>
          <p:cNvSpPr txBox="1"/>
          <p:nvPr/>
        </p:nvSpPr>
        <p:spPr>
          <a:xfrm>
            <a:off x="0" y="2518222"/>
            <a:ext cx="12192000" cy="523220"/>
          </a:xfrm>
          <a:prstGeom prst="rect">
            <a:avLst/>
          </a:prstGeom>
          <a:noFill/>
        </p:spPr>
        <p:txBody>
          <a:bodyPr wrap="square" rtlCol="0">
            <a:spAutoFit/>
          </a:bodyPr>
          <a:lstStyle/>
          <a:p>
            <a:pPr algn="just"/>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Phương</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pháp</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nghiên</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cứu</a:t>
            </a:r>
            <a:r>
              <a:rPr lang="en-US" sz="2800" dirty="0">
                <a:solidFill>
                  <a:srgbClr val="0000FF"/>
                </a:solidFill>
                <a:latin typeface="Times New Roman" pitchFamily="18" charset="0"/>
                <a:cs typeface="Times New Roman" pitchFamily="18" charset="0"/>
              </a:rPr>
              <a:t>:</a:t>
            </a:r>
          </a:p>
        </p:txBody>
      </p:sp>
      <p:sp>
        <p:nvSpPr>
          <p:cNvPr id="15" name="TextBox 14"/>
          <p:cNvSpPr txBox="1"/>
          <p:nvPr/>
        </p:nvSpPr>
        <p:spPr>
          <a:xfrm>
            <a:off x="0" y="2924621"/>
            <a:ext cx="12192000" cy="523220"/>
          </a:xfrm>
          <a:prstGeom prst="rect">
            <a:avLst/>
          </a:prstGeom>
          <a:noFill/>
        </p:spPr>
        <p:txBody>
          <a:bodyPr wrap="square" rtlCol="0">
            <a:spAutoFit/>
          </a:bodyPr>
          <a:lstStyle/>
          <a:p>
            <a:pPr algn="just"/>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Tạo</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dòng</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thuần</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bằng</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phương</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pháp</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cho</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cây</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tự</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thụ</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phấn</a:t>
            </a:r>
            <a:r>
              <a:rPr lang="en-US" sz="2800" dirty="0">
                <a:solidFill>
                  <a:srgbClr val="0000FF"/>
                </a:solidFill>
                <a:latin typeface="Times New Roman" pitchFamily="18" charset="0"/>
                <a:cs typeface="Times New Roman" pitchFamily="18" charset="0"/>
              </a:rPr>
              <a:t> qua </a:t>
            </a:r>
            <a:r>
              <a:rPr lang="en-US" sz="2800" dirty="0" err="1">
                <a:solidFill>
                  <a:srgbClr val="0000FF"/>
                </a:solidFill>
                <a:latin typeface="Times New Roman" pitchFamily="18" charset="0"/>
                <a:cs typeface="Times New Roman" pitchFamily="18" charset="0"/>
              </a:rPr>
              <a:t>nhiều</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thế</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hệ</a:t>
            </a:r>
            <a:r>
              <a:rPr lang="en-US" sz="2800" dirty="0">
                <a:solidFill>
                  <a:srgbClr val="0000FF"/>
                </a:solidFill>
                <a:latin typeface="Times New Roman" pitchFamily="18" charset="0"/>
                <a:cs typeface="Times New Roman" pitchFamily="18" charset="0"/>
              </a:rPr>
              <a:t>.</a:t>
            </a:r>
          </a:p>
        </p:txBody>
      </p:sp>
      <p:sp>
        <p:nvSpPr>
          <p:cNvPr id="16" name="TextBox 15"/>
          <p:cNvSpPr txBox="1"/>
          <p:nvPr/>
        </p:nvSpPr>
        <p:spPr>
          <a:xfrm>
            <a:off x="0" y="3338279"/>
            <a:ext cx="12192000" cy="954107"/>
          </a:xfrm>
          <a:prstGeom prst="rect">
            <a:avLst/>
          </a:prstGeom>
          <a:noFill/>
        </p:spPr>
        <p:txBody>
          <a:bodyPr wrap="square" rtlCol="0">
            <a:spAutoFit/>
          </a:bodyPr>
          <a:lstStyle/>
          <a:p>
            <a:pPr algn="just"/>
            <a:r>
              <a:rPr lang="en-US" sz="2800" dirty="0">
                <a:solidFill>
                  <a:srgbClr val="0000FF"/>
                </a:solidFill>
                <a:latin typeface="Times New Roman" pitchFamily="18" charset="0"/>
                <a:cs typeface="Times New Roman" pitchFamily="18" charset="0"/>
              </a:rPr>
              <a:t>+ Lai </a:t>
            </a:r>
            <a:r>
              <a:rPr lang="en-US" sz="2800" dirty="0" err="1">
                <a:solidFill>
                  <a:srgbClr val="0000FF"/>
                </a:solidFill>
                <a:latin typeface="Times New Roman" pitchFamily="18" charset="0"/>
                <a:cs typeface="Times New Roman" pitchFamily="18" charset="0"/>
              </a:rPr>
              <a:t>các</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cặp</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bố</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mẹ</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và</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theo</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dõi</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sự</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di</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truyền</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của</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từng</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cặp</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tính</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trạng</a:t>
            </a:r>
            <a:r>
              <a:rPr lang="en-US" sz="2800" dirty="0">
                <a:solidFill>
                  <a:srgbClr val="0000FF"/>
                </a:solidFill>
                <a:latin typeface="Times New Roman" pitchFamily="18" charset="0"/>
                <a:cs typeface="Times New Roman" pitchFamily="18" charset="0"/>
              </a:rPr>
              <a:t> qua </a:t>
            </a:r>
            <a:r>
              <a:rPr lang="en-US" sz="2800" dirty="0" err="1">
                <a:solidFill>
                  <a:srgbClr val="0000FF"/>
                </a:solidFill>
                <a:latin typeface="Times New Roman" pitchFamily="18" charset="0"/>
                <a:cs typeface="Times New Roman" pitchFamily="18" charset="0"/>
              </a:rPr>
              <a:t>nhiều</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thế</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hệ</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nối</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tiếp</a:t>
            </a:r>
            <a:r>
              <a:rPr lang="en-US" sz="2800" dirty="0">
                <a:solidFill>
                  <a:srgbClr val="0000FF"/>
                </a:solidFill>
                <a:latin typeface="Times New Roman" pitchFamily="18" charset="0"/>
                <a:cs typeface="Times New Roman" pitchFamily="18" charset="0"/>
              </a:rPr>
              <a:t>.</a:t>
            </a:r>
          </a:p>
        </p:txBody>
      </p:sp>
      <p:sp>
        <p:nvSpPr>
          <p:cNvPr id="17" name="TextBox 16"/>
          <p:cNvSpPr txBox="1"/>
          <p:nvPr/>
        </p:nvSpPr>
        <p:spPr>
          <a:xfrm>
            <a:off x="0" y="4165592"/>
            <a:ext cx="12192000" cy="523220"/>
          </a:xfrm>
          <a:prstGeom prst="rect">
            <a:avLst/>
          </a:prstGeom>
          <a:noFill/>
        </p:spPr>
        <p:txBody>
          <a:bodyPr wrap="square" rtlCol="0">
            <a:spAutoFit/>
          </a:bodyPr>
          <a:lstStyle/>
          <a:p>
            <a:pPr algn="just"/>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Phân</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tích</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số</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liệu</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từ</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các</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phép</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lai</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và</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đưa</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ra</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quy</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luật</a:t>
            </a:r>
            <a:r>
              <a:rPr lang="en-US" sz="2800" dirty="0">
                <a:solidFill>
                  <a:srgbClr val="0000FF"/>
                </a:solidFill>
                <a:latin typeface="Times New Roman" pitchFamily="18" charset="0"/>
                <a:cs typeface="Times New Roman" pitchFamily="18" charset="0"/>
              </a:rPr>
              <a:t>.</a:t>
            </a:r>
          </a:p>
        </p:txBody>
      </p:sp>
      <p:sp>
        <p:nvSpPr>
          <p:cNvPr id="18" name="TextBox 17"/>
          <p:cNvSpPr txBox="1"/>
          <p:nvPr/>
        </p:nvSpPr>
        <p:spPr>
          <a:xfrm>
            <a:off x="0" y="4557478"/>
            <a:ext cx="12192000" cy="954107"/>
          </a:xfrm>
          <a:prstGeom prst="rect">
            <a:avLst/>
          </a:prstGeom>
          <a:noFill/>
        </p:spPr>
        <p:txBody>
          <a:bodyPr wrap="square" rtlCol="0">
            <a:spAutoFit/>
          </a:bodyPr>
          <a:lstStyle/>
          <a:p>
            <a:pPr algn="just"/>
            <a:r>
              <a:rPr lang="en-US" sz="2800" dirty="0">
                <a:solidFill>
                  <a:srgbClr val="0000FF"/>
                </a:solidFill>
                <a:latin typeface="Times New Roman" pitchFamily="18" charset="0"/>
                <a:cs typeface="Times New Roman" pitchFamily="18" charset="0"/>
              </a:rPr>
              <a:t>- Ý </a:t>
            </a:r>
            <a:r>
              <a:rPr lang="en-US" sz="2800" dirty="0" err="1">
                <a:solidFill>
                  <a:srgbClr val="0000FF"/>
                </a:solidFill>
                <a:latin typeface="Times New Roman" pitchFamily="18" charset="0"/>
                <a:cs typeface="Times New Roman" pitchFamily="18" charset="0"/>
              </a:rPr>
              <a:t>tưởng</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nghiên</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cứu</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của</a:t>
            </a:r>
            <a:r>
              <a:rPr lang="en-US" sz="2800" dirty="0">
                <a:solidFill>
                  <a:srgbClr val="0000FF"/>
                </a:solidFill>
                <a:latin typeface="Times New Roman" pitchFamily="18" charset="0"/>
                <a:cs typeface="Times New Roman" pitchFamily="18" charset="0"/>
              </a:rPr>
              <a:t> Mendel: </a:t>
            </a:r>
            <a:r>
              <a:rPr lang="en-US" sz="2800" dirty="0" err="1">
                <a:solidFill>
                  <a:srgbClr val="0000FF"/>
                </a:solidFill>
                <a:latin typeface="Times New Roman" pitchFamily="18" charset="0"/>
                <a:cs typeface="Times New Roman" pitchFamily="18" charset="0"/>
              </a:rPr>
              <a:t>Tính</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trạng</a:t>
            </a:r>
            <a:r>
              <a:rPr lang="en-US" sz="2800" dirty="0">
                <a:solidFill>
                  <a:srgbClr val="0000FF"/>
                </a:solidFill>
                <a:latin typeface="Times New Roman" pitchFamily="18" charset="0"/>
                <a:cs typeface="Times New Roman" pitchFamily="18" charset="0"/>
              </a:rPr>
              <a:t> do “</a:t>
            </a:r>
            <a:r>
              <a:rPr lang="en-US" sz="2800" dirty="0" err="1">
                <a:solidFill>
                  <a:srgbClr val="0000FF"/>
                </a:solidFill>
                <a:latin typeface="Times New Roman" pitchFamily="18" charset="0"/>
                <a:cs typeface="Times New Roman" pitchFamily="18" charset="0"/>
              </a:rPr>
              <a:t>nhân</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tố</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di</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truyền</a:t>
            </a:r>
            <a:r>
              <a:rPr lang="en-US" sz="2800" dirty="0">
                <a:solidFill>
                  <a:srgbClr val="0000FF"/>
                </a:solidFill>
                <a:latin typeface="Times New Roman" pitchFamily="18" charset="0"/>
                <a:cs typeface="Times New Roman" pitchFamily="18" charset="0"/>
              </a:rPr>
              <a:t>” (gene) </a:t>
            </a:r>
            <a:r>
              <a:rPr lang="en-US" sz="2800" dirty="0" err="1">
                <a:solidFill>
                  <a:srgbClr val="0000FF"/>
                </a:solidFill>
                <a:latin typeface="Times New Roman" pitchFamily="18" charset="0"/>
                <a:cs typeface="Times New Roman" pitchFamily="18" charset="0"/>
              </a:rPr>
              <a:t>quy</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định</a:t>
            </a:r>
            <a:r>
              <a:rPr lang="en-US" sz="2800" dirty="0">
                <a:solidFill>
                  <a:srgbClr val="0000FF"/>
                </a:solidFill>
                <a:latin typeface="Times New Roman" pitchFamily="18" charset="0"/>
                <a:cs typeface="Times New Roman" pitchFamily="18" charset="0"/>
              </a:rPr>
              <a:t> =&gt; </a:t>
            </a:r>
            <a:r>
              <a:rPr lang="en-US" sz="2800" dirty="0" err="1">
                <a:solidFill>
                  <a:srgbClr val="0000FF"/>
                </a:solidFill>
                <a:latin typeface="Times New Roman" pitchFamily="18" charset="0"/>
                <a:cs typeface="Times New Roman" pitchFamily="18" charset="0"/>
              </a:rPr>
              <a:t>là</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cơ</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sở</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cho</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những</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nghiên</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cứu</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tiếp</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theo</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về</a:t>
            </a:r>
            <a:r>
              <a:rPr lang="en-US" sz="2800" dirty="0">
                <a:solidFill>
                  <a:srgbClr val="0000FF"/>
                </a:solidFill>
                <a:latin typeface="Times New Roman" pitchFamily="18" charset="0"/>
                <a:cs typeface="Times New Roman" pitchFamily="18" charset="0"/>
              </a:rPr>
              <a:t> gene.</a:t>
            </a:r>
          </a:p>
        </p:txBody>
      </p:sp>
      <p:sp>
        <p:nvSpPr>
          <p:cNvPr id="19" name="TextBox 18"/>
          <p:cNvSpPr txBox="1"/>
          <p:nvPr/>
        </p:nvSpPr>
        <p:spPr>
          <a:xfrm>
            <a:off x="0" y="5384793"/>
            <a:ext cx="12192000" cy="523220"/>
          </a:xfrm>
          <a:prstGeom prst="rect">
            <a:avLst/>
          </a:prstGeom>
          <a:noFill/>
        </p:spPr>
        <p:txBody>
          <a:bodyPr wrap="square" rtlCol="0">
            <a:spAutoFit/>
          </a:bodyPr>
          <a:lstStyle/>
          <a:p>
            <a:pPr algn="just"/>
            <a:r>
              <a:rPr lang="en-US" sz="2800" b="1" dirty="0">
                <a:solidFill>
                  <a:srgbClr val="0000FF"/>
                </a:solidFill>
                <a:latin typeface="Times New Roman" pitchFamily="18" charset="0"/>
                <a:cs typeface="Times New Roman" pitchFamily="18" charset="0"/>
              </a:rPr>
              <a:t>II. </a:t>
            </a:r>
            <a:r>
              <a:rPr lang="en-US" sz="2800" b="1" dirty="0" err="1">
                <a:solidFill>
                  <a:srgbClr val="0000FF"/>
                </a:solidFill>
                <a:latin typeface="Times New Roman" pitchFamily="18" charset="0"/>
                <a:cs typeface="Times New Roman" pitchFamily="18" charset="0"/>
              </a:rPr>
              <a:t>PHÉP</a:t>
            </a:r>
            <a:r>
              <a:rPr lang="en-US" sz="2800" b="1" dirty="0">
                <a:solidFill>
                  <a:srgbClr val="0000FF"/>
                </a:solidFill>
                <a:latin typeface="Times New Roman" pitchFamily="18" charset="0"/>
                <a:cs typeface="Times New Roman" pitchFamily="18" charset="0"/>
              </a:rPr>
              <a:t> LAI </a:t>
            </a:r>
            <a:r>
              <a:rPr lang="en-US" sz="2800" b="1" dirty="0" err="1">
                <a:solidFill>
                  <a:srgbClr val="0000FF"/>
                </a:solidFill>
                <a:latin typeface="Times New Roman" pitchFamily="18" charset="0"/>
                <a:cs typeface="Times New Roman" pitchFamily="18" charset="0"/>
              </a:rPr>
              <a:t>MỘT</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CẶP</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TÍNH</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TRẠNG</a:t>
            </a:r>
            <a:endParaRPr lang="en-US" sz="2800" b="1" dirty="0">
              <a:solidFill>
                <a:srgbClr val="0000FF"/>
              </a:solidFill>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3"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strips(upRight)">
                                      <p:cBhvr>
                                        <p:cTn id="7" dur="10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3"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strips(upRight)">
                                      <p:cBhvr>
                                        <p:cTn id="12" dur="10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3"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strips(upRight)">
                                      <p:cBhvr>
                                        <p:cTn id="17" dur="100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3" fill="hold" grpId="0"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strips(upRight)">
                                      <p:cBhvr>
                                        <p:cTn id="22" dur="1000"/>
                                        <p:tgtEl>
                                          <p:spTgt spid="17"/>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3" fill="hold" grpId="0" nodeType="click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strips(upRight)">
                                      <p:cBhvr>
                                        <p:cTn id="27" dur="1000"/>
                                        <p:tgtEl>
                                          <p:spTgt spid="18"/>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3" fill="hold" grpId="0" nodeType="click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strips(upRight)">
                                      <p:cBhvr>
                                        <p:cTn id="32" dur="1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17" grpId="0"/>
      <p:bldP spid="18" grpId="0"/>
      <p:bldP spid="1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DBA5D4F-7531-2A1E-D078-8E0AB94A55DB}"/>
              </a:ext>
            </a:extLst>
          </p:cNvPr>
          <p:cNvSpPr>
            <a:spLocks noGrp="1"/>
          </p:cNvSpPr>
          <p:nvPr>
            <p:ph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Ý </a:t>
            </a:r>
            <a:r>
              <a:rPr kumimoji="0" lang="en-US" sz="32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tưởng</a:t>
            </a:r>
            <a:r>
              <a:rPr kumimoji="0" lang="en-US" sz="3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32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nghiên</a:t>
            </a:r>
            <a:r>
              <a:rPr kumimoji="0" lang="en-US" sz="3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3200" b="0" i="0" u="none" strike="noStrike" kern="1200" cap="none" spc="0" normalizeH="0" baseline="0" noProof="0" dirty="0" err="1">
                <a:ln>
                  <a:noFill/>
                </a:ln>
                <a:solidFill>
                  <a:prstClr val="black"/>
                </a:solidFill>
                <a:effectLst/>
                <a:uLnTx/>
                <a:uFillTx/>
                <a:latin typeface="Times New Roman" panose="02020603050405020304" pitchFamily="18" charset="0"/>
                <a:ea typeface="+mn-ea"/>
                <a:cs typeface="Times New Roman" panose="02020603050405020304" pitchFamily="18" charset="0"/>
              </a:rPr>
              <a:t>cứu</a:t>
            </a:r>
            <a:endParaRPr kumimoji="0" lang="en-US" sz="32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mn-cs"/>
              </a:rPr>
              <a:t>+ Mendel </a:t>
            </a:r>
            <a:r>
              <a:rPr kumimoji="0" lang="en-US" sz="32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mn-cs"/>
              </a:rPr>
              <a:t>tạo</a:t>
            </a:r>
            <a:r>
              <a:rPr kumimoji="0" lang="en-US" sz="32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mn-cs"/>
              </a:rPr>
              <a:t> </a:t>
            </a:r>
            <a:r>
              <a:rPr kumimoji="0" lang="en-US" sz="32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mn-cs"/>
              </a:rPr>
              <a:t>dòng</a:t>
            </a:r>
            <a:r>
              <a:rPr kumimoji="0" lang="en-US" sz="32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mn-cs"/>
              </a:rPr>
              <a:t> </a:t>
            </a:r>
            <a:r>
              <a:rPr kumimoji="0" lang="en-US" sz="32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mn-cs"/>
              </a:rPr>
              <a:t>thuần</a:t>
            </a:r>
            <a:r>
              <a:rPr kumimoji="0" lang="en-US" sz="32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mn-cs"/>
              </a:rPr>
              <a:t> (</a:t>
            </a:r>
            <a:r>
              <a:rPr kumimoji="0" lang="en-US" sz="32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mn-cs"/>
              </a:rPr>
              <a:t>tự</a:t>
            </a:r>
            <a:r>
              <a:rPr kumimoji="0" lang="en-US" sz="32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mn-cs"/>
              </a:rPr>
              <a:t> </a:t>
            </a:r>
            <a:r>
              <a:rPr kumimoji="0" lang="en-US" sz="32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mn-cs"/>
              </a:rPr>
              <a:t>thụ</a:t>
            </a:r>
            <a:r>
              <a:rPr kumimoji="0" lang="en-US" sz="32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mn-cs"/>
              </a:rPr>
              <a:t> </a:t>
            </a:r>
            <a:r>
              <a:rPr kumimoji="0" lang="en-US" sz="32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mn-cs"/>
              </a:rPr>
              <a:t>phấn</a:t>
            </a:r>
            <a:r>
              <a:rPr kumimoji="0" lang="en-US" sz="32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mn-cs"/>
              </a:rPr>
              <a:t> qua </a:t>
            </a:r>
            <a:r>
              <a:rPr kumimoji="0" lang="en-US" sz="32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mn-cs"/>
              </a:rPr>
              <a:t>nhiều</a:t>
            </a:r>
            <a:r>
              <a:rPr kumimoji="0" lang="en-US" sz="32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mn-cs"/>
              </a:rPr>
              <a:t> </a:t>
            </a:r>
            <a:r>
              <a:rPr kumimoji="0" lang="en-US" sz="32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mn-cs"/>
              </a:rPr>
              <a:t>thế</a:t>
            </a:r>
            <a:r>
              <a:rPr kumimoji="0" lang="en-US" sz="32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mn-cs"/>
              </a:rPr>
              <a:t> </a:t>
            </a:r>
            <a:r>
              <a:rPr kumimoji="0" lang="en-US" sz="32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mn-cs"/>
              </a:rPr>
              <a:t>hệ</a:t>
            </a:r>
            <a:r>
              <a:rPr kumimoji="0" lang="en-US" sz="32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mn-cs"/>
              </a:rPr>
              <a:t>).</a:t>
            </a:r>
            <a:endParaRPr kumimoji="0" lang="en-US" sz="32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mn-cs"/>
              </a:rPr>
              <a:t>+ </a:t>
            </a:r>
            <a:r>
              <a:rPr kumimoji="0" lang="en-US" sz="32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mn-cs"/>
              </a:rPr>
              <a:t>Tiến</a:t>
            </a:r>
            <a:r>
              <a:rPr kumimoji="0" lang="en-US" sz="32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mn-cs"/>
              </a:rPr>
              <a:t> </a:t>
            </a:r>
            <a:r>
              <a:rPr kumimoji="0" lang="en-US" sz="32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mn-cs"/>
              </a:rPr>
              <a:t>hành</a:t>
            </a:r>
            <a:r>
              <a:rPr kumimoji="0" lang="en-US" sz="32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mn-cs"/>
              </a:rPr>
              <a:t> lai </a:t>
            </a:r>
            <a:r>
              <a:rPr kumimoji="0" lang="en-US" sz="32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mn-cs"/>
              </a:rPr>
              <a:t>cặp</a:t>
            </a:r>
            <a:r>
              <a:rPr kumimoji="0" lang="en-US" sz="32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mn-cs"/>
              </a:rPr>
              <a:t> </a:t>
            </a:r>
            <a:r>
              <a:rPr kumimoji="0" lang="en-US" sz="32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mn-cs"/>
              </a:rPr>
              <a:t>bố</a:t>
            </a:r>
            <a:r>
              <a:rPr kumimoji="0" lang="en-US" sz="32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mn-cs"/>
              </a:rPr>
              <a:t> </a:t>
            </a:r>
            <a:r>
              <a:rPr kumimoji="0" lang="en-US" sz="32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mn-cs"/>
              </a:rPr>
              <a:t>mẹ</a:t>
            </a:r>
            <a:r>
              <a:rPr kumimoji="0" lang="en-US" sz="32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mn-cs"/>
              </a:rPr>
              <a:t> </a:t>
            </a:r>
            <a:r>
              <a:rPr kumimoji="0" lang="en-US" sz="32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mn-cs"/>
              </a:rPr>
              <a:t>có</a:t>
            </a:r>
            <a:r>
              <a:rPr kumimoji="0" lang="en-US" sz="32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mn-cs"/>
              </a:rPr>
              <a:t> </a:t>
            </a:r>
            <a:r>
              <a:rPr kumimoji="0" lang="en-US" sz="32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mn-cs"/>
              </a:rPr>
              <a:t>tính</a:t>
            </a:r>
            <a:r>
              <a:rPr kumimoji="0" lang="en-US" sz="32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mn-cs"/>
              </a:rPr>
              <a:t> </a:t>
            </a:r>
            <a:r>
              <a:rPr kumimoji="0" lang="en-US" sz="32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mn-cs"/>
              </a:rPr>
              <a:t>trạng</a:t>
            </a:r>
            <a:r>
              <a:rPr kumimoji="0" lang="en-US" sz="32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mn-cs"/>
              </a:rPr>
              <a:t> </a:t>
            </a:r>
            <a:r>
              <a:rPr kumimoji="0" lang="en-US" sz="32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mn-cs"/>
              </a:rPr>
              <a:t>tương</a:t>
            </a:r>
            <a:r>
              <a:rPr kumimoji="0" lang="en-US" sz="32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mn-cs"/>
              </a:rPr>
              <a:t> </a:t>
            </a:r>
            <a:r>
              <a:rPr kumimoji="0" lang="en-US" sz="32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mn-cs"/>
              </a:rPr>
              <a:t>phản</a:t>
            </a:r>
            <a:r>
              <a:rPr kumimoji="0" lang="en-US" sz="32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mn-cs"/>
              </a:rPr>
              <a:t>.</a:t>
            </a:r>
            <a:endParaRPr kumimoji="0" lang="en-US" sz="32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mn-cs"/>
              </a:rPr>
              <a:t>+ Theo </a:t>
            </a:r>
            <a:r>
              <a:rPr kumimoji="0" lang="en-US" sz="32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mn-cs"/>
              </a:rPr>
              <a:t>dõi</a:t>
            </a:r>
            <a:r>
              <a:rPr kumimoji="0" lang="en-US" sz="32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mn-cs"/>
              </a:rPr>
              <a:t> con lai qua </a:t>
            </a:r>
            <a:r>
              <a:rPr kumimoji="0" lang="en-US" sz="32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mn-cs"/>
              </a:rPr>
              <a:t>các</a:t>
            </a:r>
            <a:r>
              <a:rPr kumimoji="0" lang="en-US" sz="32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mn-cs"/>
              </a:rPr>
              <a:t> </a:t>
            </a:r>
            <a:r>
              <a:rPr kumimoji="0" lang="en-US" sz="32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mn-cs"/>
              </a:rPr>
              <a:t>thế</a:t>
            </a:r>
            <a:r>
              <a:rPr kumimoji="0" lang="en-US" sz="32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mn-cs"/>
              </a:rPr>
              <a:t> </a:t>
            </a:r>
            <a:r>
              <a:rPr kumimoji="0" lang="en-US" sz="32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mn-cs"/>
              </a:rPr>
              <a:t>hệ</a:t>
            </a:r>
            <a:r>
              <a:rPr kumimoji="0" lang="en-US" sz="32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mn-cs"/>
              </a:rPr>
              <a:t> F</a:t>
            </a:r>
            <a:r>
              <a:rPr kumimoji="0" lang="en-US" sz="3200" b="0" i="0" u="none" strike="noStrike" kern="1200" cap="none" spc="0" normalizeH="0" baseline="-25000" noProof="0" dirty="0">
                <a:ln>
                  <a:noFill/>
                </a:ln>
                <a:solidFill>
                  <a:srgbClr val="000000"/>
                </a:solidFill>
                <a:effectLst/>
                <a:uLnTx/>
                <a:uFillTx/>
                <a:latin typeface="Times New Roman" panose="02020603050405020304" pitchFamily="18" charset="0"/>
                <a:ea typeface="Times New Roman" panose="02020603050405020304" pitchFamily="18" charset="0"/>
                <a:cs typeface="+mn-cs"/>
              </a:rPr>
              <a:t>1</a:t>
            </a:r>
            <a:r>
              <a:rPr kumimoji="0" lang="en-US" sz="32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mn-cs"/>
              </a:rPr>
              <a:t>, F</a:t>
            </a:r>
            <a:r>
              <a:rPr kumimoji="0" lang="en-US" sz="3200" b="0" i="0" u="none" strike="noStrike" kern="1200" cap="none" spc="0" normalizeH="0" baseline="-25000" noProof="0" dirty="0">
                <a:ln>
                  <a:noFill/>
                </a:ln>
                <a:solidFill>
                  <a:srgbClr val="000000"/>
                </a:solidFill>
                <a:effectLst/>
                <a:uLnTx/>
                <a:uFillTx/>
                <a:latin typeface="Times New Roman" panose="02020603050405020304" pitchFamily="18" charset="0"/>
                <a:ea typeface="Times New Roman" panose="02020603050405020304" pitchFamily="18" charset="0"/>
                <a:cs typeface="+mn-cs"/>
              </a:rPr>
              <a:t>2</a:t>
            </a:r>
            <a:r>
              <a:rPr kumimoji="0" lang="en-US" sz="32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mn-cs"/>
              </a:rPr>
              <a:t>, F</a:t>
            </a:r>
            <a:r>
              <a:rPr kumimoji="0" lang="en-US" sz="3200" b="0" i="0" u="none" strike="noStrike" kern="1200" cap="none" spc="0" normalizeH="0" baseline="-25000" noProof="0" dirty="0">
                <a:ln>
                  <a:noFill/>
                </a:ln>
                <a:solidFill>
                  <a:srgbClr val="000000"/>
                </a:solidFill>
                <a:effectLst/>
                <a:uLnTx/>
                <a:uFillTx/>
                <a:latin typeface="Times New Roman" panose="02020603050405020304" pitchFamily="18" charset="0"/>
                <a:ea typeface="Times New Roman" panose="02020603050405020304" pitchFamily="18" charset="0"/>
                <a:cs typeface="+mn-cs"/>
              </a:rPr>
              <a:t>3</a:t>
            </a:r>
            <a:r>
              <a:rPr kumimoji="0" lang="en-US" sz="32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mn-cs"/>
              </a:rPr>
              <a:t>,... </a:t>
            </a:r>
            <a:r>
              <a:rPr kumimoji="0" lang="en-US" sz="32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mn-cs"/>
              </a:rPr>
              <a:t>để</a:t>
            </a:r>
            <a:r>
              <a:rPr kumimoji="0" lang="en-US" sz="32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mn-cs"/>
              </a:rPr>
              <a:t> </a:t>
            </a:r>
            <a:r>
              <a:rPr kumimoji="0" lang="en-US" sz="32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mn-cs"/>
              </a:rPr>
              <a:t>rút</a:t>
            </a:r>
            <a:r>
              <a:rPr kumimoji="0" lang="en-US" sz="32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mn-cs"/>
              </a:rPr>
              <a:t> </a:t>
            </a:r>
            <a:r>
              <a:rPr kumimoji="0" lang="en-US" sz="32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mn-cs"/>
              </a:rPr>
              <a:t>ra</a:t>
            </a:r>
            <a:r>
              <a:rPr kumimoji="0" lang="en-US" sz="32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mn-cs"/>
              </a:rPr>
              <a:t> </a:t>
            </a:r>
            <a:r>
              <a:rPr kumimoji="0" lang="en-US" sz="32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mn-cs"/>
              </a:rPr>
              <a:t>kết</a:t>
            </a:r>
            <a:r>
              <a:rPr kumimoji="0" lang="en-US" sz="32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mn-cs"/>
              </a:rPr>
              <a:t> </a:t>
            </a:r>
            <a:r>
              <a:rPr kumimoji="0" lang="en-US" sz="32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mn-cs"/>
              </a:rPr>
              <a:t>luận</a:t>
            </a:r>
            <a:r>
              <a:rPr kumimoji="0" lang="en-US" sz="32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mn-cs"/>
              </a:rPr>
              <a:t>. </a:t>
            </a:r>
            <a:endParaRPr kumimoji="0" lang="en-US" sz="32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mn-cs"/>
              </a:rPr>
              <a:t>- Mendel </a:t>
            </a:r>
            <a:r>
              <a:rPr kumimoji="0" lang="en-US" sz="32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mn-cs"/>
              </a:rPr>
              <a:t>đưa</a:t>
            </a:r>
            <a:r>
              <a:rPr kumimoji="0" lang="en-US" sz="32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mn-cs"/>
              </a:rPr>
              <a:t> </a:t>
            </a:r>
            <a:r>
              <a:rPr kumimoji="0" lang="en-US" sz="32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mn-cs"/>
              </a:rPr>
              <a:t>ra</a:t>
            </a:r>
            <a:r>
              <a:rPr kumimoji="0" lang="en-US" sz="32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mn-cs"/>
              </a:rPr>
              <a:t> </a:t>
            </a:r>
            <a:r>
              <a:rPr kumimoji="0" lang="en-US" sz="32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mn-cs"/>
              </a:rPr>
              <a:t>giả</a:t>
            </a:r>
            <a:r>
              <a:rPr kumimoji="0" lang="en-US" sz="32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mn-cs"/>
              </a:rPr>
              <a:t> </a:t>
            </a:r>
            <a:r>
              <a:rPr kumimoji="0" lang="en-US" sz="32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mn-cs"/>
              </a:rPr>
              <a:t>thuyết</a:t>
            </a:r>
            <a:r>
              <a:rPr kumimoji="0" lang="en-US" sz="32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mn-cs"/>
              </a:rPr>
              <a:t> </a:t>
            </a:r>
            <a:r>
              <a:rPr kumimoji="0" lang="en-US" sz="32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mn-cs"/>
              </a:rPr>
              <a:t>các</a:t>
            </a:r>
            <a:r>
              <a:rPr kumimoji="0" lang="en-US" sz="32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mn-cs"/>
              </a:rPr>
              <a:t> </a:t>
            </a:r>
            <a:r>
              <a:rPr kumimoji="0" lang="en-US" sz="32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mn-cs"/>
              </a:rPr>
              <a:t>tính</a:t>
            </a:r>
            <a:r>
              <a:rPr kumimoji="0" lang="en-US" sz="32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mn-cs"/>
              </a:rPr>
              <a:t> </a:t>
            </a:r>
            <a:r>
              <a:rPr kumimoji="0" lang="en-US" sz="32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mn-cs"/>
              </a:rPr>
              <a:t>trạng</a:t>
            </a:r>
            <a:r>
              <a:rPr kumimoji="0" lang="en-US" sz="32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mn-cs"/>
              </a:rPr>
              <a:t> do “</a:t>
            </a:r>
            <a:r>
              <a:rPr kumimoji="0" lang="en-US" sz="32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mn-cs"/>
              </a:rPr>
              <a:t>nhân</a:t>
            </a:r>
            <a:r>
              <a:rPr kumimoji="0" lang="en-US" sz="32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mn-cs"/>
              </a:rPr>
              <a:t> </a:t>
            </a:r>
            <a:r>
              <a:rPr kumimoji="0" lang="en-US" sz="32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mn-cs"/>
              </a:rPr>
              <a:t>tố</a:t>
            </a:r>
            <a:r>
              <a:rPr kumimoji="0" lang="en-US" sz="32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mn-cs"/>
              </a:rPr>
              <a:t> di </a:t>
            </a:r>
            <a:r>
              <a:rPr kumimoji="0" lang="en-US" sz="32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mn-cs"/>
              </a:rPr>
              <a:t>truyền</a:t>
            </a:r>
            <a:r>
              <a:rPr kumimoji="0" lang="en-US" sz="32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mn-cs"/>
              </a:rPr>
              <a:t>” </a:t>
            </a:r>
            <a:r>
              <a:rPr kumimoji="0" lang="en-US" sz="32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mn-cs"/>
              </a:rPr>
              <a:t>quy</a:t>
            </a:r>
            <a:r>
              <a:rPr kumimoji="0" lang="en-US" sz="32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mn-cs"/>
              </a:rPr>
              <a:t> </a:t>
            </a:r>
            <a:r>
              <a:rPr kumimoji="0" lang="en-US" sz="32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mn-cs"/>
              </a:rPr>
              <a:t>định</a:t>
            </a:r>
            <a:r>
              <a:rPr kumimoji="0" lang="en-US" sz="32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mn-cs"/>
              </a:rPr>
              <a:t> (</a:t>
            </a:r>
            <a:r>
              <a:rPr kumimoji="0" lang="en-US" sz="32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mn-cs"/>
              </a:rPr>
              <a:t>sau</a:t>
            </a:r>
            <a:r>
              <a:rPr kumimoji="0" lang="en-US" sz="32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mn-cs"/>
              </a:rPr>
              <a:t> </a:t>
            </a:r>
            <a:r>
              <a:rPr kumimoji="0" lang="en-US" sz="32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mn-cs"/>
              </a:rPr>
              <a:t>này</a:t>
            </a:r>
            <a:r>
              <a:rPr kumimoji="0" lang="en-US" sz="32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mn-cs"/>
              </a:rPr>
              <a:t> </a:t>
            </a:r>
            <a:r>
              <a:rPr kumimoji="0" lang="en-US" sz="32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mn-cs"/>
              </a:rPr>
              <a:t>gọi</a:t>
            </a:r>
            <a:r>
              <a:rPr kumimoji="0" lang="en-US" sz="32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mn-cs"/>
              </a:rPr>
              <a:t> </a:t>
            </a:r>
            <a:r>
              <a:rPr kumimoji="0" lang="en-US" sz="3200" b="0" i="0" u="none" strike="noStrike" kern="1200" cap="none" spc="0" normalizeH="0" baseline="0" noProof="0" dirty="0" err="1">
                <a:ln>
                  <a:noFill/>
                </a:ln>
                <a:solidFill>
                  <a:srgbClr val="000000"/>
                </a:solidFill>
                <a:effectLst/>
                <a:uLnTx/>
                <a:uFillTx/>
                <a:latin typeface="Times New Roman" panose="02020603050405020304" pitchFamily="18" charset="0"/>
                <a:ea typeface="Times New Roman" panose="02020603050405020304" pitchFamily="18" charset="0"/>
                <a:cs typeface="+mn-cs"/>
              </a:rPr>
              <a:t>là</a:t>
            </a:r>
            <a:r>
              <a:rPr kumimoji="0" lang="en-US" sz="32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mn-cs"/>
              </a:rPr>
              <a:t> gene).</a:t>
            </a:r>
            <a:endParaRPr kumimoji="0" lang="en-US" sz="32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000000"/>
                </a:solidFill>
                <a:effectLst/>
                <a:uLnTx/>
                <a:uFillTx/>
                <a:latin typeface="Times New Roman" panose="02020603050405020304" pitchFamily="18" charset="0"/>
                <a:ea typeface="Calibri" panose="020F0502020204030204" pitchFamily="34" charset="0"/>
                <a:cs typeface="+mn-cs"/>
              </a:rPr>
              <a:t>→ </a:t>
            </a:r>
            <a:r>
              <a:rPr kumimoji="0" lang="en-US" sz="3200" b="0" i="0" u="none" strike="noStrike" kern="1200" cap="none" spc="0" normalizeH="0" baseline="0" noProof="0" dirty="0" err="1">
                <a:ln>
                  <a:noFill/>
                </a:ln>
                <a:solidFill>
                  <a:srgbClr val="000000"/>
                </a:solidFill>
                <a:effectLst/>
                <a:uLnTx/>
                <a:uFillTx/>
                <a:latin typeface="Times New Roman" panose="02020603050405020304" pitchFamily="18" charset="0"/>
                <a:ea typeface="Calibri" panose="020F0502020204030204" pitchFamily="34" charset="0"/>
                <a:cs typeface="+mn-cs"/>
              </a:rPr>
              <a:t>Cơ</a:t>
            </a:r>
            <a:r>
              <a:rPr kumimoji="0" lang="en-US" sz="3200" b="0" i="0" u="none" strike="noStrike" kern="1200" cap="none" spc="0" normalizeH="0" baseline="0" noProof="0" dirty="0">
                <a:ln>
                  <a:noFill/>
                </a:ln>
                <a:solidFill>
                  <a:srgbClr val="000000"/>
                </a:solidFill>
                <a:effectLst/>
                <a:uLnTx/>
                <a:uFillTx/>
                <a:latin typeface="Times New Roman" panose="02020603050405020304" pitchFamily="18" charset="0"/>
                <a:ea typeface="Calibri" panose="020F0502020204030204" pitchFamily="34" charset="0"/>
                <a:cs typeface="+mn-cs"/>
              </a:rPr>
              <a:t> </a:t>
            </a:r>
            <a:r>
              <a:rPr kumimoji="0" lang="en-US" sz="3200" b="0" i="0" u="none" strike="noStrike" kern="1200" cap="none" spc="0" normalizeH="0" baseline="0" noProof="0" dirty="0" err="1">
                <a:ln>
                  <a:noFill/>
                </a:ln>
                <a:solidFill>
                  <a:srgbClr val="000000"/>
                </a:solidFill>
                <a:effectLst/>
                <a:uLnTx/>
                <a:uFillTx/>
                <a:latin typeface="Times New Roman" panose="02020603050405020304" pitchFamily="18" charset="0"/>
                <a:ea typeface="Calibri" panose="020F0502020204030204" pitchFamily="34" charset="0"/>
                <a:cs typeface="+mn-cs"/>
              </a:rPr>
              <a:t>sở</a:t>
            </a:r>
            <a:r>
              <a:rPr kumimoji="0" lang="en-US" sz="3200" b="0" i="0" u="none" strike="noStrike" kern="1200" cap="none" spc="0" normalizeH="0" baseline="0" noProof="0" dirty="0">
                <a:ln>
                  <a:noFill/>
                </a:ln>
                <a:solidFill>
                  <a:srgbClr val="000000"/>
                </a:solidFill>
                <a:effectLst/>
                <a:uLnTx/>
                <a:uFillTx/>
                <a:latin typeface="Times New Roman" panose="02020603050405020304" pitchFamily="18" charset="0"/>
                <a:ea typeface="Calibri" panose="020F0502020204030204" pitchFamily="34" charset="0"/>
                <a:cs typeface="+mn-cs"/>
              </a:rPr>
              <a:t> </a:t>
            </a:r>
            <a:r>
              <a:rPr kumimoji="0" lang="en-US" sz="3200" b="0" i="0" u="none" strike="noStrike" kern="1200" cap="none" spc="0" normalizeH="0" baseline="0" noProof="0" dirty="0" err="1">
                <a:ln>
                  <a:noFill/>
                </a:ln>
                <a:solidFill>
                  <a:srgbClr val="000000"/>
                </a:solidFill>
                <a:effectLst/>
                <a:uLnTx/>
                <a:uFillTx/>
                <a:latin typeface="Times New Roman" panose="02020603050405020304" pitchFamily="18" charset="0"/>
                <a:ea typeface="Calibri" panose="020F0502020204030204" pitchFamily="34" charset="0"/>
                <a:cs typeface="+mn-cs"/>
              </a:rPr>
              <a:t>cho</a:t>
            </a:r>
            <a:r>
              <a:rPr kumimoji="0" lang="en-US" sz="3200" b="0" i="0" u="none" strike="noStrike" kern="1200" cap="none" spc="0" normalizeH="0" baseline="0" noProof="0" dirty="0">
                <a:ln>
                  <a:noFill/>
                </a:ln>
                <a:solidFill>
                  <a:srgbClr val="000000"/>
                </a:solidFill>
                <a:effectLst/>
                <a:uLnTx/>
                <a:uFillTx/>
                <a:latin typeface="Times New Roman" panose="02020603050405020304" pitchFamily="18" charset="0"/>
                <a:ea typeface="Calibri" panose="020F0502020204030204" pitchFamily="34" charset="0"/>
                <a:cs typeface="+mn-cs"/>
              </a:rPr>
              <a:t> </a:t>
            </a:r>
            <a:r>
              <a:rPr kumimoji="0" lang="en-US" sz="3200" b="0" i="0" u="none" strike="noStrike" kern="1200" cap="none" spc="0" normalizeH="0" baseline="0" noProof="0" dirty="0" err="1">
                <a:ln>
                  <a:noFill/>
                </a:ln>
                <a:solidFill>
                  <a:srgbClr val="000000"/>
                </a:solidFill>
                <a:effectLst/>
                <a:uLnTx/>
                <a:uFillTx/>
                <a:latin typeface="Times New Roman" panose="02020603050405020304" pitchFamily="18" charset="0"/>
                <a:ea typeface="Calibri" panose="020F0502020204030204" pitchFamily="34" charset="0"/>
                <a:cs typeface="+mn-cs"/>
              </a:rPr>
              <a:t>những</a:t>
            </a:r>
            <a:r>
              <a:rPr kumimoji="0" lang="en-US" sz="3200" b="0" i="0" u="none" strike="noStrike" kern="1200" cap="none" spc="0" normalizeH="0" baseline="0" noProof="0" dirty="0">
                <a:ln>
                  <a:noFill/>
                </a:ln>
                <a:solidFill>
                  <a:srgbClr val="000000"/>
                </a:solidFill>
                <a:effectLst/>
                <a:uLnTx/>
                <a:uFillTx/>
                <a:latin typeface="Times New Roman" panose="02020603050405020304" pitchFamily="18" charset="0"/>
                <a:ea typeface="Calibri" panose="020F0502020204030204" pitchFamily="34" charset="0"/>
                <a:cs typeface="+mn-cs"/>
              </a:rPr>
              <a:t> </a:t>
            </a:r>
            <a:r>
              <a:rPr kumimoji="0" lang="en-US" sz="3200" b="0" i="0" u="none" strike="noStrike" kern="1200" cap="none" spc="0" normalizeH="0" baseline="0" noProof="0" dirty="0" err="1">
                <a:ln>
                  <a:noFill/>
                </a:ln>
                <a:solidFill>
                  <a:srgbClr val="000000"/>
                </a:solidFill>
                <a:effectLst/>
                <a:uLnTx/>
                <a:uFillTx/>
                <a:latin typeface="Times New Roman" panose="02020603050405020304" pitchFamily="18" charset="0"/>
                <a:ea typeface="Calibri" panose="020F0502020204030204" pitchFamily="34" charset="0"/>
                <a:cs typeface="+mn-cs"/>
              </a:rPr>
              <a:t>nghiên</a:t>
            </a:r>
            <a:r>
              <a:rPr kumimoji="0" lang="en-US" sz="3200" b="0" i="0" u="none" strike="noStrike" kern="1200" cap="none" spc="0" normalizeH="0" baseline="0" noProof="0" dirty="0">
                <a:ln>
                  <a:noFill/>
                </a:ln>
                <a:solidFill>
                  <a:srgbClr val="000000"/>
                </a:solidFill>
                <a:effectLst/>
                <a:uLnTx/>
                <a:uFillTx/>
                <a:latin typeface="Times New Roman" panose="02020603050405020304" pitchFamily="18" charset="0"/>
                <a:ea typeface="Calibri" panose="020F0502020204030204" pitchFamily="34" charset="0"/>
                <a:cs typeface="+mn-cs"/>
              </a:rPr>
              <a:t> </a:t>
            </a:r>
            <a:r>
              <a:rPr kumimoji="0" lang="en-US" sz="3200" b="0" i="0" u="none" strike="noStrike" kern="1200" cap="none" spc="0" normalizeH="0" baseline="0" noProof="0" dirty="0" err="1">
                <a:ln>
                  <a:noFill/>
                </a:ln>
                <a:solidFill>
                  <a:srgbClr val="000000"/>
                </a:solidFill>
                <a:effectLst/>
                <a:uLnTx/>
                <a:uFillTx/>
                <a:latin typeface="Times New Roman" panose="02020603050405020304" pitchFamily="18" charset="0"/>
                <a:ea typeface="Calibri" panose="020F0502020204030204" pitchFamily="34" charset="0"/>
                <a:cs typeface="+mn-cs"/>
              </a:rPr>
              <a:t>cứu</a:t>
            </a:r>
            <a:r>
              <a:rPr kumimoji="0" lang="en-US" sz="3200" b="0" i="0" u="none" strike="noStrike" kern="1200" cap="none" spc="0" normalizeH="0" baseline="0" noProof="0" dirty="0">
                <a:ln>
                  <a:noFill/>
                </a:ln>
                <a:solidFill>
                  <a:srgbClr val="000000"/>
                </a:solidFill>
                <a:effectLst/>
                <a:uLnTx/>
                <a:uFillTx/>
                <a:latin typeface="Times New Roman" panose="02020603050405020304" pitchFamily="18" charset="0"/>
                <a:ea typeface="Calibri" panose="020F0502020204030204" pitchFamily="34" charset="0"/>
                <a:cs typeface="+mn-cs"/>
              </a:rPr>
              <a:t> </a:t>
            </a:r>
            <a:r>
              <a:rPr kumimoji="0" lang="en-US" sz="3200" b="0" i="0" u="none" strike="noStrike" kern="1200" cap="none" spc="0" normalizeH="0" baseline="0" noProof="0" dirty="0" err="1">
                <a:ln>
                  <a:noFill/>
                </a:ln>
                <a:solidFill>
                  <a:srgbClr val="000000"/>
                </a:solidFill>
                <a:effectLst/>
                <a:uLnTx/>
                <a:uFillTx/>
                <a:latin typeface="Times New Roman" panose="02020603050405020304" pitchFamily="18" charset="0"/>
                <a:ea typeface="Calibri" panose="020F0502020204030204" pitchFamily="34" charset="0"/>
                <a:cs typeface="+mn-cs"/>
              </a:rPr>
              <a:t>tiếp</a:t>
            </a:r>
            <a:r>
              <a:rPr kumimoji="0" lang="en-US" sz="3200" b="0" i="0" u="none" strike="noStrike" kern="1200" cap="none" spc="0" normalizeH="0" baseline="0" noProof="0" dirty="0">
                <a:ln>
                  <a:noFill/>
                </a:ln>
                <a:solidFill>
                  <a:srgbClr val="000000"/>
                </a:solidFill>
                <a:effectLst/>
                <a:uLnTx/>
                <a:uFillTx/>
                <a:latin typeface="Times New Roman" panose="02020603050405020304" pitchFamily="18" charset="0"/>
                <a:ea typeface="Calibri" panose="020F0502020204030204" pitchFamily="34" charset="0"/>
                <a:cs typeface="+mn-cs"/>
              </a:rPr>
              <a:t> </a:t>
            </a:r>
            <a:r>
              <a:rPr kumimoji="0" lang="en-US" sz="3200" b="0" i="0" u="none" strike="noStrike" kern="1200" cap="none" spc="0" normalizeH="0" baseline="0" noProof="0" dirty="0" err="1">
                <a:ln>
                  <a:noFill/>
                </a:ln>
                <a:solidFill>
                  <a:srgbClr val="000000"/>
                </a:solidFill>
                <a:effectLst/>
                <a:uLnTx/>
                <a:uFillTx/>
                <a:latin typeface="Times New Roman" panose="02020603050405020304" pitchFamily="18" charset="0"/>
                <a:ea typeface="Calibri" panose="020F0502020204030204" pitchFamily="34" charset="0"/>
                <a:cs typeface="+mn-cs"/>
              </a:rPr>
              <a:t>theo</a:t>
            </a:r>
            <a:r>
              <a:rPr kumimoji="0" lang="en-US" sz="3200" b="0" i="0" u="none" strike="noStrike" kern="1200" cap="none" spc="0" normalizeH="0" baseline="0" noProof="0" dirty="0">
                <a:ln>
                  <a:noFill/>
                </a:ln>
                <a:solidFill>
                  <a:srgbClr val="000000"/>
                </a:solidFill>
                <a:effectLst/>
                <a:uLnTx/>
                <a:uFillTx/>
                <a:latin typeface="Times New Roman" panose="02020603050405020304" pitchFamily="18" charset="0"/>
                <a:ea typeface="Calibri" panose="020F0502020204030204" pitchFamily="34" charset="0"/>
                <a:cs typeface="+mn-cs"/>
              </a:rPr>
              <a:t> </a:t>
            </a:r>
            <a:r>
              <a:rPr kumimoji="0" lang="en-US" sz="3200" b="0" i="0" u="none" strike="noStrike" kern="1200" cap="none" spc="0" normalizeH="0" baseline="0" noProof="0" dirty="0" err="1">
                <a:ln>
                  <a:noFill/>
                </a:ln>
                <a:solidFill>
                  <a:srgbClr val="000000"/>
                </a:solidFill>
                <a:effectLst/>
                <a:uLnTx/>
                <a:uFillTx/>
                <a:latin typeface="Times New Roman" panose="02020603050405020304" pitchFamily="18" charset="0"/>
                <a:ea typeface="Calibri" panose="020F0502020204030204" pitchFamily="34" charset="0"/>
                <a:cs typeface="+mn-cs"/>
              </a:rPr>
              <a:t>về</a:t>
            </a:r>
            <a:r>
              <a:rPr kumimoji="0" lang="en-US" sz="3200" b="0" i="0" u="none" strike="noStrike" kern="1200" cap="none" spc="0" normalizeH="0" baseline="0" noProof="0" dirty="0">
                <a:ln>
                  <a:noFill/>
                </a:ln>
                <a:solidFill>
                  <a:srgbClr val="000000"/>
                </a:solidFill>
                <a:effectLst/>
                <a:uLnTx/>
                <a:uFillTx/>
                <a:latin typeface="Times New Roman" panose="02020603050405020304" pitchFamily="18" charset="0"/>
                <a:ea typeface="Calibri" panose="020F0502020204030204" pitchFamily="34" charset="0"/>
                <a:cs typeface="+mn-cs"/>
              </a:rPr>
              <a:t> gene.</a:t>
            </a:r>
            <a:endParaRPr kumimoji="0" lang="en-US" sz="3200" b="1" i="0" u="none" strike="noStrike" kern="1200" cap="none" spc="0" normalizeH="0" baseline="0" noProof="0" dirty="0">
              <a:ln>
                <a:noFill/>
              </a:ln>
              <a:solidFill>
                <a:srgbClr val="002060"/>
              </a:solidFill>
              <a:effectLst/>
              <a:uLnTx/>
              <a:uFillTx/>
              <a:latin typeface="Times New Roman" panose="02020603050405020304" pitchFamily="18" charset="0"/>
              <a:ea typeface="Times New Roman" panose="02020603050405020304" pitchFamily="18" charset="0"/>
              <a:cs typeface="Times New Roman" panose="02020603050405020304" pitchFamily="18" charset="0"/>
            </a:endParaRPr>
          </a:p>
          <a:p>
            <a:endParaRPr lang="en-US" dirty="0"/>
          </a:p>
        </p:txBody>
      </p:sp>
      <p:sp>
        <p:nvSpPr>
          <p:cNvPr id="4" name="Title 3">
            <a:extLst>
              <a:ext uri="{FF2B5EF4-FFF2-40B4-BE49-F238E27FC236}">
                <a16:creationId xmlns:a16="http://schemas.microsoft.com/office/drawing/2014/main" id="{F2AE6B74-4D19-0C5C-2DB2-D89AE0244E95}"/>
              </a:ext>
            </a:extLst>
          </p:cNvPr>
          <p:cNvSpPr txBox="1">
            <a:spLocks noGrp="1"/>
          </p:cNvSpPr>
          <p:nvPr>
            <p:ph type="title"/>
          </p:nvPr>
        </p:nvSpPr>
        <p:spPr>
          <a:xfrm>
            <a:off x="838200" y="365125"/>
            <a:ext cx="10515600" cy="1325563"/>
          </a:xfrm>
          <a:prstGeom prst="rect">
            <a:avLst/>
          </a:prstGeom>
          <a:noFill/>
        </p:spPr>
        <p:txBody>
          <a:bodyPr wrap="square" rtlCol="0">
            <a:spAutoFit/>
          </a:bodyPr>
          <a:lstStyle/>
          <a:p>
            <a:r>
              <a:rPr lang="en-US" sz="2800" b="1" dirty="0">
                <a:solidFill>
                  <a:srgbClr val="0000FF"/>
                </a:solidFill>
                <a:latin typeface="Times New Roman" pitchFamily="18" charset="0"/>
                <a:cs typeface="Times New Roman" pitchFamily="18" charset="0"/>
              </a:rPr>
              <a:t>I. Ý </a:t>
            </a:r>
            <a:r>
              <a:rPr lang="en-US" sz="2800" b="1" dirty="0" err="1">
                <a:solidFill>
                  <a:srgbClr val="0000FF"/>
                </a:solidFill>
                <a:latin typeface="Times New Roman" pitchFamily="18" charset="0"/>
                <a:cs typeface="Times New Roman" pitchFamily="18" charset="0"/>
              </a:rPr>
              <a:t>TƯỞNG</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NGHIÊN</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CỨU</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CỦA</a:t>
            </a:r>
            <a:r>
              <a:rPr lang="en-US" sz="2800" b="1" dirty="0">
                <a:solidFill>
                  <a:srgbClr val="0000FF"/>
                </a:solidFill>
                <a:latin typeface="Times New Roman" pitchFamily="18" charset="0"/>
                <a:cs typeface="Times New Roman" pitchFamily="18" charset="0"/>
              </a:rPr>
              <a:t> MENDEL</a:t>
            </a:r>
          </a:p>
        </p:txBody>
      </p:sp>
    </p:spTree>
    <p:extLst>
      <p:ext uri="{BB962C8B-B14F-4D97-AF65-F5344CB8AC3E}">
        <p14:creationId xmlns:p14="http://schemas.microsoft.com/office/powerpoint/2010/main" val="15786630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0" y="0"/>
            <a:ext cx="12192000" cy="523220"/>
          </a:xfrm>
          <a:prstGeom prst="rect">
            <a:avLst/>
          </a:prstGeom>
          <a:noFill/>
        </p:spPr>
        <p:txBody>
          <a:bodyPr wrap="square" rtlCol="0">
            <a:spAutoFit/>
          </a:bodyPr>
          <a:lstStyle/>
          <a:p>
            <a:pPr algn="ctr"/>
            <a:r>
              <a:rPr lang="en-US" sz="2800" b="1" dirty="0" err="1">
                <a:solidFill>
                  <a:srgbClr val="FF00FF"/>
                </a:solidFill>
                <a:latin typeface="Times New Roman" pitchFamily="18" charset="0"/>
                <a:cs typeface="Times New Roman" pitchFamily="18" charset="0"/>
              </a:rPr>
              <a:t>BÀI</a:t>
            </a:r>
            <a:r>
              <a:rPr lang="en-US" sz="2800" b="1" dirty="0">
                <a:solidFill>
                  <a:srgbClr val="FF00FF"/>
                </a:solidFill>
                <a:latin typeface="Times New Roman" pitchFamily="18" charset="0"/>
                <a:cs typeface="Times New Roman" pitchFamily="18" charset="0"/>
              </a:rPr>
              <a:t> 38: </a:t>
            </a:r>
            <a:r>
              <a:rPr lang="en-US" sz="2800" b="1" dirty="0" err="1">
                <a:solidFill>
                  <a:srgbClr val="FF00FF"/>
                </a:solidFill>
                <a:latin typeface="Times New Roman" pitchFamily="18" charset="0"/>
                <a:cs typeface="Times New Roman" pitchFamily="18" charset="0"/>
              </a:rPr>
              <a:t>QUY</a:t>
            </a:r>
            <a:r>
              <a:rPr lang="en-US" sz="2800" b="1" dirty="0">
                <a:solidFill>
                  <a:srgbClr val="FF00FF"/>
                </a:solidFill>
                <a:latin typeface="Times New Roman" pitchFamily="18" charset="0"/>
                <a:cs typeface="Times New Roman" pitchFamily="18" charset="0"/>
              </a:rPr>
              <a:t> </a:t>
            </a:r>
            <a:r>
              <a:rPr lang="en-US" sz="2800" b="1" dirty="0" err="1">
                <a:solidFill>
                  <a:srgbClr val="FF00FF"/>
                </a:solidFill>
                <a:latin typeface="Times New Roman" pitchFamily="18" charset="0"/>
                <a:cs typeface="Times New Roman" pitchFamily="18" charset="0"/>
              </a:rPr>
              <a:t>LUẬT</a:t>
            </a:r>
            <a:r>
              <a:rPr lang="en-US" sz="2800" b="1" dirty="0">
                <a:solidFill>
                  <a:srgbClr val="FF00FF"/>
                </a:solidFill>
                <a:latin typeface="Times New Roman" pitchFamily="18" charset="0"/>
                <a:cs typeface="Times New Roman" pitchFamily="18" charset="0"/>
              </a:rPr>
              <a:t> DI </a:t>
            </a:r>
            <a:r>
              <a:rPr lang="en-US" sz="2800" b="1" dirty="0" err="1">
                <a:solidFill>
                  <a:srgbClr val="FF00FF"/>
                </a:solidFill>
                <a:latin typeface="Times New Roman" pitchFamily="18" charset="0"/>
                <a:cs typeface="Times New Roman" pitchFamily="18" charset="0"/>
              </a:rPr>
              <a:t>TRUYỀN</a:t>
            </a:r>
            <a:r>
              <a:rPr lang="en-US" sz="2800" b="1" dirty="0">
                <a:solidFill>
                  <a:srgbClr val="FF00FF"/>
                </a:solidFill>
                <a:latin typeface="Times New Roman" pitchFamily="18" charset="0"/>
                <a:cs typeface="Times New Roman" pitchFamily="18" charset="0"/>
              </a:rPr>
              <a:t> </a:t>
            </a:r>
            <a:r>
              <a:rPr lang="en-US" sz="2800" b="1" dirty="0" err="1">
                <a:solidFill>
                  <a:srgbClr val="FF00FF"/>
                </a:solidFill>
                <a:latin typeface="Times New Roman" pitchFamily="18" charset="0"/>
                <a:cs typeface="Times New Roman" pitchFamily="18" charset="0"/>
              </a:rPr>
              <a:t>CỦA</a:t>
            </a:r>
            <a:r>
              <a:rPr lang="en-US" sz="2800" b="1" dirty="0">
                <a:solidFill>
                  <a:srgbClr val="FF00FF"/>
                </a:solidFill>
                <a:latin typeface="Times New Roman" pitchFamily="18" charset="0"/>
                <a:cs typeface="Times New Roman" pitchFamily="18" charset="0"/>
              </a:rPr>
              <a:t> MENDEL</a:t>
            </a:r>
            <a:endParaRPr lang="en-US" sz="3200" b="1" dirty="0">
              <a:solidFill>
                <a:srgbClr val="FF00FF"/>
              </a:solidFill>
              <a:latin typeface="Times New Roman" pitchFamily="18" charset="0"/>
              <a:cs typeface="Times New Roman" pitchFamily="18" charset="0"/>
            </a:endParaRPr>
          </a:p>
        </p:txBody>
      </p:sp>
      <p:sp>
        <p:nvSpPr>
          <p:cNvPr id="6" name="TextBox 5"/>
          <p:cNvSpPr txBox="1"/>
          <p:nvPr/>
        </p:nvSpPr>
        <p:spPr>
          <a:xfrm>
            <a:off x="0" y="420908"/>
            <a:ext cx="12192000" cy="523220"/>
          </a:xfrm>
          <a:prstGeom prst="rect">
            <a:avLst/>
          </a:prstGeom>
          <a:noFill/>
        </p:spPr>
        <p:txBody>
          <a:bodyPr wrap="square" rtlCol="0">
            <a:spAutoFit/>
          </a:bodyPr>
          <a:lstStyle/>
          <a:p>
            <a:r>
              <a:rPr lang="en-US" sz="2800" b="1" dirty="0">
                <a:solidFill>
                  <a:srgbClr val="0000FF"/>
                </a:solidFill>
                <a:latin typeface="Times New Roman" pitchFamily="18" charset="0"/>
                <a:cs typeface="Times New Roman" pitchFamily="18" charset="0"/>
              </a:rPr>
              <a:t>I. Ý </a:t>
            </a:r>
            <a:r>
              <a:rPr lang="en-US" sz="2800" b="1" dirty="0" err="1">
                <a:solidFill>
                  <a:srgbClr val="0000FF"/>
                </a:solidFill>
                <a:latin typeface="Times New Roman" pitchFamily="18" charset="0"/>
                <a:cs typeface="Times New Roman" pitchFamily="18" charset="0"/>
              </a:rPr>
              <a:t>TƯỞNG</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NGHIÊN</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CỨU</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CỦA</a:t>
            </a:r>
            <a:r>
              <a:rPr lang="en-US" sz="2800" b="1" dirty="0">
                <a:solidFill>
                  <a:srgbClr val="0000FF"/>
                </a:solidFill>
                <a:latin typeface="Times New Roman" pitchFamily="18" charset="0"/>
                <a:cs typeface="Times New Roman" pitchFamily="18" charset="0"/>
              </a:rPr>
              <a:t> MENDEL</a:t>
            </a:r>
          </a:p>
        </p:txBody>
      </p:sp>
      <p:sp>
        <p:nvSpPr>
          <p:cNvPr id="27650" name="Rectangle 2"/>
          <p:cNvSpPr>
            <a:spLocks noChangeArrowheads="1"/>
          </p:cNvSpPr>
          <p:nvPr/>
        </p:nvSpPr>
        <p:spPr bwMode="auto">
          <a:xfrm>
            <a:off x="0" y="0"/>
            <a:ext cx="12192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27651" name="Rectangle 3"/>
          <p:cNvSpPr>
            <a:spLocks noChangeArrowheads="1"/>
          </p:cNvSpPr>
          <p:nvPr/>
        </p:nvSpPr>
        <p:spPr bwMode="auto">
          <a:xfrm>
            <a:off x="0" y="857250"/>
            <a:ext cx="12192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19" name="TextBox 18"/>
          <p:cNvSpPr txBox="1"/>
          <p:nvPr/>
        </p:nvSpPr>
        <p:spPr>
          <a:xfrm>
            <a:off x="0" y="856336"/>
            <a:ext cx="12192000" cy="523220"/>
          </a:xfrm>
          <a:prstGeom prst="rect">
            <a:avLst/>
          </a:prstGeom>
          <a:noFill/>
        </p:spPr>
        <p:txBody>
          <a:bodyPr wrap="square" rtlCol="0">
            <a:spAutoFit/>
          </a:bodyPr>
          <a:lstStyle/>
          <a:p>
            <a:pPr algn="just"/>
            <a:r>
              <a:rPr lang="en-US" sz="2800" b="1" dirty="0">
                <a:solidFill>
                  <a:srgbClr val="0000FF"/>
                </a:solidFill>
                <a:latin typeface="Times New Roman" pitchFamily="18" charset="0"/>
                <a:cs typeface="Times New Roman" pitchFamily="18" charset="0"/>
              </a:rPr>
              <a:t>II. </a:t>
            </a:r>
            <a:r>
              <a:rPr lang="en-US" sz="2800" b="1" dirty="0" err="1">
                <a:solidFill>
                  <a:srgbClr val="0000FF"/>
                </a:solidFill>
                <a:latin typeface="Times New Roman" pitchFamily="18" charset="0"/>
                <a:cs typeface="Times New Roman" pitchFamily="18" charset="0"/>
              </a:rPr>
              <a:t>PHÉP</a:t>
            </a:r>
            <a:r>
              <a:rPr lang="en-US" sz="2800" b="1" dirty="0">
                <a:solidFill>
                  <a:srgbClr val="0000FF"/>
                </a:solidFill>
                <a:latin typeface="Times New Roman" pitchFamily="18" charset="0"/>
                <a:cs typeface="Times New Roman" pitchFamily="18" charset="0"/>
              </a:rPr>
              <a:t> LAI </a:t>
            </a:r>
            <a:r>
              <a:rPr lang="en-US" sz="2800" b="1" dirty="0" err="1">
                <a:solidFill>
                  <a:srgbClr val="0000FF"/>
                </a:solidFill>
                <a:latin typeface="Times New Roman" pitchFamily="18" charset="0"/>
                <a:cs typeface="Times New Roman" pitchFamily="18" charset="0"/>
              </a:rPr>
              <a:t>MỘT</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CẶP</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TÍNH</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TRẠNG</a:t>
            </a:r>
            <a:endParaRPr lang="en-US" sz="2800" b="1" dirty="0">
              <a:solidFill>
                <a:srgbClr val="0000FF"/>
              </a:solidFill>
              <a:latin typeface="Times New Roman" pitchFamily="18" charset="0"/>
              <a:cs typeface="Times New Roman" pitchFamily="18" charset="0"/>
            </a:endParaRPr>
          </a:p>
        </p:txBody>
      </p:sp>
      <p:sp>
        <p:nvSpPr>
          <p:cNvPr id="20" name="TextBox 19"/>
          <p:cNvSpPr txBox="1"/>
          <p:nvPr/>
        </p:nvSpPr>
        <p:spPr>
          <a:xfrm>
            <a:off x="0" y="1233708"/>
            <a:ext cx="12192000" cy="5262979"/>
          </a:xfrm>
          <a:prstGeom prst="rect">
            <a:avLst/>
          </a:prstGeom>
          <a:noFill/>
        </p:spPr>
        <p:txBody>
          <a:bodyPr wrap="square" rtlCol="0">
            <a:spAutoFit/>
          </a:bodyPr>
          <a:lstStyle/>
          <a:p>
            <a:pPr algn="just"/>
            <a:r>
              <a:rPr lang="en-US" sz="2800" b="1" dirty="0">
                <a:solidFill>
                  <a:srgbClr val="0000FF"/>
                </a:solidFill>
                <a:latin typeface="Times New Roman" pitchFamily="18" charset="0"/>
                <a:cs typeface="Times New Roman" pitchFamily="18" charset="0"/>
              </a:rPr>
              <a:t>1. </a:t>
            </a:r>
            <a:r>
              <a:rPr lang="en-US" sz="2800" b="1" dirty="0" err="1">
                <a:solidFill>
                  <a:srgbClr val="0000FF"/>
                </a:solidFill>
                <a:latin typeface="Times New Roman" pitchFamily="18" charset="0"/>
                <a:cs typeface="Times New Roman" pitchFamily="18" charset="0"/>
              </a:rPr>
              <a:t>Một</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số</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thuật</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ngữ</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kí</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hiệu</a:t>
            </a:r>
            <a:r>
              <a:rPr lang="en-US" sz="2800" b="1" dirty="0">
                <a:solidFill>
                  <a:srgbClr val="0000FF"/>
                </a:solidFill>
                <a:latin typeface="Times New Roman" pitchFamily="18" charset="0"/>
                <a:cs typeface="Times New Roman" pitchFamily="18" charset="0"/>
              </a:rPr>
              <a:t>:</a:t>
            </a:r>
            <a:endParaRPr lang="en-US" sz="2800" dirty="0">
              <a:solidFill>
                <a:srgbClr val="0000FF"/>
              </a:solidFill>
              <a:latin typeface="Times New Roman" pitchFamily="18" charset="0"/>
              <a:cs typeface="Times New Roman" pitchFamily="18" charset="0"/>
            </a:endParaRPr>
          </a:p>
          <a:p>
            <a:pPr algn="just">
              <a:buFontTx/>
              <a:buChar char="-"/>
            </a:pPr>
            <a:r>
              <a:rPr lang="en-US" sz="2800" b="1" i="1" dirty="0" err="1">
                <a:solidFill>
                  <a:srgbClr val="0000FF"/>
                </a:solidFill>
                <a:latin typeface="Times New Roman" pitchFamily="18" charset="0"/>
                <a:cs typeface="Times New Roman" pitchFamily="18" charset="0"/>
              </a:rPr>
              <a:t>Kiểu</a:t>
            </a:r>
            <a:r>
              <a:rPr lang="en-US" sz="2800" b="1" i="1" dirty="0">
                <a:solidFill>
                  <a:srgbClr val="0000FF"/>
                </a:solidFill>
                <a:latin typeface="Times New Roman" pitchFamily="18" charset="0"/>
                <a:cs typeface="Times New Roman" pitchFamily="18" charset="0"/>
              </a:rPr>
              <a:t> </a:t>
            </a:r>
            <a:r>
              <a:rPr lang="en-US" sz="2800" b="1" i="1" dirty="0" err="1">
                <a:solidFill>
                  <a:srgbClr val="0000FF"/>
                </a:solidFill>
                <a:latin typeface="Times New Roman" pitchFamily="18" charset="0"/>
                <a:cs typeface="Times New Roman" pitchFamily="18" charset="0"/>
              </a:rPr>
              <a:t>hình</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là</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trạng</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thái</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giữ</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lại</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cụ</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thể</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của</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một</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tính</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trạng</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hoặc</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tập</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hợp</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các</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biểu</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hiện</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cụ</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thể</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của</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nhiều</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tính</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trạng</a:t>
            </a:r>
            <a:r>
              <a:rPr lang="en-US" sz="2800" dirty="0">
                <a:solidFill>
                  <a:srgbClr val="0000FF"/>
                </a:solidFill>
                <a:latin typeface="Times New Roman" pitchFamily="18" charset="0"/>
                <a:cs typeface="Times New Roman" pitchFamily="18" charset="0"/>
              </a:rPr>
              <a:t>.</a:t>
            </a:r>
          </a:p>
          <a:p>
            <a:pPr algn="just"/>
            <a:r>
              <a:rPr lang="en-US" sz="2800" b="1" i="1" dirty="0">
                <a:solidFill>
                  <a:srgbClr val="0000FF"/>
                </a:solidFill>
                <a:latin typeface="Times New Roman" pitchFamily="18" charset="0"/>
                <a:cs typeface="Times New Roman" pitchFamily="18" charset="0"/>
                <a:sym typeface="Wingdings"/>
              </a:rPr>
              <a:t>- </a:t>
            </a:r>
            <a:r>
              <a:rPr lang="en-US" sz="2800" b="1" i="1" dirty="0" err="1">
                <a:solidFill>
                  <a:srgbClr val="0000FF"/>
                </a:solidFill>
                <a:latin typeface="Times New Roman" pitchFamily="18" charset="0"/>
                <a:cs typeface="Times New Roman" pitchFamily="18" charset="0"/>
              </a:rPr>
              <a:t>Allele:</a:t>
            </a:r>
            <a:r>
              <a:rPr lang="en-US" sz="2800" dirty="0" err="1">
                <a:solidFill>
                  <a:srgbClr val="0000FF"/>
                </a:solidFill>
                <a:latin typeface="Times New Roman" pitchFamily="18" charset="0"/>
                <a:cs typeface="Times New Roman" pitchFamily="18" charset="0"/>
              </a:rPr>
              <a:t>là</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các</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biến</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thể</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khác</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nhau</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của</a:t>
            </a:r>
            <a:r>
              <a:rPr lang="en-US" sz="2800" dirty="0">
                <a:solidFill>
                  <a:srgbClr val="0000FF"/>
                </a:solidFill>
                <a:latin typeface="Times New Roman" pitchFamily="18" charset="0"/>
                <a:cs typeface="Times New Roman" pitchFamily="18" charset="0"/>
              </a:rPr>
              <a:t> gene. Allele </a:t>
            </a:r>
            <a:r>
              <a:rPr lang="en-US" sz="2800" dirty="0" err="1">
                <a:solidFill>
                  <a:srgbClr val="0000FF"/>
                </a:solidFill>
                <a:latin typeface="Times New Roman" pitchFamily="18" charset="0"/>
                <a:cs typeface="Times New Roman" pitchFamily="18" charset="0"/>
              </a:rPr>
              <a:t>trội</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thường</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được</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kí</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hiệu</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bằng</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chữ</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cái</a:t>
            </a:r>
            <a:r>
              <a:rPr lang="en-US" sz="2800" dirty="0">
                <a:solidFill>
                  <a:srgbClr val="0000FF"/>
                </a:solidFill>
                <a:latin typeface="Times New Roman" pitchFamily="18" charset="0"/>
                <a:cs typeface="Times New Roman" pitchFamily="18" charset="0"/>
              </a:rPr>
              <a:t> in </a:t>
            </a:r>
            <a:r>
              <a:rPr lang="en-US" sz="2800" dirty="0" err="1">
                <a:solidFill>
                  <a:srgbClr val="0000FF"/>
                </a:solidFill>
                <a:latin typeface="Times New Roman" pitchFamily="18" charset="0"/>
                <a:cs typeface="Times New Roman" pitchFamily="18" charset="0"/>
              </a:rPr>
              <a:t>hoa</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và</a:t>
            </a:r>
            <a:r>
              <a:rPr lang="en-US" sz="2800" dirty="0">
                <a:solidFill>
                  <a:srgbClr val="0000FF"/>
                </a:solidFill>
                <a:latin typeface="Times New Roman" pitchFamily="18" charset="0"/>
                <a:cs typeface="Times New Roman" pitchFamily="18" charset="0"/>
              </a:rPr>
              <a:t> allele </a:t>
            </a:r>
            <a:r>
              <a:rPr lang="en-US" sz="2800" dirty="0" err="1">
                <a:solidFill>
                  <a:srgbClr val="0000FF"/>
                </a:solidFill>
                <a:latin typeface="Times New Roman" pitchFamily="18" charset="0"/>
                <a:cs typeface="Times New Roman" pitchFamily="18" charset="0"/>
              </a:rPr>
              <a:t>lặn</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được</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kí</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hiệu</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bằng</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chữ</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cái</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thường</a:t>
            </a:r>
            <a:r>
              <a:rPr lang="en-US" sz="2800" dirty="0">
                <a:solidFill>
                  <a:srgbClr val="0000FF"/>
                </a:solidFill>
                <a:latin typeface="Times New Roman" pitchFamily="18" charset="0"/>
                <a:cs typeface="Times New Roman" pitchFamily="18" charset="0"/>
              </a:rPr>
              <a:t>.</a:t>
            </a:r>
          </a:p>
          <a:p>
            <a:pPr algn="just"/>
            <a:r>
              <a:rPr lang="en-US" sz="2800" b="1" i="1" dirty="0">
                <a:solidFill>
                  <a:srgbClr val="0000FF"/>
                </a:solidFill>
                <a:latin typeface="Times New Roman" pitchFamily="18" charset="0"/>
                <a:cs typeface="Times New Roman" pitchFamily="18" charset="0"/>
                <a:sym typeface="Wingdings"/>
              </a:rPr>
              <a:t>-</a:t>
            </a:r>
            <a:r>
              <a:rPr lang="en-US" sz="2800" dirty="0">
                <a:solidFill>
                  <a:srgbClr val="0000FF"/>
                </a:solidFill>
                <a:latin typeface="Times New Roman" pitchFamily="18" charset="0"/>
                <a:cs typeface="Times New Roman" pitchFamily="18" charset="0"/>
              </a:rPr>
              <a:t> Ở </a:t>
            </a:r>
            <a:r>
              <a:rPr lang="en-US" sz="2800" dirty="0" err="1">
                <a:solidFill>
                  <a:srgbClr val="0000FF"/>
                </a:solidFill>
                <a:latin typeface="Times New Roman" pitchFamily="18" charset="0"/>
                <a:cs typeface="Times New Roman" pitchFamily="18" charset="0"/>
              </a:rPr>
              <a:t>cơ</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thể</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lưỡng</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bội</a:t>
            </a:r>
            <a:r>
              <a:rPr lang="en-US" sz="2800" dirty="0">
                <a:solidFill>
                  <a:srgbClr val="0000FF"/>
                </a:solidFill>
                <a:latin typeface="Times New Roman" pitchFamily="18" charset="0"/>
                <a:cs typeface="Times New Roman" pitchFamily="18" charset="0"/>
              </a:rPr>
              <a:t>, </a:t>
            </a:r>
            <a:r>
              <a:rPr lang="en-US" sz="2800" b="1" i="1" dirty="0" err="1">
                <a:solidFill>
                  <a:srgbClr val="0000FF"/>
                </a:solidFill>
                <a:latin typeface="Times New Roman" pitchFamily="18" charset="0"/>
                <a:cs typeface="Times New Roman" pitchFamily="18" charset="0"/>
              </a:rPr>
              <a:t>kiểu</a:t>
            </a:r>
            <a:r>
              <a:rPr lang="en-US" sz="2800" b="1" i="1" dirty="0">
                <a:solidFill>
                  <a:srgbClr val="0000FF"/>
                </a:solidFill>
                <a:latin typeface="Times New Roman" pitchFamily="18" charset="0"/>
                <a:cs typeface="Times New Roman" pitchFamily="18" charset="0"/>
              </a:rPr>
              <a:t> gene</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là</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tổ</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hợp</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hai</a:t>
            </a:r>
            <a:r>
              <a:rPr lang="en-US" sz="2800" dirty="0">
                <a:solidFill>
                  <a:srgbClr val="0000FF"/>
                </a:solidFill>
                <a:latin typeface="Times New Roman" pitchFamily="18" charset="0"/>
                <a:cs typeface="Times New Roman" pitchFamily="18" charset="0"/>
              </a:rPr>
              <a:t> allele </a:t>
            </a:r>
            <a:r>
              <a:rPr lang="en-US" sz="2800" dirty="0" err="1">
                <a:solidFill>
                  <a:srgbClr val="0000FF"/>
                </a:solidFill>
                <a:latin typeface="Times New Roman" pitchFamily="18" charset="0"/>
                <a:cs typeface="Times New Roman" pitchFamily="18" charset="0"/>
              </a:rPr>
              <a:t>của</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cùng</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một</a:t>
            </a:r>
            <a:r>
              <a:rPr lang="en-US" sz="2800" dirty="0">
                <a:solidFill>
                  <a:srgbClr val="0000FF"/>
                </a:solidFill>
                <a:latin typeface="Times New Roman" pitchFamily="18" charset="0"/>
                <a:cs typeface="Times New Roman" pitchFamily="18" charset="0"/>
              </a:rPr>
              <a:t> gene </a:t>
            </a:r>
            <a:r>
              <a:rPr lang="en-US" sz="2800" dirty="0" err="1">
                <a:solidFill>
                  <a:srgbClr val="0000FF"/>
                </a:solidFill>
                <a:latin typeface="Times New Roman" pitchFamily="18" charset="0"/>
                <a:cs typeface="Times New Roman" pitchFamily="18" charset="0"/>
              </a:rPr>
              <a:t>hoặc</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tổ</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hợp</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các</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cặp</a:t>
            </a:r>
            <a:r>
              <a:rPr lang="en-US" sz="2800" dirty="0">
                <a:solidFill>
                  <a:srgbClr val="0000FF"/>
                </a:solidFill>
                <a:latin typeface="Times New Roman" pitchFamily="18" charset="0"/>
                <a:cs typeface="Times New Roman" pitchFamily="18" charset="0"/>
              </a:rPr>
              <a:t> allele </a:t>
            </a:r>
            <a:r>
              <a:rPr lang="en-US" sz="2800" dirty="0" err="1">
                <a:solidFill>
                  <a:srgbClr val="0000FF"/>
                </a:solidFill>
                <a:latin typeface="Times New Roman" pitchFamily="18" charset="0"/>
                <a:cs typeface="Times New Roman" pitchFamily="18" charset="0"/>
              </a:rPr>
              <a:t>của</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nhiều</a:t>
            </a:r>
            <a:r>
              <a:rPr lang="en-US" sz="2800" dirty="0">
                <a:solidFill>
                  <a:srgbClr val="0000FF"/>
                </a:solidFill>
                <a:latin typeface="Times New Roman" pitchFamily="18" charset="0"/>
                <a:cs typeface="Times New Roman" pitchFamily="18" charset="0"/>
              </a:rPr>
              <a:t> gene.</a:t>
            </a:r>
          </a:p>
          <a:p>
            <a:pPr algn="just"/>
            <a:r>
              <a:rPr lang="en-US" sz="2800" b="1" i="1" dirty="0">
                <a:solidFill>
                  <a:srgbClr val="0000FF"/>
                </a:solidFill>
                <a:latin typeface="Times New Roman" pitchFamily="18" charset="0"/>
                <a:cs typeface="Times New Roman" pitchFamily="18" charset="0"/>
                <a:sym typeface="Wingdings"/>
              </a:rPr>
              <a:t>-</a:t>
            </a:r>
            <a:r>
              <a:rPr lang="en-US" sz="2800" b="1" i="1" dirty="0">
                <a:solidFill>
                  <a:srgbClr val="0000FF"/>
                </a:solidFill>
                <a:latin typeface="Times New Roman" pitchFamily="18" charset="0"/>
                <a:cs typeface="Times New Roman" pitchFamily="18" charset="0"/>
              </a:rPr>
              <a:t> </a:t>
            </a:r>
            <a:r>
              <a:rPr lang="en-US" sz="2800" b="1" i="1" dirty="0" err="1">
                <a:solidFill>
                  <a:srgbClr val="0000FF"/>
                </a:solidFill>
                <a:latin typeface="Times New Roman" pitchFamily="18" charset="0"/>
                <a:cs typeface="Times New Roman" pitchFamily="18" charset="0"/>
              </a:rPr>
              <a:t>Tính</a:t>
            </a:r>
            <a:r>
              <a:rPr lang="en-US" sz="2800" b="1" i="1" dirty="0">
                <a:solidFill>
                  <a:srgbClr val="0000FF"/>
                </a:solidFill>
                <a:latin typeface="Times New Roman" pitchFamily="18" charset="0"/>
                <a:cs typeface="Times New Roman" pitchFamily="18" charset="0"/>
              </a:rPr>
              <a:t> </a:t>
            </a:r>
            <a:r>
              <a:rPr lang="en-US" sz="2800" b="1" i="1" dirty="0" err="1">
                <a:solidFill>
                  <a:srgbClr val="0000FF"/>
                </a:solidFill>
                <a:latin typeface="Times New Roman" pitchFamily="18" charset="0"/>
                <a:cs typeface="Times New Roman" pitchFamily="18" charset="0"/>
              </a:rPr>
              <a:t>trạng</a:t>
            </a:r>
            <a:r>
              <a:rPr lang="en-US" sz="2800" b="1" i="1"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là</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những</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đặc</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điểm</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về</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hình</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thái</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cấu</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tạo</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sinh</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lí</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của</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một</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cơ</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thể</a:t>
            </a:r>
            <a:r>
              <a:rPr lang="en-US" sz="2800" dirty="0">
                <a:solidFill>
                  <a:srgbClr val="0000FF"/>
                </a:solidFill>
                <a:latin typeface="Times New Roman" pitchFamily="18" charset="0"/>
                <a:cs typeface="Times New Roman" pitchFamily="18" charset="0"/>
              </a:rPr>
              <a:t>.</a:t>
            </a:r>
          </a:p>
          <a:p>
            <a:pPr algn="just"/>
            <a:r>
              <a:rPr lang="en-US" sz="2800" b="1" i="1" dirty="0">
                <a:solidFill>
                  <a:srgbClr val="0000FF"/>
                </a:solidFill>
                <a:latin typeface="Times New Roman" pitchFamily="18" charset="0"/>
                <a:cs typeface="Times New Roman" pitchFamily="18" charset="0"/>
                <a:sym typeface="Wingdings"/>
              </a:rPr>
              <a:t>+</a:t>
            </a:r>
            <a:r>
              <a:rPr lang="en-US" sz="2800" b="1" i="1" dirty="0" err="1">
                <a:solidFill>
                  <a:srgbClr val="0000FF"/>
                </a:solidFill>
                <a:latin typeface="Times New Roman" pitchFamily="18" charset="0"/>
                <a:cs typeface="Times New Roman" pitchFamily="18" charset="0"/>
              </a:rPr>
              <a:t>Tính</a:t>
            </a:r>
            <a:r>
              <a:rPr lang="en-US" sz="2800" b="1" i="1" dirty="0">
                <a:solidFill>
                  <a:srgbClr val="0000FF"/>
                </a:solidFill>
                <a:latin typeface="Times New Roman" pitchFamily="18" charset="0"/>
                <a:cs typeface="Times New Roman" pitchFamily="18" charset="0"/>
              </a:rPr>
              <a:t> </a:t>
            </a:r>
            <a:r>
              <a:rPr lang="en-US" sz="2800" b="1" i="1" dirty="0" err="1">
                <a:solidFill>
                  <a:srgbClr val="0000FF"/>
                </a:solidFill>
                <a:latin typeface="Times New Roman" pitchFamily="18" charset="0"/>
                <a:cs typeface="Times New Roman" pitchFamily="18" charset="0"/>
              </a:rPr>
              <a:t>trạng</a:t>
            </a:r>
            <a:r>
              <a:rPr lang="en-US" sz="2800" b="1" i="1" dirty="0">
                <a:solidFill>
                  <a:srgbClr val="0000FF"/>
                </a:solidFill>
                <a:latin typeface="Times New Roman" pitchFamily="18" charset="0"/>
                <a:cs typeface="Times New Roman" pitchFamily="18" charset="0"/>
              </a:rPr>
              <a:t> </a:t>
            </a:r>
            <a:r>
              <a:rPr lang="en-US" sz="2800" b="1" i="1" dirty="0" err="1">
                <a:solidFill>
                  <a:srgbClr val="0000FF"/>
                </a:solidFill>
                <a:latin typeface="Times New Roman" pitchFamily="18" charset="0"/>
                <a:cs typeface="Times New Roman" pitchFamily="18" charset="0"/>
              </a:rPr>
              <a:t>trội</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là</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tính</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trạng</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được</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biểu</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hiện</a:t>
            </a:r>
            <a:r>
              <a:rPr lang="en-US" sz="2800" dirty="0">
                <a:solidFill>
                  <a:srgbClr val="0000FF"/>
                </a:solidFill>
                <a:latin typeface="Times New Roman" pitchFamily="18" charset="0"/>
                <a:cs typeface="Times New Roman" pitchFamily="18" charset="0"/>
              </a:rPr>
              <a:t> ở </a:t>
            </a:r>
            <a:r>
              <a:rPr lang="en-US" sz="2800" dirty="0" err="1">
                <a:solidFill>
                  <a:srgbClr val="0000FF"/>
                </a:solidFill>
                <a:latin typeface="Times New Roman" pitchFamily="18" charset="0"/>
                <a:cs typeface="Times New Roman" pitchFamily="18" charset="0"/>
              </a:rPr>
              <a:t>cơ</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thể</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có</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kiểu</a:t>
            </a:r>
            <a:r>
              <a:rPr lang="en-US" sz="2800" dirty="0">
                <a:solidFill>
                  <a:srgbClr val="0000FF"/>
                </a:solidFill>
                <a:latin typeface="Times New Roman" pitchFamily="18" charset="0"/>
                <a:cs typeface="Times New Roman" pitchFamily="18" charset="0"/>
              </a:rPr>
              <a:t> gene </a:t>
            </a:r>
            <a:r>
              <a:rPr lang="en-US" sz="2800" dirty="0" err="1">
                <a:solidFill>
                  <a:srgbClr val="0000FF"/>
                </a:solidFill>
                <a:latin typeface="Times New Roman" pitchFamily="18" charset="0"/>
                <a:cs typeface="Times New Roman" pitchFamily="18" charset="0"/>
              </a:rPr>
              <a:t>dị</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hợp</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tử</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Aa</a:t>
            </a:r>
            <a:r>
              <a:rPr lang="en-US" sz="2800" dirty="0">
                <a:solidFill>
                  <a:srgbClr val="0000FF"/>
                </a:solidFill>
                <a:latin typeface="Times New Roman" pitchFamily="18" charset="0"/>
                <a:cs typeface="Times New Roman" pitchFamily="18" charset="0"/>
              </a:rPr>
              <a:t>). </a:t>
            </a:r>
          </a:p>
          <a:p>
            <a:pPr algn="just"/>
            <a:r>
              <a:rPr lang="en-US" sz="2800" b="1" i="1" dirty="0">
                <a:solidFill>
                  <a:srgbClr val="0000FF"/>
                </a:solidFill>
                <a:latin typeface="Times New Roman" pitchFamily="18" charset="0"/>
                <a:cs typeface="Times New Roman" pitchFamily="18" charset="0"/>
              </a:rPr>
              <a:t>+</a:t>
            </a:r>
            <a:r>
              <a:rPr lang="en-US" sz="2800" b="1" i="1" dirty="0" err="1">
                <a:solidFill>
                  <a:srgbClr val="0000FF"/>
                </a:solidFill>
                <a:latin typeface="Times New Roman" pitchFamily="18" charset="0"/>
                <a:cs typeface="Times New Roman" pitchFamily="18" charset="0"/>
              </a:rPr>
              <a:t>Tính</a:t>
            </a:r>
            <a:r>
              <a:rPr lang="en-US" sz="2800" b="1" i="1" dirty="0">
                <a:solidFill>
                  <a:srgbClr val="0000FF"/>
                </a:solidFill>
                <a:latin typeface="Times New Roman" pitchFamily="18" charset="0"/>
                <a:cs typeface="Times New Roman" pitchFamily="18" charset="0"/>
              </a:rPr>
              <a:t> </a:t>
            </a:r>
            <a:r>
              <a:rPr lang="en-US" sz="2800" b="1" i="1" dirty="0" err="1">
                <a:solidFill>
                  <a:srgbClr val="0000FF"/>
                </a:solidFill>
                <a:latin typeface="Times New Roman" pitchFamily="18" charset="0"/>
                <a:cs typeface="Times New Roman" pitchFamily="18" charset="0"/>
              </a:rPr>
              <a:t>trạng</a:t>
            </a:r>
            <a:r>
              <a:rPr lang="en-US" sz="2800" b="1" i="1" dirty="0">
                <a:solidFill>
                  <a:srgbClr val="0000FF"/>
                </a:solidFill>
                <a:latin typeface="Times New Roman" pitchFamily="18" charset="0"/>
                <a:cs typeface="Times New Roman" pitchFamily="18" charset="0"/>
              </a:rPr>
              <a:t> </a:t>
            </a:r>
            <a:r>
              <a:rPr lang="en-US" sz="2800" b="1" i="1" dirty="0" err="1">
                <a:solidFill>
                  <a:srgbClr val="0000FF"/>
                </a:solidFill>
                <a:latin typeface="Times New Roman" pitchFamily="18" charset="0"/>
                <a:cs typeface="Times New Roman" pitchFamily="18" charset="0"/>
              </a:rPr>
              <a:t>lặn</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là</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tính</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trạng</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không</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được</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biểu</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hiện</a:t>
            </a:r>
            <a:r>
              <a:rPr lang="en-US" sz="2800" dirty="0">
                <a:solidFill>
                  <a:srgbClr val="0000FF"/>
                </a:solidFill>
                <a:latin typeface="Times New Roman" pitchFamily="18" charset="0"/>
                <a:cs typeface="Times New Roman" pitchFamily="18" charset="0"/>
              </a:rPr>
              <a:t> ở </a:t>
            </a:r>
            <a:r>
              <a:rPr lang="en-US" sz="2800" dirty="0" err="1">
                <a:solidFill>
                  <a:srgbClr val="0000FF"/>
                </a:solidFill>
                <a:latin typeface="Times New Roman" pitchFamily="18" charset="0"/>
                <a:cs typeface="Times New Roman" pitchFamily="18" charset="0"/>
              </a:rPr>
              <a:t>cơ</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thể</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có</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kiểu</a:t>
            </a:r>
            <a:r>
              <a:rPr lang="en-US" sz="2800" dirty="0">
                <a:solidFill>
                  <a:srgbClr val="0000FF"/>
                </a:solidFill>
                <a:latin typeface="Times New Roman" pitchFamily="18" charset="0"/>
                <a:cs typeface="Times New Roman" pitchFamily="18" charset="0"/>
              </a:rPr>
              <a:t> gene </a:t>
            </a:r>
            <a:r>
              <a:rPr lang="en-US" sz="2800" dirty="0" err="1">
                <a:solidFill>
                  <a:srgbClr val="0000FF"/>
                </a:solidFill>
                <a:latin typeface="Times New Roman" pitchFamily="18" charset="0"/>
                <a:cs typeface="Times New Roman" pitchFamily="18" charset="0"/>
              </a:rPr>
              <a:t>dị</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hợp</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tử</a:t>
            </a:r>
            <a:r>
              <a:rPr lang="en-US" sz="2800" dirty="0">
                <a:solidFill>
                  <a:srgbClr val="0000FF"/>
                </a:solidFill>
                <a:latin typeface="Times New Roman" pitchFamily="18" charset="0"/>
                <a:cs typeface="Times New Roman" pitchFamily="18" charset="0"/>
              </a:rPr>
              <a:t>.</a:t>
            </a:r>
          </a:p>
          <a:p>
            <a:pPr algn="just"/>
            <a:r>
              <a:rPr lang="en-US" sz="2800" b="1" i="1" dirty="0">
                <a:solidFill>
                  <a:srgbClr val="0000FF"/>
                </a:solidFill>
                <a:latin typeface="Times New Roman" pitchFamily="18" charset="0"/>
                <a:cs typeface="Times New Roman" pitchFamily="18" charset="0"/>
                <a:sym typeface="Wingdings"/>
              </a:rPr>
              <a:t>-</a:t>
            </a:r>
            <a:r>
              <a:rPr lang="en-US" sz="2800" b="1" i="1" dirty="0">
                <a:solidFill>
                  <a:srgbClr val="0000FF"/>
                </a:solidFill>
                <a:latin typeface="Times New Roman" pitchFamily="18" charset="0"/>
                <a:cs typeface="Times New Roman" pitchFamily="18" charset="0"/>
              </a:rPr>
              <a:t> </a:t>
            </a:r>
            <a:r>
              <a:rPr lang="en-US" sz="2800" b="1" i="1" dirty="0" err="1">
                <a:solidFill>
                  <a:srgbClr val="0000FF"/>
                </a:solidFill>
                <a:latin typeface="Times New Roman" pitchFamily="18" charset="0"/>
                <a:cs typeface="Times New Roman" pitchFamily="18" charset="0"/>
              </a:rPr>
              <a:t>Cặp</a:t>
            </a:r>
            <a:r>
              <a:rPr lang="en-US" sz="2800" b="1" i="1" dirty="0">
                <a:solidFill>
                  <a:srgbClr val="0000FF"/>
                </a:solidFill>
                <a:latin typeface="Times New Roman" pitchFamily="18" charset="0"/>
                <a:cs typeface="Times New Roman" pitchFamily="18" charset="0"/>
              </a:rPr>
              <a:t> </a:t>
            </a:r>
            <a:r>
              <a:rPr lang="en-US" sz="2800" b="1" i="1" dirty="0" err="1">
                <a:solidFill>
                  <a:srgbClr val="0000FF"/>
                </a:solidFill>
                <a:latin typeface="Times New Roman" pitchFamily="18" charset="0"/>
                <a:cs typeface="Times New Roman" pitchFamily="18" charset="0"/>
              </a:rPr>
              <a:t>tính</a:t>
            </a:r>
            <a:r>
              <a:rPr lang="en-US" sz="2800" b="1" i="1" dirty="0">
                <a:solidFill>
                  <a:srgbClr val="0000FF"/>
                </a:solidFill>
                <a:latin typeface="Times New Roman" pitchFamily="18" charset="0"/>
                <a:cs typeface="Times New Roman" pitchFamily="18" charset="0"/>
              </a:rPr>
              <a:t> </a:t>
            </a:r>
            <a:r>
              <a:rPr lang="en-US" sz="2800" b="1" i="1" dirty="0" err="1">
                <a:solidFill>
                  <a:srgbClr val="0000FF"/>
                </a:solidFill>
                <a:latin typeface="Times New Roman" pitchFamily="18" charset="0"/>
                <a:cs typeface="Times New Roman" pitchFamily="18" charset="0"/>
              </a:rPr>
              <a:t>trạng</a:t>
            </a:r>
            <a:r>
              <a:rPr lang="en-US" sz="2800" b="1" i="1" dirty="0">
                <a:solidFill>
                  <a:srgbClr val="0000FF"/>
                </a:solidFill>
                <a:latin typeface="Times New Roman" pitchFamily="18" charset="0"/>
                <a:cs typeface="Times New Roman" pitchFamily="18" charset="0"/>
              </a:rPr>
              <a:t> </a:t>
            </a:r>
            <a:r>
              <a:rPr lang="en-US" sz="2800" b="1" i="1" dirty="0" err="1">
                <a:solidFill>
                  <a:srgbClr val="0000FF"/>
                </a:solidFill>
                <a:latin typeface="Times New Roman" pitchFamily="18" charset="0"/>
                <a:cs typeface="Times New Roman" pitchFamily="18" charset="0"/>
              </a:rPr>
              <a:t>tương</a:t>
            </a:r>
            <a:r>
              <a:rPr lang="en-US" sz="2800" b="1" i="1" dirty="0">
                <a:solidFill>
                  <a:srgbClr val="0000FF"/>
                </a:solidFill>
                <a:latin typeface="Times New Roman" pitchFamily="18" charset="0"/>
                <a:cs typeface="Times New Roman" pitchFamily="18" charset="0"/>
              </a:rPr>
              <a:t> </a:t>
            </a:r>
            <a:r>
              <a:rPr lang="en-US" sz="2800" b="1" i="1" dirty="0" err="1">
                <a:solidFill>
                  <a:srgbClr val="0000FF"/>
                </a:solidFill>
                <a:latin typeface="Times New Roman" pitchFamily="18" charset="0"/>
                <a:cs typeface="Times New Roman" pitchFamily="18" charset="0"/>
              </a:rPr>
              <a:t>phản</a:t>
            </a:r>
            <a:r>
              <a:rPr lang="en-US" sz="2800" b="1" i="1"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là</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hai</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trạng</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thái</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biểu</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hiện</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khác</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nhau</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của</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cùng</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một</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loại</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đặc</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điểm</a:t>
            </a:r>
            <a:r>
              <a:rPr lang="en-US" sz="2800" dirty="0">
                <a:solidFill>
                  <a:srgbClr val="0000FF"/>
                </a:solidFill>
                <a:latin typeface="Times New Roman" pitchFamily="18" charset="0"/>
                <a:cs typeface="Times New Roman" pitchFamily="18" charset="0"/>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0"/>
                                  </p:stCondLst>
                                  <p:childTnLst>
                                    <p:set>
                                      <p:cBhvr>
                                        <p:cTn id="6" dur="1" fill="hold">
                                          <p:stCondLst>
                                            <p:cond delay="0"/>
                                          </p:stCondLst>
                                        </p:cTn>
                                        <p:tgtEl>
                                          <p:spTgt spid="20">
                                            <p:txEl>
                                              <p:pRg st="0" end="0"/>
                                            </p:txEl>
                                          </p:spTgt>
                                        </p:tgtEl>
                                        <p:attrNameLst>
                                          <p:attrName>style.visibility</p:attrName>
                                        </p:attrNameLst>
                                      </p:cBhvr>
                                      <p:to>
                                        <p:strVal val="visible"/>
                                      </p:to>
                                    </p:set>
                                    <p:anim calcmode="lin" valueType="num">
                                      <p:cBhvr>
                                        <p:cTn id="7" dur="1000" fill="hold"/>
                                        <p:tgtEl>
                                          <p:spTgt spid="20">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20">
                                            <p:txEl>
                                              <p:pRg st="0" end="0"/>
                                            </p:txEl>
                                          </p:spTgt>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nodeType="clickEffect">
                                  <p:stCondLst>
                                    <p:cond delay="0"/>
                                  </p:stCondLst>
                                  <p:childTnLst>
                                    <p:set>
                                      <p:cBhvr>
                                        <p:cTn id="12" dur="1" fill="hold">
                                          <p:stCondLst>
                                            <p:cond delay="0"/>
                                          </p:stCondLst>
                                        </p:cTn>
                                        <p:tgtEl>
                                          <p:spTgt spid="20">
                                            <p:txEl>
                                              <p:pRg st="1" end="1"/>
                                            </p:txEl>
                                          </p:spTgt>
                                        </p:tgtEl>
                                        <p:attrNameLst>
                                          <p:attrName>style.visibility</p:attrName>
                                        </p:attrNameLst>
                                      </p:cBhvr>
                                      <p:to>
                                        <p:strVal val="visible"/>
                                      </p:to>
                                    </p:set>
                                    <p:anim calcmode="lin" valueType="num">
                                      <p:cBhvr>
                                        <p:cTn id="13" dur="1000" fill="hold"/>
                                        <p:tgtEl>
                                          <p:spTgt spid="20">
                                            <p:txEl>
                                              <p:pRg st="1" end="1"/>
                                            </p:txEl>
                                          </p:spTgt>
                                        </p:tgtEl>
                                        <p:attrNameLst>
                                          <p:attrName>ppt_w</p:attrName>
                                        </p:attrNameLst>
                                      </p:cBhvr>
                                      <p:tavLst>
                                        <p:tav tm="0">
                                          <p:val>
                                            <p:fltVal val="0"/>
                                          </p:val>
                                        </p:tav>
                                        <p:tav tm="100000">
                                          <p:val>
                                            <p:strVal val="#ppt_w"/>
                                          </p:val>
                                        </p:tav>
                                      </p:tavLst>
                                    </p:anim>
                                    <p:anim calcmode="lin" valueType="num">
                                      <p:cBhvr>
                                        <p:cTn id="14" dur="1000" fill="hold"/>
                                        <p:tgtEl>
                                          <p:spTgt spid="20">
                                            <p:txEl>
                                              <p:pRg st="1" end="1"/>
                                            </p:txEl>
                                          </p:spTgt>
                                        </p:tgtEl>
                                        <p:attrNameLst>
                                          <p:attrName>ppt_h</p:attrName>
                                        </p:attrNameLst>
                                      </p:cBhvr>
                                      <p:tavLst>
                                        <p:tav tm="0">
                                          <p:val>
                                            <p:fltVal val="0"/>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16" fill="hold" nodeType="clickEffect">
                                  <p:stCondLst>
                                    <p:cond delay="0"/>
                                  </p:stCondLst>
                                  <p:childTnLst>
                                    <p:set>
                                      <p:cBhvr>
                                        <p:cTn id="18" dur="1" fill="hold">
                                          <p:stCondLst>
                                            <p:cond delay="0"/>
                                          </p:stCondLst>
                                        </p:cTn>
                                        <p:tgtEl>
                                          <p:spTgt spid="20">
                                            <p:txEl>
                                              <p:pRg st="2" end="2"/>
                                            </p:txEl>
                                          </p:spTgt>
                                        </p:tgtEl>
                                        <p:attrNameLst>
                                          <p:attrName>style.visibility</p:attrName>
                                        </p:attrNameLst>
                                      </p:cBhvr>
                                      <p:to>
                                        <p:strVal val="visible"/>
                                      </p:to>
                                    </p:set>
                                    <p:anim calcmode="lin" valueType="num">
                                      <p:cBhvr>
                                        <p:cTn id="19" dur="1000" fill="hold"/>
                                        <p:tgtEl>
                                          <p:spTgt spid="20">
                                            <p:txEl>
                                              <p:pRg st="2" end="2"/>
                                            </p:txEl>
                                          </p:spTgt>
                                        </p:tgtEl>
                                        <p:attrNameLst>
                                          <p:attrName>ppt_w</p:attrName>
                                        </p:attrNameLst>
                                      </p:cBhvr>
                                      <p:tavLst>
                                        <p:tav tm="0">
                                          <p:val>
                                            <p:fltVal val="0"/>
                                          </p:val>
                                        </p:tav>
                                        <p:tav tm="100000">
                                          <p:val>
                                            <p:strVal val="#ppt_w"/>
                                          </p:val>
                                        </p:tav>
                                      </p:tavLst>
                                    </p:anim>
                                    <p:anim calcmode="lin" valueType="num">
                                      <p:cBhvr>
                                        <p:cTn id="20" dur="1000" fill="hold"/>
                                        <p:tgtEl>
                                          <p:spTgt spid="20">
                                            <p:txEl>
                                              <p:pRg st="2" end="2"/>
                                            </p:txEl>
                                          </p:spTgt>
                                        </p:tgtEl>
                                        <p:attrNameLst>
                                          <p:attrName>ppt_h</p:attrName>
                                        </p:attrNameLst>
                                      </p:cBhvr>
                                      <p:tavLst>
                                        <p:tav tm="0">
                                          <p:val>
                                            <p:fltVal val="0"/>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16" fill="hold" nodeType="clickEffect">
                                  <p:stCondLst>
                                    <p:cond delay="0"/>
                                  </p:stCondLst>
                                  <p:childTnLst>
                                    <p:set>
                                      <p:cBhvr>
                                        <p:cTn id="24" dur="1" fill="hold">
                                          <p:stCondLst>
                                            <p:cond delay="0"/>
                                          </p:stCondLst>
                                        </p:cTn>
                                        <p:tgtEl>
                                          <p:spTgt spid="20">
                                            <p:txEl>
                                              <p:pRg st="3" end="3"/>
                                            </p:txEl>
                                          </p:spTgt>
                                        </p:tgtEl>
                                        <p:attrNameLst>
                                          <p:attrName>style.visibility</p:attrName>
                                        </p:attrNameLst>
                                      </p:cBhvr>
                                      <p:to>
                                        <p:strVal val="visible"/>
                                      </p:to>
                                    </p:set>
                                    <p:anim calcmode="lin" valueType="num">
                                      <p:cBhvr>
                                        <p:cTn id="25" dur="1000" fill="hold"/>
                                        <p:tgtEl>
                                          <p:spTgt spid="20">
                                            <p:txEl>
                                              <p:pRg st="3" end="3"/>
                                            </p:txEl>
                                          </p:spTgt>
                                        </p:tgtEl>
                                        <p:attrNameLst>
                                          <p:attrName>ppt_w</p:attrName>
                                        </p:attrNameLst>
                                      </p:cBhvr>
                                      <p:tavLst>
                                        <p:tav tm="0">
                                          <p:val>
                                            <p:fltVal val="0"/>
                                          </p:val>
                                        </p:tav>
                                        <p:tav tm="100000">
                                          <p:val>
                                            <p:strVal val="#ppt_w"/>
                                          </p:val>
                                        </p:tav>
                                      </p:tavLst>
                                    </p:anim>
                                    <p:anim calcmode="lin" valueType="num">
                                      <p:cBhvr>
                                        <p:cTn id="26" dur="1000" fill="hold"/>
                                        <p:tgtEl>
                                          <p:spTgt spid="20">
                                            <p:txEl>
                                              <p:pRg st="3" end="3"/>
                                            </p:txEl>
                                          </p:spTgt>
                                        </p:tgtEl>
                                        <p:attrNameLst>
                                          <p:attrName>ppt_h</p:attrName>
                                        </p:attrNameLst>
                                      </p:cBhvr>
                                      <p:tavLst>
                                        <p:tav tm="0">
                                          <p:val>
                                            <p:fltVal val="0"/>
                                          </p:val>
                                        </p:tav>
                                        <p:tav tm="100000">
                                          <p:val>
                                            <p:strVal val="#ppt_h"/>
                                          </p:val>
                                        </p:tav>
                                      </p:tavLst>
                                    </p:anim>
                                  </p:childTnLst>
                                </p:cTn>
                              </p:par>
                            </p:childTnLst>
                          </p:cTn>
                        </p:par>
                      </p:childTnLst>
                    </p:cTn>
                  </p:par>
                  <p:par>
                    <p:cTn id="27" fill="hold">
                      <p:stCondLst>
                        <p:cond delay="indefinite"/>
                      </p:stCondLst>
                      <p:childTnLst>
                        <p:par>
                          <p:cTn id="28" fill="hold">
                            <p:stCondLst>
                              <p:cond delay="0"/>
                            </p:stCondLst>
                            <p:childTnLst>
                              <p:par>
                                <p:cTn id="29" presetID="23" presetClass="entr" presetSubtype="16" fill="hold" nodeType="clickEffect">
                                  <p:stCondLst>
                                    <p:cond delay="0"/>
                                  </p:stCondLst>
                                  <p:childTnLst>
                                    <p:set>
                                      <p:cBhvr>
                                        <p:cTn id="30" dur="1" fill="hold">
                                          <p:stCondLst>
                                            <p:cond delay="0"/>
                                          </p:stCondLst>
                                        </p:cTn>
                                        <p:tgtEl>
                                          <p:spTgt spid="20">
                                            <p:txEl>
                                              <p:pRg st="5" end="5"/>
                                            </p:txEl>
                                          </p:spTgt>
                                        </p:tgtEl>
                                        <p:attrNameLst>
                                          <p:attrName>style.visibility</p:attrName>
                                        </p:attrNameLst>
                                      </p:cBhvr>
                                      <p:to>
                                        <p:strVal val="visible"/>
                                      </p:to>
                                    </p:set>
                                    <p:anim calcmode="lin" valueType="num">
                                      <p:cBhvr>
                                        <p:cTn id="31" dur="1000" fill="hold"/>
                                        <p:tgtEl>
                                          <p:spTgt spid="20">
                                            <p:txEl>
                                              <p:pRg st="5" end="5"/>
                                            </p:txEl>
                                          </p:spTgt>
                                        </p:tgtEl>
                                        <p:attrNameLst>
                                          <p:attrName>ppt_w</p:attrName>
                                        </p:attrNameLst>
                                      </p:cBhvr>
                                      <p:tavLst>
                                        <p:tav tm="0">
                                          <p:val>
                                            <p:fltVal val="0"/>
                                          </p:val>
                                        </p:tav>
                                        <p:tav tm="100000">
                                          <p:val>
                                            <p:strVal val="#ppt_w"/>
                                          </p:val>
                                        </p:tav>
                                      </p:tavLst>
                                    </p:anim>
                                    <p:anim calcmode="lin" valueType="num">
                                      <p:cBhvr>
                                        <p:cTn id="32" dur="1000" fill="hold"/>
                                        <p:tgtEl>
                                          <p:spTgt spid="20">
                                            <p:txEl>
                                              <p:pRg st="5" end="5"/>
                                            </p:txEl>
                                          </p:spTgt>
                                        </p:tgtEl>
                                        <p:attrNameLst>
                                          <p:attrName>ppt_h</p:attrName>
                                        </p:attrNameLst>
                                      </p:cBhvr>
                                      <p:tavLst>
                                        <p:tav tm="0">
                                          <p:val>
                                            <p:fltVal val="0"/>
                                          </p:val>
                                        </p:tav>
                                        <p:tav tm="100000">
                                          <p:val>
                                            <p:strVal val="#ppt_h"/>
                                          </p:val>
                                        </p:tav>
                                      </p:tavLst>
                                    </p:anim>
                                  </p:childTnLst>
                                </p:cTn>
                              </p:par>
                            </p:childTnLst>
                          </p:cTn>
                        </p:par>
                      </p:childTnLst>
                    </p:cTn>
                  </p:par>
                  <p:par>
                    <p:cTn id="33" fill="hold">
                      <p:stCondLst>
                        <p:cond delay="indefinite"/>
                      </p:stCondLst>
                      <p:childTnLst>
                        <p:par>
                          <p:cTn id="34" fill="hold">
                            <p:stCondLst>
                              <p:cond delay="0"/>
                            </p:stCondLst>
                            <p:childTnLst>
                              <p:par>
                                <p:cTn id="35" presetID="23" presetClass="entr" presetSubtype="16" fill="hold" nodeType="clickEffect">
                                  <p:stCondLst>
                                    <p:cond delay="0"/>
                                  </p:stCondLst>
                                  <p:childTnLst>
                                    <p:set>
                                      <p:cBhvr>
                                        <p:cTn id="36" dur="1" fill="hold">
                                          <p:stCondLst>
                                            <p:cond delay="0"/>
                                          </p:stCondLst>
                                        </p:cTn>
                                        <p:tgtEl>
                                          <p:spTgt spid="20">
                                            <p:txEl>
                                              <p:pRg st="4" end="4"/>
                                            </p:txEl>
                                          </p:spTgt>
                                        </p:tgtEl>
                                        <p:attrNameLst>
                                          <p:attrName>style.visibility</p:attrName>
                                        </p:attrNameLst>
                                      </p:cBhvr>
                                      <p:to>
                                        <p:strVal val="visible"/>
                                      </p:to>
                                    </p:set>
                                    <p:anim calcmode="lin" valueType="num">
                                      <p:cBhvr>
                                        <p:cTn id="37" dur="1000" fill="hold"/>
                                        <p:tgtEl>
                                          <p:spTgt spid="20">
                                            <p:txEl>
                                              <p:pRg st="4" end="4"/>
                                            </p:txEl>
                                          </p:spTgt>
                                        </p:tgtEl>
                                        <p:attrNameLst>
                                          <p:attrName>ppt_w</p:attrName>
                                        </p:attrNameLst>
                                      </p:cBhvr>
                                      <p:tavLst>
                                        <p:tav tm="0">
                                          <p:val>
                                            <p:fltVal val="0"/>
                                          </p:val>
                                        </p:tav>
                                        <p:tav tm="100000">
                                          <p:val>
                                            <p:strVal val="#ppt_w"/>
                                          </p:val>
                                        </p:tav>
                                      </p:tavLst>
                                    </p:anim>
                                    <p:anim calcmode="lin" valueType="num">
                                      <p:cBhvr>
                                        <p:cTn id="38" dur="1000" fill="hold"/>
                                        <p:tgtEl>
                                          <p:spTgt spid="20">
                                            <p:txEl>
                                              <p:pRg st="4" end="4"/>
                                            </p:txEl>
                                          </p:spTgt>
                                        </p:tgtEl>
                                        <p:attrNameLst>
                                          <p:attrName>ppt_h</p:attrName>
                                        </p:attrNameLst>
                                      </p:cBhvr>
                                      <p:tavLst>
                                        <p:tav tm="0">
                                          <p:val>
                                            <p:fltVal val="0"/>
                                          </p:val>
                                        </p:tav>
                                        <p:tav tm="100000">
                                          <p:val>
                                            <p:strVal val="#ppt_h"/>
                                          </p:val>
                                        </p:tav>
                                      </p:tavLst>
                                    </p:anim>
                                  </p:childTnLst>
                                </p:cTn>
                              </p:par>
                            </p:childTnLst>
                          </p:cTn>
                        </p:par>
                      </p:childTnLst>
                    </p:cTn>
                  </p:par>
                  <p:par>
                    <p:cTn id="39" fill="hold">
                      <p:stCondLst>
                        <p:cond delay="indefinite"/>
                      </p:stCondLst>
                      <p:childTnLst>
                        <p:par>
                          <p:cTn id="40" fill="hold">
                            <p:stCondLst>
                              <p:cond delay="0"/>
                            </p:stCondLst>
                            <p:childTnLst>
                              <p:par>
                                <p:cTn id="41" presetID="23" presetClass="entr" presetSubtype="16" fill="hold" nodeType="clickEffect">
                                  <p:stCondLst>
                                    <p:cond delay="0"/>
                                  </p:stCondLst>
                                  <p:childTnLst>
                                    <p:set>
                                      <p:cBhvr>
                                        <p:cTn id="42" dur="1" fill="hold">
                                          <p:stCondLst>
                                            <p:cond delay="0"/>
                                          </p:stCondLst>
                                        </p:cTn>
                                        <p:tgtEl>
                                          <p:spTgt spid="20">
                                            <p:txEl>
                                              <p:pRg st="6" end="6"/>
                                            </p:txEl>
                                          </p:spTgt>
                                        </p:tgtEl>
                                        <p:attrNameLst>
                                          <p:attrName>style.visibility</p:attrName>
                                        </p:attrNameLst>
                                      </p:cBhvr>
                                      <p:to>
                                        <p:strVal val="visible"/>
                                      </p:to>
                                    </p:set>
                                    <p:anim calcmode="lin" valueType="num">
                                      <p:cBhvr>
                                        <p:cTn id="43" dur="1000" fill="hold"/>
                                        <p:tgtEl>
                                          <p:spTgt spid="20">
                                            <p:txEl>
                                              <p:pRg st="6" end="6"/>
                                            </p:txEl>
                                          </p:spTgt>
                                        </p:tgtEl>
                                        <p:attrNameLst>
                                          <p:attrName>ppt_w</p:attrName>
                                        </p:attrNameLst>
                                      </p:cBhvr>
                                      <p:tavLst>
                                        <p:tav tm="0">
                                          <p:val>
                                            <p:fltVal val="0"/>
                                          </p:val>
                                        </p:tav>
                                        <p:tav tm="100000">
                                          <p:val>
                                            <p:strVal val="#ppt_w"/>
                                          </p:val>
                                        </p:tav>
                                      </p:tavLst>
                                    </p:anim>
                                    <p:anim calcmode="lin" valueType="num">
                                      <p:cBhvr>
                                        <p:cTn id="44" dur="1000" fill="hold"/>
                                        <p:tgtEl>
                                          <p:spTgt spid="20">
                                            <p:txEl>
                                              <p:pRg st="6" end="6"/>
                                            </p:txEl>
                                          </p:spTgt>
                                        </p:tgtEl>
                                        <p:attrNameLst>
                                          <p:attrName>ppt_h</p:attrName>
                                        </p:attrNameLst>
                                      </p:cBhvr>
                                      <p:tavLst>
                                        <p:tav tm="0">
                                          <p:val>
                                            <p:fltVal val="0"/>
                                          </p:val>
                                        </p:tav>
                                        <p:tav tm="100000">
                                          <p:val>
                                            <p:strVal val="#ppt_h"/>
                                          </p:val>
                                        </p:tav>
                                      </p:tavLst>
                                    </p:anim>
                                  </p:childTnLst>
                                </p:cTn>
                              </p:par>
                            </p:childTnLst>
                          </p:cTn>
                        </p:par>
                      </p:childTnLst>
                    </p:cTn>
                  </p:par>
                  <p:par>
                    <p:cTn id="45" fill="hold">
                      <p:stCondLst>
                        <p:cond delay="indefinite"/>
                      </p:stCondLst>
                      <p:childTnLst>
                        <p:par>
                          <p:cTn id="46" fill="hold">
                            <p:stCondLst>
                              <p:cond delay="0"/>
                            </p:stCondLst>
                            <p:childTnLst>
                              <p:par>
                                <p:cTn id="47" presetID="23" presetClass="entr" presetSubtype="16" fill="hold" nodeType="clickEffect">
                                  <p:stCondLst>
                                    <p:cond delay="0"/>
                                  </p:stCondLst>
                                  <p:childTnLst>
                                    <p:set>
                                      <p:cBhvr>
                                        <p:cTn id="48" dur="1" fill="hold">
                                          <p:stCondLst>
                                            <p:cond delay="0"/>
                                          </p:stCondLst>
                                        </p:cTn>
                                        <p:tgtEl>
                                          <p:spTgt spid="20">
                                            <p:txEl>
                                              <p:pRg st="7" end="7"/>
                                            </p:txEl>
                                          </p:spTgt>
                                        </p:tgtEl>
                                        <p:attrNameLst>
                                          <p:attrName>style.visibility</p:attrName>
                                        </p:attrNameLst>
                                      </p:cBhvr>
                                      <p:to>
                                        <p:strVal val="visible"/>
                                      </p:to>
                                    </p:set>
                                    <p:anim calcmode="lin" valueType="num">
                                      <p:cBhvr>
                                        <p:cTn id="49" dur="1000" fill="hold"/>
                                        <p:tgtEl>
                                          <p:spTgt spid="20">
                                            <p:txEl>
                                              <p:pRg st="7" end="7"/>
                                            </p:txEl>
                                          </p:spTgt>
                                        </p:tgtEl>
                                        <p:attrNameLst>
                                          <p:attrName>ppt_w</p:attrName>
                                        </p:attrNameLst>
                                      </p:cBhvr>
                                      <p:tavLst>
                                        <p:tav tm="0">
                                          <p:val>
                                            <p:fltVal val="0"/>
                                          </p:val>
                                        </p:tav>
                                        <p:tav tm="100000">
                                          <p:val>
                                            <p:strVal val="#ppt_w"/>
                                          </p:val>
                                        </p:tav>
                                      </p:tavLst>
                                    </p:anim>
                                    <p:anim calcmode="lin" valueType="num">
                                      <p:cBhvr>
                                        <p:cTn id="50" dur="1000" fill="hold"/>
                                        <p:tgtEl>
                                          <p:spTgt spid="20">
                                            <p:txEl>
                                              <p:pRg st="7" end="7"/>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0" y="0"/>
            <a:ext cx="12192000" cy="523220"/>
          </a:xfrm>
          <a:prstGeom prst="rect">
            <a:avLst/>
          </a:prstGeom>
          <a:noFill/>
        </p:spPr>
        <p:txBody>
          <a:bodyPr wrap="square" rtlCol="0">
            <a:spAutoFit/>
          </a:bodyPr>
          <a:lstStyle/>
          <a:p>
            <a:pPr algn="ctr"/>
            <a:r>
              <a:rPr lang="en-US" sz="2800" b="1" dirty="0" err="1">
                <a:solidFill>
                  <a:srgbClr val="FF00FF"/>
                </a:solidFill>
                <a:latin typeface="Times New Roman" pitchFamily="18" charset="0"/>
                <a:cs typeface="Times New Roman" pitchFamily="18" charset="0"/>
              </a:rPr>
              <a:t>BÀI</a:t>
            </a:r>
            <a:r>
              <a:rPr lang="en-US" sz="2800" b="1" dirty="0">
                <a:solidFill>
                  <a:srgbClr val="FF00FF"/>
                </a:solidFill>
                <a:latin typeface="Times New Roman" pitchFamily="18" charset="0"/>
                <a:cs typeface="Times New Roman" pitchFamily="18" charset="0"/>
              </a:rPr>
              <a:t> 38: </a:t>
            </a:r>
            <a:r>
              <a:rPr lang="en-US" sz="2800" b="1" dirty="0" err="1">
                <a:solidFill>
                  <a:srgbClr val="FF00FF"/>
                </a:solidFill>
                <a:latin typeface="Times New Roman" pitchFamily="18" charset="0"/>
                <a:cs typeface="Times New Roman" pitchFamily="18" charset="0"/>
              </a:rPr>
              <a:t>QUY</a:t>
            </a:r>
            <a:r>
              <a:rPr lang="en-US" sz="2800" b="1" dirty="0">
                <a:solidFill>
                  <a:srgbClr val="FF00FF"/>
                </a:solidFill>
                <a:latin typeface="Times New Roman" pitchFamily="18" charset="0"/>
                <a:cs typeface="Times New Roman" pitchFamily="18" charset="0"/>
              </a:rPr>
              <a:t> </a:t>
            </a:r>
            <a:r>
              <a:rPr lang="en-US" sz="2800" b="1" dirty="0" err="1">
                <a:solidFill>
                  <a:srgbClr val="FF00FF"/>
                </a:solidFill>
                <a:latin typeface="Times New Roman" pitchFamily="18" charset="0"/>
                <a:cs typeface="Times New Roman" pitchFamily="18" charset="0"/>
              </a:rPr>
              <a:t>LUẬT</a:t>
            </a:r>
            <a:r>
              <a:rPr lang="en-US" sz="2800" b="1" dirty="0">
                <a:solidFill>
                  <a:srgbClr val="FF00FF"/>
                </a:solidFill>
                <a:latin typeface="Times New Roman" pitchFamily="18" charset="0"/>
                <a:cs typeface="Times New Roman" pitchFamily="18" charset="0"/>
              </a:rPr>
              <a:t> DI </a:t>
            </a:r>
            <a:r>
              <a:rPr lang="en-US" sz="2800" b="1" dirty="0" err="1">
                <a:solidFill>
                  <a:srgbClr val="FF00FF"/>
                </a:solidFill>
                <a:latin typeface="Times New Roman" pitchFamily="18" charset="0"/>
                <a:cs typeface="Times New Roman" pitchFamily="18" charset="0"/>
              </a:rPr>
              <a:t>TRUYỀN</a:t>
            </a:r>
            <a:r>
              <a:rPr lang="en-US" sz="2800" b="1" dirty="0">
                <a:solidFill>
                  <a:srgbClr val="FF00FF"/>
                </a:solidFill>
                <a:latin typeface="Times New Roman" pitchFamily="18" charset="0"/>
                <a:cs typeface="Times New Roman" pitchFamily="18" charset="0"/>
              </a:rPr>
              <a:t> </a:t>
            </a:r>
            <a:r>
              <a:rPr lang="en-US" sz="2800" b="1" dirty="0" err="1">
                <a:solidFill>
                  <a:srgbClr val="FF00FF"/>
                </a:solidFill>
                <a:latin typeface="Times New Roman" pitchFamily="18" charset="0"/>
                <a:cs typeface="Times New Roman" pitchFamily="18" charset="0"/>
              </a:rPr>
              <a:t>CỦA</a:t>
            </a:r>
            <a:r>
              <a:rPr lang="en-US" sz="2800" b="1" dirty="0">
                <a:solidFill>
                  <a:srgbClr val="FF00FF"/>
                </a:solidFill>
                <a:latin typeface="Times New Roman" pitchFamily="18" charset="0"/>
                <a:cs typeface="Times New Roman" pitchFamily="18" charset="0"/>
              </a:rPr>
              <a:t> MENDEL</a:t>
            </a:r>
            <a:endParaRPr lang="en-US" sz="3200" b="1" dirty="0">
              <a:solidFill>
                <a:srgbClr val="FF00FF"/>
              </a:solidFill>
              <a:latin typeface="Times New Roman" pitchFamily="18" charset="0"/>
              <a:cs typeface="Times New Roman" pitchFamily="18" charset="0"/>
            </a:endParaRPr>
          </a:p>
        </p:txBody>
      </p:sp>
      <p:sp>
        <p:nvSpPr>
          <p:cNvPr id="6" name="TextBox 5"/>
          <p:cNvSpPr txBox="1"/>
          <p:nvPr/>
        </p:nvSpPr>
        <p:spPr>
          <a:xfrm>
            <a:off x="0" y="420908"/>
            <a:ext cx="12192000" cy="523220"/>
          </a:xfrm>
          <a:prstGeom prst="rect">
            <a:avLst/>
          </a:prstGeom>
          <a:noFill/>
        </p:spPr>
        <p:txBody>
          <a:bodyPr wrap="square" rtlCol="0">
            <a:spAutoFit/>
          </a:bodyPr>
          <a:lstStyle/>
          <a:p>
            <a:r>
              <a:rPr lang="en-US" sz="2800" b="1" dirty="0">
                <a:solidFill>
                  <a:srgbClr val="0000FF"/>
                </a:solidFill>
                <a:latin typeface="Times New Roman" pitchFamily="18" charset="0"/>
                <a:cs typeface="Times New Roman" pitchFamily="18" charset="0"/>
              </a:rPr>
              <a:t>I. Ý </a:t>
            </a:r>
            <a:r>
              <a:rPr lang="en-US" sz="2800" b="1" dirty="0" err="1">
                <a:solidFill>
                  <a:srgbClr val="0000FF"/>
                </a:solidFill>
                <a:latin typeface="Times New Roman" pitchFamily="18" charset="0"/>
                <a:cs typeface="Times New Roman" pitchFamily="18" charset="0"/>
              </a:rPr>
              <a:t>TƯỞNG</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NGHIÊN</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CỨU</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CỦA</a:t>
            </a:r>
            <a:r>
              <a:rPr lang="en-US" sz="2800" b="1" dirty="0">
                <a:solidFill>
                  <a:srgbClr val="0000FF"/>
                </a:solidFill>
                <a:latin typeface="Times New Roman" pitchFamily="18" charset="0"/>
                <a:cs typeface="Times New Roman" pitchFamily="18" charset="0"/>
              </a:rPr>
              <a:t> MENDEL</a:t>
            </a:r>
          </a:p>
        </p:txBody>
      </p:sp>
      <p:sp>
        <p:nvSpPr>
          <p:cNvPr id="27650" name="Rectangle 2"/>
          <p:cNvSpPr>
            <a:spLocks noChangeArrowheads="1"/>
          </p:cNvSpPr>
          <p:nvPr/>
        </p:nvSpPr>
        <p:spPr bwMode="auto">
          <a:xfrm>
            <a:off x="0" y="0"/>
            <a:ext cx="12192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27651" name="Rectangle 3"/>
          <p:cNvSpPr>
            <a:spLocks noChangeArrowheads="1"/>
          </p:cNvSpPr>
          <p:nvPr/>
        </p:nvSpPr>
        <p:spPr bwMode="auto">
          <a:xfrm>
            <a:off x="0" y="857250"/>
            <a:ext cx="12192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19" name="TextBox 18"/>
          <p:cNvSpPr txBox="1"/>
          <p:nvPr/>
        </p:nvSpPr>
        <p:spPr>
          <a:xfrm>
            <a:off x="0" y="856336"/>
            <a:ext cx="12192000" cy="523220"/>
          </a:xfrm>
          <a:prstGeom prst="rect">
            <a:avLst/>
          </a:prstGeom>
          <a:noFill/>
        </p:spPr>
        <p:txBody>
          <a:bodyPr wrap="square" rtlCol="0">
            <a:spAutoFit/>
          </a:bodyPr>
          <a:lstStyle/>
          <a:p>
            <a:pPr algn="just"/>
            <a:r>
              <a:rPr lang="en-US" sz="2800" b="1" dirty="0">
                <a:solidFill>
                  <a:srgbClr val="0000FF"/>
                </a:solidFill>
                <a:latin typeface="Times New Roman" pitchFamily="18" charset="0"/>
                <a:cs typeface="Times New Roman" pitchFamily="18" charset="0"/>
              </a:rPr>
              <a:t>II. </a:t>
            </a:r>
            <a:r>
              <a:rPr lang="en-US" sz="2800" b="1" dirty="0" err="1">
                <a:solidFill>
                  <a:srgbClr val="0000FF"/>
                </a:solidFill>
                <a:latin typeface="Times New Roman" pitchFamily="18" charset="0"/>
                <a:cs typeface="Times New Roman" pitchFamily="18" charset="0"/>
              </a:rPr>
              <a:t>PHÉP</a:t>
            </a:r>
            <a:r>
              <a:rPr lang="en-US" sz="2800" b="1" dirty="0">
                <a:solidFill>
                  <a:srgbClr val="0000FF"/>
                </a:solidFill>
                <a:latin typeface="Times New Roman" pitchFamily="18" charset="0"/>
                <a:cs typeface="Times New Roman" pitchFamily="18" charset="0"/>
              </a:rPr>
              <a:t> LAI </a:t>
            </a:r>
            <a:r>
              <a:rPr lang="en-US" sz="2800" b="1" dirty="0" err="1">
                <a:solidFill>
                  <a:srgbClr val="0000FF"/>
                </a:solidFill>
                <a:latin typeface="Times New Roman" pitchFamily="18" charset="0"/>
                <a:cs typeface="Times New Roman" pitchFamily="18" charset="0"/>
              </a:rPr>
              <a:t>MỘT</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CẶP</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TÍNH</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TRẠNG</a:t>
            </a:r>
            <a:endParaRPr lang="en-US" sz="2800" b="1" dirty="0">
              <a:solidFill>
                <a:srgbClr val="0000FF"/>
              </a:solidFill>
              <a:latin typeface="Times New Roman" pitchFamily="18" charset="0"/>
              <a:cs typeface="Times New Roman" pitchFamily="18" charset="0"/>
            </a:endParaRPr>
          </a:p>
        </p:txBody>
      </p:sp>
      <p:sp>
        <p:nvSpPr>
          <p:cNvPr id="20" name="TextBox 19"/>
          <p:cNvSpPr txBox="1"/>
          <p:nvPr/>
        </p:nvSpPr>
        <p:spPr>
          <a:xfrm>
            <a:off x="0" y="1233708"/>
            <a:ext cx="12192000" cy="4832092"/>
          </a:xfrm>
          <a:prstGeom prst="rect">
            <a:avLst/>
          </a:prstGeom>
          <a:noFill/>
        </p:spPr>
        <p:txBody>
          <a:bodyPr wrap="square" rtlCol="0">
            <a:spAutoFit/>
          </a:bodyPr>
          <a:lstStyle/>
          <a:p>
            <a:pPr algn="just"/>
            <a:r>
              <a:rPr lang="en-US" sz="2800" b="1" dirty="0">
                <a:solidFill>
                  <a:srgbClr val="0000FF"/>
                </a:solidFill>
                <a:latin typeface="Times New Roman" pitchFamily="18" charset="0"/>
                <a:cs typeface="Times New Roman" pitchFamily="18" charset="0"/>
              </a:rPr>
              <a:t>1. </a:t>
            </a:r>
            <a:r>
              <a:rPr lang="en-US" sz="2800" b="1" dirty="0" err="1">
                <a:solidFill>
                  <a:srgbClr val="0000FF"/>
                </a:solidFill>
                <a:latin typeface="Times New Roman" pitchFamily="18" charset="0"/>
                <a:cs typeface="Times New Roman" pitchFamily="18" charset="0"/>
              </a:rPr>
              <a:t>Một</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số</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thuật</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ngữ</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kí</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hiệu</a:t>
            </a:r>
            <a:r>
              <a:rPr lang="en-US" sz="2800" b="1" dirty="0">
                <a:solidFill>
                  <a:srgbClr val="0000FF"/>
                </a:solidFill>
                <a:latin typeface="Times New Roman" pitchFamily="18" charset="0"/>
                <a:cs typeface="Times New Roman" pitchFamily="18" charset="0"/>
              </a:rPr>
              <a:t>:</a:t>
            </a:r>
            <a:endParaRPr lang="en-US" sz="2800" dirty="0">
              <a:solidFill>
                <a:srgbClr val="0000FF"/>
              </a:solidFill>
              <a:latin typeface="Times New Roman" pitchFamily="18" charset="0"/>
              <a:cs typeface="Times New Roman" pitchFamily="18" charset="0"/>
            </a:endParaRPr>
          </a:p>
          <a:p>
            <a:pPr algn="just"/>
            <a:r>
              <a:rPr lang="en-US" sz="2800" b="1" i="1" dirty="0">
                <a:solidFill>
                  <a:srgbClr val="0000FF"/>
                </a:solidFill>
                <a:latin typeface="Times New Roman" pitchFamily="18" charset="0"/>
                <a:cs typeface="Times New Roman" pitchFamily="18" charset="0"/>
                <a:sym typeface="Wingdings"/>
              </a:rPr>
              <a:t>-</a:t>
            </a:r>
            <a:r>
              <a:rPr lang="en-US" sz="2800" b="1" i="1" dirty="0">
                <a:solidFill>
                  <a:srgbClr val="0000FF"/>
                </a:solidFill>
                <a:latin typeface="Times New Roman" pitchFamily="18" charset="0"/>
                <a:cs typeface="Times New Roman" pitchFamily="18" charset="0"/>
              </a:rPr>
              <a:t> </a:t>
            </a:r>
            <a:r>
              <a:rPr lang="en-US" sz="2800" b="1" i="1" dirty="0" err="1">
                <a:solidFill>
                  <a:srgbClr val="0000FF"/>
                </a:solidFill>
                <a:latin typeface="Times New Roman" pitchFamily="18" charset="0"/>
                <a:cs typeface="Times New Roman" pitchFamily="18" charset="0"/>
              </a:rPr>
              <a:t>Tính</a:t>
            </a:r>
            <a:r>
              <a:rPr lang="en-US" sz="2800" b="1" i="1" dirty="0">
                <a:solidFill>
                  <a:srgbClr val="0000FF"/>
                </a:solidFill>
                <a:latin typeface="Times New Roman" pitchFamily="18" charset="0"/>
                <a:cs typeface="Times New Roman" pitchFamily="18" charset="0"/>
              </a:rPr>
              <a:t> </a:t>
            </a:r>
            <a:r>
              <a:rPr lang="en-US" sz="2800" b="1" i="1" dirty="0" err="1">
                <a:solidFill>
                  <a:srgbClr val="0000FF"/>
                </a:solidFill>
                <a:latin typeface="Times New Roman" pitchFamily="18" charset="0"/>
                <a:cs typeface="Times New Roman" pitchFamily="18" charset="0"/>
              </a:rPr>
              <a:t>trạng</a:t>
            </a:r>
            <a:r>
              <a:rPr lang="en-US" sz="2800" b="1" i="1"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là</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những</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đặc</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điểm</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về</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hình</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thái</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cấu</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tạo</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sinh</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lí</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của</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một</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cơ</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thể</a:t>
            </a:r>
            <a:r>
              <a:rPr lang="en-US" sz="2800" dirty="0">
                <a:solidFill>
                  <a:srgbClr val="0000FF"/>
                </a:solidFill>
                <a:latin typeface="Times New Roman" pitchFamily="18" charset="0"/>
                <a:cs typeface="Times New Roman" pitchFamily="18" charset="0"/>
              </a:rPr>
              <a:t>.</a:t>
            </a:r>
          </a:p>
          <a:p>
            <a:pPr algn="just"/>
            <a:r>
              <a:rPr lang="en-US" sz="2800" b="1" i="1" dirty="0">
                <a:solidFill>
                  <a:srgbClr val="0000FF"/>
                </a:solidFill>
                <a:latin typeface="Times New Roman" pitchFamily="18" charset="0"/>
                <a:cs typeface="Times New Roman" pitchFamily="18" charset="0"/>
                <a:sym typeface="Wingdings"/>
              </a:rPr>
              <a:t>+</a:t>
            </a:r>
            <a:r>
              <a:rPr lang="en-US" sz="2800" b="1" i="1" dirty="0" err="1">
                <a:solidFill>
                  <a:srgbClr val="0000FF"/>
                </a:solidFill>
                <a:latin typeface="Times New Roman" pitchFamily="18" charset="0"/>
                <a:cs typeface="Times New Roman" pitchFamily="18" charset="0"/>
              </a:rPr>
              <a:t>Tính</a:t>
            </a:r>
            <a:r>
              <a:rPr lang="en-US" sz="2800" b="1" i="1" dirty="0">
                <a:solidFill>
                  <a:srgbClr val="0000FF"/>
                </a:solidFill>
                <a:latin typeface="Times New Roman" pitchFamily="18" charset="0"/>
                <a:cs typeface="Times New Roman" pitchFamily="18" charset="0"/>
              </a:rPr>
              <a:t> </a:t>
            </a:r>
            <a:r>
              <a:rPr lang="en-US" sz="2800" b="1" i="1" dirty="0" err="1">
                <a:solidFill>
                  <a:srgbClr val="0000FF"/>
                </a:solidFill>
                <a:latin typeface="Times New Roman" pitchFamily="18" charset="0"/>
                <a:cs typeface="Times New Roman" pitchFamily="18" charset="0"/>
              </a:rPr>
              <a:t>trạng</a:t>
            </a:r>
            <a:r>
              <a:rPr lang="en-US" sz="2800" b="1" i="1" dirty="0">
                <a:solidFill>
                  <a:srgbClr val="0000FF"/>
                </a:solidFill>
                <a:latin typeface="Times New Roman" pitchFamily="18" charset="0"/>
                <a:cs typeface="Times New Roman" pitchFamily="18" charset="0"/>
              </a:rPr>
              <a:t> </a:t>
            </a:r>
            <a:r>
              <a:rPr lang="en-US" sz="2800" b="1" i="1" dirty="0" err="1">
                <a:solidFill>
                  <a:srgbClr val="0000FF"/>
                </a:solidFill>
                <a:latin typeface="Times New Roman" pitchFamily="18" charset="0"/>
                <a:cs typeface="Times New Roman" pitchFamily="18" charset="0"/>
              </a:rPr>
              <a:t>trội</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là</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tính</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trạng</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được</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biểu</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hiện</a:t>
            </a:r>
            <a:r>
              <a:rPr lang="en-US" sz="2800" dirty="0">
                <a:solidFill>
                  <a:srgbClr val="0000FF"/>
                </a:solidFill>
                <a:latin typeface="Times New Roman" pitchFamily="18" charset="0"/>
                <a:cs typeface="Times New Roman" pitchFamily="18" charset="0"/>
              </a:rPr>
              <a:t> ở </a:t>
            </a:r>
            <a:r>
              <a:rPr lang="en-US" sz="2800" dirty="0" err="1">
                <a:solidFill>
                  <a:srgbClr val="0000FF"/>
                </a:solidFill>
                <a:latin typeface="Times New Roman" pitchFamily="18" charset="0"/>
                <a:cs typeface="Times New Roman" pitchFamily="18" charset="0"/>
              </a:rPr>
              <a:t>cơ</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thể</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có</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kiểu</a:t>
            </a:r>
            <a:r>
              <a:rPr lang="en-US" sz="2800" dirty="0">
                <a:solidFill>
                  <a:srgbClr val="0000FF"/>
                </a:solidFill>
                <a:latin typeface="Times New Roman" pitchFamily="18" charset="0"/>
                <a:cs typeface="Times New Roman" pitchFamily="18" charset="0"/>
              </a:rPr>
              <a:t> gene </a:t>
            </a:r>
            <a:r>
              <a:rPr lang="en-US" sz="2800" dirty="0" err="1">
                <a:solidFill>
                  <a:srgbClr val="0000FF"/>
                </a:solidFill>
                <a:latin typeface="Times New Roman" pitchFamily="18" charset="0"/>
                <a:cs typeface="Times New Roman" pitchFamily="18" charset="0"/>
              </a:rPr>
              <a:t>dị</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hợp</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tử</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Aa</a:t>
            </a:r>
            <a:r>
              <a:rPr lang="en-US" sz="2800" dirty="0">
                <a:solidFill>
                  <a:srgbClr val="0000FF"/>
                </a:solidFill>
                <a:latin typeface="Times New Roman" pitchFamily="18" charset="0"/>
                <a:cs typeface="Times New Roman" pitchFamily="18" charset="0"/>
              </a:rPr>
              <a:t>). </a:t>
            </a:r>
          </a:p>
          <a:p>
            <a:pPr algn="just"/>
            <a:r>
              <a:rPr lang="en-US" sz="2800" b="1" i="1" dirty="0">
                <a:solidFill>
                  <a:srgbClr val="0000FF"/>
                </a:solidFill>
                <a:latin typeface="Times New Roman" pitchFamily="18" charset="0"/>
                <a:cs typeface="Times New Roman" pitchFamily="18" charset="0"/>
              </a:rPr>
              <a:t>+</a:t>
            </a:r>
            <a:r>
              <a:rPr lang="en-US" sz="2800" b="1" i="1" dirty="0" err="1">
                <a:solidFill>
                  <a:srgbClr val="0000FF"/>
                </a:solidFill>
                <a:latin typeface="Times New Roman" pitchFamily="18" charset="0"/>
                <a:cs typeface="Times New Roman" pitchFamily="18" charset="0"/>
              </a:rPr>
              <a:t>Tính</a:t>
            </a:r>
            <a:r>
              <a:rPr lang="en-US" sz="2800" b="1" i="1" dirty="0">
                <a:solidFill>
                  <a:srgbClr val="0000FF"/>
                </a:solidFill>
                <a:latin typeface="Times New Roman" pitchFamily="18" charset="0"/>
                <a:cs typeface="Times New Roman" pitchFamily="18" charset="0"/>
              </a:rPr>
              <a:t> </a:t>
            </a:r>
            <a:r>
              <a:rPr lang="en-US" sz="2800" b="1" i="1" dirty="0" err="1">
                <a:solidFill>
                  <a:srgbClr val="0000FF"/>
                </a:solidFill>
                <a:latin typeface="Times New Roman" pitchFamily="18" charset="0"/>
                <a:cs typeface="Times New Roman" pitchFamily="18" charset="0"/>
              </a:rPr>
              <a:t>trạng</a:t>
            </a:r>
            <a:r>
              <a:rPr lang="en-US" sz="2800" b="1" i="1" dirty="0">
                <a:solidFill>
                  <a:srgbClr val="0000FF"/>
                </a:solidFill>
                <a:latin typeface="Times New Roman" pitchFamily="18" charset="0"/>
                <a:cs typeface="Times New Roman" pitchFamily="18" charset="0"/>
              </a:rPr>
              <a:t> </a:t>
            </a:r>
            <a:r>
              <a:rPr lang="en-US" sz="2800" b="1" i="1" dirty="0" err="1">
                <a:solidFill>
                  <a:srgbClr val="0000FF"/>
                </a:solidFill>
                <a:latin typeface="Times New Roman" pitchFamily="18" charset="0"/>
                <a:cs typeface="Times New Roman" pitchFamily="18" charset="0"/>
              </a:rPr>
              <a:t>lặn</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là</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tính</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trạng</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không</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được</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biểu</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hiện</a:t>
            </a:r>
            <a:r>
              <a:rPr lang="en-US" sz="2800" dirty="0">
                <a:solidFill>
                  <a:srgbClr val="0000FF"/>
                </a:solidFill>
                <a:latin typeface="Times New Roman" pitchFamily="18" charset="0"/>
                <a:cs typeface="Times New Roman" pitchFamily="18" charset="0"/>
              </a:rPr>
              <a:t> ở </a:t>
            </a:r>
            <a:r>
              <a:rPr lang="en-US" sz="2800" dirty="0" err="1">
                <a:solidFill>
                  <a:srgbClr val="0000FF"/>
                </a:solidFill>
                <a:latin typeface="Times New Roman" pitchFamily="18" charset="0"/>
                <a:cs typeface="Times New Roman" pitchFamily="18" charset="0"/>
              </a:rPr>
              <a:t>cơ</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thể</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có</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kiểu</a:t>
            </a:r>
            <a:r>
              <a:rPr lang="en-US" sz="2800" dirty="0">
                <a:solidFill>
                  <a:srgbClr val="0000FF"/>
                </a:solidFill>
                <a:latin typeface="Times New Roman" pitchFamily="18" charset="0"/>
                <a:cs typeface="Times New Roman" pitchFamily="18" charset="0"/>
              </a:rPr>
              <a:t> gene </a:t>
            </a:r>
            <a:r>
              <a:rPr lang="en-US" sz="2800" dirty="0" err="1">
                <a:solidFill>
                  <a:srgbClr val="0000FF"/>
                </a:solidFill>
                <a:latin typeface="Times New Roman" pitchFamily="18" charset="0"/>
                <a:cs typeface="Times New Roman" pitchFamily="18" charset="0"/>
              </a:rPr>
              <a:t>dị</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hợp</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tử</a:t>
            </a:r>
            <a:r>
              <a:rPr lang="en-US" sz="2800" dirty="0">
                <a:solidFill>
                  <a:srgbClr val="0000FF"/>
                </a:solidFill>
                <a:latin typeface="Times New Roman" pitchFamily="18" charset="0"/>
                <a:cs typeface="Times New Roman" pitchFamily="18" charset="0"/>
              </a:rPr>
              <a:t>.</a:t>
            </a:r>
          </a:p>
          <a:p>
            <a:pPr algn="just">
              <a:buFontTx/>
              <a:buChar char="-"/>
            </a:pPr>
            <a:r>
              <a:rPr lang="en-US" sz="2800" b="1" i="1" dirty="0">
                <a:solidFill>
                  <a:srgbClr val="0000FF"/>
                </a:solidFill>
                <a:latin typeface="Times New Roman" pitchFamily="18" charset="0"/>
                <a:cs typeface="Times New Roman" pitchFamily="18" charset="0"/>
              </a:rPr>
              <a:t> </a:t>
            </a:r>
            <a:r>
              <a:rPr lang="en-US" sz="2800" b="1" i="1" dirty="0" err="1">
                <a:solidFill>
                  <a:srgbClr val="0000FF"/>
                </a:solidFill>
                <a:latin typeface="Times New Roman" pitchFamily="18" charset="0"/>
                <a:cs typeface="Times New Roman" pitchFamily="18" charset="0"/>
              </a:rPr>
              <a:t>Cặp</a:t>
            </a:r>
            <a:r>
              <a:rPr lang="en-US" sz="2800" b="1" i="1" dirty="0">
                <a:solidFill>
                  <a:srgbClr val="0000FF"/>
                </a:solidFill>
                <a:latin typeface="Times New Roman" pitchFamily="18" charset="0"/>
                <a:cs typeface="Times New Roman" pitchFamily="18" charset="0"/>
              </a:rPr>
              <a:t> </a:t>
            </a:r>
            <a:r>
              <a:rPr lang="en-US" sz="2800" b="1" i="1" dirty="0" err="1">
                <a:solidFill>
                  <a:srgbClr val="0000FF"/>
                </a:solidFill>
                <a:latin typeface="Times New Roman" pitchFamily="18" charset="0"/>
                <a:cs typeface="Times New Roman" pitchFamily="18" charset="0"/>
              </a:rPr>
              <a:t>tính</a:t>
            </a:r>
            <a:r>
              <a:rPr lang="en-US" sz="2800" b="1" i="1" dirty="0">
                <a:solidFill>
                  <a:srgbClr val="0000FF"/>
                </a:solidFill>
                <a:latin typeface="Times New Roman" pitchFamily="18" charset="0"/>
                <a:cs typeface="Times New Roman" pitchFamily="18" charset="0"/>
              </a:rPr>
              <a:t> </a:t>
            </a:r>
            <a:r>
              <a:rPr lang="en-US" sz="2800" b="1" i="1" dirty="0" err="1">
                <a:solidFill>
                  <a:srgbClr val="0000FF"/>
                </a:solidFill>
                <a:latin typeface="Times New Roman" pitchFamily="18" charset="0"/>
                <a:cs typeface="Times New Roman" pitchFamily="18" charset="0"/>
              </a:rPr>
              <a:t>trạng</a:t>
            </a:r>
            <a:r>
              <a:rPr lang="en-US" sz="2800" b="1" i="1" dirty="0">
                <a:solidFill>
                  <a:srgbClr val="0000FF"/>
                </a:solidFill>
                <a:latin typeface="Times New Roman" pitchFamily="18" charset="0"/>
                <a:cs typeface="Times New Roman" pitchFamily="18" charset="0"/>
              </a:rPr>
              <a:t> </a:t>
            </a:r>
            <a:r>
              <a:rPr lang="en-US" sz="2800" b="1" i="1" dirty="0" err="1">
                <a:solidFill>
                  <a:srgbClr val="0000FF"/>
                </a:solidFill>
                <a:latin typeface="Times New Roman" pitchFamily="18" charset="0"/>
                <a:cs typeface="Times New Roman" pitchFamily="18" charset="0"/>
              </a:rPr>
              <a:t>tương</a:t>
            </a:r>
            <a:r>
              <a:rPr lang="en-US" sz="2800" b="1" i="1" dirty="0">
                <a:solidFill>
                  <a:srgbClr val="0000FF"/>
                </a:solidFill>
                <a:latin typeface="Times New Roman" pitchFamily="18" charset="0"/>
                <a:cs typeface="Times New Roman" pitchFamily="18" charset="0"/>
              </a:rPr>
              <a:t> </a:t>
            </a:r>
            <a:r>
              <a:rPr lang="en-US" sz="2800" b="1" i="1" dirty="0" err="1">
                <a:solidFill>
                  <a:srgbClr val="0000FF"/>
                </a:solidFill>
                <a:latin typeface="Times New Roman" pitchFamily="18" charset="0"/>
                <a:cs typeface="Times New Roman" pitchFamily="18" charset="0"/>
              </a:rPr>
              <a:t>phản</a:t>
            </a:r>
            <a:r>
              <a:rPr lang="en-US" sz="2800" b="1" i="1"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là</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hai</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trạng</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thái</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biểu</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hiện</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khác</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nhau</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của</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cùng</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một</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loại</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đặc</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điểm</a:t>
            </a:r>
            <a:r>
              <a:rPr lang="en-US" sz="2800" dirty="0">
                <a:solidFill>
                  <a:srgbClr val="0000FF"/>
                </a:solidFill>
                <a:latin typeface="Times New Roman" pitchFamily="18" charset="0"/>
                <a:cs typeface="Times New Roman" pitchFamily="18" charset="0"/>
              </a:rPr>
              <a:t>.</a:t>
            </a:r>
          </a:p>
          <a:p>
            <a:pPr algn="just"/>
            <a:r>
              <a:rPr lang="en-US" sz="2800" b="1" i="1" dirty="0">
                <a:solidFill>
                  <a:srgbClr val="0000FF"/>
                </a:solidFill>
                <a:latin typeface="Times New Roman" pitchFamily="18" charset="0"/>
                <a:cs typeface="Times New Roman" pitchFamily="18" charset="0"/>
                <a:sym typeface="Wingdings"/>
              </a:rPr>
              <a:t>- </a:t>
            </a:r>
            <a:r>
              <a:rPr lang="en-US" sz="2800" b="1" i="1" dirty="0" err="1">
                <a:solidFill>
                  <a:srgbClr val="0000FF"/>
                </a:solidFill>
                <a:latin typeface="Times New Roman" pitchFamily="18" charset="0"/>
                <a:cs typeface="Times New Roman" pitchFamily="18" charset="0"/>
              </a:rPr>
              <a:t>Dòng</a:t>
            </a:r>
            <a:r>
              <a:rPr lang="en-US" sz="2800" b="1" i="1" dirty="0">
                <a:solidFill>
                  <a:srgbClr val="0000FF"/>
                </a:solidFill>
                <a:latin typeface="Times New Roman" pitchFamily="18" charset="0"/>
                <a:cs typeface="Times New Roman" pitchFamily="18" charset="0"/>
              </a:rPr>
              <a:t> </a:t>
            </a:r>
            <a:r>
              <a:rPr lang="en-US" sz="2800" b="1" i="1" dirty="0" err="1">
                <a:solidFill>
                  <a:srgbClr val="0000FF"/>
                </a:solidFill>
                <a:latin typeface="Times New Roman" pitchFamily="18" charset="0"/>
                <a:cs typeface="Times New Roman" pitchFamily="18" charset="0"/>
              </a:rPr>
              <a:t>thuần</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là</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dòng</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gồm</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các</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cơ</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thể</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khi</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sinh</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sản</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cho</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ra</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các</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cá</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thể</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có</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kiểu</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hình</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giống</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nhau</a:t>
            </a:r>
            <a:r>
              <a:rPr lang="en-US" sz="2800" dirty="0">
                <a:solidFill>
                  <a:srgbClr val="0000FF"/>
                </a:solidFill>
                <a:latin typeface="Times New Roman" pitchFamily="18" charset="0"/>
                <a:cs typeface="Times New Roman" pitchFamily="18" charset="0"/>
              </a:rPr>
              <a:t> qua </a:t>
            </a:r>
            <a:r>
              <a:rPr lang="en-US" sz="2800" dirty="0" err="1">
                <a:solidFill>
                  <a:srgbClr val="0000FF"/>
                </a:solidFill>
                <a:latin typeface="Times New Roman" pitchFamily="18" charset="0"/>
                <a:cs typeface="Times New Roman" pitchFamily="18" charset="0"/>
              </a:rPr>
              <a:t>các</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thế</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hệ</a:t>
            </a:r>
            <a:r>
              <a:rPr lang="en-US" sz="2800" dirty="0">
                <a:solidFill>
                  <a:srgbClr val="0000FF"/>
                </a:solidFill>
                <a:latin typeface="Times New Roman" pitchFamily="18" charset="0"/>
                <a:cs typeface="Times New Roman" pitchFamily="18" charset="0"/>
              </a:rPr>
              <a:t>.</a:t>
            </a:r>
          </a:p>
          <a:p>
            <a:pPr algn="just"/>
            <a:r>
              <a:rPr lang="en-US" sz="2800" b="1" i="1" dirty="0">
                <a:solidFill>
                  <a:srgbClr val="0000FF"/>
                </a:solidFill>
                <a:latin typeface="Times New Roman" pitchFamily="18" charset="0"/>
                <a:cs typeface="Times New Roman" pitchFamily="18" charset="0"/>
                <a:sym typeface="Wingdings"/>
              </a:rPr>
              <a:t>- </a:t>
            </a:r>
            <a:r>
              <a:rPr lang="en-US" sz="2800" b="1" i="1" dirty="0" err="1">
                <a:solidFill>
                  <a:srgbClr val="0000FF"/>
                </a:solidFill>
                <a:latin typeface="Times New Roman" pitchFamily="18" charset="0"/>
                <a:cs typeface="Times New Roman" pitchFamily="18" charset="0"/>
              </a:rPr>
              <a:t>Cơ</a:t>
            </a:r>
            <a:r>
              <a:rPr lang="en-US" sz="2800" b="1" i="1" dirty="0">
                <a:solidFill>
                  <a:srgbClr val="0000FF"/>
                </a:solidFill>
                <a:latin typeface="Times New Roman" pitchFamily="18" charset="0"/>
                <a:cs typeface="Times New Roman" pitchFamily="18" charset="0"/>
              </a:rPr>
              <a:t> </a:t>
            </a:r>
            <a:r>
              <a:rPr lang="en-US" sz="2800" b="1" i="1" dirty="0" err="1">
                <a:solidFill>
                  <a:srgbClr val="0000FF"/>
                </a:solidFill>
                <a:latin typeface="Times New Roman" pitchFamily="18" charset="0"/>
                <a:cs typeface="Times New Roman" pitchFamily="18" charset="0"/>
              </a:rPr>
              <a:t>thể</a:t>
            </a:r>
            <a:r>
              <a:rPr lang="en-US" sz="2800" b="1" i="1" dirty="0">
                <a:solidFill>
                  <a:srgbClr val="0000FF"/>
                </a:solidFill>
                <a:latin typeface="Times New Roman" pitchFamily="18" charset="0"/>
                <a:cs typeface="Times New Roman" pitchFamily="18" charset="0"/>
              </a:rPr>
              <a:t> </a:t>
            </a:r>
            <a:r>
              <a:rPr lang="en-US" sz="2800" b="1" i="1" dirty="0" err="1">
                <a:solidFill>
                  <a:srgbClr val="0000FF"/>
                </a:solidFill>
                <a:latin typeface="Times New Roman" pitchFamily="18" charset="0"/>
                <a:cs typeface="Times New Roman" pitchFamily="18" charset="0"/>
              </a:rPr>
              <a:t>thuần</a:t>
            </a:r>
            <a:r>
              <a:rPr lang="en-US" sz="2800" b="1" i="1" dirty="0">
                <a:solidFill>
                  <a:srgbClr val="0000FF"/>
                </a:solidFill>
                <a:latin typeface="Times New Roman" pitchFamily="18" charset="0"/>
                <a:cs typeface="Times New Roman" pitchFamily="18" charset="0"/>
              </a:rPr>
              <a:t> </a:t>
            </a:r>
            <a:r>
              <a:rPr lang="en-US" sz="2800" b="1" i="1" dirty="0" err="1">
                <a:solidFill>
                  <a:srgbClr val="0000FF"/>
                </a:solidFill>
                <a:latin typeface="Times New Roman" pitchFamily="18" charset="0"/>
                <a:cs typeface="Times New Roman" pitchFamily="18" charset="0"/>
              </a:rPr>
              <a:t>chủng</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là</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cơ</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thể</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có</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kiểu</a:t>
            </a:r>
            <a:r>
              <a:rPr lang="en-US" sz="2800" dirty="0">
                <a:solidFill>
                  <a:srgbClr val="0000FF"/>
                </a:solidFill>
                <a:latin typeface="Times New Roman" pitchFamily="18" charset="0"/>
                <a:cs typeface="Times New Roman" pitchFamily="18" charset="0"/>
              </a:rPr>
              <a:t> gene </a:t>
            </a:r>
            <a:r>
              <a:rPr lang="en-US" sz="2800" dirty="0" err="1">
                <a:solidFill>
                  <a:srgbClr val="0000FF"/>
                </a:solidFill>
                <a:latin typeface="Times New Roman" pitchFamily="18" charset="0"/>
                <a:cs typeface="Times New Roman" pitchFamily="18" charset="0"/>
              </a:rPr>
              <a:t>đồng</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hợp</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tử</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về</a:t>
            </a:r>
            <a:r>
              <a:rPr lang="en-US" sz="2800" dirty="0">
                <a:solidFill>
                  <a:srgbClr val="0000FF"/>
                </a:solidFill>
                <a:latin typeface="Times New Roman" pitchFamily="18" charset="0"/>
                <a:cs typeface="Times New Roman" pitchFamily="18" charset="0"/>
              </a:rPr>
              <a:t> gene </a:t>
            </a:r>
            <a:r>
              <a:rPr lang="en-US" sz="2800" dirty="0" err="1">
                <a:solidFill>
                  <a:srgbClr val="0000FF"/>
                </a:solidFill>
                <a:latin typeface="Times New Roman" pitchFamily="18" charset="0"/>
                <a:cs typeface="Times New Roman" pitchFamily="18" charset="0"/>
              </a:rPr>
              <a:t>đang</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nghiên</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cứu</a:t>
            </a:r>
            <a:r>
              <a:rPr lang="en-US" sz="2800" dirty="0">
                <a:solidFill>
                  <a:srgbClr val="0000FF"/>
                </a:solidFill>
                <a:latin typeface="Times New Roman" pitchFamily="18" charset="0"/>
                <a:cs typeface="Times New Roman" pitchFamily="18" charset="0"/>
              </a:rPr>
              <a:t>.</a:t>
            </a:r>
          </a:p>
          <a:p>
            <a:pPr algn="just"/>
            <a:r>
              <a:rPr lang="en-US" sz="2800" b="1" i="1" dirty="0">
                <a:solidFill>
                  <a:srgbClr val="0000FF"/>
                </a:solidFill>
                <a:latin typeface="Times New Roman" pitchFamily="18" charset="0"/>
                <a:cs typeface="Times New Roman" pitchFamily="18" charset="0"/>
                <a:sym typeface="Wingdings"/>
              </a:rPr>
              <a:t>- </a:t>
            </a:r>
            <a:r>
              <a:rPr lang="en-US" sz="2800" dirty="0" err="1">
                <a:solidFill>
                  <a:srgbClr val="0000FF"/>
                </a:solidFill>
                <a:latin typeface="Times New Roman" pitchFamily="18" charset="0"/>
                <a:cs typeface="Times New Roman" pitchFamily="18" charset="0"/>
              </a:rPr>
              <a:t>Một</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số</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kí</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hiệu</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Bố</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mẹ</a:t>
            </a:r>
            <a:r>
              <a:rPr lang="en-US" sz="2800" dirty="0">
                <a:solidFill>
                  <a:srgbClr val="0000FF"/>
                </a:solidFill>
                <a:latin typeface="Times New Roman" pitchFamily="18" charset="0"/>
                <a:cs typeface="Times New Roman" pitchFamily="18" charset="0"/>
              </a:rPr>
              <a:t> </a:t>
            </a:r>
            <a:r>
              <a:rPr lang="en-US" sz="2800" b="1" dirty="0">
                <a:solidFill>
                  <a:srgbClr val="0000FF"/>
                </a:solidFill>
                <a:latin typeface="Times New Roman" pitchFamily="18" charset="0"/>
                <a:cs typeface="Times New Roman" pitchFamily="18" charset="0"/>
              </a:rPr>
              <a:t>(P)</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giao</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tử</a:t>
            </a:r>
            <a:r>
              <a:rPr lang="en-US" sz="2800" dirty="0">
                <a:solidFill>
                  <a:srgbClr val="0000FF"/>
                </a:solidFill>
                <a:latin typeface="Times New Roman" pitchFamily="18" charset="0"/>
                <a:cs typeface="Times New Roman" pitchFamily="18" charset="0"/>
              </a:rPr>
              <a:t> </a:t>
            </a:r>
            <a:r>
              <a:rPr lang="en-US" sz="2800" b="1" dirty="0">
                <a:solidFill>
                  <a:srgbClr val="0000FF"/>
                </a:solidFill>
                <a:latin typeface="Times New Roman" pitchFamily="18" charset="0"/>
                <a:cs typeface="Times New Roman" pitchFamily="18" charset="0"/>
              </a:rPr>
              <a:t>(G)</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phép</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lai</a:t>
            </a:r>
            <a:r>
              <a:rPr lang="en-US" sz="2800" dirty="0">
                <a:solidFill>
                  <a:srgbClr val="0000FF"/>
                </a:solidFill>
                <a:latin typeface="Times New Roman" pitchFamily="18" charset="0"/>
                <a:cs typeface="Times New Roman" pitchFamily="18" charset="0"/>
              </a:rPr>
              <a:t> </a:t>
            </a:r>
            <a:r>
              <a:rPr lang="en-US" sz="2800" b="1" dirty="0">
                <a:solidFill>
                  <a:srgbClr val="0000FF"/>
                </a:solidFill>
                <a:latin typeface="Times New Roman" pitchFamily="18" charset="0"/>
                <a:cs typeface="Times New Roman" pitchFamily="18" charset="0"/>
              </a:rPr>
              <a:t>(x)</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các</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hế</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hệ</a:t>
            </a:r>
            <a:r>
              <a:rPr lang="en-US" sz="2800" dirty="0">
                <a:solidFill>
                  <a:srgbClr val="0000FF"/>
                </a:solidFill>
                <a:latin typeface="Times New Roman" pitchFamily="18" charset="0"/>
                <a:cs typeface="Times New Roman" pitchFamily="18" charset="0"/>
              </a:rPr>
              <a:t> con </a:t>
            </a:r>
            <a:r>
              <a:rPr lang="en-US" sz="2800" b="1" dirty="0">
                <a:solidFill>
                  <a:srgbClr val="0000FF"/>
                </a:solidFill>
                <a:latin typeface="Times New Roman" pitchFamily="18" charset="0"/>
                <a:cs typeface="Times New Roman" pitchFamily="18" charset="0"/>
              </a:rPr>
              <a:t>(</a:t>
            </a:r>
            <a:r>
              <a:rPr lang="en-US" sz="2800" b="1" dirty="0" err="1">
                <a:solidFill>
                  <a:srgbClr val="0000FF"/>
                </a:solidFill>
                <a:latin typeface="Times New Roman" pitchFamily="18" charset="0"/>
                <a:cs typeface="Times New Roman" pitchFamily="18" charset="0"/>
              </a:rPr>
              <a:t>F</a:t>
            </a:r>
            <a:r>
              <a:rPr lang="en-US" sz="2800" b="1" baseline="-25000" dirty="0" err="1">
                <a:solidFill>
                  <a:srgbClr val="0000FF"/>
                </a:solidFill>
                <a:latin typeface="Times New Roman" pitchFamily="18" charset="0"/>
                <a:cs typeface="Times New Roman" pitchFamily="18" charset="0"/>
              </a:rPr>
              <a:t>1</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F</a:t>
            </a:r>
            <a:r>
              <a:rPr lang="en-US" sz="2800" b="1" baseline="-25000" dirty="0" err="1">
                <a:solidFill>
                  <a:srgbClr val="0000FF"/>
                </a:solidFill>
                <a:latin typeface="Times New Roman" pitchFamily="18" charset="0"/>
                <a:cs typeface="Times New Roman" pitchFamily="18" charset="0"/>
              </a:rPr>
              <a:t>2</a:t>
            </a:r>
            <a:r>
              <a:rPr lang="en-US" sz="2800" b="1" dirty="0">
                <a:solidFill>
                  <a:srgbClr val="0000FF"/>
                </a:solidFill>
                <a:latin typeface="Times New Roman" pitchFamily="18" charset="0"/>
                <a:cs typeface="Times New Roman" pitchFamily="18" charset="0"/>
              </a:rPr>
              <a:t>,...)</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đực</a:t>
            </a:r>
            <a:r>
              <a:rPr lang="en-US" sz="2800" dirty="0">
                <a:solidFill>
                  <a:srgbClr val="0000FF"/>
                </a:solidFill>
                <a:latin typeface="Times New Roman" pitchFamily="18" charset="0"/>
                <a:cs typeface="Times New Roman" pitchFamily="18" charset="0"/>
              </a:rPr>
              <a:t> </a:t>
            </a:r>
            <a:r>
              <a:rPr lang="en-US" sz="2800" b="1" dirty="0">
                <a:solidFill>
                  <a:srgbClr val="0000FF"/>
                </a:solidFill>
                <a:latin typeface="Times New Roman" pitchFamily="18" charset="0"/>
                <a:cs typeface="Times New Roman" pitchFamily="18" charset="0"/>
              </a:rPr>
              <a:t>(♂)</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cái</a:t>
            </a:r>
            <a:r>
              <a:rPr lang="en-US" sz="2800" dirty="0">
                <a:solidFill>
                  <a:srgbClr val="0000FF"/>
                </a:solidFill>
                <a:latin typeface="Times New Roman" pitchFamily="18" charset="0"/>
                <a:cs typeface="Times New Roman" pitchFamily="18" charset="0"/>
              </a:rPr>
              <a:t> </a:t>
            </a:r>
            <a:r>
              <a:rPr lang="en-US" sz="2800" b="1" dirty="0">
                <a:solidFill>
                  <a:srgbClr val="0000FF"/>
                </a:solidFill>
                <a:latin typeface="Times New Roman" pitchFamily="18" charset="0"/>
                <a:cs typeface="Times New Roman" pitchFamily="18" charset="0"/>
              </a:rPr>
              <a:t>(♀)</a:t>
            </a:r>
            <a:r>
              <a:rPr lang="en-US" sz="2800" dirty="0">
                <a:solidFill>
                  <a:srgbClr val="0000FF"/>
                </a:solidFill>
                <a:latin typeface="Times New Roman" pitchFamily="18" charset="0"/>
                <a:cs typeface="Times New Roman" pitchFamily="18" charset="0"/>
              </a:rPr>
              <a:t>.</a:t>
            </a:r>
          </a:p>
        </p:txBody>
      </p:sp>
      <p:sp>
        <p:nvSpPr>
          <p:cNvPr id="1025" name="Rectangle 1"/>
          <p:cNvSpPr>
            <a:spLocks noChangeArrowheads="1"/>
          </p:cNvSpPr>
          <p:nvPr/>
        </p:nvSpPr>
        <p:spPr bwMode="auto">
          <a:xfrm>
            <a:off x="0" y="5907314"/>
            <a:ext cx="12192000" cy="5232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800" b="1"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rPr>
              <a:t>2. </a:t>
            </a:r>
            <a:r>
              <a:rPr kumimoji="0" lang="en-US" sz="2800" b="1"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rPr>
              <a:t>Thí</a:t>
            </a:r>
            <a:r>
              <a:rPr kumimoji="0" lang="en-US" sz="2800" b="1"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rPr>
              <a:t> </a:t>
            </a:r>
            <a:r>
              <a:rPr kumimoji="0" lang="en-US" sz="2800" b="1"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rPr>
              <a:t>nghiệm</a:t>
            </a:r>
            <a:r>
              <a:rPr kumimoji="0" lang="en-US" sz="2800" b="1"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rPr>
              <a:t> </a:t>
            </a:r>
            <a:r>
              <a:rPr kumimoji="0" lang="en-US" sz="2800" b="1"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rPr>
              <a:t>lai</a:t>
            </a:r>
            <a:r>
              <a:rPr kumimoji="0" lang="en-US" sz="2800" b="1"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rPr>
              <a:t> </a:t>
            </a:r>
            <a:r>
              <a:rPr kumimoji="0" lang="en-US" sz="2800" b="1"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rPr>
              <a:t>một</a:t>
            </a:r>
            <a:r>
              <a:rPr kumimoji="0" lang="en-US" sz="2800" b="1"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rPr>
              <a:t> </a:t>
            </a:r>
            <a:r>
              <a:rPr kumimoji="0" lang="en-US" sz="2800" b="1"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rPr>
              <a:t>cặp</a:t>
            </a:r>
            <a:r>
              <a:rPr kumimoji="0" lang="en-US" sz="2800" b="1"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rPr>
              <a:t> </a:t>
            </a:r>
            <a:r>
              <a:rPr kumimoji="0" lang="en-US" sz="2800" b="1"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rPr>
              <a:t>tính</a:t>
            </a:r>
            <a:r>
              <a:rPr kumimoji="0" lang="en-US" sz="2800" b="1"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rPr>
              <a:t> </a:t>
            </a:r>
            <a:r>
              <a:rPr kumimoji="0" lang="en-US" sz="2800" b="1"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rPr>
              <a:t>trạng</a:t>
            </a:r>
            <a:r>
              <a:rPr kumimoji="0" lang="en-US" sz="2800" b="1"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rPr>
              <a:t>:</a:t>
            </a:r>
            <a:endParaRPr kumimoji="0" lang="en-US" sz="2800" b="0" i="0" u="none" strike="noStrike" cap="none" normalizeH="0" baseline="0" dirty="0">
              <a:ln>
                <a:noFill/>
              </a:ln>
              <a:solidFill>
                <a:srgbClr val="0000FF"/>
              </a:solidFill>
              <a:effectLst/>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0"/>
                                  </p:stCondLst>
                                  <p:childTnLst>
                                    <p:set>
                                      <p:cBhvr>
                                        <p:cTn id="6" dur="1" fill="hold">
                                          <p:stCondLst>
                                            <p:cond delay="0"/>
                                          </p:stCondLst>
                                        </p:cTn>
                                        <p:tgtEl>
                                          <p:spTgt spid="20">
                                            <p:txEl>
                                              <p:pRg st="5" end="5"/>
                                            </p:txEl>
                                          </p:spTgt>
                                        </p:tgtEl>
                                        <p:attrNameLst>
                                          <p:attrName>style.visibility</p:attrName>
                                        </p:attrNameLst>
                                      </p:cBhvr>
                                      <p:to>
                                        <p:strVal val="visible"/>
                                      </p:to>
                                    </p:set>
                                    <p:anim calcmode="lin" valueType="num">
                                      <p:cBhvr>
                                        <p:cTn id="7" dur="1000" fill="hold"/>
                                        <p:tgtEl>
                                          <p:spTgt spid="20">
                                            <p:txEl>
                                              <p:pRg st="5" end="5"/>
                                            </p:txEl>
                                          </p:spTgt>
                                        </p:tgtEl>
                                        <p:attrNameLst>
                                          <p:attrName>ppt_w</p:attrName>
                                        </p:attrNameLst>
                                      </p:cBhvr>
                                      <p:tavLst>
                                        <p:tav tm="0">
                                          <p:val>
                                            <p:fltVal val="0"/>
                                          </p:val>
                                        </p:tav>
                                        <p:tav tm="100000">
                                          <p:val>
                                            <p:strVal val="#ppt_w"/>
                                          </p:val>
                                        </p:tav>
                                      </p:tavLst>
                                    </p:anim>
                                    <p:anim calcmode="lin" valueType="num">
                                      <p:cBhvr>
                                        <p:cTn id="8" dur="1000" fill="hold"/>
                                        <p:tgtEl>
                                          <p:spTgt spid="20">
                                            <p:txEl>
                                              <p:pRg st="5" end="5"/>
                                            </p:txEl>
                                          </p:spTgt>
                                        </p:tgtEl>
                                        <p:attrNameLst>
                                          <p:attrName>ppt_h</p:attrName>
                                        </p:attrNameLst>
                                      </p:cBhvr>
                                      <p:tavLst>
                                        <p:tav tm="0">
                                          <p:val>
                                            <p:flt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nodeType="clickEffect">
                                  <p:stCondLst>
                                    <p:cond delay="0"/>
                                  </p:stCondLst>
                                  <p:childTnLst>
                                    <p:set>
                                      <p:cBhvr>
                                        <p:cTn id="12" dur="1" fill="hold">
                                          <p:stCondLst>
                                            <p:cond delay="0"/>
                                          </p:stCondLst>
                                        </p:cTn>
                                        <p:tgtEl>
                                          <p:spTgt spid="20">
                                            <p:txEl>
                                              <p:pRg st="6" end="6"/>
                                            </p:txEl>
                                          </p:spTgt>
                                        </p:tgtEl>
                                        <p:attrNameLst>
                                          <p:attrName>style.visibility</p:attrName>
                                        </p:attrNameLst>
                                      </p:cBhvr>
                                      <p:to>
                                        <p:strVal val="visible"/>
                                      </p:to>
                                    </p:set>
                                    <p:anim calcmode="lin" valueType="num">
                                      <p:cBhvr>
                                        <p:cTn id="13" dur="1000" fill="hold"/>
                                        <p:tgtEl>
                                          <p:spTgt spid="20">
                                            <p:txEl>
                                              <p:pRg st="6" end="6"/>
                                            </p:txEl>
                                          </p:spTgt>
                                        </p:tgtEl>
                                        <p:attrNameLst>
                                          <p:attrName>ppt_w</p:attrName>
                                        </p:attrNameLst>
                                      </p:cBhvr>
                                      <p:tavLst>
                                        <p:tav tm="0">
                                          <p:val>
                                            <p:fltVal val="0"/>
                                          </p:val>
                                        </p:tav>
                                        <p:tav tm="100000">
                                          <p:val>
                                            <p:strVal val="#ppt_w"/>
                                          </p:val>
                                        </p:tav>
                                      </p:tavLst>
                                    </p:anim>
                                    <p:anim calcmode="lin" valueType="num">
                                      <p:cBhvr>
                                        <p:cTn id="14" dur="1000" fill="hold"/>
                                        <p:tgtEl>
                                          <p:spTgt spid="20">
                                            <p:txEl>
                                              <p:pRg st="6" end="6"/>
                                            </p:txEl>
                                          </p:spTgt>
                                        </p:tgtEl>
                                        <p:attrNameLst>
                                          <p:attrName>ppt_h</p:attrName>
                                        </p:attrNameLst>
                                      </p:cBhvr>
                                      <p:tavLst>
                                        <p:tav tm="0">
                                          <p:val>
                                            <p:fltVal val="0"/>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16" fill="hold" nodeType="clickEffect">
                                  <p:stCondLst>
                                    <p:cond delay="0"/>
                                  </p:stCondLst>
                                  <p:childTnLst>
                                    <p:set>
                                      <p:cBhvr>
                                        <p:cTn id="18" dur="1" fill="hold">
                                          <p:stCondLst>
                                            <p:cond delay="0"/>
                                          </p:stCondLst>
                                        </p:cTn>
                                        <p:tgtEl>
                                          <p:spTgt spid="20">
                                            <p:txEl>
                                              <p:pRg st="7" end="7"/>
                                            </p:txEl>
                                          </p:spTgt>
                                        </p:tgtEl>
                                        <p:attrNameLst>
                                          <p:attrName>style.visibility</p:attrName>
                                        </p:attrNameLst>
                                      </p:cBhvr>
                                      <p:to>
                                        <p:strVal val="visible"/>
                                      </p:to>
                                    </p:set>
                                    <p:anim calcmode="lin" valueType="num">
                                      <p:cBhvr>
                                        <p:cTn id="19" dur="1000" fill="hold"/>
                                        <p:tgtEl>
                                          <p:spTgt spid="20">
                                            <p:txEl>
                                              <p:pRg st="7" end="7"/>
                                            </p:txEl>
                                          </p:spTgt>
                                        </p:tgtEl>
                                        <p:attrNameLst>
                                          <p:attrName>ppt_w</p:attrName>
                                        </p:attrNameLst>
                                      </p:cBhvr>
                                      <p:tavLst>
                                        <p:tav tm="0">
                                          <p:val>
                                            <p:fltVal val="0"/>
                                          </p:val>
                                        </p:tav>
                                        <p:tav tm="100000">
                                          <p:val>
                                            <p:strVal val="#ppt_w"/>
                                          </p:val>
                                        </p:tav>
                                      </p:tavLst>
                                    </p:anim>
                                    <p:anim calcmode="lin" valueType="num">
                                      <p:cBhvr>
                                        <p:cTn id="20" dur="1000" fill="hold"/>
                                        <p:tgtEl>
                                          <p:spTgt spid="20">
                                            <p:txEl>
                                              <p:pRg st="7" end="7"/>
                                            </p:txEl>
                                          </p:spTgt>
                                        </p:tgtEl>
                                        <p:attrNameLst>
                                          <p:attrName>ppt_h</p:attrName>
                                        </p:attrNameLst>
                                      </p:cBhvr>
                                      <p:tavLst>
                                        <p:tav tm="0">
                                          <p:val>
                                            <p:fltVal val="0"/>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53" presetClass="entr" presetSubtype="0" fill="hold" grpId="0" nodeType="clickEffect">
                                  <p:stCondLst>
                                    <p:cond delay="0"/>
                                  </p:stCondLst>
                                  <p:childTnLst>
                                    <p:set>
                                      <p:cBhvr>
                                        <p:cTn id="24" dur="1" fill="hold">
                                          <p:stCondLst>
                                            <p:cond delay="0"/>
                                          </p:stCondLst>
                                        </p:cTn>
                                        <p:tgtEl>
                                          <p:spTgt spid="1025"/>
                                        </p:tgtEl>
                                        <p:attrNameLst>
                                          <p:attrName>style.visibility</p:attrName>
                                        </p:attrNameLst>
                                      </p:cBhvr>
                                      <p:to>
                                        <p:strVal val="visible"/>
                                      </p:to>
                                    </p:set>
                                    <p:anim calcmode="lin" valueType="num">
                                      <p:cBhvr>
                                        <p:cTn id="25" dur="1000" fill="hold"/>
                                        <p:tgtEl>
                                          <p:spTgt spid="1025"/>
                                        </p:tgtEl>
                                        <p:attrNameLst>
                                          <p:attrName>ppt_w</p:attrName>
                                        </p:attrNameLst>
                                      </p:cBhvr>
                                      <p:tavLst>
                                        <p:tav tm="0">
                                          <p:val>
                                            <p:fltVal val="0"/>
                                          </p:val>
                                        </p:tav>
                                        <p:tav tm="100000">
                                          <p:val>
                                            <p:strVal val="#ppt_w"/>
                                          </p:val>
                                        </p:tav>
                                      </p:tavLst>
                                    </p:anim>
                                    <p:anim calcmode="lin" valueType="num">
                                      <p:cBhvr>
                                        <p:cTn id="26" dur="1000" fill="hold"/>
                                        <p:tgtEl>
                                          <p:spTgt spid="1025"/>
                                        </p:tgtEl>
                                        <p:attrNameLst>
                                          <p:attrName>ppt_h</p:attrName>
                                        </p:attrNameLst>
                                      </p:cBhvr>
                                      <p:tavLst>
                                        <p:tav tm="0">
                                          <p:val>
                                            <p:fltVal val="0"/>
                                          </p:val>
                                        </p:tav>
                                        <p:tav tm="100000">
                                          <p:val>
                                            <p:strVal val="#ppt_h"/>
                                          </p:val>
                                        </p:tav>
                                      </p:tavLst>
                                    </p:anim>
                                    <p:animEffect transition="in" filter="fade">
                                      <p:cBhvr>
                                        <p:cTn id="27" dur="1000"/>
                                        <p:tgtEl>
                                          <p:spTgt spid="10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80" name="Picture 4"/>
          <p:cNvPicPr>
            <a:picLocks noChangeAspect="1" noChangeArrowheads="1"/>
          </p:cNvPicPr>
          <p:nvPr/>
        </p:nvPicPr>
        <p:blipFill>
          <a:blip r:embed="rId2"/>
          <a:srcRect/>
          <a:stretch>
            <a:fillRect/>
          </a:stretch>
        </p:blipFill>
        <p:spPr bwMode="auto">
          <a:xfrm>
            <a:off x="7487413" y="0"/>
            <a:ext cx="4704588" cy="6858000"/>
          </a:xfrm>
          <a:prstGeom prst="rect">
            <a:avLst/>
          </a:prstGeom>
          <a:noFill/>
          <a:ln w="9525">
            <a:noFill/>
            <a:miter lim="800000"/>
            <a:headEnd/>
            <a:tailEnd/>
          </a:ln>
          <a:effectLst/>
        </p:spPr>
      </p:pic>
      <p:graphicFrame>
        <p:nvGraphicFramePr>
          <p:cNvPr id="7" name="Table 6"/>
          <p:cNvGraphicFramePr>
            <a:graphicFrameLocks noGrp="1"/>
          </p:cNvGraphicFramePr>
          <p:nvPr/>
        </p:nvGraphicFramePr>
        <p:xfrm>
          <a:off x="87084" y="2348411"/>
          <a:ext cx="7605486" cy="4023360"/>
        </p:xfrm>
        <a:graphic>
          <a:graphicData uri="http://schemas.openxmlformats.org/drawingml/2006/table">
            <a:tbl>
              <a:tblPr/>
              <a:tblGrid>
                <a:gridCol w="3323771">
                  <a:extLst>
                    <a:ext uri="{9D8B030D-6E8A-4147-A177-3AD203B41FA5}">
                      <a16:colId xmlns:a16="http://schemas.microsoft.com/office/drawing/2014/main" val="20000"/>
                    </a:ext>
                  </a:extLst>
                </a:gridCol>
                <a:gridCol w="4281715">
                  <a:extLst>
                    <a:ext uri="{9D8B030D-6E8A-4147-A177-3AD203B41FA5}">
                      <a16:colId xmlns:a16="http://schemas.microsoft.com/office/drawing/2014/main" val="20001"/>
                    </a:ext>
                  </a:extLst>
                </a:gridCol>
              </a:tblGrid>
              <a:tr h="0">
                <a:tc>
                  <a:txBody>
                    <a:bodyPr/>
                    <a:lstStyle/>
                    <a:p>
                      <a:pPr algn="ctr"/>
                      <a:r>
                        <a:rPr lang="en-US" sz="2400" b="1" dirty="0" err="1">
                          <a:solidFill>
                            <a:srgbClr val="FF0000"/>
                          </a:solidFill>
                          <a:latin typeface="Times New Roman" pitchFamily="18" charset="0"/>
                          <a:cs typeface="Times New Roman" pitchFamily="18" charset="0"/>
                        </a:rPr>
                        <a:t>Thuật</a:t>
                      </a:r>
                      <a:r>
                        <a:rPr lang="en-US" sz="2400" b="1" dirty="0">
                          <a:solidFill>
                            <a:srgbClr val="FF0000"/>
                          </a:solidFill>
                          <a:latin typeface="Times New Roman" pitchFamily="18" charset="0"/>
                          <a:cs typeface="Times New Roman" pitchFamily="18" charset="0"/>
                        </a:rPr>
                        <a:t> </a:t>
                      </a:r>
                      <a:r>
                        <a:rPr lang="en-US" sz="2400" b="1" dirty="0" err="1">
                          <a:solidFill>
                            <a:srgbClr val="FF0000"/>
                          </a:solidFill>
                          <a:latin typeface="Times New Roman" pitchFamily="18" charset="0"/>
                          <a:cs typeface="Times New Roman" pitchFamily="18" charset="0"/>
                        </a:rPr>
                        <a:t>ngữ</a:t>
                      </a:r>
                      <a:endParaRPr lang="en-US" sz="2400" dirty="0">
                        <a:solidFill>
                          <a:srgbClr val="FF0000"/>
                        </a:solidFill>
                        <a:latin typeface="Times New Roman" pitchFamily="18" charset="0"/>
                        <a:cs typeface="Times New Roman"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b="1">
                          <a:solidFill>
                            <a:srgbClr val="FF0000"/>
                          </a:solidFill>
                          <a:latin typeface="Times New Roman" pitchFamily="18" charset="0"/>
                          <a:cs typeface="Times New Roman" pitchFamily="18" charset="0"/>
                        </a:rPr>
                        <a:t>Ví dụ</a:t>
                      </a:r>
                      <a:endParaRPr lang="en-US" sz="2400">
                        <a:solidFill>
                          <a:srgbClr val="FF0000"/>
                        </a:solidFill>
                        <a:latin typeface="Times New Roman" pitchFamily="18" charset="0"/>
                        <a:cs typeface="Times New Roman"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0">
                <a:tc>
                  <a:txBody>
                    <a:bodyPr/>
                    <a:lstStyle/>
                    <a:p>
                      <a:pPr algn="just"/>
                      <a:r>
                        <a:rPr lang="en-US" sz="2400" dirty="0" err="1">
                          <a:solidFill>
                            <a:srgbClr val="FF0000"/>
                          </a:solidFill>
                          <a:latin typeface="Times New Roman" pitchFamily="18" charset="0"/>
                          <a:cs typeface="Times New Roman" pitchFamily="18" charset="0"/>
                        </a:rPr>
                        <a:t>Tính</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trạng</a:t>
                      </a:r>
                      <a:endParaRPr lang="en-US" sz="2400" dirty="0">
                        <a:solidFill>
                          <a:srgbClr val="FF0000"/>
                        </a:solidFill>
                        <a:latin typeface="Times New Roman" pitchFamily="18" charset="0"/>
                        <a:cs typeface="Times New Roman"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400" dirty="0" err="1">
                          <a:solidFill>
                            <a:srgbClr val="FF00FF"/>
                          </a:solidFill>
                          <a:latin typeface="Times New Roman" pitchFamily="18" charset="0"/>
                          <a:cs typeface="Times New Roman" pitchFamily="18" charset="0"/>
                        </a:rPr>
                        <a:t>Màu</a:t>
                      </a:r>
                      <a:r>
                        <a:rPr lang="en-US" sz="2400" dirty="0">
                          <a:solidFill>
                            <a:srgbClr val="FF00FF"/>
                          </a:solidFill>
                          <a:latin typeface="Times New Roman" pitchFamily="18" charset="0"/>
                          <a:cs typeface="Times New Roman" pitchFamily="18" charset="0"/>
                        </a:rPr>
                        <a:t> </a:t>
                      </a:r>
                      <a:r>
                        <a:rPr lang="en-US" sz="2400" dirty="0" err="1">
                          <a:solidFill>
                            <a:srgbClr val="FF00FF"/>
                          </a:solidFill>
                          <a:latin typeface="Times New Roman" pitchFamily="18" charset="0"/>
                          <a:cs typeface="Times New Roman" pitchFamily="18" charset="0"/>
                        </a:rPr>
                        <a:t>hoa</a:t>
                      </a:r>
                      <a:endParaRPr lang="en-US" sz="2400" dirty="0">
                        <a:solidFill>
                          <a:srgbClr val="FF00FF"/>
                        </a:solidFill>
                        <a:latin typeface="Times New Roman" pitchFamily="18" charset="0"/>
                        <a:cs typeface="Times New Roman"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0">
                <a:tc>
                  <a:txBody>
                    <a:bodyPr/>
                    <a:lstStyle/>
                    <a:p>
                      <a:pPr algn="just"/>
                      <a:r>
                        <a:rPr lang="en-US" sz="2400" dirty="0" err="1">
                          <a:solidFill>
                            <a:srgbClr val="FF0000"/>
                          </a:solidFill>
                          <a:latin typeface="Times New Roman" pitchFamily="18" charset="0"/>
                          <a:cs typeface="Times New Roman" pitchFamily="18" charset="0"/>
                        </a:rPr>
                        <a:t>Nhân</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tố</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di</a:t>
                      </a:r>
                      <a:r>
                        <a:rPr lang="en-US" sz="2400" dirty="0">
                          <a:solidFill>
                            <a:srgbClr val="FF0000"/>
                          </a:solidFill>
                          <a:latin typeface="Times New Roman" pitchFamily="18" charset="0"/>
                          <a:cs typeface="Times New Roman" pitchFamily="18" charset="0"/>
                        </a:rPr>
                        <a:t> </a:t>
                      </a:r>
                      <a:r>
                        <a:rPr lang="en-US" sz="2400" dirty="0" err="1">
                          <a:solidFill>
                            <a:srgbClr val="FF0000"/>
                          </a:solidFill>
                          <a:latin typeface="Times New Roman" pitchFamily="18" charset="0"/>
                          <a:cs typeface="Times New Roman" pitchFamily="18" charset="0"/>
                        </a:rPr>
                        <a:t>truyền</a:t>
                      </a:r>
                      <a:endParaRPr lang="en-US" sz="2400" dirty="0">
                        <a:solidFill>
                          <a:srgbClr val="FF0000"/>
                        </a:solidFill>
                        <a:latin typeface="Times New Roman" pitchFamily="18" charset="0"/>
                        <a:cs typeface="Times New Roman" pitchFamily="18" charset="0"/>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r>
                        <a:rPr lang="en-US" sz="2400" dirty="0">
                          <a:solidFill>
                            <a:srgbClr val="FF0000"/>
                          </a:solidFill>
                          <a:latin typeface="Times New Roman" pitchFamily="18" charset="0"/>
                          <a:cs typeface="Times New Roman" pitchFamily="18" charset="0"/>
                        </a:rPr>
                        <a:t> </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0">
                <a:tc>
                  <a:txBody>
                    <a:bodyPr/>
                    <a:lstStyle/>
                    <a:p>
                      <a:pPr algn="just"/>
                      <a:r>
                        <a:rPr lang="vi-VN" sz="2400" dirty="0">
                          <a:solidFill>
                            <a:srgbClr val="FF0000"/>
                          </a:solidFill>
                          <a:latin typeface="Times New Roman" pitchFamily="18" charset="0"/>
                          <a:cs typeface="Times New Roman" pitchFamily="18" charset="0"/>
                        </a:rPr>
                        <a:t>Cơ thể thuần chủng</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r>
                        <a:rPr lang="en-US" sz="2400" dirty="0">
                          <a:solidFill>
                            <a:srgbClr val="FF0000"/>
                          </a:solidFill>
                          <a:latin typeface="Times New Roman" pitchFamily="18" charset="0"/>
                          <a:cs typeface="Times New Roman" pitchFamily="18" charset="0"/>
                        </a:rPr>
                        <a:t> </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0">
                <a:tc>
                  <a:txBody>
                    <a:bodyPr/>
                    <a:lstStyle/>
                    <a:p>
                      <a:pPr algn="just"/>
                      <a:r>
                        <a:rPr lang="vi-VN" sz="2400">
                          <a:solidFill>
                            <a:srgbClr val="FF0000"/>
                          </a:solidFill>
                          <a:latin typeface="Times New Roman" pitchFamily="18" charset="0"/>
                          <a:cs typeface="Times New Roman" pitchFamily="18" charset="0"/>
                        </a:rPr>
                        <a:t>Cặp tính trạng tương phản</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r>
                        <a:rPr lang="en-US" sz="2400" dirty="0">
                          <a:solidFill>
                            <a:srgbClr val="FF0000"/>
                          </a:solidFill>
                          <a:latin typeface="Times New Roman" pitchFamily="18" charset="0"/>
                          <a:cs typeface="Times New Roman" pitchFamily="18" charset="0"/>
                        </a:rPr>
                        <a:t> </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0">
                <a:tc>
                  <a:txBody>
                    <a:bodyPr/>
                    <a:lstStyle/>
                    <a:p>
                      <a:pPr algn="just"/>
                      <a:r>
                        <a:rPr lang="en-US" sz="2400">
                          <a:solidFill>
                            <a:srgbClr val="FF0000"/>
                          </a:solidFill>
                          <a:latin typeface="Times New Roman" pitchFamily="18" charset="0"/>
                          <a:cs typeface="Times New Roman" pitchFamily="18" charset="0"/>
                        </a:rPr>
                        <a:t>Tính trạng trội</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r>
                        <a:rPr lang="en-US" sz="2400" dirty="0">
                          <a:solidFill>
                            <a:srgbClr val="FF0000"/>
                          </a:solidFill>
                          <a:latin typeface="Times New Roman" pitchFamily="18" charset="0"/>
                          <a:cs typeface="Times New Roman" pitchFamily="18" charset="0"/>
                        </a:rPr>
                        <a:t> </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0">
                <a:tc>
                  <a:txBody>
                    <a:bodyPr/>
                    <a:lstStyle/>
                    <a:p>
                      <a:pPr algn="just"/>
                      <a:r>
                        <a:rPr lang="en-US" sz="2400">
                          <a:solidFill>
                            <a:srgbClr val="FF0000"/>
                          </a:solidFill>
                          <a:latin typeface="Times New Roman" pitchFamily="18" charset="0"/>
                          <a:cs typeface="Times New Roman" pitchFamily="18" charset="0"/>
                        </a:rPr>
                        <a:t>Tính trạng lặn</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r>
                        <a:rPr lang="en-US" sz="2400" dirty="0">
                          <a:solidFill>
                            <a:srgbClr val="FF0000"/>
                          </a:solidFill>
                          <a:latin typeface="Times New Roman" pitchFamily="18" charset="0"/>
                          <a:cs typeface="Times New Roman" pitchFamily="18" charset="0"/>
                        </a:rPr>
                        <a:t> </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0">
                <a:tc>
                  <a:txBody>
                    <a:bodyPr/>
                    <a:lstStyle/>
                    <a:p>
                      <a:pPr algn="just"/>
                      <a:r>
                        <a:rPr lang="en-US" sz="2400">
                          <a:solidFill>
                            <a:srgbClr val="FF0000"/>
                          </a:solidFill>
                          <a:latin typeface="Times New Roman" pitchFamily="18" charset="0"/>
                          <a:cs typeface="Times New Roman" pitchFamily="18" charset="0"/>
                        </a:rPr>
                        <a:t>Kiểu hình</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r>
                        <a:rPr lang="en-US" sz="2400" dirty="0">
                          <a:solidFill>
                            <a:srgbClr val="FF0000"/>
                          </a:solidFill>
                          <a:latin typeface="Times New Roman" pitchFamily="18" charset="0"/>
                          <a:cs typeface="Times New Roman" pitchFamily="18" charset="0"/>
                        </a:rPr>
                        <a:t> </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7"/>
                  </a:ext>
                </a:extLst>
              </a:tr>
              <a:tr h="0">
                <a:tc>
                  <a:txBody>
                    <a:bodyPr/>
                    <a:lstStyle/>
                    <a:p>
                      <a:pPr algn="just"/>
                      <a:r>
                        <a:rPr lang="en-US" sz="2400">
                          <a:solidFill>
                            <a:srgbClr val="FF0000"/>
                          </a:solidFill>
                          <a:latin typeface="Times New Roman" pitchFamily="18" charset="0"/>
                          <a:cs typeface="Times New Roman" pitchFamily="18" charset="0"/>
                        </a:rPr>
                        <a:t>Kiểu gene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r>
                        <a:rPr lang="en-US" sz="2400" dirty="0">
                          <a:solidFill>
                            <a:srgbClr val="FF0000"/>
                          </a:solidFill>
                          <a:latin typeface="Times New Roman" pitchFamily="18" charset="0"/>
                          <a:cs typeface="Times New Roman" pitchFamily="18" charset="0"/>
                        </a:rPr>
                        <a:t> </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8"/>
                  </a:ext>
                </a:extLst>
              </a:tr>
              <a:tr h="0">
                <a:tc>
                  <a:txBody>
                    <a:bodyPr/>
                    <a:lstStyle/>
                    <a:p>
                      <a:pPr algn="just"/>
                      <a:r>
                        <a:rPr lang="en-US" sz="2400">
                          <a:solidFill>
                            <a:srgbClr val="FF0000"/>
                          </a:solidFill>
                          <a:latin typeface="Times New Roman" pitchFamily="18" charset="0"/>
                          <a:cs typeface="Times New Roman" pitchFamily="18" charset="0"/>
                        </a:rPr>
                        <a:t>Allele</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r>
                        <a:rPr lang="en-US" sz="2400" dirty="0">
                          <a:solidFill>
                            <a:srgbClr val="FF0000"/>
                          </a:solidFill>
                          <a:latin typeface="Times New Roman" pitchFamily="18" charset="0"/>
                          <a:cs typeface="Times New Roman" pitchFamily="18" charset="0"/>
                        </a:rPr>
                        <a:t> </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9"/>
                  </a:ext>
                </a:extLst>
              </a:tr>
              <a:tr h="0">
                <a:tc>
                  <a:txBody>
                    <a:bodyPr/>
                    <a:lstStyle/>
                    <a:p>
                      <a:pPr algn="just"/>
                      <a:r>
                        <a:rPr lang="en-US" sz="2400">
                          <a:solidFill>
                            <a:srgbClr val="FF0000"/>
                          </a:solidFill>
                          <a:latin typeface="Times New Roman" pitchFamily="18" charset="0"/>
                          <a:cs typeface="Times New Roman" pitchFamily="18" charset="0"/>
                        </a:rPr>
                        <a:t>Dòng thuần</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a:r>
                        <a:rPr lang="en-US" sz="2400" dirty="0">
                          <a:solidFill>
                            <a:srgbClr val="FF0000"/>
                          </a:solidFill>
                          <a:latin typeface="Times New Roman" pitchFamily="18" charset="0"/>
                          <a:cs typeface="Times New Roman" pitchFamily="18" charset="0"/>
                        </a:rPr>
                        <a:t> </a:t>
                      </a: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0"/>
                  </a:ext>
                </a:extLst>
              </a:tr>
            </a:tbl>
          </a:graphicData>
        </a:graphic>
      </p:graphicFrame>
      <p:pic>
        <p:nvPicPr>
          <p:cNvPr id="24581" name="Picture 5"/>
          <p:cNvPicPr>
            <a:picLocks noChangeAspect="1" noChangeArrowheads="1"/>
          </p:cNvPicPr>
          <p:nvPr/>
        </p:nvPicPr>
        <p:blipFill>
          <a:blip r:embed="rId3"/>
          <a:srcRect/>
          <a:stretch>
            <a:fillRect/>
          </a:stretch>
        </p:blipFill>
        <p:spPr bwMode="auto">
          <a:xfrm>
            <a:off x="0" y="0"/>
            <a:ext cx="5007429" cy="2131261"/>
          </a:xfrm>
          <a:prstGeom prst="rect">
            <a:avLst/>
          </a:prstGeom>
          <a:noFill/>
          <a:ln w="9525">
            <a:noFill/>
            <a:miter lim="800000"/>
            <a:headEnd/>
            <a:tailEnd/>
          </a:ln>
          <a:effectLst/>
        </p:spPr>
      </p:pic>
      <p:sp>
        <p:nvSpPr>
          <p:cNvPr id="9" name="Rectangle 8"/>
          <p:cNvSpPr/>
          <p:nvPr/>
        </p:nvSpPr>
        <p:spPr>
          <a:xfrm>
            <a:off x="3425371" y="2997601"/>
            <a:ext cx="4252686" cy="523220"/>
          </a:xfrm>
          <a:prstGeom prst="rect">
            <a:avLst/>
          </a:prstGeom>
        </p:spPr>
        <p:txBody>
          <a:bodyPr wrap="square">
            <a:spAutoFit/>
          </a:bodyPr>
          <a:lstStyle/>
          <a:p>
            <a:pPr algn="ctr"/>
            <a:r>
              <a:rPr lang="en-US" sz="2800" dirty="0">
                <a:solidFill>
                  <a:srgbClr val="FF00FF"/>
                </a:solidFill>
                <a:latin typeface="Times New Roman" pitchFamily="18" charset="0"/>
                <a:cs typeface="Times New Roman" pitchFamily="18" charset="0"/>
              </a:rPr>
              <a:t>A </a:t>
            </a:r>
            <a:r>
              <a:rPr lang="en-US" sz="2800" dirty="0" err="1">
                <a:solidFill>
                  <a:srgbClr val="FF00FF"/>
                </a:solidFill>
                <a:latin typeface="Times New Roman" pitchFamily="18" charset="0"/>
                <a:cs typeface="Times New Roman" pitchFamily="18" charset="0"/>
              </a:rPr>
              <a:t>và</a:t>
            </a:r>
            <a:r>
              <a:rPr lang="en-US" sz="2800" dirty="0">
                <a:solidFill>
                  <a:srgbClr val="FF00FF"/>
                </a:solidFill>
                <a:latin typeface="Times New Roman" pitchFamily="18" charset="0"/>
                <a:cs typeface="Times New Roman" pitchFamily="18" charset="0"/>
              </a:rPr>
              <a:t> a</a:t>
            </a:r>
          </a:p>
        </p:txBody>
      </p:sp>
      <p:sp>
        <p:nvSpPr>
          <p:cNvPr id="10" name="Rectangle 9"/>
          <p:cNvSpPr/>
          <p:nvPr/>
        </p:nvSpPr>
        <p:spPr>
          <a:xfrm>
            <a:off x="3432631" y="3367711"/>
            <a:ext cx="4252686" cy="523220"/>
          </a:xfrm>
          <a:prstGeom prst="rect">
            <a:avLst/>
          </a:prstGeom>
        </p:spPr>
        <p:txBody>
          <a:bodyPr wrap="square">
            <a:spAutoFit/>
          </a:bodyPr>
          <a:lstStyle/>
          <a:p>
            <a:pPr algn="ctr"/>
            <a:r>
              <a:rPr lang="en-US" sz="2800" dirty="0">
                <a:solidFill>
                  <a:srgbClr val="FF00FF"/>
                </a:solidFill>
                <a:latin typeface="Times New Roman" pitchFamily="18" charset="0"/>
                <a:cs typeface="Times New Roman" pitchFamily="18" charset="0"/>
              </a:rPr>
              <a:t>AA </a:t>
            </a:r>
            <a:r>
              <a:rPr lang="en-US" sz="2800" dirty="0" err="1">
                <a:solidFill>
                  <a:srgbClr val="FF00FF"/>
                </a:solidFill>
                <a:latin typeface="Times New Roman" pitchFamily="18" charset="0"/>
                <a:cs typeface="Times New Roman" pitchFamily="18" charset="0"/>
              </a:rPr>
              <a:t>và</a:t>
            </a:r>
            <a:r>
              <a:rPr lang="en-US" sz="2800" dirty="0">
                <a:solidFill>
                  <a:srgbClr val="FF00FF"/>
                </a:solidFill>
                <a:latin typeface="Times New Roman" pitchFamily="18" charset="0"/>
                <a:cs typeface="Times New Roman" pitchFamily="18" charset="0"/>
              </a:rPr>
              <a:t> </a:t>
            </a:r>
            <a:r>
              <a:rPr lang="en-US" sz="2800" dirty="0" err="1">
                <a:solidFill>
                  <a:srgbClr val="FF00FF"/>
                </a:solidFill>
                <a:latin typeface="Times New Roman" pitchFamily="18" charset="0"/>
                <a:cs typeface="Times New Roman" pitchFamily="18" charset="0"/>
              </a:rPr>
              <a:t>aa</a:t>
            </a:r>
            <a:endParaRPr lang="en-US" sz="2800" dirty="0">
              <a:solidFill>
                <a:srgbClr val="FF00FF"/>
              </a:solidFill>
              <a:latin typeface="Times New Roman" pitchFamily="18" charset="0"/>
              <a:cs typeface="Times New Roman" pitchFamily="18" charset="0"/>
            </a:endParaRPr>
          </a:p>
        </p:txBody>
      </p:sp>
      <p:sp>
        <p:nvSpPr>
          <p:cNvPr id="11" name="Rectangle 10"/>
          <p:cNvSpPr/>
          <p:nvPr/>
        </p:nvSpPr>
        <p:spPr>
          <a:xfrm>
            <a:off x="3410860" y="3723311"/>
            <a:ext cx="4252686" cy="523220"/>
          </a:xfrm>
          <a:prstGeom prst="rect">
            <a:avLst/>
          </a:prstGeom>
        </p:spPr>
        <p:txBody>
          <a:bodyPr wrap="square">
            <a:spAutoFit/>
          </a:bodyPr>
          <a:lstStyle/>
          <a:p>
            <a:pPr algn="ctr"/>
            <a:r>
              <a:rPr lang="en-US" sz="2800" dirty="0" err="1">
                <a:solidFill>
                  <a:srgbClr val="FF00FF"/>
                </a:solidFill>
                <a:latin typeface="Times New Roman" pitchFamily="18" charset="0"/>
                <a:cs typeface="Times New Roman" pitchFamily="18" charset="0"/>
              </a:rPr>
              <a:t>Hoa</a:t>
            </a:r>
            <a:r>
              <a:rPr lang="en-US" sz="2800" dirty="0">
                <a:solidFill>
                  <a:srgbClr val="FF00FF"/>
                </a:solidFill>
                <a:latin typeface="Times New Roman" pitchFamily="18" charset="0"/>
                <a:cs typeface="Times New Roman" pitchFamily="18" charset="0"/>
              </a:rPr>
              <a:t> </a:t>
            </a:r>
            <a:r>
              <a:rPr lang="en-US" sz="2800" dirty="0" err="1">
                <a:solidFill>
                  <a:srgbClr val="FF00FF"/>
                </a:solidFill>
                <a:latin typeface="Times New Roman" pitchFamily="18" charset="0"/>
                <a:cs typeface="Times New Roman" pitchFamily="18" charset="0"/>
              </a:rPr>
              <a:t>tím</a:t>
            </a:r>
            <a:r>
              <a:rPr lang="en-US" sz="2800" dirty="0">
                <a:solidFill>
                  <a:srgbClr val="FF00FF"/>
                </a:solidFill>
                <a:latin typeface="Times New Roman" pitchFamily="18" charset="0"/>
                <a:cs typeface="Times New Roman" pitchFamily="18" charset="0"/>
              </a:rPr>
              <a:t> </a:t>
            </a:r>
            <a:r>
              <a:rPr lang="en-US" sz="2800" dirty="0" err="1">
                <a:solidFill>
                  <a:srgbClr val="FF00FF"/>
                </a:solidFill>
                <a:latin typeface="Times New Roman" pitchFamily="18" charset="0"/>
                <a:cs typeface="Times New Roman" pitchFamily="18" charset="0"/>
              </a:rPr>
              <a:t>và</a:t>
            </a:r>
            <a:r>
              <a:rPr lang="en-US" sz="2800" dirty="0">
                <a:solidFill>
                  <a:srgbClr val="FF00FF"/>
                </a:solidFill>
                <a:latin typeface="Times New Roman" pitchFamily="18" charset="0"/>
                <a:cs typeface="Times New Roman" pitchFamily="18" charset="0"/>
              </a:rPr>
              <a:t> </a:t>
            </a:r>
            <a:r>
              <a:rPr lang="en-US" sz="2800" dirty="0" err="1">
                <a:solidFill>
                  <a:srgbClr val="FF00FF"/>
                </a:solidFill>
                <a:latin typeface="Times New Roman" pitchFamily="18" charset="0"/>
                <a:cs typeface="Times New Roman" pitchFamily="18" charset="0"/>
              </a:rPr>
              <a:t>hoa</a:t>
            </a:r>
            <a:r>
              <a:rPr lang="en-US" sz="2800" dirty="0">
                <a:solidFill>
                  <a:srgbClr val="FF00FF"/>
                </a:solidFill>
                <a:latin typeface="Times New Roman" pitchFamily="18" charset="0"/>
                <a:cs typeface="Times New Roman" pitchFamily="18" charset="0"/>
              </a:rPr>
              <a:t> </a:t>
            </a:r>
            <a:r>
              <a:rPr lang="en-US" sz="2800" dirty="0" err="1">
                <a:solidFill>
                  <a:srgbClr val="FF00FF"/>
                </a:solidFill>
                <a:latin typeface="Times New Roman" pitchFamily="18" charset="0"/>
                <a:cs typeface="Times New Roman" pitchFamily="18" charset="0"/>
              </a:rPr>
              <a:t>trắng</a:t>
            </a:r>
            <a:endParaRPr lang="en-US" sz="2800" dirty="0">
              <a:solidFill>
                <a:srgbClr val="FF00FF"/>
              </a:solidFill>
              <a:latin typeface="Times New Roman" pitchFamily="18" charset="0"/>
              <a:cs typeface="Times New Roman" pitchFamily="18" charset="0"/>
            </a:endParaRPr>
          </a:p>
        </p:txBody>
      </p:sp>
      <p:sp>
        <p:nvSpPr>
          <p:cNvPr id="12" name="Rectangle 11"/>
          <p:cNvSpPr/>
          <p:nvPr/>
        </p:nvSpPr>
        <p:spPr>
          <a:xfrm>
            <a:off x="3432634" y="4093421"/>
            <a:ext cx="4252686" cy="523220"/>
          </a:xfrm>
          <a:prstGeom prst="rect">
            <a:avLst/>
          </a:prstGeom>
        </p:spPr>
        <p:txBody>
          <a:bodyPr wrap="square">
            <a:spAutoFit/>
          </a:bodyPr>
          <a:lstStyle/>
          <a:p>
            <a:pPr algn="ctr"/>
            <a:r>
              <a:rPr lang="en-US" sz="2800" dirty="0" err="1">
                <a:solidFill>
                  <a:srgbClr val="FF00FF"/>
                </a:solidFill>
                <a:latin typeface="Times New Roman" pitchFamily="18" charset="0"/>
                <a:cs typeface="Times New Roman" pitchFamily="18" charset="0"/>
              </a:rPr>
              <a:t>Hoa</a:t>
            </a:r>
            <a:r>
              <a:rPr lang="en-US" sz="2800" dirty="0">
                <a:solidFill>
                  <a:srgbClr val="FF00FF"/>
                </a:solidFill>
                <a:latin typeface="Times New Roman" pitchFamily="18" charset="0"/>
                <a:cs typeface="Times New Roman" pitchFamily="18" charset="0"/>
              </a:rPr>
              <a:t> </a:t>
            </a:r>
            <a:r>
              <a:rPr lang="en-US" sz="2800" dirty="0" err="1">
                <a:solidFill>
                  <a:srgbClr val="FF00FF"/>
                </a:solidFill>
                <a:latin typeface="Times New Roman" pitchFamily="18" charset="0"/>
                <a:cs typeface="Times New Roman" pitchFamily="18" charset="0"/>
              </a:rPr>
              <a:t>tím</a:t>
            </a:r>
            <a:endParaRPr lang="en-US" sz="2800" dirty="0">
              <a:solidFill>
                <a:srgbClr val="FF00FF"/>
              </a:solidFill>
              <a:latin typeface="Times New Roman" pitchFamily="18" charset="0"/>
              <a:cs typeface="Times New Roman" pitchFamily="18" charset="0"/>
            </a:endParaRPr>
          </a:p>
        </p:txBody>
      </p:sp>
      <p:sp>
        <p:nvSpPr>
          <p:cNvPr id="13" name="Rectangle 12"/>
          <p:cNvSpPr/>
          <p:nvPr/>
        </p:nvSpPr>
        <p:spPr>
          <a:xfrm>
            <a:off x="3418120" y="4470785"/>
            <a:ext cx="4252686" cy="523220"/>
          </a:xfrm>
          <a:prstGeom prst="rect">
            <a:avLst/>
          </a:prstGeom>
        </p:spPr>
        <p:txBody>
          <a:bodyPr wrap="square">
            <a:spAutoFit/>
          </a:bodyPr>
          <a:lstStyle/>
          <a:p>
            <a:pPr algn="ctr"/>
            <a:r>
              <a:rPr lang="en-US" sz="2800" dirty="0" err="1">
                <a:solidFill>
                  <a:srgbClr val="FF00FF"/>
                </a:solidFill>
                <a:latin typeface="Times New Roman" pitchFamily="18" charset="0"/>
                <a:cs typeface="Times New Roman" pitchFamily="18" charset="0"/>
              </a:rPr>
              <a:t>hoa</a:t>
            </a:r>
            <a:r>
              <a:rPr lang="en-US" sz="2800" dirty="0">
                <a:solidFill>
                  <a:srgbClr val="FF00FF"/>
                </a:solidFill>
                <a:latin typeface="Times New Roman" pitchFamily="18" charset="0"/>
                <a:cs typeface="Times New Roman" pitchFamily="18" charset="0"/>
              </a:rPr>
              <a:t> </a:t>
            </a:r>
            <a:r>
              <a:rPr lang="en-US" sz="2800" dirty="0" err="1">
                <a:solidFill>
                  <a:srgbClr val="FF00FF"/>
                </a:solidFill>
                <a:latin typeface="Times New Roman" pitchFamily="18" charset="0"/>
                <a:cs typeface="Times New Roman" pitchFamily="18" charset="0"/>
              </a:rPr>
              <a:t>trắng</a:t>
            </a:r>
            <a:endParaRPr lang="en-US" sz="2800" dirty="0">
              <a:solidFill>
                <a:srgbClr val="FF00FF"/>
              </a:solidFill>
              <a:latin typeface="Times New Roman" pitchFamily="18" charset="0"/>
              <a:cs typeface="Times New Roman" pitchFamily="18" charset="0"/>
            </a:endParaRPr>
          </a:p>
        </p:txBody>
      </p:sp>
      <p:sp>
        <p:nvSpPr>
          <p:cNvPr id="14" name="Rectangle 13"/>
          <p:cNvSpPr/>
          <p:nvPr/>
        </p:nvSpPr>
        <p:spPr>
          <a:xfrm>
            <a:off x="3418120" y="4833635"/>
            <a:ext cx="4252686" cy="523220"/>
          </a:xfrm>
          <a:prstGeom prst="rect">
            <a:avLst/>
          </a:prstGeom>
        </p:spPr>
        <p:txBody>
          <a:bodyPr wrap="square">
            <a:spAutoFit/>
          </a:bodyPr>
          <a:lstStyle/>
          <a:p>
            <a:pPr algn="ctr"/>
            <a:r>
              <a:rPr lang="en-US" sz="2800" dirty="0" err="1">
                <a:solidFill>
                  <a:srgbClr val="FF00FF"/>
                </a:solidFill>
                <a:latin typeface="Times New Roman" pitchFamily="18" charset="0"/>
                <a:cs typeface="Times New Roman" pitchFamily="18" charset="0"/>
              </a:rPr>
              <a:t>Hoa</a:t>
            </a:r>
            <a:r>
              <a:rPr lang="en-US" sz="2800" dirty="0">
                <a:solidFill>
                  <a:srgbClr val="FF00FF"/>
                </a:solidFill>
                <a:latin typeface="Times New Roman" pitchFamily="18" charset="0"/>
                <a:cs typeface="Times New Roman" pitchFamily="18" charset="0"/>
              </a:rPr>
              <a:t> </a:t>
            </a:r>
            <a:r>
              <a:rPr lang="en-US" sz="2800" dirty="0" err="1">
                <a:solidFill>
                  <a:srgbClr val="FF00FF"/>
                </a:solidFill>
                <a:latin typeface="Times New Roman" pitchFamily="18" charset="0"/>
                <a:cs typeface="Times New Roman" pitchFamily="18" charset="0"/>
              </a:rPr>
              <a:t>tím</a:t>
            </a:r>
            <a:r>
              <a:rPr lang="en-US" sz="2800" dirty="0">
                <a:solidFill>
                  <a:srgbClr val="FF00FF"/>
                </a:solidFill>
                <a:latin typeface="Times New Roman" pitchFamily="18" charset="0"/>
                <a:cs typeface="Times New Roman" pitchFamily="18" charset="0"/>
              </a:rPr>
              <a:t>, </a:t>
            </a:r>
            <a:r>
              <a:rPr lang="en-US" sz="2800" dirty="0" err="1">
                <a:solidFill>
                  <a:srgbClr val="FF00FF"/>
                </a:solidFill>
                <a:latin typeface="Times New Roman" pitchFamily="18" charset="0"/>
                <a:cs typeface="Times New Roman" pitchFamily="18" charset="0"/>
              </a:rPr>
              <a:t>hoa</a:t>
            </a:r>
            <a:r>
              <a:rPr lang="en-US" sz="2800" dirty="0">
                <a:solidFill>
                  <a:srgbClr val="FF00FF"/>
                </a:solidFill>
                <a:latin typeface="Times New Roman" pitchFamily="18" charset="0"/>
                <a:cs typeface="Times New Roman" pitchFamily="18" charset="0"/>
              </a:rPr>
              <a:t> </a:t>
            </a:r>
            <a:r>
              <a:rPr lang="en-US" sz="2800" dirty="0" err="1">
                <a:solidFill>
                  <a:srgbClr val="FF00FF"/>
                </a:solidFill>
                <a:latin typeface="Times New Roman" pitchFamily="18" charset="0"/>
                <a:cs typeface="Times New Roman" pitchFamily="18" charset="0"/>
              </a:rPr>
              <a:t>trắng</a:t>
            </a:r>
            <a:endParaRPr lang="en-US" sz="2800" dirty="0">
              <a:solidFill>
                <a:srgbClr val="FF00FF"/>
              </a:solidFill>
              <a:latin typeface="Times New Roman" pitchFamily="18" charset="0"/>
              <a:cs typeface="Times New Roman" pitchFamily="18" charset="0"/>
            </a:endParaRPr>
          </a:p>
        </p:txBody>
      </p:sp>
      <p:sp>
        <p:nvSpPr>
          <p:cNvPr id="15" name="Rectangle 14"/>
          <p:cNvSpPr/>
          <p:nvPr/>
        </p:nvSpPr>
        <p:spPr>
          <a:xfrm>
            <a:off x="3418120" y="5210999"/>
            <a:ext cx="4252686" cy="523220"/>
          </a:xfrm>
          <a:prstGeom prst="rect">
            <a:avLst/>
          </a:prstGeom>
        </p:spPr>
        <p:txBody>
          <a:bodyPr wrap="square">
            <a:spAutoFit/>
          </a:bodyPr>
          <a:lstStyle/>
          <a:p>
            <a:pPr algn="ctr"/>
            <a:r>
              <a:rPr lang="en-US" sz="2800" dirty="0">
                <a:solidFill>
                  <a:srgbClr val="FF00FF"/>
                </a:solidFill>
                <a:latin typeface="Times New Roman" pitchFamily="18" charset="0"/>
                <a:cs typeface="Times New Roman" pitchFamily="18" charset="0"/>
              </a:rPr>
              <a:t>AA, </a:t>
            </a:r>
            <a:r>
              <a:rPr lang="en-US" sz="2800" dirty="0" err="1">
                <a:solidFill>
                  <a:srgbClr val="FF00FF"/>
                </a:solidFill>
                <a:latin typeface="Times New Roman" pitchFamily="18" charset="0"/>
                <a:cs typeface="Times New Roman" pitchFamily="18" charset="0"/>
              </a:rPr>
              <a:t>Aa</a:t>
            </a:r>
            <a:r>
              <a:rPr lang="en-US" sz="2800" dirty="0">
                <a:solidFill>
                  <a:srgbClr val="FF00FF"/>
                </a:solidFill>
                <a:latin typeface="Times New Roman" pitchFamily="18" charset="0"/>
                <a:cs typeface="Times New Roman" pitchFamily="18" charset="0"/>
              </a:rPr>
              <a:t>, </a:t>
            </a:r>
            <a:r>
              <a:rPr lang="en-US" sz="2800" dirty="0" err="1">
                <a:solidFill>
                  <a:srgbClr val="FF00FF"/>
                </a:solidFill>
                <a:latin typeface="Times New Roman" pitchFamily="18" charset="0"/>
                <a:cs typeface="Times New Roman" pitchFamily="18" charset="0"/>
              </a:rPr>
              <a:t>aa</a:t>
            </a:r>
            <a:endParaRPr lang="en-US" sz="2800" dirty="0">
              <a:solidFill>
                <a:srgbClr val="FF00FF"/>
              </a:solidFill>
              <a:latin typeface="Times New Roman" pitchFamily="18" charset="0"/>
              <a:cs typeface="Times New Roman" pitchFamily="18" charset="0"/>
            </a:endParaRPr>
          </a:p>
        </p:txBody>
      </p:sp>
      <p:sp>
        <p:nvSpPr>
          <p:cNvPr id="16" name="Rectangle 15"/>
          <p:cNvSpPr/>
          <p:nvPr/>
        </p:nvSpPr>
        <p:spPr>
          <a:xfrm>
            <a:off x="3418120" y="5573849"/>
            <a:ext cx="4252686" cy="523220"/>
          </a:xfrm>
          <a:prstGeom prst="rect">
            <a:avLst/>
          </a:prstGeom>
        </p:spPr>
        <p:txBody>
          <a:bodyPr wrap="square">
            <a:spAutoFit/>
          </a:bodyPr>
          <a:lstStyle/>
          <a:p>
            <a:pPr algn="ctr"/>
            <a:r>
              <a:rPr lang="en-US" sz="2800" dirty="0">
                <a:solidFill>
                  <a:srgbClr val="FF00FF"/>
                </a:solidFill>
                <a:latin typeface="Times New Roman" pitchFamily="18" charset="0"/>
                <a:cs typeface="Times New Roman" pitchFamily="18" charset="0"/>
              </a:rPr>
              <a:t>A </a:t>
            </a:r>
            <a:r>
              <a:rPr lang="en-US" sz="2800" dirty="0" err="1">
                <a:solidFill>
                  <a:srgbClr val="FF00FF"/>
                </a:solidFill>
                <a:latin typeface="Times New Roman" pitchFamily="18" charset="0"/>
                <a:cs typeface="Times New Roman" pitchFamily="18" charset="0"/>
              </a:rPr>
              <a:t>và</a:t>
            </a:r>
            <a:r>
              <a:rPr lang="en-US" sz="2800" dirty="0">
                <a:solidFill>
                  <a:srgbClr val="FF00FF"/>
                </a:solidFill>
                <a:latin typeface="Times New Roman" pitchFamily="18" charset="0"/>
                <a:cs typeface="Times New Roman" pitchFamily="18" charset="0"/>
              </a:rPr>
              <a:t> a</a:t>
            </a:r>
          </a:p>
        </p:txBody>
      </p:sp>
      <p:sp>
        <p:nvSpPr>
          <p:cNvPr id="17" name="Rectangle 16"/>
          <p:cNvSpPr/>
          <p:nvPr/>
        </p:nvSpPr>
        <p:spPr>
          <a:xfrm>
            <a:off x="3418120" y="5936699"/>
            <a:ext cx="4252686" cy="523220"/>
          </a:xfrm>
          <a:prstGeom prst="rect">
            <a:avLst/>
          </a:prstGeom>
        </p:spPr>
        <p:txBody>
          <a:bodyPr wrap="square">
            <a:spAutoFit/>
          </a:bodyPr>
          <a:lstStyle/>
          <a:p>
            <a:pPr algn="ctr"/>
            <a:r>
              <a:rPr lang="en-US" sz="2800" dirty="0">
                <a:solidFill>
                  <a:srgbClr val="FF00FF"/>
                </a:solidFill>
                <a:latin typeface="Times New Roman" pitchFamily="18" charset="0"/>
                <a:cs typeface="Times New Roman" pitchFamily="18" charset="0"/>
              </a:rPr>
              <a:t>AA </a:t>
            </a:r>
            <a:r>
              <a:rPr lang="en-US" sz="2800" dirty="0" err="1">
                <a:solidFill>
                  <a:srgbClr val="FF00FF"/>
                </a:solidFill>
                <a:latin typeface="Times New Roman" pitchFamily="18" charset="0"/>
                <a:cs typeface="Times New Roman" pitchFamily="18" charset="0"/>
              </a:rPr>
              <a:t>và</a:t>
            </a:r>
            <a:r>
              <a:rPr lang="en-US" sz="2800" dirty="0">
                <a:solidFill>
                  <a:srgbClr val="FF00FF"/>
                </a:solidFill>
                <a:latin typeface="Times New Roman" pitchFamily="18" charset="0"/>
                <a:cs typeface="Times New Roman" pitchFamily="18" charset="0"/>
              </a:rPr>
              <a:t> </a:t>
            </a:r>
            <a:r>
              <a:rPr lang="en-US" sz="2800" dirty="0" err="1">
                <a:solidFill>
                  <a:srgbClr val="FF00FF"/>
                </a:solidFill>
                <a:latin typeface="Times New Roman" pitchFamily="18" charset="0"/>
                <a:cs typeface="Times New Roman" pitchFamily="18" charset="0"/>
              </a:rPr>
              <a:t>aa</a:t>
            </a:r>
            <a:endParaRPr lang="en-US" sz="2800" dirty="0">
              <a:solidFill>
                <a:srgbClr val="FF00FF"/>
              </a:solidFill>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nodeType="withEffect">
                                  <p:stCondLst>
                                    <p:cond delay="0"/>
                                  </p:stCondLst>
                                  <p:childTnLst>
                                    <p:set>
                                      <p:cBhvr>
                                        <p:cTn id="6" dur="1" fill="hold">
                                          <p:stCondLst>
                                            <p:cond delay="0"/>
                                          </p:stCondLst>
                                        </p:cTn>
                                        <p:tgtEl>
                                          <p:spTgt spid="24581"/>
                                        </p:tgtEl>
                                        <p:attrNameLst>
                                          <p:attrName>style.visibility</p:attrName>
                                        </p:attrNameLst>
                                      </p:cBhvr>
                                      <p:to>
                                        <p:strVal val="visible"/>
                                      </p:to>
                                    </p:set>
                                    <p:anim calcmode="lin" valueType="num">
                                      <p:cBhvr>
                                        <p:cTn id="7" dur="1000" fill="hold"/>
                                        <p:tgtEl>
                                          <p:spTgt spid="24581"/>
                                        </p:tgtEl>
                                        <p:attrNameLst>
                                          <p:attrName>ppt_w</p:attrName>
                                        </p:attrNameLst>
                                      </p:cBhvr>
                                      <p:tavLst>
                                        <p:tav tm="0">
                                          <p:val>
                                            <p:fltVal val="0"/>
                                          </p:val>
                                        </p:tav>
                                        <p:tav tm="100000">
                                          <p:val>
                                            <p:strVal val="#ppt_w"/>
                                          </p:val>
                                        </p:tav>
                                      </p:tavLst>
                                    </p:anim>
                                    <p:anim calcmode="lin" valueType="num">
                                      <p:cBhvr>
                                        <p:cTn id="8" dur="1000" fill="hold"/>
                                        <p:tgtEl>
                                          <p:spTgt spid="24581"/>
                                        </p:tgtEl>
                                        <p:attrNameLst>
                                          <p:attrName>ppt_h</p:attrName>
                                        </p:attrNameLst>
                                      </p:cBhvr>
                                      <p:tavLst>
                                        <p:tav tm="0">
                                          <p:val>
                                            <p:fltVal val="0"/>
                                          </p:val>
                                        </p:tav>
                                        <p:tav tm="100000">
                                          <p:val>
                                            <p:strVal val="#ppt_h"/>
                                          </p:val>
                                        </p:tav>
                                      </p:tavLst>
                                    </p:anim>
                                    <p:animEffect transition="in" filter="fade">
                                      <p:cBhvr>
                                        <p:cTn id="9" dur="1000"/>
                                        <p:tgtEl>
                                          <p:spTgt spid="24581"/>
                                        </p:tgtEl>
                                      </p:cBhvr>
                                    </p:animEffect>
                                  </p:childTnLst>
                                </p:cTn>
                              </p:par>
                            </p:childTnLst>
                          </p:cTn>
                        </p:par>
                        <p:par>
                          <p:cTn id="10" fill="hold">
                            <p:stCondLst>
                              <p:cond delay="1000"/>
                            </p:stCondLst>
                            <p:childTnLst>
                              <p:par>
                                <p:cTn id="11" presetID="31" presetClass="entr" presetSubtype="0" fill="hold" nodeType="afterEffect">
                                  <p:stCondLst>
                                    <p:cond delay="0"/>
                                  </p:stCondLst>
                                  <p:iterate type="lt">
                                    <p:tmPct val="5000"/>
                                  </p:iterate>
                                  <p:childTnLst>
                                    <p:set>
                                      <p:cBhvr>
                                        <p:cTn id="12" dur="1" fill="hold">
                                          <p:stCondLst>
                                            <p:cond delay="0"/>
                                          </p:stCondLst>
                                        </p:cTn>
                                        <p:tgtEl>
                                          <p:spTgt spid="24580"/>
                                        </p:tgtEl>
                                        <p:attrNameLst>
                                          <p:attrName>style.visibility</p:attrName>
                                        </p:attrNameLst>
                                      </p:cBhvr>
                                      <p:to>
                                        <p:strVal val="visible"/>
                                      </p:to>
                                    </p:set>
                                    <p:anim calcmode="lin" valueType="num">
                                      <p:cBhvr>
                                        <p:cTn id="13" dur="1000" fill="hold"/>
                                        <p:tgtEl>
                                          <p:spTgt spid="24580"/>
                                        </p:tgtEl>
                                        <p:attrNameLst>
                                          <p:attrName>ppt_w</p:attrName>
                                        </p:attrNameLst>
                                      </p:cBhvr>
                                      <p:tavLst>
                                        <p:tav tm="0">
                                          <p:val>
                                            <p:fltVal val="0"/>
                                          </p:val>
                                        </p:tav>
                                        <p:tav tm="100000">
                                          <p:val>
                                            <p:strVal val="#ppt_w"/>
                                          </p:val>
                                        </p:tav>
                                      </p:tavLst>
                                    </p:anim>
                                    <p:anim calcmode="lin" valueType="num">
                                      <p:cBhvr>
                                        <p:cTn id="14" dur="1000" fill="hold"/>
                                        <p:tgtEl>
                                          <p:spTgt spid="24580"/>
                                        </p:tgtEl>
                                        <p:attrNameLst>
                                          <p:attrName>ppt_h</p:attrName>
                                        </p:attrNameLst>
                                      </p:cBhvr>
                                      <p:tavLst>
                                        <p:tav tm="0">
                                          <p:val>
                                            <p:fltVal val="0"/>
                                          </p:val>
                                        </p:tav>
                                        <p:tav tm="100000">
                                          <p:val>
                                            <p:strVal val="#ppt_h"/>
                                          </p:val>
                                        </p:tav>
                                      </p:tavLst>
                                    </p:anim>
                                    <p:anim calcmode="lin" valueType="num">
                                      <p:cBhvr>
                                        <p:cTn id="15" dur="1000" fill="hold"/>
                                        <p:tgtEl>
                                          <p:spTgt spid="24580"/>
                                        </p:tgtEl>
                                        <p:attrNameLst>
                                          <p:attrName>style.rotation</p:attrName>
                                        </p:attrNameLst>
                                      </p:cBhvr>
                                      <p:tavLst>
                                        <p:tav tm="0">
                                          <p:val>
                                            <p:fltVal val="90"/>
                                          </p:val>
                                        </p:tav>
                                        <p:tav tm="100000">
                                          <p:val>
                                            <p:fltVal val="0"/>
                                          </p:val>
                                        </p:tav>
                                      </p:tavLst>
                                    </p:anim>
                                    <p:animEffect transition="in" filter="fade">
                                      <p:cBhvr>
                                        <p:cTn id="16" dur="1000"/>
                                        <p:tgtEl>
                                          <p:spTgt spid="24580"/>
                                        </p:tgtEl>
                                      </p:cBhvr>
                                    </p:animEffect>
                                  </p:childTnLst>
                                </p:cTn>
                              </p:par>
                            </p:childTnLst>
                          </p:cTn>
                        </p:par>
                      </p:childTnLst>
                    </p:cTn>
                  </p:par>
                  <p:par>
                    <p:cTn id="17" fill="hold">
                      <p:stCondLst>
                        <p:cond delay="indefinite"/>
                      </p:stCondLst>
                      <p:childTnLst>
                        <p:par>
                          <p:cTn id="18" fill="hold">
                            <p:stCondLst>
                              <p:cond delay="0"/>
                            </p:stCondLst>
                            <p:childTnLst>
                              <p:par>
                                <p:cTn id="19" presetID="37" presetClass="entr" presetSubtype="0" fill="hold"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1000"/>
                                        <p:tgtEl>
                                          <p:spTgt spid="7"/>
                                        </p:tgtEl>
                                      </p:cBhvr>
                                    </p:animEffect>
                                    <p:anim calcmode="lin" valueType="num">
                                      <p:cBhvr>
                                        <p:cTn id="22" dur="1000" fill="hold"/>
                                        <p:tgtEl>
                                          <p:spTgt spid="7"/>
                                        </p:tgtEl>
                                        <p:attrNameLst>
                                          <p:attrName>ppt_x</p:attrName>
                                        </p:attrNameLst>
                                      </p:cBhvr>
                                      <p:tavLst>
                                        <p:tav tm="0">
                                          <p:val>
                                            <p:strVal val="#ppt_x"/>
                                          </p:val>
                                        </p:tav>
                                        <p:tav tm="100000">
                                          <p:val>
                                            <p:strVal val="#ppt_x"/>
                                          </p:val>
                                        </p:tav>
                                      </p:tavLst>
                                    </p:anim>
                                    <p:anim calcmode="lin" valueType="num">
                                      <p:cBhvr>
                                        <p:cTn id="23" dur="900" decel="100000" fill="hold"/>
                                        <p:tgtEl>
                                          <p:spTgt spid="7"/>
                                        </p:tgtEl>
                                        <p:attrNameLst>
                                          <p:attrName>ppt_y</p:attrName>
                                        </p:attrNameLst>
                                      </p:cBhvr>
                                      <p:tavLst>
                                        <p:tav tm="0">
                                          <p:val>
                                            <p:strVal val="#ppt_y+1"/>
                                          </p:val>
                                        </p:tav>
                                        <p:tav tm="100000">
                                          <p:val>
                                            <p:strVal val="#ppt_y-.03"/>
                                          </p:val>
                                        </p:tav>
                                      </p:tavLst>
                                    </p:anim>
                                    <p:anim calcmode="lin" valueType="num">
                                      <p:cBhvr>
                                        <p:cTn id="24" dur="100" accel="100000" fill="hold">
                                          <p:stCondLst>
                                            <p:cond delay="900"/>
                                          </p:stCondLst>
                                        </p:cTn>
                                        <p:tgtEl>
                                          <p:spTgt spid="7"/>
                                        </p:tgtEl>
                                        <p:attrNameLst>
                                          <p:attrName>ppt_y</p:attrName>
                                        </p:attrNameLst>
                                      </p:cBhvr>
                                      <p:tavLst>
                                        <p:tav tm="0">
                                          <p:val>
                                            <p:strVal val="#ppt_y-.03"/>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 presetClass="entr" presetSubtype="16" fill="hold" grpId="0" nodeType="click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box(in)">
                                      <p:cBhvr>
                                        <p:cTn id="29" dur="1000"/>
                                        <p:tgtEl>
                                          <p:spTgt spid="9"/>
                                        </p:tgtEl>
                                      </p:cBhvr>
                                    </p:animEffect>
                                  </p:childTnLst>
                                </p:cTn>
                              </p:par>
                            </p:childTnLst>
                          </p:cTn>
                        </p:par>
                      </p:childTnLst>
                    </p:cTn>
                  </p:par>
                  <p:par>
                    <p:cTn id="30" fill="hold">
                      <p:stCondLst>
                        <p:cond delay="indefinite"/>
                      </p:stCondLst>
                      <p:childTnLst>
                        <p:par>
                          <p:cTn id="31" fill="hold">
                            <p:stCondLst>
                              <p:cond delay="0"/>
                            </p:stCondLst>
                            <p:childTnLst>
                              <p:par>
                                <p:cTn id="32" presetID="4" presetClass="entr" presetSubtype="16" fill="hold" grpId="0" nodeType="click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box(in)">
                                      <p:cBhvr>
                                        <p:cTn id="34" dur="1000"/>
                                        <p:tgtEl>
                                          <p:spTgt spid="10"/>
                                        </p:tgtEl>
                                      </p:cBhvr>
                                    </p:animEffect>
                                  </p:childTnLst>
                                </p:cTn>
                              </p:par>
                            </p:childTnLst>
                          </p:cTn>
                        </p:par>
                      </p:childTnLst>
                    </p:cTn>
                  </p:par>
                  <p:par>
                    <p:cTn id="35" fill="hold">
                      <p:stCondLst>
                        <p:cond delay="indefinite"/>
                      </p:stCondLst>
                      <p:childTnLst>
                        <p:par>
                          <p:cTn id="36" fill="hold">
                            <p:stCondLst>
                              <p:cond delay="0"/>
                            </p:stCondLst>
                            <p:childTnLst>
                              <p:par>
                                <p:cTn id="37" presetID="4" presetClass="entr" presetSubtype="16" fill="hold" grpId="0" nodeType="click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box(in)">
                                      <p:cBhvr>
                                        <p:cTn id="39" dur="1000"/>
                                        <p:tgtEl>
                                          <p:spTgt spid="11"/>
                                        </p:tgtEl>
                                      </p:cBhvr>
                                    </p:animEffect>
                                  </p:childTnLst>
                                </p:cTn>
                              </p:par>
                            </p:childTnLst>
                          </p:cTn>
                        </p:par>
                      </p:childTnLst>
                    </p:cTn>
                  </p:par>
                  <p:par>
                    <p:cTn id="40" fill="hold">
                      <p:stCondLst>
                        <p:cond delay="indefinite"/>
                      </p:stCondLst>
                      <p:childTnLst>
                        <p:par>
                          <p:cTn id="41" fill="hold">
                            <p:stCondLst>
                              <p:cond delay="0"/>
                            </p:stCondLst>
                            <p:childTnLst>
                              <p:par>
                                <p:cTn id="42" presetID="4" presetClass="entr" presetSubtype="16" fill="hold" grpId="0" nodeType="clickEffect">
                                  <p:stCondLst>
                                    <p:cond delay="0"/>
                                  </p:stCondLst>
                                  <p:childTnLst>
                                    <p:set>
                                      <p:cBhvr>
                                        <p:cTn id="43" dur="1" fill="hold">
                                          <p:stCondLst>
                                            <p:cond delay="0"/>
                                          </p:stCondLst>
                                        </p:cTn>
                                        <p:tgtEl>
                                          <p:spTgt spid="12"/>
                                        </p:tgtEl>
                                        <p:attrNameLst>
                                          <p:attrName>style.visibility</p:attrName>
                                        </p:attrNameLst>
                                      </p:cBhvr>
                                      <p:to>
                                        <p:strVal val="visible"/>
                                      </p:to>
                                    </p:set>
                                    <p:animEffect transition="in" filter="box(in)">
                                      <p:cBhvr>
                                        <p:cTn id="44" dur="1000"/>
                                        <p:tgtEl>
                                          <p:spTgt spid="12"/>
                                        </p:tgtEl>
                                      </p:cBhvr>
                                    </p:animEffect>
                                  </p:childTnLst>
                                </p:cTn>
                              </p:par>
                            </p:childTnLst>
                          </p:cTn>
                        </p:par>
                      </p:childTnLst>
                    </p:cTn>
                  </p:par>
                  <p:par>
                    <p:cTn id="45" fill="hold">
                      <p:stCondLst>
                        <p:cond delay="indefinite"/>
                      </p:stCondLst>
                      <p:childTnLst>
                        <p:par>
                          <p:cTn id="46" fill="hold">
                            <p:stCondLst>
                              <p:cond delay="0"/>
                            </p:stCondLst>
                            <p:childTnLst>
                              <p:par>
                                <p:cTn id="47" presetID="4" presetClass="entr" presetSubtype="16" fill="hold" grpId="0" nodeType="clickEffect">
                                  <p:stCondLst>
                                    <p:cond delay="0"/>
                                  </p:stCondLst>
                                  <p:childTnLst>
                                    <p:set>
                                      <p:cBhvr>
                                        <p:cTn id="48" dur="1" fill="hold">
                                          <p:stCondLst>
                                            <p:cond delay="0"/>
                                          </p:stCondLst>
                                        </p:cTn>
                                        <p:tgtEl>
                                          <p:spTgt spid="13"/>
                                        </p:tgtEl>
                                        <p:attrNameLst>
                                          <p:attrName>style.visibility</p:attrName>
                                        </p:attrNameLst>
                                      </p:cBhvr>
                                      <p:to>
                                        <p:strVal val="visible"/>
                                      </p:to>
                                    </p:set>
                                    <p:animEffect transition="in" filter="box(in)">
                                      <p:cBhvr>
                                        <p:cTn id="49" dur="1000"/>
                                        <p:tgtEl>
                                          <p:spTgt spid="13"/>
                                        </p:tgtEl>
                                      </p:cBhvr>
                                    </p:animEffect>
                                  </p:childTnLst>
                                </p:cTn>
                              </p:par>
                            </p:childTnLst>
                          </p:cTn>
                        </p:par>
                      </p:childTnLst>
                    </p:cTn>
                  </p:par>
                  <p:par>
                    <p:cTn id="50" fill="hold">
                      <p:stCondLst>
                        <p:cond delay="indefinite"/>
                      </p:stCondLst>
                      <p:childTnLst>
                        <p:par>
                          <p:cTn id="51" fill="hold">
                            <p:stCondLst>
                              <p:cond delay="0"/>
                            </p:stCondLst>
                            <p:childTnLst>
                              <p:par>
                                <p:cTn id="52" presetID="4" presetClass="entr" presetSubtype="16" fill="hold" grpId="0" nodeType="clickEffect">
                                  <p:stCondLst>
                                    <p:cond delay="0"/>
                                  </p:stCondLst>
                                  <p:childTnLst>
                                    <p:set>
                                      <p:cBhvr>
                                        <p:cTn id="53" dur="1" fill="hold">
                                          <p:stCondLst>
                                            <p:cond delay="0"/>
                                          </p:stCondLst>
                                        </p:cTn>
                                        <p:tgtEl>
                                          <p:spTgt spid="14"/>
                                        </p:tgtEl>
                                        <p:attrNameLst>
                                          <p:attrName>style.visibility</p:attrName>
                                        </p:attrNameLst>
                                      </p:cBhvr>
                                      <p:to>
                                        <p:strVal val="visible"/>
                                      </p:to>
                                    </p:set>
                                    <p:animEffect transition="in" filter="box(in)">
                                      <p:cBhvr>
                                        <p:cTn id="54" dur="1000"/>
                                        <p:tgtEl>
                                          <p:spTgt spid="14"/>
                                        </p:tgtEl>
                                      </p:cBhvr>
                                    </p:animEffect>
                                  </p:childTnLst>
                                </p:cTn>
                              </p:par>
                            </p:childTnLst>
                          </p:cTn>
                        </p:par>
                      </p:childTnLst>
                    </p:cTn>
                  </p:par>
                  <p:par>
                    <p:cTn id="55" fill="hold">
                      <p:stCondLst>
                        <p:cond delay="indefinite"/>
                      </p:stCondLst>
                      <p:childTnLst>
                        <p:par>
                          <p:cTn id="56" fill="hold">
                            <p:stCondLst>
                              <p:cond delay="0"/>
                            </p:stCondLst>
                            <p:childTnLst>
                              <p:par>
                                <p:cTn id="57" presetID="4" presetClass="entr" presetSubtype="16" fill="hold" grpId="0" nodeType="clickEffect">
                                  <p:stCondLst>
                                    <p:cond delay="0"/>
                                  </p:stCondLst>
                                  <p:childTnLst>
                                    <p:set>
                                      <p:cBhvr>
                                        <p:cTn id="58" dur="1" fill="hold">
                                          <p:stCondLst>
                                            <p:cond delay="0"/>
                                          </p:stCondLst>
                                        </p:cTn>
                                        <p:tgtEl>
                                          <p:spTgt spid="15"/>
                                        </p:tgtEl>
                                        <p:attrNameLst>
                                          <p:attrName>style.visibility</p:attrName>
                                        </p:attrNameLst>
                                      </p:cBhvr>
                                      <p:to>
                                        <p:strVal val="visible"/>
                                      </p:to>
                                    </p:set>
                                    <p:animEffect transition="in" filter="box(in)">
                                      <p:cBhvr>
                                        <p:cTn id="59" dur="1000"/>
                                        <p:tgtEl>
                                          <p:spTgt spid="15"/>
                                        </p:tgtEl>
                                      </p:cBhvr>
                                    </p:animEffect>
                                  </p:childTnLst>
                                </p:cTn>
                              </p:par>
                            </p:childTnLst>
                          </p:cTn>
                        </p:par>
                      </p:childTnLst>
                    </p:cTn>
                  </p:par>
                  <p:par>
                    <p:cTn id="60" fill="hold">
                      <p:stCondLst>
                        <p:cond delay="indefinite"/>
                      </p:stCondLst>
                      <p:childTnLst>
                        <p:par>
                          <p:cTn id="61" fill="hold">
                            <p:stCondLst>
                              <p:cond delay="0"/>
                            </p:stCondLst>
                            <p:childTnLst>
                              <p:par>
                                <p:cTn id="62" presetID="4" presetClass="entr" presetSubtype="16" fill="hold" grpId="0" nodeType="clickEffect">
                                  <p:stCondLst>
                                    <p:cond delay="0"/>
                                  </p:stCondLst>
                                  <p:childTnLst>
                                    <p:set>
                                      <p:cBhvr>
                                        <p:cTn id="63" dur="1" fill="hold">
                                          <p:stCondLst>
                                            <p:cond delay="0"/>
                                          </p:stCondLst>
                                        </p:cTn>
                                        <p:tgtEl>
                                          <p:spTgt spid="16"/>
                                        </p:tgtEl>
                                        <p:attrNameLst>
                                          <p:attrName>style.visibility</p:attrName>
                                        </p:attrNameLst>
                                      </p:cBhvr>
                                      <p:to>
                                        <p:strVal val="visible"/>
                                      </p:to>
                                    </p:set>
                                    <p:animEffect transition="in" filter="box(in)">
                                      <p:cBhvr>
                                        <p:cTn id="64" dur="1000"/>
                                        <p:tgtEl>
                                          <p:spTgt spid="16"/>
                                        </p:tgtEl>
                                      </p:cBhvr>
                                    </p:animEffect>
                                  </p:childTnLst>
                                </p:cTn>
                              </p:par>
                            </p:childTnLst>
                          </p:cTn>
                        </p:par>
                      </p:childTnLst>
                    </p:cTn>
                  </p:par>
                  <p:par>
                    <p:cTn id="65" fill="hold">
                      <p:stCondLst>
                        <p:cond delay="indefinite"/>
                      </p:stCondLst>
                      <p:childTnLst>
                        <p:par>
                          <p:cTn id="66" fill="hold">
                            <p:stCondLst>
                              <p:cond delay="0"/>
                            </p:stCondLst>
                            <p:childTnLst>
                              <p:par>
                                <p:cTn id="67" presetID="4" presetClass="entr" presetSubtype="16" fill="hold" grpId="0" nodeType="clickEffect">
                                  <p:stCondLst>
                                    <p:cond delay="0"/>
                                  </p:stCondLst>
                                  <p:childTnLst>
                                    <p:set>
                                      <p:cBhvr>
                                        <p:cTn id="68" dur="1" fill="hold">
                                          <p:stCondLst>
                                            <p:cond delay="0"/>
                                          </p:stCondLst>
                                        </p:cTn>
                                        <p:tgtEl>
                                          <p:spTgt spid="17"/>
                                        </p:tgtEl>
                                        <p:attrNameLst>
                                          <p:attrName>style.visibility</p:attrName>
                                        </p:attrNameLst>
                                      </p:cBhvr>
                                      <p:to>
                                        <p:strVal val="visible"/>
                                      </p:to>
                                    </p:set>
                                    <p:animEffect transition="in" filter="box(in)">
                                      <p:cBhvr>
                                        <p:cTn id="69"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P spid="13" grpId="0"/>
      <p:bldP spid="14" grpId="0"/>
      <p:bldP spid="15" grpId="0"/>
      <p:bldP spid="16" grpId="0"/>
      <p:bldP spid="1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EF4330-046C-DAA9-229F-B62B2D4B76FF}"/>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B4F1175D-C450-8F7E-3868-B99D88D6B5B6}"/>
              </a:ext>
            </a:extLst>
          </p:cNvPr>
          <p:cNvSpPr txBox="1"/>
          <p:nvPr/>
        </p:nvSpPr>
        <p:spPr>
          <a:xfrm>
            <a:off x="0" y="0"/>
            <a:ext cx="12192000" cy="523220"/>
          </a:xfrm>
          <a:prstGeom prst="rect">
            <a:avLst/>
          </a:prstGeom>
          <a:noFill/>
        </p:spPr>
        <p:txBody>
          <a:bodyPr wrap="square" rtlCol="0">
            <a:spAutoFit/>
          </a:bodyPr>
          <a:lstStyle/>
          <a:p>
            <a:pPr algn="ctr"/>
            <a:r>
              <a:rPr lang="en-US" sz="2800" b="1" dirty="0" err="1">
                <a:solidFill>
                  <a:srgbClr val="FF00FF"/>
                </a:solidFill>
                <a:latin typeface="Times New Roman" pitchFamily="18" charset="0"/>
                <a:cs typeface="Times New Roman" pitchFamily="18" charset="0"/>
              </a:rPr>
              <a:t>BÀI</a:t>
            </a:r>
            <a:r>
              <a:rPr lang="en-US" sz="2800" b="1" dirty="0">
                <a:solidFill>
                  <a:srgbClr val="FF00FF"/>
                </a:solidFill>
                <a:latin typeface="Times New Roman" pitchFamily="18" charset="0"/>
                <a:cs typeface="Times New Roman" pitchFamily="18" charset="0"/>
              </a:rPr>
              <a:t> 38: </a:t>
            </a:r>
            <a:r>
              <a:rPr lang="en-US" sz="2800" b="1" dirty="0" err="1">
                <a:solidFill>
                  <a:srgbClr val="FF00FF"/>
                </a:solidFill>
                <a:latin typeface="Times New Roman" pitchFamily="18" charset="0"/>
                <a:cs typeface="Times New Roman" pitchFamily="18" charset="0"/>
              </a:rPr>
              <a:t>QUY</a:t>
            </a:r>
            <a:r>
              <a:rPr lang="en-US" sz="2800" b="1" dirty="0">
                <a:solidFill>
                  <a:srgbClr val="FF00FF"/>
                </a:solidFill>
                <a:latin typeface="Times New Roman" pitchFamily="18" charset="0"/>
                <a:cs typeface="Times New Roman" pitchFamily="18" charset="0"/>
              </a:rPr>
              <a:t> </a:t>
            </a:r>
            <a:r>
              <a:rPr lang="en-US" sz="2800" b="1" dirty="0" err="1">
                <a:solidFill>
                  <a:srgbClr val="FF00FF"/>
                </a:solidFill>
                <a:latin typeface="Times New Roman" pitchFamily="18" charset="0"/>
                <a:cs typeface="Times New Roman" pitchFamily="18" charset="0"/>
              </a:rPr>
              <a:t>LUẬT</a:t>
            </a:r>
            <a:r>
              <a:rPr lang="en-US" sz="2800" b="1" dirty="0">
                <a:solidFill>
                  <a:srgbClr val="FF00FF"/>
                </a:solidFill>
                <a:latin typeface="Times New Roman" pitchFamily="18" charset="0"/>
                <a:cs typeface="Times New Roman" pitchFamily="18" charset="0"/>
              </a:rPr>
              <a:t> DI </a:t>
            </a:r>
            <a:r>
              <a:rPr lang="en-US" sz="2800" b="1" dirty="0" err="1">
                <a:solidFill>
                  <a:srgbClr val="FF00FF"/>
                </a:solidFill>
                <a:latin typeface="Times New Roman" pitchFamily="18" charset="0"/>
                <a:cs typeface="Times New Roman" pitchFamily="18" charset="0"/>
              </a:rPr>
              <a:t>TRUYỀN</a:t>
            </a:r>
            <a:r>
              <a:rPr lang="en-US" sz="2800" b="1" dirty="0">
                <a:solidFill>
                  <a:srgbClr val="FF00FF"/>
                </a:solidFill>
                <a:latin typeface="Times New Roman" pitchFamily="18" charset="0"/>
                <a:cs typeface="Times New Roman" pitchFamily="18" charset="0"/>
              </a:rPr>
              <a:t> </a:t>
            </a:r>
            <a:r>
              <a:rPr lang="en-US" sz="2800" b="1" dirty="0" err="1">
                <a:solidFill>
                  <a:srgbClr val="FF00FF"/>
                </a:solidFill>
                <a:latin typeface="Times New Roman" pitchFamily="18" charset="0"/>
                <a:cs typeface="Times New Roman" pitchFamily="18" charset="0"/>
              </a:rPr>
              <a:t>CỦA</a:t>
            </a:r>
            <a:r>
              <a:rPr lang="en-US" sz="2800" b="1" dirty="0">
                <a:solidFill>
                  <a:srgbClr val="FF00FF"/>
                </a:solidFill>
                <a:latin typeface="Times New Roman" pitchFamily="18" charset="0"/>
                <a:cs typeface="Times New Roman" pitchFamily="18" charset="0"/>
              </a:rPr>
              <a:t> MENDEL</a:t>
            </a:r>
            <a:endParaRPr lang="en-US" sz="3200" b="1" dirty="0">
              <a:solidFill>
                <a:srgbClr val="FF00FF"/>
              </a:solidFill>
              <a:latin typeface="Times New Roman" pitchFamily="18" charset="0"/>
              <a:cs typeface="Times New Roman" pitchFamily="18" charset="0"/>
            </a:endParaRPr>
          </a:p>
        </p:txBody>
      </p:sp>
      <p:sp>
        <p:nvSpPr>
          <p:cNvPr id="6" name="TextBox 5">
            <a:extLst>
              <a:ext uri="{FF2B5EF4-FFF2-40B4-BE49-F238E27FC236}">
                <a16:creationId xmlns:a16="http://schemas.microsoft.com/office/drawing/2014/main" id="{92AB30B5-F318-8871-EFC6-8C64A7B0AC68}"/>
              </a:ext>
            </a:extLst>
          </p:cNvPr>
          <p:cNvSpPr txBox="1"/>
          <p:nvPr/>
        </p:nvSpPr>
        <p:spPr>
          <a:xfrm>
            <a:off x="0" y="420908"/>
            <a:ext cx="12192000" cy="523220"/>
          </a:xfrm>
          <a:prstGeom prst="rect">
            <a:avLst/>
          </a:prstGeom>
          <a:noFill/>
        </p:spPr>
        <p:txBody>
          <a:bodyPr wrap="square" rtlCol="0">
            <a:spAutoFit/>
          </a:bodyPr>
          <a:lstStyle/>
          <a:p>
            <a:r>
              <a:rPr lang="en-US" sz="2800" b="1" dirty="0">
                <a:solidFill>
                  <a:srgbClr val="0000FF"/>
                </a:solidFill>
                <a:latin typeface="Times New Roman" pitchFamily="18" charset="0"/>
                <a:cs typeface="Times New Roman" pitchFamily="18" charset="0"/>
              </a:rPr>
              <a:t>I. Ý </a:t>
            </a:r>
            <a:r>
              <a:rPr lang="en-US" sz="2800" b="1" dirty="0" err="1">
                <a:solidFill>
                  <a:srgbClr val="0000FF"/>
                </a:solidFill>
                <a:latin typeface="Times New Roman" pitchFamily="18" charset="0"/>
                <a:cs typeface="Times New Roman" pitchFamily="18" charset="0"/>
              </a:rPr>
              <a:t>TƯỞNG</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NGHIÊN</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CỨU</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CỦA</a:t>
            </a:r>
            <a:r>
              <a:rPr lang="en-US" sz="2800" b="1" dirty="0">
                <a:solidFill>
                  <a:srgbClr val="0000FF"/>
                </a:solidFill>
                <a:latin typeface="Times New Roman" pitchFamily="18" charset="0"/>
                <a:cs typeface="Times New Roman" pitchFamily="18" charset="0"/>
              </a:rPr>
              <a:t> MENDEL</a:t>
            </a:r>
          </a:p>
        </p:txBody>
      </p:sp>
      <p:sp>
        <p:nvSpPr>
          <p:cNvPr id="27650" name="Rectangle 2">
            <a:extLst>
              <a:ext uri="{FF2B5EF4-FFF2-40B4-BE49-F238E27FC236}">
                <a16:creationId xmlns:a16="http://schemas.microsoft.com/office/drawing/2014/main" id="{384A6B0A-DD9F-3301-E5CE-730114C9D5A9}"/>
              </a:ext>
            </a:extLst>
          </p:cNvPr>
          <p:cNvSpPr>
            <a:spLocks noChangeArrowheads="1"/>
          </p:cNvSpPr>
          <p:nvPr/>
        </p:nvSpPr>
        <p:spPr bwMode="auto">
          <a:xfrm>
            <a:off x="0" y="0"/>
            <a:ext cx="12192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27651" name="Rectangle 3">
            <a:extLst>
              <a:ext uri="{FF2B5EF4-FFF2-40B4-BE49-F238E27FC236}">
                <a16:creationId xmlns:a16="http://schemas.microsoft.com/office/drawing/2014/main" id="{7A1BA5A1-78C6-AC63-03FE-6F63A64B6AED}"/>
              </a:ext>
            </a:extLst>
          </p:cNvPr>
          <p:cNvSpPr>
            <a:spLocks noChangeArrowheads="1"/>
          </p:cNvSpPr>
          <p:nvPr/>
        </p:nvSpPr>
        <p:spPr bwMode="auto">
          <a:xfrm>
            <a:off x="0" y="857250"/>
            <a:ext cx="12192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19" name="TextBox 18">
            <a:extLst>
              <a:ext uri="{FF2B5EF4-FFF2-40B4-BE49-F238E27FC236}">
                <a16:creationId xmlns:a16="http://schemas.microsoft.com/office/drawing/2014/main" id="{0B42C2F0-7609-E6E0-32E1-32FFE06F30AD}"/>
              </a:ext>
            </a:extLst>
          </p:cNvPr>
          <p:cNvSpPr txBox="1"/>
          <p:nvPr/>
        </p:nvSpPr>
        <p:spPr>
          <a:xfrm>
            <a:off x="0" y="856336"/>
            <a:ext cx="12192000" cy="523220"/>
          </a:xfrm>
          <a:prstGeom prst="rect">
            <a:avLst/>
          </a:prstGeom>
          <a:noFill/>
        </p:spPr>
        <p:txBody>
          <a:bodyPr wrap="square" rtlCol="0">
            <a:spAutoFit/>
          </a:bodyPr>
          <a:lstStyle/>
          <a:p>
            <a:pPr algn="just"/>
            <a:r>
              <a:rPr lang="en-US" sz="2800" b="1" dirty="0">
                <a:solidFill>
                  <a:srgbClr val="0000FF"/>
                </a:solidFill>
                <a:latin typeface="Times New Roman" pitchFamily="18" charset="0"/>
                <a:cs typeface="Times New Roman" pitchFamily="18" charset="0"/>
              </a:rPr>
              <a:t>II. </a:t>
            </a:r>
            <a:r>
              <a:rPr lang="en-US" sz="2800" b="1" dirty="0" err="1">
                <a:solidFill>
                  <a:srgbClr val="0000FF"/>
                </a:solidFill>
                <a:latin typeface="Times New Roman" pitchFamily="18" charset="0"/>
                <a:cs typeface="Times New Roman" pitchFamily="18" charset="0"/>
              </a:rPr>
              <a:t>PHÉP</a:t>
            </a:r>
            <a:r>
              <a:rPr lang="en-US" sz="2800" b="1" dirty="0">
                <a:solidFill>
                  <a:srgbClr val="0000FF"/>
                </a:solidFill>
                <a:latin typeface="Times New Roman" pitchFamily="18" charset="0"/>
                <a:cs typeface="Times New Roman" pitchFamily="18" charset="0"/>
              </a:rPr>
              <a:t> LAI </a:t>
            </a:r>
            <a:r>
              <a:rPr lang="en-US" sz="2800" b="1" dirty="0" err="1">
                <a:solidFill>
                  <a:srgbClr val="0000FF"/>
                </a:solidFill>
                <a:latin typeface="Times New Roman" pitchFamily="18" charset="0"/>
                <a:cs typeface="Times New Roman" pitchFamily="18" charset="0"/>
              </a:rPr>
              <a:t>MỘT</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CẶP</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TÍNH</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TRẠNG</a:t>
            </a:r>
            <a:endParaRPr lang="en-US" sz="2800" b="1" dirty="0">
              <a:solidFill>
                <a:srgbClr val="0000FF"/>
              </a:solidFill>
              <a:latin typeface="Times New Roman" pitchFamily="18" charset="0"/>
              <a:cs typeface="Times New Roman" pitchFamily="18" charset="0"/>
            </a:endParaRPr>
          </a:p>
        </p:txBody>
      </p:sp>
      <p:sp>
        <p:nvSpPr>
          <p:cNvPr id="1025" name="Rectangle 1">
            <a:extLst>
              <a:ext uri="{FF2B5EF4-FFF2-40B4-BE49-F238E27FC236}">
                <a16:creationId xmlns:a16="http://schemas.microsoft.com/office/drawing/2014/main" id="{3A1ECED3-04E1-163B-9524-42498E85EF78}"/>
              </a:ext>
            </a:extLst>
          </p:cNvPr>
          <p:cNvSpPr>
            <a:spLocks noChangeArrowheads="1"/>
          </p:cNvSpPr>
          <p:nvPr/>
        </p:nvSpPr>
        <p:spPr bwMode="auto">
          <a:xfrm>
            <a:off x="0" y="1291771"/>
            <a:ext cx="12192000" cy="5232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800" b="1"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rPr>
              <a:t>2. </a:t>
            </a:r>
            <a:r>
              <a:rPr kumimoji="0" lang="en-US" sz="2800" b="1"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rPr>
              <a:t>Thí</a:t>
            </a:r>
            <a:r>
              <a:rPr kumimoji="0" lang="en-US" sz="2800" b="1"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rPr>
              <a:t> </a:t>
            </a:r>
            <a:r>
              <a:rPr kumimoji="0" lang="en-US" sz="2800" b="1"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rPr>
              <a:t>nghiệm</a:t>
            </a:r>
            <a:r>
              <a:rPr kumimoji="0" lang="en-US" sz="2800" b="1"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rPr>
              <a:t> </a:t>
            </a:r>
            <a:r>
              <a:rPr kumimoji="0" lang="en-US" sz="2800" b="1"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rPr>
              <a:t>lai</a:t>
            </a:r>
            <a:r>
              <a:rPr kumimoji="0" lang="en-US" sz="2800" b="1"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rPr>
              <a:t> </a:t>
            </a:r>
            <a:r>
              <a:rPr kumimoji="0" lang="en-US" sz="2800" b="1"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rPr>
              <a:t>một</a:t>
            </a:r>
            <a:r>
              <a:rPr kumimoji="0" lang="en-US" sz="2800" b="1"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rPr>
              <a:t> </a:t>
            </a:r>
            <a:r>
              <a:rPr kumimoji="0" lang="en-US" sz="2800" b="1"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rPr>
              <a:t>cặp</a:t>
            </a:r>
            <a:r>
              <a:rPr kumimoji="0" lang="en-US" sz="2800" b="1"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rPr>
              <a:t> </a:t>
            </a:r>
            <a:r>
              <a:rPr kumimoji="0" lang="en-US" sz="2800" b="1"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rPr>
              <a:t>tính</a:t>
            </a:r>
            <a:r>
              <a:rPr kumimoji="0" lang="en-US" sz="2800" b="1"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rPr>
              <a:t> </a:t>
            </a:r>
            <a:r>
              <a:rPr kumimoji="0" lang="en-US" sz="2800" b="1"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rPr>
              <a:t>trạng</a:t>
            </a:r>
            <a:r>
              <a:rPr kumimoji="0" lang="en-US" sz="2800" b="1"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rPr>
              <a:t>:</a:t>
            </a:r>
            <a:endParaRPr kumimoji="0" lang="en-US" sz="2800" b="0" i="0" u="none" strike="noStrike" cap="none" normalizeH="0" baseline="0" dirty="0">
              <a:ln>
                <a:noFill/>
              </a:ln>
              <a:solidFill>
                <a:srgbClr val="0000FF"/>
              </a:solidFill>
              <a:effectLst/>
              <a:latin typeface="Times New Roman" pitchFamily="18" charset="0"/>
              <a:cs typeface="Times New Roman" pitchFamily="18" charset="0"/>
            </a:endParaRPr>
          </a:p>
        </p:txBody>
      </p:sp>
      <p:sp>
        <p:nvSpPr>
          <p:cNvPr id="2" name="Rectangle 1">
            <a:extLst>
              <a:ext uri="{FF2B5EF4-FFF2-40B4-BE49-F238E27FC236}">
                <a16:creationId xmlns:a16="http://schemas.microsoft.com/office/drawing/2014/main" id="{CAA4E2A6-6E3F-58B4-6706-CD4A31828243}"/>
              </a:ext>
            </a:extLst>
          </p:cNvPr>
          <p:cNvSpPr>
            <a:spLocks noChangeArrowheads="1"/>
          </p:cNvSpPr>
          <p:nvPr/>
        </p:nvSpPr>
        <p:spPr bwMode="auto">
          <a:xfrm>
            <a:off x="163308" y="2162634"/>
            <a:ext cx="12192000" cy="138499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28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a)</a:t>
            </a:r>
            <a:r>
              <a:rPr kumimoji="0" lang="en-US" sz="2800" b="1" i="1"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rPr>
              <a:t>Thí</a:t>
            </a:r>
            <a:r>
              <a:rPr kumimoji="0" lang="en-US" sz="2800" b="1" i="1"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rPr>
              <a:t> </a:t>
            </a:r>
            <a:r>
              <a:rPr kumimoji="0" lang="en-US" sz="2800" b="1" i="1"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rPr>
              <a:t>nghiệm</a:t>
            </a:r>
            <a:r>
              <a:rPr kumimoji="0" lang="en-US" sz="2800" b="1" i="1"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rPr>
              <a:t>: </a:t>
            </a:r>
            <a:r>
              <a:rPr kumimoji="0" lang="en-US" sz="28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lai </a:t>
            </a:r>
            <a:r>
              <a:rPr kumimoji="0" lang="en-US" sz="28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bố</a:t>
            </a:r>
            <a:r>
              <a:rPr kumimoji="0" lang="en-US" sz="28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a:t>
            </a:r>
            <a:r>
              <a:rPr kumimoji="0" lang="en-US" sz="28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mẹ</a:t>
            </a:r>
            <a:r>
              <a:rPr kumimoji="0" lang="en-US" sz="28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a:t>
            </a:r>
            <a:r>
              <a:rPr kumimoji="0" lang="en-US" sz="28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thuần</a:t>
            </a:r>
            <a:r>
              <a:rPr kumimoji="0" lang="en-US" sz="28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a:t>
            </a:r>
            <a:r>
              <a:rPr kumimoji="0" lang="en-US" sz="28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chủng</a:t>
            </a:r>
            <a:r>
              <a:rPr kumimoji="0" lang="en-US" sz="28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a:t>
            </a:r>
            <a:r>
              <a:rPr kumimoji="0" lang="en-US" sz="28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khác</a:t>
            </a:r>
            <a:r>
              <a:rPr kumimoji="0" lang="en-US" sz="28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a:t>
            </a:r>
            <a:r>
              <a:rPr kumimoji="0" lang="en-US" sz="28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nhau</a:t>
            </a:r>
            <a:r>
              <a:rPr kumimoji="0" lang="en-US" sz="28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a:t>
            </a:r>
            <a:r>
              <a:rPr kumimoji="0" lang="en-US" sz="28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về</a:t>
            </a:r>
            <a:r>
              <a:rPr kumimoji="0" lang="en-US" sz="28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a:t>
            </a:r>
            <a:r>
              <a:rPr kumimoji="0" lang="en-US" sz="28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một</a:t>
            </a:r>
            <a:r>
              <a:rPr kumimoji="0" lang="en-US" sz="28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a:t>
            </a:r>
            <a:r>
              <a:rPr kumimoji="0" lang="en-US" sz="28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cặp</a:t>
            </a:r>
            <a:r>
              <a:rPr kumimoji="0" lang="en-US" sz="28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a:t>
            </a:r>
            <a:r>
              <a:rPr kumimoji="0" lang="en-US" sz="28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tính</a:t>
            </a:r>
            <a:r>
              <a:rPr kumimoji="0" lang="en-US" sz="28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a:t>
            </a:r>
            <a:r>
              <a:rPr kumimoji="0" lang="en-US" sz="28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trạng</a:t>
            </a:r>
            <a:r>
              <a:rPr kumimoji="0" lang="en-US" sz="28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a:t>
            </a:r>
            <a:r>
              <a:rPr kumimoji="0" lang="en-US" sz="28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màu</a:t>
            </a:r>
            <a:r>
              <a:rPr kumimoji="0" lang="en-US" sz="28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a:t>
            </a:r>
            <a:r>
              <a:rPr kumimoji="0" lang="en-US" sz="28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hoa</a:t>
            </a:r>
            <a:r>
              <a:rPr kumimoji="0" lang="en-US" sz="28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100% F</a:t>
            </a:r>
            <a:r>
              <a:rPr kumimoji="0" lang="en-US" sz="2800" b="0" i="0" u="none" strike="noStrike" cap="none" normalizeH="0" baseline="-3000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1</a:t>
            </a:r>
            <a:r>
              <a:rPr kumimoji="0" lang="en-US" sz="28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a:t>
            </a:r>
            <a:r>
              <a:rPr kumimoji="0" lang="en-US" sz="28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có</a:t>
            </a:r>
            <a:r>
              <a:rPr kumimoji="0" lang="en-US" sz="28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a:t>
            </a:r>
            <a:r>
              <a:rPr kumimoji="0" lang="en-US" sz="28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hoa</a:t>
            </a:r>
            <a:r>
              <a:rPr kumimoji="0" lang="en-US" sz="28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a:t>
            </a:r>
            <a:r>
              <a:rPr kumimoji="0" lang="en-US" sz="28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tím</a:t>
            </a:r>
            <a:r>
              <a:rPr kumimoji="0" lang="en-US" sz="28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F</a:t>
            </a:r>
            <a:r>
              <a:rPr kumimoji="0" lang="en-US" sz="2800" b="0" i="0" u="none" strike="noStrike" cap="none" normalizeH="0" baseline="-3000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2</a:t>
            </a:r>
            <a:r>
              <a:rPr kumimoji="0" lang="en-US" sz="28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a:t>
            </a:r>
            <a:r>
              <a:rPr kumimoji="0" lang="en-US" sz="28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phân</a:t>
            </a:r>
            <a:r>
              <a:rPr kumimoji="0" lang="en-US" sz="28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li </a:t>
            </a:r>
            <a:r>
              <a:rPr kumimoji="0" lang="en-US" sz="28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theo</a:t>
            </a:r>
            <a:r>
              <a:rPr kumimoji="0" lang="en-US" sz="28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a:t>
            </a:r>
            <a:r>
              <a:rPr kumimoji="0" lang="en-US" sz="28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tỉ</a:t>
            </a:r>
            <a:r>
              <a:rPr kumimoji="0" lang="en-US" sz="28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a:t>
            </a:r>
            <a:r>
              <a:rPr kumimoji="0" lang="en-US" sz="28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lệ</a:t>
            </a:r>
            <a:r>
              <a:rPr kumimoji="0" lang="en-US" sz="28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3 </a:t>
            </a:r>
            <a:r>
              <a:rPr kumimoji="0" lang="en-US" sz="28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hoa</a:t>
            </a:r>
            <a:r>
              <a:rPr kumimoji="0" lang="en-US" sz="28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a:t>
            </a:r>
            <a:r>
              <a:rPr kumimoji="0" lang="en-US" sz="28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tím</a:t>
            </a:r>
            <a:r>
              <a:rPr kumimoji="0" lang="en-US" sz="28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 1 </a:t>
            </a:r>
            <a:r>
              <a:rPr kumimoji="0" lang="en-US" sz="28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hoa</a:t>
            </a:r>
            <a:r>
              <a:rPr kumimoji="0" lang="en-US" sz="28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a:t>
            </a:r>
            <a:r>
              <a:rPr kumimoji="0" lang="en-US" sz="28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trắng</a:t>
            </a:r>
            <a:r>
              <a:rPr kumimoji="0" lang="en-US" sz="28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a:t>
            </a:r>
            <a:endParaRPr kumimoji="0" lang="en-US" sz="2800" b="0" i="0" u="none" strike="noStrike" cap="none" normalizeH="0" baseline="0" dirty="0">
              <a:ln>
                <a:noFill/>
              </a:ln>
              <a:solidFill>
                <a:srgbClr val="0000FF"/>
              </a:solidFill>
              <a:effectLst/>
              <a:latin typeface="Times New Roman" pitchFamily="18" charset="0"/>
              <a:cs typeface="Times New Roman" pitchFamily="18" charset="0"/>
              <a:sym typeface="Wingdings" pitchFamily="2" charset="2"/>
            </a:endParaRPr>
          </a:p>
          <a:p>
            <a:pPr marL="0" marR="0" lvl="0" indent="0" algn="just" defTabSz="914400" rtl="0" eaLnBrk="0" fontAlgn="base" latinLnBrk="0" hangingPunct="0">
              <a:lnSpc>
                <a:spcPct val="100000"/>
              </a:lnSpc>
              <a:spcBef>
                <a:spcPct val="0"/>
              </a:spcBef>
              <a:spcAft>
                <a:spcPct val="0"/>
              </a:spcAft>
              <a:buClrTx/>
              <a:buSzTx/>
              <a:buFontTx/>
              <a:buNone/>
              <a:tabLst/>
            </a:pPr>
            <a:endParaRPr lang="en-US" sz="2800" dirty="0">
              <a:solidFill>
                <a:srgbClr val="0000FF"/>
              </a:solidFill>
              <a:latin typeface="Times New Roman" pitchFamily="18" charset="0"/>
              <a:cs typeface="Times New Roman" pitchFamily="18" charset="0"/>
            </a:endParaRPr>
          </a:p>
        </p:txBody>
      </p:sp>
    </p:spTree>
    <p:extLst>
      <p:ext uri="{BB962C8B-B14F-4D97-AF65-F5344CB8AC3E}">
        <p14:creationId xmlns:p14="http://schemas.microsoft.com/office/powerpoint/2010/main" val="22781186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p:cNvPicPr>
            <a:picLocks noChangeAspect="1" noChangeArrowheads="1"/>
          </p:cNvPicPr>
          <p:nvPr/>
        </p:nvPicPr>
        <p:blipFill>
          <a:blip r:embed="rId2"/>
          <a:srcRect/>
          <a:stretch>
            <a:fillRect/>
          </a:stretch>
        </p:blipFill>
        <p:spPr bwMode="auto">
          <a:xfrm>
            <a:off x="2162586" y="-1"/>
            <a:ext cx="7837714" cy="6846739"/>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nodeType="withEffect">
                                  <p:stCondLst>
                                    <p:cond delay="0"/>
                                  </p:stCondLst>
                                  <p:childTnLst>
                                    <p:set>
                                      <p:cBhvr>
                                        <p:cTn id="6" dur="1" fill="hold">
                                          <p:stCondLst>
                                            <p:cond delay="0"/>
                                          </p:stCondLst>
                                        </p:cTn>
                                        <p:tgtEl>
                                          <p:spTgt spid="29698"/>
                                        </p:tgtEl>
                                        <p:attrNameLst>
                                          <p:attrName>style.visibility</p:attrName>
                                        </p:attrNameLst>
                                      </p:cBhvr>
                                      <p:to>
                                        <p:strVal val="visible"/>
                                      </p:to>
                                    </p:set>
                                    <p:anim calcmode="lin" valueType="num">
                                      <p:cBhvr>
                                        <p:cTn id="7" dur="1000" fill="hold"/>
                                        <p:tgtEl>
                                          <p:spTgt spid="29698"/>
                                        </p:tgtEl>
                                        <p:attrNameLst>
                                          <p:attrName>ppt_w</p:attrName>
                                        </p:attrNameLst>
                                      </p:cBhvr>
                                      <p:tavLst>
                                        <p:tav tm="0">
                                          <p:val>
                                            <p:fltVal val="0"/>
                                          </p:val>
                                        </p:tav>
                                        <p:tav tm="100000">
                                          <p:val>
                                            <p:strVal val="#ppt_w"/>
                                          </p:val>
                                        </p:tav>
                                      </p:tavLst>
                                    </p:anim>
                                    <p:anim calcmode="lin" valueType="num">
                                      <p:cBhvr>
                                        <p:cTn id="8" dur="1000" fill="hold"/>
                                        <p:tgtEl>
                                          <p:spTgt spid="29698"/>
                                        </p:tgtEl>
                                        <p:attrNameLst>
                                          <p:attrName>ppt_h</p:attrName>
                                        </p:attrNameLst>
                                      </p:cBhvr>
                                      <p:tavLst>
                                        <p:tav tm="0">
                                          <p:val>
                                            <p:fltVal val="0"/>
                                          </p:val>
                                        </p:tav>
                                        <p:tav tm="100000">
                                          <p:val>
                                            <p:strVal val="#ppt_h"/>
                                          </p:val>
                                        </p:tav>
                                      </p:tavLst>
                                    </p:anim>
                                    <p:animEffect transition="in" filter="fade">
                                      <p:cBhvr>
                                        <p:cTn id="9" dur="1000"/>
                                        <p:tgtEl>
                                          <p:spTgt spid="296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0" y="0"/>
            <a:ext cx="12192000" cy="523220"/>
          </a:xfrm>
          <a:prstGeom prst="rect">
            <a:avLst/>
          </a:prstGeom>
          <a:noFill/>
        </p:spPr>
        <p:txBody>
          <a:bodyPr wrap="square" rtlCol="0">
            <a:spAutoFit/>
          </a:bodyPr>
          <a:lstStyle/>
          <a:p>
            <a:pPr algn="ctr"/>
            <a:r>
              <a:rPr lang="en-US" sz="2800" b="1" dirty="0" err="1">
                <a:solidFill>
                  <a:srgbClr val="FF00FF"/>
                </a:solidFill>
                <a:latin typeface="Times New Roman" pitchFamily="18" charset="0"/>
                <a:cs typeface="Times New Roman" pitchFamily="18" charset="0"/>
              </a:rPr>
              <a:t>BÀI</a:t>
            </a:r>
            <a:r>
              <a:rPr lang="en-US" sz="2800" b="1" dirty="0">
                <a:solidFill>
                  <a:srgbClr val="FF00FF"/>
                </a:solidFill>
                <a:latin typeface="Times New Roman" pitchFamily="18" charset="0"/>
                <a:cs typeface="Times New Roman" pitchFamily="18" charset="0"/>
              </a:rPr>
              <a:t> 38: </a:t>
            </a:r>
            <a:r>
              <a:rPr lang="en-US" sz="2800" b="1" dirty="0" err="1">
                <a:solidFill>
                  <a:srgbClr val="FF00FF"/>
                </a:solidFill>
                <a:latin typeface="Times New Roman" pitchFamily="18" charset="0"/>
                <a:cs typeface="Times New Roman" pitchFamily="18" charset="0"/>
              </a:rPr>
              <a:t>QUY</a:t>
            </a:r>
            <a:r>
              <a:rPr lang="en-US" sz="2800" b="1" dirty="0">
                <a:solidFill>
                  <a:srgbClr val="FF00FF"/>
                </a:solidFill>
                <a:latin typeface="Times New Roman" pitchFamily="18" charset="0"/>
                <a:cs typeface="Times New Roman" pitchFamily="18" charset="0"/>
              </a:rPr>
              <a:t> </a:t>
            </a:r>
            <a:r>
              <a:rPr lang="en-US" sz="2800" b="1" dirty="0" err="1">
                <a:solidFill>
                  <a:srgbClr val="FF00FF"/>
                </a:solidFill>
                <a:latin typeface="Times New Roman" pitchFamily="18" charset="0"/>
                <a:cs typeface="Times New Roman" pitchFamily="18" charset="0"/>
              </a:rPr>
              <a:t>LUẬT</a:t>
            </a:r>
            <a:r>
              <a:rPr lang="en-US" sz="2800" b="1" dirty="0">
                <a:solidFill>
                  <a:srgbClr val="FF00FF"/>
                </a:solidFill>
                <a:latin typeface="Times New Roman" pitchFamily="18" charset="0"/>
                <a:cs typeface="Times New Roman" pitchFamily="18" charset="0"/>
              </a:rPr>
              <a:t> DI </a:t>
            </a:r>
            <a:r>
              <a:rPr lang="en-US" sz="2800" b="1" dirty="0" err="1">
                <a:solidFill>
                  <a:srgbClr val="FF00FF"/>
                </a:solidFill>
                <a:latin typeface="Times New Roman" pitchFamily="18" charset="0"/>
                <a:cs typeface="Times New Roman" pitchFamily="18" charset="0"/>
              </a:rPr>
              <a:t>TRUYỀN</a:t>
            </a:r>
            <a:r>
              <a:rPr lang="en-US" sz="2800" b="1" dirty="0">
                <a:solidFill>
                  <a:srgbClr val="FF00FF"/>
                </a:solidFill>
                <a:latin typeface="Times New Roman" pitchFamily="18" charset="0"/>
                <a:cs typeface="Times New Roman" pitchFamily="18" charset="0"/>
              </a:rPr>
              <a:t> </a:t>
            </a:r>
            <a:r>
              <a:rPr lang="en-US" sz="2800" b="1" dirty="0" err="1">
                <a:solidFill>
                  <a:srgbClr val="FF00FF"/>
                </a:solidFill>
                <a:latin typeface="Times New Roman" pitchFamily="18" charset="0"/>
                <a:cs typeface="Times New Roman" pitchFamily="18" charset="0"/>
              </a:rPr>
              <a:t>CỦA</a:t>
            </a:r>
            <a:r>
              <a:rPr lang="en-US" sz="2800" b="1" dirty="0">
                <a:solidFill>
                  <a:srgbClr val="FF00FF"/>
                </a:solidFill>
                <a:latin typeface="Times New Roman" pitchFamily="18" charset="0"/>
                <a:cs typeface="Times New Roman" pitchFamily="18" charset="0"/>
              </a:rPr>
              <a:t> MENDEL</a:t>
            </a:r>
            <a:endParaRPr lang="en-US" sz="3200" b="1" dirty="0">
              <a:solidFill>
                <a:srgbClr val="FF00FF"/>
              </a:solidFill>
              <a:latin typeface="Times New Roman" pitchFamily="18" charset="0"/>
              <a:cs typeface="Times New Roman" pitchFamily="18" charset="0"/>
            </a:endParaRPr>
          </a:p>
        </p:txBody>
      </p:sp>
      <p:sp>
        <p:nvSpPr>
          <p:cNvPr id="6" name="TextBox 5"/>
          <p:cNvSpPr txBox="1"/>
          <p:nvPr/>
        </p:nvSpPr>
        <p:spPr>
          <a:xfrm>
            <a:off x="0" y="420908"/>
            <a:ext cx="12192000" cy="523220"/>
          </a:xfrm>
          <a:prstGeom prst="rect">
            <a:avLst/>
          </a:prstGeom>
          <a:noFill/>
        </p:spPr>
        <p:txBody>
          <a:bodyPr wrap="square" rtlCol="0">
            <a:spAutoFit/>
          </a:bodyPr>
          <a:lstStyle/>
          <a:p>
            <a:r>
              <a:rPr lang="en-US" sz="2800" b="1" dirty="0">
                <a:solidFill>
                  <a:srgbClr val="0000FF"/>
                </a:solidFill>
                <a:latin typeface="Times New Roman" pitchFamily="18" charset="0"/>
                <a:cs typeface="Times New Roman" pitchFamily="18" charset="0"/>
              </a:rPr>
              <a:t>I. Ý </a:t>
            </a:r>
            <a:r>
              <a:rPr lang="en-US" sz="2800" b="1" dirty="0" err="1">
                <a:solidFill>
                  <a:srgbClr val="0000FF"/>
                </a:solidFill>
                <a:latin typeface="Times New Roman" pitchFamily="18" charset="0"/>
                <a:cs typeface="Times New Roman" pitchFamily="18" charset="0"/>
              </a:rPr>
              <a:t>TƯỞNG</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NGHIÊN</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CỨU</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CỦA</a:t>
            </a:r>
            <a:r>
              <a:rPr lang="en-US" sz="2800" b="1" dirty="0">
                <a:solidFill>
                  <a:srgbClr val="0000FF"/>
                </a:solidFill>
                <a:latin typeface="Times New Roman" pitchFamily="18" charset="0"/>
                <a:cs typeface="Times New Roman" pitchFamily="18" charset="0"/>
              </a:rPr>
              <a:t> MENDEL</a:t>
            </a:r>
          </a:p>
        </p:txBody>
      </p:sp>
      <p:sp>
        <p:nvSpPr>
          <p:cNvPr id="27650" name="Rectangle 2"/>
          <p:cNvSpPr>
            <a:spLocks noChangeArrowheads="1"/>
          </p:cNvSpPr>
          <p:nvPr/>
        </p:nvSpPr>
        <p:spPr bwMode="auto">
          <a:xfrm>
            <a:off x="0" y="0"/>
            <a:ext cx="12192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27651" name="Rectangle 3"/>
          <p:cNvSpPr>
            <a:spLocks noChangeArrowheads="1"/>
          </p:cNvSpPr>
          <p:nvPr/>
        </p:nvSpPr>
        <p:spPr bwMode="auto">
          <a:xfrm>
            <a:off x="0" y="857250"/>
            <a:ext cx="12192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19" name="TextBox 18"/>
          <p:cNvSpPr txBox="1"/>
          <p:nvPr/>
        </p:nvSpPr>
        <p:spPr>
          <a:xfrm>
            <a:off x="0" y="856336"/>
            <a:ext cx="12192000" cy="523220"/>
          </a:xfrm>
          <a:prstGeom prst="rect">
            <a:avLst/>
          </a:prstGeom>
          <a:noFill/>
        </p:spPr>
        <p:txBody>
          <a:bodyPr wrap="square" rtlCol="0">
            <a:spAutoFit/>
          </a:bodyPr>
          <a:lstStyle/>
          <a:p>
            <a:pPr algn="just"/>
            <a:r>
              <a:rPr lang="en-US" sz="2800" b="1" dirty="0">
                <a:solidFill>
                  <a:srgbClr val="0000FF"/>
                </a:solidFill>
                <a:latin typeface="Times New Roman" pitchFamily="18" charset="0"/>
                <a:cs typeface="Times New Roman" pitchFamily="18" charset="0"/>
              </a:rPr>
              <a:t>II. </a:t>
            </a:r>
            <a:r>
              <a:rPr lang="en-US" sz="2800" b="1" dirty="0" err="1">
                <a:solidFill>
                  <a:srgbClr val="0000FF"/>
                </a:solidFill>
                <a:latin typeface="Times New Roman" pitchFamily="18" charset="0"/>
                <a:cs typeface="Times New Roman" pitchFamily="18" charset="0"/>
              </a:rPr>
              <a:t>PHÉP</a:t>
            </a:r>
            <a:r>
              <a:rPr lang="en-US" sz="2800" b="1" dirty="0">
                <a:solidFill>
                  <a:srgbClr val="0000FF"/>
                </a:solidFill>
                <a:latin typeface="Times New Roman" pitchFamily="18" charset="0"/>
                <a:cs typeface="Times New Roman" pitchFamily="18" charset="0"/>
              </a:rPr>
              <a:t> LAI </a:t>
            </a:r>
            <a:r>
              <a:rPr lang="en-US" sz="2800" b="1" dirty="0" err="1">
                <a:solidFill>
                  <a:srgbClr val="0000FF"/>
                </a:solidFill>
                <a:latin typeface="Times New Roman" pitchFamily="18" charset="0"/>
                <a:cs typeface="Times New Roman" pitchFamily="18" charset="0"/>
              </a:rPr>
              <a:t>MỘT</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CẶP</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TÍNH</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TRẠNG</a:t>
            </a:r>
            <a:endParaRPr lang="en-US" sz="2800" b="1" dirty="0">
              <a:solidFill>
                <a:srgbClr val="0000FF"/>
              </a:solidFill>
              <a:latin typeface="Times New Roman" pitchFamily="18" charset="0"/>
              <a:cs typeface="Times New Roman" pitchFamily="18" charset="0"/>
            </a:endParaRPr>
          </a:p>
        </p:txBody>
      </p:sp>
      <p:sp>
        <p:nvSpPr>
          <p:cNvPr id="1025" name="Rectangle 1"/>
          <p:cNvSpPr>
            <a:spLocks noChangeArrowheads="1"/>
          </p:cNvSpPr>
          <p:nvPr/>
        </p:nvSpPr>
        <p:spPr bwMode="auto">
          <a:xfrm>
            <a:off x="0" y="1291771"/>
            <a:ext cx="12192000" cy="5232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800" b="1"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rPr>
              <a:t>2. </a:t>
            </a:r>
            <a:r>
              <a:rPr kumimoji="0" lang="en-US" sz="2800" b="1"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rPr>
              <a:t>Thí</a:t>
            </a:r>
            <a:r>
              <a:rPr kumimoji="0" lang="en-US" sz="2800" b="1"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rPr>
              <a:t> </a:t>
            </a:r>
            <a:r>
              <a:rPr kumimoji="0" lang="en-US" sz="2800" b="1"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rPr>
              <a:t>nghiệm</a:t>
            </a:r>
            <a:r>
              <a:rPr kumimoji="0" lang="en-US" sz="2800" b="1"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rPr>
              <a:t> </a:t>
            </a:r>
            <a:r>
              <a:rPr kumimoji="0" lang="en-US" sz="2800" b="1"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rPr>
              <a:t>lai</a:t>
            </a:r>
            <a:r>
              <a:rPr kumimoji="0" lang="en-US" sz="2800" b="1"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rPr>
              <a:t> </a:t>
            </a:r>
            <a:r>
              <a:rPr kumimoji="0" lang="en-US" sz="2800" b="1"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rPr>
              <a:t>một</a:t>
            </a:r>
            <a:r>
              <a:rPr kumimoji="0" lang="en-US" sz="2800" b="1"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rPr>
              <a:t> </a:t>
            </a:r>
            <a:r>
              <a:rPr kumimoji="0" lang="en-US" sz="2800" b="1"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rPr>
              <a:t>cặp</a:t>
            </a:r>
            <a:r>
              <a:rPr kumimoji="0" lang="en-US" sz="2800" b="1"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rPr>
              <a:t> </a:t>
            </a:r>
            <a:r>
              <a:rPr kumimoji="0" lang="en-US" sz="2800" b="1"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rPr>
              <a:t>tính</a:t>
            </a:r>
            <a:r>
              <a:rPr kumimoji="0" lang="en-US" sz="2800" b="1"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rPr>
              <a:t> </a:t>
            </a:r>
            <a:r>
              <a:rPr kumimoji="0" lang="en-US" sz="2800" b="1"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rPr>
              <a:t>trạng</a:t>
            </a:r>
            <a:r>
              <a:rPr kumimoji="0" lang="en-US" sz="2800" b="1"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rPr>
              <a:t>:</a:t>
            </a:r>
            <a:endParaRPr kumimoji="0" lang="en-US" sz="2800" b="0" i="0" u="none" strike="noStrike" cap="none" normalizeH="0" baseline="0" dirty="0">
              <a:ln>
                <a:noFill/>
              </a:ln>
              <a:solidFill>
                <a:srgbClr val="0000FF"/>
              </a:solidFill>
              <a:effectLst/>
              <a:latin typeface="Times New Roman" pitchFamily="18" charset="0"/>
              <a:cs typeface="Times New Roman" pitchFamily="18" charset="0"/>
            </a:endParaRPr>
          </a:p>
        </p:txBody>
      </p:sp>
      <p:sp>
        <p:nvSpPr>
          <p:cNvPr id="2" name="Rectangle 1"/>
          <p:cNvSpPr>
            <a:spLocks noChangeArrowheads="1"/>
          </p:cNvSpPr>
          <p:nvPr/>
        </p:nvSpPr>
        <p:spPr bwMode="auto">
          <a:xfrm>
            <a:off x="0" y="1727200"/>
            <a:ext cx="12192000" cy="35394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28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a)</a:t>
            </a:r>
            <a:r>
              <a:rPr kumimoji="0" lang="en-US" sz="2800" b="1" i="1"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rPr>
              <a:t>Thí</a:t>
            </a:r>
            <a:r>
              <a:rPr kumimoji="0" lang="en-US" sz="2800" b="1" i="1"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rPr>
              <a:t> </a:t>
            </a:r>
            <a:r>
              <a:rPr kumimoji="0" lang="en-US" sz="2800" b="1" i="1"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rPr>
              <a:t>nghiệm</a:t>
            </a:r>
            <a:r>
              <a:rPr kumimoji="0" lang="en-US" sz="2800" b="1" i="1"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rPr>
              <a:t>: </a:t>
            </a:r>
            <a:r>
              <a:rPr kumimoji="0" lang="en-US" sz="28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lai </a:t>
            </a:r>
            <a:r>
              <a:rPr kumimoji="0" lang="en-US" sz="28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bố</a:t>
            </a:r>
            <a:r>
              <a:rPr kumimoji="0" lang="en-US" sz="28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a:t>
            </a:r>
            <a:r>
              <a:rPr kumimoji="0" lang="en-US" sz="28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mẹ</a:t>
            </a:r>
            <a:r>
              <a:rPr kumimoji="0" lang="en-US" sz="28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a:t>
            </a:r>
            <a:r>
              <a:rPr kumimoji="0" lang="en-US" sz="28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thuần</a:t>
            </a:r>
            <a:r>
              <a:rPr kumimoji="0" lang="en-US" sz="28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a:t>
            </a:r>
            <a:r>
              <a:rPr kumimoji="0" lang="en-US" sz="28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chủng</a:t>
            </a:r>
            <a:r>
              <a:rPr kumimoji="0" lang="en-US" sz="28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a:t>
            </a:r>
            <a:r>
              <a:rPr kumimoji="0" lang="en-US" sz="28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khác</a:t>
            </a:r>
            <a:r>
              <a:rPr kumimoji="0" lang="en-US" sz="28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a:t>
            </a:r>
            <a:r>
              <a:rPr kumimoji="0" lang="en-US" sz="28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nhau</a:t>
            </a:r>
            <a:r>
              <a:rPr kumimoji="0" lang="en-US" sz="28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a:t>
            </a:r>
            <a:r>
              <a:rPr kumimoji="0" lang="en-US" sz="28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về</a:t>
            </a:r>
            <a:r>
              <a:rPr kumimoji="0" lang="en-US" sz="28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a:t>
            </a:r>
            <a:r>
              <a:rPr kumimoji="0" lang="en-US" sz="28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một</a:t>
            </a:r>
            <a:r>
              <a:rPr kumimoji="0" lang="en-US" sz="28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a:t>
            </a:r>
            <a:r>
              <a:rPr kumimoji="0" lang="en-US" sz="28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cặp</a:t>
            </a:r>
            <a:r>
              <a:rPr kumimoji="0" lang="en-US" sz="28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a:t>
            </a:r>
            <a:r>
              <a:rPr kumimoji="0" lang="en-US" sz="28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tính</a:t>
            </a:r>
            <a:r>
              <a:rPr kumimoji="0" lang="en-US" sz="28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a:t>
            </a:r>
            <a:r>
              <a:rPr kumimoji="0" lang="en-US" sz="28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trạng</a:t>
            </a:r>
            <a:r>
              <a:rPr kumimoji="0" lang="en-US" sz="28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a:t>
            </a:r>
            <a:r>
              <a:rPr kumimoji="0" lang="en-US" sz="28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màu</a:t>
            </a:r>
            <a:r>
              <a:rPr kumimoji="0" lang="en-US" sz="28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a:t>
            </a:r>
            <a:r>
              <a:rPr kumimoji="0" lang="en-US" sz="28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hoa</a:t>
            </a:r>
            <a:r>
              <a:rPr kumimoji="0" lang="en-US" sz="28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100% F</a:t>
            </a:r>
            <a:r>
              <a:rPr kumimoji="0" lang="en-US" sz="2800" b="0" i="0" u="none" strike="noStrike" cap="none" normalizeH="0" baseline="-3000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1</a:t>
            </a:r>
            <a:r>
              <a:rPr kumimoji="0" lang="en-US" sz="28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a:t>
            </a:r>
            <a:r>
              <a:rPr kumimoji="0" lang="en-US" sz="28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có</a:t>
            </a:r>
            <a:r>
              <a:rPr kumimoji="0" lang="en-US" sz="28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a:t>
            </a:r>
            <a:r>
              <a:rPr kumimoji="0" lang="en-US" sz="28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hoa</a:t>
            </a:r>
            <a:r>
              <a:rPr kumimoji="0" lang="en-US" sz="28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a:t>
            </a:r>
            <a:r>
              <a:rPr kumimoji="0" lang="en-US" sz="28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tím</a:t>
            </a:r>
            <a:r>
              <a:rPr kumimoji="0" lang="en-US" sz="28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F</a:t>
            </a:r>
            <a:r>
              <a:rPr kumimoji="0" lang="en-US" sz="2800" b="0" i="0" u="none" strike="noStrike" cap="none" normalizeH="0" baseline="-3000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2</a:t>
            </a:r>
            <a:r>
              <a:rPr kumimoji="0" lang="en-US" sz="28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a:t>
            </a:r>
            <a:r>
              <a:rPr kumimoji="0" lang="en-US" sz="28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phân</a:t>
            </a:r>
            <a:r>
              <a:rPr kumimoji="0" lang="en-US" sz="28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li </a:t>
            </a:r>
            <a:r>
              <a:rPr kumimoji="0" lang="en-US" sz="28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theo</a:t>
            </a:r>
            <a:r>
              <a:rPr kumimoji="0" lang="en-US" sz="28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a:t>
            </a:r>
            <a:r>
              <a:rPr kumimoji="0" lang="en-US" sz="28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tỉ</a:t>
            </a:r>
            <a:r>
              <a:rPr kumimoji="0" lang="en-US" sz="28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a:t>
            </a:r>
            <a:r>
              <a:rPr kumimoji="0" lang="en-US" sz="28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lệ</a:t>
            </a:r>
            <a:r>
              <a:rPr kumimoji="0" lang="en-US" sz="28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3 </a:t>
            </a:r>
            <a:r>
              <a:rPr kumimoji="0" lang="en-US" sz="28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hoa</a:t>
            </a:r>
            <a:r>
              <a:rPr kumimoji="0" lang="en-US" sz="28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a:t>
            </a:r>
            <a:r>
              <a:rPr kumimoji="0" lang="en-US" sz="28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tím</a:t>
            </a:r>
            <a:r>
              <a:rPr kumimoji="0" lang="en-US" sz="28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 1 </a:t>
            </a:r>
            <a:r>
              <a:rPr kumimoji="0" lang="en-US" sz="28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hoa</a:t>
            </a:r>
            <a:r>
              <a:rPr kumimoji="0" lang="en-US" sz="28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a:t>
            </a:r>
            <a:r>
              <a:rPr kumimoji="0" lang="en-US" sz="28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trắng</a:t>
            </a:r>
            <a:r>
              <a:rPr kumimoji="0" lang="en-US" sz="28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a:t>
            </a:r>
            <a:endParaRPr kumimoji="0" lang="en-US" sz="2800" b="0" i="0" u="none" strike="noStrike" cap="none" normalizeH="0" baseline="0" dirty="0">
              <a:ln>
                <a:noFill/>
              </a:ln>
              <a:solidFill>
                <a:srgbClr val="0000FF"/>
              </a:solidFill>
              <a:effectLst/>
              <a:latin typeface="Times New Roman" pitchFamily="18" charset="0"/>
              <a:cs typeface="Times New Roman" pitchFamily="18" charset="0"/>
              <a:sym typeface="Wingdings" pitchFamily="2" charset="2"/>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a:t>
            </a:r>
            <a:r>
              <a:rPr kumimoji="0" lang="en-US" sz="2800" b="1" i="1"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rPr>
              <a:t>Giải</a:t>
            </a:r>
            <a:r>
              <a:rPr kumimoji="0" lang="en-US" sz="2800" b="1" i="1"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rPr>
              <a:t> </a:t>
            </a:r>
            <a:r>
              <a:rPr kumimoji="0" lang="en-US" sz="2800" b="1" i="1"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rPr>
              <a:t>thích</a:t>
            </a:r>
            <a:r>
              <a:rPr kumimoji="0" lang="en-US" sz="2800" b="1" i="1"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rPr>
              <a:t>: </a:t>
            </a:r>
            <a:endParaRPr kumimoji="0" lang="en-US" sz="2800" b="0" i="0" u="none" strike="noStrike" cap="none" normalizeH="0" baseline="0" dirty="0">
              <a:ln>
                <a:noFill/>
              </a:ln>
              <a:solidFill>
                <a:srgbClr val="0000FF"/>
              </a:solidFill>
              <a:effectLst/>
              <a:latin typeface="Times New Roman" pitchFamily="18" charset="0"/>
              <a:cs typeface="Times New Roman" pitchFamily="18" charset="0"/>
              <a:sym typeface="Wingdings" pitchFamily="2" charset="2"/>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280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a:t>
            </a:r>
            <a:r>
              <a:rPr kumimoji="0" lang="en-US" sz="280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rPr>
              <a:t> </a:t>
            </a:r>
            <a:r>
              <a:rPr kumimoji="0" lang="en-US" sz="28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Mỗi</a:t>
            </a:r>
            <a:r>
              <a:rPr kumimoji="0" lang="en-US" sz="28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a:t>
            </a:r>
            <a:r>
              <a:rPr kumimoji="0" lang="en-US" sz="28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tính</a:t>
            </a:r>
            <a:r>
              <a:rPr kumimoji="0" lang="en-US" sz="28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a:t>
            </a:r>
            <a:r>
              <a:rPr kumimoji="0" lang="en-US" sz="28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trạng</a:t>
            </a:r>
            <a:r>
              <a:rPr kumimoji="0" lang="en-US" sz="28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do </a:t>
            </a:r>
            <a:r>
              <a:rPr kumimoji="0" lang="en-US" sz="28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một</a:t>
            </a:r>
            <a:r>
              <a:rPr kumimoji="0" lang="en-US" sz="28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a:t>
            </a:r>
            <a:r>
              <a:rPr kumimoji="0" lang="en-US" sz="28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cặp</a:t>
            </a:r>
            <a:r>
              <a:rPr kumimoji="0" lang="en-US" sz="28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a:t>
            </a:r>
            <a:r>
              <a:rPr kumimoji="0" lang="en-US" sz="28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nhân</a:t>
            </a:r>
            <a:r>
              <a:rPr kumimoji="0" lang="en-US" sz="28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a:t>
            </a:r>
            <a:r>
              <a:rPr kumimoji="0" lang="en-US" sz="28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tố</a:t>
            </a:r>
            <a:r>
              <a:rPr kumimoji="0" lang="en-US" sz="28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a:t>
            </a:r>
            <a:r>
              <a:rPr kumimoji="0" lang="en-US" sz="28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di</a:t>
            </a:r>
            <a:r>
              <a:rPr kumimoji="0" lang="en-US" sz="28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a:t>
            </a:r>
            <a:r>
              <a:rPr kumimoji="0" lang="en-US" sz="28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truyền</a:t>
            </a:r>
            <a:r>
              <a:rPr kumimoji="0" lang="en-US" sz="28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qui </a:t>
            </a:r>
            <a:r>
              <a:rPr kumimoji="0" lang="en-US" sz="28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định</a:t>
            </a:r>
            <a:r>
              <a:rPr kumimoji="0" lang="en-US" sz="28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a:t>
            </a:r>
            <a:r>
              <a:rPr kumimoji="0" lang="en-US" sz="28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Hoa</a:t>
            </a:r>
            <a:r>
              <a:rPr kumimoji="0" lang="en-US" sz="28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a:t>
            </a:r>
            <a:r>
              <a:rPr kumimoji="0" lang="en-US" sz="28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tím</a:t>
            </a:r>
            <a:r>
              <a:rPr kumimoji="0" lang="en-US" sz="28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AA, </a:t>
            </a:r>
            <a:r>
              <a:rPr kumimoji="0" lang="en-US" sz="28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hoa</a:t>
            </a:r>
            <a:r>
              <a:rPr kumimoji="0" lang="en-US" sz="28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a:t>
            </a:r>
            <a:r>
              <a:rPr kumimoji="0" lang="en-US" sz="28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trắng</a:t>
            </a:r>
            <a:r>
              <a:rPr kumimoji="0" lang="en-US" sz="28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a:t>
            </a:r>
            <a:r>
              <a:rPr kumimoji="0" lang="en-US" sz="28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aa</a:t>
            </a:r>
            <a:r>
              <a:rPr kumimoji="0" lang="en-US" sz="28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a:t>
            </a:r>
            <a:endParaRPr kumimoji="0" lang="en-US" sz="2800" b="1" i="1" u="none" strike="noStrike" cap="none" normalizeH="0" baseline="0" dirty="0">
              <a:ln>
                <a:noFill/>
              </a:ln>
              <a:solidFill>
                <a:srgbClr val="0000FF"/>
              </a:solidFill>
              <a:effectLst/>
              <a:latin typeface="Times New Roman" pitchFamily="18" charset="0"/>
              <a:cs typeface="Times New Roman" pitchFamily="18" charset="0"/>
              <a:sym typeface="Wingdings" pitchFamily="2" charset="2"/>
            </a:endParaRPr>
          </a:p>
          <a:p>
            <a:pPr marL="0" marR="0" lvl="0" indent="0" algn="just" defTabSz="914400" rtl="0" eaLnBrk="0" fontAlgn="base" latinLnBrk="0" hangingPunct="0">
              <a:lnSpc>
                <a:spcPct val="100000"/>
              </a:lnSpc>
              <a:spcBef>
                <a:spcPct val="0"/>
              </a:spcBef>
              <a:spcAft>
                <a:spcPct val="0"/>
              </a:spcAft>
              <a:buClrTx/>
              <a:buSzTx/>
              <a:tabLst/>
            </a:pPr>
            <a:r>
              <a:rPr kumimoji="0" lang="en-US" sz="28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a:t>
            </a:r>
            <a:r>
              <a:rPr kumimoji="0" lang="en-US" sz="28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Các</a:t>
            </a:r>
            <a:r>
              <a:rPr kumimoji="0" lang="en-US" sz="28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a:t>
            </a:r>
            <a:r>
              <a:rPr kumimoji="0" lang="en-US" sz="28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nhân</a:t>
            </a:r>
            <a:r>
              <a:rPr kumimoji="0" lang="en-US" sz="28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a:t>
            </a:r>
            <a:r>
              <a:rPr kumimoji="0" lang="en-US" sz="28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tố</a:t>
            </a:r>
            <a:r>
              <a:rPr kumimoji="0" lang="en-US" sz="28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a:t>
            </a:r>
            <a:r>
              <a:rPr kumimoji="0" lang="en-US" sz="28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di</a:t>
            </a:r>
            <a:r>
              <a:rPr kumimoji="0" lang="en-US" sz="28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a:t>
            </a:r>
            <a:r>
              <a:rPr kumimoji="0" lang="en-US" sz="28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truyền</a:t>
            </a:r>
            <a:r>
              <a:rPr kumimoji="0" lang="en-US" sz="28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a:t>
            </a:r>
            <a:r>
              <a:rPr kumimoji="0" lang="en-US" sz="28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được</a:t>
            </a:r>
            <a:r>
              <a:rPr kumimoji="0" lang="en-US" sz="28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a:t>
            </a:r>
            <a:r>
              <a:rPr kumimoji="0" lang="en-US" sz="28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phân</a:t>
            </a:r>
            <a:r>
              <a:rPr kumimoji="0" lang="en-US" sz="28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a:t>
            </a:r>
            <a:r>
              <a:rPr kumimoji="0" lang="en-US" sz="28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li</a:t>
            </a:r>
            <a:r>
              <a:rPr kumimoji="0" lang="en-US" sz="28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a:t>
            </a:r>
            <a:r>
              <a:rPr kumimoji="0" lang="en-US" sz="28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về</a:t>
            </a:r>
            <a:r>
              <a:rPr kumimoji="0" lang="en-US" sz="28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a:t>
            </a:r>
            <a:r>
              <a:rPr kumimoji="0" lang="en-US" sz="28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các</a:t>
            </a:r>
            <a:r>
              <a:rPr kumimoji="0" lang="en-US" sz="28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a:t>
            </a:r>
            <a:r>
              <a:rPr kumimoji="0" lang="en-US" sz="28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giao</a:t>
            </a:r>
            <a:r>
              <a:rPr kumimoji="0" lang="en-US" sz="28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a:t>
            </a:r>
            <a:r>
              <a:rPr kumimoji="0" lang="en-US" sz="28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tử</a:t>
            </a:r>
            <a:r>
              <a:rPr kumimoji="0" lang="en-US" sz="28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a:t>
            </a:r>
            <a:r>
              <a:rPr kumimoji="0" lang="en-US" sz="28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trong</a:t>
            </a:r>
            <a:r>
              <a:rPr kumimoji="0" lang="en-US" sz="28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a:t>
            </a:r>
            <a:r>
              <a:rPr kumimoji="0" lang="en-US" sz="28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quá</a:t>
            </a:r>
            <a:r>
              <a:rPr kumimoji="0" lang="en-US" sz="28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a:t>
            </a:r>
            <a:r>
              <a:rPr kumimoji="0" lang="en-US" sz="28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trình</a:t>
            </a:r>
            <a:r>
              <a:rPr kumimoji="0" lang="en-US" sz="28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a:t>
            </a:r>
            <a:r>
              <a:rPr kumimoji="0" lang="en-US" sz="28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giảm</a:t>
            </a:r>
            <a:r>
              <a:rPr kumimoji="0" lang="en-US" sz="28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a:t>
            </a:r>
            <a:r>
              <a:rPr kumimoji="0" lang="en-US" sz="28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phân</a:t>
            </a:r>
            <a:r>
              <a:rPr kumimoji="0" lang="en-US" sz="28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a:t>
            </a:r>
          </a:p>
          <a:p>
            <a:pPr algn="just" eaLnBrk="0" fontAlgn="base" hangingPunct="0">
              <a:spcBef>
                <a:spcPct val="0"/>
              </a:spcBef>
              <a:spcAft>
                <a:spcPct val="0"/>
              </a:spcAft>
            </a:pPr>
            <a:r>
              <a:rPr lang="en-US" sz="2800" dirty="0">
                <a:solidFill>
                  <a:srgbClr val="0000FF"/>
                </a:solidFill>
                <a:latin typeface="Times New Roman" pitchFamily="18" charset="0"/>
                <a:cs typeface="Times New Roman" pitchFamily="18" charset="0"/>
                <a:sym typeface="Wingdings" pitchFamily="2" charset="2"/>
              </a:rPr>
              <a:t>+ </a:t>
            </a:r>
            <a:r>
              <a:rPr lang="en-US" sz="2800" dirty="0" err="1">
                <a:solidFill>
                  <a:srgbClr val="0000FF"/>
                </a:solidFill>
                <a:latin typeface="Times New Roman" pitchFamily="18" charset="0"/>
                <a:cs typeface="Times New Roman" pitchFamily="18" charset="0"/>
              </a:rPr>
              <a:t>Trong</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quá</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trình</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thụ</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tinh</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các</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nhân</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tố</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di</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truyền</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tổ</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hợp</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với</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nhau</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tạo</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thành</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cặp</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nhân</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tố</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di</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truyền</a:t>
            </a:r>
            <a:r>
              <a:rPr lang="en-US" sz="2800" dirty="0">
                <a:solidFill>
                  <a:srgbClr val="0000FF"/>
                </a:solidFill>
                <a:latin typeface="Times New Roman" pitchFamily="18" charset="0"/>
                <a:cs typeface="Times New Roman" pitchFamily="18" charset="0"/>
              </a:rPr>
              <a:t> ở </a:t>
            </a:r>
            <a:r>
              <a:rPr lang="en-US" sz="2800" dirty="0" err="1">
                <a:solidFill>
                  <a:srgbClr val="0000FF"/>
                </a:solidFill>
                <a:latin typeface="Times New Roman" pitchFamily="18" charset="0"/>
                <a:cs typeface="Times New Roman" pitchFamily="18" charset="0"/>
              </a:rPr>
              <a:t>đời</a:t>
            </a:r>
            <a:r>
              <a:rPr lang="en-US" sz="2800" dirty="0">
                <a:solidFill>
                  <a:srgbClr val="0000FF"/>
                </a:solidFill>
                <a:latin typeface="Times New Roman" pitchFamily="18" charset="0"/>
                <a:cs typeface="Times New Roman" pitchFamily="18" charset="0"/>
              </a:rPr>
              <a:t> con </a:t>
            </a:r>
            <a:r>
              <a:rPr lang="en-US" sz="2800" dirty="0" err="1">
                <a:solidFill>
                  <a:srgbClr val="0000FF"/>
                </a:solidFill>
                <a:latin typeface="Times New Roman" pitchFamily="18" charset="0"/>
                <a:cs typeface="Times New Roman" pitchFamily="18" charset="0"/>
              </a:rPr>
              <a:t>và</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biểu</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hiện</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thành</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kiểu</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hình</a:t>
            </a:r>
            <a:r>
              <a:rPr lang="en-US" sz="2800" dirty="0">
                <a:solidFill>
                  <a:srgbClr val="0000FF"/>
                </a:solidFill>
                <a:latin typeface="Times New Roman" pitchFamily="18" charset="0"/>
                <a:cs typeface="Times New Roman" pitchFamily="18" charset="0"/>
              </a:rPr>
              <a:t>.</a:t>
            </a:r>
            <a:r>
              <a:rPr lang="en-US" sz="2800" b="1" i="1" dirty="0">
                <a:solidFill>
                  <a:srgbClr val="0000FF"/>
                </a:solidFill>
                <a:latin typeface="Times New Roman" pitchFamily="18" charset="0"/>
                <a:cs typeface="Times New Roman" pitchFamily="18" charset="0"/>
              </a:rPr>
              <a:t> </a:t>
            </a:r>
            <a:endParaRPr lang="en-US" sz="2800" dirty="0">
              <a:solidFill>
                <a:srgbClr val="0000FF"/>
              </a:solidFill>
              <a:latin typeface="Times New Roman" pitchFamily="18" charset="0"/>
              <a:cs typeface="Times New Roman" pitchFamily="18" charset="0"/>
            </a:endParaRPr>
          </a:p>
        </p:txBody>
      </p:sp>
      <p:pic>
        <p:nvPicPr>
          <p:cNvPr id="1026" name="Picture 2"/>
          <p:cNvPicPr>
            <a:picLocks noChangeAspect="1" noChangeArrowheads="1"/>
          </p:cNvPicPr>
          <p:nvPr/>
        </p:nvPicPr>
        <p:blipFill>
          <a:blip r:embed="rId2"/>
          <a:srcRect/>
          <a:stretch>
            <a:fillRect/>
          </a:stretch>
        </p:blipFill>
        <p:spPr bwMode="auto">
          <a:xfrm>
            <a:off x="3149661" y="4386961"/>
            <a:ext cx="5936344" cy="2471039"/>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1000" fill="hold"/>
                                        <p:tgtEl>
                                          <p:spTgt spid="2">
                                            <p:txEl>
                                              <p:pRg st="0" end="0"/>
                                            </p:txEl>
                                          </p:spTgt>
                                        </p:tgtEl>
                                        <p:attrNameLst>
                                          <p:attrName>ppt_w</p:attrName>
                                        </p:attrNameLst>
                                      </p:cBhvr>
                                      <p:tavLst>
                                        <p:tav tm="0">
                                          <p:val>
                                            <p:strVal val="4*#ppt_w"/>
                                          </p:val>
                                        </p:tav>
                                        <p:tav tm="100000">
                                          <p:val>
                                            <p:strVal val="#ppt_w"/>
                                          </p:val>
                                        </p:tav>
                                      </p:tavLst>
                                    </p:anim>
                                    <p:anim calcmode="lin" valueType="num">
                                      <p:cBhvr>
                                        <p:cTn id="8" dur="1000" fill="hold"/>
                                        <p:tgtEl>
                                          <p:spTgt spid="2">
                                            <p:txEl>
                                              <p:pRg st="0" end="0"/>
                                            </p:txEl>
                                          </p:spTgt>
                                        </p:tgtEl>
                                        <p:attrNameLst>
                                          <p:attrName>ppt_h</p:attrName>
                                        </p:attrNameLst>
                                      </p:cBhvr>
                                      <p:tavLst>
                                        <p:tav tm="0">
                                          <p:val>
                                            <p:strVal val="4*#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0" fill="hold" nodeType="clickEffect">
                                  <p:stCondLst>
                                    <p:cond delay="0"/>
                                  </p:stCondLst>
                                  <p:childTnLst>
                                    <p:set>
                                      <p:cBhvr>
                                        <p:cTn id="12" dur="1" fill="hold">
                                          <p:stCondLst>
                                            <p:cond delay="0"/>
                                          </p:stCondLst>
                                        </p:cTn>
                                        <p:tgtEl>
                                          <p:spTgt spid="1026"/>
                                        </p:tgtEl>
                                        <p:attrNameLst>
                                          <p:attrName>style.visibility</p:attrName>
                                        </p:attrNameLst>
                                      </p:cBhvr>
                                      <p:to>
                                        <p:strVal val="visible"/>
                                      </p:to>
                                    </p:set>
                                    <p:anim calcmode="lin" valueType="num">
                                      <p:cBhvr>
                                        <p:cTn id="13" dur="1000" fill="hold"/>
                                        <p:tgtEl>
                                          <p:spTgt spid="1026"/>
                                        </p:tgtEl>
                                        <p:attrNameLst>
                                          <p:attrName>ppt_w</p:attrName>
                                        </p:attrNameLst>
                                      </p:cBhvr>
                                      <p:tavLst>
                                        <p:tav tm="0">
                                          <p:val>
                                            <p:fltVal val="0"/>
                                          </p:val>
                                        </p:tav>
                                        <p:tav tm="100000">
                                          <p:val>
                                            <p:strVal val="#ppt_w"/>
                                          </p:val>
                                        </p:tav>
                                      </p:tavLst>
                                    </p:anim>
                                    <p:anim calcmode="lin" valueType="num">
                                      <p:cBhvr>
                                        <p:cTn id="14" dur="1000" fill="hold"/>
                                        <p:tgtEl>
                                          <p:spTgt spid="1026"/>
                                        </p:tgtEl>
                                        <p:attrNameLst>
                                          <p:attrName>ppt_h</p:attrName>
                                        </p:attrNameLst>
                                      </p:cBhvr>
                                      <p:tavLst>
                                        <p:tav tm="0">
                                          <p:val>
                                            <p:fltVal val="0"/>
                                          </p:val>
                                        </p:tav>
                                        <p:tav tm="100000">
                                          <p:val>
                                            <p:strVal val="#ppt_h"/>
                                          </p:val>
                                        </p:tav>
                                      </p:tavLst>
                                    </p:anim>
                                    <p:animEffect transition="in" filter="fade">
                                      <p:cBhvr>
                                        <p:cTn id="15" dur="1000"/>
                                        <p:tgtEl>
                                          <p:spTgt spid="1026"/>
                                        </p:tgtEl>
                                      </p:cBhvr>
                                    </p:animEffect>
                                  </p:childTnLst>
                                </p:cTn>
                              </p:par>
                            </p:childTnLst>
                          </p:cTn>
                        </p:par>
                      </p:childTnLst>
                    </p:cTn>
                  </p:par>
                  <p:par>
                    <p:cTn id="16" fill="hold">
                      <p:stCondLst>
                        <p:cond delay="indefinite"/>
                      </p:stCondLst>
                      <p:childTnLst>
                        <p:par>
                          <p:cTn id="17" fill="hold">
                            <p:stCondLst>
                              <p:cond delay="0"/>
                            </p:stCondLst>
                            <p:childTnLst>
                              <p:par>
                                <p:cTn id="18" presetID="23" presetClass="entr" presetSubtype="32" fill="hold" nodeType="clickEffect">
                                  <p:stCondLst>
                                    <p:cond delay="0"/>
                                  </p:stCondLst>
                                  <p:childTnLst>
                                    <p:set>
                                      <p:cBhvr>
                                        <p:cTn id="19" dur="1" fill="hold">
                                          <p:stCondLst>
                                            <p:cond delay="0"/>
                                          </p:stCondLst>
                                        </p:cTn>
                                        <p:tgtEl>
                                          <p:spTgt spid="2">
                                            <p:txEl>
                                              <p:pRg st="1" end="1"/>
                                            </p:txEl>
                                          </p:spTgt>
                                        </p:tgtEl>
                                        <p:attrNameLst>
                                          <p:attrName>style.visibility</p:attrName>
                                        </p:attrNameLst>
                                      </p:cBhvr>
                                      <p:to>
                                        <p:strVal val="visible"/>
                                      </p:to>
                                    </p:set>
                                    <p:anim calcmode="lin" valueType="num">
                                      <p:cBhvr>
                                        <p:cTn id="20" dur="1000" fill="hold"/>
                                        <p:tgtEl>
                                          <p:spTgt spid="2">
                                            <p:txEl>
                                              <p:pRg st="1" end="1"/>
                                            </p:txEl>
                                          </p:spTgt>
                                        </p:tgtEl>
                                        <p:attrNameLst>
                                          <p:attrName>ppt_w</p:attrName>
                                        </p:attrNameLst>
                                      </p:cBhvr>
                                      <p:tavLst>
                                        <p:tav tm="0">
                                          <p:val>
                                            <p:strVal val="4*#ppt_w"/>
                                          </p:val>
                                        </p:tav>
                                        <p:tav tm="100000">
                                          <p:val>
                                            <p:strVal val="#ppt_w"/>
                                          </p:val>
                                        </p:tav>
                                      </p:tavLst>
                                    </p:anim>
                                    <p:anim calcmode="lin" valueType="num">
                                      <p:cBhvr>
                                        <p:cTn id="21" dur="1000" fill="hold"/>
                                        <p:tgtEl>
                                          <p:spTgt spid="2">
                                            <p:txEl>
                                              <p:pRg st="1" end="1"/>
                                            </p:txEl>
                                          </p:spTgt>
                                        </p:tgtEl>
                                        <p:attrNameLst>
                                          <p:attrName>ppt_h</p:attrName>
                                        </p:attrNameLst>
                                      </p:cBhvr>
                                      <p:tavLst>
                                        <p:tav tm="0">
                                          <p:val>
                                            <p:strVal val="4*#ppt_h"/>
                                          </p:val>
                                        </p:tav>
                                        <p:tav tm="100000">
                                          <p:val>
                                            <p:strVal val="#ppt_h"/>
                                          </p:val>
                                        </p:tav>
                                      </p:tavLst>
                                    </p:anim>
                                  </p:childTnLst>
                                </p:cTn>
                              </p:par>
                            </p:childTnLst>
                          </p:cTn>
                        </p:par>
                      </p:childTnLst>
                    </p:cTn>
                  </p:par>
                  <p:par>
                    <p:cTn id="22" fill="hold">
                      <p:stCondLst>
                        <p:cond delay="indefinite"/>
                      </p:stCondLst>
                      <p:childTnLst>
                        <p:par>
                          <p:cTn id="23" fill="hold">
                            <p:stCondLst>
                              <p:cond delay="0"/>
                            </p:stCondLst>
                            <p:childTnLst>
                              <p:par>
                                <p:cTn id="24" presetID="23" presetClass="entr" presetSubtype="32" fill="hold" nodeType="clickEffect">
                                  <p:stCondLst>
                                    <p:cond delay="0"/>
                                  </p:stCondLst>
                                  <p:childTnLst>
                                    <p:set>
                                      <p:cBhvr>
                                        <p:cTn id="25" dur="1" fill="hold">
                                          <p:stCondLst>
                                            <p:cond delay="0"/>
                                          </p:stCondLst>
                                        </p:cTn>
                                        <p:tgtEl>
                                          <p:spTgt spid="2">
                                            <p:txEl>
                                              <p:pRg st="2" end="2"/>
                                            </p:txEl>
                                          </p:spTgt>
                                        </p:tgtEl>
                                        <p:attrNameLst>
                                          <p:attrName>style.visibility</p:attrName>
                                        </p:attrNameLst>
                                      </p:cBhvr>
                                      <p:to>
                                        <p:strVal val="visible"/>
                                      </p:to>
                                    </p:set>
                                    <p:anim calcmode="lin" valueType="num">
                                      <p:cBhvr>
                                        <p:cTn id="26" dur="1000" fill="hold"/>
                                        <p:tgtEl>
                                          <p:spTgt spid="2">
                                            <p:txEl>
                                              <p:pRg st="2" end="2"/>
                                            </p:txEl>
                                          </p:spTgt>
                                        </p:tgtEl>
                                        <p:attrNameLst>
                                          <p:attrName>ppt_w</p:attrName>
                                        </p:attrNameLst>
                                      </p:cBhvr>
                                      <p:tavLst>
                                        <p:tav tm="0">
                                          <p:val>
                                            <p:strVal val="4*#ppt_w"/>
                                          </p:val>
                                        </p:tav>
                                        <p:tav tm="100000">
                                          <p:val>
                                            <p:strVal val="#ppt_w"/>
                                          </p:val>
                                        </p:tav>
                                      </p:tavLst>
                                    </p:anim>
                                    <p:anim calcmode="lin" valueType="num">
                                      <p:cBhvr>
                                        <p:cTn id="27" dur="1000" fill="hold"/>
                                        <p:tgtEl>
                                          <p:spTgt spid="2">
                                            <p:txEl>
                                              <p:pRg st="2" end="2"/>
                                            </p:txEl>
                                          </p:spTgt>
                                        </p:tgtEl>
                                        <p:attrNameLst>
                                          <p:attrName>ppt_h</p:attrName>
                                        </p:attrNameLst>
                                      </p:cBhvr>
                                      <p:tavLst>
                                        <p:tav tm="0">
                                          <p:val>
                                            <p:strVal val="4*#ppt_h"/>
                                          </p:val>
                                        </p:tav>
                                        <p:tav tm="100000">
                                          <p:val>
                                            <p:strVal val="#ppt_h"/>
                                          </p:val>
                                        </p:tav>
                                      </p:tavLst>
                                    </p:anim>
                                  </p:childTnLst>
                                </p:cTn>
                              </p:par>
                            </p:childTnLst>
                          </p:cTn>
                        </p:par>
                      </p:childTnLst>
                    </p:cTn>
                  </p:par>
                  <p:par>
                    <p:cTn id="28" fill="hold">
                      <p:stCondLst>
                        <p:cond delay="indefinite"/>
                      </p:stCondLst>
                      <p:childTnLst>
                        <p:par>
                          <p:cTn id="29" fill="hold">
                            <p:stCondLst>
                              <p:cond delay="0"/>
                            </p:stCondLst>
                            <p:childTnLst>
                              <p:par>
                                <p:cTn id="30" presetID="23" presetClass="entr" presetSubtype="32" fill="hold" nodeType="clickEffect">
                                  <p:stCondLst>
                                    <p:cond delay="0"/>
                                  </p:stCondLst>
                                  <p:childTnLst>
                                    <p:set>
                                      <p:cBhvr>
                                        <p:cTn id="31" dur="1" fill="hold">
                                          <p:stCondLst>
                                            <p:cond delay="0"/>
                                          </p:stCondLst>
                                        </p:cTn>
                                        <p:tgtEl>
                                          <p:spTgt spid="2">
                                            <p:txEl>
                                              <p:pRg st="3" end="3"/>
                                            </p:txEl>
                                          </p:spTgt>
                                        </p:tgtEl>
                                        <p:attrNameLst>
                                          <p:attrName>style.visibility</p:attrName>
                                        </p:attrNameLst>
                                      </p:cBhvr>
                                      <p:to>
                                        <p:strVal val="visible"/>
                                      </p:to>
                                    </p:set>
                                    <p:anim calcmode="lin" valueType="num">
                                      <p:cBhvr>
                                        <p:cTn id="32" dur="1000" fill="hold"/>
                                        <p:tgtEl>
                                          <p:spTgt spid="2">
                                            <p:txEl>
                                              <p:pRg st="3" end="3"/>
                                            </p:txEl>
                                          </p:spTgt>
                                        </p:tgtEl>
                                        <p:attrNameLst>
                                          <p:attrName>ppt_w</p:attrName>
                                        </p:attrNameLst>
                                      </p:cBhvr>
                                      <p:tavLst>
                                        <p:tav tm="0">
                                          <p:val>
                                            <p:strVal val="4*#ppt_w"/>
                                          </p:val>
                                        </p:tav>
                                        <p:tav tm="100000">
                                          <p:val>
                                            <p:strVal val="#ppt_w"/>
                                          </p:val>
                                        </p:tav>
                                      </p:tavLst>
                                    </p:anim>
                                    <p:anim calcmode="lin" valueType="num">
                                      <p:cBhvr>
                                        <p:cTn id="33" dur="1000" fill="hold"/>
                                        <p:tgtEl>
                                          <p:spTgt spid="2">
                                            <p:txEl>
                                              <p:pRg st="3" end="3"/>
                                            </p:txEl>
                                          </p:spTgt>
                                        </p:tgtEl>
                                        <p:attrNameLst>
                                          <p:attrName>ppt_h</p:attrName>
                                        </p:attrNameLst>
                                      </p:cBhvr>
                                      <p:tavLst>
                                        <p:tav tm="0">
                                          <p:val>
                                            <p:strVal val="4*#ppt_h"/>
                                          </p:val>
                                        </p:tav>
                                        <p:tav tm="100000">
                                          <p:val>
                                            <p:strVal val="#ppt_h"/>
                                          </p:val>
                                        </p:tav>
                                      </p:tavLst>
                                    </p:anim>
                                  </p:childTnLst>
                                </p:cTn>
                              </p:par>
                            </p:childTnLst>
                          </p:cTn>
                        </p:par>
                      </p:childTnLst>
                    </p:cTn>
                  </p:par>
                  <p:par>
                    <p:cTn id="34" fill="hold">
                      <p:stCondLst>
                        <p:cond delay="indefinite"/>
                      </p:stCondLst>
                      <p:childTnLst>
                        <p:par>
                          <p:cTn id="35" fill="hold">
                            <p:stCondLst>
                              <p:cond delay="0"/>
                            </p:stCondLst>
                            <p:childTnLst>
                              <p:par>
                                <p:cTn id="36" presetID="23" presetClass="entr" presetSubtype="32" fill="hold" nodeType="clickEffect">
                                  <p:stCondLst>
                                    <p:cond delay="0"/>
                                  </p:stCondLst>
                                  <p:childTnLst>
                                    <p:set>
                                      <p:cBhvr>
                                        <p:cTn id="37" dur="1" fill="hold">
                                          <p:stCondLst>
                                            <p:cond delay="0"/>
                                          </p:stCondLst>
                                        </p:cTn>
                                        <p:tgtEl>
                                          <p:spTgt spid="2">
                                            <p:txEl>
                                              <p:pRg st="4" end="4"/>
                                            </p:txEl>
                                          </p:spTgt>
                                        </p:tgtEl>
                                        <p:attrNameLst>
                                          <p:attrName>style.visibility</p:attrName>
                                        </p:attrNameLst>
                                      </p:cBhvr>
                                      <p:to>
                                        <p:strVal val="visible"/>
                                      </p:to>
                                    </p:set>
                                    <p:anim calcmode="lin" valueType="num">
                                      <p:cBhvr>
                                        <p:cTn id="38" dur="1000" fill="hold"/>
                                        <p:tgtEl>
                                          <p:spTgt spid="2">
                                            <p:txEl>
                                              <p:pRg st="4" end="4"/>
                                            </p:txEl>
                                          </p:spTgt>
                                        </p:tgtEl>
                                        <p:attrNameLst>
                                          <p:attrName>ppt_w</p:attrName>
                                        </p:attrNameLst>
                                      </p:cBhvr>
                                      <p:tavLst>
                                        <p:tav tm="0">
                                          <p:val>
                                            <p:strVal val="4*#ppt_w"/>
                                          </p:val>
                                        </p:tav>
                                        <p:tav tm="100000">
                                          <p:val>
                                            <p:strVal val="#ppt_w"/>
                                          </p:val>
                                        </p:tav>
                                      </p:tavLst>
                                    </p:anim>
                                    <p:anim calcmode="lin" valueType="num">
                                      <p:cBhvr>
                                        <p:cTn id="39" dur="1000" fill="hold"/>
                                        <p:tgtEl>
                                          <p:spTgt spid="2">
                                            <p:txEl>
                                              <p:pRg st="4" end="4"/>
                                            </p:txEl>
                                          </p:spTgt>
                                        </p:tgtEl>
                                        <p:attrNameLst>
                                          <p:attrName>ppt_h</p:attrName>
                                        </p:attrNameLst>
                                      </p:cBhvr>
                                      <p:tavLst>
                                        <p:tav tm="0">
                                          <p:val>
                                            <p:strVal val="4*#ppt_h"/>
                                          </p:val>
                                        </p:tav>
                                        <p:tav tm="100000">
                                          <p:val>
                                            <p:strVal val="#ppt_h"/>
                                          </p:val>
                                        </p:tav>
                                      </p:tavLst>
                                    </p:anim>
                                  </p:childTnLst>
                                </p:cTn>
                              </p:par>
                              <p:par>
                                <p:cTn id="40" presetID="22" presetClass="exit" presetSubtype="2" fill="hold" nodeType="withEffect">
                                  <p:stCondLst>
                                    <p:cond delay="0"/>
                                  </p:stCondLst>
                                  <p:childTnLst>
                                    <p:animEffect transition="out" filter="wipe(right)">
                                      <p:cBhvr>
                                        <p:cTn id="41" dur="1000"/>
                                        <p:tgtEl>
                                          <p:spTgt spid="1026"/>
                                        </p:tgtEl>
                                      </p:cBhvr>
                                    </p:animEffect>
                                    <p:set>
                                      <p:cBhvr>
                                        <p:cTn id="42" dur="1" fill="hold">
                                          <p:stCondLst>
                                            <p:cond delay="999"/>
                                          </p:stCondLst>
                                        </p:cTn>
                                        <p:tgtEl>
                                          <p:spTgt spid="102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0" y="0"/>
            <a:ext cx="12192000" cy="523220"/>
          </a:xfrm>
          <a:prstGeom prst="rect">
            <a:avLst/>
          </a:prstGeom>
          <a:noFill/>
        </p:spPr>
        <p:txBody>
          <a:bodyPr wrap="square" rtlCol="0">
            <a:spAutoFit/>
          </a:bodyPr>
          <a:lstStyle/>
          <a:p>
            <a:pPr algn="ctr"/>
            <a:r>
              <a:rPr lang="en-US" sz="2800" b="1" dirty="0" err="1">
                <a:solidFill>
                  <a:srgbClr val="FF00FF"/>
                </a:solidFill>
                <a:latin typeface="Times New Roman" pitchFamily="18" charset="0"/>
                <a:cs typeface="Times New Roman" pitchFamily="18" charset="0"/>
              </a:rPr>
              <a:t>BÀI</a:t>
            </a:r>
            <a:r>
              <a:rPr lang="en-US" sz="2800" b="1" dirty="0">
                <a:solidFill>
                  <a:srgbClr val="FF00FF"/>
                </a:solidFill>
                <a:latin typeface="Times New Roman" pitchFamily="18" charset="0"/>
                <a:cs typeface="Times New Roman" pitchFamily="18" charset="0"/>
              </a:rPr>
              <a:t> 38: </a:t>
            </a:r>
            <a:r>
              <a:rPr lang="en-US" sz="2800" b="1" dirty="0" err="1">
                <a:solidFill>
                  <a:srgbClr val="FF00FF"/>
                </a:solidFill>
                <a:latin typeface="Times New Roman" pitchFamily="18" charset="0"/>
                <a:cs typeface="Times New Roman" pitchFamily="18" charset="0"/>
              </a:rPr>
              <a:t>QUY</a:t>
            </a:r>
            <a:r>
              <a:rPr lang="en-US" sz="2800" b="1" dirty="0">
                <a:solidFill>
                  <a:srgbClr val="FF00FF"/>
                </a:solidFill>
                <a:latin typeface="Times New Roman" pitchFamily="18" charset="0"/>
                <a:cs typeface="Times New Roman" pitchFamily="18" charset="0"/>
              </a:rPr>
              <a:t> </a:t>
            </a:r>
            <a:r>
              <a:rPr lang="en-US" sz="2800" b="1" dirty="0" err="1">
                <a:solidFill>
                  <a:srgbClr val="FF00FF"/>
                </a:solidFill>
                <a:latin typeface="Times New Roman" pitchFamily="18" charset="0"/>
                <a:cs typeface="Times New Roman" pitchFamily="18" charset="0"/>
              </a:rPr>
              <a:t>LUẬT</a:t>
            </a:r>
            <a:r>
              <a:rPr lang="en-US" sz="2800" b="1" dirty="0">
                <a:solidFill>
                  <a:srgbClr val="FF00FF"/>
                </a:solidFill>
                <a:latin typeface="Times New Roman" pitchFamily="18" charset="0"/>
                <a:cs typeface="Times New Roman" pitchFamily="18" charset="0"/>
              </a:rPr>
              <a:t> DI </a:t>
            </a:r>
            <a:r>
              <a:rPr lang="en-US" sz="2800" b="1" dirty="0" err="1">
                <a:solidFill>
                  <a:srgbClr val="FF00FF"/>
                </a:solidFill>
                <a:latin typeface="Times New Roman" pitchFamily="18" charset="0"/>
                <a:cs typeface="Times New Roman" pitchFamily="18" charset="0"/>
              </a:rPr>
              <a:t>TRUYỀN</a:t>
            </a:r>
            <a:r>
              <a:rPr lang="en-US" sz="2800" b="1" dirty="0">
                <a:solidFill>
                  <a:srgbClr val="FF00FF"/>
                </a:solidFill>
                <a:latin typeface="Times New Roman" pitchFamily="18" charset="0"/>
                <a:cs typeface="Times New Roman" pitchFamily="18" charset="0"/>
              </a:rPr>
              <a:t> </a:t>
            </a:r>
            <a:r>
              <a:rPr lang="en-US" sz="2800" b="1" dirty="0" err="1">
                <a:solidFill>
                  <a:srgbClr val="FF00FF"/>
                </a:solidFill>
                <a:latin typeface="Times New Roman" pitchFamily="18" charset="0"/>
                <a:cs typeface="Times New Roman" pitchFamily="18" charset="0"/>
              </a:rPr>
              <a:t>CỦA</a:t>
            </a:r>
            <a:r>
              <a:rPr lang="en-US" sz="2800" b="1" dirty="0">
                <a:solidFill>
                  <a:srgbClr val="FF00FF"/>
                </a:solidFill>
                <a:latin typeface="Times New Roman" pitchFamily="18" charset="0"/>
                <a:cs typeface="Times New Roman" pitchFamily="18" charset="0"/>
              </a:rPr>
              <a:t> MENDEL</a:t>
            </a:r>
            <a:endParaRPr lang="en-US" sz="3200" b="1" dirty="0">
              <a:solidFill>
                <a:srgbClr val="FF00FF"/>
              </a:solidFill>
              <a:latin typeface="Times New Roman" pitchFamily="18" charset="0"/>
              <a:cs typeface="Times New Roman" pitchFamily="18" charset="0"/>
            </a:endParaRPr>
          </a:p>
        </p:txBody>
      </p:sp>
      <p:sp>
        <p:nvSpPr>
          <p:cNvPr id="27650" name="Rectangle 2"/>
          <p:cNvSpPr>
            <a:spLocks noChangeArrowheads="1"/>
          </p:cNvSpPr>
          <p:nvPr/>
        </p:nvSpPr>
        <p:spPr bwMode="auto">
          <a:xfrm>
            <a:off x="0" y="0"/>
            <a:ext cx="12192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27651" name="Rectangle 3"/>
          <p:cNvSpPr>
            <a:spLocks noChangeArrowheads="1"/>
          </p:cNvSpPr>
          <p:nvPr/>
        </p:nvSpPr>
        <p:spPr bwMode="auto">
          <a:xfrm>
            <a:off x="0" y="857250"/>
            <a:ext cx="12192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1025" name="Rectangle 1"/>
          <p:cNvSpPr>
            <a:spLocks noChangeArrowheads="1"/>
          </p:cNvSpPr>
          <p:nvPr/>
        </p:nvSpPr>
        <p:spPr bwMode="auto">
          <a:xfrm>
            <a:off x="0" y="406400"/>
            <a:ext cx="12192000" cy="5232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800" b="1"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rPr>
              <a:t>2. </a:t>
            </a:r>
            <a:r>
              <a:rPr kumimoji="0" lang="en-US" sz="2800" b="1"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rPr>
              <a:t>Thí</a:t>
            </a:r>
            <a:r>
              <a:rPr kumimoji="0" lang="en-US" sz="2800" b="1"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rPr>
              <a:t> </a:t>
            </a:r>
            <a:r>
              <a:rPr kumimoji="0" lang="en-US" sz="2800" b="1"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rPr>
              <a:t>nghiệm</a:t>
            </a:r>
            <a:r>
              <a:rPr kumimoji="0" lang="en-US" sz="2800" b="1"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rPr>
              <a:t> </a:t>
            </a:r>
            <a:r>
              <a:rPr kumimoji="0" lang="en-US" sz="2800" b="1"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rPr>
              <a:t>lai</a:t>
            </a:r>
            <a:r>
              <a:rPr kumimoji="0" lang="en-US" sz="2800" b="1"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rPr>
              <a:t> </a:t>
            </a:r>
            <a:r>
              <a:rPr kumimoji="0" lang="en-US" sz="2800" b="1"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rPr>
              <a:t>một</a:t>
            </a:r>
            <a:r>
              <a:rPr kumimoji="0" lang="en-US" sz="2800" b="1"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rPr>
              <a:t> </a:t>
            </a:r>
            <a:r>
              <a:rPr kumimoji="0" lang="en-US" sz="2800" b="1"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rPr>
              <a:t>cặp</a:t>
            </a:r>
            <a:r>
              <a:rPr kumimoji="0" lang="en-US" sz="2800" b="1"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rPr>
              <a:t> </a:t>
            </a:r>
            <a:r>
              <a:rPr kumimoji="0" lang="en-US" sz="2800" b="1"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rPr>
              <a:t>tính</a:t>
            </a:r>
            <a:r>
              <a:rPr kumimoji="0" lang="en-US" sz="2800" b="1"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rPr>
              <a:t> </a:t>
            </a:r>
            <a:r>
              <a:rPr kumimoji="0" lang="en-US" sz="2800" b="1"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rPr>
              <a:t>trạng</a:t>
            </a:r>
            <a:r>
              <a:rPr kumimoji="0" lang="en-US" sz="2800" b="1"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rPr>
              <a:t>:</a:t>
            </a:r>
            <a:endParaRPr kumimoji="0" lang="en-US" sz="2800" b="0" i="0" u="none" strike="noStrike" cap="none" normalizeH="0" baseline="0" dirty="0">
              <a:ln>
                <a:noFill/>
              </a:ln>
              <a:solidFill>
                <a:srgbClr val="0000FF"/>
              </a:solidFill>
              <a:effectLst/>
              <a:latin typeface="Times New Roman" pitchFamily="18" charset="0"/>
              <a:cs typeface="Times New Roman" pitchFamily="18" charset="0"/>
            </a:endParaRPr>
          </a:p>
        </p:txBody>
      </p:sp>
      <p:sp>
        <p:nvSpPr>
          <p:cNvPr id="2" name="Rectangle 1"/>
          <p:cNvSpPr>
            <a:spLocks noChangeArrowheads="1"/>
          </p:cNvSpPr>
          <p:nvPr/>
        </p:nvSpPr>
        <p:spPr bwMode="auto">
          <a:xfrm>
            <a:off x="0" y="841829"/>
            <a:ext cx="12192000" cy="569386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lang="en-US" sz="2800" b="1" i="1" dirty="0">
                <a:solidFill>
                  <a:srgbClr val="0000FF"/>
                </a:solidFill>
                <a:latin typeface="Times New Roman" pitchFamily="18" charset="0"/>
                <a:cs typeface="Times New Roman" pitchFamily="18" charset="0"/>
                <a:sym typeface="Wingdings"/>
              </a:rPr>
              <a:t>b) </a:t>
            </a:r>
            <a:r>
              <a:rPr lang="en-US" sz="2800" b="1" i="1" dirty="0" err="1">
                <a:solidFill>
                  <a:srgbClr val="0000FF"/>
                </a:solidFill>
                <a:latin typeface="Times New Roman" pitchFamily="18" charset="0"/>
                <a:cs typeface="Times New Roman" pitchFamily="18" charset="0"/>
              </a:rPr>
              <a:t>Sơ</a:t>
            </a:r>
            <a:r>
              <a:rPr lang="en-US" sz="2800" b="1" i="1" dirty="0">
                <a:solidFill>
                  <a:srgbClr val="0000FF"/>
                </a:solidFill>
                <a:latin typeface="Times New Roman" pitchFamily="18" charset="0"/>
                <a:cs typeface="Times New Roman" pitchFamily="18" charset="0"/>
              </a:rPr>
              <a:t> </a:t>
            </a:r>
            <a:r>
              <a:rPr lang="en-US" sz="2800" b="1" i="1" dirty="0" err="1">
                <a:solidFill>
                  <a:srgbClr val="0000FF"/>
                </a:solidFill>
                <a:latin typeface="Times New Roman" pitchFamily="18" charset="0"/>
                <a:cs typeface="Times New Roman" pitchFamily="18" charset="0"/>
              </a:rPr>
              <a:t>đồ</a:t>
            </a:r>
            <a:r>
              <a:rPr lang="en-US" sz="2800" b="1" i="1" dirty="0">
                <a:solidFill>
                  <a:srgbClr val="0000FF"/>
                </a:solidFill>
                <a:latin typeface="Times New Roman" pitchFamily="18" charset="0"/>
                <a:cs typeface="Times New Roman" pitchFamily="18" charset="0"/>
              </a:rPr>
              <a:t> lai:</a:t>
            </a:r>
            <a:r>
              <a:rPr lang="en-US" sz="2800" dirty="0">
                <a:solidFill>
                  <a:srgbClr val="0000FF"/>
                </a:solidFill>
                <a:latin typeface="Times New Roman" pitchFamily="18" charset="0"/>
                <a:cs typeface="Times New Roman" pitchFamily="18" charset="0"/>
              </a:rPr>
              <a:t> P</a:t>
            </a:r>
            <a:r>
              <a:rPr lang="en-US" sz="2800" baseline="-25000" dirty="0">
                <a:solidFill>
                  <a:srgbClr val="0000FF"/>
                </a:solidFill>
                <a:latin typeface="Times New Roman" pitchFamily="18" charset="0"/>
                <a:cs typeface="Times New Roman" pitchFamily="18" charset="0"/>
              </a:rPr>
              <a:t>t/c</a:t>
            </a:r>
            <a:r>
              <a:rPr lang="en-US" sz="2800" dirty="0">
                <a:solidFill>
                  <a:srgbClr val="0000FF"/>
                </a:solidFill>
                <a:latin typeface="Times New Roman" pitchFamily="18" charset="0"/>
                <a:cs typeface="Times New Roman" pitchFamily="18" charset="0"/>
              </a:rPr>
              <a:t>: Hoa </a:t>
            </a:r>
            <a:r>
              <a:rPr lang="en-US" sz="2800" dirty="0" err="1">
                <a:solidFill>
                  <a:srgbClr val="0000FF"/>
                </a:solidFill>
                <a:latin typeface="Times New Roman" pitchFamily="18" charset="0"/>
                <a:cs typeface="Times New Roman" pitchFamily="18" charset="0"/>
              </a:rPr>
              <a:t>tím</a:t>
            </a:r>
            <a:r>
              <a:rPr lang="en-US" sz="2800" dirty="0">
                <a:solidFill>
                  <a:srgbClr val="0000FF"/>
                </a:solidFill>
                <a:latin typeface="Times New Roman" pitchFamily="18" charset="0"/>
                <a:cs typeface="Times New Roman" pitchFamily="18" charset="0"/>
              </a:rPr>
              <a:t>		 x		Hoa </a:t>
            </a:r>
            <a:r>
              <a:rPr lang="en-US" sz="2800" dirty="0" err="1">
                <a:solidFill>
                  <a:srgbClr val="0000FF"/>
                </a:solidFill>
                <a:latin typeface="Times New Roman" pitchFamily="18" charset="0"/>
                <a:cs typeface="Times New Roman" pitchFamily="18" charset="0"/>
              </a:rPr>
              <a:t>trắng</a:t>
            </a:r>
            <a:endParaRPr lang="en-US" sz="2800" dirty="0">
              <a:solidFill>
                <a:srgbClr val="0000FF"/>
              </a:solidFill>
              <a:latin typeface="Times New Roman" pitchFamily="18" charset="0"/>
              <a:cs typeface="Times New Roman" pitchFamily="18" charset="0"/>
            </a:endParaRPr>
          </a:p>
          <a:p>
            <a:pPr algn="just"/>
            <a:r>
              <a:rPr lang="en-US" sz="2800" dirty="0">
                <a:solidFill>
                  <a:srgbClr val="0000FF"/>
                </a:solidFill>
                <a:latin typeface="Times New Roman" pitchFamily="18" charset="0"/>
                <a:cs typeface="Times New Roman" pitchFamily="18" charset="0"/>
              </a:rPr>
              <a:t>        			AA	    			    </a:t>
            </a:r>
            <a:r>
              <a:rPr lang="en-US" sz="2800" dirty="0" err="1">
                <a:solidFill>
                  <a:srgbClr val="0000FF"/>
                </a:solidFill>
                <a:latin typeface="Times New Roman" pitchFamily="18" charset="0"/>
                <a:cs typeface="Times New Roman" pitchFamily="18" charset="0"/>
              </a:rPr>
              <a:t>aa</a:t>
            </a:r>
            <a:endParaRPr lang="en-US" sz="2800" dirty="0">
              <a:solidFill>
                <a:srgbClr val="0000FF"/>
              </a:solidFill>
              <a:latin typeface="Times New Roman" pitchFamily="18" charset="0"/>
              <a:cs typeface="Times New Roman" pitchFamily="18" charset="0"/>
            </a:endParaRPr>
          </a:p>
          <a:p>
            <a:pPr algn="just"/>
            <a:r>
              <a:rPr lang="en-US" sz="2800" dirty="0">
                <a:solidFill>
                  <a:srgbClr val="0000FF"/>
                </a:solidFill>
                <a:latin typeface="Times New Roman" pitchFamily="18" charset="0"/>
                <a:cs typeface="Times New Roman" pitchFamily="18" charset="0"/>
              </a:rPr>
              <a:t>	G</a:t>
            </a:r>
            <a:r>
              <a:rPr lang="en-US" sz="2800" baseline="-25000" dirty="0">
                <a:solidFill>
                  <a:srgbClr val="0000FF"/>
                </a:solidFill>
                <a:latin typeface="Times New Roman" pitchFamily="18" charset="0"/>
                <a:cs typeface="Times New Roman" pitchFamily="18" charset="0"/>
              </a:rPr>
              <a:t>P</a:t>
            </a:r>
            <a:r>
              <a:rPr lang="en-US" sz="2800" dirty="0">
                <a:solidFill>
                  <a:srgbClr val="0000FF"/>
                </a:solidFill>
                <a:latin typeface="Times New Roman" pitchFamily="18" charset="0"/>
                <a:cs typeface="Times New Roman" pitchFamily="18" charset="0"/>
              </a:rPr>
              <a:t>:        	A		    		     a</a:t>
            </a:r>
          </a:p>
          <a:p>
            <a:pPr algn="just"/>
            <a:r>
              <a:rPr lang="en-US" sz="2800" dirty="0">
                <a:solidFill>
                  <a:srgbClr val="0000FF"/>
                </a:solidFill>
                <a:latin typeface="Times New Roman" pitchFamily="18" charset="0"/>
                <a:cs typeface="Times New Roman" pitchFamily="18" charset="0"/>
              </a:rPr>
              <a:t>	F</a:t>
            </a:r>
            <a:r>
              <a:rPr lang="en-US" sz="2800" baseline="-25000" dirty="0">
                <a:solidFill>
                  <a:srgbClr val="0000FF"/>
                </a:solidFill>
                <a:latin typeface="Times New Roman" pitchFamily="18" charset="0"/>
                <a:cs typeface="Times New Roman" pitchFamily="18" charset="0"/>
              </a:rPr>
              <a:t>1</a:t>
            </a:r>
            <a:r>
              <a:rPr lang="en-US" sz="2800" dirty="0">
                <a:solidFill>
                  <a:srgbClr val="0000FF"/>
                </a:solidFill>
                <a:latin typeface="Times New Roman" pitchFamily="18" charset="0"/>
                <a:cs typeface="Times New Roman" pitchFamily="18" charset="0"/>
              </a:rPr>
              <a:t>:         Aa   -&gt; 100% Hoa </a:t>
            </a:r>
            <a:r>
              <a:rPr lang="en-US" sz="2800" dirty="0" err="1">
                <a:solidFill>
                  <a:srgbClr val="0000FF"/>
                </a:solidFill>
                <a:latin typeface="Times New Roman" pitchFamily="18" charset="0"/>
                <a:cs typeface="Times New Roman" pitchFamily="18" charset="0"/>
              </a:rPr>
              <a:t>tím</a:t>
            </a:r>
            <a:endParaRPr lang="en-US" sz="2800" dirty="0">
              <a:solidFill>
                <a:srgbClr val="0000FF"/>
              </a:solidFill>
              <a:latin typeface="Times New Roman" pitchFamily="18" charset="0"/>
              <a:cs typeface="Times New Roman" pitchFamily="18" charset="0"/>
            </a:endParaRPr>
          </a:p>
          <a:p>
            <a:pPr algn="just"/>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F</a:t>
            </a:r>
            <a:r>
              <a:rPr lang="en-US" sz="2800" baseline="-25000" dirty="0" err="1">
                <a:solidFill>
                  <a:srgbClr val="0000FF"/>
                </a:solidFill>
                <a:latin typeface="Times New Roman" pitchFamily="18" charset="0"/>
                <a:cs typeface="Times New Roman" pitchFamily="18" charset="0"/>
              </a:rPr>
              <a:t>1</a:t>
            </a:r>
            <a:r>
              <a:rPr lang="en-US" sz="2800" dirty="0" err="1">
                <a:solidFill>
                  <a:srgbClr val="0000FF"/>
                </a:solidFill>
                <a:latin typeface="Times New Roman" pitchFamily="18" charset="0"/>
                <a:cs typeface="Times New Roman" pitchFamily="18" charset="0"/>
              </a:rPr>
              <a:t>xF</a:t>
            </a:r>
            <a:r>
              <a:rPr lang="en-US" sz="2800" baseline="-25000" dirty="0" err="1">
                <a:solidFill>
                  <a:srgbClr val="0000FF"/>
                </a:solidFill>
                <a:latin typeface="Times New Roman" pitchFamily="18" charset="0"/>
                <a:cs typeface="Times New Roman" pitchFamily="18" charset="0"/>
              </a:rPr>
              <a:t>1</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Hoa</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tím</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Aa</a:t>
            </a:r>
            <a:r>
              <a:rPr lang="en-US" sz="2800" dirty="0">
                <a:solidFill>
                  <a:srgbClr val="0000FF"/>
                </a:solidFill>
                <a:latin typeface="Times New Roman" pitchFamily="18" charset="0"/>
                <a:cs typeface="Times New Roman" pitchFamily="18" charset="0"/>
              </a:rPr>
              <a:t>)	x 	(</a:t>
            </a:r>
            <a:r>
              <a:rPr lang="en-US" sz="2800" dirty="0" err="1">
                <a:solidFill>
                  <a:srgbClr val="0000FF"/>
                </a:solidFill>
                <a:latin typeface="Times New Roman" pitchFamily="18" charset="0"/>
                <a:cs typeface="Times New Roman" pitchFamily="18" charset="0"/>
              </a:rPr>
              <a:t>Aa</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Hoa</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tím</a:t>
            </a:r>
            <a:endParaRPr lang="en-US" sz="2800" dirty="0">
              <a:solidFill>
                <a:srgbClr val="0000FF"/>
              </a:solidFill>
              <a:latin typeface="Times New Roman" pitchFamily="18" charset="0"/>
              <a:cs typeface="Times New Roman" pitchFamily="18" charset="0"/>
            </a:endParaRPr>
          </a:p>
          <a:p>
            <a:pPr algn="just"/>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G</a:t>
            </a:r>
            <a:r>
              <a:rPr lang="en-US" sz="2800" baseline="-25000" dirty="0" err="1">
                <a:solidFill>
                  <a:srgbClr val="0000FF"/>
                </a:solidFill>
                <a:latin typeface="Times New Roman" pitchFamily="18" charset="0"/>
                <a:cs typeface="Times New Roman" pitchFamily="18" charset="0"/>
              </a:rPr>
              <a:t>F1</a:t>
            </a:r>
            <a:r>
              <a:rPr lang="en-US" sz="2800" dirty="0">
                <a:solidFill>
                  <a:srgbClr val="0000FF"/>
                </a:solidFill>
                <a:latin typeface="Times New Roman" pitchFamily="18" charset="0"/>
                <a:cs typeface="Times New Roman" pitchFamily="18" charset="0"/>
              </a:rPr>
              <a:t>:              A, a		                 A, a</a:t>
            </a:r>
          </a:p>
          <a:p>
            <a:pPr algn="just"/>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F</a:t>
            </a:r>
            <a:r>
              <a:rPr lang="en-US" sz="2800" baseline="-25000" dirty="0" err="1">
                <a:solidFill>
                  <a:srgbClr val="0000FF"/>
                </a:solidFill>
                <a:latin typeface="Times New Roman" pitchFamily="18" charset="0"/>
                <a:cs typeface="Times New Roman" pitchFamily="18" charset="0"/>
              </a:rPr>
              <a:t>2</a:t>
            </a:r>
            <a:r>
              <a:rPr lang="en-US" sz="2800" dirty="0">
                <a:solidFill>
                  <a:srgbClr val="0000FF"/>
                </a:solidFill>
                <a:latin typeface="Times New Roman" pitchFamily="18" charset="0"/>
                <a:cs typeface="Times New Roman" pitchFamily="18" charset="0"/>
              </a:rPr>
              <a:t>:     </a:t>
            </a:r>
          </a:p>
          <a:p>
            <a:pPr algn="just"/>
            <a:r>
              <a:rPr lang="en-US" sz="2800" dirty="0">
                <a:solidFill>
                  <a:srgbClr val="0000FF"/>
                </a:solidFill>
                <a:latin typeface="Times New Roman" pitchFamily="18" charset="0"/>
                <a:cs typeface="Times New Roman" pitchFamily="18" charset="0"/>
              </a:rPr>
              <a:t> </a:t>
            </a:r>
          </a:p>
          <a:p>
            <a:pPr algn="just"/>
            <a:endParaRPr lang="en-US" sz="2800" dirty="0">
              <a:solidFill>
                <a:srgbClr val="0000FF"/>
              </a:solidFill>
              <a:latin typeface="Times New Roman" pitchFamily="18" charset="0"/>
              <a:cs typeface="Times New Roman" pitchFamily="18" charset="0"/>
            </a:endParaRPr>
          </a:p>
          <a:p>
            <a:pPr algn="just"/>
            <a:endParaRPr lang="en-US" sz="2800" dirty="0">
              <a:solidFill>
                <a:srgbClr val="0000FF"/>
              </a:solidFill>
              <a:latin typeface="Times New Roman" pitchFamily="18" charset="0"/>
              <a:cs typeface="Times New Roman" pitchFamily="18" charset="0"/>
            </a:endParaRPr>
          </a:p>
          <a:p>
            <a:pPr algn="just"/>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Kết</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quả</a:t>
            </a:r>
            <a:r>
              <a:rPr lang="en-US" sz="2800" dirty="0">
                <a:solidFill>
                  <a:srgbClr val="0000FF"/>
                </a:solidFill>
                <a:latin typeface="Times New Roman" pitchFamily="18" charset="0"/>
                <a:cs typeface="Times New Roman" pitchFamily="18" charset="0"/>
              </a:rPr>
              <a:t>: </a:t>
            </a:r>
          </a:p>
          <a:p>
            <a:pPr algn="just"/>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Tỉ</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lệ</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kiểu</a:t>
            </a:r>
            <a:r>
              <a:rPr lang="en-US" sz="2800" dirty="0">
                <a:solidFill>
                  <a:srgbClr val="0000FF"/>
                </a:solidFill>
                <a:latin typeface="Times New Roman" pitchFamily="18" charset="0"/>
                <a:cs typeface="Times New Roman" pitchFamily="18" charset="0"/>
              </a:rPr>
              <a:t> gen: 1AA: 2Aa: 1aa</a:t>
            </a:r>
          </a:p>
          <a:p>
            <a:pPr algn="just"/>
            <a:r>
              <a:rPr lang="en-US" sz="2800" dirty="0">
                <a:solidFill>
                  <a:srgbClr val="0000FF"/>
                </a:solidFill>
                <a:latin typeface="Times New Roman" pitchFamily="18" charset="0"/>
                <a:cs typeface="Times New Roman" pitchFamily="18" charset="0"/>
              </a:rPr>
              <a:t> 			+ </a:t>
            </a:r>
            <a:r>
              <a:rPr lang="en-US" sz="2800" dirty="0" err="1">
                <a:solidFill>
                  <a:srgbClr val="0000FF"/>
                </a:solidFill>
                <a:latin typeface="Times New Roman" pitchFamily="18" charset="0"/>
                <a:cs typeface="Times New Roman" pitchFamily="18" charset="0"/>
              </a:rPr>
              <a:t>Tỉ</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lệ</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kiểu</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hình</a:t>
            </a:r>
            <a:r>
              <a:rPr lang="en-US" sz="2800" dirty="0">
                <a:solidFill>
                  <a:srgbClr val="0000FF"/>
                </a:solidFill>
                <a:latin typeface="Times New Roman" pitchFamily="18" charset="0"/>
                <a:cs typeface="Times New Roman" pitchFamily="18" charset="0"/>
              </a:rPr>
              <a:t> : 3 Hoa </a:t>
            </a:r>
            <a:r>
              <a:rPr lang="en-US" sz="2800" dirty="0" err="1">
                <a:solidFill>
                  <a:srgbClr val="0000FF"/>
                </a:solidFill>
                <a:latin typeface="Times New Roman" pitchFamily="18" charset="0"/>
                <a:cs typeface="Times New Roman" pitchFamily="18" charset="0"/>
              </a:rPr>
              <a:t>tím</a:t>
            </a:r>
            <a:r>
              <a:rPr lang="en-US" sz="2800" dirty="0">
                <a:solidFill>
                  <a:srgbClr val="0000FF"/>
                </a:solidFill>
                <a:latin typeface="Times New Roman" pitchFamily="18" charset="0"/>
                <a:cs typeface="Times New Roman" pitchFamily="18" charset="0"/>
              </a:rPr>
              <a:t>: 1 Hoa </a:t>
            </a:r>
            <a:r>
              <a:rPr lang="en-US" sz="2800" dirty="0" err="1">
                <a:solidFill>
                  <a:srgbClr val="0000FF"/>
                </a:solidFill>
                <a:latin typeface="Times New Roman" pitchFamily="18" charset="0"/>
                <a:cs typeface="Times New Roman" pitchFamily="18" charset="0"/>
              </a:rPr>
              <a:t>trắng</a:t>
            </a:r>
            <a:r>
              <a:rPr lang="en-US" sz="2800" dirty="0">
                <a:solidFill>
                  <a:srgbClr val="0000FF"/>
                </a:solidFill>
                <a:latin typeface="Times New Roman" pitchFamily="18" charset="0"/>
                <a:cs typeface="Times New Roman" pitchFamily="18" charset="0"/>
              </a:rPr>
              <a:t>.</a:t>
            </a:r>
          </a:p>
        </p:txBody>
      </p:sp>
      <p:graphicFrame>
        <p:nvGraphicFramePr>
          <p:cNvPr id="9" name="Table 8"/>
          <p:cNvGraphicFramePr>
            <a:graphicFrameLocks noGrp="1"/>
          </p:cNvGraphicFramePr>
          <p:nvPr/>
        </p:nvGraphicFramePr>
        <p:xfrm>
          <a:off x="3251199" y="3593495"/>
          <a:ext cx="2643101" cy="1554480"/>
        </p:xfrm>
        <a:graphic>
          <a:graphicData uri="http://schemas.openxmlformats.org/drawingml/2006/table">
            <a:tbl>
              <a:tblPr firstRow="1" bandRow="1">
                <a:tableStyleId>{5C22544A-7EE6-4342-B048-85BDC9FD1C3A}</a:tableStyleId>
              </a:tblPr>
              <a:tblGrid>
                <a:gridCol w="667657">
                  <a:extLst>
                    <a:ext uri="{9D8B030D-6E8A-4147-A177-3AD203B41FA5}">
                      <a16:colId xmlns:a16="http://schemas.microsoft.com/office/drawing/2014/main" val="20000"/>
                    </a:ext>
                  </a:extLst>
                </a:gridCol>
                <a:gridCol w="1059543">
                  <a:extLst>
                    <a:ext uri="{9D8B030D-6E8A-4147-A177-3AD203B41FA5}">
                      <a16:colId xmlns:a16="http://schemas.microsoft.com/office/drawing/2014/main" val="20001"/>
                    </a:ext>
                  </a:extLst>
                </a:gridCol>
                <a:gridCol w="915901">
                  <a:extLst>
                    <a:ext uri="{9D8B030D-6E8A-4147-A177-3AD203B41FA5}">
                      <a16:colId xmlns:a16="http://schemas.microsoft.com/office/drawing/2014/main" val="20002"/>
                    </a:ext>
                  </a:extLst>
                </a:gridCol>
              </a:tblGrid>
              <a:tr h="397934">
                <a:tc>
                  <a:txBody>
                    <a:bodyPr/>
                    <a:lstStyle/>
                    <a:p>
                      <a:pPr algn="ctr"/>
                      <a:endParaRPr lang="en-US" sz="2800" dirty="0">
                        <a:solidFill>
                          <a:srgbClr val="0000FF"/>
                        </a:solidFill>
                        <a:latin typeface="Times New Roman" pitchFamily="18" charset="0"/>
                        <a:cs typeface="Times New Roman" pitchFamily="18" charset="0"/>
                      </a:endParaRPr>
                    </a:p>
                  </a:txBody>
                  <a:tcPr/>
                </a:tc>
                <a:tc>
                  <a:txBody>
                    <a:bodyPr/>
                    <a:lstStyle/>
                    <a:p>
                      <a:pPr algn="ctr"/>
                      <a:r>
                        <a:rPr lang="en-US" sz="2800" dirty="0">
                          <a:solidFill>
                            <a:srgbClr val="0000FF"/>
                          </a:solidFill>
                          <a:latin typeface="Times New Roman" pitchFamily="18" charset="0"/>
                          <a:cs typeface="Times New Roman" pitchFamily="18" charset="0"/>
                        </a:rPr>
                        <a:t>A</a:t>
                      </a:r>
                    </a:p>
                  </a:txBody>
                  <a:tcPr/>
                </a:tc>
                <a:tc>
                  <a:txBody>
                    <a:bodyPr/>
                    <a:lstStyle/>
                    <a:p>
                      <a:pPr algn="ctr"/>
                      <a:r>
                        <a:rPr lang="en-US" sz="2800" dirty="0">
                          <a:solidFill>
                            <a:srgbClr val="0000FF"/>
                          </a:solidFill>
                          <a:latin typeface="Times New Roman" pitchFamily="18" charset="0"/>
                          <a:cs typeface="Times New Roman" pitchFamily="18" charset="0"/>
                        </a:rPr>
                        <a:t>a</a:t>
                      </a:r>
                    </a:p>
                  </a:txBody>
                  <a:tcPr/>
                </a:tc>
                <a:extLst>
                  <a:ext uri="{0D108BD9-81ED-4DB2-BD59-A6C34878D82A}">
                    <a16:rowId xmlns:a16="http://schemas.microsoft.com/office/drawing/2014/main" val="10000"/>
                  </a:ext>
                </a:extLst>
              </a:tr>
              <a:tr h="358745">
                <a:tc>
                  <a:txBody>
                    <a:bodyPr/>
                    <a:lstStyle/>
                    <a:p>
                      <a:pPr algn="ctr"/>
                      <a:r>
                        <a:rPr lang="en-US" sz="2800" dirty="0">
                          <a:solidFill>
                            <a:srgbClr val="0000FF"/>
                          </a:solidFill>
                          <a:latin typeface="Times New Roman" pitchFamily="18" charset="0"/>
                          <a:cs typeface="Times New Roman" pitchFamily="18" charset="0"/>
                        </a:rPr>
                        <a:t>A</a:t>
                      </a:r>
                    </a:p>
                  </a:txBody>
                  <a:tcPr/>
                </a:tc>
                <a:tc>
                  <a:txBody>
                    <a:bodyPr/>
                    <a:lstStyle/>
                    <a:p>
                      <a:endParaRPr lang="en-US" sz="2800" dirty="0">
                        <a:solidFill>
                          <a:srgbClr val="0000FF"/>
                        </a:solidFill>
                        <a:latin typeface="Times New Roman" pitchFamily="18" charset="0"/>
                        <a:cs typeface="Times New Roman" pitchFamily="18" charset="0"/>
                      </a:endParaRPr>
                    </a:p>
                  </a:txBody>
                  <a:tcPr/>
                </a:tc>
                <a:tc>
                  <a:txBody>
                    <a:bodyPr/>
                    <a:lstStyle/>
                    <a:p>
                      <a:endParaRPr lang="en-US" sz="2800" dirty="0">
                        <a:solidFill>
                          <a:srgbClr val="0000FF"/>
                        </a:solidFill>
                        <a:latin typeface="Times New Roman" pitchFamily="18" charset="0"/>
                        <a:cs typeface="Times New Roman" pitchFamily="18" charset="0"/>
                      </a:endParaRPr>
                    </a:p>
                  </a:txBody>
                  <a:tcPr/>
                </a:tc>
                <a:extLst>
                  <a:ext uri="{0D108BD9-81ED-4DB2-BD59-A6C34878D82A}">
                    <a16:rowId xmlns:a16="http://schemas.microsoft.com/office/drawing/2014/main" val="10001"/>
                  </a:ext>
                </a:extLst>
              </a:tr>
              <a:tr h="370840">
                <a:tc>
                  <a:txBody>
                    <a:bodyPr/>
                    <a:lstStyle/>
                    <a:p>
                      <a:pPr algn="ctr"/>
                      <a:r>
                        <a:rPr lang="en-US" sz="2800" dirty="0">
                          <a:solidFill>
                            <a:srgbClr val="0000FF"/>
                          </a:solidFill>
                          <a:latin typeface="Times New Roman" pitchFamily="18" charset="0"/>
                          <a:cs typeface="Times New Roman" pitchFamily="18" charset="0"/>
                        </a:rPr>
                        <a:t>a</a:t>
                      </a:r>
                    </a:p>
                  </a:txBody>
                  <a:tcPr/>
                </a:tc>
                <a:tc>
                  <a:txBody>
                    <a:bodyPr/>
                    <a:lstStyle/>
                    <a:p>
                      <a:endParaRPr lang="en-US" sz="2800" dirty="0">
                        <a:solidFill>
                          <a:srgbClr val="0000FF"/>
                        </a:solidFill>
                        <a:latin typeface="Times New Roman" pitchFamily="18" charset="0"/>
                        <a:cs typeface="Times New Roman" pitchFamily="18" charset="0"/>
                      </a:endParaRPr>
                    </a:p>
                  </a:txBody>
                  <a:tcPr/>
                </a:tc>
                <a:tc>
                  <a:txBody>
                    <a:bodyPr/>
                    <a:lstStyle/>
                    <a:p>
                      <a:endParaRPr lang="en-US" sz="2800" dirty="0">
                        <a:solidFill>
                          <a:srgbClr val="0000FF"/>
                        </a:solidFill>
                        <a:latin typeface="Times New Roman" pitchFamily="18" charset="0"/>
                        <a:cs typeface="Times New Roman" pitchFamily="18" charset="0"/>
                      </a:endParaRPr>
                    </a:p>
                  </a:txBody>
                  <a:tcPr/>
                </a:tc>
                <a:extLst>
                  <a:ext uri="{0D108BD9-81ED-4DB2-BD59-A6C34878D82A}">
                    <a16:rowId xmlns:a16="http://schemas.microsoft.com/office/drawing/2014/main" val="10002"/>
                  </a:ext>
                </a:extLst>
              </a:tr>
            </a:tbl>
          </a:graphicData>
        </a:graphic>
      </p:graphicFrame>
      <p:sp>
        <p:nvSpPr>
          <p:cNvPr id="10" name="Rectangle 9"/>
          <p:cNvSpPr/>
          <p:nvPr/>
        </p:nvSpPr>
        <p:spPr>
          <a:xfrm>
            <a:off x="4071263" y="4122414"/>
            <a:ext cx="820052" cy="523220"/>
          </a:xfrm>
          <a:prstGeom prst="rect">
            <a:avLst/>
          </a:prstGeom>
        </p:spPr>
        <p:txBody>
          <a:bodyPr wrap="square">
            <a:spAutoFit/>
          </a:bodyPr>
          <a:lstStyle/>
          <a:p>
            <a:pPr algn="ctr"/>
            <a:r>
              <a:rPr lang="en-US" sz="2800" dirty="0">
                <a:solidFill>
                  <a:srgbClr val="0000FF"/>
                </a:solidFill>
                <a:latin typeface="Times New Roman" pitchFamily="18" charset="0"/>
                <a:cs typeface="Times New Roman" pitchFamily="18" charset="0"/>
              </a:rPr>
              <a:t>AA</a:t>
            </a:r>
          </a:p>
        </p:txBody>
      </p:sp>
      <p:sp>
        <p:nvSpPr>
          <p:cNvPr id="11" name="Rectangle 10"/>
          <p:cNvSpPr/>
          <p:nvPr/>
        </p:nvSpPr>
        <p:spPr>
          <a:xfrm>
            <a:off x="5036463" y="4100643"/>
            <a:ext cx="820052" cy="523220"/>
          </a:xfrm>
          <a:prstGeom prst="rect">
            <a:avLst/>
          </a:prstGeom>
        </p:spPr>
        <p:txBody>
          <a:bodyPr wrap="square">
            <a:spAutoFit/>
          </a:bodyPr>
          <a:lstStyle/>
          <a:p>
            <a:pPr algn="ctr"/>
            <a:r>
              <a:rPr lang="en-US" sz="2800" dirty="0" err="1">
                <a:solidFill>
                  <a:srgbClr val="0000FF"/>
                </a:solidFill>
                <a:latin typeface="Times New Roman" pitchFamily="18" charset="0"/>
                <a:cs typeface="Times New Roman" pitchFamily="18" charset="0"/>
              </a:rPr>
              <a:t>Aa</a:t>
            </a:r>
            <a:endParaRPr lang="en-US" sz="2800" dirty="0">
              <a:solidFill>
                <a:srgbClr val="0000FF"/>
              </a:solidFill>
              <a:latin typeface="Times New Roman" pitchFamily="18" charset="0"/>
              <a:cs typeface="Times New Roman" pitchFamily="18" charset="0"/>
            </a:endParaRPr>
          </a:p>
        </p:txBody>
      </p:sp>
      <p:sp>
        <p:nvSpPr>
          <p:cNvPr id="12" name="Rectangle 11"/>
          <p:cNvSpPr/>
          <p:nvPr/>
        </p:nvSpPr>
        <p:spPr>
          <a:xfrm>
            <a:off x="4049491" y="4623157"/>
            <a:ext cx="820052" cy="523220"/>
          </a:xfrm>
          <a:prstGeom prst="rect">
            <a:avLst/>
          </a:prstGeom>
        </p:spPr>
        <p:txBody>
          <a:bodyPr wrap="square">
            <a:spAutoFit/>
          </a:bodyPr>
          <a:lstStyle/>
          <a:p>
            <a:pPr algn="ctr"/>
            <a:r>
              <a:rPr lang="en-US" sz="2800" dirty="0" err="1">
                <a:solidFill>
                  <a:srgbClr val="0000FF"/>
                </a:solidFill>
                <a:latin typeface="Times New Roman" pitchFamily="18" charset="0"/>
                <a:cs typeface="Times New Roman" pitchFamily="18" charset="0"/>
              </a:rPr>
              <a:t>Aa</a:t>
            </a:r>
            <a:endParaRPr lang="en-US" sz="2800" dirty="0">
              <a:solidFill>
                <a:srgbClr val="0000FF"/>
              </a:solidFill>
              <a:latin typeface="Times New Roman" pitchFamily="18" charset="0"/>
              <a:cs typeface="Times New Roman" pitchFamily="18" charset="0"/>
            </a:endParaRPr>
          </a:p>
        </p:txBody>
      </p:sp>
      <p:sp>
        <p:nvSpPr>
          <p:cNvPr id="13" name="Rectangle 12"/>
          <p:cNvSpPr/>
          <p:nvPr/>
        </p:nvSpPr>
        <p:spPr>
          <a:xfrm>
            <a:off x="5050976" y="4623157"/>
            <a:ext cx="820052" cy="523220"/>
          </a:xfrm>
          <a:prstGeom prst="rect">
            <a:avLst/>
          </a:prstGeom>
        </p:spPr>
        <p:txBody>
          <a:bodyPr wrap="square">
            <a:spAutoFit/>
          </a:bodyPr>
          <a:lstStyle/>
          <a:p>
            <a:pPr algn="ctr"/>
            <a:r>
              <a:rPr lang="en-US" sz="2800" dirty="0" err="1">
                <a:solidFill>
                  <a:srgbClr val="0000FF"/>
                </a:solidFill>
                <a:latin typeface="Times New Roman" pitchFamily="18" charset="0"/>
                <a:cs typeface="Times New Roman" pitchFamily="18" charset="0"/>
              </a:rPr>
              <a:t>aa</a:t>
            </a:r>
            <a:endParaRPr lang="en-US" sz="2800" dirty="0">
              <a:solidFill>
                <a:srgbClr val="0000FF"/>
              </a:solidFill>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4" fill="hold"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heel(4)">
                                      <p:cBhvr>
                                        <p:cTn id="7" dur="10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4"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wheel(4)">
                                      <p:cBhvr>
                                        <p:cTn id="12" dur="10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4"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wheel(4)">
                                      <p:cBhvr>
                                        <p:cTn id="17" dur="10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4" fill="hold"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wheel(4)">
                                      <p:cBhvr>
                                        <p:cTn id="22" dur="1000"/>
                                        <p:tgtEl>
                                          <p:spTgt spid="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4" fill="hold"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wheel(4)">
                                      <p:cBhvr>
                                        <p:cTn id="27" dur="1000"/>
                                        <p:tgtEl>
                                          <p:spTgt spid="2">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1" presetClass="entr" presetSubtype="4" fill="hold" nodeType="clickEffect">
                                  <p:stCondLst>
                                    <p:cond delay="0"/>
                                  </p:stCondLst>
                                  <p:childTnLst>
                                    <p:set>
                                      <p:cBhvr>
                                        <p:cTn id="31" dur="1" fill="hold">
                                          <p:stCondLst>
                                            <p:cond delay="0"/>
                                          </p:stCondLst>
                                        </p:cTn>
                                        <p:tgtEl>
                                          <p:spTgt spid="2">
                                            <p:txEl>
                                              <p:pRg st="5" end="5"/>
                                            </p:txEl>
                                          </p:spTgt>
                                        </p:tgtEl>
                                        <p:attrNameLst>
                                          <p:attrName>style.visibility</p:attrName>
                                        </p:attrNameLst>
                                      </p:cBhvr>
                                      <p:to>
                                        <p:strVal val="visible"/>
                                      </p:to>
                                    </p:set>
                                    <p:animEffect transition="in" filter="wheel(4)">
                                      <p:cBhvr>
                                        <p:cTn id="32" dur="1000"/>
                                        <p:tgtEl>
                                          <p:spTgt spid="2">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1" presetClass="entr" presetSubtype="4" fill="hold"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Effect transition="in" filter="wheel(4)">
                                      <p:cBhvr>
                                        <p:cTn id="37" dur="1000"/>
                                        <p:tgtEl>
                                          <p:spTgt spid="2">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0" fill="hold" nodeType="clickEffect">
                                  <p:stCondLst>
                                    <p:cond delay="0"/>
                                  </p:stCondLst>
                                  <p:childTnLst>
                                    <p:set>
                                      <p:cBhvr>
                                        <p:cTn id="41" dur="1" fill="hold">
                                          <p:stCondLst>
                                            <p:cond delay="0"/>
                                          </p:stCondLst>
                                        </p:cTn>
                                        <p:tgtEl>
                                          <p:spTgt spid="9"/>
                                        </p:tgtEl>
                                        <p:attrNameLst>
                                          <p:attrName>style.visibility</p:attrName>
                                        </p:attrNameLst>
                                      </p:cBhvr>
                                      <p:to>
                                        <p:strVal val="visible"/>
                                      </p:to>
                                    </p:set>
                                    <p:anim calcmode="lin" valueType="num">
                                      <p:cBhvr>
                                        <p:cTn id="42" dur="1000" fill="hold"/>
                                        <p:tgtEl>
                                          <p:spTgt spid="9"/>
                                        </p:tgtEl>
                                        <p:attrNameLst>
                                          <p:attrName>ppt_w</p:attrName>
                                        </p:attrNameLst>
                                      </p:cBhvr>
                                      <p:tavLst>
                                        <p:tav tm="0">
                                          <p:val>
                                            <p:fltVal val="0"/>
                                          </p:val>
                                        </p:tav>
                                        <p:tav tm="100000">
                                          <p:val>
                                            <p:strVal val="#ppt_w"/>
                                          </p:val>
                                        </p:tav>
                                      </p:tavLst>
                                    </p:anim>
                                    <p:anim calcmode="lin" valueType="num">
                                      <p:cBhvr>
                                        <p:cTn id="43" dur="1000" fill="hold"/>
                                        <p:tgtEl>
                                          <p:spTgt spid="9"/>
                                        </p:tgtEl>
                                        <p:attrNameLst>
                                          <p:attrName>ppt_h</p:attrName>
                                        </p:attrNameLst>
                                      </p:cBhvr>
                                      <p:tavLst>
                                        <p:tav tm="0">
                                          <p:val>
                                            <p:fltVal val="0"/>
                                          </p:val>
                                        </p:tav>
                                        <p:tav tm="100000">
                                          <p:val>
                                            <p:strVal val="#ppt_h"/>
                                          </p:val>
                                        </p:tav>
                                      </p:tavLst>
                                    </p:anim>
                                    <p:animEffect transition="in" filter="fade">
                                      <p:cBhvr>
                                        <p:cTn id="44" dur="1000"/>
                                        <p:tgtEl>
                                          <p:spTgt spid="9"/>
                                        </p:tgtEl>
                                      </p:cBhvr>
                                    </p:animEffect>
                                  </p:childTnLst>
                                </p:cTn>
                              </p:par>
                            </p:childTnLst>
                          </p:cTn>
                        </p:par>
                      </p:childTnLst>
                    </p:cTn>
                  </p:par>
                  <p:par>
                    <p:cTn id="45" fill="hold">
                      <p:stCondLst>
                        <p:cond delay="indefinite"/>
                      </p:stCondLst>
                      <p:childTnLst>
                        <p:par>
                          <p:cTn id="46" fill="hold">
                            <p:stCondLst>
                              <p:cond delay="0"/>
                            </p:stCondLst>
                            <p:childTnLst>
                              <p:par>
                                <p:cTn id="47" presetID="4" presetClass="entr" presetSubtype="16" fill="hold" grpId="0" nodeType="clickEffect">
                                  <p:stCondLst>
                                    <p:cond delay="0"/>
                                  </p:stCondLst>
                                  <p:childTnLst>
                                    <p:set>
                                      <p:cBhvr>
                                        <p:cTn id="48" dur="1" fill="hold">
                                          <p:stCondLst>
                                            <p:cond delay="0"/>
                                          </p:stCondLst>
                                        </p:cTn>
                                        <p:tgtEl>
                                          <p:spTgt spid="10"/>
                                        </p:tgtEl>
                                        <p:attrNameLst>
                                          <p:attrName>style.visibility</p:attrName>
                                        </p:attrNameLst>
                                      </p:cBhvr>
                                      <p:to>
                                        <p:strVal val="visible"/>
                                      </p:to>
                                    </p:set>
                                    <p:animEffect transition="in" filter="box(in)">
                                      <p:cBhvr>
                                        <p:cTn id="49" dur="1000"/>
                                        <p:tgtEl>
                                          <p:spTgt spid="10"/>
                                        </p:tgtEl>
                                      </p:cBhvr>
                                    </p:animEffect>
                                  </p:childTnLst>
                                </p:cTn>
                              </p:par>
                            </p:childTnLst>
                          </p:cTn>
                        </p:par>
                      </p:childTnLst>
                    </p:cTn>
                  </p:par>
                  <p:par>
                    <p:cTn id="50" fill="hold">
                      <p:stCondLst>
                        <p:cond delay="indefinite"/>
                      </p:stCondLst>
                      <p:childTnLst>
                        <p:par>
                          <p:cTn id="51" fill="hold">
                            <p:stCondLst>
                              <p:cond delay="0"/>
                            </p:stCondLst>
                            <p:childTnLst>
                              <p:par>
                                <p:cTn id="52" presetID="4" presetClass="entr" presetSubtype="16" fill="hold" grpId="0" nodeType="clickEffect">
                                  <p:stCondLst>
                                    <p:cond delay="0"/>
                                  </p:stCondLst>
                                  <p:childTnLst>
                                    <p:set>
                                      <p:cBhvr>
                                        <p:cTn id="53" dur="1" fill="hold">
                                          <p:stCondLst>
                                            <p:cond delay="0"/>
                                          </p:stCondLst>
                                        </p:cTn>
                                        <p:tgtEl>
                                          <p:spTgt spid="11"/>
                                        </p:tgtEl>
                                        <p:attrNameLst>
                                          <p:attrName>style.visibility</p:attrName>
                                        </p:attrNameLst>
                                      </p:cBhvr>
                                      <p:to>
                                        <p:strVal val="visible"/>
                                      </p:to>
                                    </p:set>
                                    <p:animEffect transition="in" filter="box(in)">
                                      <p:cBhvr>
                                        <p:cTn id="54" dur="1000"/>
                                        <p:tgtEl>
                                          <p:spTgt spid="11"/>
                                        </p:tgtEl>
                                      </p:cBhvr>
                                    </p:animEffect>
                                  </p:childTnLst>
                                </p:cTn>
                              </p:par>
                            </p:childTnLst>
                          </p:cTn>
                        </p:par>
                      </p:childTnLst>
                    </p:cTn>
                  </p:par>
                  <p:par>
                    <p:cTn id="55" fill="hold">
                      <p:stCondLst>
                        <p:cond delay="indefinite"/>
                      </p:stCondLst>
                      <p:childTnLst>
                        <p:par>
                          <p:cTn id="56" fill="hold">
                            <p:stCondLst>
                              <p:cond delay="0"/>
                            </p:stCondLst>
                            <p:childTnLst>
                              <p:par>
                                <p:cTn id="57" presetID="4" presetClass="entr" presetSubtype="16" fill="hold" grpId="0" nodeType="clickEffect">
                                  <p:stCondLst>
                                    <p:cond delay="0"/>
                                  </p:stCondLst>
                                  <p:childTnLst>
                                    <p:set>
                                      <p:cBhvr>
                                        <p:cTn id="58" dur="1" fill="hold">
                                          <p:stCondLst>
                                            <p:cond delay="0"/>
                                          </p:stCondLst>
                                        </p:cTn>
                                        <p:tgtEl>
                                          <p:spTgt spid="12"/>
                                        </p:tgtEl>
                                        <p:attrNameLst>
                                          <p:attrName>style.visibility</p:attrName>
                                        </p:attrNameLst>
                                      </p:cBhvr>
                                      <p:to>
                                        <p:strVal val="visible"/>
                                      </p:to>
                                    </p:set>
                                    <p:animEffect transition="in" filter="box(in)">
                                      <p:cBhvr>
                                        <p:cTn id="59" dur="1000"/>
                                        <p:tgtEl>
                                          <p:spTgt spid="12"/>
                                        </p:tgtEl>
                                      </p:cBhvr>
                                    </p:animEffect>
                                  </p:childTnLst>
                                </p:cTn>
                              </p:par>
                            </p:childTnLst>
                          </p:cTn>
                        </p:par>
                      </p:childTnLst>
                    </p:cTn>
                  </p:par>
                  <p:par>
                    <p:cTn id="60" fill="hold">
                      <p:stCondLst>
                        <p:cond delay="indefinite"/>
                      </p:stCondLst>
                      <p:childTnLst>
                        <p:par>
                          <p:cTn id="61" fill="hold">
                            <p:stCondLst>
                              <p:cond delay="0"/>
                            </p:stCondLst>
                            <p:childTnLst>
                              <p:par>
                                <p:cTn id="62" presetID="4" presetClass="entr" presetSubtype="16" fill="hold" grpId="0" nodeType="clickEffect">
                                  <p:stCondLst>
                                    <p:cond delay="0"/>
                                  </p:stCondLst>
                                  <p:childTnLst>
                                    <p:set>
                                      <p:cBhvr>
                                        <p:cTn id="63" dur="1" fill="hold">
                                          <p:stCondLst>
                                            <p:cond delay="0"/>
                                          </p:stCondLst>
                                        </p:cTn>
                                        <p:tgtEl>
                                          <p:spTgt spid="13"/>
                                        </p:tgtEl>
                                        <p:attrNameLst>
                                          <p:attrName>style.visibility</p:attrName>
                                        </p:attrNameLst>
                                      </p:cBhvr>
                                      <p:to>
                                        <p:strVal val="visible"/>
                                      </p:to>
                                    </p:set>
                                    <p:animEffect transition="in" filter="box(in)">
                                      <p:cBhvr>
                                        <p:cTn id="64" dur="1000"/>
                                        <p:tgtEl>
                                          <p:spTgt spid="13"/>
                                        </p:tgtEl>
                                      </p:cBhvr>
                                    </p:animEffect>
                                  </p:childTnLst>
                                </p:cTn>
                              </p:par>
                            </p:childTnLst>
                          </p:cTn>
                        </p:par>
                      </p:childTnLst>
                    </p:cTn>
                  </p:par>
                  <p:par>
                    <p:cTn id="65" fill="hold">
                      <p:stCondLst>
                        <p:cond delay="indefinite"/>
                      </p:stCondLst>
                      <p:childTnLst>
                        <p:par>
                          <p:cTn id="66" fill="hold">
                            <p:stCondLst>
                              <p:cond delay="0"/>
                            </p:stCondLst>
                            <p:childTnLst>
                              <p:par>
                                <p:cTn id="67" presetID="21" presetClass="entr" presetSubtype="4" fill="hold" nodeType="clickEffect">
                                  <p:stCondLst>
                                    <p:cond delay="0"/>
                                  </p:stCondLst>
                                  <p:childTnLst>
                                    <p:set>
                                      <p:cBhvr>
                                        <p:cTn id="68" dur="1" fill="hold">
                                          <p:stCondLst>
                                            <p:cond delay="0"/>
                                          </p:stCondLst>
                                        </p:cTn>
                                        <p:tgtEl>
                                          <p:spTgt spid="2">
                                            <p:txEl>
                                              <p:pRg st="10" end="10"/>
                                            </p:txEl>
                                          </p:spTgt>
                                        </p:tgtEl>
                                        <p:attrNameLst>
                                          <p:attrName>style.visibility</p:attrName>
                                        </p:attrNameLst>
                                      </p:cBhvr>
                                      <p:to>
                                        <p:strVal val="visible"/>
                                      </p:to>
                                    </p:set>
                                    <p:animEffect transition="in" filter="wheel(4)">
                                      <p:cBhvr>
                                        <p:cTn id="69" dur="1000"/>
                                        <p:tgtEl>
                                          <p:spTgt spid="2">
                                            <p:txEl>
                                              <p:pRg st="10" end="10"/>
                                            </p:txEl>
                                          </p:spTgt>
                                        </p:tgtEl>
                                      </p:cBhvr>
                                    </p:animEffect>
                                  </p:childTnLst>
                                </p:cTn>
                              </p:par>
                            </p:childTnLst>
                          </p:cTn>
                        </p:par>
                      </p:childTnLst>
                    </p:cTn>
                  </p:par>
                  <p:par>
                    <p:cTn id="70" fill="hold">
                      <p:stCondLst>
                        <p:cond delay="indefinite"/>
                      </p:stCondLst>
                      <p:childTnLst>
                        <p:par>
                          <p:cTn id="71" fill="hold">
                            <p:stCondLst>
                              <p:cond delay="0"/>
                            </p:stCondLst>
                            <p:childTnLst>
                              <p:par>
                                <p:cTn id="72" presetID="21" presetClass="entr" presetSubtype="4" fill="hold" nodeType="clickEffect">
                                  <p:stCondLst>
                                    <p:cond delay="0"/>
                                  </p:stCondLst>
                                  <p:childTnLst>
                                    <p:set>
                                      <p:cBhvr>
                                        <p:cTn id="73" dur="1" fill="hold">
                                          <p:stCondLst>
                                            <p:cond delay="0"/>
                                          </p:stCondLst>
                                        </p:cTn>
                                        <p:tgtEl>
                                          <p:spTgt spid="2">
                                            <p:txEl>
                                              <p:pRg st="11" end="11"/>
                                            </p:txEl>
                                          </p:spTgt>
                                        </p:tgtEl>
                                        <p:attrNameLst>
                                          <p:attrName>style.visibility</p:attrName>
                                        </p:attrNameLst>
                                      </p:cBhvr>
                                      <p:to>
                                        <p:strVal val="visible"/>
                                      </p:to>
                                    </p:set>
                                    <p:animEffect transition="in" filter="wheel(4)">
                                      <p:cBhvr>
                                        <p:cTn id="74" dur="1000"/>
                                        <p:tgtEl>
                                          <p:spTgt spid="2">
                                            <p:txEl>
                                              <p:pRg st="11" end="11"/>
                                            </p:txEl>
                                          </p:spTgt>
                                        </p:tgtEl>
                                      </p:cBhvr>
                                    </p:animEffect>
                                  </p:childTnLst>
                                </p:cTn>
                              </p:par>
                            </p:childTnLst>
                          </p:cTn>
                        </p:par>
                      </p:childTnLst>
                    </p:cTn>
                  </p:par>
                  <p:par>
                    <p:cTn id="75" fill="hold">
                      <p:stCondLst>
                        <p:cond delay="indefinite"/>
                      </p:stCondLst>
                      <p:childTnLst>
                        <p:par>
                          <p:cTn id="76" fill="hold">
                            <p:stCondLst>
                              <p:cond delay="0"/>
                            </p:stCondLst>
                            <p:childTnLst>
                              <p:par>
                                <p:cTn id="77" presetID="21" presetClass="entr" presetSubtype="4" fill="hold" nodeType="clickEffect">
                                  <p:stCondLst>
                                    <p:cond delay="0"/>
                                  </p:stCondLst>
                                  <p:childTnLst>
                                    <p:set>
                                      <p:cBhvr>
                                        <p:cTn id="78" dur="1" fill="hold">
                                          <p:stCondLst>
                                            <p:cond delay="0"/>
                                          </p:stCondLst>
                                        </p:cTn>
                                        <p:tgtEl>
                                          <p:spTgt spid="2">
                                            <p:txEl>
                                              <p:pRg st="12" end="12"/>
                                            </p:txEl>
                                          </p:spTgt>
                                        </p:tgtEl>
                                        <p:attrNameLst>
                                          <p:attrName>style.visibility</p:attrName>
                                        </p:attrNameLst>
                                      </p:cBhvr>
                                      <p:to>
                                        <p:strVal val="visible"/>
                                      </p:to>
                                    </p:set>
                                    <p:animEffect transition="in" filter="wheel(4)">
                                      <p:cBhvr>
                                        <p:cTn id="79" dur="1000"/>
                                        <p:tgtEl>
                                          <p:spTgt spid="2">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0" y="0"/>
            <a:ext cx="12192000" cy="523220"/>
          </a:xfrm>
          <a:prstGeom prst="rect">
            <a:avLst/>
          </a:prstGeom>
          <a:noFill/>
        </p:spPr>
        <p:txBody>
          <a:bodyPr wrap="square" rtlCol="0">
            <a:spAutoFit/>
          </a:bodyPr>
          <a:lstStyle/>
          <a:p>
            <a:pPr algn="ctr"/>
            <a:r>
              <a:rPr lang="en-US" sz="2800" b="1" dirty="0" err="1">
                <a:solidFill>
                  <a:srgbClr val="FF00FF"/>
                </a:solidFill>
                <a:latin typeface="Times New Roman" pitchFamily="18" charset="0"/>
                <a:cs typeface="Times New Roman" pitchFamily="18" charset="0"/>
              </a:rPr>
              <a:t>BÀI</a:t>
            </a:r>
            <a:r>
              <a:rPr lang="en-US" sz="2800" b="1" dirty="0">
                <a:solidFill>
                  <a:srgbClr val="FF00FF"/>
                </a:solidFill>
                <a:latin typeface="Times New Roman" pitchFamily="18" charset="0"/>
                <a:cs typeface="Times New Roman" pitchFamily="18" charset="0"/>
              </a:rPr>
              <a:t> 38: </a:t>
            </a:r>
            <a:r>
              <a:rPr lang="en-US" sz="2800" b="1" dirty="0" err="1">
                <a:solidFill>
                  <a:srgbClr val="FF00FF"/>
                </a:solidFill>
                <a:latin typeface="Times New Roman" pitchFamily="18" charset="0"/>
                <a:cs typeface="Times New Roman" pitchFamily="18" charset="0"/>
              </a:rPr>
              <a:t>QUY</a:t>
            </a:r>
            <a:r>
              <a:rPr lang="en-US" sz="2800" b="1" dirty="0">
                <a:solidFill>
                  <a:srgbClr val="FF00FF"/>
                </a:solidFill>
                <a:latin typeface="Times New Roman" pitchFamily="18" charset="0"/>
                <a:cs typeface="Times New Roman" pitchFamily="18" charset="0"/>
              </a:rPr>
              <a:t> </a:t>
            </a:r>
            <a:r>
              <a:rPr lang="en-US" sz="2800" b="1" dirty="0" err="1">
                <a:solidFill>
                  <a:srgbClr val="FF00FF"/>
                </a:solidFill>
                <a:latin typeface="Times New Roman" pitchFamily="18" charset="0"/>
                <a:cs typeface="Times New Roman" pitchFamily="18" charset="0"/>
              </a:rPr>
              <a:t>LUẬT</a:t>
            </a:r>
            <a:r>
              <a:rPr lang="en-US" sz="2800" b="1" dirty="0">
                <a:solidFill>
                  <a:srgbClr val="FF00FF"/>
                </a:solidFill>
                <a:latin typeface="Times New Roman" pitchFamily="18" charset="0"/>
                <a:cs typeface="Times New Roman" pitchFamily="18" charset="0"/>
              </a:rPr>
              <a:t> DI </a:t>
            </a:r>
            <a:r>
              <a:rPr lang="en-US" sz="2800" b="1" dirty="0" err="1">
                <a:solidFill>
                  <a:srgbClr val="FF00FF"/>
                </a:solidFill>
                <a:latin typeface="Times New Roman" pitchFamily="18" charset="0"/>
                <a:cs typeface="Times New Roman" pitchFamily="18" charset="0"/>
              </a:rPr>
              <a:t>TRUYỀN</a:t>
            </a:r>
            <a:r>
              <a:rPr lang="en-US" sz="2800" b="1" dirty="0">
                <a:solidFill>
                  <a:srgbClr val="FF00FF"/>
                </a:solidFill>
                <a:latin typeface="Times New Roman" pitchFamily="18" charset="0"/>
                <a:cs typeface="Times New Roman" pitchFamily="18" charset="0"/>
              </a:rPr>
              <a:t> </a:t>
            </a:r>
            <a:r>
              <a:rPr lang="en-US" sz="2800" b="1" dirty="0" err="1">
                <a:solidFill>
                  <a:srgbClr val="FF00FF"/>
                </a:solidFill>
                <a:latin typeface="Times New Roman" pitchFamily="18" charset="0"/>
                <a:cs typeface="Times New Roman" pitchFamily="18" charset="0"/>
              </a:rPr>
              <a:t>CỦA</a:t>
            </a:r>
            <a:r>
              <a:rPr lang="en-US" sz="2800" b="1" dirty="0">
                <a:solidFill>
                  <a:srgbClr val="FF00FF"/>
                </a:solidFill>
                <a:latin typeface="Times New Roman" pitchFamily="18" charset="0"/>
                <a:cs typeface="Times New Roman" pitchFamily="18" charset="0"/>
              </a:rPr>
              <a:t> MENDEL</a:t>
            </a:r>
            <a:endParaRPr lang="en-US" sz="3200" b="1" dirty="0">
              <a:solidFill>
                <a:srgbClr val="FF00FF"/>
              </a:solidFill>
              <a:latin typeface="Times New Roman" pitchFamily="18" charset="0"/>
              <a:cs typeface="Times New Roman" pitchFamily="18" charset="0"/>
            </a:endParaRPr>
          </a:p>
        </p:txBody>
      </p:sp>
      <p:sp>
        <p:nvSpPr>
          <p:cNvPr id="6" name="TextBox 5"/>
          <p:cNvSpPr txBox="1"/>
          <p:nvPr/>
        </p:nvSpPr>
        <p:spPr>
          <a:xfrm>
            <a:off x="0" y="420908"/>
            <a:ext cx="12192000" cy="523220"/>
          </a:xfrm>
          <a:prstGeom prst="rect">
            <a:avLst/>
          </a:prstGeom>
          <a:noFill/>
        </p:spPr>
        <p:txBody>
          <a:bodyPr wrap="square" rtlCol="0">
            <a:spAutoFit/>
          </a:bodyPr>
          <a:lstStyle/>
          <a:p>
            <a:r>
              <a:rPr lang="en-US" sz="2800" b="1" dirty="0">
                <a:solidFill>
                  <a:srgbClr val="0000FF"/>
                </a:solidFill>
                <a:latin typeface="Times New Roman" pitchFamily="18" charset="0"/>
                <a:cs typeface="Times New Roman" pitchFamily="18" charset="0"/>
              </a:rPr>
              <a:t>I. Ý </a:t>
            </a:r>
            <a:r>
              <a:rPr lang="en-US" sz="2800" b="1" dirty="0" err="1">
                <a:solidFill>
                  <a:srgbClr val="0000FF"/>
                </a:solidFill>
                <a:latin typeface="Times New Roman" pitchFamily="18" charset="0"/>
                <a:cs typeface="Times New Roman" pitchFamily="18" charset="0"/>
              </a:rPr>
              <a:t>TƯỞNG</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NGHIÊN</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CỨU</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CỦA</a:t>
            </a:r>
            <a:r>
              <a:rPr lang="en-US" sz="2800" b="1" dirty="0">
                <a:solidFill>
                  <a:srgbClr val="0000FF"/>
                </a:solidFill>
                <a:latin typeface="Times New Roman" pitchFamily="18" charset="0"/>
                <a:cs typeface="Times New Roman" pitchFamily="18" charset="0"/>
              </a:rPr>
              <a:t> MENDEL</a:t>
            </a:r>
          </a:p>
        </p:txBody>
      </p:sp>
      <p:sp>
        <p:nvSpPr>
          <p:cNvPr id="27650" name="Rectangle 2"/>
          <p:cNvSpPr>
            <a:spLocks noChangeArrowheads="1"/>
          </p:cNvSpPr>
          <p:nvPr/>
        </p:nvSpPr>
        <p:spPr bwMode="auto">
          <a:xfrm>
            <a:off x="0" y="0"/>
            <a:ext cx="12192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27651" name="Rectangle 3"/>
          <p:cNvSpPr>
            <a:spLocks noChangeArrowheads="1"/>
          </p:cNvSpPr>
          <p:nvPr/>
        </p:nvSpPr>
        <p:spPr bwMode="auto">
          <a:xfrm>
            <a:off x="0" y="857250"/>
            <a:ext cx="12192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19" name="TextBox 18"/>
          <p:cNvSpPr txBox="1"/>
          <p:nvPr/>
        </p:nvSpPr>
        <p:spPr>
          <a:xfrm>
            <a:off x="0" y="856336"/>
            <a:ext cx="12192000" cy="523220"/>
          </a:xfrm>
          <a:prstGeom prst="rect">
            <a:avLst/>
          </a:prstGeom>
          <a:noFill/>
        </p:spPr>
        <p:txBody>
          <a:bodyPr wrap="square" rtlCol="0">
            <a:spAutoFit/>
          </a:bodyPr>
          <a:lstStyle/>
          <a:p>
            <a:pPr algn="just"/>
            <a:r>
              <a:rPr lang="en-US" sz="2800" b="1" dirty="0">
                <a:solidFill>
                  <a:srgbClr val="0000FF"/>
                </a:solidFill>
                <a:latin typeface="Times New Roman" pitchFamily="18" charset="0"/>
                <a:cs typeface="Times New Roman" pitchFamily="18" charset="0"/>
              </a:rPr>
              <a:t>II. </a:t>
            </a:r>
            <a:r>
              <a:rPr lang="en-US" sz="2800" b="1" dirty="0" err="1">
                <a:solidFill>
                  <a:srgbClr val="0000FF"/>
                </a:solidFill>
                <a:latin typeface="Times New Roman" pitchFamily="18" charset="0"/>
                <a:cs typeface="Times New Roman" pitchFamily="18" charset="0"/>
              </a:rPr>
              <a:t>PHÉP</a:t>
            </a:r>
            <a:r>
              <a:rPr lang="en-US" sz="2800" b="1" dirty="0">
                <a:solidFill>
                  <a:srgbClr val="0000FF"/>
                </a:solidFill>
                <a:latin typeface="Times New Roman" pitchFamily="18" charset="0"/>
                <a:cs typeface="Times New Roman" pitchFamily="18" charset="0"/>
              </a:rPr>
              <a:t> LAI </a:t>
            </a:r>
            <a:r>
              <a:rPr lang="en-US" sz="2800" b="1" dirty="0" err="1">
                <a:solidFill>
                  <a:srgbClr val="0000FF"/>
                </a:solidFill>
                <a:latin typeface="Times New Roman" pitchFamily="18" charset="0"/>
                <a:cs typeface="Times New Roman" pitchFamily="18" charset="0"/>
              </a:rPr>
              <a:t>MỘT</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CẶP</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TÍNH</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TRẠNG</a:t>
            </a:r>
            <a:endParaRPr lang="en-US" sz="2800" b="1" dirty="0">
              <a:solidFill>
                <a:srgbClr val="0000FF"/>
              </a:solidFill>
              <a:latin typeface="Times New Roman" pitchFamily="18" charset="0"/>
              <a:cs typeface="Times New Roman" pitchFamily="18" charset="0"/>
            </a:endParaRPr>
          </a:p>
        </p:txBody>
      </p:sp>
      <p:sp>
        <p:nvSpPr>
          <p:cNvPr id="1025" name="Rectangle 1"/>
          <p:cNvSpPr>
            <a:spLocks noChangeArrowheads="1"/>
          </p:cNvSpPr>
          <p:nvPr/>
        </p:nvSpPr>
        <p:spPr bwMode="auto">
          <a:xfrm>
            <a:off x="0" y="1291771"/>
            <a:ext cx="12192000" cy="5232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800" b="1"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rPr>
              <a:t>2. </a:t>
            </a:r>
            <a:r>
              <a:rPr kumimoji="0" lang="en-US" sz="2800" b="1"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rPr>
              <a:t>Thí</a:t>
            </a:r>
            <a:r>
              <a:rPr kumimoji="0" lang="en-US" sz="2800" b="1"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rPr>
              <a:t> </a:t>
            </a:r>
            <a:r>
              <a:rPr kumimoji="0" lang="en-US" sz="2800" b="1"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rPr>
              <a:t>nghiệm</a:t>
            </a:r>
            <a:r>
              <a:rPr kumimoji="0" lang="en-US" sz="2800" b="1"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rPr>
              <a:t> </a:t>
            </a:r>
            <a:r>
              <a:rPr kumimoji="0" lang="en-US" sz="2800" b="1"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rPr>
              <a:t>lai</a:t>
            </a:r>
            <a:r>
              <a:rPr kumimoji="0" lang="en-US" sz="2800" b="1"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rPr>
              <a:t> </a:t>
            </a:r>
            <a:r>
              <a:rPr kumimoji="0" lang="en-US" sz="2800" b="1"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rPr>
              <a:t>một</a:t>
            </a:r>
            <a:r>
              <a:rPr kumimoji="0" lang="en-US" sz="2800" b="1"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rPr>
              <a:t> </a:t>
            </a:r>
            <a:r>
              <a:rPr kumimoji="0" lang="en-US" sz="2800" b="1"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rPr>
              <a:t>cặp</a:t>
            </a:r>
            <a:r>
              <a:rPr kumimoji="0" lang="en-US" sz="2800" b="1"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rPr>
              <a:t> </a:t>
            </a:r>
            <a:r>
              <a:rPr kumimoji="0" lang="en-US" sz="2800" b="1"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rPr>
              <a:t>tính</a:t>
            </a:r>
            <a:r>
              <a:rPr kumimoji="0" lang="en-US" sz="2800" b="1"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rPr>
              <a:t> </a:t>
            </a:r>
            <a:r>
              <a:rPr kumimoji="0" lang="en-US" sz="2800" b="1"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rPr>
              <a:t>trạng</a:t>
            </a:r>
            <a:r>
              <a:rPr kumimoji="0" lang="en-US" sz="2800" b="1"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rPr>
              <a:t>:</a:t>
            </a:r>
            <a:endParaRPr kumimoji="0" lang="en-US" sz="2800" b="0" i="0" u="none" strike="noStrike" cap="none" normalizeH="0" baseline="0" dirty="0">
              <a:ln>
                <a:noFill/>
              </a:ln>
              <a:solidFill>
                <a:srgbClr val="0000FF"/>
              </a:solidFill>
              <a:effectLst/>
              <a:latin typeface="Times New Roman" pitchFamily="18" charset="0"/>
              <a:cs typeface="Times New Roman" pitchFamily="18" charset="0"/>
            </a:endParaRPr>
          </a:p>
        </p:txBody>
      </p:sp>
      <p:sp>
        <p:nvSpPr>
          <p:cNvPr id="2" name="Rectangle 1"/>
          <p:cNvSpPr>
            <a:spLocks noChangeArrowheads="1"/>
          </p:cNvSpPr>
          <p:nvPr/>
        </p:nvSpPr>
        <p:spPr bwMode="auto">
          <a:xfrm>
            <a:off x="126610" y="2339401"/>
            <a:ext cx="12192000" cy="95410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lang="en-US" sz="2800" dirty="0">
                <a:solidFill>
                  <a:srgbClr val="0000FF"/>
                </a:solidFill>
                <a:latin typeface="Times New Roman" pitchFamily="18" charset="0"/>
                <a:cs typeface="Times New Roman" pitchFamily="18" charset="0"/>
                <a:sym typeface="Wingdings" pitchFamily="2" charset="2"/>
              </a:rPr>
              <a:t>c)</a:t>
            </a:r>
            <a:r>
              <a:rPr lang="en-US" sz="2800" b="1" i="1" dirty="0" err="1">
                <a:solidFill>
                  <a:srgbClr val="0000FF"/>
                </a:solidFill>
                <a:latin typeface="Times New Roman" pitchFamily="18" charset="0"/>
                <a:cs typeface="Times New Roman" pitchFamily="18" charset="0"/>
              </a:rPr>
              <a:t>Nội</a:t>
            </a:r>
            <a:r>
              <a:rPr lang="en-US" sz="2800" b="1" i="1" dirty="0">
                <a:solidFill>
                  <a:srgbClr val="0000FF"/>
                </a:solidFill>
                <a:latin typeface="Times New Roman" pitchFamily="18" charset="0"/>
                <a:cs typeface="Times New Roman" pitchFamily="18" charset="0"/>
              </a:rPr>
              <a:t> dung qui </a:t>
            </a:r>
            <a:r>
              <a:rPr lang="en-US" sz="2800" b="1" i="1" dirty="0" err="1">
                <a:solidFill>
                  <a:srgbClr val="0000FF"/>
                </a:solidFill>
                <a:latin typeface="Times New Roman" pitchFamily="18" charset="0"/>
                <a:cs typeface="Times New Roman" pitchFamily="18" charset="0"/>
              </a:rPr>
              <a:t>luật</a:t>
            </a:r>
            <a:r>
              <a:rPr lang="en-US" sz="2800" b="1" i="1" dirty="0">
                <a:solidFill>
                  <a:srgbClr val="0000FF"/>
                </a:solidFill>
                <a:latin typeface="Times New Roman" pitchFamily="18" charset="0"/>
                <a:cs typeface="Times New Roman" pitchFamily="18" charset="0"/>
              </a:rPr>
              <a:t> </a:t>
            </a:r>
            <a:r>
              <a:rPr lang="en-US" sz="2800" b="1" i="1" dirty="0" err="1">
                <a:solidFill>
                  <a:srgbClr val="0000FF"/>
                </a:solidFill>
                <a:latin typeface="Times New Roman" pitchFamily="18" charset="0"/>
                <a:cs typeface="Times New Roman" pitchFamily="18" charset="0"/>
              </a:rPr>
              <a:t>phân</a:t>
            </a:r>
            <a:r>
              <a:rPr lang="en-US" sz="2800" b="1" i="1" dirty="0">
                <a:solidFill>
                  <a:srgbClr val="0000FF"/>
                </a:solidFill>
                <a:latin typeface="Times New Roman" pitchFamily="18" charset="0"/>
                <a:cs typeface="Times New Roman" pitchFamily="18" charset="0"/>
              </a:rPr>
              <a:t> li: </a:t>
            </a:r>
            <a:r>
              <a:rPr lang="en-US" sz="2800" dirty="0">
                <a:solidFill>
                  <a:srgbClr val="0000FF"/>
                </a:solidFill>
                <a:latin typeface="Times New Roman" pitchFamily="18" charset="0"/>
                <a:cs typeface="Times New Roman" pitchFamily="18" charset="0"/>
              </a:rPr>
              <a:t>Hai </a:t>
            </a:r>
            <a:r>
              <a:rPr lang="en-US" sz="2800" dirty="0" err="1">
                <a:solidFill>
                  <a:srgbClr val="0000FF"/>
                </a:solidFill>
                <a:latin typeface="Times New Roman" pitchFamily="18" charset="0"/>
                <a:cs typeface="Times New Roman" pitchFamily="18" charset="0"/>
              </a:rPr>
              <a:t>nhân</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tố</a:t>
            </a:r>
            <a:r>
              <a:rPr lang="en-US" sz="2800" dirty="0">
                <a:solidFill>
                  <a:srgbClr val="0000FF"/>
                </a:solidFill>
                <a:latin typeface="Times New Roman" pitchFamily="18" charset="0"/>
                <a:cs typeface="Times New Roman" pitchFamily="18" charset="0"/>
              </a:rPr>
              <a:t> di </a:t>
            </a:r>
            <a:r>
              <a:rPr lang="en-US" sz="2800" dirty="0" err="1">
                <a:solidFill>
                  <a:srgbClr val="0000FF"/>
                </a:solidFill>
                <a:latin typeface="Times New Roman" pitchFamily="18" charset="0"/>
                <a:cs typeface="Times New Roman" pitchFamily="18" charset="0"/>
              </a:rPr>
              <a:t>truyền</a:t>
            </a:r>
            <a:r>
              <a:rPr lang="en-US" sz="2800" dirty="0">
                <a:solidFill>
                  <a:srgbClr val="0000FF"/>
                </a:solidFill>
                <a:latin typeface="Times New Roman" pitchFamily="18" charset="0"/>
                <a:cs typeface="Times New Roman" pitchFamily="18" charset="0"/>
              </a:rPr>
              <a:t> qui </a:t>
            </a:r>
            <a:r>
              <a:rPr lang="en-US" sz="2800" dirty="0" err="1">
                <a:solidFill>
                  <a:srgbClr val="0000FF"/>
                </a:solidFill>
                <a:latin typeface="Times New Roman" pitchFamily="18" charset="0"/>
                <a:cs typeface="Times New Roman" pitchFamily="18" charset="0"/>
              </a:rPr>
              <a:t>định</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một</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tính</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trạng</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phân</a:t>
            </a:r>
            <a:r>
              <a:rPr lang="en-US" sz="2800" dirty="0">
                <a:solidFill>
                  <a:srgbClr val="0000FF"/>
                </a:solidFill>
                <a:latin typeface="Times New Roman" pitchFamily="18" charset="0"/>
                <a:cs typeface="Times New Roman" pitchFamily="18" charset="0"/>
              </a:rPr>
              <a:t> li </a:t>
            </a:r>
            <a:r>
              <a:rPr lang="en-US" sz="2800" dirty="0" err="1">
                <a:solidFill>
                  <a:srgbClr val="0000FF"/>
                </a:solidFill>
                <a:latin typeface="Times New Roman" pitchFamily="18" charset="0"/>
                <a:cs typeface="Times New Roman" pitchFamily="18" charset="0"/>
              </a:rPr>
              <a:t>nhau</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trong</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quá</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trình</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hình</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thành</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giao</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tử</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và</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đi</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về</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các</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giao</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tử</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khác</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nhau</a:t>
            </a:r>
            <a:r>
              <a:rPr lang="en-US" sz="2800" dirty="0">
                <a:solidFill>
                  <a:srgbClr val="0000FF"/>
                </a:solidFill>
                <a:latin typeface="Times New Roman" pitchFamily="18" charset="0"/>
                <a:cs typeface="Times New Roman" pitchFamily="18" charset="0"/>
              </a:rPr>
              <a:t>.</a:t>
            </a:r>
          </a:p>
        </p:txBody>
      </p:sp>
      <p:sp>
        <p:nvSpPr>
          <p:cNvPr id="9" name="Rectangle 1"/>
          <p:cNvSpPr>
            <a:spLocks noChangeArrowheads="1"/>
          </p:cNvSpPr>
          <p:nvPr/>
        </p:nvSpPr>
        <p:spPr bwMode="auto">
          <a:xfrm>
            <a:off x="0" y="3817918"/>
            <a:ext cx="12065390" cy="5232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800" b="1"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rPr>
              <a:t>3. </a:t>
            </a:r>
            <a:r>
              <a:rPr kumimoji="0" lang="en-US" sz="2800" b="1"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rPr>
              <a:t>Phép</a:t>
            </a:r>
            <a:r>
              <a:rPr kumimoji="0" lang="en-US" sz="2800" b="1" i="0" u="none" strike="noStrike" cap="none" normalizeH="0" dirty="0">
                <a:ln>
                  <a:noFill/>
                </a:ln>
                <a:solidFill>
                  <a:srgbClr val="0000FF"/>
                </a:solidFill>
                <a:effectLst/>
                <a:latin typeface="Times New Roman" pitchFamily="18" charset="0"/>
                <a:ea typeface="Times New Roman" pitchFamily="18" charset="0"/>
                <a:cs typeface="Times New Roman" pitchFamily="18" charset="0"/>
              </a:rPr>
              <a:t> </a:t>
            </a:r>
            <a:r>
              <a:rPr kumimoji="0" lang="en-US" sz="2800" b="1" i="0" u="none" strike="noStrike" cap="none" normalizeH="0" dirty="0" err="1">
                <a:ln>
                  <a:noFill/>
                </a:ln>
                <a:solidFill>
                  <a:srgbClr val="0000FF"/>
                </a:solidFill>
                <a:effectLst/>
                <a:latin typeface="Times New Roman" pitchFamily="18" charset="0"/>
                <a:ea typeface="Times New Roman" pitchFamily="18" charset="0"/>
                <a:cs typeface="Times New Roman" pitchFamily="18" charset="0"/>
              </a:rPr>
              <a:t>lai</a:t>
            </a:r>
            <a:r>
              <a:rPr kumimoji="0" lang="en-US" sz="2800" b="1" i="0" u="none" strike="noStrike" cap="none" normalizeH="0" dirty="0">
                <a:ln>
                  <a:noFill/>
                </a:ln>
                <a:solidFill>
                  <a:srgbClr val="0000FF"/>
                </a:solidFill>
                <a:effectLst/>
                <a:latin typeface="Times New Roman" pitchFamily="18" charset="0"/>
                <a:ea typeface="Times New Roman" pitchFamily="18" charset="0"/>
                <a:cs typeface="Times New Roman" pitchFamily="18" charset="0"/>
              </a:rPr>
              <a:t> </a:t>
            </a:r>
            <a:r>
              <a:rPr kumimoji="0" lang="en-US" sz="2800" b="1" i="0" u="none" strike="noStrike" cap="none" normalizeH="0" dirty="0" err="1">
                <a:ln>
                  <a:noFill/>
                </a:ln>
                <a:solidFill>
                  <a:srgbClr val="0000FF"/>
                </a:solidFill>
                <a:effectLst/>
                <a:latin typeface="Times New Roman" pitchFamily="18" charset="0"/>
                <a:ea typeface="Times New Roman" pitchFamily="18" charset="0"/>
                <a:cs typeface="Times New Roman" pitchFamily="18" charset="0"/>
              </a:rPr>
              <a:t>phân</a:t>
            </a:r>
            <a:r>
              <a:rPr kumimoji="0" lang="en-US" sz="2800" b="1" i="0" u="none" strike="noStrike" cap="none" normalizeH="0" dirty="0">
                <a:ln>
                  <a:noFill/>
                </a:ln>
                <a:solidFill>
                  <a:srgbClr val="0000FF"/>
                </a:solidFill>
                <a:effectLst/>
                <a:latin typeface="Times New Roman" pitchFamily="18" charset="0"/>
                <a:ea typeface="Times New Roman" pitchFamily="18" charset="0"/>
                <a:cs typeface="Times New Roman" pitchFamily="18" charset="0"/>
              </a:rPr>
              <a:t> </a:t>
            </a:r>
            <a:r>
              <a:rPr kumimoji="0" lang="en-US" sz="2800" b="1" i="0" u="none" strike="noStrike" cap="none" normalizeH="0" dirty="0" err="1">
                <a:ln>
                  <a:noFill/>
                </a:ln>
                <a:solidFill>
                  <a:srgbClr val="0000FF"/>
                </a:solidFill>
                <a:effectLst/>
                <a:latin typeface="Times New Roman" pitchFamily="18" charset="0"/>
                <a:ea typeface="Times New Roman" pitchFamily="18" charset="0"/>
                <a:cs typeface="Times New Roman" pitchFamily="18" charset="0"/>
              </a:rPr>
              <a:t>tích</a:t>
            </a:r>
            <a:endParaRPr kumimoji="0" lang="en-US" sz="2800" b="0" i="0" u="none" strike="noStrike" cap="none" normalizeH="0" baseline="0" dirty="0">
              <a:ln>
                <a:noFill/>
              </a:ln>
              <a:solidFill>
                <a:srgbClr val="0000FF"/>
              </a:solidFill>
              <a:effectLst/>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fltVal val="0"/>
                                          </p:val>
                                        </p:tav>
                                        <p:tav tm="100000">
                                          <p:val>
                                            <p:strVal val="#ppt_w"/>
                                          </p:val>
                                        </p:tav>
                                      </p:tavLst>
                                    </p:anim>
                                    <p:anim calcmode="lin" valueType="num">
                                      <p:cBhvr>
                                        <p:cTn id="8" dur="1000" fill="hold"/>
                                        <p:tgtEl>
                                          <p:spTgt spid="9"/>
                                        </p:tgtEl>
                                        <p:attrNameLst>
                                          <p:attrName>ppt_h</p:attrName>
                                        </p:attrNameLst>
                                      </p:cBhvr>
                                      <p:tavLst>
                                        <p:tav tm="0">
                                          <p:val>
                                            <p:fltVal val="0"/>
                                          </p:val>
                                        </p:tav>
                                        <p:tav tm="100000">
                                          <p:val>
                                            <p:strVal val="#ppt_h"/>
                                          </p:val>
                                        </p:tav>
                                      </p:tavLst>
                                    </p:anim>
                                    <p:animEffect transition="in" filter="fade">
                                      <p:cBhvr>
                                        <p:cTn id="9"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
          <p:cNvPicPr>
            <a:picLocks noChangeAspect="1" noChangeArrowheads="1"/>
          </p:cNvPicPr>
          <p:nvPr/>
        </p:nvPicPr>
        <p:blipFill>
          <a:blip r:embed="rId2"/>
          <a:srcRect/>
          <a:stretch>
            <a:fillRect/>
          </a:stretch>
        </p:blipFill>
        <p:spPr bwMode="auto">
          <a:xfrm>
            <a:off x="3406" y="0"/>
            <a:ext cx="8963025" cy="4733925"/>
          </a:xfrm>
          <a:prstGeom prst="rect">
            <a:avLst/>
          </a:prstGeom>
          <a:noFill/>
          <a:ln w="9525">
            <a:noFill/>
            <a:miter lim="800000"/>
            <a:headEnd/>
            <a:tailEnd/>
          </a:ln>
          <a:effectLst/>
        </p:spPr>
      </p:pic>
      <p:sp>
        <p:nvSpPr>
          <p:cNvPr id="4" name="Rectangle 3"/>
          <p:cNvSpPr/>
          <p:nvPr/>
        </p:nvSpPr>
        <p:spPr>
          <a:xfrm>
            <a:off x="-1" y="4744722"/>
            <a:ext cx="9013371" cy="1384995"/>
          </a:xfrm>
          <a:prstGeom prst="rect">
            <a:avLst/>
          </a:prstGeom>
        </p:spPr>
        <p:txBody>
          <a:bodyPr wrap="square">
            <a:spAutoFit/>
          </a:bodyPr>
          <a:lstStyle/>
          <a:p>
            <a:r>
              <a:rPr lang="vi-VN" sz="2800" dirty="0">
                <a:solidFill>
                  <a:srgbClr val="FF00FF"/>
                </a:solidFill>
                <a:latin typeface="Times New Roman" pitchFamily="18" charset="0"/>
                <a:cs typeface="Times New Roman" pitchFamily="18" charset="0"/>
              </a:rPr>
              <a:t>a) </a:t>
            </a:r>
            <a:endParaRPr lang="en-US" sz="2800" dirty="0">
              <a:solidFill>
                <a:srgbClr val="FF00FF"/>
              </a:solidFill>
              <a:latin typeface="Times New Roman" pitchFamily="18" charset="0"/>
              <a:cs typeface="Times New Roman" pitchFamily="18" charset="0"/>
            </a:endParaRPr>
          </a:p>
          <a:p>
            <a:r>
              <a:rPr lang="en-US" sz="2800" dirty="0">
                <a:solidFill>
                  <a:srgbClr val="FF00FF"/>
                </a:solidFill>
                <a:latin typeface="Times New Roman" pitchFamily="18" charset="0"/>
                <a:cs typeface="Times New Roman" pitchFamily="18" charset="0"/>
              </a:rPr>
              <a:t>- </a:t>
            </a:r>
            <a:r>
              <a:rPr lang="vi-VN" sz="2800" dirty="0">
                <a:solidFill>
                  <a:srgbClr val="FF00FF"/>
                </a:solidFill>
                <a:latin typeface="Times New Roman" pitchFamily="18" charset="0"/>
                <a:cs typeface="Times New Roman" pitchFamily="18" charset="0"/>
              </a:rPr>
              <a:t>Phép lai 1: F</a:t>
            </a:r>
            <a:r>
              <a:rPr lang="vi-VN" sz="2800" baseline="-25000" dirty="0">
                <a:solidFill>
                  <a:srgbClr val="FF00FF"/>
                </a:solidFill>
                <a:latin typeface="Times New Roman" pitchFamily="18" charset="0"/>
                <a:cs typeface="Times New Roman" pitchFamily="18" charset="0"/>
              </a:rPr>
              <a:t>1</a:t>
            </a:r>
            <a:r>
              <a:rPr lang="vi-VN" sz="2800" dirty="0">
                <a:solidFill>
                  <a:srgbClr val="FF00FF"/>
                </a:solidFill>
                <a:latin typeface="Times New Roman" pitchFamily="18" charset="0"/>
                <a:cs typeface="Times New Roman" pitchFamily="18" charset="0"/>
              </a:rPr>
              <a:t> đồng tính, do P hoa tím đồng hợp</a:t>
            </a:r>
            <a:endParaRPr lang="en-US" sz="2800" dirty="0">
              <a:solidFill>
                <a:srgbClr val="FF00FF"/>
              </a:solidFill>
              <a:latin typeface="Times New Roman" pitchFamily="18" charset="0"/>
              <a:cs typeface="Times New Roman" pitchFamily="18" charset="0"/>
            </a:endParaRPr>
          </a:p>
          <a:p>
            <a:r>
              <a:rPr lang="en-US" sz="2800" dirty="0">
                <a:solidFill>
                  <a:srgbClr val="FF00FF"/>
                </a:solidFill>
                <a:latin typeface="Times New Roman" pitchFamily="18" charset="0"/>
                <a:cs typeface="Times New Roman" pitchFamily="18" charset="0"/>
              </a:rPr>
              <a:t>- </a:t>
            </a:r>
            <a:r>
              <a:rPr lang="vi-VN" sz="2800" dirty="0">
                <a:solidFill>
                  <a:srgbClr val="FF00FF"/>
                </a:solidFill>
                <a:latin typeface="Times New Roman" pitchFamily="18" charset="0"/>
                <a:cs typeface="Times New Roman" pitchFamily="18" charset="0"/>
              </a:rPr>
              <a:t>Phép lai 2: F</a:t>
            </a:r>
            <a:r>
              <a:rPr lang="vi-VN" sz="2800" baseline="-25000" dirty="0">
                <a:solidFill>
                  <a:srgbClr val="FF00FF"/>
                </a:solidFill>
                <a:latin typeface="Times New Roman" pitchFamily="18" charset="0"/>
                <a:cs typeface="Times New Roman" pitchFamily="18" charset="0"/>
              </a:rPr>
              <a:t>1</a:t>
            </a:r>
            <a:r>
              <a:rPr lang="vi-VN" sz="2800" dirty="0">
                <a:solidFill>
                  <a:srgbClr val="FF00FF"/>
                </a:solidFill>
                <a:latin typeface="Times New Roman" pitchFamily="18" charset="0"/>
                <a:cs typeface="Times New Roman" pitchFamily="18" charset="0"/>
              </a:rPr>
              <a:t> phân tính, do P hoa tím dị hợp</a:t>
            </a:r>
            <a:r>
              <a:rPr lang="en-US" sz="2800" dirty="0">
                <a:solidFill>
                  <a:srgbClr val="FF00FF"/>
                </a:solidFill>
                <a:latin typeface="Times New Roman" pitchFamily="18" charset="0"/>
                <a:cs typeface="Times New Roman" pitchFamily="18" charset="0"/>
              </a:rPr>
              <a:t>. </a:t>
            </a:r>
          </a:p>
        </p:txBody>
      </p:sp>
      <p:sp>
        <p:nvSpPr>
          <p:cNvPr id="5" name="Rectangle 4"/>
          <p:cNvSpPr/>
          <p:nvPr/>
        </p:nvSpPr>
        <p:spPr>
          <a:xfrm>
            <a:off x="8926286" y="0"/>
            <a:ext cx="3265714" cy="2677656"/>
          </a:xfrm>
          <a:prstGeom prst="rect">
            <a:avLst/>
          </a:prstGeom>
        </p:spPr>
        <p:txBody>
          <a:bodyPr wrap="square">
            <a:spAutoFit/>
          </a:bodyPr>
          <a:lstStyle/>
          <a:p>
            <a:r>
              <a:rPr lang="en-US" sz="2800" dirty="0">
                <a:solidFill>
                  <a:srgbClr val="FF00FF"/>
                </a:solidFill>
                <a:latin typeface="Times New Roman" pitchFamily="18" charset="0"/>
                <a:cs typeface="Times New Roman" pitchFamily="18" charset="0"/>
              </a:rPr>
              <a:t>b) - </a:t>
            </a:r>
            <a:r>
              <a:rPr lang="en-US" sz="2800" dirty="0" err="1">
                <a:solidFill>
                  <a:srgbClr val="FF00FF"/>
                </a:solidFill>
                <a:latin typeface="Times New Roman" pitchFamily="18" charset="0"/>
                <a:cs typeface="Times New Roman" pitchFamily="18" charset="0"/>
              </a:rPr>
              <a:t>Phép</a:t>
            </a:r>
            <a:r>
              <a:rPr lang="en-US" sz="2800" dirty="0">
                <a:solidFill>
                  <a:srgbClr val="FF00FF"/>
                </a:solidFill>
                <a:latin typeface="Times New Roman" pitchFamily="18" charset="0"/>
                <a:cs typeface="Times New Roman" pitchFamily="18" charset="0"/>
              </a:rPr>
              <a:t> </a:t>
            </a:r>
            <a:r>
              <a:rPr lang="en-US" sz="2800" dirty="0" err="1">
                <a:solidFill>
                  <a:srgbClr val="FF00FF"/>
                </a:solidFill>
                <a:latin typeface="Times New Roman" pitchFamily="18" charset="0"/>
                <a:cs typeface="Times New Roman" pitchFamily="18" charset="0"/>
              </a:rPr>
              <a:t>lai</a:t>
            </a:r>
            <a:r>
              <a:rPr lang="en-US" sz="2800" dirty="0">
                <a:solidFill>
                  <a:srgbClr val="FF00FF"/>
                </a:solidFill>
                <a:latin typeface="Times New Roman" pitchFamily="18" charset="0"/>
                <a:cs typeface="Times New Roman" pitchFamily="18" charset="0"/>
              </a:rPr>
              <a:t> 1: </a:t>
            </a:r>
          </a:p>
          <a:p>
            <a:r>
              <a:rPr lang="en-US" sz="2800" dirty="0">
                <a:solidFill>
                  <a:srgbClr val="FF00FF"/>
                </a:solidFill>
                <a:latin typeface="Times New Roman" pitchFamily="18" charset="0"/>
                <a:cs typeface="Times New Roman" pitchFamily="18" charset="0"/>
              </a:rPr>
              <a:t>+ P </a:t>
            </a:r>
            <a:r>
              <a:rPr lang="en-US" sz="2800" dirty="0" err="1">
                <a:solidFill>
                  <a:srgbClr val="FF00FF"/>
                </a:solidFill>
                <a:latin typeface="Times New Roman" pitchFamily="18" charset="0"/>
                <a:cs typeface="Times New Roman" pitchFamily="18" charset="0"/>
              </a:rPr>
              <a:t>có</a:t>
            </a:r>
            <a:r>
              <a:rPr lang="en-US" sz="2800" dirty="0">
                <a:solidFill>
                  <a:srgbClr val="FF00FF"/>
                </a:solidFill>
                <a:latin typeface="Times New Roman" pitchFamily="18" charset="0"/>
                <a:cs typeface="Times New Roman" pitchFamily="18" charset="0"/>
              </a:rPr>
              <a:t> </a:t>
            </a:r>
            <a:r>
              <a:rPr lang="en-US" sz="2800" dirty="0" err="1">
                <a:solidFill>
                  <a:srgbClr val="FF00FF"/>
                </a:solidFill>
                <a:latin typeface="Times New Roman" pitchFamily="18" charset="0"/>
                <a:cs typeface="Times New Roman" pitchFamily="18" charset="0"/>
              </a:rPr>
              <a:t>kiểu</a:t>
            </a:r>
            <a:r>
              <a:rPr lang="en-US" sz="2800" dirty="0">
                <a:solidFill>
                  <a:srgbClr val="FF00FF"/>
                </a:solidFill>
                <a:latin typeface="Times New Roman" pitchFamily="18" charset="0"/>
                <a:cs typeface="Times New Roman" pitchFamily="18" charset="0"/>
              </a:rPr>
              <a:t> gen AA</a:t>
            </a:r>
          </a:p>
          <a:p>
            <a:r>
              <a:rPr lang="en-US" sz="2800" dirty="0">
                <a:solidFill>
                  <a:srgbClr val="FF00FF"/>
                </a:solidFill>
                <a:latin typeface="Times New Roman" pitchFamily="18" charset="0"/>
                <a:cs typeface="Times New Roman" pitchFamily="18" charset="0"/>
              </a:rPr>
              <a:t>+ </a:t>
            </a:r>
            <a:r>
              <a:rPr lang="en-US" sz="2800" dirty="0" err="1">
                <a:solidFill>
                  <a:srgbClr val="FF00FF"/>
                </a:solidFill>
                <a:latin typeface="Times New Roman" pitchFamily="18" charset="0"/>
                <a:cs typeface="Times New Roman" pitchFamily="18" charset="0"/>
              </a:rPr>
              <a:t>F</a:t>
            </a:r>
            <a:r>
              <a:rPr lang="en-US" sz="2800" baseline="-25000" dirty="0" err="1">
                <a:solidFill>
                  <a:srgbClr val="FF00FF"/>
                </a:solidFill>
                <a:latin typeface="Times New Roman" pitchFamily="18" charset="0"/>
                <a:cs typeface="Times New Roman" pitchFamily="18" charset="0"/>
              </a:rPr>
              <a:t>1</a:t>
            </a:r>
            <a:r>
              <a:rPr lang="en-US" sz="2800" dirty="0">
                <a:solidFill>
                  <a:srgbClr val="FF00FF"/>
                </a:solidFill>
                <a:latin typeface="Times New Roman" pitchFamily="18" charset="0"/>
                <a:cs typeface="Times New Roman" pitchFamily="18" charset="0"/>
              </a:rPr>
              <a:t> </a:t>
            </a:r>
            <a:r>
              <a:rPr lang="en-US" sz="2800" dirty="0" err="1">
                <a:solidFill>
                  <a:srgbClr val="FF00FF"/>
                </a:solidFill>
                <a:latin typeface="Times New Roman" pitchFamily="18" charset="0"/>
                <a:cs typeface="Times New Roman" pitchFamily="18" charset="0"/>
              </a:rPr>
              <a:t>có</a:t>
            </a:r>
            <a:r>
              <a:rPr lang="en-US" sz="2800" dirty="0">
                <a:solidFill>
                  <a:srgbClr val="FF00FF"/>
                </a:solidFill>
                <a:latin typeface="Times New Roman" pitchFamily="18" charset="0"/>
                <a:cs typeface="Times New Roman" pitchFamily="18" charset="0"/>
              </a:rPr>
              <a:t> </a:t>
            </a:r>
            <a:r>
              <a:rPr lang="en-US" sz="2800" dirty="0" err="1">
                <a:solidFill>
                  <a:srgbClr val="FF00FF"/>
                </a:solidFill>
                <a:latin typeface="Times New Roman" pitchFamily="18" charset="0"/>
                <a:cs typeface="Times New Roman" pitchFamily="18" charset="0"/>
              </a:rPr>
              <a:t>kiểu</a:t>
            </a:r>
            <a:r>
              <a:rPr lang="en-US" sz="2800" dirty="0">
                <a:solidFill>
                  <a:srgbClr val="FF00FF"/>
                </a:solidFill>
                <a:latin typeface="Times New Roman" pitchFamily="18" charset="0"/>
                <a:cs typeface="Times New Roman" pitchFamily="18" charset="0"/>
              </a:rPr>
              <a:t> gen </a:t>
            </a:r>
            <a:r>
              <a:rPr lang="en-US" sz="2800" dirty="0" err="1">
                <a:solidFill>
                  <a:srgbClr val="FF00FF"/>
                </a:solidFill>
                <a:latin typeface="Times New Roman" pitchFamily="18" charset="0"/>
                <a:cs typeface="Times New Roman" pitchFamily="18" charset="0"/>
              </a:rPr>
              <a:t>Aa</a:t>
            </a:r>
            <a:endParaRPr lang="en-US" sz="2800" dirty="0">
              <a:solidFill>
                <a:srgbClr val="FF00FF"/>
              </a:solidFill>
              <a:latin typeface="Times New Roman" pitchFamily="18" charset="0"/>
              <a:cs typeface="Times New Roman" pitchFamily="18" charset="0"/>
            </a:endParaRPr>
          </a:p>
          <a:p>
            <a:pPr>
              <a:buFontTx/>
              <a:buChar char="-"/>
            </a:pPr>
            <a:r>
              <a:rPr lang="en-US" sz="2800" dirty="0" err="1">
                <a:solidFill>
                  <a:srgbClr val="FF00FF"/>
                </a:solidFill>
                <a:latin typeface="Times New Roman" pitchFamily="18" charset="0"/>
                <a:cs typeface="Times New Roman" pitchFamily="18" charset="0"/>
              </a:rPr>
              <a:t>Phép</a:t>
            </a:r>
            <a:r>
              <a:rPr lang="en-US" sz="2800" dirty="0">
                <a:solidFill>
                  <a:srgbClr val="FF00FF"/>
                </a:solidFill>
                <a:latin typeface="Times New Roman" pitchFamily="18" charset="0"/>
                <a:cs typeface="Times New Roman" pitchFamily="18" charset="0"/>
              </a:rPr>
              <a:t> </a:t>
            </a:r>
            <a:r>
              <a:rPr lang="en-US" sz="2800" dirty="0" err="1">
                <a:solidFill>
                  <a:srgbClr val="FF00FF"/>
                </a:solidFill>
                <a:latin typeface="Times New Roman" pitchFamily="18" charset="0"/>
                <a:cs typeface="Times New Roman" pitchFamily="18" charset="0"/>
              </a:rPr>
              <a:t>lai</a:t>
            </a:r>
            <a:r>
              <a:rPr lang="en-US" sz="2800" dirty="0">
                <a:solidFill>
                  <a:srgbClr val="FF00FF"/>
                </a:solidFill>
                <a:latin typeface="Times New Roman" pitchFamily="18" charset="0"/>
                <a:cs typeface="Times New Roman" pitchFamily="18" charset="0"/>
              </a:rPr>
              <a:t> 2:</a:t>
            </a:r>
          </a:p>
          <a:p>
            <a:r>
              <a:rPr lang="en-US" sz="2800" dirty="0">
                <a:solidFill>
                  <a:srgbClr val="FF00FF"/>
                </a:solidFill>
                <a:latin typeface="Times New Roman" pitchFamily="18" charset="0"/>
                <a:cs typeface="Times New Roman" pitchFamily="18" charset="0"/>
              </a:rPr>
              <a:t>+ P </a:t>
            </a:r>
            <a:r>
              <a:rPr lang="en-US" sz="2800" dirty="0" err="1">
                <a:solidFill>
                  <a:srgbClr val="FF00FF"/>
                </a:solidFill>
                <a:latin typeface="Times New Roman" pitchFamily="18" charset="0"/>
                <a:cs typeface="Times New Roman" pitchFamily="18" charset="0"/>
              </a:rPr>
              <a:t>có</a:t>
            </a:r>
            <a:r>
              <a:rPr lang="en-US" sz="2800" dirty="0">
                <a:solidFill>
                  <a:srgbClr val="FF00FF"/>
                </a:solidFill>
                <a:latin typeface="Times New Roman" pitchFamily="18" charset="0"/>
                <a:cs typeface="Times New Roman" pitchFamily="18" charset="0"/>
              </a:rPr>
              <a:t> </a:t>
            </a:r>
            <a:r>
              <a:rPr lang="en-US" sz="2800" dirty="0" err="1">
                <a:solidFill>
                  <a:srgbClr val="FF00FF"/>
                </a:solidFill>
                <a:latin typeface="Times New Roman" pitchFamily="18" charset="0"/>
                <a:cs typeface="Times New Roman" pitchFamily="18" charset="0"/>
              </a:rPr>
              <a:t>kiểu</a:t>
            </a:r>
            <a:r>
              <a:rPr lang="en-US" sz="2800" dirty="0">
                <a:solidFill>
                  <a:srgbClr val="FF00FF"/>
                </a:solidFill>
                <a:latin typeface="Times New Roman" pitchFamily="18" charset="0"/>
                <a:cs typeface="Times New Roman" pitchFamily="18" charset="0"/>
              </a:rPr>
              <a:t> gen </a:t>
            </a:r>
            <a:r>
              <a:rPr lang="en-US" sz="2800" dirty="0" err="1">
                <a:solidFill>
                  <a:srgbClr val="FF00FF"/>
                </a:solidFill>
                <a:latin typeface="Times New Roman" pitchFamily="18" charset="0"/>
                <a:cs typeface="Times New Roman" pitchFamily="18" charset="0"/>
              </a:rPr>
              <a:t>Aa</a:t>
            </a:r>
            <a:endParaRPr lang="en-US" sz="2800" dirty="0">
              <a:solidFill>
                <a:srgbClr val="FF00FF"/>
              </a:solidFill>
              <a:latin typeface="Times New Roman" pitchFamily="18" charset="0"/>
              <a:cs typeface="Times New Roman" pitchFamily="18" charset="0"/>
            </a:endParaRPr>
          </a:p>
          <a:p>
            <a:r>
              <a:rPr lang="en-US" sz="2800" dirty="0">
                <a:solidFill>
                  <a:srgbClr val="FF00FF"/>
                </a:solidFill>
                <a:latin typeface="Times New Roman" pitchFamily="18" charset="0"/>
                <a:cs typeface="Times New Roman" pitchFamily="18" charset="0"/>
              </a:rPr>
              <a:t>+</a:t>
            </a:r>
            <a:r>
              <a:rPr lang="en-US" sz="2800" dirty="0" err="1">
                <a:solidFill>
                  <a:srgbClr val="FF00FF"/>
                </a:solidFill>
                <a:latin typeface="Times New Roman" pitchFamily="18" charset="0"/>
                <a:cs typeface="Times New Roman" pitchFamily="18" charset="0"/>
              </a:rPr>
              <a:t>F</a:t>
            </a:r>
            <a:r>
              <a:rPr lang="en-US" sz="2800" baseline="-25000" dirty="0" err="1">
                <a:solidFill>
                  <a:srgbClr val="FF00FF"/>
                </a:solidFill>
                <a:latin typeface="Times New Roman" pitchFamily="18" charset="0"/>
                <a:cs typeface="Times New Roman" pitchFamily="18" charset="0"/>
              </a:rPr>
              <a:t>1</a:t>
            </a:r>
            <a:r>
              <a:rPr lang="en-US" sz="2800" dirty="0">
                <a:solidFill>
                  <a:srgbClr val="FF00FF"/>
                </a:solidFill>
                <a:latin typeface="Times New Roman" pitchFamily="18" charset="0"/>
                <a:cs typeface="Times New Roman" pitchFamily="18" charset="0"/>
              </a:rPr>
              <a:t> </a:t>
            </a:r>
            <a:r>
              <a:rPr lang="en-US" sz="2800" dirty="0" err="1">
                <a:solidFill>
                  <a:srgbClr val="FF00FF"/>
                </a:solidFill>
                <a:latin typeface="Times New Roman" pitchFamily="18" charset="0"/>
                <a:cs typeface="Times New Roman" pitchFamily="18" charset="0"/>
              </a:rPr>
              <a:t>có</a:t>
            </a:r>
            <a:r>
              <a:rPr lang="en-US" sz="2800" dirty="0">
                <a:solidFill>
                  <a:srgbClr val="FF00FF"/>
                </a:solidFill>
                <a:latin typeface="Times New Roman" pitchFamily="18" charset="0"/>
                <a:cs typeface="Times New Roman" pitchFamily="18" charset="0"/>
              </a:rPr>
              <a:t> </a:t>
            </a:r>
            <a:r>
              <a:rPr lang="en-US" sz="2800" dirty="0" err="1">
                <a:solidFill>
                  <a:srgbClr val="FF00FF"/>
                </a:solidFill>
                <a:latin typeface="Times New Roman" pitchFamily="18" charset="0"/>
                <a:cs typeface="Times New Roman" pitchFamily="18" charset="0"/>
              </a:rPr>
              <a:t>kiểu</a:t>
            </a:r>
            <a:r>
              <a:rPr lang="en-US" sz="2800" dirty="0">
                <a:solidFill>
                  <a:srgbClr val="FF00FF"/>
                </a:solidFill>
                <a:latin typeface="Times New Roman" pitchFamily="18" charset="0"/>
                <a:cs typeface="Times New Roman" pitchFamily="18" charset="0"/>
              </a:rPr>
              <a:t> gen </a:t>
            </a:r>
            <a:r>
              <a:rPr lang="en-US" sz="2800" dirty="0" err="1">
                <a:solidFill>
                  <a:srgbClr val="FF00FF"/>
                </a:solidFill>
                <a:latin typeface="Times New Roman" pitchFamily="18" charset="0"/>
                <a:cs typeface="Times New Roman" pitchFamily="18" charset="0"/>
              </a:rPr>
              <a:t>Aa</a:t>
            </a:r>
            <a:r>
              <a:rPr lang="en-US" sz="2800" dirty="0">
                <a:solidFill>
                  <a:srgbClr val="FF00FF"/>
                </a:solidFill>
                <a:latin typeface="Times New Roman" pitchFamily="18" charset="0"/>
                <a:cs typeface="Times New Roman" pitchFamily="18" charset="0"/>
              </a:rPr>
              <a:t>.</a:t>
            </a:r>
          </a:p>
        </p:txBody>
      </p:sp>
      <p:sp>
        <p:nvSpPr>
          <p:cNvPr id="6" name="Rectangle 5"/>
          <p:cNvSpPr/>
          <p:nvPr/>
        </p:nvSpPr>
        <p:spPr>
          <a:xfrm>
            <a:off x="8839200" y="2566353"/>
            <a:ext cx="3352800" cy="4401205"/>
          </a:xfrm>
          <a:prstGeom prst="rect">
            <a:avLst/>
          </a:prstGeom>
        </p:spPr>
        <p:txBody>
          <a:bodyPr wrap="square">
            <a:spAutoFit/>
          </a:bodyPr>
          <a:lstStyle/>
          <a:p>
            <a:pPr algn="just"/>
            <a:r>
              <a:rPr lang="vi-VN" sz="2800" dirty="0">
                <a:solidFill>
                  <a:srgbClr val="FF00FF"/>
                </a:solidFill>
                <a:latin typeface="Times New Roman" pitchFamily="18" charset="0"/>
                <a:cs typeface="Times New Roman" pitchFamily="18" charset="0"/>
              </a:rPr>
              <a:t>c) Vai trò của phép lai phân tích:Phép lai phân tích là phép lai giữa cá thể mang tính trạng trội chưa biết kiểu gene với cá thể mang tính trạng lặn nhằm xác định kiểu gene của cá thể mang tính trạng trội.</a:t>
            </a:r>
            <a:r>
              <a:rPr lang="en-US" sz="2800" dirty="0">
                <a:solidFill>
                  <a:srgbClr val="FF00FF"/>
                </a:solidFill>
                <a:latin typeface="Times New Roman" pitchFamily="18" charset="0"/>
                <a:cs typeface="Times New Roman" pitchFamily="18" charset="0"/>
              </a:rPr>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nodeType="withEffect">
                                  <p:stCondLst>
                                    <p:cond delay="0"/>
                                  </p:stCondLst>
                                  <p:childTnLst>
                                    <p:set>
                                      <p:cBhvr>
                                        <p:cTn id="6" dur="1" fill="hold">
                                          <p:stCondLst>
                                            <p:cond delay="0"/>
                                          </p:stCondLst>
                                        </p:cTn>
                                        <p:tgtEl>
                                          <p:spTgt spid="30722"/>
                                        </p:tgtEl>
                                        <p:attrNameLst>
                                          <p:attrName>style.visibility</p:attrName>
                                        </p:attrNameLst>
                                      </p:cBhvr>
                                      <p:to>
                                        <p:strVal val="visible"/>
                                      </p:to>
                                    </p:set>
                                    <p:anim calcmode="lin" valueType="num">
                                      <p:cBhvr>
                                        <p:cTn id="7" dur="1000" fill="hold"/>
                                        <p:tgtEl>
                                          <p:spTgt spid="30722"/>
                                        </p:tgtEl>
                                        <p:attrNameLst>
                                          <p:attrName>ppt_w</p:attrName>
                                        </p:attrNameLst>
                                      </p:cBhvr>
                                      <p:tavLst>
                                        <p:tav tm="0">
                                          <p:val>
                                            <p:fltVal val="0"/>
                                          </p:val>
                                        </p:tav>
                                        <p:tav tm="100000">
                                          <p:val>
                                            <p:strVal val="#ppt_w"/>
                                          </p:val>
                                        </p:tav>
                                      </p:tavLst>
                                    </p:anim>
                                    <p:anim calcmode="lin" valueType="num">
                                      <p:cBhvr>
                                        <p:cTn id="8" dur="1000" fill="hold"/>
                                        <p:tgtEl>
                                          <p:spTgt spid="30722"/>
                                        </p:tgtEl>
                                        <p:attrNameLst>
                                          <p:attrName>ppt_h</p:attrName>
                                        </p:attrNameLst>
                                      </p:cBhvr>
                                      <p:tavLst>
                                        <p:tav tm="0">
                                          <p:val>
                                            <p:fltVal val="0"/>
                                          </p:val>
                                        </p:tav>
                                        <p:tav tm="100000">
                                          <p:val>
                                            <p:strVal val="#ppt_h"/>
                                          </p:val>
                                        </p:tav>
                                      </p:tavLst>
                                    </p:anim>
                                    <p:animEffect transition="in" filter="fade">
                                      <p:cBhvr>
                                        <p:cTn id="9" dur="1000"/>
                                        <p:tgtEl>
                                          <p:spTgt spid="30722"/>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nodeType="click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 calcmode="lin" valueType="num">
                                      <p:cBhvr>
                                        <p:cTn id="14" dur="1000" fill="hold"/>
                                        <p:tgtEl>
                                          <p:spTgt spid="4">
                                            <p:txEl>
                                              <p:pRg st="0" end="0"/>
                                            </p:txEl>
                                          </p:spTgt>
                                        </p:tgtEl>
                                        <p:attrNameLst>
                                          <p:attrName>ppt_w</p:attrName>
                                        </p:attrNameLst>
                                      </p:cBhvr>
                                      <p:tavLst>
                                        <p:tav tm="0">
                                          <p:val>
                                            <p:fltVal val="0"/>
                                          </p:val>
                                        </p:tav>
                                        <p:tav tm="100000">
                                          <p:val>
                                            <p:strVal val="#ppt_w"/>
                                          </p:val>
                                        </p:tav>
                                      </p:tavLst>
                                    </p:anim>
                                    <p:anim calcmode="lin" valueType="num">
                                      <p:cBhvr>
                                        <p:cTn id="15" dur="1000" fill="hold"/>
                                        <p:tgtEl>
                                          <p:spTgt spid="4">
                                            <p:txEl>
                                              <p:pRg st="0" end="0"/>
                                            </p:txEl>
                                          </p:spTgt>
                                        </p:tgtEl>
                                        <p:attrNameLst>
                                          <p:attrName>ppt_h</p:attrName>
                                        </p:attrNameLst>
                                      </p:cBhvr>
                                      <p:tavLst>
                                        <p:tav tm="0">
                                          <p:val>
                                            <p:fltVal val="0"/>
                                          </p:val>
                                        </p:tav>
                                        <p:tav tm="100000">
                                          <p:val>
                                            <p:strVal val="#ppt_h"/>
                                          </p:val>
                                        </p:tav>
                                      </p:tavLst>
                                    </p:anim>
                                    <p:animEffect transition="in" filter="fade">
                                      <p:cBhvr>
                                        <p:cTn id="16" dur="1000"/>
                                        <p:tgtEl>
                                          <p:spTgt spid="4">
                                            <p:txEl>
                                              <p:pRg st="0" end="0"/>
                                            </p:txEl>
                                          </p:spTgt>
                                        </p:tgtEl>
                                      </p:cBhvr>
                                    </p:animEffect>
                                  </p:childTnLst>
                                </p:cTn>
                              </p:par>
                            </p:childTnLst>
                          </p:cTn>
                        </p:par>
                        <p:par>
                          <p:cTn id="17" fill="hold">
                            <p:stCondLst>
                              <p:cond delay="1000"/>
                            </p:stCondLst>
                            <p:childTnLst>
                              <p:par>
                                <p:cTn id="18" presetID="53" presetClass="entr" presetSubtype="0" fill="hold" nodeType="afterEffect">
                                  <p:stCondLst>
                                    <p:cond delay="0"/>
                                  </p:stCondLst>
                                  <p:childTnLst>
                                    <p:set>
                                      <p:cBhvr>
                                        <p:cTn id="19" dur="1" fill="hold">
                                          <p:stCondLst>
                                            <p:cond delay="0"/>
                                          </p:stCondLst>
                                        </p:cTn>
                                        <p:tgtEl>
                                          <p:spTgt spid="4">
                                            <p:txEl>
                                              <p:pRg st="1" end="1"/>
                                            </p:txEl>
                                          </p:spTgt>
                                        </p:tgtEl>
                                        <p:attrNameLst>
                                          <p:attrName>style.visibility</p:attrName>
                                        </p:attrNameLst>
                                      </p:cBhvr>
                                      <p:to>
                                        <p:strVal val="visible"/>
                                      </p:to>
                                    </p:set>
                                    <p:anim calcmode="lin" valueType="num">
                                      <p:cBhvr>
                                        <p:cTn id="20" dur="1000" fill="hold"/>
                                        <p:tgtEl>
                                          <p:spTgt spid="4">
                                            <p:txEl>
                                              <p:pRg st="1" end="1"/>
                                            </p:txEl>
                                          </p:spTgt>
                                        </p:tgtEl>
                                        <p:attrNameLst>
                                          <p:attrName>ppt_w</p:attrName>
                                        </p:attrNameLst>
                                      </p:cBhvr>
                                      <p:tavLst>
                                        <p:tav tm="0">
                                          <p:val>
                                            <p:fltVal val="0"/>
                                          </p:val>
                                        </p:tav>
                                        <p:tav tm="100000">
                                          <p:val>
                                            <p:strVal val="#ppt_w"/>
                                          </p:val>
                                        </p:tav>
                                      </p:tavLst>
                                    </p:anim>
                                    <p:anim calcmode="lin" valueType="num">
                                      <p:cBhvr>
                                        <p:cTn id="21" dur="1000" fill="hold"/>
                                        <p:tgtEl>
                                          <p:spTgt spid="4">
                                            <p:txEl>
                                              <p:pRg st="1" end="1"/>
                                            </p:txEl>
                                          </p:spTgt>
                                        </p:tgtEl>
                                        <p:attrNameLst>
                                          <p:attrName>ppt_h</p:attrName>
                                        </p:attrNameLst>
                                      </p:cBhvr>
                                      <p:tavLst>
                                        <p:tav tm="0">
                                          <p:val>
                                            <p:fltVal val="0"/>
                                          </p:val>
                                        </p:tav>
                                        <p:tav tm="100000">
                                          <p:val>
                                            <p:strVal val="#ppt_h"/>
                                          </p:val>
                                        </p:tav>
                                      </p:tavLst>
                                    </p:anim>
                                    <p:animEffect transition="in" filter="fade">
                                      <p:cBhvr>
                                        <p:cTn id="22" dur="1000"/>
                                        <p:tgtEl>
                                          <p:spTgt spid="4">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7" presetClass="entr" presetSubtype="0" fill="hold" nodeType="clickEffect">
                                  <p:stCondLst>
                                    <p:cond delay="0"/>
                                  </p:stCondLst>
                                  <p:childTnLst>
                                    <p:set>
                                      <p:cBhvr>
                                        <p:cTn id="26" dur="1" fill="hold">
                                          <p:stCondLst>
                                            <p:cond delay="0"/>
                                          </p:stCondLst>
                                        </p:cTn>
                                        <p:tgtEl>
                                          <p:spTgt spid="4">
                                            <p:txEl>
                                              <p:pRg st="2" end="2"/>
                                            </p:txEl>
                                          </p:spTgt>
                                        </p:tgtEl>
                                        <p:attrNameLst>
                                          <p:attrName>style.visibility</p:attrName>
                                        </p:attrNameLst>
                                      </p:cBhvr>
                                      <p:to>
                                        <p:strVal val="visible"/>
                                      </p:to>
                                    </p:set>
                                    <p:animEffect transition="in" filter="fade">
                                      <p:cBhvr>
                                        <p:cTn id="27" dur="1000"/>
                                        <p:tgtEl>
                                          <p:spTgt spid="4">
                                            <p:txEl>
                                              <p:pRg st="2" end="2"/>
                                            </p:txEl>
                                          </p:spTgt>
                                        </p:tgtEl>
                                      </p:cBhvr>
                                    </p:animEffect>
                                    <p:anim calcmode="lin" valueType="num">
                                      <p:cBhvr>
                                        <p:cTn id="28"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9" dur="900" decel="100000" fill="hold"/>
                                        <p:tgtEl>
                                          <p:spTgt spid="4">
                                            <p:txEl>
                                              <p:pRg st="2" end="2"/>
                                            </p:txEl>
                                          </p:spTgt>
                                        </p:tgtEl>
                                        <p:attrNameLst>
                                          <p:attrName>ppt_y</p:attrName>
                                        </p:attrNameLst>
                                      </p:cBhvr>
                                      <p:tavLst>
                                        <p:tav tm="0">
                                          <p:val>
                                            <p:strVal val="#ppt_y+1"/>
                                          </p:val>
                                        </p:tav>
                                        <p:tav tm="100000">
                                          <p:val>
                                            <p:strVal val="#ppt_y-.03"/>
                                          </p:val>
                                        </p:tav>
                                      </p:tavLst>
                                    </p:anim>
                                    <p:anim calcmode="lin" valueType="num">
                                      <p:cBhvr>
                                        <p:cTn id="30" dur="100" accel="100000" fill="hold">
                                          <p:stCondLst>
                                            <p:cond delay="900"/>
                                          </p:stCondLst>
                                        </p:cTn>
                                        <p:tgtEl>
                                          <p:spTgt spid="4">
                                            <p:txEl>
                                              <p:pRg st="2" end="2"/>
                                            </p:txEl>
                                          </p:spTgt>
                                        </p:tgtEl>
                                        <p:attrNameLst>
                                          <p:attrName>ppt_y</p:attrName>
                                        </p:attrNameLst>
                                      </p:cBhvr>
                                      <p:tavLst>
                                        <p:tav tm="0">
                                          <p:val>
                                            <p:strVal val="#ppt_y-.03"/>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31" presetClass="entr" presetSubtype="0" fill="hold" nodeType="clickEffect">
                                  <p:stCondLst>
                                    <p:cond delay="0"/>
                                  </p:stCondLst>
                                  <p:iterate type="lt">
                                    <p:tmPct val="5000"/>
                                  </p:iterate>
                                  <p:childTnLst>
                                    <p:set>
                                      <p:cBhvr>
                                        <p:cTn id="34" dur="1" fill="hold">
                                          <p:stCondLst>
                                            <p:cond delay="0"/>
                                          </p:stCondLst>
                                        </p:cTn>
                                        <p:tgtEl>
                                          <p:spTgt spid="5">
                                            <p:txEl>
                                              <p:pRg st="0" end="0"/>
                                            </p:txEl>
                                          </p:spTgt>
                                        </p:tgtEl>
                                        <p:attrNameLst>
                                          <p:attrName>style.visibility</p:attrName>
                                        </p:attrNameLst>
                                      </p:cBhvr>
                                      <p:to>
                                        <p:strVal val="visible"/>
                                      </p:to>
                                    </p:set>
                                    <p:anim calcmode="lin" valueType="num">
                                      <p:cBhvr>
                                        <p:cTn id="35" dur="1000" fill="hold"/>
                                        <p:tgtEl>
                                          <p:spTgt spid="5">
                                            <p:txEl>
                                              <p:pRg st="0" end="0"/>
                                            </p:txEl>
                                          </p:spTgt>
                                        </p:tgtEl>
                                        <p:attrNameLst>
                                          <p:attrName>ppt_w</p:attrName>
                                        </p:attrNameLst>
                                      </p:cBhvr>
                                      <p:tavLst>
                                        <p:tav tm="0">
                                          <p:val>
                                            <p:fltVal val="0"/>
                                          </p:val>
                                        </p:tav>
                                        <p:tav tm="100000">
                                          <p:val>
                                            <p:strVal val="#ppt_w"/>
                                          </p:val>
                                        </p:tav>
                                      </p:tavLst>
                                    </p:anim>
                                    <p:anim calcmode="lin" valueType="num">
                                      <p:cBhvr>
                                        <p:cTn id="36" dur="1000" fill="hold"/>
                                        <p:tgtEl>
                                          <p:spTgt spid="5">
                                            <p:txEl>
                                              <p:pRg st="0" end="0"/>
                                            </p:txEl>
                                          </p:spTgt>
                                        </p:tgtEl>
                                        <p:attrNameLst>
                                          <p:attrName>ppt_h</p:attrName>
                                        </p:attrNameLst>
                                      </p:cBhvr>
                                      <p:tavLst>
                                        <p:tav tm="0">
                                          <p:val>
                                            <p:fltVal val="0"/>
                                          </p:val>
                                        </p:tav>
                                        <p:tav tm="100000">
                                          <p:val>
                                            <p:strVal val="#ppt_h"/>
                                          </p:val>
                                        </p:tav>
                                      </p:tavLst>
                                    </p:anim>
                                    <p:anim calcmode="lin" valueType="num">
                                      <p:cBhvr>
                                        <p:cTn id="37" dur="1000" fill="hold"/>
                                        <p:tgtEl>
                                          <p:spTgt spid="5">
                                            <p:txEl>
                                              <p:pRg st="0" end="0"/>
                                            </p:txEl>
                                          </p:spTgt>
                                        </p:tgtEl>
                                        <p:attrNameLst>
                                          <p:attrName>style.rotation</p:attrName>
                                        </p:attrNameLst>
                                      </p:cBhvr>
                                      <p:tavLst>
                                        <p:tav tm="0">
                                          <p:val>
                                            <p:fltVal val="90"/>
                                          </p:val>
                                        </p:tav>
                                        <p:tav tm="100000">
                                          <p:val>
                                            <p:fltVal val="0"/>
                                          </p:val>
                                        </p:tav>
                                      </p:tavLst>
                                    </p:anim>
                                    <p:animEffect transition="in" filter="fade">
                                      <p:cBhvr>
                                        <p:cTn id="38" dur="1000"/>
                                        <p:tgtEl>
                                          <p:spTgt spid="5">
                                            <p:txEl>
                                              <p:pRg st="0" end="0"/>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31" presetClass="entr" presetSubtype="0" fill="hold" nodeType="clickEffect">
                                  <p:stCondLst>
                                    <p:cond delay="0"/>
                                  </p:stCondLst>
                                  <p:iterate type="lt">
                                    <p:tmPct val="5000"/>
                                  </p:iterate>
                                  <p:childTnLst>
                                    <p:set>
                                      <p:cBhvr>
                                        <p:cTn id="42" dur="1" fill="hold">
                                          <p:stCondLst>
                                            <p:cond delay="0"/>
                                          </p:stCondLst>
                                        </p:cTn>
                                        <p:tgtEl>
                                          <p:spTgt spid="5">
                                            <p:txEl>
                                              <p:pRg st="1" end="1"/>
                                            </p:txEl>
                                          </p:spTgt>
                                        </p:tgtEl>
                                        <p:attrNameLst>
                                          <p:attrName>style.visibility</p:attrName>
                                        </p:attrNameLst>
                                      </p:cBhvr>
                                      <p:to>
                                        <p:strVal val="visible"/>
                                      </p:to>
                                    </p:set>
                                    <p:anim calcmode="lin" valueType="num">
                                      <p:cBhvr>
                                        <p:cTn id="43" dur="1000" fill="hold"/>
                                        <p:tgtEl>
                                          <p:spTgt spid="5">
                                            <p:txEl>
                                              <p:pRg st="1" end="1"/>
                                            </p:txEl>
                                          </p:spTgt>
                                        </p:tgtEl>
                                        <p:attrNameLst>
                                          <p:attrName>ppt_w</p:attrName>
                                        </p:attrNameLst>
                                      </p:cBhvr>
                                      <p:tavLst>
                                        <p:tav tm="0">
                                          <p:val>
                                            <p:fltVal val="0"/>
                                          </p:val>
                                        </p:tav>
                                        <p:tav tm="100000">
                                          <p:val>
                                            <p:strVal val="#ppt_w"/>
                                          </p:val>
                                        </p:tav>
                                      </p:tavLst>
                                    </p:anim>
                                    <p:anim calcmode="lin" valueType="num">
                                      <p:cBhvr>
                                        <p:cTn id="44" dur="1000" fill="hold"/>
                                        <p:tgtEl>
                                          <p:spTgt spid="5">
                                            <p:txEl>
                                              <p:pRg st="1" end="1"/>
                                            </p:txEl>
                                          </p:spTgt>
                                        </p:tgtEl>
                                        <p:attrNameLst>
                                          <p:attrName>ppt_h</p:attrName>
                                        </p:attrNameLst>
                                      </p:cBhvr>
                                      <p:tavLst>
                                        <p:tav tm="0">
                                          <p:val>
                                            <p:fltVal val="0"/>
                                          </p:val>
                                        </p:tav>
                                        <p:tav tm="100000">
                                          <p:val>
                                            <p:strVal val="#ppt_h"/>
                                          </p:val>
                                        </p:tav>
                                      </p:tavLst>
                                    </p:anim>
                                    <p:anim calcmode="lin" valueType="num">
                                      <p:cBhvr>
                                        <p:cTn id="45" dur="1000" fill="hold"/>
                                        <p:tgtEl>
                                          <p:spTgt spid="5">
                                            <p:txEl>
                                              <p:pRg st="1" end="1"/>
                                            </p:txEl>
                                          </p:spTgt>
                                        </p:tgtEl>
                                        <p:attrNameLst>
                                          <p:attrName>style.rotation</p:attrName>
                                        </p:attrNameLst>
                                      </p:cBhvr>
                                      <p:tavLst>
                                        <p:tav tm="0">
                                          <p:val>
                                            <p:fltVal val="90"/>
                                          </p:val>
                                        </p:tav>
                                        <p:tav tm="100000">
                                          <p:val>
                                            <p:fltVal val="0"/>
                                          </p:val>
                                        </p:tav>
                                      </p:tavLst>
                                    </p:anim>
                                    <p:animEffect transition="in" filter="fade">
                                      <p:cBhvr>
                                        <p:cTn id="46" dur="1000"/>
                                        <p:tgtEl>
                                          <p:spTgt spid="5">
                                            <p:txEl>
                                              <p:pRg st="1" end="1"/>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31" presetClass="entr" presetSubtype="0" fill="hold" nodeType="clickEffect">
                                  <p:stCondLst>
                                    <p:cond delay="0"/>
                                  </p:stCondLst>
                                  <p:iterate type="lt">
                                    <p:tmPct val="5000"/>
                                  </p:iterate>
                                  <p:childTnLst>
                                    <p:set>
                                      <p:cBhvr>
                                        <p:cTn id="50" dur="1" fill="hold">
                                          <p:stCondLst>
                                            <p:cond delay="0"/>
                                          </p:stCondLst>
                                        </p:cTn>
                                        <p:tgtEl>
                                          <p:spTgt spid="5">
                                            <p:txEl>
                                              <p:pRg st="2" end="2"/>
                                            </p:txEl>
                                          </p:spTgt>
                                        </p:tgtEl>
                                        <p:attrNameLst>
                                          <p:attrName>style.visibility</p:attrName>
                                        </p:attrNameLst>
                                      </p:cBhvr>
                                      <p:to>
                                        <p:strVal val="visible"/>
                                      </p:to>
                                    </p:set>
                                    <p:anim calcmode="lin" valueType="num">
                                      <p:cBhvr>
                                        <p:cTn id="51" dur="1000" fill="hold"/>
                                        <p:tgtEl>
                                          <p:spTgt spid="5">
                                            <p:txEl>
                                              <p:pRg st="2" end="2"/>
                                            </p:txEl>
                                          </p:spTgt>
                                        </p:tgtEl>
                                        <p:attrNameLst>
                                          <p:attrName>ppt_w</p:attrName>
                                        </p:attrNameLst>
                                      </p:cBhvr>
                                      <p:tavLst>
                                        <p:tav tm="0">
                                          <p:val>
                                            <p:fltVal val="0"/>
                                          </p:val>
                                        </p:tav>
                                        <p:tav tm="100000">
                                          <p:val>
                                            <p:strVal val="#ppt_w"/>
                                          </p:val>
                                        </p:tav>
                                      </p:tavLst>
                                    </p:anim>
                                    <p:anim calcmode="lin" valueType="num">
                                      <p:cBhvr>
                                        <p:cTn id="52" dur="1000" fill="hold"/>
                                        <p:tgtEl>
                                          <p:spTgt spid="5">
                                            <p:txEl>
                                              <p:pRg st="2" end="2"/>
                                            </p:txEl>
                                          </p:spTgt>
                                        </p:tgtEl>
                                        <p:attrNameLst>
                                          <p:attrName>ppt_h</p:attrName>
                                        </p:attrNameLst>
                                      </p:cBhvr>
                                      <p:tavLst>
                                        <p:tav tm="0">
                                          <p:val>
                                            <p:fltVal val="0"/>
                                          </p:val>
                                        </p:tav>
                                        <p:tav tm="100000">
                                          <p:val>
                                            <p:strVal val="#ppt_h"/>
                                          </p:val>
                                        </p:tav>
                                      </p:tavLst>
                                    </p:anim>
                                    <p:anim calcmode="lin" valueType="num">
                                      <p:cBhvr>
                                        <p:cTn id="53" dur="1000" fill="hold"/>
                                        <p:tgtEl>
                                          <p:spTgt spid="5">
                                            <p:txEl>
                                              <p:pRg st="2" end="2"/>
                                            </p:txEl>
                                          </p:spTgt>
                                        </p:tgtEl>
                                        <p:attrNameLst>
                                          <p:attrName>style.rotation</p:attrName>
                                        </p:attrNameLst>
                                      </p:cBhvr>
                                      <p:tavLst>
                                        <p:tav tm="0">
                                          <p:val>
                                            <p:fltVal val="90"/>
                                          </p:val>
                                        </p:tav>
                                        <p:tav tm="100000">
                                          <p:val>
                                            <p:fltVal val="0"/>
                                          </p:val>
                                        </p:tav>
                                      </p:tavLst>
                                    </p:anim>
                                    <p:animEffect transition="in" filter="fade">
                                      <p:cBhvr>
                                        <p:cTn id="54" dur="1000"/>
                                        <p:tgtEl>
                                          <p:spTgt spid="5">
                                            <p:txEl>
                                              <p:pRg st="2" end="2"/>
                                            </p:txEl>
                                          </p:spTgt>
                                        </p:tgtEl>
                                      </p:cBhvr>
                                    </p:animEffect>
                                  </p:childTnLst>
                                </p:cTn>
                              </p:par>
                            </p:childTnLst>
                          </p:cTn>
                        </p:par>
                      </p:childTnLst>
                    </p:cTn>
                  </p:par>
                  <p:par>
                    <p:cTn id="55" fill="hold">
                      <p:stCondLst>
                        <p:cond delay="indefinite"/>
                      </p:stCondLst>
                      <p:childTnLst>
                        <p:par>
                          <p:cTn id="56" fill="hold">
                            <p:stCondLst>
                              <p:cond delay="0"/>
                            </p:stCondLst>
                            <p:childTnLst>
                              <p:par>
                                <p:cTn id="57" presetID="31" presetClass="entr" presetSubtype="0" fill="hold" nodeType="clickEffect">
                                  <p:stCondLst>
                                    <p:cond delay="0"/>
                                  </p:stCondLst>
                                  <p:iterate type="lt">
                                    <p:tmPct val="5000"/>
                                  </p:iterate>
                                  <p:childTnLst>
                                    <p:set>
                                      <p:cBhvr>
                                        <p:cTn id="58" dur="1" fill="hold">
                                          <p:stCondLst>
                                            <p:cond delay="0"/>
                                          </p:stCondLst>
                                        </p:cTn>
                                        <p:tgtEl>
                                          <p:spTgt spid="5">
                                            <p:txEl>
                                              <p:pRg st="3" end="3"/>
                                            </p:txEl>
                                          </p:spTgt>
                                        </p:tgtEl>
                                        <p:attrNameLst>
                                          <p:attrName>style.visibility</p:attrName>
                                        </p:attrNameLst>
                                      </p:cBhvr>
                                      <p:to>
                                        <p:strVal val="visible"/>
                                      </p:to>
                                    </p:set>
                                    <p:anim calcmode="lin" valueType="num">
                                      <p:cBhvr>
                                        <p:cTn id="59" dur="1000" fill="hold"/>
                                        <p:tgtEl>
                                          <p:spTgt spid="5">
                                            <p:txEl>
                                              <p:pRg st="3" end="3"/>
                                            </p:txEl>
                                          </p:spTgt>
                                        </p:tgtEl>
                                        <p:attrNameLst>
                                          <p:attrName>ppt_w</p:attrName>
                                        </p:attrNameLst>
                                      </p:cBhvr>
                                      <p:tavLst>
                                        <p:tav tm="0">
                                          <p:val>
                                            <p:fltVal val="0"/>
                                          </p:val>
                                        </p:tav>
                                        <p:tav tm="100000">
                                          <p:val>
                                            <p:strVal val="#ppt_w"/>
                                          </p:val>
                                        </p:tav>
                                      </p:tavLst>
                                    </p:anim>
                                    <p:anim calcmode="lin" valueType="num">
                                      <p:cBhvr>
                                        <p:cTn id="60" dur="1000" fill="hold"/>
                                        <p:tgtEl>
                                          <p:spTgt spid="5">
                                            <p:txEl>
                                              <p:pRg st="3" end="3"/>
                                            </p:txEl>
                                          </p:spTgt>
                                        </p:tgtEl>
                                        <p:attrNameLst>
                                          <p:attrName>ppt_h</p:attrName>
                                        </p:attrNameLst>
                                      </p:cBhvr>
                                      <p:tavLst>
                                        <p:tav tm="0">
                                          <p:val>
                                            <p:fltVal val="0"/>
                                          </p:val>
                                        </p:tav>
                                        <p:tav tm="100000">
                                          <p:val>
                                            <p:strVal val="#ppt_h"/>
                                          </p:val>
                                        </p:tav>
                                      </p:tavLst>
                                    </p:anim>
                                    <p:anim calcmode="lin" valueType="num">
                                      <p:cBhvr>
                                        <p:cTn id="61" dur="1000" fill="hold"/>
                                        <p:tgtEl>
                                          <p:spTgt spid="5">
                                            <p:txEl>
                                              <p:pRg st="3" end="3"/>
                                            </p:txEl>
                                          </p:spTgt>
                                        </p:tgtEl>
                                        <p:attrNameLst>
                                          <p:attrName>style.rotation</p:attrName>
                                        </p:attrNameLst>
                                      </p:cBhvr>
                                      <p:tavLst>
                                        <p:tav tm="0">
                                          <p:val>
                                            <p:fltVal val="90"/>
                                          </p:val>
                                        </p:tav>
                                        <p:tav tm="100000">
                                          <p:val>
                                            <p:fltVal val="0"/>
                                          </p:val>
                                        </p:tav>
                                      </p:tavLst>
                                    </p:anim>
                                    <p:animEffect transition="in" filter="fade">
                                      <p:cBhvr>
                                        <p:cTn id="62" dur="1000"/>
                                        <p:tgtEl>
                                          <p:spTgt spid="5">
                                            <p:txEl>
                                              <p:pRg st="3" end="3"/>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31" presetClass="entr" presetSubtype="0" fill="hold" nodeType="clickEffect">
                                  <p:stCondLst>
                                    <p:cond delay="0"/>
                                  </p:stCondLst>
                                  <p:iterate type="lt">
                                    <p:tmPct val="5000"/>
                                  </p:iterate>
                                  <p:childTnLst>
                                    <p:set>
                                      <p:cBhvr>
                                        <p:cTn id="66" dur="1" fill="hold">
                                          <p:stCondLst>
                                            <p:cond delay="0"/>
                                          </p:stCondLst>
                                        </p:cTn>
                                        <p:tgtEl>
                                          <p:spTgt spid="5">
                                            <p:txEl>
                                              <p:pRg st="4" end="4"/>
                                            </p:txEl>
                                          </p:spTgt>
                                        </p:tgtEl>
                                        <p:attrNameLst>
                                          <p:attrName>style.visibility</p:attrName>
                                        </p:attrNameLst>
                                      </p:cBhvr>
                                      <p:to>
                                        <p:strVal val="visible"/>
                                      </p:to>
                                    </p:set>
                                    <p:anim calcmode="lin" valueType="num">
                                      <p:cBhvr>
                                        <p:cTn id="67" dur="1000" fill="hold"/>
                                        <p:tgtEl>
                                          <p:spTgt spid="5">
                                            <p:txEl>
                                              <p:pRg st="4" end="4"/>
                                            </p:txEl>
                                          </p:spTgt>
                                        </p:tgtEl>
                                        <p:attrNameLst>
                                          <p:attrName>ppt_w</p:attrName>
                                        </p:attrNameLst>
                                      </p:cBhvr>
                                      <p:tavLst>
                                        <p:tav tm="0">
                                          <p:val>
                                            <p:fltVal val="0"/>
                                          </p:val>
                                        </p:tav>
                                        <p:tav tm="100000">
                                          <p:val>
                                            <p:strVal val="#ppt_w"/>
                                          </p:val>
                                        </p:tav>
                                      </p:tavLst>
                                    </p:anim>
                                    <p:anim calcmode="lin" valueType="num">
                                      <p:cBhvr>
                                        <p:cTn id="68" dur="1000" fill="hold"/>
                                        <p:tgtEl>
                                          <p:spTgt spid="5">
                                            <p:txEl>
                                              <p:pRg st="4" end="4"/>
                                            </p:txEl>
                                          </p:spTgt>
                                        </p:tgtEl>
                                        <p:attrNameLst>
                                          <p:attrName>ppt_h</p:attrName>
                                        </p:attrNameLst>
                                      </p:cBhvr>
                                      <p:tavLst>
                                        <p:tav tm="0">
                                          <p:val>
                                            <p:fltVal val="0"/>
                                          </p:val>
                                        </p:tav>
                                        <p:tav tm="100000">
                                          <p:val>
                                            <p:strVal val="#ppt_h"/>
                                          </p:val>
                                        </p:tav>
                                      </p:tavLst>
                                    </p:anim>
                                    <p:anim calcmode="lin" valueType="num">
                                      <p:cBhvr>
                                        <p:cTn id="69" dur="1000" fill="hold"/>
                                        <p:tgtEl>
                                          <p:spTgt spid="5">
                                            <p:txEl>
                                              <p:pRg st="4" end="4"/>
                                            </p:txEl>
                                          </p:spTgt>
                                        </p:tgtEl>
                                        <p:attrNameLst>
                                          <p:attrName>style.rotation</p:attrName>
                                        </p:attrNameLst>
                                      </p:cBhvr>
                                      <p:tavLst>
                                        <p:tav tm="0">
                                          <p:val>
                                            <p:fltVal val="90"/>
                                          </p:val>
                                        </p:tav>
                                        <p:tav tm="100000">
                                          <p:val>
                                            <p:fltVal val="0"/>
                                          </p:val>
                                        </p:tav>
                                      </p:tavLst>
                                    </p:anim>
                                    <p:animEffect transition="in" filter="fade">
                                      <p:cBhvr>
                                        <p:cTn id="70" dur="1000"/>
                                        <p:tgtEl>
                                          <p:spTgt spid="5">
                                            <p:txEl>
                                              <p:pRg st="4" end="4"/>
                                            </p:txEl>
                                          </p:spTgt>
                                        </p:tgtEl>
                                      </p:cBhvr>
                                    </p:animEffect>
                                  </p:childTnLst>
                                </p:cTn>
                              </p:par>
                            </p:childTnLst>
                          </p:cTn>
                        </p:par>
                      </p:childTnLst>
                    </p:cTn>
                  </p:par>
                  <p:par>
                    <p:cTn id="71" fill="hold">
                      <p:stCondLst>
                        <p:cond delay="indefinite"/>
                      </p:stCondLst>
                      <p:childTnLst>
                        <p:par>
                          <p:cTn id="72" fill="hold">
                            <p:stCondLst>
                              <p:cond delay="0"/>
                            </p:stCondLst>
                            <p:childTnLst>
                              <p:par>
                                <p:cTn id="73" presetID="31" presetClass="entr" presetSubtype="0" fill="hold" nodeType="clickEffect">
                                  <p:stCondLst>
                                    <p:cond delay="0"/>
                                  </p:stCondLst>
                                  <p:iterate type="lt">
                                    <p:tmPct val="5000"/>
                                  </p:iterate>
                                  <p:childTnLst>
                                    <p:set>
                                      <p:cBhvr>
                                        <p:cTn id="74" dur="1" fill="hold">
                                          <p:stCondLst>
                                            <p:cond delay="0"/>
                                          </p:stCondLst>
                                        </p:cTn>
                                        <p:tgtEl>
                                          <p:spTgt spid="5">
                                            <p:txEl>
                                              <p:pRg st="5" end="5"/>
                                            </p:txEl>
                                          </p:spTgt>
                                        </p:tgtEl>
                                        <p:attrNameLst>
                                          <p:attrName>style.visibility</p:attrName>
                                        </p:attrNameLst>
                                      </p:cBhvr>
                                      <p:to>
                                        <p:strVal val="visible"/>
                                      </p:to>
                                    </p:set>
                                    <p:anim calcmode="lin" valueType="num">
                                      <p:cBhvr>
                                        <p:cTn id="75" dur="1000" fill="hold"/>
                                        <p:tgtEl>
                                          <p:spTgt spid="5">
                                            <p:txEl>
                                              <p:pRg st="5" end="5"/>
                                            </p:txEl>
                                          </p:spTgt>
                                        </p:tgtEl>
                                        <p:attrNameLst>
                                          <p:attrName>ppt_w</p:attrName>
                                        </p:attrNameLst>
                                      </p:cBhvr>
                                      <p:tavLst>
                                        <p:tav tm="0">
                                          <p:val>
                                            <p:fltVal val="0"/>
                                          </p:val>
                                        </p:tav>
                                        <p:tav tm="100000">
                                          <p:val>
                                            <p:strVal val="#ppt_w"/>
                                          </p:val>
                                        </p:tav>
                                      </p:tavLst>
                                    </p:anim>
                                    <p:anim calcmode="lin" valueType="num">
                                      <p:cBhvr>
                                        <p:cTn id="76" dur="1000" fill="hold"/>
                                        <p:tgtEl>
                                          <p:spTgt spid="5">
                                            <p:txEl>
                                              <p:pRg st="5" end="5"/>
                                            </p:txEl>
                                          </p:spTgt>
                                        </p:tgtEl>
                                        <p:attrNameLst>
                                          <p:attrName>ppt_h</p:attrName>
                                        </p:attrNameLst>
                                      </p:cBhvr>
                                      <p:tavLst>
                                        <p:tav tm="0">
                                          <p:val>
                                            <p:fltVal val="0"/>
                                          </p:val>
                                        </p:tav>
                                        <p:tav tm="100000">
                                          <p:val>
                                            <p:strVal val="#ppt_h"/>
                                          </p:val>
                                        </p:tav>
                                      </p:tavLst>
                                    </p:anim>
                                    <p:anim calcmode="lin" valueType="num">
                                      <p:cBhvr>
                                        <p:cTn id="77" dur="1000" fill="hold"/>
                                        <p:tgtEl>
                                          <p:spTgt spid="5">
                                            <p:txEl>
                                              <p:pRg st="5" end="5"/>
                                            </p:txEl>
                                          </p:spTgt>
                                        </p:tgtEl>
                                        <p:attrNameLst>
                                          <p:attrName>style.rotation</p:attrName>
                                        </p:attrNameLst>
                                      </p:cBhvr>
                                      <p:tavLst>
                                        <p:tav tm="0">
                                          <p:val>
                                            <p:fltVal val="90"/>
                                          </p:val>
                                        </p:tav>
                                        <p:tav tm="100000">
                                          <p:val>
                                            <p:fltVal val="0"/>
                                          </p:val>
                                        </p:tav>
                                      </p:tavLst>
                                    </p:anim>
                                    <p:animEffect transition="in" filter="fade">
                                      <p:cBhvr>
                                        <p:cTn id="78" dur="1000"/>
                                        <p:tgtEl>
                                          <p:spTgt spid="5">
                                            <p:txEl>
                                              <p:pRg st="5" end="5"/>
                                            </p:txEl>
                                          </p:spTgt>
                                        </p:tgtEl>
                                      </p:cBhvr>
                                    </p:animEffect>
                                  </p:childTnLst>
                                </p:cTn>
                              </p:par>
                            </p:childTnLst>
                          </p:cTn>
                        </p:par>
                      </p:childTnLst>
                    </p:cTn>
                  </p:par>
                  <p:par>
                    <p:cTn id="79" fill="hold">
                      <p:stCondLst>
                        <p:cond delay="indefinite"/>
                      </p:stCondLst>
                      <p:childTnLst>
                        <p:par>
                          <p:cTn id="80" fill="hold">
                            <p:stCondLst>
                              <p:cond delay="0"/>
                            </p:stCondLst>
                            <p:childTnLst>
                              <p:par>
                                <p:cTn id="81" presetID="49" presetClass="entr" presetSubtype="0" decel="100000" fill="hold" grpId="0" nodeType="clickEffect">
                                  <p:stCondLst>
                                    <p:cond delay="0"/>
                                  </p:stCondLst>
                                  <p:childTnLst>
                                    <p:set>
                                      <p:cBhvr>
                                        <p:cTn id="82" dur="1" fill="hold">
                                          <p:stCondLst>
                                            <p:cond delay="0"/>
                                          </p:stCondLst>
                                        </p:cTn>
                                        <p:tgtEl>
                                          <p:spTgt spid="6"/>
                                        </p:tgtEl>
                                        <p:attrNameLst>
                                          <p:attrName>style.visibility</p:attrName>
                                        </p:attrNameLst>
                                      </p:cBhvr>
                                      <p:to>
                                        <p:strVal val="visible"/>
                                      </p:to>
                                    </p:set>
                                    <p:anim calcmode="lin" valueType="num">
                                      <p:cBhvr>
                                        <p:cTn id="83" dur="1000" fill="hold"/>
                                        <p:tgtEl>
                                          <p:spTgt spid="6"/>
                                        </p:tgtEl>
                                        <p:attrNameLst>
                                          <p:attrName>ppt_w</p:attrName>
                                        </p:attrNameLst>
                                      </p:cBhvr>
                                      <p:tavLst>
                                        <p:tav tm="0">
                                          <p:val>
                                            <p:fltVal val="0"/>
                                          </p:val>
                                        </p:tav>
                                        <p:tav tm="100000">
                                          <p:val>
                                            <p:strVal val="#ppt_w"/>
                                          </p:val>
                                        </p:tav>
                                      </p:tavLst>
                                    </p:anim>
                                    <p:anim calcmode="lin" valueType="num">
                                      <p:cBhvr>
                                        <p:cTn id="84" dur="1000" fill="hold"/>
                                        <p:tgtEl>
                                          <p:spTgt spid="6"/>
                                        </p:tgtEl>
                                        <p:attrNameLst>
                                          <p:attrName>ppt_h</p:attrName>
                                        </p:attrNameLst>
                                      </p:cBhvr>
                                      <p:tavLst>
                                        <p:tav tm="0">
                                          <p:val>
                                            <p:fltVal val="0"/>
                                          </p:val>
                                        </p:tav>
                                        <p:tav tm="100000">
                                          <p:val>
                                            <p:strVal val="#ppt_h"/>
                                          </p:val>
                                        </p:tav>
                                      </p:tavLst>
                                    </p:anim>
                                    <p:anim calcmode="lin" valueType="num">
                                      <p:cBhvr>
                                        <p:cTn id="85" dur="1000" fill="hold"/>
                                        <p:tgtEl>
                                          <p:spTgt spid="6"/>
                                        </p:tgtEl>
                                        <p:attrNameLst>
                                          <p:attrName>style.rotation</p:attrName>
                                        </p:attrNameLst>
                                      </p:cBhvr>
                                      <p:tavLst>
                                        <p:tav tm="0">
                                          <p:val>
                                            <p:fltVal val="360"/>
                                          </p:val>
                                        </p:tav>
                                        <p:tav tm="100000">
                                          <p:val>
                                            <p:fltVal val="0"/>
                                          </p:val>
                                        </p:tav>
                                      </p:tavLst>
                                    </p:anim>
                                    <p:animEffect transition="in" filter="fade">
                                      <p:cBhvr>
                                        <p:cTn id="86"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0" y="0"/>
            <a:ext cx="12192000" cy="523220"/>
          </a:xfrm>
          <a:prstGeom prst="rect">
            <a:avLst/>
          </a:prstGeom>
          <a:noFill/>
        </p:spPr>
        <p:txBody>
          <a:bodyPr wrap="square" rtlCol="0">
            <a:spAutoFit/>
          </a:bodyPr>
          <a:lstStyle/>
          <a:p>
            <a:pPr algn="ctr"/>
            <a:r>
              <a:rPr lang="en-US" sz="2800" b="1" dirty="0" err="1">
                <a:solidFill>
                  <a:srgbClr val="FF00FF"/>
                </a:solidFill>
                <a:latin typeface="Times New Roman" pitchFamily="18" charset="0"/>
                <a:cs typeface="Times New Roman" pitchFamily="18" charset="0"/>
              </a:rPr>
              <a:t>BÀI</a:t>
            </a:r>
            <a:r>
              <a:rPr lang="en-US" sz="2800" b="1" dirty="0">
                <a:solidFill>
                  <a:srgbClr val="FF00FF"/>
                </a:solidFill>
                <a:latin typeface="Times New Roman" pitchFamily="18" charset="0"/>
                <a:cs typeface="Times New Roman" pitchFamily="18" charset="0"/>
              </a:rPr>
              <a:t> 38: </a:t>
            </a:r>
            <a:r>
              <a:rPr lang="en-US" sz="2800" b="1" dirty="0" err="1">
                <a:solidFill>
                  <a:srgbClr val="FF00FF"/>
                </a:solidFill>
                <a:latin typeface="Times New Roman" pitchFamily="18" charset="0"/>
                <a:cs typeface="Times New Roman" pitchFamily="18" charset="0"/>
              </a:rPr>
              <a:t>QUY</a:t>
            </a:r>
            <a:r>
              <a:rPr lang="en-US" sz="2800" b="1" dirty="0">
                <a:solidFill>
                  <a:srgbClr val="FF00FF"/>
                </a:solidFill>
                <a:latin typeface="Times New Roman" pitchFamily="18" charset="0"/>
                <a:cs typeface="Times New Roman" pitchFamily="18" charset="0"/>
              </a:rPr>
              <a:t> </a:t>
            </a:r>
            <a:r>
              <a:rPr lang="en-US" sz="2800" b="1" dirty="0" err="1">
                <a:solidFill>
                  <a:srgbClr val="FF00FF"/>
                </a:solidFill>
                <a:latin typeface="Times New Roman" pitchFamily="18" charset="0"/>
                <a:cs typeface="Times New Roman" pitchFamily="18" charset="0"/>
              </a:rPr>
              <a:t>LUẬT</a:t>
            </a:r>
            <a:r>
              <a:rPr lang="en-US" sz="2800" b="1" dirty="0">
                <a:solidFill>
                  <a:srgbClr val="FF00FF"/>
                </a:solidFill>
                <a:latin typeface="Times New Roman" pitchFamily="18" charset="0"/>
                <a:cs typeface="Times New Roman" pitchFamily="18" charset="0"/>
              </a:rPr>
              <a:t> DI </a:t>
            </a:r>
            <a:r>
              <a:rPr lang="en-US" sz="2800" b="1" dirty="0" err="1">
                <a:solidFill>
                  <a:srgbClr val="FF00FF"/>
                </a:solidFill>
                <a:latin typeface="Times New Roman" pitchFamily="18" charset="0"/>
                <a:cs typeface="Times New Roman" pitchFamily="18" charset="0"/>
              </a:rPr>
              <a:t>TRUYỀN</a:t>
            </a:r>
            <a:r>
              <a:rPr lang="en-US" sz="2800" b="1" dirty="0">
                <a:solidFill>
                  <a:srgbClr val="FF00FF"/>
                </a:solidFill>
                <a:latin typeface="Times New Roman" pitchFamily="18" charset="0"/>
                <a:cs typeface="Times New Roman" pitchFamily="18" charset="0"/>
              </a:rPr>
              <a:t> </a:t>
            </a:r>
            <a:r>
              <a:rPr lang="en-US" sz="2800" b="1" dirty="0" err="1">
                <a:solidFill>
                  <a:srgbClr val="FF00FF"/>
                </a:solidFill>
                <a:latin typeface="Times New Roman" pitchFamily="18" charset="0"/>
                <a:cs typeface="Times New Roman" pitchFamily="18" charset="0"/>
              </a:rPr>
              <a:t>CỦA</a:t>
            </a:r>
            <a:r>
              <a:rPr lang="en-US" sz="2800" b="1" dirty="0">
                <a:solidFill>
                  <a:srgbClr val="FF00FF"/>
                </a:solidFill>
                <a:latin typeface="Times New Roman" pitchFamily="18" charset="0"/>
                <a:cs typeface="Times New Roman" pitchFamily="18" charset="0"/>
              </a:rPr>
              <a:t> MENDEL</a:t>
            </a:r>
            <a:endParaRPr lang="en-US" sz="3200" b="1" dirty="0">
              <a:solidFill>
                <a:srgbClr val="FF00FF"/>
              </a:solidFill>
              <a:latin typeface="Times New Roman" pitchFamily="18" charset="0"/>
              <a:cs typeface="Times New Roman" pitchFamily="18" charset="0"/>
            </a:endParaRPr>
          </a:p>
        </p:txBody>
      </p:sp>
      <p:sp>
        <p:nvSpPr>
          <p:cNvPr id="27650" name="Rectangle 2"/>
          <p:cNvSpPr>
            <a:spLocks noChangeArrowheads="1"/>
          </p:cNvSpPr>
          <p:nvPr/>
        </p:nvSpPr>
        <p:spPr bwMode="auto">
          <a:xfrm>
            <a:off x="0" y="0"/>
            <a:ext cx="12192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27651" name="Rectangle 3"/>
          <p:cNvSpPr>
            <a:spLocks noChangeArrowheads="1"/>
          </p:cNvSpPr>
          <p:nvPr/>
        </p:nvSpPr>
        <p:spPr bwMode="auto">
          <a:xfrm>
            <a:off x="0" y="857250"/>
            <a:ext cx="12192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2" name="Rectangle 1"/>
          <p:cNvSpPr>
            <a:spLocks noChangeArrowheads="1"/>
          </p:cNvSpPr>
          <p:nvPr/>
        </p:nvSpPr>
        <p:spPr bwMode="auto">
          <a:xfrm>
            <a:off x="0" y="555387"/>
            <a:ext cx="12192000" cy="55092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lang="en-US" sz="3200" b="1" dirty="0">
                <a:solidFill>
                  <a:srgbClr val="0000FF"/>
                </a:solidFill>
                <a:latin typeface="Times New Roman" pitchFamily="18" charset="0"/>
                <a:cs typeface="Times New Roman" pitchFamily="18" charset="0"/>
              </a:rPr>
              <a:t>- </a:t>
            </a:r>
            <a:r>
              <a:rPr lang="en-US" sz="3200" b="1" dirty="0" err="1">
                <a:solidFill>
                  <a:srgbClr val="0000FF"/>
                </a:solidFill>
                <a:latin typeface="Times New Roman" pitchFamily="18" charset="0"/>
                <a:cs typeface="Times New Roman" pitchFamily="18" charset="0"/>
              </a:rPr>
              <a:t>Phép</a:t>
            </a:r>
            <a:r>
              <a:rPr lang="en-US" sz="3200" b="1" dirty="0">
                <a:solidFill>
                  <a:srgbClr val="0000FF"/>
                </a:solidFill>
                <a:latin typeface="Times New Roman" pitchFamily="18" charset="0"/>
                <a:cs typeface="Times New Roman" pitchFamily="18" charset="0"/>
              </a:rPr>
              <a:t> </a:t>
            </a:r>
            <a:r>
              <a:rPr lang="en-US" sz="3200" b="1" dirty="0" err="1">
                <a:solidFill>
                  <a:srgbClr val="0000FF"/>
                </a:solidFill>
                <a:latin typeface="Times New Roman" pitchFamily="18" charset="0"/>
                <a:cs typeface="Times New Roman" pitchFamily="18" charset="0"/>
              </a:rPr>
              <a:t>lai</a:t>
            </a:r>
            <a:r>
              <a:rPr lang="en-US" sz="3200" b="1" dirty="0">
                <a:solidFill>
                  <a:srgbClr val="0000FF"/>
                </a:solidFill>
                <a:latin typeface="Times New Roman" pitchFamily="18" charset="0"/>
                <a:cs typeface="Times New Roman" pitchFamily="18" charset="0"/>
              </a:rPr>
              <a:t> </a:t>
            </a:r>
            <a:r>
              <a:rPr lang="en-US" sz="3200" b="1" dirty="0" err="1">
                <a:solidFill>
                  <a:srgbClr val="0000FF"/>
                </a:solidFill>
                <a:latin typeface="Times New Roman" pitchFamily="18" charset="0"/>
                <a:cs typeface="Times New Roman" pitchFamily="18" charset="0"/>
              </a:rPr>
              <a:t>phân</a:t>
            </a:r>
            <a:r>
              <a:rPr lang="en-US" sz="3200" b="1" dirty="0">
                <a:solidFill>
                  <a:srgbClr val="0000FF"/>
                </a:solidFill>
                <a:latin typeface="Times New Roman" pitchFamily="18" charset="0"/>
                <a:cs typeface="Times New Roman" pitchFamily="18" charset="0"/>
              </a:rPr>
              <a:t> </a:t>
            </a:r>
            <a:r>
              <a:rPr lang="en-US" sz="3200" b="1" dirty="0" err="1">
                <a:solidFill>
                  <a:srgbClr val="0000FF"/>
                </a:solidFill>
                <a:latin typeface="Times New Roman" pitchFamily="18" charset="0"/>
                <a:cs typeface="Times New Roman" pitchFamily="18" charset="0"/>
              </a:rPr>
              <a:t>tích</a:t>
            </a:r>
            <a:r>
              <a:rPr lang="en-US" sz="3200" b="1" dirty="0">
                <a:solidFill>
                  <a:srgbClr val="0000FF"/>
                </a:solidFill>
                <a:latin typeface="Times New Roman" pitchFamily="18" charset="0"/>
                <a:cs typeface="Times New Roman" pitchFamily="18" charset="0"/>
              </a:rPr>
              <a:t>: </a:t>
            </a:r>
            <a:r>
              <a:rPr lang="en-US" sz="3200" dirty="0" err="1">
                <a:solidFill>
                  <a:srgbClr val="0000FF"/>
                </a:solidFill>
                <a:latin typeface="Times New Roman" pitchFamily="18" charset="0"/>
                <a:cs typeface="Times New Roman" pitchFamily="18" charset="0"/>
              </a:rPr>
              <a:t>là</a:t>
            </a:r>
            <a:r>
              <a:rPr lang="en-US" sz="3200" dirty="0">
                <a:solidFill>
                  <a:srgbClr val="0000FF"/>
                </a:solidFill>
                <a:latin typeface="Times New Roman" pitchFamily="18" charset="0"/>
                <a:cs typeface="Times New Roman" pitchFamily="18" charset="0"/>
              </a:rPr>
              <a:t> </a:t>
            </a:r>
            <a:r>
              <a:rPr lang="en-US" sz="3200" dirty="0" err="1">
                <a:solidFill>
                  <a:srgbClr val="0000FF"/>
                </a:solidFill>
                <a:latin typeface="Times New Roman" pitchFamily="18" charset="0"/>
                <a:cs typeface="Times New Roman" pitchFamily="18" charset="0"/>
              </a:rPr>
              <a:t>phép</a:t>
            </a:r>
            <a:r>
              <a:rPr lang="en-US" sz="3200" dirty="0">
                <a:solidFill>
                  <a:srgbClr val="0000FF"/>
                </a:solidFill>
                <a:latin typeface="Times New Roman" pitchFamily="18" charset="0"/>
                <a:cs typeface="Times New Roman" pitchFamily="18" charset="0"/>
              </a:rPr>
              <a:t> </a:t>
            </a:r>
            <a:r>
              <a:rPr lang="en-US" sz="3200" dirty="0" err="1">
                <a:solidFill>
                  <a:srgbClr val="0000FF"/>
                </a:solidFill>
                <a:latin typeface="Times New Roman" pitchFamily="18" charset="0"/>
                <a:cs typeface="Times New Roman" pitchFamily="18" charset="0"/>
              </a:rPr>
              <a:t>lai</a:t>
            </a:r>
            <a:r>
              <a:rPr lang="en-US" sz="3200" dirty="0">
                <a:solidFill>
                  <a:srgbClr val="0000FF"/>
                </a:solidFill>
                <a:latin typeface="Times New Roman" pitchFamily="18" charset="0"/>
                <a:cs typeface="Times New Roman" pitchFamily="18" charset="0"/>
              </a:rPr>
              <a:t> </a:t>
            </a:r>
            <a:r>
              <a:rPr lang="en-US" sz="3200" dirty="0" err="1">
                <a:solidFill>
                  <a:srgbClr val="0000FF"/>
                </a:solidFill>
                <a:latin typeface="Times New Roman" pitchFamily="18" charset="0"/>
                <a:cs typeface="Times New Roman" pitchFamily="18" charset="0"/>
              </a:rPr>
              <a:t>giữa</a:t>
            </a:r>
            <a:r>
              <a:rPr lang="en-US" sz="3200" dirty="0">
                <a:solidFill>
                  <a:srgbClr val="0000FF"/>
                </a:solidFill>
                <a:latin typeface="Times New Roman" pitchFamily="18" charset="0"/>
                <a:cs typeface="Times New Roman" pitchFamily="18" charset="0"/>
              </a:rPr>
              <a:t> </a:t>
            </a:r>
            <a:r>
              <a:rPr lang="en-US" sz="3200" dirty="0" err="1">
                <a:solidFill>
                  <a:srgbClr val="0000FF"/>
                </a:solidFill>
                <a:latin typeface="Times New Roman" pitchFamily="18" charset="0"/>
                <a:cs typeface="Times New Roman" pitchFamily="18" charset="0"/>
              </a:rPr>
              <a:t>cá</a:t>
            </a:r>
            <a:r>
              <a:rPr lang="en-US" sz="3200" dirty="0">
                <a:solidFill>
                  <a:srgbClr val="0000FF"/>
                </a:solidFill>
                <a:latin typeface="Times New Roman" pitchFamily="18" charset="0"/>
                <a:cs typeface="Times New Roman" pitchFamily="18" charset="0"/>
              </a:rPr>
              <a:t> </a:t>
            </a:r>
            <a:r>
              <a:rPr lang="en-US" sz="3200" dirty="0" err="1">
                <a:solidFill>
                  <a:srgbClr val="0000FF"/>
                </a:solidFill>
                <a:latin typeface="Times New Roman" pitchFamily="18" charset="0"/>
                <a:cs typeface="Times New Roman" pitchFamily="18" charset="0"/>
              </a:rPr>
              <a:t>thể</a:t>
            </a:r>
            <a:r>
              <a:rPr lang="en-US" sz="3200" dirty="0">
                <a:solidFill>
                  <a:srgbClr val="0000FF"/>
                </a:solidFill>
                <a:latin typeface="Times New Roman" pitchFamily="18" charset="0"/>
                <a:cs typeface="Times New Roman" pitchFamily="18" charset="0"/>
              </a:rPr>
              <a:t> </a:t>
            </a:r>
            <a:r>
              <a:rPr lang="en-US" sz="3200" dirty="0" err="1">
                <a:solidFill>
                  <a:srgbClr val="0000FF"/>
                </a:solidFill>
                <a:latin typeface="Times New Roman" pitchFamily="18" charset="0"/>
                <a:cs typeface="Times New Roman" pitchFamily="18" charset="0"/>
              </a:rPr>
              <a:t>mang</a:t>
            </a:r>
            <a:r>
              <a:rPr lang="en-US" sz="3200" dirty="0">
                <a:solidFill>
                  <a:srgbClr val="0000FF"/>
                </a:solidFill>
                <a:latin typeface="Times New Roman" pitchFamily="18" charset="0"/>
                <a:cs typeface="Times New Roman" pitchFamily="18" charset="0"/>
              </a:rPr>
              <a:t> </a:t>
            </a:r>
            <a:r>
              <a:rPr lang="en-US" sz="3200" dirty="0" err="1">
                <a:solidFill>
                  <a:srgbClr val="0000FF"/>
                </a:solidFill>
                <a:latin typeface="Times New Roman" pitchFamily="18" charset="0"/>
                <a:cs typeface="Times New Roman" pitchFamily="18" charset="0"/>
              </a:rPr>
              <a:t>tính</a:t>
            </a:r>
            <a:r>
              <a:rPr lang="en-US" sz="3200" dirty="0">
                <a:solidFill>
                  <a:srgbClr val="0000FF"/>
                </a:solidFill>
                <a:latin typeface="Times New Roman" pitchFamily="18" charset="0"/>
                <a:cs typeface="Times New Roman" pitchFamily="18" charset="0"/>
              </a:rPr>
              <a:t> </a:t>
            </a:r>
            <a:r>
              <a:rPr lang="en-US" sz="3200" dirty="0" err="1">
                <a:solidFill>
                  <a:srgbClr val="0000FF"/>
                </a:solidFill>
                <a:latin typeface="Times New Roman" pitchFamily="18" charset="0"/>
                <a:cs typeface="Times New Roman" pitchFamily="18" charset="0"/>
              </a:rPr>
              <a:t>trạng</a:t>
            </a:r>
            <a:r>
              <a:rPr lang="en-US" sz="3200" dirty="0">
                <a:solidFill>
                  <a:srgbClr val="0000FF"/>
                </a:solidFill>
                <a:latin typeface="Times New Roman" pitchFamily="18" charset="0"/>
                <a:cs typeface="Times New Roman" pitchFamily="18" charset="0"/>
              </a:rPr>
              <a:t> </a:t>
            </a:r>
            <a:r>
              <a:rPr lang="en-US" sz="3200" dirty="0" err="1">
                <a:solidFill>
                  <a:srgbClr val="0000FF"/>
                </a:solidFill>
                <a:latin typeface="Times New Roman" pitchFamily="18" charset="0"/>
                <a:cs typeface="Times New Roman" pitchFamily="18" charset="0"/>
              </a:rPr>
              <a:t>trội</a:t>
            </a:r>
            <a:r>
              <a:rPr lang="en-US" sz="3200" dirty="0">
                <a:solidFill>
                  <a:srgbClr val="0000FF"/>
                </a:solidFill>
                <a:latin typeface="Times New Roman" pitchFamily="18" charset="0"/>
                <a:cs typeface="Times New Roman" pitchFamily="18" charset="0"/>
              </a:rPr>
              <a:t> </a:t>
            </a:r>
            <a:r>
              <a:rPr lang="en-US" sz="3200" dirty="0" err="1">
                <a:solidFill>
                  <a:srgbClr val="0000FF"/>
                </a:solidFill>
                <a:latin typeface="Times New Roman" pitchFamily="18" charset="0"/>
                <a:cs typeface="Times New Roman" pitchFamily="18" charset="0"/>
              </a:rPr>
              <a:t>chưa</a:t>
            </a:r>
            <a:r>
              <a:rPr lang="en-US" sz="3200" dirty="0">
                <a:solidFill>
                  <a:srgbClr val="0000FF"/>
                </a:solidFill>
                <a:latin typeface="Times New Roman" pitchFamily="18" charset="0"/>
                <a:cs typeface="Times New Roman" pitchFamily="18" charset="0"/>
              </a:rPr>
              <a:t> </a:t>
            </a:r>
            <a:r>
              <a:rPr lang="en-US" sz="3200" dirty="0" err="1">
                <a:solidFill>
                  <a:srgbClr val="0000FF"/>
                </a:solidFill>
                <a:latin typeface="Times New Roman" pitchFamily="18" charset="0"/>
                <a:cs typeface="Times New Roman" pitchFamily="18" charset="0"/>
              </a:rPr>
              <a:t>biết</a:t>
            </a:r>
            <a:r>
              <a:rPr lang="en-US" sz="3200" dirty="0">
                <a:solidFill>
                  <a:srgbClr val="0000FF"/>
                </a:solidFill>
                <a:latin typeface="Times New Roman" pitchFamily="18" charset="0"/>
                <a:cs typeface="Times New Roman" pitchFamily="18" charset="0"/>
              </a:rPr>
              <a:t> </a:t>
            </a:r>
            <a:r>
              <a:rPr lang="en-US" sz="3200" dirty="0" err="1">
                <a:solidFill>
                  <a:srgbClr val="0000FF"/>
                </a:solidFill>
                <a:latin typeface="Times New Roman" pitchFamily="18" charset="0"/>
                <a:cs typeface="Times New Roman" pitchFamily="18" charset="0"/>
              </a:rPr>
              <a:t>kiểu</a:t>
            </a:r>
            <a:r>
              <a:rPr lang="en-US" sz="3200" dirty="0">
                <a:solidFill>
                  <a:srgbClr val="0000FF"/>
                </a:solidFill>
                <a:latin typeface="Times New Roman" pitchFamily="18" charset="0"/>
                <a:cs typeface="Times New Roman" pitchFamily="18" charset="0"/>
              </a:rPr>
              <a:t> gene </a:t>
            </a:r>
            <a:r>
              <a:rPr lang="en-US" sz="3200" dirty="0" err="1">
                <a:solidFill>
                  <a:srgbClr val="0000FF"/>
                </a:solidFill>
                <a:latin typeface="Times New Roman" pitchFamily="18" charset="0"/>
                <a:cs typeface="Times New Roman" pitchFamily="18" charset="0"/>
              </a:rPr>
              <a:t>với</a:t>
            </a:r>
            <a:r>
              <a:rPr lang="en-US" sz="3200" dirty="0">
                <a:solidFill>
                  <a:srgbClr val="0000FF"/>
                </a:solidFill>
                <a:latin typeface="Times New Roman" pitchFamily="18" charset="0"/>
                <a:cs typeface="Times New Roman" pitchFamily="18" charset="0"/>
              </a:rPr>
              <a:t> </a:t>
            </a:r>
            <a:r>
              <a:rPr lang="en-US" sz="3200" dirty="0" err="1">
                <a:solidFill>
                  <a:srgbClr val="0000FF"/>
                </a:solidFill>
                <a:latin typeface="Times New Roman" pitchFamily="18" charset="0"/>
                <a:cs typeface="Times New Roman" pitchFamily="18" charset="0"/>
              </a:rPr>
              <a:t>cá</a:t>
            </a:r>
            <a:r>
              <a:rPr lang="en-US" sz="3200" dirty="0">
                <a:solidFill>
                  <a:srgbClr val="0000FF"/>
                </a:solidFill>
                <a:latin typeface="Times New Roman" pitchFamily="18" charset="0"/>
                <a:cs typeface="Times New Roman" pitchFamily="18" charset="0"/>
              </a:rPr>
              <a:t> </a:t>
            </a:r>
            <a:r>
              <a:rPr lang="en-US" sz="3200" dirty="0" err="1">
                <a:solidFill>
                  <a:srgbClr val="0000FF"/>
                </a:solidFill>
                <a:latin typeface="Times New Roman" pitchFamily="18" charset="0"/>
                <a:cs typeface="Times New Roman" pitchFamily="18" charset="0"/>
              </a:rPr>
              <a:t>thể</a:t>
            </a:r>
            <a:r>
              <a:rPr lang="en-US" sz="3200" dirty="0">
                <a:solidFill>
                  <a:srgbClr val="0000FF"/>
                </a:solidFill>
                <a:latin typeface="Times New Roman" pitchFamily="18" charset="0"/>
                <a:cs typeface="Times New Roman" pitchFamily="18" charset="0"/>
              </a:rPr>
              <a:t> </a:t>
            </a:r>
            <a:r>
              <a:rPr lang="en-US" sz="3200" dirty="0" err="1">
                <a:solidFill>
                  <a:srgbClr val="0000FF"/>
                </a:solidFill>
                <a:latin typeface="Times New Roman" pitchFamily="18" charset="0"/>
                <a:cs typeface="Times New Roman" pitchFamily="18" charset="0"/>
              </a:rPr>
              <a:t>mang</a:t>
            </a:r>
            <a:r>
              <a:rPr lang="en-US" sz="3200" dirty="0">
                <a:solidFill>
                  <a:srgbClr val="0000FF"/>
                </a:solidFill>
                <a:latin typeface="Times New Roman" pitchFamily="18" charset="0"/>
                <a:cs typeface="Times New Roman" pitchFamily="18" charset="0"/>
              </a:rPr>
              <a:t> </a:t>
            </a:r>
            <a:r>
              <a:rPr lang="en-US" sz="3200" dirty="0" err="1">
                <a:solidFill>
                  <a:srgbClr val="0000FF"/>
                </a:solidFill>
                <a:latin typeface="Times New Roman" pitchFamily="18" charset="0"/>
                <a:cs typeface="Times New Roman" pitchFamily="18" charset="0"/>
              </a:rPr>
              <a:t>tính</a:t>
            </a:r>
            <a:r>
              <a:rPr lang="en-US" sz="3200" dirty="0">
                <a:solidFill>
                  <a:srgbClr val="0000FF"/>
                </a:solidFill>
                <a:latin typeface="Times New Roman" pitchFamily="18" charset="0"/>
                <a:cs typeface="Times New Roman" pitchFamily="18" charset="0"/>
              </a:rPr>
              <a:t> </a:t>
            </a:r>
            <a:r>
              <a:rPr lang="en-US" sz="3200" dirty="0" err="1">
                <a:solidFill>
                  <a:srgbClr val="0000FF"/>
                </a:solidFill>
                <a:latin typeface="Times New Roman" pitchFamily="18" charset="0"/>
                <a:cs typeface="Times New Roman" pitchFamily="18" charset="0"/>
              </a:rPr>
              <a:t>trạng</a:t>
            </a:r>
            <a:r>
              <a:rPr lang="en-US" sz="3200" dirty="0">
                <a:solidFill>
                  <a:srgbClr val="0000FF"/>
                </a:solidFill>
                <a:latin typeface="Times New Roman" pitchFamily="18" charset="0"/>
                <a:cs typeface="Times New Roman" pitchFamily="18" charset="0"/>
              </a:rPr>
              <a:t> </a:t>
            </a:r>
            <a:r>
              <a:rPr lang="en-US" sz="3200" dirty="0" err="1">
                <a:solidFill>
                  <a:srgbClr val="0000FF"/>
                </a:solidFill>
                <a:latin typeface="Times New Roman" pitchFamily="18" charset="0"/>
                <a:cs typeface="Times New Roman" pitchFamily="18" charset="0"/>
              </a:rPr>
              <a:t>lặn</a:t>
            </a:r>
            <a:r>
              <a:rPr lang="en-US" sz="3200" dirty="0">
                <a:solidFill>
                  <a:srgbClr val="0000FF"/>
                </a:solidFill>
                <a:latin typeface="Times New Roman" pitchFamily="18" charset="0"/>
                <a:cs typeface="Times New Roman" pitchFamily="18" charset="0"/>
              </a:rPr>
              <a:t> </a:t>
            </a:r>
            <a:r>
              <a:rPr lang="en-US" sz="3200" dirty="0" err="1">
                <a:solidFill>
                  <a:srgbClr val="0000FF"/>
                </a:solidFill>
                <a:latin typeface="Times New Roman" pitchFamily="18" charset="0"/>
                <a:cs typeface="Times New Roman" pitchFamily="18" charset="0"/>
              </a:rPr>
              <a:t>nhằm</a:t>
            </a:r>
            <a:r>
              <a:rPr lang="en-US" sz="3200" dirty="0">
                <a:solidFill>
                  <a:srgbClr val="0000FF"/>
                </a:solidFill>
                <a:latin typeface="Times New Roman" pitchFamily="18" charset="0"/>
                <a:cs typeface="Times New Roman" pitchFamily="18" charset="0"/>
              </a:rPr>
              <a:t> </a:t>
            </a:r>
            <a:r>
              <a:rPr lang="en-US" sz="3200" dirty="0" err="1">
                <a:solidFill>
                  <a:srgbClr val="0000FF"/>
                </a:solidFill>
                <a:latin typeface="Times New Roman" pitchFamily="18" charset="0"/>
                <a:cs typeface="Times New Roman" pitchFamily="18" charset="0"/>
              </a:rPr>
              <a:t>xác</a:t>
            </a:r>
            <a:r>
              <a:rPr lang="en-US" sz="3200" dirty="0">
                <a:solidFill>
                  <a:srgbClr val="0000FF"/>
                </a:solidFill>
                <a:latin typeface="Times New Roman" pitchFamily="18" charset="0"/>
                <a:cs typeface="Times New Roman" pitchFamily="18" charset="0"/>
              </a:rPr>
              <a:t> </a:t>
            </a:r>
            <a:r>
              <a:rPr lang="en-US" sz="3200" dirty="0" err="1">
                <a:solidFill>
                  <a:srgbClr val="0000FF"/>
                </a:solidFill>
                <a:latin typeface="Times New Roman" pitchFamily="18" charset="0"/>
                <a:cs typeface="Times New Roman" pitchFamily="18" charset="0"/>
              </a:rPr>
              <a:t>định</a:t>
            </a:r>
            <a:r>
              <a:rPr lang="en-US" sz="3200" dirty="0">
                <a:solidFill>
                  <a:srgbClr val="0000FF"/>
                </a:solidFill>
                <a:latin typeface="Times New Roman" pitchFamily="18" charset="0"/>
                <a:cs typeface="Times New Roman" pitchFamily="18" charset="0"/>
              </a:rPr>
              <a:t> </a:t>
            </a:r>
            <a:r>
              <a:rPr lang="en-US" sz="3200" dirty="0" err="1">
                <a:solidFill>
                  <a:srgbClr val="0000FF"/>
                </a:solidFill>
                <a:latin typeface="Times New Roman" pitchFamily="18" charset="0"/>
                <a:cs typeface="Times New Roman" pitchFamily="18" charset="0"/>
              </a:rPr>
              <a:t>kiểu</a:t>
            </a:r>
            <a:r>
              <a:rPr lang="en-US" sz="3200" dirty="0">
                <a:solidFill>
                  <a:srgbClr val="0000FF"/>
                </a:solidFill>
                <a:latin typeface="Times New Roman" pitchFamily="18" charset="0"/>
                <a:cs typeface="Times New Roman" pitchFamily="18" charset="0"/>
              </a:rPr>
              <a:t> gen </a:t>
            </a:r>
            <a:r>
              <a:rPr lang="en-US" sz="3200" dirty="0" err="1">
                <a:solidFill>
                  <a:srgbClr val="0000FF"/>
                </a:solidFill>
                <a:latin typeface="Times New Roman" pitchFamily="18" charset="0"/>
                <a:cs typeface="Times New Roman" pitchFamily="18" charset="0"/>
              </a:rPr>
              <a:t>của</a:t>
            </a:r>
            <a:r>
              <a:rPr lang="en-US" sz="3200" dirty="0">
                <a:solidFill>
                  <a:srgbClr val="0000FF"/>
                </a:solidFill>
                <a:latin typeface="Times New Roman" pitchFamily="18" charset="0"/>
                <a:cs typeface="Times New Roman" pitchFamily="18" charset="0"/>
              </a:rPr>
              <a:t> </a:t>
            </a:r>
            <a:r>
              <a:rPr lang="en-US" sz="3200" dirty="0" err="1">
                <a:solidFill>
                  <a:srgbClr val="0000FF"/>
                </a:solidFill>
                <a:latin typeface="Times New Roman" pitchFamily="18" charset="0"/>
                <a:cs typeface="Times New Roman" pitchFamily="18" charset="0"/>
              </a:rPr>
              <a:t>cá</a:t>
            </a:r>
            <a:r>
              <a:rPr lang="en-US" sz="3200" dirty="0">
                <a:solidFill>
                  <a:srgbClr val="0000FF"/>
                </a:solidFill>
                <a:latin typeface="Times New Roman" pitchFamily="18" charset="0"/>
                <a:cs typeface="Times New Roman" pitchFamily="18" charset="0"/>
              </a:rPr>
              <a:t> </a:t>
            </a:r>
            <a:r>
              <a:rPr lang="en-US" sz="3200" dirty="0" err="1">
                <a:solidFill>
                  <a:srgbClr val="0000FF"/>
                </a:solidFill>
                <a:latin typeface="Times New Roman" pitchFamily="18" charset="0"/>
                <a:cs typeface="Times New Roman" pitchFamily="18" charset="0"/>
              </a:rPr>
              <a:t>thể</a:t>
            </a:r>
            <a:r>
              <a:rPr lang="en-US" sz="3200" dirty="0">
                <a:solidFill>
                  <a:srgbClr val="0000FF"/>
                </a:solidFill>
                <a:latin typeface="Times New Roman" pitchFamily="18" charset="0"/>
                <a:cs typeface="Times New Roman" pitchFamily="18" charset="0"/>
              </a:rPr>
              <a:t> </a:t>
            </a:r>
            <a:r>
              <a:rPr lang="en-US" sz="3200" dirty="0" err="1">
                <a:solidFill>
                  <a:srgbClr val="0000FF"/>
                </a:solidFill>
                <a:latin typeface="Times New Roman" pitchFamily="18" charset="0"/>
                <a:cs typeface="Times New Roman" pitchFamily="18" charset="0"/>
              </a:rPr>
              <a:t>mang</a:t>
            </a:r>
            <a:r>
              <a:rPr lang="en-US" sz="3200" dirty="0">
                <a:solidFill>
                  <a:srgbClr val="0000FF"/>
                </a:solidFill>
                <a:latin typeface="Times New Roman" pitchFamily="18" charset="0"/>
                <a:cs typeface="Times New Roman" pitchFamily="18" charset="0"/>
              </a:rPr>
              <a:t> </a:t>
            </a:r>
            <a:r>
              <a:rPr lang="en-US" sz="3200" dirty="0" err="1">
                <a:solidFill>
                  <a:srgbClr val="0000FF"/>
                </a:solidFill>
                <a:latin typeface="Times New Roman" pitchFamily="18" charset="0"/>
                <a:cs typeface="Times New Roman" pitchFamily="18" charset="0"/>
              </a:rPr>
              <a:t>tính</a:t>
            </a:r>
            <a:r>
              <a:rPr lang="en-US" sz="3200" dirty="0">
                <a:solidFill>
                  <a:srgbClr val="0000FF"/>
                </a:solidFill>
                <a:latin typeface="Times New Roman" pitchFamily="18" charset="0"/>
                <a:cs typeface="Times New Roman" pitchFamily="18" charset="0"/>
              </a:rPr>
              <a:t> </a:t>
            </a:r>
            <a:r>
              <a:rPr lang="en-US" sz="3200" dirty="0" err="1">
                <a:solidFill>
                  <a:srgbClr val="0000FF"/>
                </a:solidFill>
                <a:latin typeface="Times New Roman" pitchFamily="18" charset="0"/>
                <a:cs typeface="Times New Roman" pitchFamily="18" charset="0"/>
              </a:rPr>
              <a:t>trạng</a:t>
            </a:r>
            <a:r>
              <a:rPr lang="en-US" sz="3200" dirty="0">
                <a:solidFill>
                  <a:srgbClr val="0000FF"/>
                </a:solidFill>
                <a:latin typeface="Times New Roman" pitchFamily="18" charset="0"/>
                <a:cs typeface="Times New Roman" pitchFamily="18" charset="0"/>
              </a:rPr>
              <a:t> </a:t>
            </a:r>
            <a:r>
              <a:rPr lang="en-US" sz="3200" dirty="0" err="1">
                <a:solidFill>
                  <a:srgbClr val="0000FF"/>
                </a:solidFill>
                <a:latin typeface="Times New Roman" pitchFamily="18" charset="0"/>
                <a:cs typeface="Times New Roman" pitchFamily="18" charset="0"/>
              </a:rPr>
              <a:t>trội</a:t>
            </a:r>
            <a:r>
              <a:rPr lang="en-US" sz="3200" dirty="0">
                <a:solidFill>
                  <a:srgbClr val="0000FF"/>
                </a:solidFill>
                <a:latin typeface="Times New Roman" pitchFamily="18" charset="0"/>
                <a:cs typeface="Times New Roman" pitchFamily="18" charset="0"/>
              </a:rPr>
              <a:t>.</a:t>
            </a:r>
          </a:p>
          <a:p>
            <a:pPr algn="just"/>
            <a:r>
              <a:rPr lang="en-US" sz="3200" dirty="0">
                <a:solidFill>
                  <a:srgbClr val="0000FF"/>
                </a:solidFill>
                <a:latin typeface="Times New Roman" pitchFamily="18" charset="0"/>
                <a:cs typeface="Times New Roman" pitchFamily="18" charset="0"/>
                <a:sym typeface="Wingdings"/>
              </a:rPr>
              <a:t>+</a:t>
            </a:r>
            <a:r>
              <a:rPr lang="en-US" sz="3200" dirty="0">
                <a:solidFill>
                  <a:srgbClr val="0000FF"/>
                </a:solidFill>
                <a:latin typeface="Times New Roman" pitchFamily="18" charset="0"/>
                <a:cs typeface="Times New Roman" pitchFamily="18" charset="0"/>
              </a:rPr>
              <a:t> </a:t>
            </a:r>
            <a:r>
              <a:rPr lang="en-US" sz="3200" dirty="0" err="1">
                <a:solidFill>
                  <a:srgbClr val="0000FF"/>
                </a:solidFill>
                <a:latin typeface="Times New Roman" pitchFamily="18" charset="0"/>
                <a:cs typeface="Times New Roman" pitchFamily="18" charset="0"/>
              </a:rPr>
              <a:t>Nếu</a:t>
            </a:r>
            <a:r>
              <a:rPr lang="en-US" sz="3200" dirty="0">
                <a:solidFill>
                  <a:srgbClr val="0000FF"/>
                </a:solidFill>
                <a:latin typeface="Times New Roman" pitchFamily="18" charset="0"/>
                <a:cs typeface="Times New Roman" pitchFamily="18" charset="0"/>
              </a:rPr>
              <a:t> </a:t>
            </a:r>
            <a:r>
              <a:rPr lang="en-US" sz="3200" dirty="0" err="1">
                <a:solidFill>
                  <a:srgbClr val="0000FF"/>
                </a:solidFill>
                <a:latin typeface="Times New Roman" pitchFamily="18" charset="0"/>
                <a:cs typeface="Times New Roman" pitchFamily="18" charset="0"/>
              </a:rPr>
              <a:t>kết</a:t>
            </a:r>
            <a:r>
              <a:rPr lang="en-US" sz="3200" dirty="0">
                <a:solidFill>
                  <a:srgbClr val="0000FF"/>
                </a:solidFill>
                <a:latin typeface="Times New Roman" pitchFamily="18" charset="0"/>
                <a:cs typeface="Times New Roman" pitchFamily="18" charset="0"/>
              </a:rPr>
              <a:t> </a:t>
            </a:r>
            <a:r>
              <a:rPr lang="en-US" sz="3200" dirty="0" err="1">
                <a:solidFill>
                  <a:srgbClr val="0000FF"/>
                </a:solidFill>
                <a:latin typeface="Times New Roman" pitchFamily="18" charset="0"/>
                <a:cs typeface="Times New Roman" pitchFamily="18" charset="0"/>
              </a:rPr>
              <a:t>quả</a:t>
            </a:r>
            <a:r>
              <a:rPr lang="en-US" sz="3200" dirty="0">
                <a:solidFill>
                  <a:srgbClr val="0000FF"/>
                </a:solidFill>
                <a:latin typeface="Times New Roman" pitchFamily="18" charset="0"/>
                <a:cs typeface="Times New Roman" pitchFamily="18" charset="0"/>
              </a:rPr>
              <a:t> </a:t>
            </a:r>
            <a:r>
              <a:rPr lang="en-US" sz="3200" dirty="0" err="1">
                <a:solidFill>
                  <a:srgbClr val="0000FF"/>
                </a:solidFill>
                <a:latin typeface="Times New Roman" pitchFamily="18" charset="0"/>
                <a:cs typeface="Times New Roman" pitchFamily="18" charset="0"/>
              </a:rPr>
              <a:t>của</a:t>
            </a:r>
            <a:r>
              <a:rPr lang="en-US" sz="3200" dirty="0">
                <a:solidFill>
                  <a:srgbClr val="0000FF"/>
                </a:solidFill>
                <a:latin typeface="Times New Roman" pitchFamily="18" charset="0"/>
                <a:cs typeface="Times New Roman" pitchFamily="18" charset="0"/>
              </a:rPr>
              <a:t> </a:t>
            </a:r>
            <a:r>
              <a:rPr lang="en-US" sz="3200" dirty="0" err="1">
                <a:solidFill>
                  <a:srgbClr val="0000FF"/>
                </a:solidFill>
                <a:latin typeface="Times New Roman" pitchFamily="18" charset="0"/>
                <a:cs typeface="Times New Roman" pitchFamily="18" charset="0"/>
              </a:rPr>
              <a:t>phép</a:t>
            </a:r>
            <a:r>
              <a:rPr lang="en-US" sz="3200" dirty="0">
                <a:solidFill>
                  <a:srgbClr val="0000FF"/>
                </a:solidFill>
                <a:latin typeface="Times New Roman" pitchFamily="18" charset="0"/>
                <a:cs typeface="Times New Roman" pitchFamily="18" charset="0"/>
              </a:rPr>
              <a:t> lai </a:t>
            </a:r>
            <a:r>
              <a:rPr lang="en-US" sz="3200" dirty="0" err="1">
                <a:solidFill>
                  <a:srgbClr val="0000FF"/>
                </a:solidFill>
                <a:latin typeface="Times New Roman" pitchFamily="18" charset="0"/>
                <a:cs typeface="Times New Roman" pitchFamily="18" charset="0"/>
              </a:rPr>
              <a:t>là</a:t>
            </a:r>
            <a:r>
              <a:rPr lang="en-US" sz="3200" dirty="0">
                <a:solidFill>
                  <a:srgbClr val="0000FF"/>
                </a:solidFill>
                <a:latin typeface="Times New Roman" pitchFamily="18" charset="0"/>
                <a:cs typeface="Times New Roman" pitchFamily="18" charset="0"/>
              </a:rPr>
              <a:t> </a:t>
            </a:r>
            <a:r>
              <a:rPr lang="en-US" sz="3200" dirty="0" err="1">
                <a:solidFill>
                  <a:srgbClr val="0000FF"/>
                </a:solidFill>
                <a:latin typeface="Times New Roman" pitchFamily="18" charset="0"/>
                <a:cs typeface="Times New Roman" pitchFamily="18" charset="0"/>
              </a:rPr>
              <a:t>đồng</a:t>
            </a:r>
            <a:r>
              <a:rPr lang="en-US" sz="3200" dirty="0">
                <a:solidFill>
                  <a:srgbClr val="0000FF"/>
                </a:solidFill>
                <a:latin typeface="Times New Roman" pitchFamily="18" charset="0"/>
                <a:cs typeface="Times New Roman" pitchFamily="18" charset="0"/>
              </a:rPr>
              <a:t> </a:t>
            </a:r>
            <a:r>
              <a:rPr lang="en-US" sz="3200" dirty="0" err="1">
                <a:solidFill>
                  <a:srgbClr val="0000FF"/>
                </a:solidFill>
                <a:latin typeface="Times New Roman" pitchFamily="18" charset="0"/>
                <a:cs typeface="Times New Roman" pitchFamily="18" charset="0"/>
              </a:rPr>
              <a:t>tính</a:t>
            </a:r>
            <a:r>
              <a:rPr lang="en-US" sz="3200" dirty="0">
                <a:solidFill>
                  <a:srgbClr val="0000FF"/>
                </a:solidFill>
                <a:latin typeface="Times New Roman" pitchFamily="18" charset="0"/>
                <a:cs typeface="Times New Roman" pitchFamily="18" charset="0"/>
              </a:rPr>
              <a:t> </a:t>
            </a:r>
            <a:r>
              <a:rPr lang="en-US" sz="3200" dirty="0" err="1">
                <a:solidFill>
                  <a:srgbClr val="0000FF"/>
                </a:solidFill>
                <a:latin typeface="Times New Roman" pitchFamily="18" charset="0"/>
                <a:cs typeface="Times New Roman" pitchFamily="18" charset="0"/>
              </a:rPr>
              <a:t>thì</a:t>
            </a:r>
            <a:r>
              <a:rPr lang="en-US" sz="3200" dirty="0">
                <a:solidFill>
                  <a:srgbClr val="0000FF"/>
                </a:solidFill>
                <a:latin typeface="Times New Roman" pitchFamily="18" charset="0"/>
                <a:cs typeface="Times New Roman" pitchFamily="18" charset="0"/>
              </a:rPr>
              <a:t> </a:t>
            </a:r>
            <a:r>
              <a:rPr lang="en-US" sz="3200" dirty="0" err="1">
                <a:solidFill>
                  <a:srgbClr val="0000FF"/>
                </a:solidFill>
                <a:latin typeface="Times New Roman" pitchFamily="18" charset="0"/>
                <a:cs typeface="Times New Roman" pitchFamily="18" charset="0"/>
              </a:rPr>
              <a:t>cá</a:t>
            </a:r>
            <a:r>
              <a:rPr lang="en-US" sz="3200" dirty="0">
                <a:solidFill>
                  <a:srgbClr val="0000FF"/>
                </a:solidFill>
                <a:latin typeface="Times New Roman" pitchFamily="18" charset="0"/>
                <a:cs typeface="Times New Roman" pitchFamily="18" charset="0"/>
              </a:rPr>
              <a:t> </a:t>
            </a:r>
            <a:r>
              <a:rPr lang="en-US" sz="3200" dirty="0" err="1">
                <a:solidFill>
                  <a:srgbClr val="0000FF"/>
                </a:solidFill>
                <a:latin typeface="Times New Roman" pitchFamily="18" charset="0"/>
                <a:cs typeface="Times New Roman" pitchFamily="18" charset="0"/>
              </a:rPr>
              <a:t>thể</a:t>
            </a:r>
            <a:r>
              <a:rPr lang="en-US" sz="3200" dirty="0">
                <a:solidFill>
                  <a:srgbClr val="0000FF"/>
                </a:solidFill>
                <a:latin typeface="Times New Roman" pitchFamily="18" charset="0"/>
                <a:cs typeface="Times New Roman" pitchFamily="18" charset="0"/>
              </a:rPr>
              <a:t> </a:t>
            </a:r>
            <a:r>
              <a:rPr lang="en-US" sz="3200" dirty="0" err="1">
                <a:solidFill>
                  <a:srgbClr val="0000FF"/>
                </a:solidFill>
                <a:latin typeface="Times New Roman" pitchFamily="18" charset="0"/>
                <a:cs typeface="Times New Roman" pitchFamily="18" charset="0"/>
              </a:rPr>
              <a:t>mang</a:t>
            </a:r>
            <a:r>
              <a:rPr lang="en-US" sz="3200" dirty="0">
                <a:solidFill>
                  <a:srgbClr val="0000FF"/>
                </a:solidFill>
                <a:latin typeface="Times New Roman" pitchFamily="18" charset="0"/>
                <a:cs typeface="Times New Roman" pitchFamily="18" charset="0"/>
              </a:rPr>
              <a:t> </a:t>
            </a:r>
            <a:r>
              <a:rPr lang="en-US" sz="3200" dirty="0" err="1">
                <a:solidFill>
                  <a:srgbClr val="0000FF"/>
                </a:solidFill>
                <a:latin typeface="Times New Roman" pitchFamily="18" charset="0"/>
                <a:cs typeface="Times New Roman" pitchFamily="18" charset="0"/>
              </a:rPr>
              <a:t>tính</a:t>
            </a:r>
            <a:r>
              <a:rPr lang="en-US" sz="3200" dirty="0">
                <a:solidFill>
                  <a:srgbClr val="0000FF"/>
                </a:solidFill>
                <a:latin typeface="Times New Roman" pitchFamily="18" charset="0"/>
                <a:cs typeface="Times New Roman" pitchFamily="18" charset="0"/>
              </a:rPr>
              <a:t> </a:t>
            </a:r>
            <a:r>
              <a:rPr lang="en-US" sz="3200" dirty="0" err="1">
                <a:solidFill>
                  <a:srgbClr val="0000FF"/>
                </a:solidFill>
                <a:latin typeface="Times New Roman" pitchFamily="18" charset="0"/>
                <a:cs typeface="Times New Roman" pitchFamily="18" charset="0"/>
              </a:rPr>
              <a:t>trạng</a:t>
            </a:r>
            <a:r>
              <a:rPr lang="en-US" sz="3200" dirty="0">
                <a:solidFill>
                  <a:srgbClr val="0000FF"/>
                </a:solidFill>
                <a:latin typeface="Times New Roman" pitchFamily="18" charset="0"/>
                <a:cs typeface="Times New Roman" pitchFamily="18" charset="0"/>
              </a:rPr>
              <a:t> </a:t>
            </a:r>
            <a:r>
              <a:rPr lang="en-US" sz="3200" dirty="0" err="1">
                <a:solidFill>
                  <a:srgbClr val="0000FF"/>
                </a:solidFill>
                <a:latin typeface="Times New Roman" pitchFamily="18" charset="0"/>
                <a:cs typeface="Times New Roman" pitchFamily="18" charset="0"/>
              </a:rPr>
              <a:t>trội</a:t>
            </a:r>
            <a:r>
              <a:rPr lang="en-US" sz="3200" dirty="0">
                <a:solidFill>
                  <a:srgbClr val="0000FF"/>
                </a:solidFill>
                <a:latin typeface="Times New Roman" pitchFamily="18" charset="0"/>
                <a:cs typeface="Times New Roman" pitchFamily="18" charset="0"/>
              </a:rPr>
              <a:t> </a:t>
            </a:r>
            <a:r>
              <a:rPr lang="en-US" sz="3200" dirty="0" err="1">
                <a:solidFill>
                  <a:srgbClr val="0000FF"/>
                </a:solidFill>
                <a:latin typeface="Times New Roman" pitchFamily="18" charset="0"/>
                <a:cs typeface="Times New Roman" pitchFamily="18" charset="0"/>
              </a:rPr>
              <a:t>có</a:t>
            </a:r>
            <a:r>
              <a:rPr lang="en-US" sz="3200" dirty="0">
                <a:solidFill>
                  <a:srgbClr val="0000FF"/>
                </a:solidFill>
                <a:latin typeface="Times New Roman" pitchFamily="18" charset="0"/>
                <a:cs typeface="Times New Roman" pitchFamily="18" charset="0"/>
              </a:rPr>
              <a:t> </a:t>
            </a:r>
            <a:r>
              <a:rPr lang="en-US" sz="3200" dirty="0" err="1">
                <a:solidFill>
                  <a:srgbClr val="0000FF"/>
                </a:solidFill>
                <a:latin typeface="Times New Roman" pitchFamily="18" charset="0"/>
                <a:cs typeface="Times New Roman" pitchFamily="18" charset="0"/>
              </a:rPr>
              <a:t>kiểu</a:t>
            </a:r>
            <a:r>
              <a:rPr lang="en-US" sz="3200" dirty="0">
                <a:solidFill>
                  <a:srgbClr val="0000FF"/>
                </a:solidFill>
                <a:latin typeface="Times New Roman" pitchFamily="18" charset="0"/>
                <a:cs typeface="Times New Roman" pitchFamily="18" charset="0"/>
              </a:rPr>
              <a:t> gen </a:t>
            </a:r>
            <a:r>
              <a:rPr lang="en-US" sz="3200" dirty="0" err="1">
                <a:solidFill>
                  <a:srgbClr val="0000FF"/>
                </a:solidFill>
                <a:latin typeface="Times New Roman" pitchFamily="18" charset="0"/>
                <a:cs typeface="Times New Roman" pitchFamily="18" charset="0"/>
              </a:rPr>
              <a:t>đồng</a:t>
            </a:r>
            <a:r>
              <a:rPr lang="en-US" sz="3200" dirty="0">
                <a:solidFill>
                  <a:srgbClr val="0000FF"/>
                </a:solidFill>
                <a:latin typeface="Times New Roman" pitchFamily="18" charset="0"/>
                <a:cs typeface="Times New Roman" pitchFamily="18" charset="0"/>
              </a:rPr>
              <a:t> </a:t>
            </a:r>
            <a:r>
              <a:rPr lang="en-US" sz="3200" dirty="0" err="1">
                <a:solidFill>
                  <a:srgbClr val="0000FF"/>
                </a:solidFill>
                <a:latin typeface="Times New Roman" pitchFamily="18" charset="0"/>
                <a:cs typeface="Times New Roman" pitchFamily="18" charset="0"/>
              </a:rPr>
              <a:t>hợp</a:t>
            </a:r>
            <a:r>
              <a:rPr lang="en-US" sz="3200" dirty="0">
                <a:solidFill>
                  <a:srgbClr val="0000FF"/>
                </a:solidFill>
                <a:latin typeface="Times New Roman" pitchFamily="18" charset="0"/>
                <a:cs typeface="Times New Roman" pitchFamily="18" charset="0"/>
              </a:rPr>
              <a:t> </a:t>
            </a:r>
            <a:r>
              <a:rPr lang="en-US" sz="3200" dirty="0" err="1">
                <a:solidFill>
                  <a:srgbClr val="0000FF"/>
                </a:solidFill>
                <a:latin typeface="Times New Roman" pitchFamily="18" charset="0"/>
                <a:cs typeface="Times New Roman" pitchFamily="18" charset="0"/>
              </a:rPr>
              <a:t>trội</a:t>
            </a:r>
            <a:r>
              <a:rPr lang="en-US" sz="3200" dirty="0">
                <a:solidFill>
                  <a:srgbClr val="0000FF"/>
                </a:solidFill>
                <a:latin typeface="Times New Roman" pitchFamily="18" charset="0"/>
                <a:cs typeface="Times New Roman" pitchFamily="18" charset="0"/>
              </a:rPr>
              <a:t>.</a:t>
            </a:r>
          </a:p>
          <a:p>
            <a:pPr algn="just"/>
            <a:r>
              <a:rPr lang="en-US" sz="3200" dirty="0">
                <a:solidFill>
                  <a:srgbClr val="0000FF"/>
                </a:solidFill>
                <a:latin typeface="Times New Roman" pitchFamily="18" charset="0"/>
                <a:cs typeface="Times New Roman" pitchFamily="18" charset="0"/>
              </a:rPr>
              <a:t>	F</a:t>
            </a:r>
            <a:r>
              <a:rPr lang="en-US" sz="3200" baseline="-25000" dirty="0">
                <a:solidFill>
                  <a:srgbClr val="0000FF"/>
                </a:solidFill>
                <a:latin typeface="Times New Roman" pitchFamily="18" charset="0"/>
                <a:cs typeface="Times New Roman" pitchFamily="18" charset="0"/>
              </a:rPr>
              <a:t>1</a:t>
            </a:r>
            <a:r>
              <a:rPr lang="en-US" sz="3200" dirty="0">
                <a:solidFill>
                  <a:srgbClr val="0000FF"/>
                </a:solidFill>
                <a:latin typeface="Times New Roman" pitchFamily="18" charset="0"/>
                <a:cs typeface="Times New Roman" pitchFamily="18" charset="0"/>
              </a:rPr>
              <a:t>:  </a:t>
            </a:r>
            <a:r>
              <a:rPr lang="en-US" sz="3200" dirty="0" err="1">
                <a:solidFill>
                  <a:srgbClr val="0000FF"/>
                </a:solidFill>
                <a:latin typeface="Times New Roman" pitchFamily="18" charset="0"/>
                <a:cs typeface="Times New Roman" pitchFamily="18" charset="0"/>
              </a:rPr>
              <a:t>đồng</a:t>
            </a:r>
            <a:r>
              <a:rPr lang="en-US" sz="3200" dirty="0">
                <a:solidFill>
                  <a:srgbClr val="0000FF"/>
                </a:solidFill>
                <a:latin typeface="Times New Roman" pitchFamily="18" charset="0"/>
                <a:cs typeface="Times New Roman" pitchFamily="18" charset="0"/>
              </a:rPr>
              <a:t> </a:t>
            </a:r>
            <a:r>
              <a:rPr lang="en-US" sz="3200" dirty="0" err="1">
                <a:solidFill>
                  <a:srgbClr val="0000FF"/>
                </a:solidFill>
                <a:latin typeface="Times New Roman" pitchFamily="18" charset="0"/>
                <a:cs typeface="Times New Roman" pitchFamily="18" charset="0"/>
              </a:rPr>
              <a:t>tính</a:t>
            </a:r>
            <a:r>
              <a:rPr lang="en-US" sz="3200" dirty="0">
                <a:solidFill>
                  <a:srgbClr val="0000FF"/>
                </a:solidFill>
                <a:latin typeface="Times New Roman" pitchFamily="18" charset="0"/>
                <a:cs typeface="Times New Roman" pitchFamily="18" charset="0"/>
              </a:rPr>
              <a:t> =&gt; P (AA   x   aa)</a:t>
            </a:r>
          </a:p>
          <a:p>
            <a:pPr algn="just"/>
            <a:endParaRPr lang="en-US" sz="3200" dirty="0">
              <a:solidFill>
                <a:srgbClr val="0000FF"/>
              </a:solidFill>
              <a:latin typeface="Times New Roman" pitchFamily="18" charset="0"/>
              <a:cs typeface="Times New Roman" pitchFamily="18" charset="0"/>
            </a:endParaRPr>
          </a:p>
          <a:p>
            <a:pPr algn="just"/>
            <a:r>
              <a:rPr lang="en-US" sz="3200" dirty="0">
                <a:solidFill>
                  <a:srgbClr val="0000FF"/>
                </a:solidFill>
                <a:latin typeface="Times New Roman" pitchFamily="18" charset="0"/>
                <a:cs typeface="Times New Roman" pitchFamily="18" charset="0"/>
                <a:sym typeface="Wingdings"/>
              </a:rPr>
              <a:t>+</a:t>
            </a:r>
            <a:r>
              <a:rPr lang="en-US" sz="3200" dirty="0">
                <a:solidFill>
                  <a:srgbClr val="0000FF"/>
                </a:solidFill>
                <a:latin typeface="Times New Roman" pitchFamily="18" charset="0"/>
                <a:cs typeface="Times New Roman" pitchFamily="18" charset="0"/>
              </a:rPr>
              <a:t> </a:t>
            </a:r>
            <a:r>
              <a:rPr lang="en-US" sz="3200" dirty="0" err="1">
                <a:solidFill>
                  <a:srgbClr val="0000FF"/>
                </a:solidFill>
                <a:latin typeface="Times New Roman" pitchFamily="18" charset="0"/>
                <a:cs typeface="Times New Roman" pitchFamily="18" charset="0"/>
              </a:rPr>
              <a:t>Nếu</a:t>
            </a:r>
            <a:r>
              <a:rPr lang="en-US" sz="3200" dirty="0">
                <a:solidFill>
                  <a:srgbClr val="0000FF"/>
                </a:solidFill>
                <a:latin typeface="Times New Roman" pitchFamily="18" charset="0"/>
                <a:cs typeface="Times New Roman" pitchFamily="18" charset="0"/>
              </a:rPr>
              <a:t> </a:t>
            </a:r>
            <a:r>
              <a:rPr lang="en-US" sz="3200" dirty="0" err="1">
                <a:solidFill>
                  <a:srgbClr val="0000FF"/>
                </a:solidFill>
                <a:latin typeface="Times New Roman" pitchFamily="18" charset="0"/>
                <a:cs typeface="Times New Roman" pitchFamily="18" charset="0"/>
              </a:rPr>
              <a:t>kết</a:t>
            </a:r>
            <a:r>
              <a:rPr lang="en-US" sz="3200" dirty="0">
                <a:solidFill>
                  <a:srgbClr val="0000FF"/>
                </a:solidFill>
                <a:latin typeface="Times New Roman" pitchFamily="18" charset="0"/>
                <a:cs typeface="Times New Roman" pitchFamily="18" charset="0"/>
              </a:rPr>
              <a:t> </a:t>
            </a:r>
            <a:r>
              <a:rPr lang="en-US" sz="3200" dirty="0" err="1">
                <a:solidFill>
                  <a:srgbClr val="0000FF"/>
                </a:solidFill>
                <a:latin typeface="Times New Roman" pitchFamily="18" charset="0"/>
                <a:cs typeface="Times New Roman" pitchFamily="18" charset="0"/>
              </a:rPr>
              <a:t>quả</a:t>
            </a:r>
            <a:r>
              <a:rPr lang="en-US" sz="3200" dirty="0">
                <a:solidFill>
                  <a:srgbClr val="0000FF"/>
                </a:solidFill>
                <a:latin typeface="Times New Roman" pitchFamily="18" charset="0"/>
                <a:cs typeface="Times New Roman" pitchFamily="18" charset="0"/>
              </a:rPr>
              <a:t> </a:t>
            </a:r>
            <a:r>
              <a:rPr lang="en-US" sz="3200" dirty="0" err="1">
                <a:solidFill>
                  <a:srgbClr val="0000FF"/>
                </a:solidFill>
                <a:latin typeface="Times New Roman" pitchFamily="18" charset="0"/>
                <a:cs typeface="Times New Roman" pitchFamily="18" charset="0"/>
              </a:rPr>
              <a:t>của</a:t>
            </a:r>
            <a:r>
              <a:rPr lang="en-US" sz="3200" dirty="0">
                <a:solidFill>
                  <a:srgbClr val="0000FF"/>
                </a:solidFill>
                <a:latin typeface="Times New Roman" pitchFamily="18" charset="0"/>
                <a:cs typeface="Times New Roman" pitchFamily="18" charset="0"/>
              </a:rPr>
              <a:t> </a:t>
            </a:r>
            <a:r>
              <a:rPr lang="en-US" sz="3200" dirty="0" err="1">
                <a:solidFill>
                  <a:srgbClr val="0000FF"/>
                </a:solidFill>
                <a:latin typeface="Times New Roman" pitchFamily="18" charset="0"/>
                <a:cs typeface="Times New Roman" pitchFamily="18" charset="0"/>
              </a:rPr>
              <a:t>phép</a:t>
            </a:r>
            <a:r>
              <a:rPr lang="en-US" sz="3200" dirty="0">
                <a:solidFill>
                  <a:srgbClr val="0000FF"/>
                </a:solidFill>
                <a:latin typeface="Times New Roman" pitchFamily="18" charset="0"/>
                <a:cs typeface="Times New Roman" pitchFamily="18" charset="0"/>
              </a:rPr>
              <a:t> lai </a:t>
            </a:r>
            <a:r>
              <a:rPr lang="en-US" sz="3200" dirty="0" err="1">
                <a:solidFill>
                  <a:srgbClr val="0000FF"/>
                </a:solidFill>
                <a:latin typeface="Times New Roman" pitchFamily="18" charset="0"/>
                <a:cs typeface="Times New Roman" pitchFamily="18" charset="0"/>
              </a:rPr>
              <a:t>là</a:t>
            </a:r>
            <a:r>
              <a:rPr lang="en-US" sz="3200" dirty="0">
                <a:solidFill>
                  <a:srgbClr val="0000FF"/>
                </a:solidFill>
                <a:latin typeface="Times New Roman" pitchFamily="18" charset="0"/>
                <a:cs typeface="Times New Roman" pitchFamily="18" charset="0"/>
              </a:rPr>
              <a:t> </a:t>
            </a:r>
            <a:r>
              <a:rPr lang="en-US" sz="3200" dirty="0" err="1">
                <a:solidFill>
                  <a:srgbClr val="0000FF"/>
                </a:solidFill>
                <a:latin typeface="Times New Roman" pitchFamily="18" charset="0"/>
                <a:cs typeface="Times New Roman" pitchFamily="18" charset="0"/>
              </a:rPr>
              <a:t>phân</a:t>
            </a:r>
            <a:r>
              <a:rPr lang="en-US" sz="3200" dirty="0">
                <a:solidFill>
                  <a:srgbClr val="0000FF"/>
                </a:solidFill>
                <a:latin typeface="Times New Roman" pitchFamily="18" charset="0"/>
                <a:cs typeface="Times New Roman" pitchFamily="18" charset="0"/>
              </a:rPr>
              <a:t> </a:t>
            </a:r>
            <a:r>
              <a:rPr lang="en-US" sz="3200" dirty="0" err="1">
                <a:solidFill>
                  <a:srgbClr val="0000FF"/>
                </a:solidFill>
                <a:latin typeface="Times New Roman" pitchFamily="18" charset="0"/>
                <a:cs typeface="Times New Roman" pitchFamily="18" charset="0"/>
              </a:rPr>
              <a:t>tính</a:t>
            </a:r>
            <a:r>
              <a:rPr lang="en-US" sz="3200" dirty="0">
                <a:solidFill>
                  <a:srgbClr val="0000FF"/>
                </a:solidFill>
                <a:latin typeface="Times New Roman" pitchFamily="18" charset="0"/>
                <a:cs typeface="Times New Roman" pitchFamily="18" charset="0"/>
              </a:rPr>
              <a:t> </a:t>
            </a:r>
            <a:r>
              <a:rPr lang="en-US" sz="3200" dirty="0" err="1">
                <a:solidFill>
                  <a:srgbClr val="0000FF"/>
                </a:solidFill>
                <a:latin typeface="Times New Roman" pitchFamily="18" charset="0"/>
                <a:cs typeface="Times New Roman" pitchFamily="18" charset="0"/>
              </a:rPr>
              <a:t>thì</a:t>
            </a:r>
            <a:r>
              <a:rPr lang="en-US" sz="3200" dirty="0">
                <a:solidFill>
                  <a:srgbClr val="0000FF"/>
                </a:solidFill>
                <a:latin typeface="Times New Roman" pitchFamily="18" charset="0"/>
                <a:cs typeface="Times New Roman" pitchFamily="18" charset="0"/>
              </a:rPr>
              <a:t> </a:t>
            </a:r>
            <a:r>
              <a:rPr lang="en-US" sz="3200" dirty="0" err="1">
                <a:solidFill>
                  <a:srgbClr val="0000FF"/>
                </a:solidFill>
                <a:latin typeface="Times New Roman" pitchFamily="18" charset="0"/>
                <a:cs typeface="Times New Roman" pitchFamily="18" charset="0"/>
              </a:rPr>
              <a:t>cá</a:t>
            </a:r>
            <a:r>
              <a:rPr lang="en-US" sz="3200" dirty="0">
                <a:solidFill>
                  <a:srgbClr val="0000FF"/>
                </a:solidFill>
                <a:latin typeface="Times New Roman" pitchFamily="18" charset="0"/>
                <a:cs typeface="Times New Roman" pitchFamily="18" charset="0"/>
              </a:rPr>
              <a:t> </a:t>
            </a:r>
            <a:r>
              <a:rPr lang="en-US" sz="3200" dirty="0" err="1">
                <a:solidFill>
                  <a:srgbClr val="0000FF"/>
                </a:solidFill>
                <a:latin typeface="Times New Roman" pitchFamily="18" charset="0"/>
                <a:cs typeface="Times New Roman" pitchFamily="18" charset="0"/>
              </a:rPr>
              <a:t>thể</a:t>
            </a:r>
            <a:r>
              <a:rPr lang="en-US" sz="3200" dirty="0">
                <a:solidFill>
                  <a:srgbClr val="0000FF"/>
                </a:solidFill>
                <a:latin typeface="Times New Roman" pitchFamily="18" charset="0"/>
                <a:cs typeface="Times New Roman" pitchFamily="18" charset="0"/>
              </a:rPr>
              <a:t> </a:t>
            </a:r>
            <a:r>
              <a:rPr lang="en-US" sz="3200" dirty="0" err="1">
                <a:solidFill>
                  <a:srgbClr val="0000FF"/>
                </a:solidFill>
                <a:latin typeface="Times New Roman" pitchFamily="18" charset="0"/>
                <a:cs typeface="Times New Roman" pitchFamily="18" charset="0"/>
              </a:rPr>
              <a:t>mang</a:t>
            </a:r>
            <a:r>
              <a:rPr lang="en-US" sz="3200" dirty="0">
                <a:solidFill>
                  <a:srgbClr val="0000FF"/>
                </a:solidFill>
                <a:latin typeface="Times New Roman" pitchFamily="18" charset="0"/>
                <a:cs typeface="Times New Roman" pitchFamily="18" charset="0"/>
              </a:rPr>
              <a:t> </a:t>
            </a:r>
            <a:r>
              <a:rPr lang="en-US" sz="3200" dirty="0" err="1">
                <a:solidFill>
                  <a:srgbClr val="0000FF"/>
                </a:solidFill>
                <a:latin typeface="Times New Roman" pitchFamily="18" charset="0"/>
                <a:cs typeface="Times New Roman" pitchFamily="18" charset="0"/>
              </a:rPr>
              <a:t>tính</a:t>
            </a:r>
            <a:r>
              <a:rPr lang="en-US" sz="3200" dirty="0">
                <a:solidFill>
                  <a:srgbClr val="0000FF"/>
                </a:solidFill>
                <a:latin typeface="Times New Roman" pitchFamily="18" charset="0"/>
                <a:cs typeface="Times New Roman" pitchFamily="18" charset="0"/>
              </a:rPr>
              <a:t> </a:t>
            </a:r>
            <a:r>
              <a:rPr lang="en-US" sz="3200" dirty="0" err="1">
                <a:solidFill>
                  <a:srgbClr val="0000FF"/>
                </a:solidFill>
                <a:latin typeface="Times New Roman" pitchFamily="18" charset="0"/>
                <a:cs typeface="Times New Roman" pitchFamily="18" charset="0"/>
              </a:rPr>
              <a:t>trạng</a:t>
            </a:r>
            <a:r>
              <a:rPr lang="en-US" sz="3200" dirty="0">
                <a:solidFill>
                  <a:srgbClr val="0000FF"/>
                </a:solidFill>
                <a:latin typeface="Times New Roman" pitchFamily="18" charset="0"/>
                <a:cs typeface="Times New Roman" pitchFamily="18" charset="0"/>
              </a:rPr>
              <a:t> </a:t>
            </a:r>
            <a:r>
              <a:rPr lang="en-US" sz="3200" dirty="0" err="1">
                <a:solidFill>
                  <a:srgbClr val="0000FF"/>
                </a:solidFill>
                <a:latin typeface="Times New Roman" pitchFamily="18" charset="0"/>
                <a:cs typeface="Times New Roman" pitchFamily="18" charset="0"/>
              </a:rPr>
              <a:t>trội</a:t>
            </a:r>
            <a:r>
              <a:rPr lang="en-US" sz="3200" dirty="0">
                <a:solidFill>
                  <a:srgbClr val="0000FF"/>
                </a:solidFill>
                <a:latin typeface="Times New Roman" pitchFamily="18" charset="0"/>
                <a:cs typeface="Times New Roman" pitchFamily="18" charset="0"/>
              </a:rPr>
              <a:t> </a:t>
            </a:r>
            <a:r>
              <a:rPr lang="en-US" sz="3200" dirty="0" err="1">
                <a:solidFill>
                  <a:srgbClr val="0000FF"/>
                </a:solidFill>
                <a:latin typeface="Times New Roman" pitchFamily="18" charset="0"/>
                <a:cs typeface="Times New Roman" pitchFamily="18" charset="0"/>
              </a:rPr>
              <a:t>có</a:t>
            </a:r>
            <a:r>
              <a:rPr lang="en-US" sz="3200" dirty="0">
                <a:solidFill>
                  <a:srgbClr val="0000FF"/>
                </a:solidFill>
                <a:latin typeface="Times New Roman" pitchFamily="18" charset="0"/>
                <a:cs typeface="Times New Roman" pitchFamily="18" charset="0"/>
              </a:rPr>
              <a:t> </a:t>
            </a:r>
            <a:r>
              <a:rPr lang="en-US" sz="3200" dirty="0" err="1">
                <a:solidFill>
                  <a:srgbClr val="0000FF"/>
                </a:solidFill>
                <a:latin typeface="Times New Roman" pitchFamily="18" charset="0"/>
                <a:cs typeface="Times New Roman" pitchFamily="18" charset="0"/>
              </a:rPr>
              <a:t>kiểu</a:t>
            </a:r>
            <a:r>
              <a:rPr lang="en-US" sz="3200" dirty="0">
                <a:solidFill>
                  <a:srgbClr val="0000FF"/>
                </a:solidFill>
                <a:latin typeface="Times New Roman" pitchFamily="18" charset="0"/>
                <a:cs typeface="Times New Roman" pitchFamily="18" charset="0"/>
              </a:rPr>
              <a:t> gen </a:t>
            </a:r>
            <a:r>
              <a:rPr lang="en-US" sz="3200" dirty="0" err="1">
                <a:solidFill>
                  <a:srgbClr val="0000FF"/>
                </a:solidFill>
                <a:latin typeface="Times New Roman" pitchFamily="18" charset="0"/>
                <a:cs typeface="Times New Roman" pitchFamily="18" charset="0"/>
              </a:rPr>
              <a:t>dị</a:t>
            </a:r>
            <a:r>
              <a:rPr lang="en-US" sz="3200" dirty="0">
                <a:solidFill>
                  <a:srgbClr val="0000FF"/>
                </a:solidFill>
                <a:latin typeface="Times New Roman" pitchFamily="18" charset="0"/>
                <a:cs typeface="Times New Roman" pitchFamily="18" charset="0"/>
              </a:rPr>
              <a:t> </a:t>
            </a:r>
            <a:r>
              <a:rPr lang="en-US" sz="3200" dirty="0" err="1">
                <a:solidFill>
                  <a:srgbClr val="0000FF"/>
                </a:solidFill>
                <a:latin typeface="Times New Roman" pitchFamily="18" charset="0"/>
                <a:cs typeface="Times New Roman" pitchFamily="18" charset="0"/>
              </a:rPr>
              <a:t>hợp</a:t>
            </a:r>
            <a:r>
              <a:rPr lang="en-US" sz="3200" dirty="0">
                <a:solidFill>
                  <a:srgbClr val="0000FF"/>
                </a:solidFill>
                <a:latin typeface="Times New Roman" pitchFamily="18" charset="0"/>
                <a:cs typeface="Times New Roman" pitchFamily="18" charset="0"/>
              </a:rPr>
              <a:t>.</a:t>
            </a:r>
          </a:p>
          <a:p>
            <a:pPr algn="just"/>
            <a:r>
              <a:rPr lang="en-US" sz="3200" dirty="0">
                <a:solidFill>
                  <a:srgbClr val="0000FF"/>
                </a:solidFill>
                <a:latin typeface="Times New Roman" pitchFamily="18" charset="0"/>
                <a:cs typeface="Times New Roman" pitchFamily="18" charset="0"/>
              </a:rPr>
              <a:t>F</a:t>
            </a:r>
            <a:r>
              <a:rPr lang="en-US" sz="3200" baseline="-25000" dirty="0">
                <a:solidFill>
                  <a:srgbClr val="0000FF"/>
                </a:solidFill>
                <a:latin typeface="Times New Roman" pitchFamily="18" charset="0"/>
                <a:cs typeface="Times New Roman" pitchFamily="18" charset="0"/>
              </a:rPr>
              <a:t>1 </a:t>
            </a:r>
            <a:r>
              <a:rPr lang="en-US" sz="3200" dirty="0">
                <a:solidFill>
                  <a:srgbClr val="0000FF"/>
                </a:solidFill>
                <a:latin typeface="Times New Roman" pitchFamily="18" charset="0"/>
                <a:cs typeface="Times New Roman" pitchFamily="18" charset="0"/>
              </a:rPr>
              <a:t>: </a:t>
            </a:r>
            <a:r>
              <a:rPr lang="en-US" sz="3200" dirty="0" err="1">
                <a:solidFill>
                  <a:srgbClr val="0000FF"/>
                </a:solidFill>
                <a:latin typeface="Times New Roman" pitchFamily="18" charset="0"/>
                <a:cs typeface="Times New Roman" pitchFamily="18" charset="0"/>
              </a:rPr>
              <a:t>phân</a:t>
            </a:r>
            <a:r>
              <a:rPr lang="en-US" sz="3200" dirty="0">
                <a:solidFill>
                  <a:srgbClr val="0000FF"/>
                </a:solidFill>
                <a:latin typeface="Times New Roman" pitchFamily="18" charset="0"/>
                <a:cs typeface="Times New Roman" pitchFamily="18" charset="0"/>
              </a:rPr>
              <a:t> </a:t>
            </a:r>
            <a:r>
              <a:rPr lang="en-US" sz="3200" dirty="0" err="1">
                <a:solidFill>
                  <a:srgbClr val="0000FF"/>
                </a:solidFill>
                <a:latin typeface="Times New Roman" pitchFamily="18" charset="0"/>
                <a:cs typeface="Times New Roman" pitchFamily="18" charset="0"/>
              </a:rPr>
              <a:t>tính</a:t>
            </a:r>
            <a:r>
              <a:rPr lang="en-US" sz="3200" dirty="0">
                <a:solidFill>
                  <a:srgbClr val="0000FF"/>
                </a:solidFill>
                <a:latin typeface="Times New Roman" pitchFamily="18" charset="0"/>
                <a:cs typeface="Times New Roman" pitchFamily="18" charset="0"/>
              </a:rPr>
              <a:t> </a:t>
            </a:r>
            <a:r>
              <a:rPr lang="en-US" sz="3200" dirty="0" err="1">
                <a:solidFill>
                  <a:srgbClr val="0000FF"/>
                </a:solidFill>
                <a:latin typeface="Times New Roman" pitchFamily="18" charset="0"/>
                <a:cs typeface="Times New Roman" pitchFamily="18" charset="0"/>
              </a:rPr>
              <a:t>theo</a:t>
            </a:r>
            <a:r>
              <a:rPr lang="en-US" sz="3200" dirty="0">
                <a:solidFill>
                  <a:srgbClr val="0000FF"/>
                </a:solidFill>
                <a:latin typeface="Times New Roman" pitchFamily="18" charset="0"/>
                <a:cs typeface="Times New Roman" pitchFamily="18" charset="0"/>
              </a:rPr>
              <a:t> </a:t>
            </a:r>
            <a:r>
              <a:rPr lang="en-US" sz="3200" dirty="0" err="1">
                <a:solidFill>
                  <a:srgbClr val="0000FF"/>
                </a:solidFill>
                <a:latin typeface="Times New Roman" pitchFamily="18" charset="0"/>
                <a:cs typeface="Times New Roman" pitchFamily="18" charset="0"/>
              </a:rPr>
              <a:t>tỉ</a:t>
            </a:r>
            <a:r>
              <a:rPr lang="en-US" sz="3200" dirty="0">
                <a:solidFill>
                  <a:srgbClr val="0000FF"/>
                </a:solidFill>
                <a:latin typeface="Times New Roman" pitchFamily="18" charset="0"/>
                <a:cs typeface="Times New Roman" pitchFamily="18" charset="0"/>
              </a:rPr>
              <a:t> </a:t>
            </a:r>
            <a:r>
              <a:rPr lang="en-US" sz="3200" dirty="0" err="1">
                <a:solidFill>
                  <a:srgbClr val="0000FF"/>
                </a:solidFill>
                <a:latin typeface="Times New Roman" pitchFamily="18" charset="0"/>
                <a:cs typeface="Times New Roman" pitchFamily="18" charset="0"/>
              </a:rPr>
              <a:t>lệ</a:t>
            </a:r>
            <a:r>
              <a:rPr lang="en-US" sz="3200" dirty="0">
                <a:solidFill>
                  <a:srgbClr val="0000FF"/>
                </a:solidFill>
                <a:latin typeface="Times New Roman" pitchFamily="18" charset="0"/>
                <a:cs typeface="Times New Roman" pitchFamily="18" charset="0"/>
              </a:rPr>
              <a:t> 1 : 1=&gt; P (Aa   x   aa)</a:t>
            </a:r>
          </a:p>
          <a:p>
            <a:pPr algn="just"/>
            <a:endParaRPr lang="en-US" sz="3200" dirty="0">
              <a:solidFill>
                <a:srgbClr val="0000FF"/>
              </a:solidFill>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10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1000"/>
                                        <p:tgtEl>
                                          <p:spTgt spid="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 calcmode="lin" valueType="num">
                                      <p:cBhvr>
                                        <p:cTn id="14" dur="1000" fill="hold"/>
                                        <p:tgtEl>
                                          <p:spTgt spid="2">
                                            <p:txEl>
                                              <p:pRg st="1" end="1"/>
                                            </p:txEl>
                                          </p:spTgt>
                                        </p:tgtEl>
                                        <p:attrNameLst>
                                          <p:attrName>ppt_w</p:attrName>
                                        </p:attrNameLst>
                                      </p:cBhvr>
                                      <p:tavLst>
                                        <p:tav tm="0">
                                          <p:val>
                                            <p:fltVal val="0"/>
                                          </p:val>
                                        </p:tav>
                                        <p:tav tm="100000">
                                          <p:val>
                                            <p:strVal val="#ppt_w"/>
                                          </p:val>
                                        </p:tav>
                                      </p:tavLst>
                                    </p:anim>
                                    <p:anim calcmode="lin" valueType="num">
                                      <p:cBhvr>
                                        <p:cTn id="15" dur="1000" fill="hold"/>
                                        <p:tgtEl>
                                          <p:spTgt spid="2">
                                            <p:txEl>
                                              <p:pRg st="1" end="1"/>
                                            </p:txEl>
                                          </p:spTgt>
                                        </p:tgtEl>
                                        <p:attrNameLst>
                                          <p:attrName>ppt_h</p:attrName>
                                        </p:attrNameLst>
                                      </p:cBhvr>
                                      <p:tavLst>
                                        <p:tav tm="0">
                                          <p:val>
                                            <p:fltVal val="0"/>
                                          </p:val>
                                        </p:tav>
                                        <p:tav tm="100000">
                                          <p:val>
                                            <p:strVal val="#ppt_h"/>
                                          </p:val>
                                        </p:tav>
                                      </p:tavLst>
                                    </p:anim>
                                    <p:animEffect transition="in" filter="fade">
                                      <p:cBhvr>
                                        <p:cTn id="16" dur="1000"/>
                                        <p:tgtEl>
                                          <p:spTgt spid="2">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0" fill="hold"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 calcmode="lin" valueType="num">
                                      <p:cBhvr>
                                        <p:cTn id="21" dur="1000" fill="hold"/>
                                        <p:tgtEl>
                                          <p:spTgt spid="2">
                                            <p:txEl>
                                              <p:pRg st="2" end="2"/>
                                            </p:txEl>
                                          </p:spTgt>
                                        </p:tgtEl>
                                        <p:attrNameLst>
                                          <p:attrName>ppt_w</p:attrName>
                                        </p:attrNameLst>
                                      </p:cBhvr>
                                      <p:tavLst>
                                        <p:tav tm="0">
                                          <p:val>
                                            <p:fltVal val="0"/>
                                          </p:val>
                                        </p:tav>
                                        <p:tav tm="100000">
                                          <p:val>
                                            <p:strVal val="#ppt_w"/>
                                          </p:val>
                                        </p:tav>
                                      </p:tavLst>
                                    </p:anim>
                                    <p:anim calcmode="lin" valueType="num">
                                      <p:cBhvr>
                                        <p:cTn id="22" dur="10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23" dur="1000"/>
                                        <p:tgtEl>
                                          <p:spTgt spid="2">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0" fill="hold" nodeType="clickEffect">
                                  <p:stCondLst>
                                    <p:cond delay="0"/>
                                  </p:stCondLst>
                                  <p:childTnLst>
                                    <p:set>
                                      <p:cBhvr>
                                        <p:cTn id="27" dur="1" fill="hold">
                                          <p:stCondLst>
                                            <p:cond delay="0"/>
                                          </p:stCondLst>
                                        </p:cTn>
                                        <p:tgtEl>
                                          <p:spTgt spid="2">
                                            <p:txEl>
                                              <p:pRg st="4" end="4"/>
                                            </p:txEl>
                                          </p:spTgt>
                                        </p:tgtEl>
                                        <p:attrNameLst>
                                          <p:attrName>style.visibility</p:attrName>
                                        </p:attrNameLst>
                                      </p:cBhvr>
                                      <p:to>
                                        <p:strVal val="visible"/>
                                      </p:to>
                                    </p:set>
                                    <p:anim calcmode="lin" valueType="num">
                                      <p:cBhvr>
                                        <p:cTn id="28" dur="1000" fill="hold"/>
                                        <p:tgtEl>
                                          <p:spTgt spid="2">
                                            <p:txEl>
                                              <p:pRg st="4" end="4"/>
                                            </p:txEl>
                                          </p:spTgt>
                                        </p:tgtEl>
                                        <p:attrNameLst>
                                          <p:attrName>ppt_w</p:attrName>
                                        </p:attrNameLst>
                                      </p:cBhvr>
                                      <p:tavLst>
                                        <p:tav tm="0">
                                          <p:val>
                                            <p:fltVal val="0"/>
                                          </p:val>
                                        </p:tav>
                                        <p:tav tm="100000">
                                          <p:val>
                                            <p:strVal val="#ppt_w"/>
                                          </p:val>
                                        </p:tav>
                                      </p:tavLst>
                                    </p:anim>
                                    <p:anim calcmode="lin" valueType="num">
                                      <p:cBhvr>
                                        <p:cTn id="29" dur="1000" fill="hold"/>
                                        <p:tgtEl>
                                          <p:spTgt spid="2">
                                            <p:txEl>
                                              <p:pRg st="4" end="4"/>
                                            </p:txEl>
                                          </p:spTgt>
                                        </p:tgtEl>
                                        <p:attrNameLst>
                                          <p:attrName>ppt_h</p:attrName>
                                        </p:attrNameLst>
                                      </p:cBhvr>
                                      <p:tavLst>
                                        <p:tav tm="0">
                                          <p:val>
                                            <p:fltVal val="0"/>
                                          </p:val>
                                        </p:tav>
                                        <p:tav tm="100000">
                                          <p:val>
                                            <p:strVal val="#ppt_h"/>
                                          </p:val>
                                        </p:tav>
                                      </p:tavLst>
                                    </p:anim>
                                    <p:animEffect transition="in" filter="fade">
                                      <p:cBhvr>
                                        <p:cTn id="30" dur="1000"/>
                                        <p:tgtEl>
                                          <p:spTgt spid="2">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0" fill="hold" nodeType="clickEffect">
                                  <p:stCondLst>
                                    <p:cond delay="0"/>
                                  </p:stCondLst>
                                  <p:childTnLst>
                                    <p:set>
                                      <p:cBhvr>
                                        <p:cTn id="34" dur="1" fill="hold">
                                          <p:stCondLst>
                                            <p:cond delay="0"/>
                                          </p:stCondLst>
                                        </p:cTn>
                                        <p:tgtEl>
                                          <p:spTgt spid="2">
                                            <p:txEl>
                                              <p:pRg st="5" end="5"/>
                                            </p:txEl>
                                          </p:spTgt>
                                        </p:tgtEl>
                                        <p:attrNameLst>
                                          <p:attrName>style.visibility</p:attrName>
                                        </p:attrNameLst>
                                      </p:cBhvr>
                                      <p:to>
                                        <p:strVal val="visible"/>
                                      </p:to>
                                    </p:set>
                                    <p:anim calcmode="lin" valueType="num">
                                      <p:cBhvr>
                                        <p:cTn id="35" dur="1000" fill="hold"/>
                                        <p:tgtEl>
                                          <p:spTgt spid="2">
                                            <p:txEl>
                                              <p:pRg st="5" end="5"/>
                                            </p:txEl>
                                          </p:spTgt>
                                        </p:tgtEl>
                                        <p:attrNameLst>
                                          <p:attrName>ppt_w</p:attrName>
                                        </p:attrNameLst>
                                      </p:cBhvr>
                                      <p:tavLst>
                                        <p:tav tm="0">
                                          <p:val>
                                            <p:fltVal val="0"/>
                                          </p:val>
                                        </p:tav>
                                        <p:tav tm="100000">
                                          <p:val>
                                            <p:strVal val="#ppt_w"/>
                                          </p:val>
                                        </p:tav>
                                      </p:tavLst>
                                    </p:anim>
                                    <p:anim calcmode="lin" valueType="num">
                                      <p:cBhvr>
                                        <p:cTn id="36" dur="1000" fill="hold"/>
                                        <p:tgtEl>
                                          <p:spTgt spid="2">
                                            <p:txEl>
                                              <p:pRg st="5" end="5"/>
                                            </p:txEl>
                                          </p:spTgt>
                                        </p:tgtEl>
                                        <p:attrNameLst>
                                          <p:attrName>ppt_h</p:attrName>
                                        </p:attrNameLst>
                                      </p:cBhvr>
                                      <p:tavLst>
                                        <p:tav tm="0">
                                          <p:val>
                                            <p:fltVal val="0"/>
                                          </p:val>
                                        </p:tav>
                                        <p:tav tm="100000">
                                          <p:val>
                                            <p:strVal val="#ppt_h"/>
                                          </p:val>
                                        </p:tav>
                                      </p:tavLst>
                                    </p:anim>
                                    <p:animEffect transition="in" filter="fade">
                                      <p:cBhvr>
                                        <p:cTn id="37" dur="10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1"/>
          <p:cNvSpPr>
            <a:spLocks noChangeArrowheads="1"/>
          </p:cNvSpPr>
          <p:nvPr/>
        </p:nvSpPr>
        <p:spPr bwMode="auto">
          <a:xfrm>
            <a:off x="0" y="-72571"/>
            <a:ext cx="12192000" cy="655564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lang="en-US" sz="2800" b="1" dirty="0" err="1">
                <a:latin typeface="Times New Roman" pitchFamily="18" charset="0"/>
                <a:cs typeface="Times New Roman" pitchFamily="18" charset="0"/>
              </a:rPr>
              <a:t>Bài</a:t>
            </a:r>
            <a:r>
              <a:rPr lang="en-US" sz="2800" b="1" dirty="0">
                <a:latin typeface="Times New Roman" pitchFamily="18" charset="0"/>
                <a:cs typeface="Times New Roman" pitchFamily="18" charset="0"/>
              </a:rPr>
              <a:t> </a:t>
            </a:r>
            <a:r>
              <a:rPr lang="en-US" sz="2800" b="1" dirty="0" err="1">
                <a:latin typeface="Times New Roman" pitchFamily="18" charset="0"/>
                <a:cs typeface="Times New Roman" pitchFamily="18" charset="0"/>
              </a:rPr>
              <a:t>tập</a:t>
            </a:r>
            <a:r>
              <a:rPr lang="en-US" sz="2800" b="1" dirty="0">
                <a:latin typeface="Times New Roman" pitchFamily="18" charset="0"/>
                <a:cs typeface="Times New Roman" pitchFamily="18" charset="0"/>
              </a:rPr>
              <a:t> 1:</a:t>
            </a:r>
            <a:r>
              <a:rPr lang="en-US" sz="2800" dirty="0">
                <a:latin typeface="Times New Roman" pitchFamily="18" charset="0"/>
                <a:cs typeface="Times New Roman" pitchFamily="18" charset="0"/>
              </a:rPr>
              <a:t> Ở </a:t>
            </a:r>
            <a:r>
              <a:rPr lang="en-US" sz="2800" dirty="0" err="1">
                <a:latin typeface="Times New Roman" pitchFamily="18" charset="0"/>
                <a:cs typeface="Times New Roman" pitchFamily="18" charset="0"/>
              </a:rPr>
              <a:t>cà</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chua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quả</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đỏ</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là</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tính</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trạng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trội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hoàn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toàn</a:t>
            </a:r>
            <a:r>
              <a:rPr lang="en-US" sz="2800" dirty="0">
                <a:latin typeface="Times New Roman" pitchFamily="18" charset="0"/>
                <a:cs typeface="Times New Roman" pitchFamily="18" charset="0"/>
              </a:rPr>
              <a:t> so </a:t>
            </a:r>
            <a:r>
              <a:rPr lang="en-US" sz="2800" dirty="0" err="1">
                <a:latin typeface="Times New Roman" pitchFamily="18" charset="0"/>
                <a:cs typeface="Times New Roman" pitchFamily="18" charset="0"/>
              </a:rPr>
              <a:t>với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quả</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vàng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Hãy</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xác</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định</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kết</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quả</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về</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kiểu</a:t>
            </a:r>
            <a:r>
              <a:rPr lang="en-US" sz="2800" dirty="0">
                <a:latin typeface="Times New Roman" pitchFamily="18" charset="0"/>
                <a:cs typeface="Times New Roman" pitchFamily="18" charset="0"/>
              </a:rPr>
              <a:t> gene, </a:t>
            </a:r>
            <a:r>
              <a:rPr lang="en-US" sz="2800" dirty="0" err="1">
                <a:latin typeface="Times New Roman" pitchFamily="18" charset="0"/>
                <a:cs typeface="Times New Roman" pitchFamily="18" charset="0"/>
              </a:rPr>
              <a:t>kiểu</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hình</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của</a:t>
            </a:r>
            <a:r>
              <a:rPr lang="en-US" sz="2800" dirty="0">
                <a:latin typeface="Times New Roman" pitchFamily="18" charset="0"/>
                <a:cs typeface="Times New Roman" pitchFamily="18" charset="0"/>
              </a:rPr>
              <a:t> con </a:t>
            </a:r>
            <a:r>
              <a:rPr lang="en-US" sz="2800" dirty="0" err="1">
                <a:latin typeface="Times New Roman" pitchFamily="18" charset="0"/>
                <a:cs typeface="Times New Roman" pitchFamily="18" charset="0"/>
              </a:rPr>
              <a:t>lai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F</a:t>
            </a:r>
            <a:r>
              <a:rPr lang="en-US" sz="2800" baseline="-25000" dirty="0" err="1">
                <a:latin typeface="Times New Roman" pitchFamily="18" charset="0"/>
                <a:cs typeface="Times New Roman" pitchFamily="18" charset="0"/>
              </a:rPr>
              <a:t>1</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trong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các</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trường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hợp</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sau</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đây</a:t>
            </a:r>
            <a:r>
              <a:rPr lang="en-US" sz="2800" dirty="0">
                <a:latin typeface="Times New Roman" pitchFamily="18" charset="0"/>
                <a:cs typeface="Times New Roman" pitchFamily="18" charset="0"/>
              </a:rPr>
              <a:t>:</a:t>
            </a:r>
          </a:p>
          <a:p>
            <a:pPr algn="just"/>
            <a:r>
              <a:rPr lang="en-US" sz="2800" dirty="0">
                <a:latin typeface="Times New Roman" pitchFamily="18" charset="0"/>
                <a:cs typeface="Times New Roman" pitchFamily="18" charset="0"/>
              </a:rPr>
              <a:t>a. P: </a:t>
            </a:r>
            <a:r>
              <a:rPr lang="en-US" sz="2800" dirty="0" err="1">
                <a:latin typeface="Times New Roman" pitchFamily="18" charset="0"/>
                <a:cs typeface="Times New Roman" pitchFamily="18" charset="0"/>
              </a:rPr>
              <a:t>quả</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đỏ</a:t>
            </a:r>
            <a:r>
              <a:rPr lang="en-US" sz="2800" dirty="0">
                <a:latin typeface="Times New Roman" pitchFamily="18" charset="0"/>
                <a:cs typeface="Times New Roman" pitchFamily="18" charset="0"/>
              </a:rPr>
              <a:t> x </a:t>
            </a:r>
            <a:r>
              <a:rPr lang="en-US" sz="2800" dirty="0" err="1">
                <a:latin typeface="Times New Roman" pitchFamily="18" charset="0"/>
                <a:cs typeface="Times New Roman" pitchFamily="18" charset="0"/>
              </a:rPr>
              <a:t>quả</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đỏ</a:t>
            </a:r>
            <a:endParaRPr lang="en-US" sz="2800" dirty="0">
              <a:latin typeface="Times New Roman" pitchFamily="18" charset="0"/>
              <a:cs typeface="Times New Roman" pitchFamily="18" charset="0"/>
            </a:endParaRPr>
          </a:p>
          <a:p>
            <a:pPr algn="just"/>
            <a:r>
              <a:rPr lang="en-US" sz="2800" dirty="0">
                <a:latin typeface="Times New Roman" pitchFamily="18" charset="0"/>
                <a:cs typeface="Times New Roman" pitchFamily="18" charset="0"/>
              </a:rPr>
              <a:t>b. P: </a:t>
            </a:r>
            <a:r>
              <a:rPr lang="en-US" sz="2800" dirty="0" err="1">
                <a:latin typeface="Times New Roman" pitchFamily="18" charset="0"/>
                <a:cs typeface="Times New Roman" pitchFamily="18" charset="0"/>
              </a:rPr>
              <a:t>quả</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đỏ</a:t>
            </a:r>
            <a:r>
              <a:rPr lang="en-US" sz="2800" dirty="0">
                <a:latin typeface="Times New Roman" pitchFamily="18" charset="0"/>
                <a:cs typeface="Times New Roman" pitchFamily="18" charset="0"/>
              </a:rPr>
              <a:t> x </a:t>
            </a:r>
            <a:r>
              <a:rPr lang="en-US" sz="2800" dirty="0" err="1">
                <a:latin typeface="Times New Roman" pitchFamily="18" charset="0"/>
                <a:cs typeface="Times New Roman" pitchFamily="18" charset="0"/>
              </a:rPr>
              <a:t>quả</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vàng</a:t>
            </a:r>
            <a:endParaRPr lang="en-US" sz="2800" dirty="0">
              <a:latin typeface="Times New Roman" pitchFamily="18" charset="0"/>
              <a:cs typeface="Times New Roman" pitchFamily="18" charset="0"/>
            </a:endParaRPr>
          </a:p>
          <a:p>
            <a:pPr algn="just"/>
            <a:r>
              <a:rPr lang="en-US" sz="2800" dirty="0">
                <a:latin typeface="Times New Roman" pitchFamily="18" charset="0"/>
                <a:cs typeface="Times New Roman" pitchFamily="18" charset="0"/>
              </a:rPr>
              <a:t>c. P: </a:t>
            </a:r>
            <a:r>
              <a:rPr lang="en-US" sz="2800" dirty="0" err="1">
                <a:latin typeface="Times New Roman" pitchFamily="18" charset="0"/>
                <a:cs typeface="Times New Roman" pitchFamily="18" charset="0"/>
              </a:rPr>
              <a:t>quả</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vàng</a:t>
            </a:r>
            <a:r>
              <a:rPr lang="en-US" sz="2800" dirty="0">
                <a:latin typeface="Times New Roman" pitchFamily="18" charset="0"/>
                <a:cs typeface="Times New Roman" pitchFamily="18" charset="0"/>
              </a:rPr>
              <a:t> x </a:t>
            </a:r>
            <a:r>
              <a:rPr lang="en-US" sz="2800" dirty="0" err="1">
                <a:latin typeface="Times New Roman" pitchFamily="18" charset="0"/>
                <a:cs typeface="Times New Roman" pitchFamily="18" charset="0"/>
              </a:rPr>
              <a:t>quả</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vàng</a:t>
            </a:r>
            <a:r>
              <a:rPr lang="en-US" sz="2800" dirty="0">
                <a:latin typeface="Times New Roman" pitchFamily="18" charset="0"/>
                <a:cs typeface="Times New Roman" pitchFamily="18" charset="0"/>
              </a:rPr>
              <a:t>.</a:t>
            </a:r>
          </a:p>
          <a:p>
            <a:pPr algn="just"/>
            <a:r>
              <a:rPr lang="en-US" sz="2800" b="1" dirty="0" err="1">
                <a:latin typeface="Times New Roman" pitchFamily="18" charset="0"/>
                <a:cs typeface="Times New Roman" pitchFamily="18" charset="0"/>
              </a:rPr>
              <a:t>Bài</a:t>
            </a:r>
            <a:r>
              <a:rPr lang="en-US" sz="2800" b="1" dirty="0">
                <a:latin typeface="Times New Roman" pitchFamily="18" charset="0"/>
                <a:cs typeface="Times New Roman" pitchFamily="18" charset="0"/>
              </a:rPr>
              <a:t> </a:t>
            </a:r>
            <a:r>
              <a:rPr lang="en-US" sz="2800" b="1" dirty="0" err="1">
                <a:latin typeface="Times New Roman" pitchFamily="18" charset="0"/>
                <a:cs typeface="Times New Roman" pitchFamily="18" charset="0"/>
              </a:rPr>
              <a:t>tập</a:t>
            </a:r>
            <a:r>
              <a:rPr lang="en-US" sz="2800" b="1" dirty="0">
                <a:latin typeface="Times New Roman" pitchFamily="18" charset="0"/>
                <a:cs typeface="Times New Roman" pitchFamily="18" charset="0"/>
              </a:rPr>
              <a:t> 2:</a:t>
            </a:r>
            <a:r>
              <a:rPr lang="en-US" sz="2800" dirty="0">
                <a:latin typeface="Times New Roman" pitchFamily="18" charset="0"/>
                <a:cs typeface="Times New Roman" pitchFamily="18" charset="0"/>
              </a:rPr>
              <a:t> ở </a:t>
            </a:r>
            <a:r>
              <a:rPr lang="en-US" sz="2800" dirty="0" err="1">
                <a:latin typeface="Times New Roman" pitchFamily="18" charset="0"/>
                <a:cs typeface="Times New Roman" pitchFamily="18" charset="0"/>
              </a:rPr>
              <a:t>lúa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hạt</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gạo</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đục</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là</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tính</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trạng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trội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hoàn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toàn</a:t>
            </a:r>
            <a:r>
              <a:rPr lang="en-US" sz="2800" dirty="0">
                <a:latin typeface="Times New Roman" pitchFamily="18" charset="0"/>
                <a:cs typeface="Times New Roman" pitchFamily="18" charset="0"/>
              </a:rPr>
              <a:t> so </a:t>
            </a:r>
            <a:r>
              <a:rPr lang="en-US" sz="2800" dirty="0" err="1">
                <a:latin typeface="Times New Roman" pitchFamily="18" charset="0"/>
                <a:cs typeface="Times New Roman" pitchFamily="18" charset="0"/>
              </a:rPr>
              <a:t>với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hạt</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gạo</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trong</a:t>
            </a:r>
            <a:r>
              <a:rPr lang="en-US" sz="2800" dirty="0">
                <a:latin typeface="Times New Roman" pitchFamily="18" charset="0"/>
                <a:cs typeface="Times New Roman" pitchFamily="18" charset="0"/>
              </a:rPr>
              <a:t>. Cho </a:t>
            </a:r>
            <a:r>
              <a:rPr lang="en-US" sz="2800" dirty="0" err="1">
                <a:latin typeface="Times New Roman" pitchFamily="18" charset="0"/>
                <a:cs typeface="Times New Roman" pitchFamily="18" charset="0"/>
              </a:rPr>
              <a:t>cây</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lúa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có</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hạt</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gạo</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đục</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thuần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chủng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thụ</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phấn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với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cây</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lúa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có</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hạt</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gạo</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trong</a:t>
            </a:r>
            <a:r>
              <a:rPr lang="en-US" sz="2800" dirty="0">
                <a:latin typeface="Times New Roman" pitchFamily="18" charset="0"/>
                <a:cs typeface="Times New Roman" pitchFamily="18" charset="0"/>
              </a:rPr>
              <a:t>.</a:t>
            </a:r>
          </a:p>
          <a:p>
            <a:pPr algn="just"/>
            <a:r>
              <a:rPr lang="en-US" sz="2800" dirty="0">
                <a:latin typeface="Times New Roman" pitchFamily="18" charset="0"/>
                <a:cs typeface="Times New Roman" pitchFamily="18" charset="0"/>
              </a:rPr>
              <a:t>a. </a:t>
            </a:r>
            <a:r>
              <a:rPr lang="en-US" sz="2800" dirty="0" err="1">
                <a:latin typeface="Times New Roman" pitchFamily="18" charset="0"/>
                <a:cs typeface="Times New Roman" pitchFamily="18" charset="0"/>
              </a:rPr>
              <a:t>Xác</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định</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kết</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quả</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thu</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được</a:t>
            </a:r>
            <a:r>
              <a:rPr lang="en-US" sz="2800" dirty="0">
                <a:latin typeface="Times New Roman" pitchFamily="18" charset="0"/>
                <a:cs typeface="Times New Roman" pitchFamily="18" charset="0"/>
              </a:rPr>
              <a:t> ở </a:t>
            </a:r>
            <a:r>
              <a:rPr lang="en-US" sz="2800" dirty="0" err="1">
                <a:latin typeface="Times New Roman" pitchFamily="18" charset="0"/>
                <a:cs typeface="Times New Roman" pitchFamily="18" charset="0"/>
              </a:rPr>
              <a:t>F</a:t>
            </a:r>
            <a:r>
              <a:rPr lang="en-US" sz="2800" baseline="-25000" dirty="0" err="1">
                <a:latin typeface="Times New Roman" pitchFamily="18" charset="0"/>
                <a:cs typeface="Times New Roman" pitchFamily="18" charset="0"/>
              </a:rPr>
              <a:t>1</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và</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F</a:t>
            </a:r>
            <a:r>
              <a:rPr lang="en-US" sz="2800" baseline="-25000" dirty="0" err="1">
                <a:latin typeface="Times New Roman" pitchFamily="18" charset="0"/>
                <a:cs typeface="Times New Roman" pitchFamily="18" charset="0"/>
              </a:rPr>
              <a:t>2</a:t>
            </a:r>
            <a:r>
              <a:rPr lang="en-US" sz="2800" dirty="0">
                <a:latin typeface="Times New Roman" pitchFamily="18" charset="0"/>
                <a:cs typeface="Times New Roman" pitchFamily="18" charset="0"/>
              </a:rPr>
              <a:t>?</a:t>
            </a:r>
          </a:p>
          <a:p>
            <a:pPr algn="just"/>
            <a:r>
              <a:rPr lang="en-US" sz="2800" dirty="0">
                <a:latin typeface="Times New Roman" pitchFamily="18" charset="0"/>
                <a:cs typeface="Times New Roman" pitchFamily="18" charset="0"/>
              </a:rPr>
              <a:t>b. </a:t>
            </a:r>
            <a:r>
              <a:rPr lang="en-US" sz="2800" dirty="0" err="1">
                <a:latin typeface="Times New Roman" pitchFamily="18" charset="0"/>
                <a:cs typeface="Times New Roman" pitchFamily="18" charset="0"/>
              </a:rPr>
              <a:t>Nếu</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cho</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cây</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F</a:t>
            </a:r>
            <a:r>
              <a:rPr lang="en-US" sz="2800" baseline="-25000" dirty="0" err="1">
                <a:latin typeface="Times New Roman" pitchFamily="18" charset="0"/>
                <a:cs typeface="Times New Roman" pitchFamily="18" charset="0"/>
              </a:rPr>
              <a:t>1</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và</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F</a:t>
            </a:r>
            <a:r>
              <a:rPr lang="en-US" sz="2800" baseline="-25000" dirty="0" err="1">
                <a:latin typeface="Times New Roman" pitchFamily="18" charset="0"/>
                <a:cs typeface="Times New Roman" pitchFamily="18" charset="0"/>
              </a:rPr>
              <a:t>2</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có</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hạt</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gạo</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đục</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lai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với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nhau</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thì</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kết</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quả</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thu</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được</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sẽ</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như</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thế</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nào</a:t>
            </a:r>
            <a:r>
              <a:rPr lang="en-US" sz="2800" dirty="0">
                <a:latin typeface="Times New Roman" pitchFamily="18" charset="0"/>
                <a:cs typeface="Times New Roman" pitchFamily="18" charset="0"/>
              </a:rPr>
              <a:t>?</a:t>
            </a:r>
          </a:p>
          <a:p>
            <a:pPr algn="just"/>
            <a:r>
              <a:rPr lang="en-US" sz="2800" b="1" dirty="0" err="1">
                <a:latin typeface="Times New Roman" pitchFamily="18" charset="0"/>
                <a:cs typeface="Times New Roman" pitchFamily="18" charset="0"/>
              </a:rPr>
              <a:t>Bài</a:t>
            </a:r>
            <a:r>
              <a:rPr lang="en-US" sz="2800" b="1" dirty="0">
                <a:latin typeface="Times New Roman" pitchFamily="18" charset="0"/>
                <a:cs typeface="Times New Roman" pitchFamily="18" charset="0"/>
              </a:rPr>
              <a:t> </a:t>
            </a:r>
            <a:r>
              <a:rPr lang="en-US" sz="2800" b="1" dirty="0" err="1">
                <a:latin typeface="Times New Roman" pitchFamily="18" charset="0"/>
                <a:cs typeface="Times New Roman" pitchFamily="18" charset="0"/>
              </a:rPr>
              <a:t>tập</a:t>
            </a:r>
            <a:r>
              <a:rPr lang="en-US" sz="2800" b="1" dirty="0">
                <a:latin typeface="Times New Roman" pitchFamily="18" charset="0"/>
                <a:cs typeface="Times New Roman" pitchFamily="18" charset="0"/>
              </a:rPr>
              <a:t> 3:</a:t>
            </a:r>
            <a:r>
              <a:rPr lang="en-US" sz="2800" dirty="0">
                <a:latin typeface="Times New Roman" pitchFamily="18" charset="0"/>
                <a:cs typeface="Times New Roman" pitchFamily="18" charset="0"/>
              </a:rPr>
              <a:t> ở </a:t>
            </a:r>
            <a:r>
              <a:rPr lang="en-US" sz="2800" dirty="0" err="1">
                <a:latin typeface="Times New Roman" pitchFamily="18" charset="0"/>
                <a:cs typeface="Times New Roman" pitchFamily="18" charset="0"/>
              </a:rPr>
              <a:t>lúa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tính</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trạng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thân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thấp</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trội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hoàn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toàn</a:t>
            </a:r>
            <a:r>
              <a:rPr lang="en-US" sz="2800" dirty="0">
                <a:latin typeface="Times New Roman" pitchFamily="18" charset="0"/>
                <a:cs typeface="Times New Roman" pitchFamily="18" charset="0"/>
              </a:rPr>
              <a:t> so </a:t>
            </a:r>
            <a:r>
              <a:rPr lang="en-US" sz="2800" dirty="0" err="1">
                <a:latin typeface="Times New Roman" pitchFamily="18" charset="0"/>
                <a:cs typeface="Times New Roman" pitchFamily="18" charset="0"/>
              </a:rPr>
              <a:t>với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tính</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trạng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thân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cao</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Viết</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sơ</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đồ</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lai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và</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xác</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định</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kết</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quả</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về</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kiểu</a:t>
            </a:r>
            <a:r>
              <a:rPr lang="en-US" sz="2800" dirty="0">
                <a:latin typeface="Times New Roman" pitchFamily="18" charset="0"/>
                <a:cs typeface="Times New Roman" pitchFamily="18" charset="0"/>
              </a:rPr>
              <a:t> gene, </a:t>
            </a:r>
            <a:r>
              <a:rPr lang="en-US" sz="2800" dirty="0" err="1">
                <a:latin typeface="Times New Roman" pitchFamily="18" charset="0"/>
                <a:cs typeface="Times New Roman" pitchFamily="18" charset="0"/>
              </a:rPr>
              <a:t>kiểu</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hình</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trong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các</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phép</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lai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sau</a:t>
            </a:r>
            <a:r>
              <a:rPr lang="en-US" sz="2800" dirty="0">
                <a:latin typeface="Times New Roman" pitchFamily="18" charset="0"/>
                <a:cs typeface="Times New Roman" pitchFamily="18" charset="0"/>
              </a:rPr>
              <a:t>:</a:t>
            </a:r>
          </a:p>
          <a:p>
            <a:pPr algn="just"/>
            <a:r>
              <a:rPr lang="en-US" sz="2800" dirty="0">
                <a:latin typeface="Times New Roman" pitchFamily="18" charset="0"/>
                <a:cs typeface="Times New Roman" pitchFamily="18" charset="0"/>
              </a:rPr>
              <a:t>a. </a:t>
            </a:r>
            <a:r>
              <a:rPr lang="en-US" sz="2800" dirty="0" err="1">
                <a:latin typeface="Times New Roman" pitchFamily="18" charset="0"/>
                <a:cs typeface="Times New Roman" pitchFamily="18" charset="0"/>
              </a:rPr>
              <a:t>Thân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thấp</a:t>
            </a:r>
            <a:r>
              <a:rPr lang="en-US" sz="2800" dirty="0">
                <a:latin typeface="Times New Roman" pitchFamily="18" charset="0"/>
                <a:cs typeface="Times New Roman" pitchFamily="18" charset="0"/>
              </a:rPr>
              <a:t> x </a:t>
            </a:r>
            <a:r>
              <a:rPr lang="en-US" sz="2800" dirty="0" err="1">
                <a:latin typeface="Times New Roman" pitchFamily="18" charset="0"/>
                <a:cs typeface="Times New Roman" pitchFamily="18" charset="0"/>
              </a:rPr>
              <a:t>thân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thấp</a:t>
            </a:r>
            <a:r>
              <a:rPr lang="en-US" sz="2800" dirty="0">
                <a:latin typeface="Times New Roman" pitchFamily="18" charset="0"/>
                <a:cs typeface="Times New Roman" pitchFamily="18" charset="0"/>
              </a:rPr>
              <a:t>.</a:t>
            </a:r>
          </a:p>
          <a:p>
            <a:pPr algn="just"/>
            <a:r>
              <a:rPr lang="en-US" sz="2800" dirty="0">
                <a:latin typeface="Times New Roman" pitchFamily="18" charset="0"/>
                <a:cs typeface="Times New Roman" pitchFamily="18" charset="0"/>
              </a:rPr>
              <a:t>b. </a:t>
            </a:r>
            <a:r>
              <a:rPr lang="en-US" sz="2800" dirty="0" err="1">
                <a:latin typeface="Times New Roman" pitchFamily="18" charset="0"/>
                <a:cs typeface="Times New Roman" pitchFamily="18" charset="0"/>
              </a:rPr>
              <a:t>Thân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thấp</a:t>
            </a:r>
            <a:r>
              <a:rPr lang="en-US" sz="2800" dirty="0">
                <a:latin typeface="Times New Roman" pitchFamily="18" charset="0"/>
                <a:cs typeface="Times New Roman" pitchFamily="18" charset="0"/>
              </a:rPr>
              <a:t> x </a:t>
            </a:r>
            <a:r>
              <a:rPr lang="en-US" sz="2800" dirty="0" err="1">
                <a:latin typeface="Times New Roman" pitchFamily="18" charset="0"/>
                <a:cs typeface="Times New Roman" pitchFamily="18" charset="0"/>
              </a:rPr>
              <a:t>thân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cao</a:t>
            </a:r>
            <a:r>
              <a:rPr lang="en-US" sz="2800" dirty="0">
                <a:latin typeface="Times New Roman" pitchFamily="18" charset="0"/>
                <a:cs typeface="Times New Roman" pitchFamily="18" charset="0"/>
              </a:rPr>
              <a:t>.</a:t>
            </a:r>
          </a:p>
          <a:p>
            <a:pPr algn="just"/>
            <a:r>
              <a:rPr lang="en-US" sz="2800" dirty="0">
                <a:latin typeface="Times New Roman" pitchFamily="18" charset="0"/>
                <a:cs typeface="Times New Roman" pitchFamily="18" charset="0"/>
              </a:rPr>
              <a:t>c. </a:t>
            </a:r>
            <a:r>
              <a:rPr lang="en-US" sz="2800" dirty="0" err="1">
                <a:latin typeface="Times New Roman" pitchFamily="18" charset="0"/>
                <a:cs typeface="Times New Roman" pitchFamily="18" charset="0"/>
              </a:rPr>
              <a:t>Thân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cao</a:t>
            </a:r>
            <a:r>
              <a:rPr lang="en-US" sz="2800" dirty="0">
                <a:latin typeface="Times New Roman" pitchFamily="18" charset="0"/>
                <a:cs typeface="Times New Roman" pitchFamily="18" charset="0"/>
              </a:rPr>
              <a:t> x </a:t>
            </a:r>
            <a:r>
              <a:rPr lang="en-US" sz="2800" dirty="0" err="1">
                <a:latin typeface="Times New Roman" pitchFamily="18" charset="0"/>
                <a:cs typeface="Times New Roman" pitchFamily="18" charset="0"/>
              </a:rPr>
              <a:t>thân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cao</a:t>
            </a:r>
            <a:r>
              <a:rPr lang="en-US" sz="2800" dirty="0">
                <a:latin typeface="Times New Roman" pitchFamily="18" charset="0"/>
                <a:cs typeface="Times New Roman" pitchFamily="18" charset="0"/>
              </a:rPr>
              <a:t>.</a:t>
            </a:r>
          </a:p>
        </p:txBody>
      </p:sp>
    </p:spTree>
    <p:extLst>
      <p:ext uri="{BB962C8B-B14F-4D97-AF65-F5344CB8AC3E}">
        <p14:creationId xmlns:p14="http://schemas.microsoft.com/office/powerpoint/2010/main" val="252902012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6145"/>
                                        </p:tgtEl>
                                        <p:attrNameLst>
                                          <p:attrName>style.visibility</p:attrName>
                                        </p:attrNameLst>
                                      </p:cBhvr>
                                      <p:to>
                                        <p:strVal val="visible"/>
                                      </p:to>
                                    </p:set>
                                    <p:anim calcmode="lin" valueType="num">
                                      <p:cBhvr>
                                        <p:cTn id="7" dur="500" fill="hold"/>
                                        <p:tgtEl>
                                          <p:spTgt spid="6145"/>
                                        </p:tgtEl>
                                        <p:attrNameLst>
                                          <p:attrName>ppt_w</p:attrName>
                                        </p:attrNameLst>
                                      </p:cBhvr>
                                      <p:tavLst>
                                        <p:tav tm="0">
                                          <p:val>
                                            <p:fltVal val="0"/>
                                          </p:val>
                                        </p:tav>
                                        <p:tav tm="100000">
                                          <p:val>
                                            <p:strVal val="#ppt_w"/>
                                          </p:val>
                                        </p:tav>
                                      </p:tavLst>
                                    </p:anim>
                                    <p:anim calcmode="lin" valueType="num">
                                      <p:cBhvr>
                                        <p:cTn id="8" dur="500" fill="hold"/>
                                        <p:tgtEl>
                                          <p:spTgt spid="6145"/>
                                        </p:tgtEl>
                                        <p:attrNameLst>
                                          <p:attrName>ppt_h</p:attrName>
                                        </p:attrNameLst>
                                      </p:cBhvr>
                                      <p:tavLst>
                                        <p:tav tm="0">
                                          <p:val>
                                            <p:fltVal val="0"/>
                                          </p:val>
                                        </p:tav>
                                        <p:tav tm="100000">
                                          <p:val>
                                            <p:strVal val="#ppt_h"/>
                                          </p:val>
                                        </p:tav>
                                      </p:tavLst>
                                    </p:anim>
                                    <p:animEffect transition="in" filter="fade">
                                      <p:cBhvr>
                                        <p:cTn id="9" dur="500"/>
                                        <p:tgtEl>
                                          <p:spTgt spid="61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0" y="0"/>
            <a:ext cx="12192000" cy="523220"/>
          </a:xfrm>
          <a:prstGeom prst="rect">
            <a:avLst/>
          </a:prstGeom>
          <a:noFill/>
        </p:spPr>
        <p:txBody>
          <a:bodyPr wrap="square" rtlCol="0">
            <a:spAutoFit/>
          </a:bodyPr>
          <a:lstStyle/>
          <a:p>
            <a:pPr algn="ctr"/>
            <a:r>
              <a:rPr lang="en-US" sz="2800" b="1" dirty="0" err="1">
                <a:solidFill>
                  <a:srgbClr val="FF00FF"/>
                </a:solidFill>
                <a:latin typeface="Times New Roman" pitchFamily="18" charset="0"/>
                <a:cs typeface="Times New Roman" pitchFamily="18" charset="0"/>
              </a:rPr>
              <a:t>BÀI</a:t>
            </a:r>
            <a:r>
              <a:rPr lang="en-US" sz="2800" b="1" dirty="0">
                <a:solidFill>
                  <a:srgbClr val="FF00FF"/>
                </a:solidFill>
                <a:latin typeface="Times New Roman" pitchFamily="18" charset="0"/>
                <a:cs typeface="Times New Roman" pitchFamily="18" charset="0"/>
              </a:rPr>
              <a:t> 38: </a:t>
            </a:r>
            <a:r>
              <a:rPr lang="en-US" sz="2800" b="1" dirty="0" err="1">
                <a:solidFill>
                  <a:srgbClr val="FF00FF"/>
                </a:solidFill>
                <a:latin typeface="Times New Roman" pitchFamily="18" charset="0"/>
                <a:cs typeface="Times New Roman" pitchFamily="18" charset="0"/>
              </a:rPr>
              <a:t>QUY</a:t>
            </a:r>
            <a:r>
              <a:rPr lang="en-US" sz="2800" b="1" dirty="0">
                <a:solidFill>
                  <a:srgbClr val="FF00FF"/>
                </a:solidFill>
                <a:latin typeface="Times New Roman" pitchFamily="18" charset="0"/>
                <a:cs typeface="Times New Roman" pitchFamily="18" charset="0"/>
              </a:rPr>
              <a:t> </a:t>
            </a:r>
            <a:r>
              <a:rPr lang="en-US" sz="2800" b="1" dirty="0" err="1">
                <a:solidFill>
                  <a:srgbClr val="FF00FF"/>
                </a:solidFill>
                <a:latin typeface="Times New Roman" pitchFamily="18" charset="0"/>
                <a:cs typeface="Times New Roman" pitchFamily="18" charset="0"/>
              </a:rPr>
              <a:t>LUẬT</a:t>
            </a:r>
            <a:r>
              <a:rPr lang="en-US" sz="2800" b="1" dirty="0">
                <a:solidFill>
                  <a:srgbClr val="FF00FF"/>
                </a:solidFill>
                <a:latin typeface="Times New Roman" pitchFamily="18" charset="0"/>
                <a:cs typeface="Times New Roman" pitchFamily="18" charset="0"/>
              </a:rPr>
              <a:t> DI </a:t>
            </a:r>
            <a:r>
              <a:rPr lang="en-US" sz="2800" b="1" dirty="0" err="1">
                <a:solidFill>
                  <a:srgbClr val="FF00FF"/>
                </a:solidFill>
                <a:latin typeface="Times New Roman" pitchFamily="18" charset="0"/>
                <a:cs typeface="Times New Roman" pitchFamily="18" charset="0"/>
              </a:rPr>
              <a:t>TRUYỀN</a:t>
            </a:r>
            <a:r>
              <a:rPr lang="en-US" sz="2800" b="1" dirty="0">
                <a:solidFill>
                  <a:srgbClr val="FF00FF"/>
                </a:solidFill>
                <a:latin typeface="Times New Roman" pitchFamily="18" charset="0"/>
                <a:cs typeface="Times New Roman" pitchFamily="18" charset="0"/>
              </a:rPr>
              <a:t> </a:t>
            </a:r>
            <a:r>
              <a:rPr lang="en-US" sz="2800" b="1" dirty="0" err="1">
                <a:solidFill>
                  <a:srgbClr val="FF00FF"/>
                </a:solidFill>
                <a:latin typeface="Times New Roman" pitchFamily="18" charset="0"/>
                <a:cs typeface="Times New Roman" pitchFamily="18" charset="0"/>
              </a:rPr>
              <a:t>CỦA</a:t>
            </a:r>
            <a:r>
              <a:rPr lang="en-US" sz="2800" b="1" dirty="0">
                <a:solidFill>
                  <a:srgbClr val="FF00FF"/>
                </a:solidFill>
                <a:latin typeface="Times New Roman" pitchFamily="18" charset="0"/>
                <a:cs typeface="Times New Roman" pitchFamily="18" charset="0"/>
              </a:rPr>
              <a:t> MENDEL</a:t>
            </a:r>
            <a:endParaRPr lang="en-US" sz="3200" b="1" dirty="0">
              <a:solidFill>
                <a:srgbClr val="FF00FF"/>
              </a:solidFill>
              <a:latin typeface="Times New Roman" pitchFamily="18" charset="0"/>
              <a:cs typeface="Times New Roman" pitchFamily="18" charset="0"/>
            </a:endParaRPr>
          </a:p>
        </p:txBody>
      </p:sp>
      <p:sp>
        <p:nvSpPr>
          <p:cNvPr id="6" name="TextBox 5"/>
          <p:cNvSpPr txBox="1"/>
          <p:nvPr/>
        </p:nvSpPr>
        <p:spPr>
          <a:xfrm>
            <a:off x="0" y="420908"/>
            <a:ext cx="12192000" cy="523220"/>
          </a:xfrm>
          <a:prstGeom prst="rect">
            <a:avLst/>
          </a:prstGeom>
          <a:noFill/>
        </p:spPr>
        <p:txBody>
          <a:bodyPr wrap="square" rtlCol="0">
            <a:spAutoFit/>
          </a:bodyPr>
          <a:lstStyle/>
          <a:p>
            <a:r>
              <a:rPr lang="en-US" sz="2800" b="1" dirty="0">
                <a:solidFill>
                  <a:srgbClr val="0000FF"/>
                </a:solidFill>
                <a:latin typeface="Times New Roman" pitchFamily="18" charset="0"/>
                <a:cs typeface="Times New Roman" pitchFamily="18" charset="0"/>
              </a:rPr>
              <a:t>I. Ý </a:t>
            </a:r>
            <a:r>
              <a:rPr lang="en-US" sz="2800" b="1" dirty="0" err="1">
                <a:solidFill>
                  <a:srgbClr val="0000FF"/>
                </a:solidFill>
                <a:latin typeface="Times New Roman" pitchFamily="18" charset="0"/>
                <a:cs typeface="Times New Roman" pitchFamily="18" charset="0"/>
              </a:rPr>
              <a:t>TƯỞNG</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NGHIÊN</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CỨU</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CỦA</a:t>
            </a:r>
            <a:r>
              <a:rPr lang="en-US" sz="2800" b="1" dirty="0">
                <a:solidFill>
                  <a:srgbClr val="0000FF"/>
                </a:solidFill>
                <a:latin typeface="Times New Roman" pitchFamily="18" charset="0"/>
                <a:cs typeface="Times New Roman" pitchFamily="18" charset="0"/>
              </a:rPr>
              <a:t> MENDEL</a:t>
            </a:r>
          </a:p>
        </p:txBody>
      </p:sp>
      <p:sp>
        <p:nvSpPr>
          <p:cNvPr id="27650" name="Rectangle 2"/>
          <p:cNvSpPr>
            <a:spLocks noChangeArrowheads="1"/>
          </p:cNvSpPr>
          <p:nvPr/>
        </p:nvSpPr>
        <p:spPr bwMode="auto">
          <a:xfrm>
            <a:off x="0" y="0"/>
            <a:ext cx="12192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27651" name="Rectangle 3"/>
          <p:cNvSpPr>
            <a:spLocks noChangeArrowheads="1"/>
          </p:cNvSpPr>
          <p:nvPr/>
        </p:nvSpPr>
        <p:spPr bwMode="auto">
          <a:xfrm>
            <a:off x="0" y="857250"/>
            <a:ext cx="12192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19" name="TextBox 18"/>
          <p:cNvSpPr txBox="1"/>
          <p:nvPr/>
        </p:nvSpPr>
        <p:spPr>
          <a:xfrm>
            <a:off x="0" y="856336"/>
            <a:ext cx="12192000" cy="523220"/>
          </a:xfrm>
          <a:prstGeom prst="rect">
            <a:avLst/>
          </a:prstGeom>
          <a:noFill/>
        </p:spPr>
        <p:txBody>
          <a:bodyPr wrap="square" rtlCol="0">
            <a:spAutoFit/>
          </a:bodyPr>
          <a:lstStyle/>
          <a:p>
            <a:pPr algn="just"/>
            <a:r>
              <a:rPr lang="en-US" sz="2800" b="1" dirty="0">
                <a:solidFill>
                  <a:srgbClr val="0000FF"/>
                </a:solidFill>
                <a:latin typeface="Times New Roman" pitchFamily="18" charset="0"/>
                <a:cs typeface="Times New Roman" pitchFamily="18" charset="0"/>
              </a:rPr>
              <a:t>II. </a:t>
            </a:r>
            <a:r>
              <a:rPr lang="en-US" sz="2800" b="1" dirty="0" err="1">
                <a:solidFill>
                  <a:srgbClr val="0000FF"/>
                </a:solidFill>
                <a:latin typeface="Times New Roman" pitchFamily="18" charset="0"/>
                <a:cs typeface="Times New Roman" pitchFamily="18" charset="0"/>
              </a:rPr>
              <a:t>PHÉP</a:t>
            </a:r>
            <a:r>
              <a:rPr lang="en-US" sz="2800" b="1" dirty="0">
                <a:solidFill>
                  <a:srgbClr val="0000FF"/>
                </a:solidFill>
                <a:latin typeface="Times New Roman" pitchFamily="18" charset="0"/>
                <a:cs typeface="Times New Roman" pitchFamily="18" charset="0"/>
              </a:rPr>
              <a:t> LAI </a:t>
            </a:r>
            <a:r>
              <a:rPr lang="en-US" sz="2800" b="1" dirty="0" err="1">
                <a:solidFill>
                  <a:srgbClr val="0000FF"/>
                </a:solidFill>
                <a:latin typeface="Times New Roman" pitchFamily="18" charset="0"/>
                <a:cs typeface="Times New Roman" pitchFamily="18" charset="0"/>
              </a:rPr>
              <a:t>MỘT</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CẶP</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TÍNH</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TRẠNG</a:t>
            </a:r>
            <a:endParaRPr lang="en-US" sz="2800" b="1" dirty="0">
              <a:solidFill>
                <a:srgbClr val="0000FF"/>
              </a:solidFill>
              <a:latin typeface="Times New Roman" pitchFamily="18" charset="0"/>
              <a:cs typeface="Times New Roman" pitchFamily="18" charset="0"/>
            </a:endParaRPr>
          </a:p>
        </p:txBody>
      </p:sp>
      <p:sp>
        <p:nvSpPr>
          <p:cNvPr id="1025" name="Rectangle 1"/>
          <p:cNvSpPr>
            <a:spLocks noChangeArrowheads="1"/>
          </p:cNvSpPr>
          <p:nvPr/>
        </p:nvSpPr>
        <p:spPr bwMode="auto">
          <a:xfrm>
            <a:off x="0" y="1291771"/>
            <a:ext cx="12192000" cy="5232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800" b="1"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rPr>
              <a:t>III. </a:t>
            </a:r>
            <a:r>
              <a:rPr kumimoji="0" lang="en-US" sz="2800" b="1"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rPr>
              <a:t>PHÉP</a:t>
            </a:r>
            <a:r>
              <a:rPr kumimoji="0" lang="en-US" sz="2800" b="1" i="0" u="none" strike="noStrike" cap="none" normalizeH="0" dirty="0">
                <a:ln>
                  <a:noFill/>
                </a:ln>
                <a:solidFill>
                  <a:srgbClr val="0000FF"/>
                </a:solidFill>
                <a:effectLst/>
                <a:latin typeface="Times New Roman" pitchFamily="18" charset="0"/>
                <a:ea typeface="Times New Roman" pitchFamily="18" charset="0"/>
                <a:cs typeface="Times New Roman" pitchFamily="18" charset="0"/>
              </a:rPr>
              <a:t> LAI </a:t>
            </a:r>
            <a:r>
              <a:rPr kumimoji="0" lang="en-US" sz="2800" b="1" i="0" u="none" strike="noStrike" cap="none" normalizeH="0" dirty="0" err="1">
                <a:ln>
                  <a:noFill/>
                </a:ln>
                <a:solidFill>
                  <a:srgbClr val="0000FF"/>
                </a:solidFill>
                <a:effectLst/>
                <a:latin typeface="Times New Roman" pitchFamily="18" charset="0"/>
                <a:ea typeface="Times New Roman" pitchFamily="18" charset="0"/>
                <a:cs typeface="Times New Roman" pitchFamily="18" charset="0"/>
              </a:rPr>
              <a:t>HAI</a:t>
            </a:r>
            <a:r>
              <a:rPr kumimoji="0" lang="en-US" sz="2800" b="1" i="0" u="none" strike="noStrike" cap="none" normalizeH="0" dirty="0">
                <a:ln>
                  <a:noFill/>
                </a:ln>
                <a:solidFill>
                  <a:srgbClr val="0000FF"/>
                </a:solidFill>
                <a:effectLst/>
                <a:latin typeface="Times New Roman" pitchFamily="18" charset="0"/>
                <a:ea typeface="Times New Roman" pitchFamily="18" charset="0"/>
                <a:cs typeface="Times New Roman" pitchFamily="18" charset="0"/>
              </a:rPr>
              <a:t> </a:t>
            </a:r>
            <a:r>
              <a:rPr kumimoji="0" lang="en-US" sz="2800" b="1" i="0" u="none" strike="noStrike" cap="none" normalizeH="0" dirty="0" err="1">
                <a:ln>
                  <a:noFill/>
                </a:ln>
                <a:solidFill>
                  <a:srgbClr val="0000FF"/>
                </a:solidFill>
                <a:effectLst/>
                <a:latin typeface="Times New Roman" pitchFamily="18" charset="0"/>
                <a:ea typeface="Times New Roman" pitchFamily="18" charset="0"/>
                <a:cs typeface="Times New Roman" pitchFamily="18" charset="0"/>
              </a:rPr>
              <a:t>TÍNH</a:t>
            </a:r>
            <a:r>
              <a:rPr kumimoji="0" lang="en-US" sz="2800" b="1" i="0" u="none" strike="noStrike" cap="none" normalizeH="0" dirty="0">
                <a:ln>
                  <a:noFill/>
                </a:ln>
                <a:solidFill>
                  <a:srgbClr val="0000FF"/>
                </a:solidFill>
                <a:effectLst/>
                <a:latin typeface="Times New Roman" pitchFamily="18" charset="0"/>
                <a:ea typeface="Times New Roman" pitchFamily="18" charset="0"/>
                <a:cs typeface="Times New Roman" pitchFamily="18" charset="0"/>
              </a:rPr>
              <a:t> </a:t>
            </a:r>
            <a:r>
              <a:rPr kumimoji="0" lang="en-US" sz="2800" b="1" i="0" u="none" strike="noStrike" cap="none" normalizeH="0" dirty="0" err="1">
                <a:ln>
                  <a:noFill/>
                </a:ln>
                <a:solidFill>
                  <a:srgbClr val="0000FF"/>
                </a:solidFill>
                <a:effectLst/>
                <a:latin typeface="Times New Roman" pitchFamily="18" charset="0"/>
                <a:ea typeface="Times New Roman" pitchFamily="18" charset="0"/>
                <a:cs typeface="Times New Roman" pitchFamily="18" charset="0"/>
              </a:rPr>
              <a:t>TRẠNG</a:t>
            </a:r>
            <a:endParaRPr kumimoji="0" lang="en-US" sz="2800" b="0" i="0" u="none" strike="noStrike" cap="none" normalizeH="0" baseline="0" dirty="0">
              <a:ln>
                <a:noFill/>
              </a:ln>
              <a:solidFill>
                <a:srgbClr val="0000FF"/>
              </a:solidFill>
              <a:effectLst/>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4" fill="hold" grpId="0" nodeType="withEffect">
                                  <p:stCondLst>
                                    <p:cond delay="0"/>
                                  </p:stCondLst>
                                  <p:childTnLst>
                                    <p:set>
                                      <p:cBhvr>
                                        <p:cTn id="6" dur="1" fill="hold">
                                          <p:stCondLst>
                                            <p:cond delay="0"/>
                                          </p:stCondLst>
                                        </p:cTn>
                                        <p:tgtEl>
                                          <p:spTgt spid="1025"/>
                                        </p:tgtEl>
                                        <p:attrNameLst>
                                          <p:attrName>style.visibility</p:attrName>
                                        </p:attrNameLst>
                                      </p:cBhvr>
                                      <p:to>
                                        <p:strVal val="visible"/>
                                      </p:to>
                                    </p:set>
                                    <p:animEffect transition="in" filter="wheel(4)">
                                      <p:cBhvr>
                                        <p:cTn id="7" dur="1000"/>
                                        <p:tgtEl>
                                          <p:spTgt spid="10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050971" y="290286"/>
            <a:ext cx="7141029" cy="2246769"/>
          </a:xfrm>
          <a:prstGeom prst="rect">
            <a:avLst/>
          </a:prstGeom>
        </p:spPr>
        <p:txBody>
          <a:bodyPr wrap="square">
            <a:spAutoFit/>
          </a:bodyPr>
          <a:lstStyle/>
          <a:p>
            <a:pPr algn="just"/>
            <a:r>
              <a:rPr lang="vi-VN" sz="2800" dirty="0">
                <a:solidFill>
                  <a:srgbClr val="FF00FF"/>
                </a:solidFill>
                <a:latin typeface="Times New Roman" pitchFamily="18" charset="0"/>
                <a:cs typeface="Times New Roman" pitchFamily="18" charset="0"/>
              </a:rPr>
              <a:t>a) Men</a:t>
            </a:r>
            <a:r>
              <a:rPr lang="en-US" sz="2800" dirty="0">
                <a:solidFill>
                  <a:srgbClr val="FF00FF"/>
                </a:solidFill>
                <a:latin typeface="Times New Roman" pitchFamily="18" charset="0"/>
                <a:cs typeface="Times New Roman" pitchFamily="18" charset="0"/>
              </a:rPr>
              <a:t>d</a:t>
            </a:r>
            <a:r>
              <a:rPr lang="vi-VN" sz="2800" dirty="0">
                <a:solidFill>
                  <a:srgbClr val="FF00FF"/>
                </a:solidFill>
                <a:latin typeface="Times New Roman" pitchFamily="18" charset="0"/>
                <a:cs typeface="Times New Roman" pitchFamily="18" charset="0"/>
              </a:rPr>
              <a:t>e</a:t>
            </a:r>
            <a:r>
              <a:rPr lang="en-US" sz="2800" dirty="0">
                <a:solidFill>
                  <a:srgbClr val="FF00FF"/>
                </a:solidFill>
                <a:latin typeface="Times New Roman" pitchFamily="18" charset="0"/>
                <a:cs typeface="Times New Roman" pitchFamily="18" charset="0"/>
              </a:rPr>
              <a:t>l</a:t>
            </a:r>
            <a:r>
              <a:rPr lang="vi-VN" sz="2800" dirty="0">
                <a:solidFill>
                  <a:srgbClr val="FF00FF"/>
                </a:solidFill>
                <a:latin typeface="Times New Roman" pitchFamily="18" charset="0"/>
                <a:cs typeface="Times New Roman" pitchFamily="18" charset="0"/>
              </a:rPr>
              <a:t> lai hai thứ đậu Hà Lan thuần chủng khác nhau về hai cặp tính trạng tương phản : hạt màu vàng, vỏ trơn và hạt màu xanh, vỏ nhăn được F</a:t>
            </a:r>
            <a:r>
              <a:rPr lang="vi-VN" sz="2800" baseline="-25000" dirty="0">
                <a:solidFill>
                  <a:srgbClr val="FF00FF"/>
                </a:solidFill>
                <a:latin typeface="Times New Roman" pitchFamily="18" charset="0"/>
                <a:cs typeface="Times New Roman" pitchFamily="18" charset="0"/>
              </a:rPr>
              <a:t>1</a:t>
            </a:r>
            <a:r>
              <a:rPr lang="vi-VN" sz="2800" dirty="0">
                <a:solidFill>
                  <a:srgbClr val="FF00FF"/>
                </a:solidFill>
                <a:latin typeface="Times New Roman" pitchFamily="18" charset="0"/>
                <a:cs typeface="Times New Roman" pitchFamily="18" charset="0"/>
              </a:rPr>
              <a:t> đều có hạt màu vàng, và trơn. Sau đó, ông tiếp tục cho F</a:t>
            </a:r>
            <a:r>
              <a:rPr lang="vi-VN" sz="2800" baseline="-25000" dirty="0">
                <a:solidFill>
                  <a:srgbClr val="FF00FF"/>
                </a:solidFill>
                <a:latin typeface="Times New Roman" pitchFamily="18" charset="0"/>
                <a:cs typeface="Times New Roman" pitchFamily="18" charset="0"/>
              </a:rPr>
              <a:t>1</a:t>
            </a:r>
            <a:r>
              <a:rPr lang="vi-VN" sz="2800" dirty="0">
                <a:solidFill>
                  <a:srgbClr val="FF00FF"/>
                </a:solidFill>
                <a:latin typeface="Times New Roman" pitchFamily="18" charset="0"/>
                <a:cs typeface="Times New Roman" pitchFamily="18" charset="0"/>
              </a:rPr>
              <a:t> lai với F</a:t>
            </a:r>
            <a:r>
              <a:rPr lang="vi-VN" sz="2800" baseline="-25000" dirty="0">
                <a:solidFill>
                  <a:srgbClr val="FF00FF"/>
                </a:solidFill>
                <a:latin typeface="Times New Roman" pitchFamily="18" charset="0"/>
                <a:cs typeface="Times New Roman" pitchFamily="18" charset="0"/>
              </a:rPr>
              <a:t>1</a:t>
            </a:r>
            <a:r>
              <a:rPr lang="vi-VN" sz="2800" dirty="0">
                <a:solidFill>
                  <a:srgbClr val="FF00FF"/>
                </a:solidFill>
                <a:latin typeface="Times New Roman" pitchFamily="18" charset="0"/>
                <a:cs typeface="Times New Roman" pitchFamily="18" charset="0"/>
              </a:rPr>
              <a:t> để tạo ra F</a:t>
            </a:r>
            <a:r>
              <a:rPr lang="vi-VN" sz="2800" baseline="-25000" dirty="0">
                <a:solidFill>
                  <a:srgbClr val="FF00FF"/>
                </a:solidFill>
                <a:latin typeface="Times New Roman" pitchFamily="18" charset="0"/>
                <a:cs typeface="Times New Roman" pitchFamily="18" charset="0"/>
              </a:rPr>
              <a:t>2</a:t>
            </a:r>
            <a:r>
              <a:rPr lang="vi-VN" sz="2800" dirty="0">
                <a:solidFill>
                  <a:srgbClr val="FF00FF"/>
                </a:solidFill>
                <a:latin typeface="Times New Roman" pitchFamily="18" charset="0"/>
                <a:cs typeface="Times New Roman" pitchFamily="18" charset="0"/>
              </a:rPr>
              <a:t>.</a:t>
            </a:r>
            <a:endParaRPr lang="en-US" sz="2800" dirty="0">
              <a:solidFill>
                <a:srgbClr val="FF00FF"/>
              </a:solidFill>
              <a:latin typeface="Times New Roman" pitchFamily="18" charset="0"/>
              <a:cs typeface="Times New Roman" pitchFamily="18" charset="0"/>
            </a:endParaRPr>
          </a:p>
        </p:txBody>
      </p:sp>
      <p:pic>
        <p:nvPicPr>
          <p:cNvPr id="31746" name="Picture 2"/>
          <p:cNvPicPr>
            <a:picLocks noChangeAspect="1" noChangeArrowheads="1"/>
          </p:cNvPicPr>
          <p:nvPr/>
        </p:nvPicPr>
        <p:blipFill>
          <a:blip r:embed="rId2"/>
          <a:srcRect/>
          <a:stretch>
            <a:fillRect/>
          </a:stretch>
        </p:blipFill>
        <p:spPr bwMode="auto">
          <a:xfrm>
            <a:off x="-1" y="-1"/>
            <a:ext cx="5050972" cy="6871201"/>
          </a:xfrm>
          <a:prstGeom prst="rect">
            <a:avLst/>
          </a:prstGeom>
          <a:noFill/>
          <a:ln w="9525">
            <a:noFill/>
            <a:miter lim="800000"/>
            <a:headEnd/>
            <a:tailEnd/>
          </a:ln>
          <a:effectLst/>
        </p:spPr>
      </p:pic>
      <p:sp>
        <p:nvSpPr>
          <p:cNvPr id="31747" name="Rectangle 3"/>
          <p:cNvSpPr>
            <a:spLocks noChangeArrowheads="1"/>
          </p:cNvSpPr>
          <p:nvPr/>
        </p:nvSpPr>
        <p:spPr bwMode="auto">
          <a:xfrm>
            <a:off x="5080000" y="2554517"/>
            <a:ext cx="7112000" cy="95410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2800" b="0" i="0" u="none" strike="noStrike" cap="none" normalizeH="0" baseline="0" dirty="0">
                <a:ln>
                  <a:noFill/>
                </a:ln>
                <a:solidFill>
                  <a:srgbClr val="FF00FF"/>
                </a:solidFill>
                <a:effectLst/>
                <a:latin typeface="Times New Roman" pitchFamily="18" charset="0"/>
                <a:ea typeface="Times New Roman" pitchFamily="18" charset="0"/>
                <a:cs typeface="Times New Roman" pitchFamily="18" charset="0"/>
              </a:rPr>
              <a:t>b) </a:t>
            </a:r>
            <a:r>
              <a:rPr kumimoji="0" lang="en-US" sz="2800" b="0" i="0" u="none" strike="noStrike" cap="none" normalizeH="0" baseline="0" dirty="0" err="1">
                <a:ln>
                  <a:noFill/>
                </a:ln>
                <a:solidFill>
                  <a:srgbClr val="FF00FF"/>
                </a:solidFill>
                <a:effectLst/>
                <a:latin typeface="Times New Roman" pitchFamily="18" charset="0"/>
                <a:ea typeface="Times New Roman" pitchFamily="18" charset="0"/>
                <a:cs typeface="Times New Roman" pitchFamily="18" charset="0"/>
              </a:rPr>
              <a:t>Kiểu</a:t>
            </a:r>
            <a:r>
              <a:rPr kumimoji="0" lang="en-US" sz="2800" b="0" i="0" u="none" strike="noStrike" cap="none" normalizeH="0" dirty="0">
                <a:ln>
                  <a:noFill/>
                </a:ln>
                <a:solidFill>
                  <a:srgbClr val="FF00FF"/>
                </a:solidFill>
                <a:effectLst/>
                <a:latin typeface="Times New Roman" pitchFamily="18" charset="0"/>
                <a:ea typeface="Times New Roman" pitchFamily="18" charset="0"/>
                <a:cs typeface="Times New Roman" pitchFamily="18" charset="0"/>
              </a:rPr>
              <a:t> </a:t>
            </a:r>
            <a:r>
              <a:rPr kumimoji="0" lang="en-US" sz="2800" b="0" i="0" u="none" strike="noStrike" cap="none" normalizeH="0" dirty="0" err="1">
                <a:ln>
                  <a:noFill/>
                </a:ln>
                <a:solidFill>
                  <a:srgbClr val="FF00FF"/>
                </a:solidFill>
                <a:effectLst/>
                <a:latin typeface="Times New Roman" pitchFamily="18" charset="0"/>
                <a:ea typeface="Times New Roman" pitchFamily="18" charset="0"/>
                <a:cs typeface="Times New Roman" pitchFamily="18" charset="0"/>
              </a:rPr>
              <a:t>hình</a:t>
            </a:r>
            <a:r>
              <a:rPr kumimoji="0" lang="en-US" sz="2800" b="0" i="0" u="none" strike="noStrike" cap="none" normalizeH="0" dirty="0">
                <a:ln>
                  <a:noFill/>
                </a:ln>
                <a:solidFill>
                  <a:srgbClr val="FF00FF"/>
                </a:solidFill>
                <a:effectLst/>
                <a:latin typeface="Times New Roman" pitchFamily="18" charset="0"/>
                <a:ea typeface="Times New Roman" pitchFamily="18" charset="0"/>
                <a:cs typeface="Times New Roman" pitchFamily="18" charset="0"/>
              </a:rPr>
              <a:t> ở </a:t>
            </a:r>
            <a:r>
              <a:rPr kumimoji="0" lang="en-US" sz="2800" b="0" i="0" u="none" strike="noStrike" cap="none" normalizeH="0" dirty="0" err="1">
                <a:ln>
                  <a:noFill/>
                </a:ln>
                <a:solidFill>
                  <a:srgbClr val="FF00FF"/>
                </a:solidFill>
                <a:effectLst/>
                <a:latin typeface="Times New Roman" pitchFamily="18" charset="0"/>
                <a:ea typeface="Times New Roman" pitchFamily="18" charset="0"/>
                <a:cs typeface="Times New Roman" pitchFamily="18" charset="0"/>
              </a:rPr>
              <a:t>F</a:t>
            </a:r>
            <a:r>
              <a:rPr kumimoji="0" lang="en-US" sz="2800" b="0" i="0" u="none" strike="noStrike" cap="none" normalizeH="0" baseline="-25000" dirty="0" err="1">
                <a:ln>
                  <a:noFill/>
                </a:ln>
                <a:solidFill>
                  <a:srgbClr val="FF00FF"/>
                </a:solidFill>
                <a:effectLst/>
                <a:latin typeface="Times New Roman" pitchFamily="18" charset="0"/>
                <a:ea typeface="Times New Roman" pitchFamily="18" charset="0"/>
                <a:cs typeface="Times New Roman" pitchFamily="18" charset="0"/>
              </a:rPr>
              <a:t>2</a:t>
            </a:r>
            <a:r>
              <a:rPr kumimoji="0" lang="en-US" sz="2800" b="0" i="0" u="none" strike="noStrike" cap="none" normalizeH="0" baseline="0" dirty="0">
                <a:ln>
                  <a:noFill/>
                </a:ln>
                <a:solidFill>
                  <a:srgbClr val="FF00FF"/>
                </a:solidFill>
                <a:effectLst/>
                <a:latin typeface="Times New Roman" pitchFamily="18" charset="0"/>
                <a:ea typeface="Times New Roman" pitchFamily="18" charset="0"/>
                <a:cs typeface="Times New Roman" pitchFamily="18" charset="0"/>
              </a:rPr>
              <a:t>: 9 </a:t>
            </a:r>
            <a:r>
              <a:rPr kumimoji="0" lang="en-US" sz="2800" b="0" i="0" u="none" strike="noStrike" cap="none" normalizeH="0" baseline="0" dirty="0" err="1">
                <a:ln>
                  <a:noFill/>
                </a:ln>
                <a:solidFill>
                  <a:srgbClr val="FF00FF"/>
                </a:solidFill>
                <a:effectLst/>
                <a:latin typeface="Times New Roman" pitchFamily="18" charset="0"/>
                <a:ea typeface="Times New Roman" pitchFamily="18" charset="0"/>
                <a:cs typeface="Times New Roman" pitchFamily="18" charset="0"/>
              </a:rPr>
              <a:t>vàng</a:t>
            </a:r>
            <a:r>
              <a:rPr kumimoji="0" lang="en-US" sz="2800" b="0" i="0" u="none" strike="noStrike" cap="none" normalizeH="0" baseline="0" dirty="0">
                <a:ln>
                  <a:noFill/>
                </a:ln>
                <a:solidFill>
                  <a:srgbClr val="FF00FF"/>
                </a:solidFill>
                <a:effectLst/>
                <a:latin typeface="Times New Roman" pitchFamily="18" charset="0"/>
                <a:ea typeface="Times New Roman" pitchFamily="18" charset="0"/>
                <a:cs typeface="Times New Roman" pitchFamily="18" charset="0"/>
              </a:rPr>
              <a:t>, </a:t>
            </a:r>
            <a:r>
              <a:rPr kumimoji="0" lang="en-US" sz="2800" b="0" i="0" u="none" strike="noStrike" cap="none" normalizeH="0" baseline="0" dirty="0" err="1">
                <a:ln>
                  <a:noFill/>
                </a:ln>
                <a:solidFill>
                  <a:srgbClr val="FF00FF"/>
                </a:solidFill>
                <a:effectLst/>
                <a:latin typeface="Times New Roman" pitchFamily="18" charset="0"/>
                <a:ea typeface="Times New Roman" pitchFamily="18" charset="0"/>
                <a:cs typeface="Times New Roman" pitchFamily="18" charset="0"/>
              </a:rPr>
              <a:t>trơn</a:t>
            </a:r>
            <a:r>
              <a:rPr kumimoji="0" lang="en-US" sz="2800" b="0" i="0" u="none" strike="noStrike" cap="none" normalizeH="0" baseline="0" dirty="0">
                <a:ln>
                  <a:noFill/>
                </a:ln>
                <a:solidFill>
                  <a:srgbClr val="FF00FF"/>
                </a:solidFill>
                <a:effectLst/>
                <a:latin typeface="Times New Roman" pitchFamily="18" charset="0"/>
                <a:ea typeface="Times New Roman" pitchFamily="18" charset="0"/>
                <a:cs typeface="Times New Roman" pitchFamily="18" charset="0"/>
              </a:rPr>
              <a:t> : 3 </a:t>
            </a:r>
            <a:r>
              <a:rPr kumimoji="0" lang="en-US" sz="2800" b="0" i="0" u="none" strike="noStrike" cap="none" normalizeH="0" baseline="0" dirty="0" err="1">
                <a:ln>
                  <a:noFill/>
                </a:ln>
                <a:solidFill>
                  <a:srgbClr val="FF00FF"/>
                </a:solidFill>
                <a:effectLst/>
                <a:latin typeface="Times New Roman" pitchFamily="18" charset="0"/>
                <a:ea typeface="Times New Roman" pitchFamily="18" charset="0"/>
                <a:cs typeface="Times New Roman" pitchFamily="18" charset="0"/>
              </a:rPr>
              <a:t>vàng</a:t>
            </a:r>
            <a:r>
              <a:rPr kumimoji="0" lang="en-US" sz="2800" b="0" i="0" u="none" strike="noStrike" cap="none" normalizeH="0" baseline="0" dirty="0">
                <a:ln>
                  <a:noFill/>
                </a:ln>
                <a:solidFill>
                  <a:srgbClr val="FF00FF"/>
                </a:solidFill>
                <a:effectLst/>
                <a:latin typeface="Times New Roman" pitchFamily="18" charset="0"/>
                <a:ea typeface="Times New Roman" pitchFamily="18" charset="0"/>
                <a:cs typeface="Times New Roman" pitchFamily="18" charset="0"/>
              </a:rPr>
              <a:t>, </a:t>
            </a:r>
            <a:r>
              <a:rPr kumimoji="0" lang="en-US" sz="2800" b="0" i="0" u="none" strike="noStrike" cap="none" normalizeH="0" baseline="0" dirty="0" err="1">
                <a:ln>
                  <a:noFill/>
                </a:ln>
                <a:solidFill>
                  <a:srgbClr val="FF00FF"/>
                </a:solidFill>
                <a:effectLst/>
                <a:latin typeface="Times New Roman" pitchFamily="18" charset="0"/>
                <a:ea typeface="Times New Roman" pitchFamily="18" charset="0"/>
                <a:cs typeface="Times New Roman" pitchFamily="18" charset="0"/>
              </a:rPr>
              <a:t>nhăn</a:t>
            </a:r>
            <a:r>
              <a:rPr kumimoji="0" lang="en-US" sz="2800" b="0" i="0" u="none" strike="noStrike" cap="none" normalizeH="0" baseline="0" dirty="0">
                <a:ln>
                  <a:noFill/>
                </a:ln>
                <a:solidFill>
                  <a:srgbClr val="FF00FF"/>
                </a:solidFill>
                <a:effectLst/>
                <a:latin typeface="Times New Roman" pitchFamily="18" charset="0"/>
                <a:ea typeface="Times New Roman" pitchFamily="18" charset="0"/>
                <a:cs typeface="Times New Roman" pitchFamily="18" charset="0"/>
              </a:rPr>
              <a:t> : 3 </a:t>
            </a:r>
            <a:r>
              <a:rPr kumimoji="0" lang="en-US" sz="2800" b="0" i="0" u="none" strike="noStrike" cap="none" normalizeH="0" baseline="0" dirty="0" err="1">
                <a:ln>
                  <a:noFill/>
                </a:ln>
                <a:solidFill>
                  <a:srgbClr val="FF00FF"/>
                </a:solidFill>
                <a:effectLst/>
                <a:latin typeface="Times New Roman" pitchFamily="18" charset="0"/>
                <a:ea typeface="Times New Roman" pitchFamily="18" charset="0"/>
                <a:cs typeface="Times New Roman" pitchFamily="18" charset="0"/>
              </a:rPr>
              <a:t>xanh</a:t>
            </a:r>
            <a:r>
              <a:rPr kumimoji="0" lang="en-US" sz="2800" b="0" i="0" u="none" strike="noStrike" cap="none" normalizeH="0" baseline="0" dirty="0">
                <a:ln>
                  <a:noFill/>
                </a:ln>
                <a:solidFill>
                  <a:srgbClr val="FF00FF"/>
                </a:solidFill>
                <a:effectLst/>
                <a:latin typeface="Times New Roman" pitchFamily="18" charset="0"/>
                <a:ea typeface="Times New Roman" pitchFamily="18" charset="0"/>
                <a:cs typeface="Times New Roman" pitchFamily="18" charset="0"/>
              </a:rPr>
              <a:t>, </a:t>
            </a:r>
            <a:r>
              <a:rPr kumimoji="0" lang="en-US" sz="2800" b="0" i="0" u="none" strike="noStrike" cap="none" normalizeH="0" baseline="0" dirty="0" err="1">
                <a:ln>
                  <a:noFill/>
                </a:ln>
                <a:solidFill>
                  <a:srgbClr val="FF00FF"/>
                </a:solidFill>
                <a:effectLst/>
                <a:latin typeface="Times New Roman" pitchFamily="18" charset="0"/>
                <a:ea typeface="Times New Roman" pitchFamily="18" charset="0"/>
                <a:cs typeface="Times New Roman" pitchFamily="18" charset="0"/>
              </a:rPr>
              <a:t>trơn</a:t>
            </a:r>
            <a:r>
              <a:rPr kumimoji="0" lang="en-US" sz="2800" b="0" i="0" u="none" strike="noStrike" cap="none" normalizeH="0" baseline="0" dirty="0">
                <a:ln>
                  <a:noFill/>
                </a:ln>
                <a:solidFill>
                  <a:srgbClr val="FF00FF"/>
                </a:solidFill>
                <a:effectLst/>
                <a:latin typeface="Times New Roman" pitchFamily="18" charset="0"/>
                <a:ea typeface="Times New Roman" pitchFamily="18" charset="0"/>
                <a:cs typeface="Times New Roman" pitchFamily="18" charset="0"/>
              </a:rPr>
              <a:t> : 1 </a:t>
            </a:r>
            <a:r>
              <a:rPr kumimoji="0" lang="en-US" sz="2800" b="0" i="0" u="none" strike="noStrike" cap="none" normalizeH="0" baseline="0" dirty="0" err="1">
                <a:ln>
                  <a:noFill/>
                </a:ln>
                <a:solidFill>
                  <a:srgbClr val="FF00FF"/>
                </a:solidFill>
                <a:effectLst/>
                <a:latin typeface="Times New Roman" pitchFamily="18" charset="0"/>
                <a:ea typeface="Times New Roman" pitchFamily="18" charset="0"/>
                <a:cs typeface="Times New Roman" pitchFamily="18" charset="0"/>
              </a:rPr>
              <a:t>xanh</a:t>
            </a:r>
            <a:r>
              <a:rPr kumimoji="0" lang="en-US" sz="2800" b="0" i="0" u="none" strike="noStrike" cap="none" normalizeH="0" baseline="0" dirty="0">
                <a:ln>
                  <a:noFill/>
                </a:ln>
                <a:solidFill>
                  <a:srgbClr val="FF00FF"/>
                </a:solidFill>
                <a:effectLst/>
                <a:latin typeface="Times New Roman" pitchFamily="18" charset="0"/>
                <a:ea typeface="Times New Roman" pitchFamily="18" charset="0"/>
                <a:cs typeface="Times New Roman" pitchFamily="18" charset="0"/>
              </a:rPr>
              <a:t>, </a:t>
            </a:r>
            <a:r>
              <a:rPr kumimoji="0" lang="en-US" sz="2800" b="0" i="0" u="none" strike="noStrike" cap="none" normalizeH="0" baseline="0" dirty="0" err="1">
                <a:ln>
                  <a:noFill/>
                </a:ln>
                <a:solidFill>
                  <a:srgbClr val="FF00FF"/>
                </a:solidFill>
                <a:effectLst/>
                <a:latin typeface="Times New Roman" pitchFamily="18" charset="0"/>
                <a:ea typeface="Times New Roman" pitchFamily="18" charset="0"/>
                <a:cs typeface="Times New Roman" pitchFamily="18" charset="0"/>
              </a:rPr>
              <a:t>nhăn</a:t>
            </a:r>
            <a:r>
              <a:rPr kumimoji="0" lang="en-US" sz="2800" b="0" i="0" u="none" strike="noStrike" cap="none" normalizeH="0" baseline="0" dirty="0">
                <a:ln>
                  <a:noFill/>
                </a:ln>
                <a:solidFill>
                  <a:srgbClr val="FF00FF"/>
                </a:solidFill>
                <a:effectLst/>
                <a:latin typeface="Times New Roman" pitchFamily="18" charset="0"/>
                <a:ea typeface="Times New Roman" pitchFamily="18" charset="0"/>
                <a:cs typeface="Times New Roman" pitchFamily="18" charset="0"/>
              </a:rPr>
              <a:t>.</a:t>
            </a:r>
            <a:endParaRPr kumimoji="0" lang="en-US" sz="2800" b="0" i="0" u="none" strike="noStrike" cap="none" normalizeH="0" baseline="0" dirty="0">
              <a:ln>
                <a:noFill/>
              </a:ln>
              <a:solidFill>
                <a:srgbClr val="FF00FF"/>
              </a:solidFill>
              <a:effectLst/>
              <a:latin typeface="Times New Roman" pitchFamily="18" charset="0"/>
              <a:cs typeface="Times New Roman" pitchFamily="18" charset="0"/>
            </a:endParaRPr>
          </a:p>
        </p:txBody>
      </p:sp>
      <p:sp>
        <p:nvSpPr>
          <p:cNvPr id="8" name="Rectangle 7"/>
          <p:cNvSpPr/>
          <p:nvPr/>
        </p:nvSpPr>
        <p:spPr>
          <a:xfrm>
            <a:off x="5152571" y="3554550"/>
            <a:ext cx="7039429" cy="1384995"/>
          </a:xfrm>
          <a:prstGeom prst="rect">
            <a:avLst/>
          </a:prstGeom>
        </p:spPr>
        <p:txBody>
          <a:bodyPr wrap="square">
            <a:spAutoFit/>
          </a:bodyPr>
          <a:lstStyle/>
          <a:p>
            <a:r>
              <a:rPr lang="vi-VN" sz="2800" dirty="0">
                <a:solidFill>
                  <a:srgbClr val="FF00FF"/>
                </a:solidFill>
                <a:latin typeface="Times New Roman" pitchFamily="18" charset="0"/>
                <a:cs typeface="Times New Roman" pitchFamily="18" charset="0"/>
              </a:rPr>
              <a:t>c) Tỷ lệ kiểu hình từng cặp tính trạng ở F2: </a:t>
            </a:r>
            <a:endParaRPr lang="en-US" sz="2800" dirty="0">
              <a:solidFill>
                <a:srgbClr val="FF00FF"/>
              </a:solidFill>
              <a:latin typeface="Times New Roman" pitchFamily="18" charset="0"/>
              <a:cs typeface="Times New Roman" pitchFamily="18" charset="0"/>
            </a:endParaRPr>
          </a:p>
          <a:p>
            <a:pPr>
              <a:buFontTx/>
              <a:buChar char="-"/>
            </a:pPr>
            <a:r>
              <a:rPr lang="en-US" sz="2800" dirty="0">
                <a:solidFill>
                  <a:srgbClr val="FF00FF"/>
                </a:solidFill>
                <a:latin typeface="Times New Roman" pitchFamily="18" charset="0"/>
                <a:cs typeface="Times New Roman" pitchFamily="18" charset="0"/>
              </a:rPr>
              <a:t> </a:t>
            </a:r>
            <a:r>
              <a:rPr lang="vi-VN" sz="2800" dirty="0">
                <a:solidFill>
                  <a:srgbClr val="FF00FF"/>
                </a:solidFill>
                <a:latin typeface="Times New Roman" pitchFamily="18" charset="0"/>
                <a:cs typeface="Times New Roman" pitchFamily="18" charset="0"/>
              </a:rPr>
              <a:t>Vàng : xanh = 3:1</a:t>
            </a:r>
            <a:endParaRPr lang="en-US" sz="2800" dirty="0">
              <a:solidFill>
                <a:srgbClr val="FF00FF"/>
              </a:solidFill>
              <a:latin typeface="Times New Roman" pitchFamily="18" charset="0"/>
              <a:cs typeface="Times New Roman" pitchFamily="18" charset="0"/>
            </a:endParaRPr>
          </a:p>
          <a:p>
            <a:pPr>
              <a:buFontTx/>
              <a:buChar char="-"/>
            </a:pPr>
            <a:r>
              <a:rPr lang="vi-VN" sz="2800" dirty="0">
                <a:solidFill>
                  <a:srgbClr val="FF00FF"/>
                </a:solidFill>
                <a:latin typeface="Times New Roman" pitchFamily="18" charset="0"/>
                <a:cs typeface="Times New Roman" pitchFamily="18" charset="0"/>
              </a:rPr>
              <a:t> Trơn : nhăn = 3:1</a:t>
            </a:r>
            <a:endParaRPr lang="en-US" sz="2800" dirty="0">
              <a:solidFill>
                <a:srgbClr val="FF00FF"/>
              </a:solidFill>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withEffect">
                                  <p:stCondLst>
                                    <p:cond delay="0"/>
                                  </p:stCondLst>
                                  <p:childTnLst>
                                    <p:set>
                                      <p:cBhvr>
                                        <p:cTn id="6" dur="1" fill="hold">
                                          <p:stCondLst>
                                            <p:cond delay="0"/>
                                          </p:stCondLst>
                                        </p:cTn>
                                        <p:tgtEl>
                                          <p:spTgt spid="31746"/>
                                        </p:tgtEl>
                                        <p:attrNameLst>
                                          <p:attrName>style.visibility</p:attrName>
                                        </p:attrNameLst>
                                      </p:cBhvr>
                                      <p:to>
                                        <p:strVal val="visible"/>
                                      </p:to>
                                    </p:set>
                                    <p:animEffect transition="in" filter="circle(in)">
                                      <p:cBhvr>
                                        <p:cTn id="7" dur="2000"/>
                                        <p:tgtEl>
                                          <p:spTgt spid="31746"/>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1000" fill="hold"/>
                                        <p:tgtEl>
                                          <p:spTgt spid="4"/>
                                        </p:tgtEl>
                                        <p:attrNameLst>
                                          <p:attrName>ppt_w</p:attrName>
                                        </p:attrNameLst>
                                      </p:cBhvr>
                                      <p:tavLst>
                                        <p:tav tm="0">
                                          <p:val>
                                            <p:fltVal val="0"/>
                                          </p:val>
                                        </p:tav>
                                        <p:tav tm="100000">
                                          <p:val>
                                            <p:strVal val="#ppt_w"/>
                                          </p:val>
                                        </p:tav>
                                      </p:tavLst>
                                    </p:anim>
                                    <p:anim calcmode="lin" valueType="num">
                                      <p:cBhvr>
                                        <p:cTn id="13" dur="1000" fill="hold"/>
                                        <p:tgtEl>
                                          <p:spTgt spid="4"/>
                                        </p:tgtEl>
                                        <p:attrNameLst>
                                          <p:attrName>ppt_h</p:attrName>
                                        </p:attrNameLst>
                                      </p:cBhvr>
                                      <p:tavLst>
                                        <p:tav tm="0">
                                          <p:val>
                                            <p:fltVal val="0"/>
                                          </p:val>
                                        </p:tav>
                                        <p:tav tm="100000">
                                          <p:val>
                                            <p:strVal val="#ppt_h"/>
                                          </p:val>
                                        </p:tav>
                                      </p:tavLst>
                                    </p:anim>
                                    <p:animEffect transition="in" filter="fade">
                                      <p:cBhvr>
                                        <p:cTn id="14" dur="10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23" presetClass="entr" presetSubtype="16" fill="hold" nodeType="clickEffect">
                                  <p:stCondLst>
                                    <p:cond delay="0"/>
                                  </p:stCondLst>
                                  <p:childTnLst>
                                    <p:set>
                                      <p:cBhvr>
                                        <p:cTn id="18" dur="1" fill="hold">
                                          <p:stCondLst>
                                            <p:cond delay="0"/>
                                          </p:stCondLst>
                                        </p:cTn>
                                        <p:tgtEl>
                                          <p:spTgt spid="31747">
                                            <p:txEl>
                                              <p:pRg st="0" end="0"/>
                                            </p:txEl>
                                          </p:spTgt>
                                        </p:tgtEl>
                                        <p:attrNameLst>
                                          <p:attrName>style.visibility</p:attrName>
                                        </p:attrNameLst>
                                      </p:cBhvr>
                                      <p:to>
                                        <p:strVal val="visible"/>
                                      </p:to>
                                    </p:set>
                                    <p:anim calcmode="lin" valueType="num">
                                      <p:cBhvr>
                                        <p:cTn id="19" dur="1000" fill="hold"/>
                                        <p:tgtEl>
                                          <p:spTgt spid="31747">
                                            <p:txEl>
                                              <p:pRg st="0" end="0"/>
                                            </p:txEl>
                                          </p:spTgt>
                                        </p:tgtEl>
                                        <p:attrNameLst>
                                          <p:attrName>ppt_w</p:attrName>
                                        </p:attrNameLst>
                                      </p:cBhvr>
                                      <p:tavLst>
                                        <p:tav tm="0">
                                          <p:val>
                                            <p:fltVal val="0"/>
                                          </p:val>
                                        </p:tav>
                                        <p:tav tm="100000">
                                          <p:val>
                                            <p:strVal val="#ppt_w"/>
                                          </p:val>
                                        </p:tav>
                                      </p:tavLst>
                                    </p:anim>
                                    <p:anim calcmode="lin" valueType="num">
                                      <p:cBhvr>
                                        <p:cTn id="20" dur="1000" fill="hold"/>
                                        <p:tgtEl>
                                          <p:spTgt spid="31747">
                                            <p:txEl>
                                              <p:pRg st="0" end="0"/>
                                            </p:txEl>
                                          </p:spTgt>
                                        </p:tgtEl>
                                        <p:attrNameLst>
                                          <p:attrName>ppt_h</p:attrName>
                                        </p:attrNameLst>
                                      </p:cBhvr>
                                      <p:tavLst>
                                        <p:tav tm="0">
                                          <p:val>
                                            <p:fltVal val="0"/>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53" presetClass="entr" presetSubtype="0" fill="hold" nodeType="clickEffect">
                                  <p:stCondLst>
                                    <p:cond delay="0"/>
                                  </p:stCondLst>
                                  <p:childTnLst>
                                    <p:set>
                                      <p:cBhvr>
                                        <p:cTn id="24" dur="1" fill="hold">
                                          <p:stCondLst>
                                            <p:cond delay="0"/>
                                          </p:stCondLst>
                                        </p:cTn>
                                        <p:tgtEl>
                                          <p:spTgt spid="8">
                                            <p:txEl>
                                              <p:pRg st="0" end="0"/>
                                            </p:txEl>
                                          </p:spTgt>
                                        </p:tgtEl>
                                        <p:attrNameLst>
                                          <p:attrName>style.visibility</p:attrName>
                                        </p:attrNameLst>
                                      </p:cBhvr>
                                      <p:to>
                                        <p:strVal val="visible"/>
                                      </p:to>
                                    </p:set>
                                    <p:anim calcmode="lin" valueType="num">
                                      <p:cBhvr>
                                        <p:cTn id="25" dur="1000" fill="hold"/>
                                        <p:tgtEl>
                                          <p:spTgt spid="8">
                                            <p:txEl>
                                              <p:pRg st="0" end="0"/>
                                            </p:txEl>
                                          </p:spTgt>
                                        </p:tgtEl>
                                        <p:attrNameLst>
                                          <p:attrName>ppt_w</p:attrName>
                                        </p:attrNameLst>
                                      </p:cBhvr>
                                      <p:tavLst>
                                        <p:tav tm="0">
                                          <p:val>
                                            <p:fltVal val="0"/>
                                          </p:val>
                                        </p:tav>
                                        <p:tav tm="100000">
                                          <p:val>
                                            <p:strVal val="#ppt_w"/>
                                          </p:val>
                                        </p:tav>
                                      </p:tavLst>
                                    </p:anim>
                                    <p:anim calcmode="lin" valueType="num">
                                      <p:cBhvr>
                                        <p:cTn id="26" dur="1000" fill="hold"/>
                                        <p:tgtEl>
                                          <p:spTgt spid="8">
                                            <p:txEl>
                                              <p:pRg st="0" end="0"/>
                                            </p:txEl>
                                          </p:spTgt>
                                        </p:tgtEl>
                                        <p:attrNameLst>
                                          <p:attrName>ppt_h</p:attrName>
                                        </p:attrNameLst>
                                      </p:cBhvr>
                                      <p:tavLst>
                                        <p:tav tm="0">
                                          <p:val>
                                            <p:fltVal val="0"/>
                                          </p:val>
                                        </p:tav>
                                        <p:tav tm="100000">
                                          <p:val>
                                            <p:strVal val="#ppt_h"/>
                                          </p:val>
                                        </p:tav>
                                      </p:tavLst>
                                    </p:anim>
                                    <p:animEffect transition="in" filter="fade">
                                      <p:cBhvr>
                                        <p:cTn id="27" dur="1000"/>
                                        <p:tgtEl>
                                          <p:spTgt spid="8">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3" presetClass="entr" presetSubtype="0" fill="hold" nodeType="clickEffect">
                                  <p:stCondLst>
                                    <p:cond delay="0"/>
                                  </p:stCondLst>
                                  <p:childTnLst>
                                    <p:set>
                                      <p:cBhvr>
                                        <p:cTn id="31" dur="1" fill="hold">
                                          <p:stCondLst>
                                            <p:cond delay="0"/>
                                          </p:stCondLst>
                                        </p:cTn>
                                        <p:tgtEl>
                                          <p:spTgt spid="8">
                                            <p:txEl>
                                              <p:pRg st="1" end="1"/>
                                            </p:txEl>
                                          </p:spTgt>
                                        </p:tgtEl>
                                        <p:attrNameLst>
                                          <p:attrName>style.visibility</p:attrName>
                                        </p:attrNameLst>
                                      </p:cBhvr>
                                      <p:to>
                                        <p:strVal val="visible"/>
                                      </p:to>
                                    </p:set>
                                    <p:anim calcmode="lin" valueType="num">
                                      <p:cBhvr>
                                        <p:cTn id="32" dur="1000" fill="hold"/>
                                        <p:tgtEl>
                                          <p:spTgt spid="8">
                                            <p:txEl>
                                              <p:pRg st="1" end="1"/>
                                            </p:txEl>
                                          </p:spTgt>
                                        </p:tgtEl>
                                        <p:attrNameLst>
                                          <p:attrName>ppt_w</p:attrName>
                                        </p:attrNameLst>
                                      </p:cBhvr>
                                      <p:tavLst>
                                        <p:tav tm="0">
                                          <p:val>
                                            <p:fltVal val="0"/>
                                          </p:val>
                                        </p:tav>
                                        <p:tav tm="100000">
                                          <p:val>
                                            <p:strVal val="#ppt_w"/>
                                          </p:val>
                                        </p:tav>
                                      </p:tavLst>
                                    </p:anim>
                                    <p:anim calcmode="lin" valueType="num">
                                      <p:cBhvr>
                                        <p:cTn id="33" dur="1000" fill="hold"/>
                                        <p:tgtEl>
                                          <p:spTgt spid="8">
                                            <p:txEl>
                                              <p:pRg st="1" end="1"/>
                                            </p:txEl>
                                          </p:spTgt>
                                        </p:tgtEl>
                                        <p:attrNameLst>
                                          <p:attrName>ppt_h</p:attrName>
                                        </p:attrNameLst>
                                      </p:cBhvr>
                                      <p:tavLst>
                                        <p:tav tm="0">
                                          <p:val>
                                            <p:fltVal val="0"/>
                                          </p:val>
                                        </p:tav>
                                        <p:tav tm="100000">
                                          <p:val>
                                            <p:strVal val="#ppt_h"/>
                                          </p:val>
                                        </p:tav>
                                      </p:tavLst>
                                    </p:anim>
                                    <p:animEffect transition="in" filter="fade">
                                      <p:cBhvr>
                                        <p:cTn id="34" dur="1000"/>
                                        <p:tgtEl>
                                          <p:spTgt spid="8">
                                            <p:txEl>
                                              <p:pRg st="1" end="1"/>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53" presetClass="entr" presetSubtype="0" fill="hold" nodeType="clickEffect">
                                  <p:stCondLst>
                                    <p:cond delay="0"/>
                                  </p:stCondLst>
                                  <p:childTnLst>
                                    <p:set>
                                      <p:cBhvr>
                                        <p:cTn id="38" dur="1" fill="hold">
                                          <p:stCondLst>
                                            <p:cond delay="0"/>
                                          </p:stCondLst>
                                        </p:cTn>
                                        <p:tgtEl>
                                          <p:spTgt spid="8">
                                            <p:txEl>
                                              <p:pRg st="2" end="2"/>
                                            </p:txEl>
                                          </p:spTgt>
                                        </p:tgtEl>
                                        <p:attrNameLst>
                                          <p:attrName>style.visibility</p:attrName>
                                        </p:attrNameLst>
                                      </p:cBhvr>
                                      <p:to>
                                        <p:strVal val="visible"/>
                                      </p:to>
                                    </p:set>
                                    <p:anim calcmode="lin" valueType="num">
                                      <p:cBhvr>
                                        <p:cTn id="39" dur="1000" fill="hold"/>
                                        <p:tgtEl>
                                          <p:spTgt spid="8">
                                            <p:txEl>
                                              <p:pRg st="2" end="2"/>
                                            </p:txEl>
                                          </p:spTgt>
                                        </p:tgtEl>
                                        <p:attrNameLst>
                                          <p:attrName>ppt_w</p:attrName>
                                        </p:attrNameLst>
                                      </p:cBhvr>
                                      <p:tavLst>
                                        <p:tav tm="0">
                                          <p:val>
                                            <p:fltVal val="0"/>
                                          </p:val>
                                        </p:tav>
                                        <p:tav tm="100000">
                                          <p:val>
                                            <p:strVal val="#ppt_w"/>
                                          </p:val>
                                        </p:tav>
                                      </p:tavLst>
                                    </p:anim>
                                    <p:anim calcmode="lin" valueType="num">
                                      <p:cBhvr>
                                        <p:cTn id="40" dur="1000" fill="hold"/>
                                        <p:tgtEl>
                                          <p:spTgt spid="8">
                                            <p:txEl>
                                              <p:pRg st="2" end="2"/>
                                            </p:txEl>
                                          </p:spTgt>
                                        </p:tgtEl>
                                        <p:attrNameLst>
                                          <p:attrName>ppt_h</p:attrName>
                                        </p:attrNameLst>
                                      </p:cBhvr>
                                      <p:tavLst>
                                        <p:tav tm="0">
                                          <p:val>
                                            <p:fltVal val="0"/>
                                          </p:val>
                                        </p:tav>
                                        <p:tav tm="100000">
                                          <p:val>
                                            <p:strVal val="#ppt_h"/>
                                          </p:val>
                                        </p:tav>
                                      </p:tavLst>
                                    </p:anim>
                                    <p:animEffect transition="in" filter="fade">
                                      <p:cBhvr>
                                        <p:cTn id="41" dur="1000"/>
                                        <p:tgtEl>
                                          <p:spTgt spid="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0" y="0"/>
            <a:ext cx="12192000" cy="523220"/>
          </a:xfrm>
          <a:prstGeom prst="rect">
            <a:avLst/>
          </a:prstGeom>
          <a:noFill/>
        </p:spPr>
        <p:txBody>
          <a:bodyPr wrap="square" rtlCol="0">
            <a:spAutoFit/>
          </a:bodyPr>
          <a:lstStyle/>
          <a:p>
            <a:pPr algn="ctr"/>
            <a:r>
              <a:rPr lang="en-US" sz="2800" b="1" dirty="0" err="1">
                <a:solidFill>
                  <a:srgbClr val="FF00FF"/>
                </a:solidFill>
                <a:latin typeface="Times New Roman" pitchFamily="18" charset="0"/>
                <a:cs typeface="Times New Roman" pitchFamily="18" charset="0"/>
              </a:rPr>
              <a:t>BÀI</a:t>
            </a:r>
            <a:r>
              <a:rPr lang="en-US" sz="2800" b="1" dirty="0">
                <a:solidFill>
                  <a:srgbClr val="FF00FF"/>
                </a:solidFill>
                <a:latin typeface="Times New Roman" pitchFamily="18" charset="0"/>
                <a:cs typeface="Times New Roman" pitchFamily="18" charset="0"/>
              </a:rPr>
              <a:t> 38: </a:t>
            </a:r>
            <a:r>
              <a:rPr lang="en-US" sz="2800" b="1" dirty="0" err="1">
                <a:solidFill>
                  <a:srgbClr val="FF00FF"/>
                </a:solidFill>
                <a:latin typeface="Times New Roman" pitchFamily="18" charset="0"/>
                <a:cs typeface="Times New Roman" pitchFamily="18" charset="0"/>
              </a:rPr>
              <a:t>QUY</a:t>
            </a:r>
            <a:r>
              <a:rPr lang="en-US" sz="2800" b="1" dirty="0">
                <a:solidFill>
                  <a:srgbClr val="FF00FF"/>
                </a:solidFill>
                <a:latin typeface="Times New Roman" pitchFamily="18" charset="0"/>
                <a:cs typeface="Times New Roman" pitchFamily="18" charset="0"/>
              </a:rPr>
              <a:t> </a:t>
            </a:r>
            <a:r>
              <a:rPr lang="en-US" sz="2800" b="1" dirty="0" err="1">
                <a:solidFill>
                  <a:srgbClr val="FF00FF"/>
                </a:solidFill>
                <a:latin typeface="Times New Roman" pitchFamily="18" charset="0"/>
                <a:cs typeface="Times New Roman" pitchFamily="18" charset="0"/>
              </a:rPr>
              <a:t>LUẬT</a:t>
            </a:r>
            <a:r>
              <a:rPr lang="en-US" sz="2800" b="1" dirty="0">
                <a:solidFill>
                  <a:srgbClr val="FF00FF"/>
                </a:solidFill>
                <a:latin typeface="Times New Roman" pitchFamily="18" charset="0"/>
                <a:cs typeface="Times New Roman" pitchFamily="18" charset="0"/>
              </a:rPr>
              <a:t> DI </a:t>
            </a:r>
            <a:r>
              <a:rPr lang="en-US" sz="2800" b="1" dirty="0" err="1">
                <a:solidFill>
                  <a:srgbClr val="FF00FF"/>
                </a:solidFill>
                <a:latin typeface="Times New Roman" pitchFamily="18" charset="0"/>
                <a:cs typeface="Times New Roman" pitchFamily="18" charset="0"/>
              </a:rPr>
              <a:t>TRUYỀN</a:t>
            </a:r>
            <a:r>
              <a:rPr lang="en-US" sz="2800" b="1" dirty="0">
                <a:solidFill>
                  <a:srgbClr val="FF00FF"/>
                </a:solidFill>
                <a:latin typeface="Times New Roman" pitchFamily="18" charset="0"/>
                <a:cs typeface="Times New Roman" pitchFamily="18" charset="0"/>
              </a:rPr>
              <a:t> </a:t>
            </a:r>
            <a:r>
              <a:rPr lang="en-US" sz="2800" b="1" dirty="0" err="1">
                <a:solidFill>
                  <a:srgbClr val="FF00FF"/>
                </a:solidFill>
                <a:latin typeface="Times New Roman" pitchFamily="18" charset="0"/>
                <a:cs typeface="Times New Roman" pitchFamily="18" charset="0"/>
              </a:rPr>
              <a:t>CỦA</a:t>
            </a:r>
            <a:r>
              <a:rPr lang="en-US" sz="2800" b="1" dirty="0">
                <a:solidFill>
                  <a:srgbClr val="FF00FF"/>
                </a:solidFill>
                <a:latin typeface="Times New Roman" pitchFamily="18" charset="0"/>
                <a:cs typeface="Times New Roman" pitchFamily="18" charset="0"/>
              </a:rPr>
              <a:t> MENDEL</a:t>
            </a:r>
            <a:endParaRPr lang="en-US" sz="3200" b="1" dirty="0">
              <a:solidFill>
                <a:srgbClr val="FF00FF"/>
              </a:solidFill>
              <a:latin typeface="Times New Roman" pitchFamily="18" charset="0"/>
              <a:cs typeface="Times New Roman" pitchFamily="18" charset="0"/>
            </a:endParaRPr>
          </a:p>
        </p:txBody>
      </p:sp>
      <p:sp>
        <p:nvSpPr>
          <p:cNvPr id="27650" name="Rectangle 2"/>
          <p:cNvSpPr>
            <a:spLocks noChangeArrowheads="1"/>
          </p:cNvSpPr>
          <p:nvPr/>
        </p:nvSpPr>
        <p:spPr bwMode="auto">
          <a:xfrm>
            <a:off x="0" y="0"/>
            <a:ext cx="12192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27651" name="Rectangle 3"/>
          <p:cNvSpPr>
            <a:spLocks noChangeArrowheads="1"/>
          </p:cNvSpPr>
          <p:nvPr/>
        </p:nvSpPr>
        <p:spPr bwMode="auto">
          <a:xfrm>
            <a:off x="0" y="857250"/>
            <a:ext cx="12192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1025" name="Rectangle 1"/>
          <p:cNvSpPr>
            <a:spLocks noChangeArrowheads="1"/>
          </p:cNvSpPr>
          <p:nvPr/>
        </p:nvSpPr>
        <p:spPr bwMode="auto">
          <a:xfrm>
            <a:off x="0" y="406400"/>
            <a:ext cx="12192000" cy="5232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800" b="1"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rPr>
              <a:t>III. </a:t>
            </a:r>
            <a:r>
              <a:rPr kumimoji="0" lang="en-US" sz="2800" b="1"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rPr>
              <a:t>PHÉP</a:t>
            </a:r>
            <a:r>
              <a:rPr kumimoji="0" lang="en-US" sz="2800" b="1" i="0" u="none" strike="noStrike" cap="none" normalizeH="0" dirty="0">
                <a:ln>
                  <a:noFill/>
                </a:ln>
                <a:solidFill>
                  <a:srgbClr val="0000FF"/>
                </a:solidFill>
                <a:effectLst/>
                <a:latin typeface="Times New Roman" pitchFamily="18" charset="0"/>
                <a:ea typeface="Times New Roman" pitchFamily="18" charset="0"/>
                <a:cs typeface="Times New Roman" pitchFamily="18" charset="0"/>
              </a:rPr>
              <a:t> LAI </a:t>
            </a:r>
            <a:r>
              <a:rPr kumimoji="0" lang="en-US" sz="2800" b="1" i="0" u="none" strike="noStrike" cap="none" normalizeH="0" dirty="0" err="1">
                <a:ln>
                  <a:noFill/>
                </a:ln>
                <a:solidFill>
                  <a:srgbClr val="0000FF"/>
                </a:solidFill>
                <a:effectLst/>
                <a:latin typeface="Times New Roman" pitchFamily="18" charset="0"/>
                <a:ea typeface="Times New Roman" pitchFamily="18" charset="0"/>
                <a:cs typeface="Times New Roman" pitchFamily="18" charset="0"/>
              </a:rPr>
              <a:t>HAI</a:t>
            </a:r>
            <a:r>
              <a:rPr kumimoji="0" lang="en-US" sz="2800" b="1" i="0" u="none" strike="noStrike" cap="none" normalizeH="0" dirty="0">
                <a:ln>
                  <a:noFill/>
                </a:ln>
                <a:solidFill>
                  <a:srgbClr val="0000FF"/>
                </a:solidFill>
                <a:effectLst/>
                <a:latin typeface="Times New Roman" pitchFamily="18" charset="0"/>
                <a:ea typeface="Times New Roman" pitchFamily="18" charset="0"/>
                <a:cs typeface="Times New Roman" pitchFamily="18" charset="0"/>
              </a:rPr>
              <a:t> </a:t>
            </a:r>
            <a:r>
              <a:rPr kumimoji="0" lang="en-US" sz="2800" b="1" i="0" u="none" strike="noStrike" cap="none" normalizeH="0" dirty="0" err="1">
                <a:ln>
                  <a:noFill/>
                </a:ln>
                <a:solidFill>
                  <a:srgbClr val="0000FF"/>
                </a:solidFill>
                <a:effectLst/>
                <a:latin typeface="Times New Roman" pitchFamily="18" charset="0"/>
                <a:ea typeface="Times New Roman" pitchFamily="18" charset="0"/>
                <a:cs typeface="Times New Roman" pitchFamily="18" charset="0"/>
              </a:rPr>
              <a:t>TÍNH</a:t>
            </a:r>
            <a:r>
              <a:rPr kumimoji="0" lang="en-US" sz="2800" b="1" i="0" u="none" strike="noStrike" cap="none" normalizeH="0" dirty="0">
                <a:ln>
                  <a:noFill/>
                </a:ln>
                <a:solidFill>
                  <a:srgbClr val="0000FF"/>
                </a:solidFill>
                <a:effectLst/>
                <a:latin typeface="Times New Roman" pitchFamily="18" charset="0"/>
                <a:ea typeface="Times New Roman" pitchFamily="18" charset="0"/>
                <a:cs typeface="Times New Roman" pitchFamily="18" charset="0"/>
              </a:rPr>
              <a:t> </a:t>
            </a:r>
            <a:r>
              <a:rPr kumimoji="0" lang="en-US" sz="2800" b="1" i="0" u="none" strike="noStrike" cap="none" normalizeH="0" dirty="0" err="1">
                <a:ln>
                  <a:noFill/>
                </a:ln>
                <a:solidFill>
                  <a:srgbClr val="0000FF"/>
                </a:solidFill>
                <a:effectLst/>
                <a:latin typeface="Times New Roman" pitchFamily="18" charset="0"/>
                <a:ea typeface="Times New Roman" pitchFamily="18" charset="0"/>
                <a:cs typeface="Times New Roman" pitchFamily="18" charset="0"/>
              </a:rPr>
              <a:t>TRẠNG</a:t>
            </a:r>
            <a:endParaRPr kumimoji="0" lang="en-US" sz="2800" b="0" i="0" u="none" strike="noStrike" cap="none" normalizeH="0" baseline="0" dirty="0">
              <a:ln>
                <a:noFill/>
              </a:ln>
              <a:solidFill>
                <a:srgbClr val="0000FF"/>
              </a:solidFill>
              <a:effectLst/>
              <a:latin typeface="Times New Roman" pitchFamily="18" charset="0"/>
              <a:cs typeface="Times New Roman" pitchFamily="18" charset="0"/>
            </a:endParaRPr>
          </a:p>
        </p:txBody>
      </p:sp>
      <p:sp>
        <p:nvSpPr>
          <p:cNvPr id="33793" name="Rectangle 1"/>
          <p:cNvSpPr>
            <a:spLocks noChangeArrowheads="1"/>
          </p:cNvSpPr>
          <p:nvPr/>
        </p:nvSpPr>
        <p:spPr bwMode="auto">
          <a:xfrm>
            <a:off x="0" y="1088052"/>
            <a:ext cx="12192000" cy="563231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838200" algn="l"/>
              </a:tabLst>
            </a:pPr>
            <a:r>
              <a:rPr kumimoji="0" lang="en-US" sz="36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a:t>
            </a:r>
            <a:r>
              <a:rPr kumimoji="0" lang="en-US" sz="3600" b="1" i="1"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rPr>
              <a:t>Thí</a:t>
            </a:r>
            <a:r>
              <a:rPr kumimoji="0" lang="en-US" sz="3600" b="1" i="1"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rPr>
              <a:t> </a:t>
            </a:r>
            <a:r>
              <a:rPr kumimoji="0" lang="en-US" sz="3600" b="1" i="1"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rPr>
              <a:t>nghiệm</a:t>
            </a:r>
            <a:r>
              <a:rPr kumimoji="0" lang="en-US" sz="3600" b="1" i="1"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rPr>
              <a:t>: </a:t>
            </a:r>
            <a:r>
              <a:rPr kumimoji="0" lang="en-US" sz="36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lai</a:t>
            </a:r>
            <a:r>
              <a:rPr kumimoji="0" lang="en-US" sz="36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a:t>
            </a:r>
            <a:r>
              <a:rPr kumimoji="0" lang="en-US" sz="36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bố</a:t>
            </a:r>
            <a:r>
              <a:rPr kumimoji="0" lang="en-US" sz="36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a:t>
            </a:r>
            <a:r>
              <a:rPr kumimoji="0" lang="en-US" sz="36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mẹ</a:t>
            </a:r>
            <a:r>
              <a:rPr kumimoji="0" lang="en-US" sz="36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a:t>
            </a:r>
            <a:r>
              <a:rPr kumimoji="0" lang="en-US" sz="36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thuần</a:t>
            </a:r>
            <a:r>
              <a:rPr kumimoji="0" lang="en-US" sz="36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a:t>
            </a:r>
            <a:r>
              <a:rPr kumimoji="0" lang="en-US" sz="36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chủng</a:t>
            </a:r>
            <a:r>
              <a:rPr kumimoji="0" lang="en-US" sz="36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a:t>
            </a:r>
            <a:r>
              <a:rPr kumimoji="0" lang="en-US" sz="36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khác</a:t>
            </a:r>
            <a:r>
              <a:rPr kumimoji="0" lang="en-US" sz="36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a:t>
            </a:r>
            <a:r>
              <a:rPr kumimoji="0" lang="en-US" sz="36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nhau</a:t>
            </a:r>
            <a:r>
              <a:rPr kumimoji="0" lang="en-US" sz="36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a:t>
            </a:r>
            <a:r>
              <a:rPr kumimoji="0" lang="en-US" sz="36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về</a:t>
            </a:r>
            <a:r>
              <a:rPr kumimoji="0" lang="en-US" sz="36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a:t>
            </a:r>
            <a:r>
              <a:rPr kumimoji="0" lang="en-US" sz="36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hai</a:t>
            </a:r>
            <a:r>
              <a:rPr kumimoji="0" lang="en-US" sz="36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a:t>
            </a:r>
            <a:r>
              <a:rPr kumimoji="0" lang="en-US" sz="36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cặp</a:t>
            </a:r>
            <a:r>
              <a:rPr kumimoji="0" lang="en-US" sz="36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a:t>
            </a:r>
            <a:r>
              <a:rPr kumimoji="0" lang="en-US" sz="36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tính</a:t>
            </a:r>
            <a:r>
              <a:rPr kumimoji="0" lang="en-US" sz="36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a:t>
            </a:r>
            <a:r>
              <a:rPr kumimoji="0" lang="en-US" sz="36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trạng</a:t>
            </a:r>
            <a:r>
              <a:rPr kumimoji="0" lang="en-US" sz="36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a:t>
            </a:r>
            <a:r>
              <a:rPr kumimoji="0" lang="en-US" sz="36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tương</a:t>
            </a:r>
            <a:r>
              <a:rPr kumimoji="0" lang="en-US" sz="36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a:t>
            </a:r>
            <a:r>
              <a:rPr kumimoji="0" lang="en-US" sz="36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phản</a:t>
            </a:r>
            <a:r>
              <a:rPr kumimoji="0" lang="en-US" sz="36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a:t>
            </a:r>
            <a:r>
              <a:rPr kumimoji="0" lang="en-US" sz="36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F</a:t>
            </a:r>
            <a:r>
              <a:rPr kumimoji="0" lang="en-US" sz="3600" b="0" i="0" u="none" strike="noStrike" cap="none" normalizeH="0" baseline="-3000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1</a:t>
            </a:r>
            <a:r>
              <a:rPr kumimoji="0" lang="en-US" sz="36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a:t>
            </a:r>
            <a:r>
              <a:rPr kumimoji="0" lang="en-US" sz="36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đồng</a:t>
            </a:r>
            <a:r>
              <a:rPr kumimoji="0" lang="en-US" sz="36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a:t>
            </a:r>
            <a:r>
              <a:rPr kumimoji="0" lang="en-US" sz="36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tính</a:t>
            </a:r>
            <a:r>
              <a:rPr kumimoji="0" lang="en-US" sz="36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a:t>
            </a:r>
            <a:r>
              <a:rPr kumimoji="0" lang="en-US" sz="36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F</a:t>
            </a:r>
            <a:r>
              <a:rPr kumimoji="0" lang="en-US" sz="3600" b="0" i="0" u="none" strike="noStrike" cap="none" normalizeH="0" baseline="-3000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2</a:t>
            </a:r>
            <a:r>
              <a:rPr kumimoji="0" lang="en-US" sz="36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a:t>
            </a:r>
            <a:r>
              <a:rPr kumimoji="0" lang="en-US" sz="36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phân</a:t>
            </a:r>
            <a:r>
              <a:rPr kumimoji="0" lang="en-US" sz="36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a:t>
            </a:r>
            <a:r>
              <a:rPr kumimoji="0" lang="en-US" sz="36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li</a:t>
            </a:r>
            <a:r>
              <a:rPr kumimoji="0" lang="en-US" sz="36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a:t>
            </a:r>
            <a:r>
              <a:rPr kumimoji="0" lang="en-US" sz="36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kiểu</a:t>
            </a:r>
            <a:r>
              <a:rPr kumimoji="0" lang="en-US" sz="36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a:t>
            </a:r>
            <a:r>
              <a:rPr kumimoji="0" lang="en-US" sz="36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hình</a:t>
            </a:r>
            <a:r>
              <a:rPr kumimoji="0" lang="en-US" sz="36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a:t>
            </a:r>
            <a:r>
              <a:rPr kumimoji="0" lang="en-US" sz="36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theo</a:t>
            </a:r>
            <a:r>
              <a:rPr kumimoji="0" lang="en-US" sz="36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a:t>
            </a:r>
            <a:r>
              <a:rPr kumimoji="0" lang="en-US" sz="36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tỉ</a:t>
            </a:r>
            <a:r>
              <a:rPr kumimoji="0" lang="en-US" sz="36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a:t>
            </a:r>
            <a:r>
              <a:rPr kumimoji="0" lang="en-US" sz="36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lệ</a:t>
            </a:r>
            <a:r>
              <a:rPr kumimoji="0" lang="en-US" sz="36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9 : 3 : 3 : 1.</a:t>
            </a:r>
            <a:endParaRPr kumimoji="0" lang="en-US" sz="3600" b="0" i="0" u="none" strike="noStrike" cap="none" normalizeH="0" baseline="0" dirty="0">
              <a:ln>
                <a:noFill/>
              </a:ln>
              <a:solidFill>
                <a:srgbClr val="0000FF"/>
              </a:solidFill>
              <a:effectLst/>
              <a:latin typeface="Times New Roman" pitchFamily="18" charset="0"/>
              <a:cs typeface="Times New Roman" pitchFamily="18" charset="0"/>
              <a:sym typeface="Wingdings" pitchFamily="2" charset="2"/>
            </a:endParaRPr>
          </a:p>
          <a:p>
            <a:pPr marL="0" marR="0" lvl="0" indent="0" algn="just" defTabSz="914400" rtl="0" eaLnBrk="0" fontAlgn="base" latinLnBrk="0" hangingPunct="0">
              <a:lnSpc>
                <a:spcPct val="100000"/>
              </a:lnSpc>
              <a:spcBef>
                <a:spcPct val="0"/>
              </a:spcBef>
              <a:spcAft>
                <a:spcPct val="0"/>
              </a:spcAft>
              <a:buClrTx/>
              <a:buSzTx/>
              <a:buFontTx/>
              <a:buNone/>
              <a:tabLst>
                <a:tab pos="838200" algn="l"/>
              </a:tabLst>
            </a:pPr>
            <a:r>
              <a:rPr kumimoji="0" lang="en-US" sz="36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a:t>
            </a:r>
            <a:r>
              <a:rPr kumimoji="0" lang="en-US" sz="3600" b="1" i="1"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rPr>
              <a:t>Giải</a:t>
            </a:r>
            <a:r>
              <a:rPr kumimoji="0" lang="en-US" sz="3600" b="1" i="1"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rPr>
              <a:t> </a:t>
            </a:r>
            <a:r>
              <a:rPr kumimoji="0" lang="en-US" sz="3600" b="1" i="1"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rPr>
              <a:t>thích</a:t>
            </a:r>
            <a:r>
              <a:rPr kumimoji="0" lang="en-US" sz="3600" b="1" i="1"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rPr>
              <a:t>: </a:t>
            </a:r>
            <a:endParaRPr kumimoji="0" lang="en-US" sz="3600" b="0" i="0" u="none" strike="noStrike" cap="none" normalizeH="0" baseline="0" dirty="0">
              <a:ln>
                <a:noFill/>
              </a:ln>
              <a:solidFill>
                <a:srgbClr val="0000FF"/>
              </a:solidFill>
              <a:effectLst/>
              <a:latin typeface="Times New Roman" pitchFamily="18" charset="0"/>
              <a:cs typeface="Times New Roman" pitchFamily="18" charset="0"/>
              <a:sym typeface="Wingdings" pitchFamily="2" charset="2"/>
            </a:endParaRPr>
          </a:p>
          <a:p>
            <a:pPr marL="0" marR="0" lvl="0" indent="0" algn="just" defTabSz="914400" rtl="0" eaLnBrk="0" fontAlgn="base" latinLnBrk="0" hangingPunct="0">
              <a:lnSpc>
                <a:spcPct val="100000"/>
              </a:lnSpc>
              <a:spcBef>
                <a:spcPct val="0"/>
              </a:spcBef>
              <a:spcAft>
                <a:spcPct val="0"/>
              </a:spcAft>
              <a:buClrTx/>
              <a:buSzTx/>
              <a:buFontTx/>
              <a:buNone/>
              <a:tabLst>
                <a:tab pos="838200" algn="l"/>
              </a:tabLst>
            </a:pPr>
            <a:r>
              <a:rPr kumimoji="0" lang="en-US" sz="3600" b="1" i="1"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a:t>
            </a:r>
            <a:r>
              <a:rPr kumimoji="0" lang="en-US" sz="3600" b="1" i="1"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rPr>
              <a:t> </a:t>
            </a:r>
            <a:r>
              <a:rPr kumimoji="0" lang="en-US" sz="36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Mỗi</a:t>
            </a:r>
            <a:r>
              <a:rPr kumimoji="0" lang="en-US" sz="36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a:t>
            </a:r>
            <a:r>
              <a:rPr kumimoji="0" lang="en-US" sz="36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tính</a:t>
            </a:r>
            <a:r>
              <a:rPr kumimoji="0" lang="en-US" sz="36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a:t>
            </a:r>
            <a:r>
              <a:rPr kumimoji="0" lang="en-US" sz="36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trạng</a:t>
            </a:r>
            <a:r>
              <a:rPr kumimoji="0" lang="en-US" sz="36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do </a:t>
            </a:r>
            <a:r>
              <a:rPr kumimoji="0" lang="en-US" sz="36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một</a:t>
            </a:r>
            <a:r>
              <a:rPr kumimoji="0" lang="en-US" sz="36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a:t>
            </a:r>
            <a:r>
              <a:rPr kumimoji="0" lang="en-US" sz="36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cặp</a:t>
            </a:r>
            <a:r>
              <a:rPr kumimoji="0" lang="en-US" sz="36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a:t>
            </a:r>
            <a:r>
              <a:rPr kumimoji="0" lang="en-US" sz="36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nhân</a:t>
            </a:r>
            <a:r>
              <a:rPr kumimoji="0" lang="en-US" sz="36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a:t>
            </a:r>
            <a:r>
              <a:rPr kumimoji="0" lang="en-US" sz="36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tố</a:t>
            </a:r>
            <a:r>
              <a:rPr kumimoji="0" lang="en-US" sz="36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a:t>
            </a:r>
            <a:r>
              <a:rPr kumimoji="0" lang="en-US" sz="36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di</a:t>
            </a:r>
            <a:r>
              <a:rPr kumimoji="0" lang="en-US" sz="36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a:t>
            </a:r>
            <a:r>
              <a:rPr kumimoji="0" lang="en-US" sz="36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truyền</a:t>
            </a:r>
            <a:r>
              <a:rPr kumimoji="0" lang="en-US" sz="36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qui </a:t>
            </a:r>
            <a:r>
              <a:rPr kumimoji="0" lang="en-US" sz="36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định</a:t>
            </a:r>
            <a:r>
              <a:rPr kumimoji="0" lang="en-US" sz="36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a:t>
            </a:r>
            <a:endParaRPr kumimoji="0" lang="en-US" sz="3600" b="1" i="1" u="none" strike="noStrike" cap="none" normalizeH="0" baseline="0" dirty="0">
              <a:ln>
                <a:noFill/>
              </a:ln>
              <a:solidFill>
                <a:srgbClr val="0000FF"/>
              </a:solidFill>
              <a:effectLst/>
              <a:latin typeface="Times New Roman" pitchFamily="18" charset="0"/>
              <a:cs typeface="Times New Roman" pitchFamily="18" charset="0"/>
              <a:sym typeface="Wingdings" pitchFamily="2" charset="2"/>
            </a:endParaRPr>
          </a:p>
          <a:p>
            <a:pPr marL="0" marR="0" lvl="0" indent="0" algn="just" defTabSz="914400" rtl="0" eaLnBrk="0" fontAlgn="base" latinLnBrk="0" hangingPunct="0">
              <a:lnSpc>
                <a:spcPct val="100000"/>
              </a:lnSpc>
              <a:spcBef>
                <a:spcPct val="0"/>
              </a:spcBef>
              <a:spcAft>
                <a:spcPct val="0"/>
              </a:spcAft>
              <a:buClrTx/>
              <a:buSzTx/>
              <a:buFontTx/>
              <a:buNone/>
              <a:tabLst>
                <a:tab pos="838200" algn="l"/>
              </a:tabLst>
            </a:pPr>
            <a:r>
              <a:rPr kumimoji="0" lang="en-US" sz="3600" b="1" i="1"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a:t>
            </a:r>
            <a:r>
              <a:rPr kumimoji="0" lang="en-US" sz="3600" b="1" i="1"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rPr>
              <a:t> </a:t>
            </a:r>
            <a:r>
              <a:rPr kumimoji="0" lang="en-US" sz="36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Các</a:t>
            </a:r>
            <a:r>
              <a:rPr kumimoji="0" lang="en-US" sz="36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a:t>
            </a:r>
            <a:r>
              <a:rPr kumimoji="0" lang="en-US" sz="36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cặp</a:t>
            </a:r>
            <a:r>
              <a:rPr kumimoji="0" lang="en-US" sz="36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a:t>
            </a:r>
            <a:r>
              <a:rPr kumimoji="0" lang="en-US" sz="36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nhân</a:t>
            </a:r>
            <a:r>
              <a:rPr kumimoji="0" lang="en-US" sz="36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a:t>
            </a:r>
            <a:r>
              <a:rPr kumimoji="0" lang="en-US" sz="36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tố</a:t>
            </a:r>
            <a:r>
              <a:rPr kumimoji="0" lang="en-US" sz="36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a:t>
            </a:r>
            <a:r>
              <a:rPr kumimoji="0" lang="en-US" sz="36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di</a:t>
            </a:r>
            <a:r>
              <a:rPr kumimoji="0" lang="en-US" sz="36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a:t>
            </a:r>
            <a:r>
              <a:rPr kumimoji="0" lang="en-US" sz="36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truyền</a:t>
            </a:r>
            <a:r>
              <a:rPr kumimoji="0" lang="en-US" sz="36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qui </a:t>
            </a:r>
            <a:r>
              <a:rPr kumimoji="0" lang="en-US" sz="36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định</a:t>
            </a:r>
            <a:r>
              <a:rPr kumimoji="0" lang="en-US" sz="36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a:t>
            </a:r>
            <a:r>
              <a:rPr kumimoji="0" lang="en-US" sz="36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hai</a:t>
            </a:r>
            <a:r>
              <a:rPr kumimoji="0" lang="en-US" sz="36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a:t>
            </a:r>
            <a:r>
              <a:rPr kumimoji="0" lang="en-US" sz="36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cặp</a:t>
            </a:r>
            <a:r>
              <a:rPr kumimoji="0" lang="en-US" sz="36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a:t>
            </a:r>
            <a:r>
              <a:rPr kumimoji="0" lang="en-US" sz="36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tính</a:t>
            </a:r>
            <a:r>
              <a:rPr kumimoji="0" lang="en-US" sz="36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a:t>
            </a:r>
            <a:r>
              <a:rPr kumimoji="0" lang="en-US" sz="36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trạng</a:t>
            </a:r>
            <a:r>
              <a:rPr kumimoji="0" lang="en-US" sz="36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a:t>
            </a:r>
            <a:r>
              <a:rPr kumimoji="0" lang="en-US" sz="36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tương</a:t>
            </a:r>
            <a:r>
              <a:rPr kumimoji="0" lang="en-US" sz="36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a:t>
            </a:r>
            <a:r>
              <a:rPr kumimoji="0" lang="en-US" sz="36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phản</a:t>
            </a:r>
            <a:r>
              <a:rPr kumimoji="0" lang="en-US" sz="36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a:t>
            </a:r>
            <a:r>
              <a:rPr kumimoji="0" lang="en-US" sz="36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đã</a:t>
            </a:r>
            <a:r>
              <a:rPr kumimoji="0" lang="en-US" sz="36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a:t>
            </a:r>
            <a:r>
              <a:rPr kumimoji="0" lang="en-US" sz="36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phân</a:t>
            </a:r>
            <a:r>
              <a:rPr kumimoji="0" lang="en-US" sz="36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a:t>
            </a:r>
            <a:r>
              <a:rPr kumimoji="0" lang="en-US" sz="36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li</a:t>
            </a:r>
            <a:r>
              <a:rPr kumimoji="0" lang="en-US" sz="36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a:t>
            </a:r>
            <a:r>
              <a:rPr kumimoji="0" lang="en-US" sz="36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độc</a:t>
            </a:r>
            <a:r>
              <a:rPr kumimoji="0" lang="en-US" sz="36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a:t>
            </a:r>
            <a:r>
              <a:rPr kumimoji="0" lang="en-US" sz="360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lập</a:t>
            </a:r>
            <a:r>
              <a:rPr kumimoji="0" lang="en-US" sz="360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a:t>
            </a:r>
            <a:r>
              <a:rPr kumimoji="0" lang="en-US" sz="360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trong</a:t>
            </a:r>
            <a:r>
              <a:rPr kumimoji="0" lang="en-US" sz="360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a:t>
            </a:r>
            <a:r>
              <a:rPr kumimoji="0" lang="en-US" sz="360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quá</a:t>
            </a:r>
            <a:r>
              <a:rPr kumimoji="0" lang="en-US" sz="360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a:t>
            </a:r>
            <a:r>
              <a:rPr kumimoji="0" lang="en-US" sz="360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trình</a:t>
            </a:r>
            <a:r>
              <a:rPr kumimoji="0" lang="en-US" sz="360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a:t>
            </a:r>
            <a:r>
              <a:rPr kumimoji="0" lang="en-US" sz="360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phát</a:t>
            </a:r>
            <a:r>
              <a:rPr kumimoji="0" lang="en-US" sz="360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a:t>
            </a:r>
            <a:r>
              <a:rPr kumimoji="0" lang="en-US" sz="360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sinh</a:t>
            </a:r>
            <a:r>
              <a:rPr kumimoji="0" lang="en-US" sz="360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a:t>
            </a:r>
            <a:r>
              <a:rPr kumimoji="0" lang="en-US" sz="360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giao</a:t>
            </a:r>
            <a:r>
              <a:rPr kumimoji="0" lang="en-US" sz="360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a:t>
            </a:r>
            <a:r>
              <a:rPr kumimoji="0" lang="en-US" sz="360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tử</a:t>
            </a:r>
            <a:r>
              <a:rPr kumimoji="0" lang="en-US" sz="360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a:t>
            </a:r>
            <a:endParaRPr kumimoji="0" lang="en-US" sz="3600" u="none" strike="noStrike" cap="none" normalizeH="0" baseline="0" dirty="0">
              <a:ln>
                <a:noFill/>
              </a:ln>
              <a:solidFill>
                <a:srgbClr val="0000FF"/>
              </a:solidFill>
              <a:effectLst/>
              <a:latin typeface="Times New Roman" pitchFamily="18" charset="0"/>
              <a:cs typeface="Times New Roman" pitchFamily="18" charset="0"/>
              <a:sym typeface="Wingdings" pitchFamily="2" charset="2"/>
            </a:endParaRPr>
          </a:p>
          <a:p>
            <a:pPr marL="0" marR="0" lvl="0" indent="0" algn="just" defTabSz="914400" rtl="0" eaLnBrk="0" fontAlgn="base" latinLnBrk="0" hangingPunct="0">
              <a:lnSpc>
                <a:spcPct val="100000"/>
              </a:lnSpc>
              <a:spcBef>
                <a:spcPct val="0"/>
              </a:spcBef>
              <a:spcAft>
                <a:spcPct val="0"/>
              </a:spcAft>
              <a:buClrTx/>
              <a:buSzTx/>
              <a:buFontTx/>
              <a:buNone/>
              <a:tabLst>
                <a:tab pos="838200" algn="l"/>
              </a:tabLst>
            </a:pPr>
            <a:r>
              <a:rPr kumimoji="0" lang="en-US" sz="3600" b="1" i="1"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a:t>
            </a:r>
            <a:r>
              <a:rPr kumimoji="0" lang="en-US" sz="36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rPr>
              <a:t>Trong </a:t>
            </a:r>
            <a:r>
              <a:rPr kumimoji="0" lang="en-US" sz="36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rPr>
              <a:t>quá</a:t>
            </a:r>
            <a:r>
              <a:rPr kumimoji="0" lang="en-US" sz="36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rPr>
              <a:t> </a:t>
            </a:r>
            <a:r>
              <a:rPr kumimoji="0" lang="en-US" sz="36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rPr>
              <a:t>trình</a:t>
            </a:r>
            <a:r>
              <a:rPr kumimoji="0" lang="en-US" sz="36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rPr>
              <a:t> </a:t>
            </a:r>
            <a:r>
              <a:rPr kumimoji="0" lang="en-US" sz="36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rPr>
              <a:t>thụ</a:t>
            </a:r>
            <a:r>
              <a:rPr kumimoji="0" lang="en-US" sz="36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rPr>
              <a:t> </a:t>
            </a:r>
            <a:r>
              <a:rPr kumimoji="0" lang="en-US" sz="36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rPr>
              <a:t>tinh</a:t>
            </a:r>
            <a:r>
              <a:rPr kumimoji="0" lang="en-US" sz="36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rPr>
              <a:t>, </a:t>
            </a:r>
            <a:r>
              <a:rPr kumimoji="0" lang="en-US" sz="36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rPr>
              <a:t>các</a:t>
            </a:r>
            <a:r>
              <a:rPr kumimoji="0" lang="en-US" sz="36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rPr>
              <a:t> </a:t>
            </a:r>
            <a:r>
              <a:rPr kumimoji="0" lang="en-US" sz="36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rPr>
              <a:t>cặp</a:t>
            </a:r>
            <a:r>
              <a:rPr kumimoji="0" lang="en-US" sz="36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rPr>
              <a:t> </a:t>
            </a:r>
            <a:r>
              <a:rPr kumimoji="0" lang="en-US" sz="36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rPr>
              <a:t>nhân</a:t>
            </a:r>
            <a:r>
              <a:rPr kumimoji="0" lang="en-US" sz="36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rPr>
              <a:t> </a:t>
            </a:r>
            <a:r>
              <a:rPr kumimoji="0" lang="en-US" sz="36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rPr>
              <a:t>tố</a:t>
            </a:r>
            <a:r>
              <a:rPr kumimoji="0" lang="en-US" sz="36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rPr>
              <a:t> di </a:t>
            </a:r>
            <a:r>
              <a:rPr kumimoji="0" lang="en-US" sz="36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rPr>
              <a:t>truyền</a:t>
            </a:r>
            <a:r>
              <a:rPr kumimoji="0" lang="en-US" sz="36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rPr>
              <a:t> </a:t>
            </a:r>
            <a:r>
              <a:rPr kumimoji="0" lang="en-US" sz="36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rPr>
              <a:t>tổ</a:t>
            </a:r>
            <a:r>
              <a:rPr kumimoji="0" lang="en-US" sz="36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rPr>
              <a:t> </a:t>
            </a:r>
            <a:r>
              <a:rPr kumimoji="0" lang="en-US" sz="36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rPr>
              <a:t>hợp</a:t>
            </a:r>
            <a:r>
              <a:rPr kumimoji="0" lang="en-US" sz="36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rPr>
              <a:t> </a:t>
            </a:r>
            <a:r>
              <a:rPr kumimoji="0" lang="en-US" sz="36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rPr>
              <a:t>ngẫu</a:t>
            </a:r>
            <a:r>
              <a:rPr kumimoji="0" lang="en-US" sz="36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rPr>
              <a:t> </a:t>
            </a:r>
            <a:r>
              <a:rPr kumimoji="0" lang="en-US" sz="36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rPr>
              <a:t>nhiên</a:t>
            </a:r>
            <a:r>
              <a:rPr kumimoji="0" lang="en-US" sz="36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rPr>
              <a:t> </a:t>
            </a:r>
            <a:r>
              <a:rPr kumimoji="0" lang="en-US" sz="36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rPr>
              <a:t>với</a:t>
            </a:r>
            <a:r>
              <a:rPr kumimoji="0" lang="en-US" sz="36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rPr>
              <a:t> </a:t>
            </a:r>
            <a:r>
              <a:rPr kumimoji="0" lang="en-US" sz="36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rPr>
              <a:t>nhau</a:t>
            </a:r>
            <a:r>
              <a:rPr kumimoji="0" lang="en-US" sz="36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rPr>
              <a:t> </a:t>
            </a:r>
            <a:r>
              <a:rPr kumimoji="0" lang="en-US" sz="36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rPr>
              <a:t>tạo</a:t>
            </a:r>
            <a:r>
              <a:rPr kumimoji="0" lang="en-US" sz="36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rPr>
              <a:t> </a:t>
            </a:r>
            <a:r>
              <a:rPr kumimoji="0" lang="en-US" sz="36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rPr>
              <a:t>thành</a:t>
            </a:r>
            <a:r>
              <a:rPr kumimoji="0" lang="en-US" sz="36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rPr>
              <a:t> </a:t>
            </a:r>
            <a:r>
              <a:rPr kumimoji="0" lang="en-US" sz="36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rPr>
              <a:t>cặp</a:t>
            </a:r>
            <a:r>
              <a:rPr kumimoji="0" lang="en-US" sz="36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rPr>
              <a:t> </a:t>
            </a:r>
            <a:r>
              <a:rPr kumimoji="0" lang="en-US" sz="36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rPr>
              <a:t>nhân</a:t>
            </a:r>
            <a:r>
              <a:rPr kumimoji="0" lang="en-US" sz="36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rPr>
              <a:t> </a:t>
            </a:r>
            <a:r>
              <a:rPr kumimoji="0" lang="en-US" sz="36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rPr>
              <a:t>tố</a:t>
            </a:r>
            <a:r>
              <a:rPr kumimoji="0" lang="en-US" sz="36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rPr>
              <a:t> di </a:t>
            </a:r>
            <a:r>
              <a:rPr kumimoji="0" lang="en-US" sz="36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rPr>
              <a:t>truyền</a:t>
            </a:r>
            <a:r>
              <a:rPr kumimoji="0" lang="en-US" sz="36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rPr>
              <a:t> ở </a:t>
            </a:r>
            <a:r>
              <a:rPr kumimoji="0" lang="en-US" sz="36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rPr>
              <a:t>đời</a:t>
            </a:r>
            <a:r>
              <a:rPr kumimoji="0" lang="en-US" sz="36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rPr>
              <a:t> con </a:t>
            </a:r>
            <a:r>
              <a:rPr kumimoji="0" lang="en-US" sz="36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rPr>
              <a:t>và</a:t>
            </a:r>
            <a:r>
              <a:rPr kumimoji="0" lang="en-US" sz="36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rPr>
              <a:t> </a:t>
            </a:r>
            <a:r>
              <a:rPr kumimoji="0" lang="en-US" sz="36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rPr>
              <a:t>biểu</a:t>
            </a:r>
            <a:r>
              <a:rPr kumimoji="0" lang="en-US" sz="36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rPr>
              <a:t> </a:t>
            </a:r>
            <a:r>
              <a:rPr kumimoji="0" lang="en-US" sz="36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rPr>
              <a:t>hiện</a:t>
            </a:r>
            <a:r>
              <a:rPr kumimoji="0" lang="en-US" sz="36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rPr>
              <a:t> </a:t>
            </a:r>
            <a:r>
              <a:rPr kumimoji="0" lang="en-US" sz="36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rPr>
              <a:t>thành</a:t>
            </a:r>
            <a:r>
              <a:rPr kumimoji="0" lang="en-US" sz="36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rPr>
              <a:t> </a:t>
            </a:r>
            <a:r>
              <a:rPr kumimoji="0" lang="en-US" sz="36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rPr>
              <a:t>kiểu</a:t>
            </a:r>
            <a:r>
              <a:rPr kumimoji="0" lang="en-US" sz="36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rPr>
              <a:t> </a:t>
            </a:r>
            <a:r>
              <a:rPr kumimoji="0" lang="en-US" sz="36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rPr>
              <a:t>hình</a:t>
            </a:r>
            <a:r>
              <a:rPr kumimoji="0" lang="en-US" sz="36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rPr>
              <a:t>.</a:t>
            </a:r>
            <a:r>
              <a:rPr kumimoji="0" lang="en-US" sz="3600" b="1" i="1"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a:t>
            </a:r>
            <a:endParaRPr kumimoji="0" lang="en-US" sz="3600" b="0" i="0" u="none" strike="noStrike" cap="none" normalizeH="0" baseline="0" dirty="0">
              <a:ln>
                <a:noFill/>
              </a:ln>
              <a:solidFill>
                <a:srgbClr val="0000FF"/>
              </a:solidFill>
              <a:effectLst/>
              <a:latin typeface="Times New Roman" pitchFamily="18" charset="0"/>
              <a:cs typeface="Times New Roman" pitchFamily="18" charset="0"/>
              <a:sym typeface="Wingdings" pitchFamily="2" charset="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nodeType="withEffect">
                                  <p:stCondLst>
                                    <p:cond delay="0"/>
                                  </p:stCondLst>
                                  <p:childTnLst>
                                    <p:set>
                                      <p:cBhvr>
                                        <p:cTn id="6" dur="1" fill="hold">
                                          <p:stCondLst>
                                            <p:cond delay="0"/>
                                          </p:stCondLst>
                                        </p:cTn>
                                        <p:tgtEl>
                                          <p:spTgt spid="33793">
                                            <p:txEl>
                                              <p:pRg st="0" end="0"/>
                                            </p:txEl>
                                          </p:spTgt>
                                        </p:tgtEl>
                                        <p:attrNameLst>
                                          <p:attrName>style.visibility</p:attrName>
                                        </p:attrNameLst>
                                      </p:cBhvr>
                                      <p:to>
                                        <p:strVal val="visible"/>
                                      </p:to>
                                    </p:set>
                                    <p:animEffect transition="in" filter="strips(downRight)">
                                      <p:cBhvr>
                                        <p:cTn id="7" dur="1000"/>
                                        <p:tgtEl>
                                          <p:spTgt spid="3379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6" fill="hold" nodeType="clickEffect">
                                  <p:stCondLst>
                                    <p:cond delay="0"/>
                                  </p:stCondLst>
                                  <p:childTnLst>
                                    <p:set>
                                      <p:cBhvr>
                                        <p:cTn id="11" dur="1" fill="hold">
                                          <p:stCondLst>
                                            <p:cond delay="0"/>
                                          </p:stCondLst>
                                        </p:cTn>
                                        <p:tgtEl>
                                          <p:spTgt spid="33793">
                                            <p:txEl>
                                              <p:pRg st="1" end="1"/>
                                            </p:txEl>
                                          </p:spTgt>
                                        </p:tgtEl>
                                        <p:attrNameLst>
                                          <p:attrName>style.visibility</p:attrName>
                                        </p:attrNameLst>
                                      </p:cBhvr>
                                      <p:to>
                                        <p:strVal val="visible"/>
                                      </p:to>
                                    </p:set>
                                    <p:animEffect transition="in" filter="strips(downRight)">
                                      <p:cBhvr>
                                        <p:cTn id="12" dur="1000"/>
                                        <p:tgtEl>
                                          <p:spTgt spid="3379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6" fill="hold" nodeType="clickEffect">
                                  <p:stCondLst>
                                    <p:cond delay="0"/>
                                  </p:stCondLst>
                                  <p:childTnLst>
                                    <p:set>
                                      <p:cBhvr>
                                        <p:cTn id="16" dur="1" fill="hold">
                                          <p:stCondLst>
                                            <p:cond delay="0"/>
                                          </p:stCondLst>
                                        </p:cTn>
                                        <p:tgtEl>
                                          <p:spTgt spid="33793">
                                            <p:txEl>
                                              <p:pRg st="2" end="2"/>
                                            </p:txEl>
                                          </p:spTgt>
                                        </p:tgtEl>
                                        <p:attrNameLst>
                                          <p:attrName>style.visibility</p:attrName>
                                        </p:attrNameLst>
                                      </p:cBhvr>
                                      <p:to>
                                        <p:strVal val="visible"/>
                                      </p:to>
                                    </p:set>
                                    <p:animEffect transition="in" filter="strips(downRight)">
                                      <p:cBhvr>
                                        <p:cTn id="17" dur="1000"/>
                                        <p:tgtEl>
                                          <p:spTgt spid="3379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6" fill="hold" nodeType="clickEffect">
                                  <p:stCondLst>
                                    <p:cond delay="0"/>
                                  </p:stCondLst>
                                  <p:childTnLst>
                                    <p:set>
                                      <p:cBhvr>
                                        <p:cTn id="21" dur="1" fill="hold">
                                          <p:stCondLst>
                                            <p:cond delay="0"/>
                                          </p:stCondLst>
                                        </p:cTn>
                                        <p:tgtEl>
                                          <p:spTgt spid="33793">
                                            <p:txEl>
                                              <p:pRg st="3" end="3"/>
                                            </p:txEl>
                                          </p:spTgt>
                                        </p:tgtEl>
                                        <p:attrNameLst>
                                          <p:attrName>style.visibility</p:attrName>
                                        </p:attrNameLst>
                                      </p:cBhvr>
                                      <p:to>
                                        <p:strVal val="visible"/>
                                      </p:to>
                                    </p:set>
                                    <p:animEffect transition="in" filter="strips(downRight)">
                                      <p:cBhvr>
                                        <p:cTn id="22" dur="1000"/>
                                        <p:tgtEl>
                                          <p:spTgt spid="3379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6" fill="hold" nodeType="clickEffect">
                                  <p:stCondLst>
                                    <p:cond delay="0"/>
                                  </p:stCondLst>
                                  <p:childTnLst>
                                    <p:set>
                                      <p:cBhvr>
                                        <p:cTn id="26" dur="1" fill="hold">
                                          <p:stCondLst>
                                            <p:cond delay="0"/>
                                          </p:stCondLst>
                                        </p:cTn>
                                        <p:tgtEl>
                                          <p:spTgt spid="33793">
                                            <p:txEl>
                                              <p:pRg st="4" end="4"/>
                                            </p:txEl>
                                          </p:spTgt>
                                        </p:tgtEl>
                                        <p:attrNameLst>
                                          <p:attrName>style.visibility</p:attrName>
                                        </p:attrNameLst>
                                      </p:cBhvr>
                                      <p:to>
                                        <p:strVal val="visible"/>
                                      </p:to>
                                    </p:set>
                                    <p:animEffect transition="in" filter="strips(downRight)">
                                      <p:cBhvr>
                                        <p:cTn id="27" dur="1000"/>
                                        <p:tgtEl>
                                          <p:spTgt spid="3379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0CBD05-F3C1-37DD-89C2-86F82BDF4315}"/>
            </a:ext>
          </a:extLst>
        </p:cNvPr>
        <p:cNvGrpSpPr/>
        <p:nvPr/>
      </p:nvGrpSpPr>
      <p:grpSpPr>
        <a:xfrm>
          <a:off x="0" y="0"/>
          <a:ext cx="0" cy="0"/>
          <a:chOff x="0" y="0"/>
          <a:chExt cx="0" cy="0"/>
        </a:xfrm>
      </p:grpSpPr>
      <p:sp>
        <p:nvSpPr>
          <p:cNvPr id="27650" name="Rectangle 2">
            <a:extLst>
              <a:ext uri="{FF2B5EF4-FFF2-40B4-BE49-F238E27FC236}">
                <a16:creationId xmlns:a16="http://schemas.microsoft.com/office/drawing/2014/main" id="{217D0D1C-2855-395E-8030-03D53AE9D893}"/>
              </a:ext>
            </a:extLst>
          </p:cNvPr>
          <p:cNvSpPr>
            <a:spLocks noChangeArrowheads="1"/>
          </p:cNvSpPr>
          <p:nvPr/>
        </p:nvSpPr>
        <p:spPr bwMode="auto">
          <a:xfrm>
            <a:off x="0" y="0"/>
            <a:ext cx="12192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27651" name="Rectangle 3">
            <a:extLst>
              <a:ext uri="{FF2B5EF4-FFF2-40B4-BE49-F238E27FC236}">
                <a16:creationId xmlns:a16="http://schemas.microsoft.com/office/drawing/2014/main" id="{D98AA545-C114-15E5-4576-DB0BC04BA226}"/>
              </a:ext>
            </a:extLst>
          </p:cNvPr>
          <p:cNvSpPr>
            <a:spLocks noChangeArrowheads="1"/>
          </p:cNvSpPr>
          <p:nvPr/>
        </p:nvSpPr>
        <p:spPr bwMode="auto">
          <a:xfrm>
            <a:off x="0" y="857250"/>
            <a:ext cx="12192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33793" name="Rectangle 1">
            <a:extLst>
              <a:ext uri="{FF2B5EF4-FFF2-40B4-BE49-F238E27FC236}">
                <a16:creationId xmlns:a16="http://schemas.microsoft.com/office/drawing/2014/main" id="{6F3CC498-F46C-ED35-00C7-A347B1241630}"/>
              </a:ext>
            </a:extLst>
          </p:cNvPr>
          <p:cNvSpPr>
            <a:spLocks noChangeArrowheads="1"/>
          </p:cNvSpPr>
          <p:nvPr/>
        </p:nvSpPr>
        <p:spPr bwMode="auto">
          <a:xfrm>
            <a:off x="198783" y="29725"/>
            <a:ext cx="12192000" cy="310854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838200" algn="l"/>
              </a:tabLst>
            </a:pPr>
            <a:r>
              <a:rPr kumimoji="0" lang="en-US" sz="28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a:t>
            </a:r>
            <a:r>
              <a:rPr kumimoji="0" lang="en-US" sz="2800" b="1" i="1"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a:t>
            </a:r>
            <a:r>
              <a:rPr kumimoji="0" lang="en-US" sz="280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rPr>
              <a:t>Sơ</a:t>
            </a:r>
            <a:r>
              <a:rPr kumimoji="0" lang="en-US" sz="280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rPr>
              <a:t> </a:t>
            </a:r>
            <a:r>
              <a:rPr kumimoji="0" lang="en-US" sz="280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rPr>
              <a:t>đồ</a:t>
            </a:r>
            <a:r>
              <a:rPr kumimoji="0" lang="en-US" sz="280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rPr>
              <a:t> lai:</a:t>
            </a:r>
            <a:r>
              <a:rPr kumimoji="0" lang="en-US" sz="280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P</a:t>
            </a:r>
            <a:r>
              <a:rPr kumimoji="0" lang="en-US" sz="2800" u="none" strike="noStrike" cap="none" normalizeH="0" baseline="-3000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t/c</a:t>
            </a:r>
            <a:r>
              <a:rPr kumimoji="0" lang="en-US" sz="280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a:t>
            </a:r>
            <a:r>
              <a:rPr kumimoji="0" lang="en-US" sz="280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Vàng</a:t>
            </a:r>
            <a:r>
              <a:rPr kumimoji="0" lang="en-US" sz="280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a:t>
            </a:r>
            <a:r>
              <a:rPr kumimoji="0" lang="en-US" sz="280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trơn</a:t>
            </a:r>
            <a:r>
              <a:rPr kumimoji="0" lang="en-US" sz="280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a:t>
            </a:r>
            <a:r>
              <a:rPr kumimoji="0" lang="en-US" sz="2800" u="none" strike="noStrike" cap="none" normalizeH="0" baseline="0" dirty="0">
                <a:ln>
                  <a:noFill/>
                </a:ln>
                <a:solidFill>
                  <a:srgbClr val="FF0000"/>
                </a:solidFill>
                <a:effectLst/>
                <a:latin typeface="Times New Roman" pitchFamily="18" charset="0"/>
                <a:ea typeface="Times New Roman" pitchFamily="18" charset="0"/>
                <a:cs typeface="Times New Roman" pitchFamily="18" charset="0"/>
                <a:sym typeface="Wingdings" pitchFamily="2" charset="2"/>
              </a:rPr>
              <a:t> x</a:t>
            </a:r>
            <a:r>
              <a:rPr kumimoji="0" lang="en-US" sz="280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a:t>
            </a:r>
            <a:r>
              <a:rPr kumimoji="0" lang="en-US" sz="280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Xanh</a:t>
            </a:r>
            <a:r>
              <a:rPr kumimoji="0" lang="en-US" sz="280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a:t>
            </a:r>
            <a:r>
              <a:rPr kumimoji="0" lang="en-US" sz="280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nhăn</a:t>
            </a:r>
            <a:endParaRPr kumimoji="0" lang="en-US" sz="2800" u="none" strike="noStrike" cap="none" normalizeH="0" baseline="0" dirty="0">
              <a:ln>
                <a:noFill/>
              </a:ln>
              <a:solidFill>
                <a:srgbClr val="0000FF"/>
              </a:solidFill>
              <a:effectLst/>
              <a:latin typeface="Times New Roman" pitchFamily="18" charset="0"/>
              <a:cs typeface="Times New Roman" pitchFamily="18" charset="0"/>
              <a:sym typeface="Wingdings" pitchFamily="2" charset="2"/>
            </a:endParaRPr>
          </a:p>
          <a:p>
            <a:pPr marL="0" marR="0" lvl="0" indent="0" algn="just" defTabSz="914400" rtl="0" eaLnBrk="0" fontAlgn="base" latinLnBrk="0" hangingPunct="0">
              <a:lnSpc>
                <a:spcPct val="100000"/>
              </a:lnSpc>
              <a:spcBef>
                <a:spcPct val="0"/>
              </a:spcBef>
              <a:spcAft>
                <a:spcPct val="0"/>
              </a:spcAft>
              <a:buClrTx/>
              <a:buSzTx/>
              <a:buFontTx/>
              <a:buNone/>
              <a:tabLst>
                <a:tab pos="838200" algn="l"/>
              </a:tabLst>
            </a:pPr>
            <a:r>
              <a:rPr kumimoji="0" lang="en-US" sz="280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a:t>
            </a:r>
            <a:r>
              <a:rPr kumimoji="0" lang="en-US" sz="280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AABB</a:t>
            </a:r>
            <a:r>
              <a:rPr kumimoji="0" lang="en-US" sz="280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a:t>
            </a:r>
            <a:r>
              <a:rPr kumimoji="0" lang="en-US" sz="280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aabb</a:t>
            </a:r>
            <a:endParaRPr kumimoji="0" lang="en-US" sz="2800" u="none" strike="noStrike" cap="none" normalizeH="0" baseline="0" dirty="0">
              <a:ln>
                <a:noFill/>
              </a:ln>
              <a:solidFill>
                <a:srgbClr val="0000FF"/>
              </a:solidFill>
              <a:effectLst/>
              <a:latin typeface="Times New Roman" pitchFamily="18" charset="0"/>
              <a:cs typeface="Times New Roman" pitchFamily="18" charset="0"/>
              <a:sym typeface="Wingdings" pitchFamily="2" charset="2"/>
            </a:endParaRPr>
          </a:p>
          <a:p>
            <a:pPr marL="0" marR="0" lvl="0" indent="0" algn="just" defTabSz="914400" rtl="0" eaLnBrk="0" fontAlgn="base" latinLnBrk="0" hangingPunct="0">
              <a:lnSpc>
                <a:spcPct val="100000"/>
              </a:lnSpc>
              <a:spcBef>
                <a:spcPct val="0"/>
              </a:spcBef>
              <a:spcAft>
                <a:spcPct val="0"/>
              </a:spcAft>
              <a:buClrTx/>
              <a:buSzTx/>
              <a:buFontTx/>
              <a:buNone/>
              <a:tabLst>
                <a:tab pos="838200" algn="l"/>
              </a:tabLst>
            </a:pPr>
            <a:r>
              <a:rPr kumimoji="0" lang="en-US" sz="280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G</a:t>
            </a:r>
            <a:r>
              <a:rPr kumimoji="0" lang="en-US" sz="2800" u="none" strike="noStrike" cap="none" normalizeH="0" baseline="-3000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P</a:t>
            </a:r>
            <a:r>
              <a:rPr kumimoji="0" lang="en-US" sz="280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AB		    		     </a:t>
            </a:r>
            <a:r>
              <a:rPr kumimoji="0" lang="en-US" sz="280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ab</a:t>
            </a:r>
            <a:endParaRPr kumimoji="0" lang="en-US" sz="2800" u="none" strike="noStrike" cap="none" normalizeH="0" baseline="0" dirty="0">
              <a:ln>
                <a:noFill/>
              </a:ln>
              <a:solidFill>
                <a:srgbClr val="0000FF"/>
              </a:solidFill>
              <a:effectLst/>
              <a:latin typeface="Times New Roman" pitchFamily="18" charset="0"/>
              <a:cs typeface="Times New Roman" pitchFamily="18" charset="0"/>
              <a:sym typeface="Wingdings" pitchFamily="2" charset="2"/>
            </a:endParaRPr>
          </a:p>
          <a:p>
            <a:pPr marL="0" marR="0" lvl="0" indent="0" algn="just" defTabSz="914400" rtl="0" eaLnBrk="0" fontAlgn="base" latinLnBrk="0" hangingPunct="0">
              <a:lnSpc>
                <a:spcPct val="100000"/>
              </a:lnSpc>
              <a:spcBef>
                <a:spcPct val="0"/>
              </a:spcBef>
              <a:spcAft>
                <a:spcPct val="0"/>
              </a:spcAft>
              <a:buClrTx/>
              <a:buSzTx/>
              <a:buFontTx/>
              <a:buNone/>
              <a:tabLst>
                <a:tab pos="838200" algn="l"/>
              </a:tabLst>
            </a:pPr>
            <a:r>
              <a:rPr kumimoji="0" lang="en-US" sz="280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a:t>
            </a:r>
            <a:r>
              <a:rPr kumimoji="0" lang="en-US" sz="280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F</a:t>
            </a:r>
            <a:r>
              <a:rPr kumimoji="0" lang="en-US" sz="2800" u="none" strike="noStrike" cap="none" normalizeH="0" baseline="-3000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1</a:t>
            </a:r>
            <a:r>
              <a:rPr kumimoji="0" lang="en-US" sz="280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a:t>
            </a:r>
            <a:r>
              <a:rPr kumimoji="0" lang="en-US" sz="280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AaBb</a:t>
            </a:r>
            <a:r>
              <a:rPr kumimoji="0" lang="en-US" sz="280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-&gt; 100%  </a:t>
            </a:r>
            <a:r>
              <a:rPr kumimoji="0" lang="en-US" sz="280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vàng</a:t>
            </a:r>
            <a:r>
              <a:rPr kumimoji="0" lang="en-US" sz="280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a:t>
            </a:r>
            <a:r>
              <a:rPr kumimoji="0" lang="en-US" sz="280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trơn</a:t>
            </a:r>
            <a:endParaRPr kumimoji="0" lang="en-US" sz="280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endParaRPr>
          </a:p>
          <a:p>
            <a:r>
              <a:rPr lang="en-US" sz="2800" dirty="0">
                <a:solidFill>
                  <a:srgbClr val="0000FF"/>
                </a:solidFill>
                <a:latin typeface="Times New Roman" pitchFamily="18" charset="0"/>
                <a:cs typeface="Times New Roman" pitchFamily="18" charset="0"/>
              </a:rPr>
              <a:t>            </a:t>
            </a:r>
          </a:p>
          <a:p>
            <a:r>
              <a:rPr lang="en-US" sz="2800" dirty="0">
                <a:solidFill>
                  <a:srgbClr val="0000FF"/>
                </a:solidFill>
                <a:latin typeface="Times New Roman" pitchFamily="18" charset="0"/>
                <a:cs typeface="Times New Roman" pitchFamily="18" charset="0"/>
              </a:rPr>
              <a:t>       F</a:t>
            </a:r>
            <a:r>
              <a:rPr lang="en-US" sz="2800" baseline="-25000" dirty="0">
                <a:solidFill>
                  <a:srgbClr val="0000FF"/>
                </a:solidFill>
                <a:latin typeface="Times New Roman" pitchFamily="18" charset="0"/>
                <a:cs typeface="Times New Roman" pitchFamily="18" charset="0"/>
              </a:rPr>
              <a:t>1</a:t>
            </a:r>
            <a:r>
              <a:rPr lang="en-US" sz="2800" dirty="0">
                <a:solidFill>
                  <a:srgbClr val="0000FF"/>
                </a:solidFill>
                <a:latin typeface="Times New Roman" pitchFamily="18" charset="0"/>
                <a:cs typeface="Times New Roman" pitchFamily="18" charset="0"/>
              </a:rPr>
              <a:t>xF</a:t>
            </a:r>
            <a:r>
              <a:rPr lang="en-US" sz="2800" baseline="-25000" dirty="0">
                <a:solidFill>
                  <a:srgbClr val="0000FF"/>
                </a:solidFill>
                <a:latin typeface="Times New Roman" pitchFamily="18" charset="0"/>
                <a:cs typeface="Times New Roman" pitchFamily="18" charset="0"/>
              </a:rPr>
              <a:t>1</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Vàng</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trơn</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AaBb</a:t>
            </a:r>
            <a:r>
              <a:rPr lang="en-US" sz="2800" dirty="0">
                <a:solidFill>
                  <a:srgbClr val="0000FF"/>
                </a:solidFill>
                <a:latin typeface="Times New Roman" pitchFamily="18" charset="0"/>
                <a:cs typeface="Times New Roman" pitchFamily="18" charset="0"/>
              </a:rPr>
              <a:t>)	</a:t>
            </a:r>
            <a:r>
              <a:rPr lang="en-US" sz="2800" dirty="0">
                <a:solidFill>
                  <a:srgbClr val="FF0000"/>
                </a:solidFill>
                <a:latin typeface="Times New Roman" pitchFamily="18" charset="0"/>
                <a:cs typeface="Times New Roman" pitchFamily="18" charset="0"/>
              </a:rPr>
              <a:t>    x</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AaBb</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Vàng</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trơn</a:t>
            </a:r>
            <a:endParaRPr lang="en-US" sz="2800" dirty="0">
              <a:solidFill>
                <a:srgbClr val="0000FF"/>
              </a:solidFill>
              <a:latin typeface="Times New Roman" pitchFamily="18" charset="0"/>
              <a:cs typeface="Times New Roman" pitchFamily="18" charset="0"/>
            </a:endParaRPr>
          </a:p>
          <a:p>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G</a:t>
            </a:r>
            <a:r>
              <a:rPr lang="en-US" sz="2800" baseline="-25000" dirty="0" err="1">
                <a:solidFill>
                  <a:srgbClr val="0000FF"/>
                </a:solidFill>
                <a:latin typeface="Times New Roman" pitchFamily="18" charset="0"/>
                <a:cs typeface="Times New Roman" pitchFamily="18" charset="0"/>
              </a:rPr>
              <a:t>F1</a:t>
            </a:r>
            <a:r>
              <a:rPr lang="en-US" sz="2800" dirty="0">
                <a:solidFill>
                  <a:srgbClr val="0000FF"/>
                </a:solidFill>
                <a:latin typeface="Times New Roman" pitchFamily="18" charset="0"/>
                <a:cs typeface="Times New Roman" pitchFamily="18" charset="0"/>
              </a:rPr>
              <a:t>:      AB, </a:t>
            </a:r>
            <a:r>
              <a:rPr lang="en-US" sz="2800" dirty="0" err="1">
                <a:solidFill>
                  <a:srgbClr val="0000FF"/>
                </a:solidFill>
                <a:latin typeface="Times New Roman" pitchFamily="18" charset="0"/>
                <a:cs typeface="Times New Roman" pitchFamily="18" charset="0"/>
              </a:rPr>
              <a:t>Ab</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aB</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ab</a:t>
            </a:r>
            <a:r>
              <a:rPr lang="en-US" sz="2800" dirty="0">
                <a:solidFill>
                  <a:srgbClr val="0000FF"/>
                </a:solidFill>
                <a:latin typeface="Times New Roman" pitchFamily="18" charset="0"/>
                <a:cs typeface="Times New Roman" pitchFamily="18" charset="0"/>
              </a:rPr>
              <a:t>			AB, </a:t>
            </a:r>
            <a:r>
              <a:rPr lang="en-US" sz="2800" dirty="0" err="1">
                <a:solidFill>
                  <a:srgbClr val="0000FF"/>
                </a:solidFill>
                <a:latin typeface="Times New Roman" pitchFamily="18" charset="0"/>
                <a:cs typeface="Times New Roman" pitchFamily="18" charset="0"/>
              </a:rPr>
              <a:t>Ab</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aB</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ab</a:t>
            </a:r>
            <a:endParaRPr lang="en-US" sz="2800" dirty="0">
              <a:solidFill>
                <a:srgbClr val="0000FF"/>
              </a:solidFill>
              <a:latin typeface="Times New Roman" pitchFamily="18" charset="0"/>
              <a:cs typeface="Times New Roman" pitchFamily="18" charset="0"/>
            </a:endParaRPr>
          </a:p>
        </p:txBody>
      </p:sp>
      <p:sp>
        <p:nvSpPr>
          <p:cNvPr id="2" name="Rectangle 1">
            <a:extLst>
              <a:ext uri="{FF2B5EF4-FFF2-40B4-BE49-F238E27FC236}">
                <a16:creationId xmlns:a16="http://schemas.microsoft.com/office/drawing/2014/main" id="{6B7B4ABD-63FC-2248-6B0D-A3E9E67D7066}"/>
              </a:ext>
            </a:extLst>
          </p:cNvPr>
          <p:cNvSpPr>
            <a:spLocks noChangeArrowheads="1"/>
          </p:cNvSpPr>
          <p:nvPr/>
        </p:nvSpPr>
        <p:spPr bwMode="auto">
          <a:xfrm>
            <a:off x="940904" y="3216968"/>
            <a:ext cx="12192000" cy="95410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838200" algn="l"/>
              </a:tabLst>
            </a:pPr>
            <a:r>
              <a:rPr kumimoji="0" lang="en-US" sz="28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a:t>
            </a:r>
            <a:r>
              <a:rPr kumimoji="0" lang="en-US" sz="2800" b="1" i="1"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rPr>
              <a:t>F</a:t>
            </a:r>
            <a:r>
              <a:rPr kumimoji="0" lang="en-US" sz="2800" b="1" i="1" u="none" strike="noStrike" cap="none" normalizeH="0" baseline="-25000" dirty="0" err="1">
                <a:ln>
                  <a:noFill/>
                </a:ln>
                <a:solidFill>
                  <a:srgbClr val="0000FF"/>
                </a:solidFill>
                <a:effectLst/>
                <a:latin typeface="Times New Roman" pitchFamily="18" charset="0"/>
                <a:ea typeface="Times New Roman" pitchFamily="18" charset="0"/>
                <a:cs typeface="Times New Roman" pitchFamily="18" charset="0"/>
              </a:rPr>
              <a:t>2</a:t>
            </a:r>
            <a:r>
              <a:rPr kumimoji="0" lang="en-US" sz="2800" b="1" i="1"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rPr>
              <a:t>: </a:t>
            </a:r>
          </a:p>
          <a:p>
            <a:pPr marL="0" marR="0" lvl="0" indent="0" algn="just" defTabSz="914400" rtl="0" eaLnBrk="1" fontAlgn="base" latinLnBrk="0" hangingPunct="1">
              <a:lnSpc>
                <a:spcPct val="100000"/>
              </a:lnSpc>
              <a:spcBef>
                <a:spcPct val="0"/>
              </a:spcBef>
              <a:spcAft>
                <a:spcPct val="0"/>
              </a:spcAft>
              <a:buClrTx/>
              <a:buSzTx/>
              <a:buFontTx/>
              <a:buNone/>
              <a:tabLst>
                <a:tab pos="838200" algn="l"/>
              </a:tabLst>
            </a:pPr>
            <a:endParaRPr lang="en-US" sz="2800" dirty="0">
              <a:solidFill>
                <a:srgbClr val="0000FF"/>
              </a:solidFill>
              <a:latin typeface="Times New Roman" pitchFamily="18" charset="0"/>
              <a:cs typeface="Times New Roman" pitchFamily="18" charset="0"/>
            </a:endParaRPr>
          </a:p>
        </p:txBody>
      </p:sp>
      <p:graphicFrame>
        <p:nvGraphicFramePr>
          <p:cNvPr id="3" name="Table 2">
            <a:extLst>
              <a:ext uri="{FF2B5EF4-FFF2-40B4-BE49-F238E27FC236}">
                <a16:creationId xmlns:a16="http://schemas.microsoft.com/office/drawing/2014/main" id="{7755C515-F9DE-CE3B-1364-E4C68E36F821}"/>
              </a:ext>
            </a:extLst>
          </p:cNvPr>
          <p:cNvGraphicFramePr>
            <a:graphicFrameLocks noGrp="1"/>
          </p:cNvGraphicFramePr>
          <p:nvPr/>
        </p:nvGraphicFramePr>
        <p:xfrm>
          <a:off x="2043997" y="3405654"/>
          <a:ext cx="5138058" cy="2298065"/>
        </p:xfrm>
        <a:graphic>
          <a:graphicData uri="http://schemas.openxmlformats.org/drawingml/2006/table">
            <a:tbl>
              <a:tblPr/>
              <a:tblGrid>
                <a:gridCol w="770479">
                  <a:extLst>
                    <a:ext uri="{9D8B030D-6E8A-4147-A177-3AD203B41FA5}">
                      <a16:colId xmlns:a16="http://schemas.microsoft.com/office/drawing/2014/main" val="20000"/>
                    </a:ext>
                  </a:extLst>
                </a:gridCol>
                <a:gridCol w="1153419">
                  <a:extLst>
                    <a:ext uri="{9D8B030D-6E8A-4147-A177-3AD203B41FA5}">
                      <a16:colId xmlns:a16="http://schemas.microsoft.com/office/drawing/2014/main" val="20001"/>
                    </a:ext>
                  </a:extLst>
                </a:gridCol>
                <a:gridCol w="1107418">
                  <a:extLst>
                    <a:ext uri="{9D8B030D-6E8A-4147-A177-3AD203B41FA5}">
                      <a16:colId xmlns:a16="http://schemas.microsoft.com/office/drawing/2014/main" val="20002"/>
                    </a:ext>
                  </a:extLst>
                </a:gridCol>
                <a:gridCol w="1076370">
                  <a:extLst>
                    <a:ext uri="{9D8B030D-6E8A-4147-A177-3AD203B41FA5}">
                      <a16:colId xmlns:a16="http://schemas.microsoft.com/office/drawing/2014/main" val="20003"/>
                    </a:ext>
                  </a:extLst>
                </a:gridCol>
                <a:gridCol w="1030372">
                  <a:extLst>
                    <a:ext uri="{9D8B030D-6E8A-4147-A177-3AD203B41FA5}">
                      <a16:colId xmlns:a16="http://schemas.microsoft.com/office/drawing/2014/main" val="20004"/>
                    </a:ext>
                  </a:extLst>
                </a:gridCol>
              </a:tblGrid>
              <a:tr h="309190">
                <a:tc>
                  <a:txBody>
                    <a:bodyPr/>
                    <a:lstStyle/>
                    <a:p>
                      <a:pPr marL="0" marR="0" algn="ctr">
                        <a:lnSpc>
                          <a:spcPct val="115000"/>
                        </a:lnSpc>
                        <a:spcBef>
                          <a:spcPts val="0"/>
                        </a:spcBef>
                        <a:spcAft>
                          <a:spcPts val="0"/>
                        </a:spcAft>
                      </a:pPr>
                      <a:endParaRPr lang="en-US" sz="2800" dirty="0">
                        <a:solidFill>
                          <a:srgbClr val="0000FF"/>
                        </a:solidFill>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800" dirty="0">
                          <a:solidFill>
                            <a:srgbClr val="0000FF"/>
                          </a:solidFill>
                          <a:latin typeface="Times New Roman"/>
                          <a:ea typeface="Times New Roman"/>
                          <a:cs typeface="Times New Roman"/>
                        </a:rPr>
                        <a:t>AB</a:t>
                      </a:r>
                      <a:endParaRPr lang="en-US" sz="2800" dirty="0">
                        <a:solidFill>
                          <a:srgbClr val="0000FF"/>
                        </a:solidFill>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800">
                          <a:solidFill>
                            <a:srgbClr val="0000FF"/>
                          </a:solidFill>
                          <a:latin typeface="Times New Roman"/>
                          <a:ea typeface="Times New Roman"/>
                          <a:cs typeface="Times New Roman"/>
                        </a:rPr>
                        <a:t>Ab</a:t>
                      </a:r>
                      <a:endParaRPr lang="en-US" sz="2800">
                        <a:solidFill>
                          <a:srgbClr val="0000FF"/>
                        </a:solidFill>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800">
                          <a:solidFill>
                            <a:srgbClr val="0000FF"/>
                          </a:solidFill>
                          <a:latin typeface="Times New Roman"/>
                          <a:ea typeface="Times New Roman"/>
                          <a:cs typeface="Times New Roman"/>
                        </a:rPr>
                        <a:t>aB</a:t>
                      </a:r>
                      <a:endParaRPr lang="en-US" sz="2800">
                        <a:solidFill>
                          <a:srgbClr val="0000FF"/>
                        </a:solidFill>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800">
                          <a:solidFill>
                            <a:srgbClr val="0000FF"/>
                          </a:solidFill>
                          <a:latin typeface="Times New Roman"/>
                          <a:ea typeface="Times New Roman"/>
                          <a:cs typeface="Times New Roman"/>
                        </a:rPr>
                        <a:t>ab</a:t>
                      </a:r>
                      <a:endParaRPr lang="en-US" sz="2800">
                        <a:solidFill>
                          <a:srgbClr val="0000FF"/>
                        </a:solidFill>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309190">
                <a:tc>
                  <a:txBody>
                    <a:bodyPr/>
                    <a:lstStyle/>
                    <a:p>
                      <a:pPr marL="0" marR="0" algn="ctr">
                        <a:lnSpc>
                          <a:spcPct val="115000"/>
                        </a:lnSpc>
                        <a:spcBef>
                          <a:spcPts val="0"/>
                        </a:spcBef>
                        <a:spcAft>
                          <a:spcPts val="0"/>
                        </a:spcAft>
                        <a:tabLst>
                          <a:tab pos="800100" algn="l"/>
                        </a:tabLst>
                      </a:pPr>
                      <a:r>
                        <a:rPr lang="en-US" sz="2800">
                          <a:solidFill>
                            <a:srgbClr val="0000FF"/>
                          </a:solidFill>
                          <a:latin typeface="Times New Roman"/>
                          <a:ea typeface="Times New Roman"/>
                          <a:cs typeface="Times New Roman"/>
                        </a:rPr>
                        <a:t>AB</a:t>
                      </a:r>
                      <a:endParaRPr lang="en-US" sz="2800">
                        <a:solidFill>
                          <a:srgbClr val="0000FF"/>
                        </a:solidFill>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800" b="1" dirty="0" err="1">
                          <a:solidFill>
                            <a:srgbClr val="FF00FF"/>
                          </a:solidFill>
                          <a:latin typeface="Times New Roman"/>
                          <a:ea typeface="Times New Roman"/>
                          <a:cs typeface="Times New Roman"/>
                        </a:rPr>
                        <a:t>AABB</a:t>
                      </a:r>
                      <a:endParaRPr lang="en-US" sz="2800" b="1" dirty="0">
                        <a:solidFill>
                          <a:srgbClr val="FF00FF"/>
                        </a:solidFill>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800" b="1" dirty="0" err="1">
                          <a:solidFill>
                            <a:srgbClr val="FF00FF"/>
                          </a:solidFill>
                          <a:latin typeface="Times New Roman"/>
                          <a:ea typeface="Times New Roman"/>
                          <a:cs typeface="Times New Roman"/>
                        </a:rPr>
                        <a:t>AABb</a:t>
                      </a:r>
                      <a:endParaRPr lang="en-US" sz="2800" b="1" dirty="0">
                        <a:solidFill>
                          <a:srgbClr val="FF00FF"/>
                        </a:solidFill>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800" b="1">
                          <a:solidFill>
                            <a:srgbClr val="FF00FF"/>
                          </a:solidFill>
                          <a:latin typeface="Times New Roman"/>
                          <a:ea typeface="Times New Roman"/>
                          <a:cs typeface="Times New Roman"/>
                        </a:rPr>
                        <a:t>AaBB</a:t>
                      </a:r>
                      <a:endParaRPr lang="en-US" sz="2800" b="1">
                        <a:solidFill>
                          <a:srgbClr val="FF00FF"/>
                        </a:solidFill>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800" b="1">
                          <a:solidFill>
                            <a:srgbClr val="FF00FF"/>
                          </a:solidFill>
                          <a:latin typeface="Times New Roman"/>
                          <a:ea typeface="Times New Roman"/>
                          <a:cs typeface="Times New Roman"/>
                        </a:rPr>
                        <a:t>AaBb</a:t>
                      </a:r>
                      <a:endParaRPr lang="en-US" sz="2800" b="1">
                        <a:solidFill>
                          <a:srgbClr val="FF00FF"/>
                        </a:solidFill>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309190">
                <a:tc>
                  <a:txBody>
                    <a:bodyPr/>
                    <a:lstStyle/>
                    <a:p>
                      <a:pPr marL="0" marR="0" algn="ctr">
                        <a:lnSpc>
                          <a:spcPct val="115000"/>
                        </a:lnSpc>
                        <a:spcBef>
                          <a:spcPts val="0"/>
                        </a:spcBef>
                        <a:spcAft>
                          <a:spcPts val="0"/>
                        </a:spcAft>
                      </a:pPr>
                      <a:r>
                        <a:rPr lang="en-US" sz="2800">
                          <a:solidFill>
                            <a:srgbClr val="0000FF"/>
                          </a:solidFill>
                          <a:latin typeface="Times New Roman"/>
                          <a:ea typeface="Times New Roman"/>
                          <a:cs typeface="Times New Roman"/>
                        </a:rPr>
                        <a:t>Ab</a:t>
                      </a:r>
                      <a:endParaRPr lang="en-US" sz="2800">
                        <a:solidFill>
                          <a:srgbClr val="0000FF"/>
                        </a:solidFill>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800" b="1">
                          <a:solidFill>
                            <a:srgbClr val="FF00FF"/>
                          </a:solidFill>
                          <a:latin typeface="Times New Roman"/>
                          <a:ea typeface="Times New Roman"/>
                          <a:cs typeface="Times New Roman"/>
                        </a:rPr>
                        <a:t>AABb</a:t>
                      </a:r>
                      <a:endParaRPr lang="en-US" sz="2800" b="1">
                        <a:solidFill>
                          <a:srgbClr val="FF00FF"/>
                        </a:solidFill>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800" b="1" dirty="0" err="1">
                          <a:solidFill>
                            <a:srgbClr val="FF00FF"/>
                          </a:solidFill>
                          <a:latin typeface="Times New Roman"/>
                          <a:ea typeface="Times New Roman"/>
                          <a:cs typeface="Times New Roman"/>
                        </a:rPr>
                        <a:t>AAbb</a:t>
                      </a:r>
                      <a:endParaRPr lang="en-US" sz="2800" b="1" dirty="0">
                        <a:solidFill>
                          <a:srgbClr val="FF00FF"/>
                        </a:solidFill>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800" b="1" dirty="0" err="1">
                          <a:solidFill>
                            <a:srgbClr val="FF00FF"/>
                          </a:solidFill>
                          <a:latin typeface="Times New Roman"/>
                          <a:ea typeface="Times New Roman"/>
                          <a:cs typeface="Times New Roman"/>
                        </a:rPr>
                        <a:t>AaBb</a:t>
                      </a:r>
                      <a:endParaRPr lang="en-US" sz="2800" b="1" dirty="0">
                        <a:solidFill>
                          <a:srgbClr val="FF00FF"/>
                        </a:solidFill>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800" b="1">
                          <a:solidFill>
                            <a:srgbClr val="FF00FF"/>
                          </a:solidFill>
                          <a:latin typeface="Times New Roman"/>
                          <a:ea typeface="Times New Roman"/>
                          <a:cs typeface="Times New Roman"/>
                        </a:rPr>
                        <a:t>Aabb</a:t>
                      </a:r>
                      <a:endParaRPr lang="en-US" sz="2800" b="1">
                        <a:solidFill>
                          <a:srgbClr val="FF00FF"/>
                        </a:solidFill>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309190">
                <a:tc>
                  <a:txBody>
                    <a:bodyPr/>
                    <a:lstStyle/>
                    <a:p>
                      <a:pPr marL="0" marR="0" algn="ctr">
                        <a:lnSpc>
                          <a:spcPct val="115000"/>
                        </a:lnSpc>
                        <a:spcBef>
                          <a:spcPts val="0"/>
                        </a:spcBef>
                        <a:spcAft>
                          <a:spcPts val="0"/>
                        </a:spcAft>
                      </a:pPr>
                      <a:r>
                        <a:rPr lang="en-US" sz="2800">
                          <a:solidFill>
                            <a:srgbClr val="0000FF"/>
                          </a:solidFill>
                          <a:latin typeface="Times New Roman"/>
                          <a:ea typeface="Times New Roman"/>
                          <a:cs typeface="Times New Roman"/>
                        </a:rPr>
                        <a:t>aB</a:t>
                      </a:r>
                      <a:endParaRPr lang="en-US" sz="2800">
                        <a:solidFill>
                          <a:srgbClr val="0000FF"/>
                        </a:solidFill>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800" b="1" dirty="0" err="1">
                          <a:solidFill>
                            <a:srgbClr val="FF00FF"/>
                          </a:solidFill>
                          <a:latin typeface="Times New Roman"/>
                          <a:ea typeface="Times New Roman"/>
                          <a:cs typeface="Times New Roman"/>
                        </a:rPr>
                        <a:t>AaBB</a:t>
                      </a:r>
                      <a:endParaRPr lang="en-US" sz="2800" b="1" dirty="0">
                        <a:solidFill>
                          <a:srgbClr val="FF00FF"/>
                        </a:solidFill>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800" b="1">
                          <a:solidFill>
                            <a:srgbClr val="FF00FF"/>
                          </a:solidFill>
                          <a:latin typeface="Times New Roman"/>
                          <a:ea typeface="Times New Roman"/>
                          <a:cs typeface="Times New Roman"/>
                        </a:rPr>
                        <a:t>AaBb</a:t>
                      </a:r>
                      <a:endParaRPr lang="en-US" sz="2800" b="1">
                        <a:solidFill>
                          <a:srgbClr val="FF00FF"/>
                        </a:solidFill>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800" b="1" dirty="0" err="1">
                          <a:solidFill>
                            <a:srgbClr val="FF00FF"/>
                          </a:solidFill>
                          <a:latin typeface="Times New Roman"/>
                          <a:ea typeface="Times New Roman"/>
                          <a:cs typeface="Times New Roman"/>
                        </a:rPr>
                        <a:t>aaBB</a:t>
                      </a:r>
                      <a:endParaRPr lang="en-US" sz="2800" b="1" dirty="0">
                        <a:solidFill>
                          <a:srgbClr val="FF00FF"/>
                        </a:solidFill>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800" b="1" dirty="0" err="1">
                          <a:solidFill>
                            <a:srgbClr val="FF00FF"/>
                          </a:solidFill>
                          <a:latin typeface="Times New Roman"/>
                          <a:ea typeface="Times New Roman"/>
                          <a:cs typeface="Times New Roman"/>
                        </a:rPr>
                        <a:t>aaBb</a:t>
                      </a:r>
                      <a:endParaRPr lang="en-US" sz="2800" b="1" dirty="0">
                        <a:solidFill>
                          <a:srgbClr val="FF00FF"/>
                        </a:solidFill>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309190">
                <a:tc>
                  <a:txBody>
                    <a:bodyPr/>
                    <a:lstStyle/>
                    <a:p>
                      <a:pPr marL="0" marR="0" algn="ctr">
                        <a:lnSpc>
                          <a:spcPct val="115000"/>
                        </a:lnSpc>
                        <a:spcBef>
                          <a:spcPts val="0"/>
                        </a:spcBef>
                        <a:spcAft>
                          <a:spcPts val="0"/>
                        </a:spcAft>
                      </a:pPr>
                      <a:r>
                        <a:rPr lang="en-US" sz="2800">
                          <a:solidFill>
                            <a:srgbClr val="0000FF"/>
                          </a:solidFill>
                          <a:latin typeface="Times New Roman"/>
                          <a:ea typeface="Times New Roman"/>
                          <a:cs typeface="Times New Roman"/>
                        </a:rPr>
                        <a:t>ab</a:t>
                      </a:r>
                      <a:endParaRPr lang="en-US" sz="2800">
                        <a:solidFill>
                          <a:srgbClr val="0000FF"/>
                        </a:solidFill>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800" b="1">
                          <a:solidFill>
                            <a:srgbClr val="FF00FF"/>
                          </a:solidFill>
                          <a:latin typeface="Times New Roman"/>
                          <a:ea typeface="Times New Roman"/>
                          <a:cs typeface="Times New Roman"/>
                        </a:rPr>
                        <a:t>AaBb</a:t>
                      </a:r>
                      <a:endParaRPr lang="en-US" sz="2800" b="1">
                        <a:solidFill>
                          <a:srgbClr val="FF00FF"/>
                        </a:solidFill>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800" b="1">
                          <a:solidFill>
                            <a:srgbClr val="FF00FF"/>
                          </a:solidFill>
                          <a:latin typeface="Times New Roman"/>
                          <a:ea typeface="Times New Roman"/>
                          <a:cs typeface="Times New Roman"/>
                        </a:rPr>
                        <a:t>Aabb</a:t>
                      </a:r>
                      <a:endParaRPr lang="en-US" sz="2800" b="1">
                        <a:solidFill>
                          <a:srgbClr val="FF00FF"/>
                        </a:solidFill>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800" b="1">
                          <a:solidFill>
                            <a:srgbClr val="FF00FF"/>
                          </a:solidFill>
                          <a:latin typeface="Times New Roman"/>
                          <a:ea typeface="Times New Roman"/>
                          <a:cs typeface="Times New Roman"/>
                        </a:rPr>
                        <a:t>aaBb</a:t>
                      </a:r>
                      <a:endParaRPr lang="en-US" sz="2800" b="1">
                        <a:solidFill>
                          <a:srgbClr val="FF00FF"/>
                        </a:solidFill>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800" b="1" dirty="0" err="1">
                          <a:solidFill>
                            <a:srgbClr val="FF00FF"/>
                          </a:solidFill>
                          <a:latin typeface="Times New Roman"/>
                          <a:ea typeface="Times New Roman"/>
                          <a:cs typeface="Times New Roman"/>
                        </a:rPr>
                        <a:t>aabb</a:t>
                      </a:r>
                      <a:endParaRPr lang="en-US" sz="2800" b="1" dirty="0">
                        <a:solidFill>
                          <a:srgbClr val="FF00FF"/>
                        </a:solidFill>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23686748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nodeType="withEffect">
                                  <p:stCondLst>
                                    <p:cond delay="0"/>
                                  </p:stCondLst>
                                  <p:childTnLst>
                                    <p:set>
                                      <p:cBhvr>
                                        <p:cTn id="6" dur="1" fill="hold">
                                          <p:stCondLst>
                                            <p:cond delay="0"/>
                                          </p:stCondLst>
                                        </p:cTn>
                                        <p:tgtEl>
                                          <p:spTgt spid="33793">
                                            <p:txEl>
                                              <p:pRg st="0" end="0"/>
                                            </p:txEl>
                                          </p:spTgt>
                                        </p:tgtEl>
                                        <p:attrNameLst>
                                          <p:attrName>style.visibility</p:attrName>
                                        </p:attrNameLst>
                                      </p:cBhvr>
                                      <p:to>
                                        <p:strVal val="visible"/>
                                      </p:to>
                                    </p:set>
                                    <p:animEffect transition="in" filter="strips(downRight)">
                                      <p:cBhvr>
                                        <p:cTn id="7" dur="1000"/>
                                        <p:tgtEl>
                                          <p:spTgt spid="3379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6" fill="hold" nodeType="clickEffect">
                                  <p:stCondLst>
                                    <p:cond delay="0"/>
                                  </p:stCondLst>
                                  <p:childTnLst>
                                    <p:set>
                                      <p:cBhvr>
                                        <p:cTn id="11" dur="1" fill="hold">
                                          <p:stCondLst>
                                            <p:cond delay="0"/>
                                          </p:stCondLst>
                                        </p:cTn>
                                        <p:tgtEl>
                                          <p:spTgt spid="33793">
                                            <p:txEl>
                                              <p:pRg st="1" end="1"/>
                                            </p:txEl>
                                          </p:spTgt>
                                        </p:tgtEl>
                                        <p:attrNameLst>
                                          <p:attrName>style.visibility</p:attrName>
                                        </p:attrNameLst>
                                      </p:cBhvr>
                                      <p:to>
                                        <p:strVal val="visible"/>
                                      </p:to>
                                    </p:set>
                                    <p:animEffect transition="in" filter="strips(downRight)">
                                      <p:cBhvr>
                                        <p:cTn id="12" dur="1000"/>
                                        <p:tgtEl>
                                          <p:spTgt spid="3379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6" fill="hold" nodeType="clickEffect">
                                  <p:stCondLst>
                                    <p:cond delay="0"/>
                                  </p:stCondLst>
                                  <p:childTnLst>
                                    <p:set>
                                      <p:cBhvr>
                                        <p:cTn id="16" dur="1" fill="hold">
                                          <p:stCondLst>
                                            <p:cond delay="0"/>
                                          </p:stCondLst>
                                        </p:cTn>
                                        <p:tgtEl>
                                          <p:spTgt spid="33793">
                                            <p:txEl>
                                              <p:pRg st="2" end="2"/>
                                            </p:txEl>
                                          </p:spTgt>
                                        </p:tgtEl>
                                        <p:attrNameLst>
                                          <p:attrName>style.visibility</p:attrName>
                                        </p:attrNameLst>
                                      </p:cBhvr>
                                      <p:to>
                                        <p:strVal val="visible"/>
                                      </p:to>
                                    </p:set>
                                    <p:animEffect transition="in" filter="strips(downRight)">
                                      <p:cBhvr>
                                        <p:cTn id="17" dur="1000"/>
                                        <p:tgtEl>
                                          <p:spTgt spid="3379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6" fill="hold" nodeType="clickEffect">
                                  <p:stCondLst>
                                    <p:cond delay="0"/>
                                  </p:stCondLst>
                                  <p:childTnLst>
                                    <p:set>
                                      <p:cBhvr>
                                        <p:cTn id="21" dur="1" fill="hold">
                                          <p:stCondLst>
                                            <p:cond delay="0"/>
                                          </p:stCondLst>
                                        </p:cTn>
                                        <p:tgtEl>
                                          <p:spTgt spid="33793">
                                            <p:txEl>
                                              <p:pRg st="3" end="3"/>
                                            </p:txEl>
                                          </p:spTgt>
                                        </p:tgtEl>
                                        <p:attrNameLst>
                                          <p:attrName>style.visibility</p:attrName>
                                        </p:attrNameLst>
                                      </p:cBhvr>
                                      <p:to>
                                        <p:strVal val="visible"/>
                                      </p:to>
                                    </p:set>
                                    <p:animEffect transition="in" filter="strips(downRight)">
                                      <p:cBhvr>
                                        <p:cTn id="22" dur="1000"/>
                                        <p:tgtEl>
                                          <p:spTgt spid="3379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6" fill="hold" nodeType="clickEffect">
                                  <p:stCondLst>
                                    <p:cond delay="0"/>
                                  </p:stCondLst>
                                  <p:childTnLst>
                                    <p:set>
                                      <p:cBhvr>
                                        <p:cTn id="26" dur="1" fill="hold">
                                          <p:stCondLst>
                                            <p:cond delay="0"/>
                                          </p:stCondLst>
                                        </p:cTn>
                                        <p:tgtEl>
                                          <p:spTgt spid="33793">
                                            <p:txEl>
                                              <p:pRg st="4" end="4"/>
                                            </p:txEl>
                                          </p:spTgt>
                                        </p:tgtEl>
                                        <p:attrNameLst>
                                          <p:attrName>style.visibility</p:attrName>
                                        </p:attrNameLst>
                                      </p:cBhvr>
                                      <p:to>
                                        <p:strVal val="visible"/>
                                      </p:to>
                                    </p:set>
                                    <p:animEffect transition="in" filter="strips(downRight)">
                                      <p:cBhvr>
                                        <p:cTn id="27" dur="1000"/>
                                        <p:tgtEl>
                                          <p:spTgt spid="3379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8" presetClass="entr" presetSubtype="6" fill="hold" nodeType="clickEffect">
                                  <p:stCondLst>
                                    <p:cond delay="0"/>
                                  </p:stCondLst>
                                  <p:childTnLst>
                                    <p:set>
                                      <p:cBhvr>
                                        <p:cTn id="31" dur="1" fill="hold">
                                          <p:stCondLst>
                                            <p:cond delay="0"/>
                                          </p:stCondLst>
                                        </p:cTn>
                                        <p:tgtEl>
                                          <p:spTgt spid="33793">
                                            <p:txEl>
                                              <p:pRg st="5" end="5"/>
                                            </p:txEl>
                                          </p:spTgt>
                                        </p:tgtEl>
                                        <p:attrNameLst>
                                          <p:attrName>style.visibility</p:attrName>
                                        </p:attrNameLst>
                                      </p:cBhvr>
                                      <p:to>
                                        <p:strVal val="visible"/>
                                      </p:to>
                                    </p:set>
                                    <p:animEffect transition="in" filter="strips(downRight)">
                                      <p:cBhvr>
                                        <p:cTn id="32" dur="1000"/>
                                        <p:tgtEl>
                                          <p:spTgt spid="3379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8" presetClass="entr" presetSubtype="6" fill="hold" nodeType="clickEffect">
                                  <p:stCondLst>
                                    <p:cond delay="0"/>
                                  </p:stCondLst>
                                  <p:childTnLst>
                                    <p:set>
                                      <p:cBhvr>
                                        <p:cTn id="36" dur="1" fill="hold">
                                          <p:stCondLst>
                                            <p:cond delay="0"/>
                                          </p:stCondLst>
                                        </p:cTn>
                                        <p:tgtEl>
                                          <p:spTgt spid="33793">
                                            <p:txEl>
                                              <p:pRg st="6" end="6"/>
                                            </p:txEl>
                                          </p:spTgt>
                                        </p:tgtEl>
                                        <p:attrNameLst>
                                          <p:attrName>style.visibility</p:attrName>
                                        </p:attrNameLst>
                                      </p:cBhvr>
                                      <p:to>
                                        <p:strVal val="visible"/>
                                      </p:to>
                                    </p:set>
                                    <p:animEffect transition="in" filter="strips(downRight)">
                                      <p:cBhvr>
                                        <p:cTn id="37" dur="1000"/>
                                        <p:tgtEl>
                                          <p:spTgt spid="33793">
                                            <p:txEl>
                                              <p:pRg st="6" end="6"/>
                                            </p:txEl>
                                          </p:spTgt>
                                        </p:tgtEl>
                                      </p:cBhvr>
                                    </p:animEffect>
                                  </p:childTnLst>
                                </p:cTn>
                              </p:par>
                              <p:par>
                                <p:cTn id="38" presetID="31" presetClass="entr" presetSubtype="0" fill="hold" nodeType="withEffect">
                                  <p:stCondLst>
                                    <p:cond delay="0"/>
                                  </p:stCondLst>
                                  <p:iterate type="lt">
                                    <p:tmPct val="5000"/>
                                  </p:iterate>
                                  <p:childTnLst>
                                    <p:set>
                                      <p:cBhvr>
                                        <p:cTn id="39" dur="1" fill="hold">
                                          <p:stCondLst>
                                            <p:cond delay="0"/>
                                          </p:stCondLst>
                                        </p:cTn>
                                        <p:tgtEl>
                                          <p:spTgt spid="2">
                                            <p:txEl>
                                              <p:pRg st="0" end="0"/>
                                            </p:txEl>
                                          </p:spTgt>
                                        </p:tgtEl>
                                        <p:attrNameLst>
                                          <p:attrName>style.visibility</p:attrName>
                                        </p:attrNameLst>
                                      </p:cBhvr>
                                      <p:to>
                                        <p:strVal val="visible"/>
                                      </p:to>
                                    </p:set>
                                    <p:anim calcmode="lin" valueType="num">
                                      <p:cBhvr>
                                        <p:cTn id="40" dur="1000" fill="hold"/>
                                        <p:tgtEl>
                                          <p:spTgt spid="2">
                                            <p:txEl>
                                              <p:pRg st="0" end="0"/>
                                            </p:txEl>
                                          </p:spTgt>
                                        </p:tgtEl>
                                        <p:attrNameLst>
                                          <p:attrName>ppt_w</p:attrName>
                                        </p:attrNameLst>
                                      </p:cBhvr>
                                      <p:tavLst>
                                        <p:tav tm="0">
                                          <p:val>
                                            <p:fltVal val="0"/>
                                          </p:val>
                                        </p:tav>
                                        <p:tav tm="100000">
                                          <p:val>
                                            <p:strVal val="#ppt_w"/>
                                          </p:val>
                                        </p:tav>
                                      </p:tavLst>
                                    </p:anim>
                                    <p:anim calcmode="lin" valueType="num">
                                      <p:cBhvr>
                                        <p:cTn id="41" dur="1000" fill="hold"/>
                                        <p:tgtEl>
                                          <p:spTgt spid="2">
                                            <p:txEl>
                                              <p:pRg st="0" end="0"/>
                                            </p:txEl>
                                          </p:spTgt>
                                        </p:tgtEl>
                                        <p:attrNameLst>
                                          <p:attrName>ppt_h</p:attrName>
                                        </p:attrNameLst>
                                      </p:cBhvr>
                                      <p:tavLst>
                                        <p:tav tm="0">
                                          <p:val>
                                            <p:fltVal val="0"/>
                                          </p:val>
                                        </p:tav>
                                        <p:tav tm="100000">
                                          <p:val>
                                            <p:strVal val="#ppt_h"/>
                                          </p:val>
                                        </p:tav>
                                      </p:tavLst>
                                    </p:anim>
                                    <p:anim calcmode="lin" valueType="num">
                                      <p:cBhvr>
                                        <p:cTn id="42" dur="1000" fill="hold"/>
                                        <p:tgtEl>
                                          <p:spTgt spid="2">
                                            <p:txEl>
                                              <p:pRg st="0" end="0"/>
                                            </p:txEl>
                                          </p:spTgt>
                                        </p:tgtEl>
                                        <p:attrNameLst>
                                          <p:attrName>style.rotation</p:attrName>
                                        </p:attrNameLst>
                                      </p:cBhvr>
                                      <p:tavLst>
                                        <p:tav tm="0">
                                          <p:val>
                                            <p:fltVal val="90"/>
                                          </p:val>
                                        </p:tav>
                                        <p:tav tm="100000">
                                          <p:val>
                                            <p:fltVal val="0"/>
                                          </p:val>
                                        </p:tav>
                                      </p:tavLst>
                                    </p:anim>
                                    <p:animEffect transition="in" filter="fade">
                                      <p:cBhvr>
                                        <p:cTn id="43" dur="1000"/>
                                        <p:tgtEl>
                                          <p:spTgt spid="2">
                                            <p:txEl>
                                              <p:pRg st="0" end="0"/>
                                            </p:txEl>
                                          </p:spTgt>
                                        </p:tgtEl>
                                      </p:cBhvr>
                                    </p:animEffect>
                                  </p:childTnLst>
                                </p:cTn>
                              </p:par>
                            </p:childTnLst>
                          </p:cTn>
                        </p:par>
                        <p:par>
                          <p:cTn id="44" fill="hold">
                            <p:stCondLst>
                              <p:cond delay="1150"/>
                            </p:stCondLst>
                            <p:childTnLst>
                              <p:par>
                                <p:cTn id="45" presetID="6" presetClass="entr" presetSubtype="16" fill="hold" nodeType="afterEffect">
                                  <p:stCondLst>
                                    <p:cond delay="0"/>
                                  </p:stCondLst>
                                  <p:childTnLst>
                                    <p:set>
                                      <p:cBhvr>
                                        <p:cTn id="46" dur="1" fill="hold">
                                          <p:stCondLst>
                                            <p:cond delay="0"/>
                                          </p:stCondLst>
                                        </p:cTn>
                                        <p:tgtEl>
                                          <p:spTgt spid="3"/>
                                        </p:tgtEl>
                                        <p:attrNameLst>
                                          <p:attrName>style.visibility</p:attrName>
                                        </p:attrNameLst>
                                      </p:cBhvr>
                                      <p:to>
                                        <p:strVal val="visible"/>
                                      </p:to>
                                    </p:set>
                                    <p:animEffect transition="in" filter="circle(in)">
                                      <p:cBhvr>
                                        <p:cTn id="47"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0" y="0"/>
            <a:ext cx="12192000" cy="523220"/>
          </a:xfrm>
          <a:prstGeom prst="rect">
            <a:avLst/>
          </a:prstGeom>
          <a:noFill/>
        </p:spPr>
        <p:txBody>
          <a:bodyPr wrap="square" rtlCol="0">
            <a:spAutoFit/>
          </a:bodyPr>
          <a:lstStyle/>
          <a:p>
            <a:pPr algn="ctr"/>
            <a:r>
              <a:rPr lang="en-US" sz="2800" b="1" dirty="0" err="1">
                <a:solidFill>
                  <a:srgbClr val="FF00FF"/>
                </a:solidFill>
                <a:latin typeface="Times New Roman" pitchFamily="18" charset="0"/>
                <a:cs typeface="Times New Roman" pitchFamily="18" charset="0"/>
              </a:rPr>
              <a:t>BÀI</a:t>
            </a:r>
            <a:r>
              <a:rPr lang="en-US" sz="2800" b="1" dirty="0">
                <a:solidFill>
                  <a:srgbClr val="FF00FF"/>
                </a:solidFill>
                <a:latin typeface="Times New Roman" pitchFamily="18" charset="0"/>
                <a:cs typeface="Times New Roman" pitchFamily="18" charset="0"/>
              </a:rPr>
              <a:t> 38: </a:t>
            </a:r>
            <a:r>
              <a:rPr lang="en-US" sz="2800" b="1" dirty="0" err="1">
                <a:solidFill>
                  <a:srgbClr val="FF00FF"/>
                </a:solidFill>
                <a:latin typeface="Times New Roman" pitchFamily="18" charset="0"/>
                <a:cs typeface="Times New Roman" pitchFamily="18" charset="0"/>
              </a:rPr>
              <a:t>QUY</a:t>
            </a:r>
            <a:r>
              <a:rPr lang="en-US" sz="2800" b="1" dirty="0">
                <a:solidFill>
                  <a:srgbClr val="FF00FF"/>
                </a:solidFill>
                <a:latin typeface="Times New Roman" pitchFamily="18" charset="0"/>
                <a:cs typeface="Times New Roman" pitchFamily="18" charset="0"/>
              </a:rPr>
              <a:t> </a:t>
            </a:r>
            <a:r>
              <a:rPr lang="en-US" sz="2800" b="1" dirty="0" err="1">
                <a:solidFill>
                  <a:srgbClr val="FF00FF"/>
                </a:solidFill>
                <a:latin typeface="Times New Roman" pitchFamily="18" charset="0"/>
                <a:cs typeface="Times New Roman" pitchFamily="18" charset="0"/>
              </a:rPr>
              <a:t>LUẬT</a:t>
            </a:r>
            <a:r>
              <a:rPr lang="en-US" sz="2800" b="1" dirty="0">
                <a:solidFill>
                  <a:srgbClr val="FF00FF"/>
                </a:solidFill>
                <a:latin typeface="Times New Roman" pitchFamily="18" charset="0"/>
                <a:cs typeface="Times New Roman" pitchFamily="18" charset="0"/>
              </a:rPr>
              <a:t> DI </a:t>
            </a:r>
            <a:r>
              <a:rPr lang="en-US" sz="2800" b="1" dirty="0" err="1">
                <a:solidFill>
                  <a:srgbClr val="FF00FF"/>
                </a:solidFill>
                <a:latin typeface="Times New Roman" pitchFamily="18" charset="0"/>
                <a:cs typeface="Times New Roman" pitchFamily="18" charset="0"/>
              </a:rPr>
              <a:t>TRUYỀN</a:t>
            </a:r>
            <a:r>
              <a:rPr lang="en-US" sz="2800" b="1" dirty="0">
                <a:solidFill>
                  <a:srgbClr val="FF00FF"/>
                </a:solidFill>
                <a:latin typeface="Times New Roman" pitchFamily="18" charset="0"/>
                <a:cs typeface="Times New Roman" pitchFamily="18" charset="0"/>
              </a:rPr>
              <a:t> </a:t>
            </a:r>
            <a:r>
              <a:rPr lang="en-US" sz="2800" b="1" dirty="0" err="1">
                <a:solidFill>
                  <a:srgbClr val="FF00FF"/>
                </a:solidFill>
                <a:latin typeface="Times New Roman" pitchFamily="18" charset="0"/>
                <a:cs typeface="Times New Roman" pitchFamily="18" charset="0"/>
              </a:rPr>
              <a:t>CỦA</a:t>
            </a:r>
            <a:r>
              <a:rPr lang="en-US" sz="2800" b="1" dirty="0">
                <a:solidFill>
                  <a:srgbClr val="FF00FF"/>
                </a:solidFill>
                <a:latin typeface="Times New Roman" pitchFamily="18" charset="0"/>
                <a:cs typeface="Times New Roman" pitchFamily="18" charset="0"/>
              </a:rPr>
              <a:t> MENDEL</a:t>
            </a:r>
            <a:endParaRPr lang="en-US" sz="3200" b="1" dirty="0">
              <a:solidFill>
                <a:srgbClr val="FF00FF"/>
              </a:solidFill>
              <a:latin typeface="Times New Roman" pitchFamily="18" charset="0"/>
              <a:cs typeface="Times New Roman" pitchFamily="18" charset="0"/>
            </a:endParaRPr>
          </a:p>
        </p:txBody>
      </p:sp>
      <p:sp>
        <p:nvSpPr>
          <p:cNvPr id="27650" name="Rectangle 2"/>
          <p:cNvSpPr>
            <a:spLocks noChangeArrowheads="1"/>
          </p:cNvSpPr>
          <p:nvPr/>
        </p:nvSpPr>
        <p:spPr bwMode="auto">
          <a:xfrm>
            <a:off x="0" y="0"/>
            <a:ext cx="12192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27651" name="Rectangle 3"/>
          <p:cNvSpPr>
            <a:spLocks noChangeArrowheads="1"/>
          </p:cNvSpPr>
          <p:nvPr/>
        </p:nvSpPr>
        <p:spPr bwMode="auto">
          <a:xfrm>
            <a:off x="0" y="857250"/>
            <a:ext cx="12192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1025" name="Rectangle 1"/>
          <p:cNvSpPr>
            <a:spLocks noChangeArrowheads="1"/>
          </p:cNvSpPr>
          <p:nvPr/>
        </p:nvSpPr>
        <p:spPr bwMode="auto">
          <a:xfrm>
            <a:off x="0" y="406400"/>
            <a:ext cx="12192000" cy="5232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800" b="1"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rPr>
              <a:t>III. </a:t>
            </a:r>
            <a:r>
              <a:rPr kumimoji="0" lang="en-US" sz="2800" b="1"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rPr>
              <a:t>PHÉP</a:t>
            </a:r>
            <a:r>
              <a:rPr kumimoji="0" lang="en-US" sz="2800" b="1" i="0" u="none" strike="noStrike" cap="none" normalizeH="0" dirty="0">
                <a:ln>
                  <a:noFill/>
                </a:ln>
                <a:solidFill>
                  <a:srgbClr val="0000FF"/>
                </a:solidFill>
                <a:effectLst/>
                <a:latin typeface="Times New Roman" pitchFamily="18" charset="0"/>
                <a:ea typeface="Times New Roman" pitchFamily="18" charset="0"/>
                <a:cs typeface="Times New Roman" pitchFamily="18" charset="0"/>
              </a:rPr>
              <a:t> LAI </a:t>
            </a:r>
            <a:r>
              <a:rPr kumimoji="0" lang="en-US" sz="2800" b="1" i="0" u="none" strike="noStrike" cap="none" normalizeH="0" dirty="0" err="1">
                <a:ln>
                  <a:noFill/>
                </a:ln>
                <a:solidFill>
                  <a:srgbClr val="0000FF"/>
                </a:solidFill>
                <a:effectLst/>
                <a:latin typeface="Times New Roman" pitchFamily="18" charset="0"/>
                <a:ea typeface="Times New Roman" pitchFamily="18" charset="0"/>
                <a:cs typeface="Times New Roman" pitchFamily="18" charset="0"/>
              </a:rPr>
              <a:t>HAI</a:t>
            </a:r>
            <a:r>
              <a:rPr kumimoji="0" lang="en-US" sz="2800" b="1" i="0" u="none" strike="noStrike" cap="none" normalizeH="0" dirty="0">
                <a:ln>
                  <a:noFill/>
                </a:ln>
                <a:solidFill>
                  <a:srgbClr val="0000FF"/>
                </a:solidFill>
                <a:effectLst/>
                <a:latin typeface="Times New Roman" pitchFamily="18" charset="0"/>
                <a:ea typeface="Times New Roman" pitchFamily="18" charset="0"/>
                <a:cs typeface="Times New Roman" pitchFamily="18" charset="0"/>
              </a:rPr>
              <a:t> </a:t>
            </a:r>
            <a:r>
              <a:rPr kumimoji="0" lang="en-US" sz="2800" b="1" i="0" u="none" strike="noStrike" cap="none" normalizeH="0" dirty="0" err="1">
                <a:ln>
                  <a:noFill/>
                </a:ln>
                <a:solidFill>
                  <a:srgbClr val="0000FF"/>
                </a:solidFill>
                <a:effectLst/>
                <a:latin typeface="Times New Roman" pitchFamily="18" charset="0"/>
                <a:ea typeface="Times New Roman" pitchFamily="18" charset="0"/>
                <a:cs typeface="Times New Roman" pitchFamily="18" charset="0"/>
              </a:rPr>
              <a:t>TÍNH</a:t>
            </a:r>
            <a:r>
              <a:rPr kumimoji="0" lang="en-US" sz="2800" b="1" i="0" u="none" strike="noStrike" cap="none" normalizeH="0" dirty="0">
                <a:ln>
                  <a:noFill/>
                </a:ln>
                <a:solidFill>
                  <a:srgbClr val="0000FF"/>
                </a:solidFill>
                <a:effectLst/>
                <a:latin typeface="Times New Roman" pitchFamily="18" charset="0"/>
                <a:ea typeface="Times New Roman" pitchFamily="18" charset="0"/>
                <a:cs typeface="Times New Roman" pitchFamily="18" charset="0"/>
              </a:rPr>
              <a:t> </a:t>
            </a:r>
            <a:r>
              <a:rPr kumimoji="0" lang="en-US" sz="2800" b="1" i="0" u="none" strike="noStrike" cap="none" normalizeH="0" dirty="0" err="1">
                <a:ln>
                  <a:noFill/>
                </a:ln>
                <a:solidFill>
                  <a:srgbClr val="0000FF"/>
                </a:solidFill>
                <a:effectLst/>
                <a:latin typeface="Times New Roman" pitchFamily="18" charset="0"/>
                <a:ea typeface="Times New Roman" pitchFamily="18" charset="0"/>
                <a:cs typeface="Times New Roman" pitchFamily="18" charset="0"/>
              </a:rPr>
              <a:t>TRẠNG</a:t>
            </a:r>
            <a:endParaRPr kumimoji="0" lang="en-US" sz="2800" b="0" i="0" u="none" strike="noStrike" cap="none" normalizeH="0" baseline="0" dirty="0">
              <a:ln>
                <a:noFill/>
              </a:ln>
              <a:solidFill>
                <a:srgbClr val="0000FF"/>
              </a:solidFill>
              <a:effectLst/>
              <a:latin typeface="Times New Roman" pitchFamily="18" charset="0"/>
              <a:cs typeface="Times New Roman" pitchFamily="18" charset="0"/>
            </a:endParaRPr>
          </a:p>
        </p:txBody>
      </p:sp>
      <p:sp>
        <p:nvSpPr>
          <p:cNvPr id="33793" name="Rectangle 1"/>
          <p:cNvSpPr>
            <a:spLocks noChangeArrowheads="1"/>
          </p:cNvSpPr>
          <p:nvPr/>
        </p:nvSpPr>
        <p:spPr bwMode="auto">
          <a:xfrm>
            <a:off x="0" y="841830"/>
            <a:ext cx="12192000" cy="95410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838200" algn="l"/>
              </a:tabLst>
            </a:pPr>
            <a:r>
              <a:rPr kumimoji="0" lang="en-US" sz="28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a:t>
            </a:r>
            <a:r>
              <a:rPr kumimoji="0" lang="en-US" sz="2800" b="1" i="1"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rPr>
              <a:t>F</a:t>
            </a:r>
            <a:r>
              <a:rPr kumimoji="0" lang="en-US" sz="2800" b="1" i="1" u="none" strike="noStrike" cap="none" normalizeH="0" baseline="-25000" dirty="0" err="1">
                <a:ln>
                  <a:noFill/>
                </a:ln>
                <a:solidFill>
                  <a:srgbClr val="0000FF"/>
                </a:solidFill>
                <a:effectLst/>
                <a:latin typeface="Times New Roman" pitchFamily="18" charset="0"/>
                <a:ea typeface="Times New Roman" pitchFamily="18" charset="0"/>
                <a:cs typeface="Times New Roman" pitchFamily="18" charset="0"/>
              </a:rPr>
              <a:t>2</a:t>
            </a:r>
            <a:r>
              <a:rPr kumimoji="0" lang="en-US" sz="2800" b="1" i="1"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rPr>
              <a:t>: </a:t>
            </a:r>
          </a:p>
          <a:p>
            <a:pPr marL="0" marR="0" lvl="0" indent="0" algn="just" defTabSz="914400" rtl="0" eaLnBrk="1" fontAlgn="base" latinLnBrk="0" hangingPunct="1">
              <a:lnSpc>
                <a:spcPct val="100000"/>
              </a:lnSpc>
              <a:spcBef>
                <a:spcPct val="0"/>
              </a:spcBef>
              <a:spcAft>
                <a:spcPct val="0"/>
              </a:spcAft>
              <a:buClrTx/>
              <a:buSzTx/>
              <a:buFontTx/>
              <a:buNone/>
              <a:tabLst>
                <a:tab pos="838200" algn="l"/>
              </a:tabLst>
            </a:pPr>
            <a:endParaRPr lang="en-US" sz="2800" dirty="0">
              <a:solidFill>
                <a:srgbClr val="0000FF"/>
              </a:solidFill>
              <a:latin typeface="Times New Roman" pitchFamily="18" charset="0"/>
              <a:cs typeface="Times New Roman" pitchFamily="18" charset="0"/>
            </a:endParaRPr>
          </a:p>
        </p:txBody>
      </p:sp>
      <p:graphicFrame>
        <p:nvGraphicFramePr>
          <p:cNvPr id="7" name="Table 6"/>
          <p:cNvGraphicFramePr>
            <a:graphicFrameLocks noGrp="1"/>
          </p:cNvGraphicFramePr>
          <p:nvPr/>
        </p:nvGraphicFramePr>
        <p:xfrm>
          <a:off x="1103093" y="1030516"/>
          <a:ext cx="5138058" cy="2298065"/>
        </p:xfrm>
        <a:graphic>
          <a:graphicData uri="http://schemas.openxmlformats.org/drawingml/2006/table">
            <a:tbl>
              <a:tblPr/>
              <a:tblGrid>
                <a:gridCol w="770479">
                  <a:extLst>
                    <a:ext uri="{9D8B030D-6E8A-4147-A177-3AD203B41FA5}">
                      <a16:colId xmlns:a16="http://schemas.microsoft.com/office/drawing/2014/main" val="20000"/>
                    </a:ext>
                  </a:extLst>
                </a:gridCol>
                <a:gridCol w="1153419">
                  <a:extLst>
                    <a:ext uri="{9D8B030D-6E8A-4147-A177-3AD203B41FA5}">
                      <a16:colId xmlns:a16="http://schemas.microsoft.com/office/drawing/2014/main" val="20001"/>
                    </a:ext>
                  </a:extLst>
                </a:gridCol>
                <a:gridCol w="1107418">
                  <a:extLst>
                    <a:ext uri="{9D8B030D-6E8A-4147-A177-3AD203B41FA5}">
                      <a16:colId xmlns:a16="http://schemas.microsoft.com/office/drawing/2014/main" val="20002"/>
                    </a:ext>
                  </a:extLst>
                </a:gridCol>
                <a:gridCol w="1076370">
                  <a:extLst>
                    <a:ext uri="{9D8B030D-6E8A-4147-A177-3AD203B41FA5}">
                      <a16:colId xmlns:a16="http://schemas.microsoft.com/office/drawing/2014/main" val="20003"/>
                    </a:ext>
                  </a:extLst>
                </a:gridCol>
                <a:gridCol w="1030372">
                  <a:extLst>
                    <a:ext uri="{9D8B030D-6E8A-4147-A177-3AD203B41FA5}">
                      <a16:colId xmlns:a16="http://schemas.microsoft.com/office/drawing/2014/main" val="20004"/>
                    </a:ext>
                  </a:extLst>
                </a:gridCol>
              </a:tblGrid>
              <a:tr h="309190">
                <a:tc>
                  <a:txBody>
                    <a:bodyPr/>
                    <a:lstStyle/>
                    <a:p>
                      <a:pPr marL="0" marR="0" algn="ctr">
                        <a:lnSpc>
                          <a:spcPct val="115000"/>
                        </a:lnSpc>
                        <a:spcBef>
                          <a:spcPts val="0"/>
                        </a:spcBef>
                        <a:spcAft>
                          <a:spcPts val="0"/>
                        </a:spcAft>
                      </a:pPr>
                      <a:endParaRPr lang="en-US" sz="2800" dirty="0">
                        <a:solidFill>
                          <a:srgbClr val="0000FF"/>
                        </a:solidFill>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800" dirty="0">
                          <a:solidFill>
                            <a:srgbClr val="0000FF"/>
                          </a:solidFill>
                          <a:latin typeface="Times New Roman"/>
                          <a:ea typeface="Times New Roman"/>
                          <a:cs typeface="Times New Roman"/>
                        </a:rPr>
                        <a:t>AB</a:t>
                      </a:r>
                      <a:endParaRPr lang="en-US" sz="2800" dirty="0">
                        <a:solidFill>
                          <a:srgbClr val="0000FF"/>
                        </a:solidFill>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800">
                          <a:solidFill>
                            <a:srgbClr val="0000FF"/>
                          </a:solidFill>
                          <a:latin typeface="Times New Roman"/>
                          <a:ea typeface="Times New Roman"/>
                          <a:cs typeface="Times New Roman"/>
                        </a:rPr>
                        <a:t>Ab</a:t>
                      </a:r>
                      <a:endParaRPr lang="en-US" sz="2800">
                        <a:solidFill>
                          <a:srgbClr val="0000FF"/>
                        </a:solidFill>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800">
                          <a:solidFill>
                            <a:srgbClr val="0000FF"/>
                          </a:solidFill>
                          <a:latin typeface="Times New Roman"/>
                          <a:ea typeface="Times New Roman"/>
                          <a:cs typeface="Times New Roman"/>
                        </a:rPr>
                        <a:t>aB</a:t>
                      </a:r>
                      <a:endParaRPr lang="en-US" sz="2800">
                        <a:solidFill>
                          <a:srgbClr val="0000FF"/>
                        </a:solidFill>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800">
                          <a:solidFill>
                            <a:srgbClr val="0000FF"/>
                          </a:solidFill>
                          <a:latin typeface="Times New Roman"/>
                          <a:ea typeface="Times New Roman"/>
                          <a:cs typeface="Times New Roman"/>
                        </a:rPr>
                        <a:t>ab</a:t>
                      </a:r>
                      <a:endParaRPr lang="en-US" sz="2800">
                        <a:solidFill>
                          <a:srgbClr val="0000FF"/>
                        </a:solidFill>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309190">
                <a:tc>
                  <a:txBody>
                    <a:bodyPr/>
                    <a:lstStyle/>
                    <a:p>
                      <a:pPr marL="0" marR="0" algn="ctr">
                        <a:lnSpc>
                          <a:spcPct val="115000"/>
                        </a:lnSpc>
                        <a:spcBef>
                          <a:spcPts val="0"/>
                        </a:spcBef>
                        <a:spcAft>
                          <a:spcPts val="0"/>
                        </a:spcAft>
                        <a:tabLst>
                          <a:tab pos="800100" algn="l"/>
                        </a:tabLst>
                      </a:pPr>
                      <a:r>
                        <a:rPr lang="en-US" sz="2800">
                          <a:solidFill>
                            <a:srgbClr val="0000FF"/>
                          </a:solidFill>
                          <a:latin typeface="Times New Roman"/>
                          <a:ea typeface="Times New Roman"/>
                          <a:cs typeface="Times New Roman"/>
                        </a:rPr>
                        <a:t>AB</a:t>
                      </a:r>
                      <a:endParaRPr lang="en-US" sz="2800">
                        <a:solidFill>
                          <a:srgbClr val="0000FF"/>
                        </a:solidFill>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800" dirty="0" err="1">
                          <a:solidFill>
                            <a:srgbClr val="0000FF"/>
                          </a:solidFill>
                          <a:latin typeface="Times New Roman"/>
                          <a:ea typeface="Times New Roman"/>
                          <a:cs typeface="Times New Roman"/>
                        </a:rPr>
                        <a:t>AABB</a:t>
                      </a:r>
                      <a:endParaRPr lang="en-US" sz="2800" dirty="0">
                        <a:solidFill>
                          <a:srgbClr val="0000FF"/>
                        </a:solidFill>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800" dirty="0" err="1">
                          <a:solidFill>
                            <a:srgbClr val="0000FF"/>
                          </a:solidFill>
                          <a:latin typeface="Times New Roman"/>
                          <a:ea typeface="Times New Roman"/>
                          <a:cs typeface="Times New Roman"/>
                        </a:rPr>
                        <a:t>AABb</a:t>
                      </a:r>
                      <a:endParaRPr lang="en-US" sz="2800" dirty="0">
                        <a:solidFill>
                          <a:srgbClr val="0000FF"/>
                        </a:solidFill>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800">
                          <a:solidFill>
                            <a:srgbClr val="0000FF"/>
                          </a:solidFill>
                          <a:latin typeface="Times New Roman"/>
                          <a:ea typeface="Times New Roman"/>
                          <a:cs typeface="Times New Roman"/>
                        </a:rPr>
                        <a:t>AaBB</a:t>
                      </a:r>
                      <a:endParaRPr lang="en-US" sz="2800">
                        <a:solidFill>
                          <a:srgbClr val="0000FF"/>
                        </a:solidFill>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800">
                          <a:solidFill>
                            <a:srgbClr val="0000FF"/>
                          </a:solidFill>
                          <a:latin typeface="Times New Roman"/>
                          <a:ea typeface="Times New Roman"/>
                          <a:cs typeface="Times New Roman"/>
                        </a:rPr>
                        <a:t>AaBb</a:t>
                      </a:r>
                      <a:endParaRPr lang="en-US" sz="2800">
                        <a:solidFill>
                          <a:srgbClr val="0000FF"/>
                        </a:solidFill>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309190">
                <a:tc>
                  <a:txBody>
                    <a:bodyPr/>
                    <a:lstStyle/>
                    <a:p>
                      <a:pPr marL="0" marR="0" algn="ctr">
                        <a:lnSpc>
                          <a:spcPct val="115000"/>
                        </a:lnSpc>
                        <a:spcBef>
                          <a:spcPts val="0"/>
                        </a:spcBef>
                        <a:spcAft>
                          <a:spcPts val="0"/>
                        </a:spcAft>
                      </a:pPr>
                      <a:r>
                        <a:rPr lang="en-US" sz="2800">
                          <a:solidFill>
                            <a:srgbClr val="0000FF"/>
                          </a:solidFill>
                          <a:latin typeface="Times New Roman"/>
                          <a:ea typeface="Times New Roman"/>
                          <a:cs typeface="Times New Roman"/>
                        </a:rPr>
                        <a:t>Ab</a:t>
                      </a:r>
                      <a:endParaRPr lang="en-US" sz="2800">
                        <a:solidFill>
                          <a:srgbClr val="0000FF"/>
                        </a:solidFill>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800">
                          <a:solidFill>
                            <a:srgbClr val="0000FF"/>
                          </a:solidFill>
                          <a:latin typeface="Times New Roman"/>
                          <a:ea typeface="Times New Roman"/>
                          <a:cs typeface="Times New Roman"/>
                        </a:rPr>
                        <a:t>AABb</a:t>
                      </a:r>
                      <a:endParaRPr lang="en-US" sz="2800">
                        <a:solidFill>
                          <a:srgbClr val="0000FF"/>
                        </a:solidFill>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800" dirty="0" err="1">
                          <a:solidFill>
                            <a:srgbClr val="0000FF"/>
                          </a:solidFill>
                          <a:latin typeface="Times New Roman"/>
                          <a:ea typeface="Times New Roman"/>
                          <a:cs typeface="Times New Roman"/>
                        </a:rPr>
                        <a:t>AAbb</a:t>
                      </a:r>
                      <a:endParaRPr lang="en-US" sz="2800" dirty="0">
                        <a:solidFill>
                          <a:srgbClr val="0000FF"/>
                        </a:solidFill>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800" dirty="0" err="1">
                          <a:solidFill>
                            <a:srgbClr val="0000FF"/>
                          </a:solidFill>
                          <a:latin typeface="Times New Roman"/>
                          <a:ea typeface="Times New Roman"/>
                          <a:cs typeface="Times New Roman"/>
                        </a:rPr>
                        <a:t>AaBb</a:t>
                      </a:r>
                      <a:endParaRPr lang="en-US" sz="2800" dirty="0">
                        <a:solidFill>
                          <a:srgbClr val="0000FF"/>
                        </a:solidFill>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800">
                          <a:solidFill>
                            <a:srgbClr val="0000FF"/>
                          </a:solidFill>
                          <a:latin typeface="Times New Roman"/>
                          <a:ea typeface="Times New Roman"/>
                          <a:cs typeface="Times New Roman"/>
                        </a:rPr>
                        <a:t>Aabb</a:t>
                      </a:r>
                      <a:endParaRPr lang="en-US" sz="2800">
                        <a:solidFill>
                          <a:srgbClr val="0000FF"/>
                        </a:solidFill>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309190">
                <a:tc>
                  <a:txBody>
                    <a:bodyPr/>
                    <a:lstStyle/>
                    <a:p>
                      <a:pPr marL="0" marR="0" algn="ctr">
                        <a:lnSpc>
                          <a:spcPct val="115000"/>
                        </a:lnSpc>
                        <a:spcBef>
                          <a:spcPts val="0"/>
                        </a:spcBef>
                        <a:spcAft>
                          <a:spcPts val="0"/>
                        </a:spcAft>
                      </a:pPr>
                      <a:r>
                        <a:rPr lang="en-US" sz="2800">
                          <a:solidFill>
                            <a:srgbClr val="0000FF"/>
                          </a:solidFill>
                          <a:latin typeface="Times New Roman"/>
                          <a:ea typeface="Times New Roman"/>
                          <a:cs typeface="Times New Roman"/>
                        </a:rPr>
                        <a:t>aB</a:t>
                      </a:r>
                      <a:endParaRPr lang="en-US" sz="2800">
                        <a:solidFill>
                          <a:srgbClr val="0000FF"/>
                        </a:solidFill>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800" dirty="0" err="1">
                          <a:solidFill>
                            <a:srgbClr val="0000FF"/>
                          </a:solidFill>
                          <a:latin typeface="Times New Roman"/>
                          <a:ea typeface="Times New Roman"/>
                          <a:cs typeface="Times New Roman"/>
                        </a:rPr>
                        <a:t>AaBB</a:t>
                      </a:r>
                      <a:endParaRPr lang="en-US" sz="2800" dirty="0">
                        <a:solidFill>
                          <a:srgbClr val="0000FF"/>
                        </a:solidFill>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800">
                          <a:solidFill>
                            <a:srgbClr val="0000FF"/>
                          </a:solidFill>
                          <a:latin typeface="Times New Roman"/>
                          <a:ea typeface="Times New Roman"/>
                          <a:cs typeface="Times New Roman"/>
                        </a:rPr>
                        <a:t>AaBb</a:t>
                      </a:r>
                      <a:endParaRPr lang="en-US" sz="2800">
                        <a:solidFill>
                          <a:srgbClr val="0000FF"/>
                        </a:solidFill>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800" dirty="0" err="1">
                          <a:solidFill>
                            <a:srgbClr val="0000FF"/>
                          </a:solidFill>
                          <a:latin typeface="Times New Roman"/>
                          <a:ea typeface="Times New Roman"/>
                          <a:cs typeface="Times New Roman"/>
                        </a:rPr>
                        <a:t>aaBB</a:t>
                      </a:r>
                      <a:endParaRPr lang="en-US" sz="2800" dirty="0">
                        <a:solidFill>
                          <a:srgbClr val="0000FF"/>
                        </a:solidFill>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800" dirty="0" err="1">
                          <a:solidFill>
                            <a:srgbClr val="0000FF"/>
                          </a:solidFill>
                          <a:latin typeface="Times New Roman"/>
                          <a:ea typeface="Times New Roman"/>
                          <a:cs typeface="Times New Roman"/>
                        </a:rPr>
                        <a:t>aaBb</a:t>
                      </a:r>
                      <a:endParaRPr lang="en-US" sz="2800" dirty="0">
                        <a:solidFill>
                          <a:srgbClr val="0000FF"/>
                        </a:solidFill>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309190">
                <a:tc>
                  <a:txBody>
                    <a:bodyPr/>
                    <a:lstStyle/>
                    <a:p>
                      <a:pPr marL="0" marR="0" algn="ctr">
                        <a:lnSpc>
                          <a:spcPct val="115000"/>
                        </a:lnSpc>
                        <a:spcBef>
                          <a:spcPts val="0"/>
                        </a:spcBef>
                        <a:spcAft>
                          <a:spcPts val="0"/>
                        </a:spcAft>
                      </a:pPr>
                      <a:r>
                        <a:rPr lang="en-US" sz="2800">
                          <a:solidFill>
                            <a:srgbClr val="0000FF"/>
                          </a:solidFill>
                          <a:latin typeface="Times New Roman"/>
                          <a:ea typeface="Times New Roman"/>
                          <a:cs typeface="Times New Roman"/>
                        </a:rPr>
                        <a:t>ab</a:t>
                      </a:r>
                      <a:endParaRPr lang="en-US" sz="2800">
                        <a:solidFill>
                          <a:srgbClr val="0000FF"/>
                        </a:solidFill>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800">
                          <a:solidFill>
                            <a:srgbClr val="0000FF"/>
                          </a:solidFill>
                          <a:latin typeface="Times New Roman"/>
                          <a:ea typeface="Times New Roman"/>
                          <a:cs typeface="Times New Roman"/>
                        </a:rPr>
                        <a:t>AaBb</a:t>
                      </a:r>
                      <a:endParaRPr lang="en-US" sz="2800">
                        <a:solidFill>
                          <a:srgbClr val="0000FF"/>
                        </a:solidFill>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800">
                          <a:solidFill>
                            <a:srgbClr val="0000FF"/>
                          </a:solidFill>
                          <a:latin typeface="Times New Roman"/>
                          <a:ea typeface="Times New Roman"/>
                          <a:cs typeface="Times New Roman"/>
                        </a:rPr>
                        <a:t>Aabb</a:t>
                      </a:r>
                      <a:endParaRPr lang="en-US" sz="2800">
                        <a:solidFill>
                          <a:srgbClr val="0000FF"/>
                        </a:solidFill>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800">
                          <a:solidFill>
                            <a:srgbClr val="0000FF"/>
                          </a:solidFill>
                          <a:latin typeface="Times New Roman"/>
                          <a:ea typeface="Times New Roman"/>
                          <a:cs typeface="Times New Roman"/>
                        </a:rPr>
                        <a:t>aaBb</a:t>
                      </a:r>
                      <a:endParaRPr lang="en-US" sz="2800">
                        <a:solidFill>
                          <a:srgbClr val="0000FF"/>
                        </a:solidFill>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800" dirty="0" err="1">
                          <a:solidFill>
                            <a:srgbClr val="0000FF"/>
                          </a:solidFill>
                          <a:latin typeface="Times New Roman"/>
                          <a:ea typeface="Times New Roman"/>
                          <a:cs typeface="Times New Roman"/>
                        </a:rPr>
                        <a:t>aabb</a:t>
                      </a:r>
                      <a:endParaRPr lang="en-US" sz="2800" dirty="0">
                        <a:solidFill>
                          <a:srgbClr val="0000FF"/>
                        </a:solidFill>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34817" name="Rectangle 1"/>
          <p:cNvSpPr>
            <a:spLocks noChangeArrowheads="1"/>
          </p:cNvSpPr>
          <p:nvPr/>
        </p:nvSpPr>
        <p:spPr bwMode="auto">
          <a:xfrm>
            <a:off x="172278" y="3491568"/>
            <a:ext cx="12019722" cy="267765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838200" algn="l"/>
              </a:tabLst>
            </a:pPr>
            <a:r>
              <a:rPr kumimoji="0" lang="en-US" sz="28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rPr>
              <a:t>Kết</a:t>
            </a:r>
            <a:r>
              <a:rPr kumimoji="0" lang="en-US" sz="28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rPr>
              <a:t> </a:t>
            </a:r>
            <a:r>
              <a:rPr kumimoji="0" lang="en-US" sz="28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rPr>
              <a:t>quả</a:t>
            </a:r>
            <a:r>
              <a:rPr kumimoji="0" lang="en-US" sz="28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rPr>
              <a:t>: </a:t>
            </a:r>
            <a:endParaRPr kumimoji="0" lang="en-US" sz="2800" b="0" i="0" u="none" strike="noStrike" cap="none" normalizeH="0" baseline="0" dirty="0">
              <a:ln>
                <a:noFill/>
              </a:ln>
              <a:solidFill>
                <a:srgbClr val="0000FF"/>
              </a:solidFill>
              <a:effectLst/>
              <a:latin typeface="Times New Roman" pitchFamily="18" charset="0"/>
              <a:cs typeface="Times New Roman" pitchFamily="18" charset="0"/>
            </a:endParaRPr>
          </a:p>
          <a:p>
            <a:pPr lvl="0" eaLnBrk="0" fontAlgn="base" hangingPunct="0">
              <a:spcBef>
                <a:spcPct val="0"/>
              </a:spcBef>
              <a:spcAft>
                <a:spcPct val="0"/>
              </a:spcAft>
              <a:tabLst>
                <a:tab pos="838200" algn="l"/>
              </a:tabLst>
            </a:pPr>
            <a:r>
              <a:rPr kumimoji="0" lang="en-US" sz="28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rPr>
              <a:t>+ </a:t>
            </a:r>
            <a:r>
              <a:rPr kumimoji="0" lang="en-US" sz="28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rPr>
              <a:t>Kiểu</a:t>
            </a:r>
            <a:r>
              <a:rPr kumimoji="0" lang="en-US" sz="2800" b="0" i="0" u="none" strike="noStrike" cap="none" normalizeH="0" dirty="0">
                <a:ln>
                  <a:noFill/>
                </a:ln>
                <a:solidFill>
                  <a:srgbClr val="0000FF"/>
                </a:solidFill>
                <a:effectLst/>
                <a:latin typeface="Times New Roman" pitchFamily="18" charset="0"/>
                <a:ea typeface="Times New Roman" pitchFamily="18" charset="0"/>
                <a:cs typeface="Times New Roman" pitchFamily="18" charset="0"/>
              </a:rPr>
              <a:t> gene</a:t>
            </a:r>
            <a:r>
              <a:rPr kumimoji="0" lang="en-US" sz="28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rPr>
              <a:t>: 1AABB </a:t>
            </a:r>
            <a:r>
              <a:rPr lang="en-US" sz="2800" dirty="0">
                <a:solidFill>
                  <a:srgbClr val="0000FF"/>
                </a:solidFill>
                <a:latin typeface="Times New Roman" pitchFamily="18" charset="0"/>
                <a:ea typeface="Times New Roman" pitchFamily="18" charset="0"/>
                <a:cs typeface="Times New Roman" pitchFamily="18" charset="0"/>
              </a:rPr>
              <a:t>: 2AABb:2AaBB: 4AaBb; </a:t>
            </a:r>
            <a:endParaRPr kumimoji="0" lang="en-US" sz="28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tab pos="838200" algn="l"/>
              </a:tabLst>
            </a:pPr>
            <a:r>
              <a:rPr lang="en-US" sz="2800" dirty="0">
                <a:solidFill>
                  <a:srgbClr val="0000FF"/>
                </a:solidFill>
                <a:latin typeface="Times New Roman" pitchFamily="18" charset="0"/>
                <a:ea typeface="Times New Roman" pitchFamily="18" charset="0"/>
                <a:cs typeface="Times New Roman" pitchFamily="18" charset="0"/>
              </a:rPr>
              <a:t>			</a:t>
            </a:r>
            <a:r>
              <a:rPr kumimoji="0" lang="en-US" sz="28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rPr>
              <a:t>2Aabb : 1AAbb</a:t>
            </a:r>
          </a:p>
          <a:p>
            <a:pPr marL="0" marR="0" lvl="0" indent="0" algn="l" defTabSz="914400" rtl="0" eaLnBrk="0" fontAlgn="base" latinLnBrk="0" hangingPunct="0">
              <a:lnSpc>
                <a:spcPct val="100000"/>
              </a:lnSpc>
              <a:spcBef>
                <a:spcPct val="0"/>
              </a:spcBef>
              <a:spcAft>
                <a:spcPct val="0"/>
              </a:spcAft>
              <a:buClrTx/>
              <a:buSzTx/>
              <a:buFontTx/>
              <a:buNone/>
              <a:tabLst>
                <a:tab pos="838200" algn="l"/>
              </a:tabLst>
            </a:pPr>
            <a:r>
              <a:rPr lang="en-US" sz="2800" dirty="0">
                <a:solidFill>
                  <a:srgbClr val="0000FF"/>
                </a:solidFill>
                <a:latin typeface="Times New Roman" pitchFamily="18" charset="0"/>
                <a:ea typeface="Times New Roman" pitchFamily="18" charset="0"/>
                <a:cs typeface="Times New Roman" pitchFamily="18" charset="0"/>
              </a:rPr>
              <a:t>			</a:t>
            </a:r>
            <a:r>
              <a:rPr kumimoji="0" lang="en-US" sz="28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rPr>
              <a:t>1aaB</a:t>
            </a:r>
            <a:r>
              <a:rPr lang="en-US" sz="2800" dirty="0">
                <a:solidFill>
                  <a:srgbClr val="0000FF"/>
                </a:solidFill>
                <a:latin typeface="Times New Roman" pitchFamily="18" charset="0"/>
                <a:ea typeface="Times New Roman" pitchFamily="18" charset="0"/>
                <a:cs typeface="Times New Roman" pitchFamily="18" charset="0"/>
              </a:rPr>
              <a:t>B</a:t>
            </a:r>
            <a:r>
              <a:rPr kumimoji="0" lang="en-US" sz="28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rPr>
              <a:t>  : 2aaBb</a:t>
            </a:r>
          </a:p>
          <a:p>
            <a:pPr marL="0" marR="0" lvl="0" indent="0" algn="l" defTabSz="914400" rtl="0" eaLnBrk="0" fontAlgn="base" latinLnBrk="0" hangingPunct="0">
              <a:lnSpc>
                <a:spcPct val="100000"/>
              </a:lnSpc>
              <a:spcBef>
                <a:spcPct val="0"/>
              </a:spcBef>
              <a:spcAft>
                <a:spcPct val="0"/>
              </a:spcAft>
              <a:buClrTx/>
              <a:buSzTx/>
              <a:buFontTx/>
              <a:buNone/>
              <a:tabLst>
                <a:tab pos="838200" algn="l"/>
              </a:tabLst>
            </a:pPr>
            <a:r>
              <a:rPr lang="en-US" sz="2800" dirty="0">
                <a:solidFill>
                  <a:srgbClr val="0000FF"/>
                </a:solidFill>
                <a:latin typeface="Times New Roman" pitchFamily="18" charset="0"/>
                <a:ea typeface="Times New Roman" pitchFamily="18" charset="0"/>
                <a:cs typeface="Times New Roman" pitchFamily="18" charset="0"/>
              </a:rPr>
              <a:t>			</a:t>
            </a:r>
            <a:r>
              <a:rPr kumimoji="0" lang="en-US" sz="28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rPr>
              <a:t>1aabb</a:t>
            </a:r>
            <a:endParaRPr kumimoji="0" lang="en-US" sz="2800" b="0" i="0" u="none" strike="noStrike" cap="none" normalizeH="0" baseline="0" dirty="0">
              <a:ln>
                <a:noFill/>
              </a:ln>
              <a:solidFill>
                <a:srgbClr val="0000FF"/>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tab pos="838200" algn="l"/>
              </a:tabLst>
            </a:pPr>
            <a:r>
              <a:rPr kumimoji="0" lang="en-US" sz="28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rPr>
              <a:t>+ </a:t>
            </a:r>
            <a:r>
              <a:rPr kumimoji="0" lang="en-US" sz="28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rPr>
              <a:t>Kiểu</a:t>
            </a:r>
            <a:r>
              <a:rPr kumimoji="0" lang="en-US" sz="2800" b="0" i="0" u="none" strike="noStrike" cap="none" normalizeH="0" dirty="0">
                <a:ln>
                  <a:noFill/>
                </a:ln>
                <a:solidFill>
                  <a:srgbClr val="0000FF"/>
                </a:solidFill>
                <a:effectLst/>
                <a:latin typeface="Times New Roman" pitchFamily="18" charset="0"/>
                <a:ea typeface="Times New Roman" pitchFamily="18" charset="0"/>
                <a:cs typeface="Times New Roman" pitchFamily="18" charset="0"/>
              </a:rPr>
              <a:t> </a:t>
            </a:r>
            <a:r>
              <a:rPr kumimoji="0" lang="en-US" sz="2800" b="0" i="0" u="none" strike="noStrike" cap="none" normalizeH="0" dirty="0" err="1">
                <a:ln>
                  <a:noFill/>
                </a:ln>
                <a:solidFill>
                  <a:srgbClr val="0000FF"/>
                </a:solidFill>
                <a:effectLst/>
                <a:latin typeface="Times New Roman" pitchFamily="18" charset="0"/>
                <a:ea typeface="Times New Roman" pitchFamily="18" charset="0"/>
                <a:cs typeface="Times New Roman" pitchFamily="18" charset="0"/>
              </a:rPr>
              <a:t>hình</a:t>
            </a:r>
            <a:r>
              <a:rPr kumimoji="0" lang="en-US" sz="28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rPr>
              <a:t>: 9 </a:t>
            </a:r>
            <a:r>
              <a:rPr kumimoji="0" lang="en-US" sz="28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rPr>
              <a:t>vàng</a:t>
            </a:r>
            <a:r>
              <a:rPr kumimoji="0" lang="en-US" sz="28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rPr>
              <a:t>, </a:t>
            </a:r>
            <a:r>
              <a:rPr kumimoji="0" lang="en-US" sz="28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rPr>
              <a:t>trơn</a:t>
            </a:r>
            <a:r>
              <a:rPr kumimoji="0" lang="en-US" sz="28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rPr>
              <a:t> : 3 </a:t>
            </a:r>
            <a:r>
              <a:rPr kumimoji="0" lang="en-US" sz="28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rPr>
              <a:t>vàng</a:t>
            </a:r>
            <a:r>
              <a:rPr kumimoji="0" lang="en-US" sz="28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rPr>
              <a:t>, </a:t>
            </a:r>
            <a:r>
              <a:rPr kumimoji="0" lang="en-US" sz="28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rPr>
              <a:t>nhăn</a:t>
            </a:r>
            <a:r>
              <a:rPr kumimoji="0" lang="en-US" sz="28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rPr>
              <a:t> : 3 </a:t>
            </a:r>
            <a:r>
              <a:rPr kumimoji="0" lang="en-US" sz="28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rPr>
              <a:t>xanh</a:t>
            </a:r>
            <a:r>
              <a:rPr kumimoji="0" lang="en-US" sz="28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rPr>
              <a:t>, </a:t>
            </a:r>
            <a:r>
              <a:rPr kumimoji="0" lang="en-US" sz="28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rPr>
              <a:t>trơn</a:t>
            </a:r>
            <a:r>
              <a:rPr kumimoji="0" lang="en-US" sz="28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rPr>
              <a:t> : 1 </a:t>
            </a:r>
            <a:r>
              <a:rPr kumimoji="0" lang="en-US" sz="28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rPr>
              <a:t>xanh</a:t>
            </a:r>
            <a:r>
              <a:rPr kumimoji="0" lang="en-US" sz="28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rPr>
              <a:t>, </a:t>
            </a:r>
            <a:r>
              <a:rPr kumimoji="0" lang="en-US" sz="28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rPr>
              <a:t>nhăn</a:t>
            </a:r>
            <a:r>
              <a:rPr kumimoji="0" lang="en-US" sz="28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rPr>
              <a:t>.</a:t>
            </a:r>
            <a:endParaRPr kumimoji="0" lang="en-US" sz="2800" b="0" i="0" u="none" strike="noStrike" cap="none" normalizeH="0" baseline="0" dirty="0">
              <a:ln>
                <a:noFill/>
              </a:ln>
              <a:solidFill>
                <a:srgbClr val="0000FF"/>
              </a:solidFill>
              <a:effectLst/>
              <a:latin typeface="Times New Roman" pitchFamily="18" charset="0"/>
              <a:cs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iterate type="lt">
                                    <p:tmPct val="5000"/>
                                  </p:iterate>
                                  <p:childTnLst>
                                    <p:set>
                                      <p:cBhvr>
                                        <p:cTn id="6" dur="1" fill="hold">
                                          <p:stCondLst>
                                            <p:cond delay="0"/>
                                          </p:stCondLst>
                                        </p:cTn>
                                        <p:tgtEl>
                                          <p:spTgt spid="33793">
                                            <p:txEl>
                                              <p:pRg st="0" end="0"/>
                                            </p:txEl>
                                          </p:spTgt>
                                        </p:tgtEl>
                                        <p:attrNameLst>
                                          <p:attrName>style.visibility</p:attrName>
                                        </p:attrNameLst>
                                      </p:cBhvr>
                                      <p:to>
                                        <p:strVal val="visible"/>
                                      </p:to>
                                    </p:set>
                                    <p:anim calcmode="lin" valueType="num">
                                      <p:cBhvr>
                                        <p:cTn id="7" dur="1000" fill="hold"/>
                                        <p:tgtEl>
                                          <p:spTgt spid="33793">
                                            <p:txEl>
                                              <p:pRg st="0" end="0"/>
                                            </p:txEl>
                                          </p:spTgt>
                                        </p:tgtEl>
                                        <p:attrNameLst>
                                          <p:attrName>ppt_w</p:attrName>
                                        </p:attrNameLst>
                                      </p:cBhvr>
                                      <p:tavLst>
                                        <p:tav tm="0">
                                          <p:val>
                                            <p:fltVal val="0"/>
                                          </p:val>
                                        </p:tav>
                                        <p:tav tm="100000">
                                          <p:val>
                                            <p:strVal val="#ppt_w"/>
                                          </p:val>
                                        </p:tav>
                                      </p:tavLst>
                                    </p:anim>
                                    <p:anim calcmode="lin" valueType="num">
                                      <p:cBhvr>
                                        <p:cTn id="8" dur="1000" fill="hold"/>
                                        <p:tgtEl>
                                          <p:spTgt spid="33793">
                                            <p:txEl>
                                              <p:pRg st="0" end="0"/>
                                            </p:txEl>
                                          </p:spTgt>
                                        </p:tgtEl>
                                        <p:attrNameLst>
                                          <p:attrName>ppt_h</p:attrName>
                                        </p:attrNameLst>
                                      </p:cBhvr>
                                      <p:tavLst>
                                        <p:tav tm="0">
                                          <p:val>
                                            <p:fltVal val="0"/>
                                          </p:val>
                                        </p:tav>
                                        <p:tav tm="100000">
                                          <p:val>
                                            <p:strVal val="#ppt_h"/>
                                          </p:val>
                                        </p:tav>
                                      </p:tavLst>
                                    </p:anim>
                                    <p:anim calcmode="lin" valueType="num">
                                      <p:cBhvr>
                                        <p:cTn id="9" dur="1000" fill="hold"/>
                                        <p:tgtEl>
                                          <p:spTgt spid="33793">
                                            <p:txEl>
                                              <p:pRg st="0" end="0"/>
                                            </p:txEl>
                                          </p:spTgt>
                                        </p:tgtEl>
                                        <p:attrNameLst>
                                          <p:attrName>style.rotation</p:attrName>
                                        </p:attrNameLst>
                                      </p:cBhvr>
                                      <p:tavLst>
                                        <p:tav tm="0">
                                          <p:val>
                                            <p:fltVal val="90"/>
                                          </p:val>
                                        </p:tav>
                                        <p:tav tm="100000">
                                          <p:val>
                                            <p:fltVal val="0"/>
                                          </p:val>
                                        </p:tav>
                                      </p:tavLst>
                                    </p:anim>
                                    <p:animEffect transition="in" filter="fade">
                                      <p:cBhvr>
                                        <p:cTn id="10" dur="1000"/>
                                        <p:tgtEl>
                                          <p:spTgt spid="33793">
                                            <p:txEl>
                                              <p:pRg st="0" end="0"/>
                                            </p:txEl>
                                          </p:spTgt>
                                        </p:tgtEl>
                                      </p:cBhvr>
                                    </p:animEffect>
                                  </p:childTnLst>
                                </p:cTn>
                              </p:par>
                            </p:childTnLst>
                          </p:cTn>
                        </p:par>
                        <p:par>
                          <p:cTn id="11" fill="hold">
                            <p:stCondLst>
                              <p:cond delay="1150"/>
                            </p:stCondLst>
                            <p:childTnLst>
                              <p:par>
                                <p:cTn id="12" presetID="6" presetClass="entr" presetSubtype="16" fill="hold" nodeType="after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circle(in)">
                                      <p:cBhvr>
                                        <p:cTn id="14" dur="1000"/>
                                        <p:tgtEl>
                                          <p:spTgt spid="7"/>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0" fill="hold" nodeType="clickEffect">
                                  <p:stCondLst>
                                    <p:cond delay="0"/>
                                  </p:stCondLst>
                                  <p:childTnLst>
                                    <p:set>
                                      <p:cBhvr>
                                        <p:cTn id="18" dur="1" fill="hold">
                                          <p:stCondLst>
                                            <p:cond delay="0"/>
                                          </p:stCondLst>
                                        </p:cTn>
                                        <p:tgtEl>
                                          <p:spTgt spid="34817">
                                            <p:txEl>
                                              <p:pRg st="0" end="0"/>
                                            </p:txEl>
                                          </p:spTgt>
                                        </p:tgtEl>
                                        <p:attrNameLst>
                                          <p:attrName>style.visibility</p:attrName>
                                        </p:attrNameLst>
                                      </p:cBhvr>
                                      <p:to>
                                        <p:strVal val="visible"/>
                                      </p:to>
                                    </p:set>
                                    <p:anim calcmode="lin" valueType="num">
                                      <p:cBhvr>
                                        <p:cTn id="19" dur="1000" fill="hold"/>
                                        <p:tgtEl>
                                          <p:spTgt spid="34817">
                                            <p:txEl>
                                              <p:pRg st="0" end="0"/>
                                            </p:txEl>
                                          </p:spTgt>
                                        </p:tgtEl>
                                        <p:attrNameLst>
                                          <p:attrName>ppt_w</p:attrName>
                                        </p:attrNameLst>
                                      </p:cBhvr>
                                      <p:tavLst>
                                        <p:tav tm="0">
                                          <p:val>
                                            <p:fltVal val="0"/>
                                          </p:val>
                                        </p:tav>
                                        <p:tav tm="100000">
                                          <p:val>
                                            <p:strVal val="#ppt_w"/>
                                          </p:val>
                                        </p:tav>
                                      </p:tavLst>
                                    </p:anim>
                                    <p:anim calcmode="lin" valueType="num">
                                      <p:cBhvr>
                                        <p:cTn id="20" dur="1000" fill="hold"/>
                                        <p:tgtEl>
                                          <p:spTgt spid="34817">
                                            <p:txEl>
                                              <p:pRg st="0" end="0"/>
                                            </p:txEl>
                                          </p:spTgt>
                                        </p:tgtEl>
                                        <p:attrNameLst>
                                          <p:attrName>ppt_h</p:attrName>
                                        </p:attrNameLst>
                                      </p:cBhvr>
                                      <p:tavLst>
                                        <p:tav tm="0">
                                          <p:val>
                                            <p:fltVal val="0"/>
                                          </p:val>
                                        </p:tav>
                                        <p:tav tm="100000">
                                          <p:val>
                                            <p:strVal val="#ppt_h"/>
                                          </p:val>
                                        </p:tav>
                                      </p:tavLst>
                                    </p:anim>
                                    <p:animEffect transition="in" filter="fade">
                                      <p:cBhvr>
                                        <p:cTn id="21" dur="1000"/>
                                        <p:tgtEl>
                                          <p:spTgt spid="34817">
                                            <p:txEl>
                                              <p:pRg st="0" end="0"/>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0" fill="hold" nodeType="clickEffect">
                                  <p:stCondLst>
                                    <p:cond delay="0"/>
                                  </p:stCondLst>
                                  <p:childTnLst>
                                    <p:set>
                                      <p:cBhvr>
                                        <p:cTn id="25" dur="1" fill="hold">
                                          <p:stCondLst>
                                            <p:cond delay="0"/>
                                          </p:stCondLst>
                                        </p:cTn>
                                        <p:tgtEl>
                                          <p:spTgt spid="34817">
                                            <p:txEl>
                                              <p:pRg st="1" end="1"/>
                                            </p:txEl>
                                          </p:spTgt>
                                        </p:tgtEl>
                                        <p:attrNameLst>
                                          <p:attrName>style.visibility</p:attrName>
                                        </p:attrNameLst>
                                      </p:cBhvr>
                                      <p:to>
                                        <p:strVal val="visible"/>
                                      </p:to>
                                    </p:set>
                                    <p:anim calcmode="lin" valueType="num">
                                      <p:cBhvr>
                                        <p:cTn id="26" dur="1000" fill="hold"/>
                                        <p:tgtEl>
                                          <p:spTgt spid="34817">
                                            <p:txEl>
                                              <p:pRg st="1" end="1"/>
                                            </p:txEl>
                                          </p:spTgt>
                                        </p:tgtEl>
                                        <p:attrNameLst>
                                          <p:attrName>ppt_w</p:attrName>
                                        </p:attrNameLst>
                                      </p:cBhvr>
                                      <p:tavLst>
                                        <p:tav tm="0">
                                          <p:val>
                                            <p:fltVal val="0"/>
                                          </p:val>
                                        </p:tav>
                                        <p:tav tm="100000">
                                          <p:val>
                                            <p:strVal val="#ppt_w"/>
                                          </p:val>
                                        </p:tav>
                                      </p:tavLst>
                                    </p:anim>
                                    <p:anim calcmode="lin" valueType="num">
                                      <p:cBhvr>
                                        <p:cTn id="27" dur="1000" fill="hold"/>
                                        <p:tgtEl>
                                          <p:spTgt spid="34817">
                                            <p:txEl>
                                              <p:pRg st="1" end="1"/>
                                            </p:txEl>
                                          </p:spTgt>
                                        </p:tgtEl>
                                        <p:attrNameLst>
                                          <p:attrName>ppt_h</p:attrName>
                                        </p:attrNameLst>
                                      </p:cBhvr>
                                      <p:tavLst>
                                        <p:tav tm="0">
                                          <p:val>
                                            <p:fltVal val="0"/>
                                          </p:val>
                                        </p:tav>
                                        <p:tav tm="100000">
                                          <p:val>
                                            <p:strVal val="#ppt_h"/>
                                          </p:val>
                                        </p:tav>
                                      </p:tavLst>
                                    </p:anim>
                                    <p:animEffect transition="in" filter="fade">
                                      <p:cBhvr>
                                        <p:cTn id="28" dur="1000"/>
                                        <p:tgtEl>
                                          <p:spTgt spid="34817">
                                            <p:txEl>
                                              <p:pRg st="1" end="1"/>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53" presetClass="entr" presetSubtype="0" fill="hold" nodeType="clickEffect">
                                  <p:stCondLst>
                                    <p:cond delay="0"/>
                                  </p:stCondLst>
                                  <p:childTnLst>
                                    <p:set>
                                      <p:cBhvr>
                                        <p:cTn id="32" dur="1" fill="hold">
                                          <p:stCondLst>
                                            <p:cond delay="0"/>
                                          </p:stCondLst>
                                        </p:cTn>
                                        <p:tgtEl>
                                          <p:spTgt spid="34817">
                                            <p:txEl>
                                              <p:pRg st="2" end="2"/>
                                            </p:txEl>
                                          </p:spTgt>
                                        </p:tgtEl>
                                        <p:attrNameLst>
                                          <p:attrName>style.visibility</p:attrName>
                                        </p:attrNameLst>
                                      </p:cBhvr>
                                      <p:to>
                                        <p:strVal val="visible"/>
                                      </p:to>
                                    </p:set>
                                    <p:anim calcmode="lin" valueType="num">
                                      <p:cBhvr>
                                        <p:cTn id="33" dur="1000" fill="hold"/>
                                        <p:tgtEl>
                                          <p:spTgt spid="34817">
                                            <p:txEl>
                                              <p:pRg st="2" end="2"/>
                                            </p:txEl>
                                          </p:spTgt>
                                        </p:tgtEl>
                                        <p:attrNameLst>
                                          <p:attrName>ppt_w</p:attrName>
                                        </p:attrNameLst>
                                      </p:cBhvr>
                                      <p:tavLst>
                                        <p:tav tm="0">
                                          <p:val>
                                            <p:fltVal val="0"/>
                                          </p:val>
                                        </p:tav>
                                        <p:tav tm="100000">
                                          <p:val>
                                            <p:strVal val="#ppt_w"/>
                                          </p:val>
                                        </p:tav>
                                      </p:tavLst>
                                    </p:anim>
                                    <p:anim calcmode="lin" valueType="num">
                                      <p:cBhvr>
                                        <p:cTn id="34" dur="1000" fill="hold"/>
                                        <p:tgtEl>
                                          <p:spTgt spid="34817">
                                            <p:txEl>
                                              <p:pRg st="2" end="2"/>
                                            </p:txEl>
                                          </p:spTgt>
                                        </p:tgtEl>
                                        <p:attrNameLst>
                                          <p:attrName>ppt_h</p:attrName>
                                        </p:attrNameLst>
                                      </p:cBhvr>
                                      <p:tavLst>
                                        <p:tav tm="0">
                                          <p:val>
                                            <p:fltVal val="0"/>
                                          </p:val>
                                        </p:tav>
                                        <p:tav tm="100000">
                                          <p:val>
                                            <p:strVal val="#ppt_h"/>
                                          </p:val>
                                        </p:tav>
                                      </p:tavLst>
                                    </p:anim>
                                    <p:animEffect transition="in" filter="fade">
                                      <p:cBhvr>
                                        <p:cTn id="35" dur="1000"/>
                                        <p:tgtEl>
                                          <p:spTgt spid="34817">
                                            <p:txEl>
                                              <p:pRg st="2" end="2"/>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53" presetClass="entr" presetSubtype="0" fill="hold" nodeType="clickEffect">
                                  <p:stCondLst>
                                    <p:cond delay="0"/>
                                  </p:stCondLst>
                                  <p:childTnLst>
                                    <p:set>
                                      <p:cBhvr>
                                        <p:cTn id="39" dur="1" fill="hold">
                                          <p:stCondLst>
                                            <p:cond delay="0"/>
                                          </p:stCondLst>
                                        </p:cTn>
                                        <p:tgtEl>
                                          <p:spTgt spid="34817">
                                            <p:txEl>
                                              <p:pRg st="3" end="3"/>
                                            </p:txEl>
                                          </p:spTgt>
                                        </p:tgtEl>
                                        <p:attrNameLst>
                                          <p:attrName>style.visibility</p:attrName>
                                        </p:attrNameLst>
                                      </p:cBhvr>
                                      <p:to>
                                        <p:strVal val="visible"/>
                                      </p:to>
                                    </p:set>
                                    <p:anim calcmode="lin" valueType="num">
                                      <p:cBhvr>
                                        <p:cTn id="40" dur="1000" fill="hold"/>
                                        <p:tgtEl>
                                          <p:spTgt spid="34817">
                                            <p:txEl>
                                              <p:pRg st="3" end="3"/>
                                            </p:txEl>
                                          </p:spTgt>
                                        </p:tgtEl>
                                        <p:attrNameLst>
                                          <p:attrName>ppt_w</p:attrName>
                                        </p:attrNameLst>
                                      </p:cBhvr>
                                      <p:tavLst>
                                        <p:tav tm="0">
                                          <p:val>
                                            <p:fltVal val="0"/>
                                          </p:val>
                                        </p:tav>
                                        <p:tav tm="100000">
                                          <p:val>
                                            <p:strVal val="#ppt_w"/>
                                          </p:val>
                                        </p:tav>
                                      </p:tavLst>
                                    </p:anim>
                                    <p:anim calcmode="lin" valueType="num">
                                      <p:cBhvr>
                                        <p:cTn id="41" dur="1000" fill="hold"/>
                                        <p:tgtEl>
                                          <p:spTgt spid="34817">
                                            <p:txEl>
                                              <p:pRg st="3" end="3"/>
                                            </p:txEl>
                                          </p:spTgt>
                                        </p:tgtEl>
                                        <p:attrNameLst>
                                          <p:attrName>ppt_h</p:attrName>
                                        </p:attrNameLst>
                                      </p:cBhvr>
                                      <p:tavLst>
                                        <p:tav tm="0">
                                          <p:val>
                                            <p:fltVal val="0"/>
                                          </p:val>
                                        </p:tav>
                                        <p:tav tm="100000">
                                          <p:val>
                                            <p:strVal val="#ppt_h"/>
                                          </p:val>
                                        </p:tav>
                                      </p:tavLst>
                                    </p:anim>
                                    <p:animEffect transition="in" filter="fade">
                                      <p:cBhvr>
                                        <p:cTn id="42" dur="1000"/>
                                        <p:tgtEl>
                                          <p:spTgt spid="34817">
                                            <p:txEl>
                                              <p:pRg st="3" end="3"/>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53" presetClass="entr" presetSubtype="0" fill="hold" nodeType="clickEffect">
                                  <p:stCondLst>
                                    <p:cond delay="0"/>
                                  </p:stCondLst>
                                  <p:childTnLst>
                                    <p:set>
                                      <p:cBhvr>
                                        <p:cTn id="46" dur="1" fill="hold">
                                          <p:stCondLst>
                                            <p:cond delay="0"/>
                                          </p:stCondLst>
                                        </p:cTn>
                                        <p:tgtEl>
                                          <p:spTgt spid="34817">
                                            <p:txEl>
                                              <p:pRg st="4" end="4"/>
                                            </p:txEl>
                                          </p:spTgt>
                                        </p:tgtEl>
                                        <p:attrNameLst>
                                          <p:attrName>style.visibility</p:attrName>
                                        </p:attrNameLst>
                                      </p:cBhvr>
                                      <p:to>
                                        <p:strVal val="visible"/>
                                      </p:to>
                                    </p:set>
                                    <p:anim calcmode="lin" valueType="num">
                                      <p:cBhvr>
                                        <p:cTn id="47" dur="1000" fill="hold"/>
                                        <p:tgtEl>
                                          <p:spTgt spid="34817">
                                            <p:txEl>
                                              <p:pRg st="4" end="4"/>
                                            </p:txEl>
                                          </p:spTgt>
                                        </p:tgtEl>
                                        <p:attrNameLst>
                                          <p:attrName>ppt_w</p:attrName>
                                        </p:attrNameLst>
                                      </p:cBhvr>
                                      <p:tavLst>
                                        <p:tav tm="0">
                                          <p:val>
                                            <p:fltVal val="0"/>
                                          </p:val>
                                        </p:tav>
                                        <p:tav tm="100000">
                                          <p:val>
                                            <p:strVal val="#ppt_w"/>
                                          </p:val>
                                        </p:tav>
                                      </p:tavLst>
                                    </p:anim>
                                    <p:anim calcmode="lin" valueType="num">
                                      <p:cBhvr>
                                        <p:cTn id="48" dur="1000" fill="hold"/>
                                        <p:tgtEl>
                                          <p:spTgt spid="34817">
                                            <p:txEl>
                                              <p:pRg st="4" end="4"/>
                                            </p:txEl>
                                          </p:spTgt>
                                        </p:tgtEl>
                                        <p:attrNameLst>
                                          <p:attrName>ppt_h</p:attrName>
                                        </p:attrNameLst>
                                      </p:cBhvr>
                                      <p:tavLst>
                                        <p:tav tm="0">
                                          <p:val>
                                            <p:fltVal val="0"/>
                                          </p:val>
                                        </p:tav>
                                        <p:tav tm="100000">
                                          <p:val>
                                            <p:strVal val="#ppt_h"/>
                                          </p:val>
                                        </p:tav>
                                      </p:tavLst>
                                    </p:anim>
                                    <p:animEffect transition="in" filter="fade">
                                      <p:cBhvr>
                                        <p:cTn id="49" dur="1000"/>
                                        <p:tgtEl>
                                          <p:spTgt spid="34817">
                                            <p:txEl>
                                              <p:pRg st="4" end="4"/>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53" presetClass="entr" presetSubtype="0" fill="hold" nodeType="clickEffect">
                                  <p:stCondLst>
                                    <p:cond delay="0"/>
                                  </p:stCondLst>
                                  <p:childTnLst>
                                    <p:set>
                                      <p:cBhvr>
                                        <p:cTn id="53" dur="1" fill="hold">
                                          <p:stCondLst>
                                            <p:cond delay="0"/>
                                          </p:stCondLst>
                                        </p:cTn>
                                        <p:tgtEl>
                                          <p:spTgt spid="34817">
                                            <p:txEl>
                                              <p:pRg st="5" end="5"/>
                                            </p:txEl>
                                          </p:spTgt>
                                        </p:tgtEl>
                                        <p:attrNameLst>
                                          <p:attrName>style.visibility</p:attrName>
                                        </p:attrNameLst>
                                      </p:cBhvr>
                                      <p:to>
                                        <p:strVal val="visible"/>
                                      </p:to>
                                    </p:set>
                                    <p:anim calcmode="lin" valueType="num">
                                      <p:cBhvr>
                                        <p:cTn id="54" dur="1000" fill="hold"/>
                                        <p:tgtEl>
                                          <p:spTgt spid="34817">
                                            <p:txEl>
                                              <p:pRg st="5" end="5"/>
                                            </p:txEl>
                                          </p:spTgt>
                                        </p:tgtEl>
                                        <p:attrNameLst>
                                          <p:attrName>ppt_w</p:attrName>
                                        </p:attrNameLst>
                                      </p:cBhvr>
                                      <p:tavLst>
                                        <p:tav tm="0">
                                          <p:val>
                                            <p:fltVal val="0"/>
                                          </p:val>
                                        </p:tav>
                                        <p:tav tm="100000">
                                          <p:val>
                                            <p:strVal val="#ppt_w"/>
                                          </p:val>
                                        </p:tav>
                                      </p:tavLst>
                                    </p:anim>
                                    <p:anim calcmode="lin" valueType="num">
                                      <p:cBhvr>
                                        <p:cTn id="55" dur="1000" fill="hold"/>
                                        <p:tgtEl>
                                          <p:spTgt spid="34817">
                                            <p:txEl>
                                              <p:pRg st="5" end="5"/>
                                            </p:txEl>
                                          </p:spTgt>
                                        </p:tgtEl>
                                        <p:attrNameLst>
                                          <p:attrName>ppt_h</p:attrName>
                                        </p:attrNameLst>
                                      </p:cBhvr>
                                      <p:tavLst>
                                        <p:tav tm="0">
                                          <p:val>
                                            <p:fltVal val="0"/>
                                          </p:val>
                                        </p:tav>
                                        <p:tav tm="100000">
                                          <p:val>
                                            <p:strVal val="#ppt_h"/>
                                          </p:val>
                                        </p:tav>
                                      </p:tavLst>
                                    </p:anim>
                                    <p:animEffect transition="in" filter="fade">
                                      <p:cBhvr>
                                        <p:cTn id="56" dur="1000"/>
                                        <p:tgtEl>
                                          <p:spTgt spid="3481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050971" y="1480458"/>
            <a:ext cx="7141029" cy="954107"/>
          </a:xfrm>
          <a:prstGeom prst="rect">
            <a:avLst/>
          </a:prstGeom>
        </p:spPr>
        <p:txBody>
          <a:bodyPr wrap="square">
            <a:spAutoFit/>
          </a:bodyPr>
          <a:lstStyle/>
          <a:p>
            <a:pPr algn="just"/>
            <a:r>
              <a:rPr lang="vi-VN" sz="2800" dirty="0">
                <a:solidFill>
                  <a:srgbClr val="FF00FF"/>
                </a:solidFill>
                <a:latin typeface="Times New Roman" pitchFamily="18" charset="0"/>
                <a:cs typeface="Times New Roman" pitchFamily="18" charset="0"/>
              </a:rPr>
              <a:t>a) Các biến dị tổ hợp: vàng - nhăn, xanh - trơn, xanh – nhăn.</a:t>
            </a:r>
            <a:endParaRPr lang="en-US" sz="2800" dirty="0">
              <a:solidFill>
                <a:srgbClr val="FF00FF"/>
              </a:solidFill>
              <a:latin typeface="Times New Roman" pitchFamily="18" charset="0"/>
              <a:cs typeface="Times New Roman" pitchFamily="18" charset="0"/>
            </a:endParaRPr>
          </a:p>
        </p:txBody>
      </p:sp>
      <p:sp>
        <p:nvSpPr>
          <p:cNvPr id="31747" name="Rectangle 3"/>
          <p:cNvSpPr>
            <a:spLocks noChangeArrowheads="1"/>
          </p:cNvSpPr>
          <p:nvPr/>
        </p:nvSpPr>
        <p:spPr bwMode="auto">
          <a:xfrm>
            <a:off x="5080000" y="3091546"/>
            <a:ext cx="7112000" cy="310854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just" fontAlgn="base">
              <a:spcBef>
                <a:spcPct val="0"/>
              </a:spcBef>
              <a:spcAft>
                <a:spcPct val="0"/>
              </a:spcAft>
            </a:pPr>
            <a:r>
              <a:rPr lang="vi-VN" sz="2800" dirty="0">
                <a:solidFill>
                  <a:srgbClr val="FF00FF"/>
                </a:solidFill>
                <a:latin typeface="Times New Roman" pitchFamily="18" charset="0"/>
                <a:ea typeface="Times New Roman" pitchFamily="18" charset="0"/>
                <a:cs typeface="Times New Roman" pitchFamily="18" charset="0"/>
              </a:rPr>
              <a:t>b) Cơ chế phát sinh biến dị tổ hợp là do hiện tượng phân li độc lập, hoán vị gen xảy ra trong giảm phân tạo ra các loại giao tử có tổ hợp gen khác nhau kết hợp với hiện tượng tổ hợp tự do của các giao tử trong giảm phân tạo thành các hợp tử có tổ hợp gen mới làm xuất hiện biến dị tổ hợp.</a:t>
            </a:r>
            <a:endParaRPr kumimoji="0" lang="en-US" sz="2800" b="0" i="0" u="none" strike="noStrike" cap="none" normalizeH="0" baseline="0" dirty="0">
              <a:ln>
                <a:noFill/>
              </a:ln>
              <a:solidFill>
                <a:srgbClr val="FF00FF"/>
              </a:solidFill>
              <a:effectLst/>
              <a:latin typeface="Times New Roman" pitchFamily="18" charset="0"/>
              <a:cs typeface="Times New Roman" pitchFamily="18" charset="0"/>
            </a:endParaRPr>
          </a:p>
        </p:txBody>
      </p:sp>
      <p:pic>
        <p:nvPicPr>
          <p:cNvPr id="36866" name="Picture 2"/>
          <p:cNvPicPr>
            <a:picLocks noChangeAspect="1" noChangeArrowheads="1"/>
          </p:cNvPicPr>
          <p:nvPr/>
        </p:nvPicPr>
        <p:blipFill>
          <a:blip r:embed="rId2"/>
          <a:srcRect/>
          <a:stretch>
            <a:fillRect/>
          </a:stretch>
        </p:blipFill>
        <p:spPr bwMode="auto">
          <a:xfrm>
            <a:off x="-1" y="0"/>
            <a:ext cx="4686081" cy="6858000"/>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nodeType="withEffect">
                                  <p:stCondLst>
                                    <p:cond delay="0"/>
                                  </p:stCondLst>
                                  <p:childTnLst>
                                    <p:set>
                                      <p:cBhvr>
                                        <p:cTn id="6" dur="1" fill="hold">
                                          <p:stCondLst>
                                            <p:cond delay="0"/>
                                          </p:stCondLst>
                                        </p:cTn>
                                        <p:tgtEl>
                                          <p:spTgt spid="36866"/>
                                        </p:tgtEl>
                                        <p:attrNameLst>
                                          <p:attrName>style.visibility</p:attrName>
                                        </p:attrNameLst>
                                      </p:cBhvr>
                                      <p:to>
                                        <p:strVal val="visible"/>
                                      </p:to>
                                    </p:set>
                                    <p:anim calcmode="lin" valueType="num">
                                      <p:cBhvr>
                                        <p:cTn id="7" dur="1000" fill="hold"/>
                                        <p:tgtEl>
                                          <p:spTgt spid="36866"/>
                                        </p:tgtEl>
                                        <p:attrNameLst>
                                          <p:attrName>ppt_w</p:attrName>
                                        </p:attrNameLst>
                                      </p:cBhvr>
                                      <p:tavLst>
                                        <p:tav tm="0">
                                          <p:val>
                                            <p:fltVal val="0"/>
                                          </p:val>
                                        </p:tav>
                                        <p:tav tm="100000">
                                          <p:val>
                                            <p:strVal val="#ppt_w"/>
                                          </p:val>
                                        </p:tav>
                                      </p:tavLst>
                                    </p:anim>
                                    <p:anim calcmode="lin" valueType="num">
                                      <p:cBhvr>
                                        <p:cTn id="8" dur="1000" fill="hold"/>
                                        <p:tgtEl>
                                          <p:spTgt spid="36866"/>
                                        </p:tgtEl>
                                        <p:attrNameLst>
                                          <p:attrName>ppt_h</p:attrName>
                                        </p:attrNameLst>
                                      </p:cBhvr>
                                      <p:tavLst>
                                        <p:tav tm="0">
                                          <p:val>
                                            <p:fltVal val="0"/>
                                          </p:val>
                                        </p:tav>
                                        <p:tav tm="100000">
                                          <p:val>
                                            <p:strVal val="#ppt_h"/>
                                          </p:val>
                                        </p:tav>
                                      </p:tavLst>
                                    </p:anim>
                                    <p:animEffect transition="in" filter="fade">
                                      <p:cBhvr>
                                        <p:cTn id="9" dur="1000"/>
                                        <p:tgtEl>
                                          <p:spTgt spid="36866"/>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1000" fill="hold"/>
                                        <p:tgtEl>
                                          <p:spTgt spid="4"/>
                                        </p:tgtEl>
                                        <p:attrNameLst>
                                          <p:attrName>ppt_w</p:attrName>
                                        </p:attrNameLst>
                                      </p:cBhvr>
                                      <p:tavLst>
                                        <p:tav tm="0">
                                          <p:val>
                                            <p:fltVal val="0"/>
                                          </p:val>
                                        </p:tav>
                                        <p:tav tm="100000">
                                          <p:val>
                                            <p:strVal val="#ppt_w"/>
                                          </p:val>
                                        </p:tav>
                                      </p:tavLst>
                                    </p:anim>
                                    <p:anim calcmode="lin" valueType="num">
                                      <p:cBhvr>
                                        <p:cTn id="15" dur="1000" fill="hold"/>
                                        <p:tgtEl>
                                          <p:spTgt spid="4"/>
                                        </p:tgtEl>
                                        <p:attrNameLst>
                                          <p:attrName>ppt_h</p:attrName>
                                        </p:attrNameLst>
                                      </p:cBhvr>
                                      <p:tavLst>
                                        <p:tav tm="0">
                                          <p:val>
                                            <p:fltVal val="0"/>
                                          </p:val>
                                        </p:tav>
                                        <p:tav tm="100000">
                                          <p:val>
                                            <p:strVal val="#ppt_h"/>
                                          </p:val>
                                        </p:tav>
                                      </p:tavLst>
                                    </p:anim>
                                    <p:animEffect transition="in" filter="fade">
                                      <p:cBhvr>
                                        <p:cTn id="16" dur="10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23" presetClass="entr" presetSubtype="16" fill="hold" nodeType="clickEffect">
                                  <p:stCondLst>
                                    <p:cond delay="0"/>
                                  </p:stCondLst>
                                  <p:childTnLst>
                                    <p:set>
                                      <p:cBhvr>
                                        <p:cTn id="20" dur="1" fill="hold">
                                          <p:stCondLst>
                                            <p:cond delay="0"/>
                                          </p:stCondLst>
                                        </p:cTn>
                                        <p:tgtEl>
                                          <p:spTgt spid="31747">
                                            <p:txEl>
                                              <p:pRg st="0" end="0"/>
                                            </p:txEl>
                                          </p:spTgt>
                                        </p:tgtEl>
                                        <p:attrNameLst>
                                          <p:attrName>style.visibility</p:attrName>
                                        </p:attrNameLst>
                                      </p:cBhvr>
                                      <p:to>
                                        <p:strVal val="visible"/>
                                      </p:to>
                                    </p:set>
                                    <p:anim calcmode="lin" valueType="num">
                                      <p:cBhvr>
                                        <p:cTn id="21" dur="1000" fill="hold"/>
                                        <p:tgtEl>
                                          <p:spTgt spid="31747">
                                            <p:txEl>
                                              <p:pRg st="0" end="0"/>
                                            </p:txEl>
                                          </p:spTgt>
                                        </p:tgtEl>
                                        <p:attrNameLst>
                                          <p:attrName>ppt_w</p:attrName>
                                        </p:attrNameLst>
                                      </p:cBhvr>
                                      <p:tavLst>
                                        <p:tav tm="0">
                                          <p:val>
                                            <p:fltVal val="0"/>
                                          </p:val>
                                        </p:tav>
                                        <p:tav tm="100000">
                                          <p:val>
                                            <p:strVal val="#ppt_w"/>
                                          </p:val>
                                        </p:tav>
                                      </p:tavLst>
                                    </p:anim>
                                    <p:anim calcmode="lin" valueType="num">
                                      <p:cBhvr>
                                        <p:cTn id="22" dur="1000" fill="hold"/>
                                        <p:tgtEl>
                                          <p:spTgt spid="31747">
                                            <p:txEl>
                                              <p:pRg st="0" end="0"/>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0" y="0"/>
            <a:ext cx="12192000" cy="523220"/>
          </a:xfrm>
          <a:prstGeom prst="rect">
            <a:avLst/>
          </a:prstGeom>
          <a:noFill/>
        </p:spPr>
        <p:txBody>
          <a:bodyPr wrap="square" rtlCol="0">
            <a:spAutoFit/>
          </a:bodyPr>
          <a:lstStyle/>
          <a:p>
            <a:pPr algn="ctr"/>
            <a:r>
              <a:rPr lang="en-US" sz="2800" b="1" dirty="0" err="1">
                <a:solidFill>
                  <a:srgbClr val="FF00FF"/>
                </a:solidFill>
                <a:latin typeface="Times New Roman" pitchFamily="18" charset="0"/>
                <a:cs typeface="Times New Roman" pitchFamily="18" charset="0"/>
              </a:rPr>
              <a:t>BÀI</a:t>
            </a:r>
            <a:r>
              <a:rPr lang="en-US" sz="2800" b="1" dirty="0">
                <a:solidFill>
                  <a:srgbClr val="FF00FF"/>
                </a:solidFill>
                <a:latin typeface="Times New Roman" pitchFamily="18" charset="0"/>
                <a:cs typeface="Times New Roman" pitchFamily="18" charset="0"/>
              </a:rPr>
              <a:t> 38: </a:t>
            </a:r>
            <a:r>
              <a:rPr lang="en-US" sz="2800" b="1" dirty="0" err="1">
                <a:solidFill>
                  <a:srgbClr val="FF00FF"/>
                </a:solidFill>
                <a:latin typeface="Times New Roman" pitchFamily="18" charset="0"/>
                <a:cs typeface="Times New Roman" pitchFamily="18" charset="0"/>
              </a:rPr>
              <a:t>QUY</a:t>
            </a:r>
            <a:r>
              <a:rPr lang="en-US" sz="2800" b="1" dirty="0">
                <a:solidFill>
                  <a:srgbClr val="FF00FF"/>
                </a:solidFill>
                <a:latin typeface="Times New Roman" pitchFamily="18" charset="0"/>
                <a:cs typeface="Times New Roman" pitchFamily="18" charset="0"/>
              </a:rPr>
              <a:t> </a:t>
            </a:r>
            <a:r>
              <a:rPr lang="en-US" sz="2800" b="1" dirty="0" err="1">
                <a:solidFill>
                  <a:srgbClr val="FF00FF"/>
                </a:solidFill>
                <a:latin typeface="Times New Roman" pitchFamily="18" charset="0"/>
                <a:cs typeface="Times New Roman" pitchFamily="18" charset="0"/>
              </a:rPr>
              <a:t>LUẬT</a:t>
            </a:r>
            <a:r>
              <a:rPr lang="en-US" sz="2800" b="1" dirty="0">
                <a:solidFill>
                  <a:srgbClr val="FF00FF"/>
                </a:solidFill>
                <a:latin typeface="Times New Roman" pitchFamily="18" charset="0"/>
                <a:cs typeface="Times New Roman" pitchFamily="18" charset="0"/>
              </a:rPr>
              <a:t> DI </a:t>
            </a:r>
            <a:r>
              <a:rPr lang="en-US" sz="2800" b="1" dirty="0" err="1">
                <a:solidFill>
                  <a:srgbClr val="FF00FF"/>
                </a:solidFill>
                <a:latin typeface="Times New Roman" pitchFamily="18" charset="0"/>
                <a:cs typeface="Times New Roman" pitchFamily="18" charset="0"/>
              </a:rPr>
              <a:t>TRUYỀN</a:t>
            </a:r>
            <a:r>
              <a:rPr lang="en-US" sz="2800" b="1" dirty="0">
                <a:solidFill>
                  <a:srgbClr val="FF00FF"/>
                </a:solidFill>
                <a:latin typeface="Times New Roman" pitchFamily="18" charset="0"/>
                <a:cs typeface="Times New Roman" pitchFamily="18" charset="0"/>
              </a:rPr>
              <a:t> </a:t>
            </a:r>
            <a:r>
              <a:rPr lang="en-US" sz="2800" b="1" dirty="0" err="1">
                <a:solidFill>
                  <a:srgbClr val="FF00FF"/>
                </a:solidFill>
                <a:latin typeface="Times New Roman" pitchFamily="18" charset="0"/>
                <a:cs typeface="Times New Roman" pitchFamily="18" charset="0"/>
              </a:rPr>
              <a:t>CỦA</a:t>
            </a:r>
            <a:r>
              <a:rPr lang="en-US" sz="2800" b="1" dirty="0">
                <a:solidFill>
                  <a:srgbClr val="FF00FF"/>
                </a:solidFill>
                <a:latin typeface="Times New Roman" pitchFamily="18" charset="0"/>
                <a:cs typeface="Times New Roman" pitchFamily="18" charset="0"/>
              </a:rPr>
              <a:t> MENDEL</a:t>
            </a:r>
            <a:endParaRPr lang="en-US" sz="3200" b="1" dirty="0">
              <a:solidFill>
                <a:srgbClr val="FF00FF"/>
              </a:solidFill>
              <a:latin typeface="Times New Roman" pitchFamily="18" charset="0"/>
              <a:cs typeface="Times New Roman" pitchFamily="18" charset="0"/>
            </a:endParaRPr>
          </a:p>
        </p:txBody>
      </p:sp>
      <p:sp>
        <p:nvSpPr>
          <p:cNvPr id="27650" name="Rectangle 2"/>
          <p:cNvSpPr>
            <a:spLocks noChangeArrowheads="1"/>
          </p:cNvSpPr>
          <p:nvPr/>
        </p:nvSpPr>
        <p:spPr bwMode="auto">
          <a:xfrm>
            <a:off x="0" y="0"/>
            <a:ext cx="12192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27651" name="Rectangle 3"/>
          <p:cNvSpPr>
            <a:spLocks noChangeArrowheads="1"/>
          </p:cNvSpPr>
          <p:nvPr/>
        </p:nvSpPr>
        <p:spPr bwMode="auto">
          <a:xfrm>
            <a:off x="0" y="857250"/>
            <a:ext cx="12192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1025" name="Rectangle 1"/>
          <p:cNvSpPr>
            <a:spLocks noChangeArrowheads="1"/>
          </p:cNvSpPr>
          <p:nvPr/>
        </p:nvSpPr>
        <p:spPr bwMode="auto">
          <a:xfrm>
            <a:off x="0" y="406400"/>
            <a:ext cx="12192000" cy="52322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800" b="1"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rPr>
              <a:t>III. </a:t>
            </a:r>
            <a:r>
              <a:rPr kumimoji="0" lang="en-US" sz="2800" b="1"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rPr>
              <a:t>PHÉP</a:t>
            </a:r>
            <a:r>
              <a:rPr kumimoji="0" lang="en-US" sz="2800" b="1" i="0" u="none" strike="noStrike" cap="none" normalizeH="0" dirty="0">
                <a:ln>
                  <a:noFill/>
                </a:ln>
                <a:solidFill>
                  <a:srgbClr val="0000FF"/>
                </a:solidFill>
                <a:effectLst/>
                <a:latin typeface="Times New Roman" pitchFamily="18" charset="0"/>
                <a:ea typeface="Times New Roman" pitchFamily="18" charset="0"/>
                <a:cs typeface="Times New Roman" pitchFamily="18" charset="0"/>
              </a:rPr>
              <a:t> LAI </a:t>
            </a:r>
            <a:r>
              <a:rPr kumimoji="0" lang="en-US" sz="2800" b="1" i="0" u="none" strike="noStrike" cap="none" normalizeH="0" dirty="0" err="1">
                <a:ln>
                  <a:noFill/>
                </a:ln>
                <a:solidFill>
                  <a:srgbClr val="0000FF"/>
                </a:solidFill>
                <a:effectLst/>
                <a:latin typeface="Times New Roman" pitchFamily="18" charset="0"/>
                <a:ea typeface="Times New Roman" pitchFamily="18" charset="0"/>
                <a:cs typeface="Times New Roman" pitchFamily="18" charset="0"/>
              </a:rPr>
              <a:t>HAI</a:t>
            </a:r>
            <a:r>
              <a:rPr kumimoji="0" lang="en-US" sz="2800" b="1" i="0" u="none" strike="noStrike" cap="none" normalizeH="0" dirty="0">
                <a:ln>
                  <a:noFill/>
                </a:ln>
                <a:solidFill>
                  <a:srgbClr val="0000FF"/>
                </a:solidFill>
                <a:effectLst/>
                <a:latin typeface="Times New Roman" pitchFamily="18" charset="0"/>
                <a:ea typeface="Times New Roman" pitchFamily="18" charset="0"/>
                <a:cs typeface="Times New Roman" pitchFamily="18" charset="0"/>
              </a:rPr>
              <a:t> </a:t>
            </a:r>
            <a:r>
              <a:rPr kumimoji="0" lang="en-US" sz="2800" b="1" i="0" u="none" strike="noStrike" cap="none" normalizeH="0" dirty="0" err="1">
                <a:ln>
                  <a:noFill/>
                </a:ln>
                <a:solidFill>
                  <a:srgbClr val="0000FF"/>
                </a:solidFill>
                <a:effectLst/>
                <a:latin typeface="Times New Roman" pitchFamily="18" charset="0"/>
                <a:ea typeface="Times New Roman" pitchFamily="18" charset="0"/>
                <a:cs typeface="Times New Roman" pitchFamily="18" charset="0"/>
              </a:rPr>
              <a:t>TÍNH</a:t>
            </a:r>
            <a:r>
              <a:rPr kumimoji="0" lang="en-US" sz="2800" b="1" i="0" u="none" strike="noStrike" cap="none" normalizeH="0" dirty="0">
                <a:ln>
                  <a:noFill/>
                </a:ln>
                <a:solidFill>
                  <a:srgbClr val="0000FF"/>
                </a:solidFill>
                <a:effectLst/>
                <a:latin typeface="Times New Roman" pitchFamily="18" charset="0"/>
                <a:ea typeface="Times New Roman" pitchFamily="18" charset="0"/>
                <a:cs typeface="Times New Roman" pitchFamily="18" charset="0"/>
              </a:rPr>
              <a:t> </a:t>
            </a:r>
            <a:r>
              <a:rPr kumimoji="0" lang="en-US" sz="2800" b="1" i="0" u="none" strike="noStrike" cap="none" normalizeH="0" dirty="0" err="1">
                <a:ln>
                  <a:noFill/>
                </a:ln>
                <a:solidFill>
                  <a:srgbClr val="0000FF"/>
                </a:solidFill>
                <a:effectLst/>
                <a:latin typeface="Times New Roman" pitchFamily="18" charset="0"/>
                <a:ea typeface="Times New Roman" pitchFamily="18" charset="0"/>
                <a:cs typeface="Times New Roman" pitchFamily="18" charset="0"/>
              </a:rPr>
              <a:t>TRẠNG</a:t>
            </a:r>
            <a:endParaRPr kumimoji="0" lang="en-US" sz="2800" b="0" i="0" u="none" strike="noStrike" cap="none" normalizeH="0" baseline="0" dirty="0">
              <a:ln>
                <a:noFill/>
              </a:ln>
              <a:solidFill>
                <a:srgbClr val="0000FF"/>
              </a:solidFill>
              <a:effectLst/>
              <a:latin typeface="Times New Roman" pitchFamily="18" charset="0"/>
              <a:cs typeface="Times New Roman" pitchFamily="18" charset="0"/>
            </a:endParaRPr>
          </a:p>
        </p:txBody>
      </p:sp>
      <p:sp>
        <p:nvSpPr>
          <p:cNvPr id="33793" name="Rectangle 1"/>
          <p:cNvSpPr>
            <a:spLocks noChangeArrowheads="1"/>
          </p:cNvSpPr>
          <p:nvPr/>
        </p:nvSpPr>
        <p:spPr bwMode="auto">
          <a:xfrm>
            <a:off x="0" y="841830"/>
            <a:ext cx="12192000" cy="95410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838200" algn="l"/>
              </a:tabLst>
            </a:pPr>
            <a:r>
              <a:rPr kumimoji="0" lang="en-US" sz="28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a:t>
            </a:r>
            <a:r>
              <a:rPr kumimoji="0" lang="en-US" sz="2800" b="1" i="1"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rPr>
              <a:t>F</a:t>
            </a:r>
            <a:r>
              <a:rPr kumimoji="0" lang="en-US" sz="2800" b="1" i="1" u="none" strike="noStrike" cap="none" normalizeH="0" baseline="-25000" dirty="0" err="1">
                <a:ln>
                  <a:noFill/>
                </a:ln>
                <a:solidFill>
                  <a:srgbClr val="0000FF"/>
                </a:solidFill>
                <a:effectLst/>
                <a:latin typeface="Times New Roman" pitchFamily="18" charset="0"/>
                <a:ea typeface="Times New Roman" pitchFamily="18" charset="0"/>
                <a:cs typeface="Times New Roman" pitchFamily="18" charset="0"/>
              </a:rPr>
              <a:t>2</a:t>
            </a:r>
            <a:r>
              <a:rPr kumimoji="0" lang="en-US" sz="2800" b="1" i="1"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rPr>
              <a:t>: </a:t>
            </a:r>
          </a:p>
          <a:p>
            <a:pPr marL="0" marR="0" lvl="0" indent="0" algn="just" defTabSz="914400" rtl="0" eaLnBrk="1" fontAlgn="base" latinLnBrk="0" hangingPunct="1">
              <a:lnSpc>
                <a:spcPct val="100000"/>
              </a:lnSpc>
              <a:spcBef>
                <a:spcPct val="0"/>
              </a:spcBef>
              <a:spcAft>
                <a:spcPct val="0"/>
              </a:spcAft>
              <a:buClrTx/>
              <a:buSzTx/>
              <a:buFontTx/>
              <a:buNone/>
              <a:tabLst>
                <a:tab pos="838200" algn="l"/>
              </a:tabLst>
            </a:pPr>
            <a:endParaRPr lang="en-US" sz="2800" dirty="0">
              <a:solidFill>
                <a:srgbClr val="0000FF"/>
              </a:solidFill>
              <a:latin typeface="Times New Roman" pitchFamily="18" charset="0"/>
              <a:cs typeface="Times New Roman" pitchFamily="18" charset="0"/>
            </a:endParaRPr>
          </a:p>
        </p:txBody>
      </p:sp>
      <p:graphicFrame>
        <p:nvGraphicFramePr>
          <p:cNvPr id="7" name="Table 6"/>
          <p:cNvGraphicFramePr>
            <a:graphicFrameLocks noGrp="1"/>
          </p:cNvGraphicFramePr>
          <p:nvPr/>
        </p:nvGraphicFramePr>
        <p:xfrm>
          <a:off x="1103093" y="1030516"/>
          <a:ext cx="5138058" cy="2298065"/>
        </p:xfrm>
        <a:graphic>
          <a:graphicData uri="http://schemas.openxmlformats.org/drawingml/2006/table">
            <a:tbl>
              <a:tblPr/>
              <a:tblGrid>
                <a:gridCol w="770479">
                  <a:extLst>
                    <a:ext uri="{9D8B030D-6E8A-4147-A177-3AD203B41FA5}">
                      <a16:colId xmlns:a16="http://schemas.microsoft.com/office/drawing/2014/main" val="20000"/>
                    </a:ext>
                  </a:extLst>
                </a:gridCol>
                <a:gridCol w="1153419">
                  <a:extLst>
                    <a:ext uri="{9D8B030D-6E8A-4147-A177-3AD203B41FA5}">
                      <a16:colId xmlns:a16="http://schemas.microsoft.com/office/drawing/2014/main" val="20001"/>
                    </a:ext>
                  </a:extLst>
                </a:gridCol>
                <a:gridCol w="1107418">
                  <a:extLst>
                    <a:ext uri="{9D8B030D-6E8A-4147-A177-3AD203B41FA5}">
                      <a16:colId xmlns:a16="http://schemas.microsoft.com/office/drawing/2014/main" val="20002"/>
                    </a:ext>
                  </a:extLst>
                </a:gridCol>
                <a:gridCol w="1076370">
                  <a:extLst>
                    <a:ext uri="{9D8B030D-6E8A-4147-A177-3AD203B41FA5}">
                      <a16:colId xmlns:a16="http://schemas.microsoft.com/office/drawing/2014/main" val="20003"/>
                    </a:ext>
                  </a:extLst>
                </a:gridCol>
                <a:gridCol w="1030372">
                  <a:extLst>
                    <a:ext uri="{9D8B030D-6E8A-4147-A177-3AD203B41FA5}">
                      <a16:colId xmlns:a16="http://schemas.microsoft.com/office/drawing/2014/main" val="20004"/>
                    </a:ext>
                  </a:extLst>
                </a:gridCol>
              </a:tblGrid>
              <a:tr h="309190">
                <a:tc>
                  <a:txBody>
                    <a:bodyPr/>
                    <a:lstStyle/>
                    <a:p>
                      <a:pPr marL="0" marR="0" algn="ctr">
                        <a:lnSpc>
                          <a:spcPct val="115000"/>
                        </a:lnSpc>
                        <a:spcBef>
                          <a:spcPts val="0"/>
                        </a:spcBef>
                        <a:spcAft>
                          <a:spcPts val="0"/>
                        </a:spcAft>
                      </a:pPr>
                      <a:endParaRPr lang="en-US" sz="2800" dirty="0">
                        <a:solidFill>
                          <a:srgbClr val="0000FF"/>
                        </a:solidFill>
                        <a:latin typeface="Times New Roman"/>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800" dirty="0">
                          <a:solidFill>
                            <a:srgbClr val="0000FF"/>
                          </a:solidFill>
                          <a:latin typeface="Times New Roman"/>
                          <a:ea typeface="Times New Roman"/>
                          <a:cs typeface="Times New Roman"/>
                        </a:rPr>
                        <a:t>AB</a:t>
                      </a:r>
                      <a:endParaRPr lang="en-US" sz="2800" dirty="0">
                        <a:solidFill>
                          <a:srgbClr val="0000FF"/>
                        </a:solidFill>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800">
                          <a:solidFill>
                            <a:srgbClr val="0000FF"/>
                          </a:solidFill>
                          <a:latin typeface="Times New Roman"/>
                          <a:ea typeface="Times New Roman"/>
                          <a:cs typeface="Times New Roman"/>
                        </a:rPr>
                        <a:t>Ab</a:t>
                      </a:r>
                      <a:endParaRPr lang="en-US" sz="2800">
                        <a:solidFill>
                          <a:srgbClr val="0000FF"/>
                        </a:solidFill>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800">
                          <a:solidFill>
                            <a:srgbClr val="0000FF"/>
                          </a:solidFill>
                          <a:latin typeface="Times New Roman"/>
                          <a:ea typeface="Times New Roman"/>
                          <a:cs typeface="Times New Roman"/>
                        </a:rPr>
                        <a:t>aB</a:t>
                      </a:r>
                      <a:endParaRPr lang="en-US" sz="2800">
                        <a:solidFill>
                          <a:srgbClr val="0000FF"/>
                        </a:solidFill>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800">
                          <a:solidFill>
                            <a:srgbClr val="0000FF"/>
                          </a:solidFill>
                          <a:latin typeface="Times New Roman"/>
                          <a:ea typeface="Times New Roman"/>
                          <a:cs typeface="Times New Roman"/>
                        </a:rPr>
                        <a:t>ab</a:t>
                      </a:r>
                      <a:endParaRPr lang="en-US" sz="2800">
                        <a:solidFill>
                          <a:srgbClr val="0000FF"/>
                        </a:solidFill>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309190">
                <a:tc>
                  <a:txBody>
                    <a:bodyPr/>
                    <a:lstStyle/>
                    <a:p>
                      <a:pPr marL="0" marR="0" algn="ctr">
                        <a:lnSpc>
                          <a:spcPct val="115000"/>
                        </a:lnSpc>
                        <a:spcBef>
                          <a:spcPts val="0"/>
                        </a:spcBef>
                        <a:spcAft>
                          <a:spcPts val="0"/>
                        </a:spcAft>
                        <a:tabLst>
                          <a:tab pos="800100" algn="l"/>
                        </a:tabLst>
                      </a:pPr>
                      <a:r>
                        <a:rPr lang="en-US" sz="2800">
                          <a:solidFill>
                            <a:srgbClr val="0000FF"/>
                          </a:solidFill>
                          <a:latin typeface="Times New Roman"/>
                          <a:ea typeface="Times New Roman"/>
                          <a:cs typeface="Times New Roman"/>
                        </a:rPr>
                        <a:t>AB</a:t>
                      </a:r>
                      <a:endParaRPr lang="en-US" sz="2800">
                        <a:solidFill>
                          <a:srgbClr val="0000FF"/>
                        </a:solidFill>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800" dirty="0" err="1">
                          <a:solidFill>
                            <a:srgbClr val="0000FF"/>
                          </a:solidFill>
                          <a:latin typeface="Times New Roman"/>
                          <a:ea typeface="Times New Roman"/>
                          <a:cs typeface="Times New Roman"/>
                        </a:rPr>
                        <a:t>AABB</a:t>
                      </a:r>
                      <a:endParaRPr lang="en-US" sz="2800" dirty="0">
                        <a:solidFill>
                          <a:srgbClr val="0000FF"/>
                        </a:solidFill>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800" dirty="0" err="1">
                          <a:solidFill>
                            <a:srgbClr val="0000FF"/>
                          </a:solidFill>
                          <a:latin typeface="Times New Roman"/>
                          <a:ea typeface="Times New Roman"/>
                          <a:cs typeface="Times New Roman"/>
                        </a:rPr>
                        <a:t>AABb</a:t>
                      </a:r>
                      <a:endParaRPr lang="en-US" sz="2800" dirty="0">
                        <a:solidFill>
                          <a:srgbClr val="0000FF"/>
                        </a:solidFill>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800">
                          <a:solidFill>
                            <a:srgbClr val="0000FF"/>
                          </a:solidFill>
                          <a:latin typeface="Times New Roman"/>
                          <a:ea typeface="Times New Roman"/>
                          <a:cs typeface="Times New Roman"/>
                        </a:rPr>
                        <a:t>AaBB</a:t>
                      </a:r>
                      <a:endParaRPr lang="en-US" sz="2800">
                        <a:solidFill>
                          <a:srgbClr val="0000FF"/>
                        </a:solidFill>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800">
                          <a:solidFill>
                            <a:srgbClr val="0000FF"/>
                          </a:solidFill>
                          <a:latin typeface="Times New Roman"/>
                          <a:ea typeface="Times New Roman"/>
                          <a:cs typeface="Times New Roman"/>
                        </a:rPr>
                        <a:t>AaBb</a:t>
                      </a:r>
                      <a:endParaRPr lang="en-US" sz="2800">
                        <a:solidFill>
                          <a:srgbClr val="0000FF"/>
                        </a:solidFill>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309190">
                <a:tc>
                  <a:txBody>
                    <a:bodyPr/>
                    <a:lstStyle/>
                    <a:p>
                      <a:pPr marL="0" marR="0" algn="ctr">
                        <a:lnSpc>
                          <a:spcPct val="115000"/>
                        </a:lnSpc>
                        <a:spcBef>
                          <a:spcPts val="0"/>
                        </a:spcBef>
                        <a:spcAft>
                          <a:spcPts val="0"/>
                        </a:spcAft>
                      </a:pPr>
                      <a:r>
                        <a:rPr lang="en-US" sz="2800">
                          <a:solidFill>
                            <a:srgbClr val="0000FF"/>
                          </a:solidFill>
                          <a:latin typeface="Times New Roman"/>
                          <a:ea typeface="Times New Roman"/>
                          <a:cs typeface="Times New Roman"/>
                        </a:rPr>
                        <a:t>Ab</a:t>
                      </a:r>
                      <a:endParaRPr lang="en-US" sz="2800">
                        <a:solidFill>
                          <a:srgbClr val="0000FF"/>
                        </a:solidFill>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800">
                          <a:solidFill>
                            <a:srgbClr val="0000FF"/>
                          </a:solidFill>
                          <a:latin typeface="Times New Roman"/>
                          <a:ea typeface="Times New Roman"/>
                          <a:cs typeface="Times New Roman"/>
                        </a:rPr>
                        <a:t>AABb</a:t>
                      </a:r>
                      <a:endParaRPr lang="en-US" sz="2800">
                        <a:solidFill>
                          <a:srgbClr val="0000FF"/>
                        </a:solidFill>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800" dirty="0" err="1">
                          <a:solidFill>
                            <a:srgbClr val="0000FF"/>
                          </a:solidFill>
                          <a:latin typeface="Times New Roman"/>
                          <a:ea typeface="Times New Roman"/>
                          <a:cs typeface="Times New Roman"/>
                        </a:rPr>
                        <a:t>AAbb</a:t>
                      </a:r>
                      <a:endParaRPr lang="en-US" sz="2800" dirty="0">
                        <a:solidFill>
                          <a:srgbClr val="0000FF"/>
                        </a:solidFill>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800" dirty="0" err="1">
                          <a:solidFill>
                            <a:srgbClr val="0000FF"/>
                          </a:solidFill>
                          <a:latin typeface="Times New Roman"/>
                          <a:ea typeface="Times New Roman"/>
                          <a:cs typeface="Times New Roman"/>
                        </a:rPr>
                        <a:t>AaBb</a:t>
                      </a:r>
                      <a:endParaRPr lang="en-US" sz="2800" dirty="0">
                        <a:solidFill>
                          <a:srgbClr val="0000FF"/>
                        </a:solidFill>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800">
                          <a:solidFill>
                            <a:srgbClr val="0000FF"/>
                          </a:solidFill>
                          <a:latin typeface="Times New Roman"/>
                          <a:ea typeface="Times New Roman"/>
                          <a:cs typeface="Times New Roman"/>
                        </a:rPr>
                        <a:t>Aabb</a:t>
                      </a:r>
                      <a:endParaRPr lang="en-US" sz="2800">
                        <a:solidFill>
                          <a:srgbClr val="0000FF"/>
                        </a:solidFill>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309190">
                <a:tc>
                  <a:txBody>
                    <a:bodyPr/>
                    <a:lstStyle/>
                    <a:p>
                      <a:pPr marL="0" marR="0" algn="ctr">
                        <a:lnSpc>
                          <a:spcPct val="115000"/>
                        </a:lnSpc>
                        <a:spcBef>
                          <a:spcPts val="0"/>
                        </a:spcBef>
                        <a:spcAft>
                          <a:spcPts val="0"/>
                        </a:spcAft>
                      </a:pPr>
                      <a:r>
                        <a:rPr lang="en-US" sz="2800">
                          <a:solidFill>
                            <a:srgbClr val="0000FF"/>
                          </a:solidFill>
                          <a:latin typeface="Times New Roman"/>
                          <a:ea typeface="Times New Roman"/>
                          <a:cs typeface="Times New Roman"/>
                        </a:rPr>
                        <a:t>aB</a:t>
                      </a:r>
                      <a:endParaRPr lang="en-US" sz="2800">
                        <a:solidFill>
                          <a:srgbClr val="0000FF"/>
                        </a:solidFill>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800">
                          <a:solidFill>
                            <a:srgbClr val="0000FF"/>
                          </a:solidFill>
                          <a:latin typeface="Times New Roman"/>
                          <a:ea typeface="Times New Roman"/>
                          <a:cs typeface="Times New Roman"/>
                        </a:rPr>
                        <a:t>AaBB</a:t>
                      </a:r>
                      <a:endParaRPr lang="en-US" sz="2800">
                        <a:solidFill>
                          <a:srgbClr val="0000FF"/>
                        </a:solidFill>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800">
                          <a:solidFill>
                            <a:srgbClr val="0000FF"/>
                          </a:solidFill>
                          <a:latin typeface="Times New Roman"/>
                          <a:ea typeface="Times New Roman"/>
                          <a:cs typeface="Times New Roman"/>
                        </a:rPr>
                        <a:t>AaBb</a:t>
                      </a:r>
                      <a:endParaRPr lang="en-US" sz="2800">
                        <a:solidFill>
                          <a:srgbClr val="0000FF"/>
                        </a:solidFill>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800" dirty="0" err="1">
                          <a:solidFill>
                            <a:srgbClr val="0000FF"/>
                          </a:solidFill>
                          <a:latin typeface="Times New Roman"/>
                          <a:ea typeface="Times New Roman"/>
                          <a:cs typeface="Times New Roman"/>
                        </a:rPr>
                        <a:t>aaBB</a:t>
                      </a:r>
                      <a:endParaRPr lang="en-US" sz="2800" dirty="0">
                        <a:solidFill>
                          <a:srgbClr val="0000FF"/>
                        </a:solidFill>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800" dirty="0" err="1">
                          <a:solidFill>
                            <a:srgbClr val="0000FF"/>
                          </a:solidFill>
                          <a:latin typeface="Times New Roman"/>
                          <a:ea typeface="Times New Roman"/>
                          <a:cs typeface="Times New Roman"/>
                        </a:rPr>
                        <a:t>aaBb</a:t>
                      </a:r>
                      <a:endParaRPr lang="en-US" sz="2800" dirty="0">
                        <a:solidFill>
                          <a:srgbClr val="0000FF"/>
                        </a:solidFill>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309190">
                <a:tc>
                  <a:txBody>
                    <a:bodyPr/>
                    <a:lstStyle/>
                    <a:p>
                      <a:pPr marL="0" marR="0" algn="ctr">
                        <a:lnSpc>
                          <a:spcPct val="115000"/>
                        </a:lnSpc>
                        <a:spcBef>
                          <a:spcPts val="0"/>
                        </a:spcBef>
                        <a:spcAft>
                          <a:spcPts val="0"/>
                        </a:spcAft>
                      </a:pPr>
                      <a:r>
                        <a:rPr lang="en-US" sz="2800">
                          <a:solidFill>
                            <a:srgbClr val="0000FF"/>
                          </a:solidFill>
                          <a:latin typeface="Times New Roman"/>
                          <a:ea typeface="Times New Roman"/>
                          <a:cs typeface="Times New Roman"/>
                        </a:rPr>
                        <a:t>ab</a:t>
                      </a:r>
                      <a:endParaRPr lang="en-US" sz="2800">
                        <a:solidFill>
                          <a:srgbClr val="0000FF"/>
                        </a:solidFill>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800">
                          <a:solidFill>
                            <a:srgbClr val="0000FF"/>
                          </a:solidFill>
                          <a:latin typeface="Times New Roman"/>
                          <a:ea typeface="Times New Roman"/>
                          <a:cs typeface="Times New Roman"/>
                        </a:rPr>
                        <a:t>AaBb</a:t>
                      </a:r>
                      <a:endParaRPr lang="en-US" sz="2800">
                        <a:solidFill>
                          <a:srgbClr val="0000FF"/>
                        </a:solidFill>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800">
                          <a:solidFill>
                            <a:srgbClr val="0000FF"/>
                          </a:solidFill>
                          <a:latin typeface="Times New Roman"/>
                          <a:ea typeface="Times New Roman"/>
                          <a:cs typeface="Times New Roman"/>
                        </a:rPr>
                        <a:t>Aabb</a:t>
                      </a:r>
                      <a:endParaRPr lang="en-US" sz="2800">
                        <a:solidFill>
                          <a:srgbClr val="0000FF"/>
                        </a:solidFill>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800">
                          <a:solidFill>
                            <a:srgbClr val="0000FF"/>
                          </a:solidFill>
                          <a:latin typeface="Times New Roman"/>
                          <a:ea typeface="Times New Roman"/>
                          <a:cs typeface="Times New Roman"/>
                        </a:rPr>
                        <a:t>aaBb</a:t>
                      </a:r>
                      <a:endParaRPr lang="en-US" sz="2800">
                        <a:solidFill>
                          <a:srgbClr val="0000FF"/>
                        </a:solidFill>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2800" dirty="0" err="1">
                          <a:solidFill>
                            <a:srgbClr val="0000FF"/>
                          </a:solidFill>
                          <a:latin typeface="Times New Roman"/>
                          <a:ea typeface="Times New Roman"/>
                          <a:cs typeface="Times New Roman"/>
                        </a:rPr>
                        <a:t>aabb</a:t>
                      </a:r>
                      <a:endParaRPr lang="en-US" sz="2800" dirty="0">
                        <a:solidFill>
                          <a:srgbClr val="0000FF"/>
                        </a:solidFill>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34817" name="Rectangle 1"/>
          <p:cNvSpPr>
            <a:spLocks noChangeArrowheads="1"/>
          </p:cNvSpPr>
          <p:nvPr/>
        </p:nvSpPr>
        <p:spPr bwMode="auto">
          <a:xfrm>
            <a:off x="0" y="3614056"/>
            <a:ext cx="12192000" cy="267765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tab pos="838200" algn="l"/>
              </a:tabLst>
            </a:pPr>
            <a:r>
              <a:rPr kumimoji="0" lang="en-US" sz="28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rPr>
              <a:t>Kết</a:t>
            </a:r>
            <a:r>
              <a:rPr kumimoji="0" lang="en-US" sz="28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rPr>
              <a:t> </a:t>
            </a:r>
            <a:r>
              <a:rPr kumimoji="0" lang="en-US" sz="28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rPr>
              <a:t>quả</a:t>
            </a:r>
            <a:r>
              <a:rPr kumimoji="0" lang="en-US" sz="28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rPr>
              <a:t>: </a:t>
            </a:r>
            <a:endParaRPr kumimoji="0" lang="en-US" sz="2800" b="0" i="0" u="none" strike="noStrike" cap="none" normalizeH="0" baseline="0" dirty="0">
              <a:ln>
                <a:noFill/>
              </a:ln>
              <a:solidFill>
                <a:srgbClr val="0000FF"/>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tab pos="838200" algn="l"/>
              </a:tabLst>
            </a:pPr>
            <a:r>
              <a:rPr kumimoji="0" lang="en-US" sz="28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rPr>
              <a:t>+ </a:t>
            </a:r>
            <a:r>
              <a:rPr kumimoji="0" lang="en-US" sz="28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rPr>
              <a:t>Kiểu</a:t>
            </a:r>
            <a:r>
              <a:rPr kumimoji="0" lang="en-US" sz="2800" b="0" i="0" u="none" strike="noStrike" cap="none" normalizeH="0" dirty="0">
                <a:ln>
                  <a:noFill/>
                </a:ln>
                <a:solidFill>
                  <a:srgbClr val="0000FF"/>
                </a:solidFill>
                <a:effectLst/>
                <a:latin typeface="Times New Roman" pitchFamily="18" charset="0"/>
                <a:ea typeface="Times New Roman" pitchFamily="18" charset="0"/>
                <a:cs typeface="Times New Roman" pitchFamily="18" charset="0"/>
              </a:rPr>
              <a:t> gene</a:t>
            </a:r>
            <a:r>
              <a:rPr kumimoji="0" lang="en-US" sz="28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rPr>
              <a:t>: </a:t>
            </a:r>
            <a:r>
              <a:rPr kumimoji="0" lang="en-US" sz="28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rPr>
              <a:t>9A</a:t>
            </a:r>
            <a:r>
              <a:rPr kumimoji="0" lang="en-US" sz="28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rPr>
              <a:t>-B- : </a:t>
            </a:r>
            <a:r>
              <a:rPr kumimoji="0" lang="en-US" sz="28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rPr>
              <a:t>3A</a:t>
            </a:r>
            <a:r>
              <a:rPr kumimoji="0" lang="en-US" sz="28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rPr>
              <a:t>-bb : </a:t>
            </a:r>
            <a:r>
              <a:rPr kumimoji="0" lang="en-US" sz="28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rPr>
              <a:t>3aaB</a:t>
            </a:r>
            <a:r>
              <a:rPr kumimoji="0" lang="en-US" sz="28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rPr>
              <a:t>- : </a:t>
            </a:r>
            <a:r>
              <a:rPr kumimoji="0" lang="en-US" sz="28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rPr>
              <a:t>1aabb</a:t>
            </a:r>
            <a:endParaRPr kumimoji="0" lang="en-US" sz="2800" b="0" i="0" u="none" strike="noStrike" cap="none" normalizeH="0" baseline="0" dirty="0">
              <a:ln>
                <a:noFill/>
              </a:ln>
              <a:solidFill>
                <a:srgbClr val="0000FF"/>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tab pos="838200" algn="l"/>
              </a:tabLst>
            </a:pPr>
            <a:r>
              <a:rPr kumimoji="0" lang="en-US" sz="28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rPr>
              <a:t>+ </a:t>
            </a:r>
            <a:r>
              <a:rPr kumimoji="0" lang="en-US" sz="28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rPr>
              <a:t>Kiểu</a:t>
            </a:r>
            <a:r>
              <a:rPr kumimoji="0" lang="en-US" sz="2800" b="0" i="0" u="none" strike="noStrike" cap="none" normalizeH="0" dirty="0">
                <a:ln>
                  <a:noFill/>
                </a:ln>
                <a:solidFill>
                  <a:srgbClr val="0000FF"/>
                </a:solidFill>
                <a:effectLst/>
                <a:latin typeface="Times New Roman" pitchFamily="18" charset="0"/>
                <a:ea typeface="Times New Roman" pitchFamily="18" charset="0"/>
                <a:cs typeface="Times New Roman" pitchFamily="18" charset="0"/>
              </a:rPr>
              <a:t> </a:t>
            </a:r>
            <a:r>
              <a:rPr kumimoji="0" lang="en-US" sz="2800" b="0" i="0" u="none" strike="noStrike" cap="none" normalizeH="0" dirty="0" err="1">
                <a:ln>
                  <a:noFill/>
                </a:ln>
                <a:solidFill>
                  <a:srgbClr val="0000FF"/>
                </a:solidFill>
                <a:effectLst/>
                <a:latin typeface="Times New Roman" pitchFamily="18" charset="0"/>
                <a:ea typeface="Times New Roman" pitchFamily="18" charset="0"/>
                <a:cs typeface="Times New Roman" pitchFamily="18" charset="0"/>
              </a:rPr>
              <a:t>hình</a:t>
            </a:r>
            <a:r>
              <a:rPr kumimoji="0" lang="en-US" sz="28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rPr>
              <a:t>: 9 </a:t>
            </a:r>
            <a:r>
              <a:rPr kumimoji="0" lang="en-US" sz="28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rPr>
              <a:t>vàng</a:t>
            </a:r>
            <a:r>
              <a:rPr kumimoji="0" lang="en-US" sz="28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rPr>
              <a:t>, </a:t>
            </a:r>
            <a:r>
              <a:rPr kumimoji="0" lang="en-US" sz="28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rPr>
              <a:t>trơn</a:t>
            </a:r>
            <a:r>
              <a:rPr kumimoji="0" lang="en-US" sz="28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rPr>
              <a:t> : 3 </a:t>
            </a:r>
            <a:r>
              <a:rPr kumimoji="0" lang="en-US" sz="28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rPr>
              <a:t>vàng</a:t>
            </a:r>
            <a:r>
              <a:rPr kumimoji="0" lang="en-US" sz="28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rPr>
              <a:t>, </a:t>
            </a:r>
            <a:r>
              <a:rPr kumimoji="0" lang="en-US" sz="28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rPr>
              <a:t>nhăn</a:t>
            </a:r>
            <a:r>
              <a:rPr kumimoji="0" lang="en-US" sz="28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rPr>
              <a:t> : 3 </a:t>
            </a:r>
            <a:r>
              <a:rPr kumimoji="0" lang="en-US" sz="28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rPr>
              <a:t>xanh</a:t>
            </a:r>
            <a:r>
              <a:rPr kumimoji="0" lang="en-US" sz="28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rPr>
              <a:t>, </a:t>
            </a:r>
            <a:r>
              <a:rPr kumimoji="0" lang="en-US" sz="28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rPr>
              <a:t>trơn</a:t>
            </a:r>
            <a:r>
              <a:rPr kumimoji="0" lang="en-US" sz="28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rPr>
              <a:t> : 1 </a:t>
            </a:r>
            <a:r>
              <a:rPr kumimoji="0" lang="en-US" sz="28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rPr>
              <a:t>xanh</a:t>
            </a:r>
            <a:r>
              <a:rPr kumimoji="0" lang="en-US" sz="28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rPr>
              <a:t>, </a:t>
            </a:r>
            <a:r>
              <a:rPr kumimoji="0" lang="en-US" sz="28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rPr>
              <a:t>nhăn</a:t>
            </a:r>
            <a:r>
              <a:rPr kumimoji="0" lang="en-US" sz="28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rPr>
              <a:t>.</a:t>
            </a:r>
            <a:endParaRPr kumimoji="0" lang="en-US" sz="2800" b="0" i="0" u="none" strike="noStrike" cap="none" normalizeH="0" baseline="0" dirty="0">
              <a:ln>
                <a:noFill/>
              </a:ln>
              <a:solidFill>
                <a:srgbClr val="0000FF"/>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tab pos="838200" algn="l"/>
              </a:tabLst>
            </a:pPr>
            <a:r>
              <a:rPr kumimoji="0" lang="en-US" sz="28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a:t>
            </a:r>
            <a:r>
              <a:rPr kumimoji="0" lang="en-US" sz="2800" b="1" i="1"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rPr>
              <a:t>Biến</a:t>
            </a:r>
            <a:r>
              <a:rPr kumimoji="0" lang="en-US" sz="2800" b="1" i="1"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rPr>
              <a:t> </a:t>
            </a:r>
            <a:r>
              <a:rPr kumimoji="0" lang="en-US" sz="2800" b="1" i="1"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rPr>
              <a:t>dị</a:t>
            </a:r>
            <a:r>
              <a:rPr kumimoji="0" lang="en-US" sz="2800" b="1" i="1"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rPr>
              <a:t> </a:t>
            </a:r>
            <a:r>
              <a:rPr kumimoji="0" lang="en-US" sz="2800" b="1" i="1"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rPr>
              <a:t>tổ</a:t>
            </a:r>
            <a:r>
              <a:rPr kumimoji="0" lang="en-US" sz="2800" b="1" i="1"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rPr>
              <a:t> </a:t>
            </a:r>
            <a:r>
              <a:rPr kumimoji="0" lang="en-US" sz="2800" b="1" i="1"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rPr>
              <a:t>hợp</a:t>
            </a:r>
            <a:r>
              <a:rPr kumimoji="0" lang="en-US" sz="2800" b="1" i="1"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rPr>
              <a:t>: </a:t>
            </a:r>
            <a:r>
              <a:rPr kumimoji="0" lang="en-US" sz="28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được</a:t>
            </a:r>
            <a:r>
              <a:rPr kumimoji="0" lang="en-US" sz="28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a:t>
            </a:r>
            <a:r>
              <a:rPr kumimoji="0" lang="en-US" sz="28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tạo</a:t>
            </a:r>
            <a:r>
              <a:rPr kumimoji="0" lang="en-US" sz="28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a:t>
            </a:r>
            <a:r>
              <a:rPr kumimoji="0" lang="en-US" sz="28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ra</a:t>
            </a:r>
            <a:r>
              <a:rPr kumimoji="0" lang="en-US" sz="28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a:t>
            </a:r>
            <a:r>
              <a:rPr kumimoji="0" lang="en-US" sz="28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nhờ</a:t>
            </a:r>
            <a:r>
              <a:rPr kumimoji="0" lang="en-US" sz="28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a:t>
            </a:r>
            <a:r>
              <a:rPr kumimoji="0" lang="en-US" sz="28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sự</a:t>
            </a:r>
            <a:r>
              <a:rPr kumimoji="0" lang="en-US" sz="28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a:t>
            </a:r>
            <a:r>
              <a:rPr kumimoji="0" lang="en-US" sz="28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phân</a:t>
            </a:r>
            <a:r>
              <a:rPr kumimoji="0" lang="en-US" sz="28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a:t>
            </a:r>
            <a:r>
              <a:rPr kumimoji="0" lang="en-US" sz="28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li</a:t>
            </a:r>
            <a:r>
              <a:rPr kumimoji="0" lang="en-US" sz="28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a:t>
            </a:r>
            <a:r>
              <a:rPr kumimoji="0" lang="en-US" sz="28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độc</a:t>
            </a:r>
            <a:r>
              <a:rPr kumimoji="0" lang="en-US" sz="28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a:t>
            </a:r>
            <a:r>
              <a:rPr kumimoji="0" lang="en-US" sz="28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lập</a:t>
            </a:r>
            <a:r>
              <a:rPr kumimoji="0" lang="en-US" sz="28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a:t>
            </a:r>
            <a:r>
              <a:rPr kumimoji="0" lang="en-US" sz="28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của</a:t>
            </a:r>
            <a:r>
              <a:rPr kumimoji="0" lang="en-US" sz="28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a:t>
            </a:r>
            <a:r>
              <a:rPr kumimoji="0" lang="en-US" sz="28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các</a:t>
            </a:r>
            <a:r>
              <a:rPr kumimoji="0" lang="en-US" sz="28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a:t>
            </a:r>
            <a:r>
              <a:rPr kumimoji="0" lang="en-US" sz="28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cặp</a:t>
            </a:r>
            <a:r>
              <a:rPr kumimoji="0" lang="en-US" sz="28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a:t>
            </a:r>
            <a:r>
              <a:rPr kumimoji="0" lang="en-US" sz="28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nhiễm</a:t>
            </a:r>
            <a:r>
              <a:rPr kumimoji="0" lang="en-US" sz="28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a:t>
            </a:r>
            <a:r>
              <a:rPr kumimoji="0" lang="en-US" sz="28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sắc</a:t>
            </a:r>
            <a:r>
              <a:rPr kumimoji="0" lang="en-US" sz="28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a:t>
            </a:r>
            <a:r>
              <a:rPr kumimoji="0" lang="en-US" sz="28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thể</a:t>
            </a:r>
            <a:r>
              <a:rPr kumimoji="0" lang="en-US" sz="28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a:t>
            </a:r>
            <a:r>
              <a:rPr kumimoji="0" lang="en-US" sz="28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tương</a:t>
            </a:r>
            <a:r>
              <a:rPr kumimoji="0" lang="en-US" sz="28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a:t>
            </a:r>
            <a:r>
              <a:rPr kumimoji="0" lang="en-US" sz="28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đồng</a:t>
            </a:r>
            <a:r>
              <a:rPr kumimoji="0" lang="en-US" sz="28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a:t>
            </a:r>
            <a:r>
              <a:rPr kumimoji="0" lang="en-US" sz="28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trong</a:t>
            </a:r>
            <a:r>
              <a:rPr kumimoji="0" lang="en-US" sz="28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a:t>
            </a:r>
            <a:r>
              <a:rPr kumimoji="0" lang="en-US" sz="28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giảm</a:t>
            </a:r>
            <a:r>
              <a:rPr kumimoji="0" lang="en-US" sz="28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a:t>
            </a:r>
            <a:r>
              <a:rPr kumimoji="0" lang="en-US" sz="28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phân</a:t>
            </a:r>
            <a:r>
              <a:rPr kumimoji="0" lang="en-US" sz="28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a:t>
            </a:r>
            <a:r>
              <a:rPr kumimoji="0" lang="en-US" sz="28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và</a:t>
            </a:r>
            <a:r>
              <a:rPr kumimoji="0" lang="en-US" sz="28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a:t>
            </a:r>
            <a:r>
              <a:rPr kumimoji="0" lang="en-US" sz="28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sự</a:t>
            </a:r>
            <a:r>
              <a:rPr kumimoji="0" lang="en-US" sz="28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a:t>
            </a:r>
            <a:r>
              <a:rPr kumimoji="0" lang="en-US" sz="28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tổ</a:t>
            </a:r>
            <a:r>
              <a:rPr kumimoji="0" lang="en-US" sz="28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a:t>
            </a:r>
            <a:r>
              <a:rPr kumimoji="0" lang="en-US" sz="28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hợp</a:t>
            </a:r>
            <a:r>
              <a:rPr kumimoji="0" lang="en-US" sz="28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a:t>
            </a:r>
            <a:r>
              <a:rPr kumimoji="0" lang="en-US" sz="28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ngẫu</a:t>
            </a:r>
            <a:r>
              <a:rPr kumimoji="0" lang="en-US" sz="28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a:t>
            </a:r>
            <a:r>
              <a:rPr kumimoji="0" lang="en-US" sz="28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nhiên</a:t>
            </a:r>
            <a:r>
              <a:rPr kumimoji="0" lang="en-US" sz="28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a:t>
            </a:r>
            <a:r>
              <a:rPr kumimoji="0" lang="en-US" sz="28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giữa</a:t>
            </a:r>
            <a:r>
              <a:rPr kumimoji="0" lang="en-US" sz="28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a:t>
            </a:r>
            <a:r>
              <a:rPr kumimoji="0" lang="en-US" sz="28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các</a:t>
            </a:r>
            <a:r>
              <a:rPr kumimoji="0" lang="en-US" sz="28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a:t>
            </a:r>
            <a:r>
              <a:rPr kumimoji="0" lang="en-US" sz="28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giao</a:t>
            </a:r>
            <a:r>
              <a:rPr kumimoji="0" lang="en-US" sz="28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a:t>
            </a:r>
            <a:r>
              <a:rPr kumimoji="0" lang="en-US" sz="28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tử</a:t>
            </a:r>
            <a:r>
              <a:rPr kumimoji="0" lang="en-US" sz="28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a:t>
            </a:r>
            <a:r>
              <a:rPr kumimoji="0" lang="en-US" sz="28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trong</a:t>
            </a:r>
            <a:r>
              <a:rPr kumimoji="0" lang="en-US" sz="28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a:t>
            </a:r>
            <a:r>
              <a:rPr kumimoji="0" lang="en-US" sz="28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thụ</a:t>
            </a:r>
            <a:r>
              <a:rPr kumimoji="0" lang="en-US" sz="28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 </a:t>
            </a:r>
            <a:r>
              <a:rPr kumimoji="0" lang="en-US" sz="2800" b="0" i="0" u="none" strike="noStrike" cap="none" normalizeH="0" baseline="0" dirty="0" err="1">
                <a:ln>
                  <a:noFill/>
                </a:ln>
                <a:solidFill>
                  <a:srgbClr val="0000FF"/>
                </a:solidFill>
                <a:effectLst/>
                <a:latin typeface="Times New Roman" pitchFamily="18" charset="0"/>
                <a:ea typeface="Times New Roman" pitchFamily="18" charset="0"/>
                <a:cs typeface="Times New Roman" pitchFamily="18" charset="0"/>
                <a:sym typeface="Wingdings" pitchFamily="2" charset="2"/>
              </a:rPr>
              <a:t>tinh</a:t>
            </a:r>
            <a:r>
              <a:rPr kumimoji="0" lang="en-US" sz="2800" b="0" i="0" u="none" strike="noStrike" cap="none" normalizeH="0" baseline="0" dirty="0">
                <a:ln>
                  <a:noFill/>
                </a:ln>
                <a:solidFill>
                  <a:srgbClr val="0000FF"/>
                </a:solidFill>
                <a:effectLst/>
                <a:latin typeface="Times New Roman" pitchFamily="18" charset="0"/>
                <a:ea typeface="Times New Roman" pitchFamily="18" charset="0"/>
                <a:cs typeface="Times New Roman" pitchFamily="18" charset="0"/>
                <a:sym typeface="Wingdings" pitchFamily="2" charset="2"/>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nodeType="withEffect">
                                  <p:stCondLst>
                                    <p:cond delay="0"/>
                                  </p:stCondLst>
                                  <p:childTnLst>
                                    <p:set>
                                      <p:cBhvr>
                                        <p:cTn id="6" dur="1" fill="hold">
                                          <p:stCondLst>
                                            <p:cond delay="0"/>
                                          </p:stCondLst>
                                        </p:cTn>
                                        <p:tgtEl>
                                          <p:spTgt spid="34817">
                                            <p:txEl>
                                              <p:pRg st="3" end="3"/>
                                            </p:txEl>
                                          </p:spTgt>
                                        </p:tgtEl>
                                        <p:attrNameLst>
                                          <p:attrName>style.visibility</p:attrName>
                                        </p:attrNameLst>
                                      </p:cBhvr>
                                      <p:to>
                                        <p:strVal val="visible"/>
                                      </p:to>
                                    </p:set>
                                    <p:anim calcmode="lin" valueType="num">
                                      <p:cBhvr>
                                        <p:cTn id="7" dur="1000" fill="hold"/>
                                        <p:tgtEl>
                                          <p:spTgt spid="34817">
                                            <p:txEl>
                                              <p:pRg st="3" end="3"/>
                                            </p:txEl>
                                          </p:spTgt>
                                        </p:tgtEl>
                                        <p:attrNameLst>
                                          <p:attrName>ppt_w</p:attrName>
                                        </p:attrNameLst>
                                      </p:cBhvr>
                                      <p:tavLst>
                                        <p:tav tm="0">
                                          <p:val>
                                            <p:fltVal val="0"/>
                                          </p:val>
                                        </p:tav>
                                        <p:tav tm="100000">
                                          <p:val>
                                            <p:strVal val="#ppt_w"/>
                                          </p:val>
                                        </p:tav>
                                      </p:tavLst>
                                    </p:anim>
                                    <p:anim calcmode="lin" valueType="num">
                                      <p:cBhvr>
                                        <p:cTn id="8" dur="1000" fill="hold"/>
                                        <p:tgtEl>
                                          <p:spTgt spid="34817">
                                            <p:txEl>
                                              <p:pRg st="3" end="3"/>
                                            </p:txEl>
                                          </p:spTgt>
                                        </p:tgtEl>
                                        <p:attrNameLst>
                                          <p:attrName>ppt_h</p:attrName>
                                        </p:attrNameLst>
                                      </p:cBhvr>
                                      <p:tavLst>
                                        <p:tav tm="0">
                                          <p:val>
                                            <p:fltVal val="0"/>
                                          </p:val>
                                        </p:tav>
                                        <p:tav tm="100000">
                                          <p:val>
                                            <p:strVal val="#ppt_h"/>
                                          </p:val>
                                        </p:tav>
                                      </p:tavLst>
                                    </p:anim>
                                    <p:animEffect transition="in" filter="fade">
                                      <p:cBhvr>
                                        <p:cTn id="9" dur="1000"/>
                                        <p:tgtEl>
                                          <p:spTgt spid="3481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2741750"/>
            <a:ext cx="12192000" cy="2677656"/>
          </a:xfrm>
          <a:prstGeom prst="rect">
            <a:avLst/>
          </a:prstGeom>
        </p:spPr>
        <p:txBody>
          <a:bodyPr wrap="square">
            <a:spAutoFit/>
          </a:bodyPr>
          <a:lstStyle/>
          <a:p>
            <a:pPr lvl="0" algn="just" eaLnBrk="0" fontAlgn="base" hangingPunct="0">
              <a:spcBef>
                <a:spcPct val="0"/>
              </a:spcBef>
              <a:spcAft>
                <a:spcPct val="0"/>
              </a:spcAft>
              <a:tabLst>
                <a:tab pos="838200" algn="l"/>
              </a:tabLst>
            </a:pPr>
            <a:r>
              <a:rPr lang="en-US" sz="2800" dirty="0">
                <a:solidFill>
                  <a:srgbClr val="0000FF"/>
                </a:solidFill>
                <a:latin typeface="Times New Roman" pitchFamily="18" charset="0"/>
                <a:ea typeface="Times New Roman" pitchFamily="18" charset="0"/>
                <a:cs typeface="Times New Roman" pitchFamily="18" charset="0"/>
                <a:sym typeface="Wingdings" pitchFamily="2" charset="2"/>
              </a:rPr>
              <a:t>P:            </a:t>
            </a:r>
            <a:r>
              <a:rPr lang="en-US" sz="2800" dirty="0" err="1">
                <a:solidFill>
                  <a:srgbClr val="0000FF"/>
                </a:solidFill>
                <a:latin typeface="Times New Roman" pitchFamily="18" charset="0"/>
                <a:ea typeface="Times New Roman" pitchFamily="18" charset="0"/>
                <a:cs typeface="Times New Roman" pitchFamily="18" charset="0"/>
                <a:sym typeface="Wingdings" pitchFamily="2" charset="2"/>
              </a:rPr>
              <a:t>Xanh</a:t>
            </a:r>
            <a:r>
              <a:rPr lang="en-US" sz="2800" dirty="0">
                <a:solidFill>
                  <a:srgbClr val="0000FF"/>
                </a:solidFill>
                <a:latin typeface="Times New Roman" pitchFamily="18" charset="0"/>
                <a:ea typeface="Times New Roman" pitchFamily="18" charset="0"/>
                <a:cs typeface="Times New Roman" pitchFamily="18" charset="0"/>
                <a:sym typeface="Wingdings" pitchFamily="2" charset="2"/>
              </a:rPr>
              <a:t>, </a:t>
            </a:r>
            <a:r>
              <a:rPr lang="en-US" sz="2800" dirty="0" err="1">
                <a:solidFill>
                  <a:srgbClr val="0000FF"/>
                </a:solidFill>
                <a:latin typeface="Times New Roman" pitchFamily="18" charset="0"/>
                <a:ea typeface="Times New Roman" pitchFamily="18" charset="0"/>
                <a:cs typeface="Times New Roman" pitchFamily="18" charset="0"/>
                <a:sym typeface="Wingdings" pitchFamily="2" charset="2"/>
              </a:rPr>
              <a:t>thấp</a:t>
            </a:r>
            <a:r>
              <a:rPr lang="en-US" sz="2800" dirty="0">
                <a:solidFill>
                  <a:srgbClr val="0000FF"/>
                </a:solidFill>
                <a:latin typeface="Times New Roman" pitchFamily="18" charset="0"/>
                <a:ea typeface="Times New Roman" pitchFamily="18" charset="0"/>
                <a:cs typeface="Times New Roman" pitchFamily="18" charset="0"/>
                <a:sym typeface="Wingdings" pitchFamily="2" charset="2"/>
              </a:rPr>
              <a:t>		 x	</a:t>
            </a:r>
            <a:r>
              <a:rPr lang="en-US" sz="2800" dirty="0" err="1">
                <a:solidFill>
                  <a:srgbClr val="0000FF"/>
                </a:solidFill>
                <a:latin typeface="Times New Roman" pitchFamily="18" charset="0"/>
                <a:ea typeface="Times New Roman" pitchFamily="18" charset="0"/>
                <a:cs typeface="Times New Roman" pitchFamily="18" charset="0"/>
                <a:sym typeface="Wingdings" pitchFamily="2" charset="2"/>
              </a:rPr>
              <a:t>Vàng</a:t>
            </a:r>
            <a:r>
              <a:rPr lang="en-US" sz="2800" dirty="0">
                <a:solidFill>
                  <a:srgbClr val="0000FF"/>
                </a:solidFill>
                <a:latin typeface="Times New Roman" pitchFamily="18" charset="0"/>
                <a:ea typeface="Times New Roman" pitchFamily="18" charset="0"/>
                <a:cs typeface="Times New Roman" pitchFamily="18" charset="0"/>
                <a:sym typeface="Wingdings" pitchFamily="2" charset="2"/>
              </a:rPr>
              <a:t>, </a:t>
            </a:r>
            <a:r>
              <a:rPr lang="en-US" sz="2800" dirty="0" err="1">
                <a:solidFill>
                  <a:srgbClr val="0000FF"/>
                </a:solidFill>
                <a:latin typeface="Times New Roman" pitchFamily="18" charset="0"/>
                <a:ea typeface="Times New Roman" pitchFamily="18" charset="0"/>
                <a:cs typeface="Times New Roman" pitchFamily="18" charset="0"/>
                <a:sym typeface="Wingdings" pitchFamily="2" charset="2"/>
              </a:rPr>
              <a:t>cao</a:t>
            </a:r>
            <a:endParaRPr lang="en-US" sz="2800" dirty="0">
              <a:solidFill>
                <a:srgbClr val="0000FF"/>
              </a:solidFill>
              <a:latin typeface="Times New Roman" pitchFamily="18" charset="0"/>
              <a:cs typeface="Times New Roman" pitchFamily="18" charset="0"/>
              <a:sym typeface="Wingdings" pitchFamily="2" charset="2"/>
            </a:endParaRPr>
          </a:p>
          <a:p>
            <a:pPr lvl="0" algn="just" eaLnBrk="0" fontAlgn="base" hangingPunct="0">
              <a:spcBef>
                <a:spcPct val="0"/>
              </a:spcBef>
              <a:spcAft>
                <a:spcPct val="0"/>
              </a:spcAft>
              <a:tabLst>
                <a:tab pos="838200" algn="l"/>
              </a:tabLst>
            </a:pPr>
            <a:r>
              <a:rPr lang="en-US" sz="2800" dirty="0">
                <a:solidFill>
                  <a:srgbClr val="0000FF"/>
                </a:solidFill>
                <a:latin typeface="Times New Roman" pitchFamily="18" charset="0"/>
                <a:ea typeface="Times New Roman" pitchFamily="18" charset="0"/>
                <a:cs typeface="Times New Roman" pitchFamily="18" charset="0"/>
                <a:sym typeface="Wingdings" pitchFamily="2" charset="2"/>
              </a:rPr>
              <a:t>        		       </a:t>
            </a:r>
            <a:r>
              <a:rPr lang="en-US" sz="2800" dirty="0" err="1">
                <a:solidFill>
                  <a:srgbClr val="0000FF"/>
                </a:solidFill>
                <a:latin typeface="Times New Roman" pitchFamily="18" charset="0"/>
                <a:ea typeface="Times New Roman" pitchFamily="18" charset="0"/>
                <a:cs typeface="Times New Roman" pitchFamily="18" charset="0"/>
                <a:sym typeface="Wingdings" pitchFamily="2" charset="2"/>
              </a:rPr>
              <a:t>Aabb</a:t>
            </a:r>
            <a:r>
              <a:rPr lang="en-US" sz="2800" dirty="0">
                <a:solidFill>
                  <a:srgbClr val="0000FF"/>
                </a:solidFill>
                <a:latin typeface="Times New Roman" pitchFamily="18" charset="0"/>
                <a:ea typeface="Times New Roman" pitchFamily="18" charset="0"/>
                <a:cs typeface="Times New Roman" pitchFamily="18" charset="0"/>
                <a:sym typeface="Wingdings" pitchFamily="2" charset="2"/>
              </a:rPr>
              <a:t>    			    	    </a:t>
            </a:r>
            <a:r>
              <a:rPr lang="en-US" sz="2800" dirty="0" err="1">
                <a:solidFill>
                  <a:srgbClr val="0000FF"/>
                </a:solidFill>
                <a:latin typeface="Times New Roman" pitchFamily="18" charset="0"/>
                <a:ea typeface="Times New Roman" pitchFamily="18" charset="0"/>
                <a:cs typeface="Times New Roman" pitchFamily="18" charset="0"/>
                <a:sym typeface="Wingdings" pitchFamily="2" charset="2"/>
              </a:rPr>
              <a:t>aaBb</a:t>
            </a:r>
            <a:endParaRPr lang="en-US" sz="2800" dirty="0">
              <a:solidFill>
                <a:srgbClr val="0000FF"/>
              </a:solidFill>
              <a:latin typeface="Times New Roman" pitchFamily="18" charset="0"/>
              <a:cs typeface="Times New Roman" pitchFamily="18" charset="0"/>
              <a:sym typeface="Wingdings" pitchFamily="2" charset="2"/>
            </a:endParaRPr>
          </a:p>
          <a:p>
            <a:pPr lvl="0" algn="just" eaLnBrk="0" fontAlgn="base" hangingPunct="0">
              <a:spcBef>
                <a:spcPct val="0"/>
              </a:spcBef>
              <a:spcAft>
                <a:spcPct val="0"/>
              </a:spcAft>
              <a:tabLst>
                <a:tab pos="838200" algn="l"/>
              </a:tabLst>
            </a:pPr>
            <a:r>
              <a:rPr lang="en-US" sz="2800" dirty="0">
                <a:solidFill>
                  <a:srgbClr val="0000FF"/>
                </a:solidFill>
                <a:latin typeface="Times New Roman" pitchFamily="18" charset="0"/>
                <a:ea typeface="Times New Roman" pitchFamily="18" charset="0"/>
                <a:cs typeface="Times New Roman" pitchFamily="18" charset="0"/>
                <a:sym typeface="Wingdings" pitchFamily="2" charset="2"/>
              </a:rPr>
              <a:t>	G</a:t>
            </a:r>
            <a:r>
              <a:rPr lang="en-US" sz="2800" baseline="-30000" dirty="0">
                <a:solidFill>
                  <a:srgbClr val="0000FF"/>
                </a:solidFill>
                <a:latin typeface="Times New Roman" pitchFamily="18" charset="0"/>
                <a:ea typeface="Times New Roman" pitchFamily="18" charset="0"/>
                <a:cs typeface="Times New Roman" pitchFamily="18" charset="0"/>
                <a:sym typeface="Wingdings" pitchFamily="2" charset="2"/>
              </a:rPr>
              <a:t>P</a:t>
            </a:r>
            <a:r>
              <a:rPr lang="en-US" sz="2800" dirty="0">
                <a:solidFill>
                  <a:srgbClr val="0000FF"/>
                </a:solidFill>
                <a:latin typeface="Times New Roman" pitchFamily="18" charset="0"/>
                <a:ea typeface="Times New Roman" pitchFamily="18" charset="0"/>
                <a:cs typeface="Times New Roman" pitchFamily="18" charset="0"/>
                <a:sym typeface="Wingdings" pitchFamily="2" charset="2"/>
              </a:rPr>
              <a:t>:                 </a:t>
            </a:r>
            <a:r>
              <a:rPr lang="en-US" sz="2800" dirty="0" err="1">
                <a:solidFill>
                  <a:srgbClr val="0000FF"/>
                </a:solidFill>
                <a:latin typeface="Times New Roman" pitchFamily="18" charset="0"/>
                <a:ea typeface="Times New Roman" pitchFamily="18" charset="0"/>
                <a:cs typeface="Times New Roman" pitchFamily="18" charset="0"/>
                <a:sym typeface="Wingdings" pitchFamily="2" charset="2"/>
              </a:rPr>
              <a:t>Ab</a:t>
            </a:r>
            <a:r>
              <a:rPr lang="en-US" sz="2800" dirty="0">
                <a:solidFill>
                  <a:srgbClr val="0000FF"/>
                </a:solidFill>
                <a:latin typeface="Times New Roman" pitchFamily="18" charset="0"/>
                <a:ea typeface="Times New Roman" pitchFamily="18" charset="0"/>
                <a:cs typeface="Times New Roman" pitchFamily="18" charset="0"/>
                <a:sym typeface="Wingdings" pitchFamily="2" charset="2"/>
              </a:rPr>
              <a:t>, </a:t>
            </a:r>
            <a:r>
              <a:rPr lang="en-US" sz="2800" dirty="0" err="1">
                <a:solidFill>
                  <a:srgbClr val="0000FF"/>
                </a:solidFill>
                <a:latin typeface="Times New Roman" pitchFamily="18" charset="0"/>
                <a:ea typeface="Times New Roman" pitchFamily="18" charset="0"/>
                <a:cs typeface="Times New Roman" pitchFamily="18" charset="0"/>
                <a:sym typeface="Wingdings" pitchFamily="2" charset="2"/>
              </a:rPr>
              <a:t>ab</a:t>
            </a:r>
            <a:r>
              <a:rPr lang="en-US" sz="2800" dirty="0">
                <a:solidFill>
                  <a:srgbClr val="0000FF"/>
                </a:solidFill>
                <a:latin typeface="Times New Roman" pitchFamily="18" charset="0"/>
                <a:ea typeface="Times New Roman" pitchFamily="18" charset="0"/>
                <a:cs typeface="Times New Roman" pitchFamily="18" charset="0"/>
                <a:sym typeface="Wingdings" pitchFamily="2" charset="2"/>
              </a:rPr>
              <a:t>		    </a:t>
            </a:r>
            <a:r>
              <a:rPr lang="en-US" sz="2800" dirty="0" err="1">
                <a:solidFill>
                  <a:srgbClr val="0000FF"/>
                </a:solidFill>
                <a:latin typeface="Times New Roman" pitchFamily="18" charset="0"/>
                <a:ea typeface="Times New Roman" pitchFamily="18" charset="0"/>
                <a:cs typeface="Times New Roman" pitchFamily="18" charset="0"/>
                <a:sym typeface="Wingdings" pitchFamily="2" charset="2"/>
              </a:rPr>
              <a:t>aB</a:t>
            </a:r>
            <a:r>
              <a:rPr lang="en-US" sz="2800" dirty="0">
                <a:solidFill>
                  <a:srgbClr val="0000FF"/>
                </a:solidFill>
                <a:latin typeface="Times New Roman" pitchFamily="18" charset="0"/>
                <a:ea typeface="Times New Roman" pitchFamily="18" charset="0"/>
                <a:cs typeface="Times New Roman" pitchFamily="18" charset="0"/>
                <a:sym typeface="Wingdings" pitchFamily="2" charset="2"/>
              </a:rPr>
              <a:t>, </a:t>
            </a:r>
            <a:r>
              <a:rPr lang="en-US" sz="2800" dirty="0" err="1">
                <a:solidFill>
                  <a:srgbClr val="0000FF"/>
                </a:solidFill>
                <a:latin typeface="Times New Roman" pitchFamily="18" charset="0"/>
                <a:ea typeface="Times New Roman" pitchFamily="18" charset="0"/>
                <a:cs typeface="Times New Roman" pitchFamily="18" charset="0"/>
                <a:sym typeface="Wingdings" pitchFamily="2" charset="2"/>
              </a:rPr>
              <a:t>ab</a:t>
            </a:r>
            <a:endParaRPr lang="en-US" sz="2800" dirty="0">
              <a:solidFill>
                <a:srgbClr val="0000FF"/>
              </a:solidFill>
              <a:latin typeface="Times New Roman" pitchFamily="18" charset="0"/>
              <a:cs typeface="Times New Roman" pitchFamily="18" charset="0"/>
              <a:sym typeface="Wingdings" pitchFamily="2" charset="2"/>
            </a:endParaRPr>
          </a:p>
          <a:p>
            <a:pPr lvl="0" algn="just" eaLnBrk="0" fontAlgn="base" hangingPunct="0">
              <a:spcBef>
                <a:spcPct val="0"/>
              </a:spcBef>
              <a:spcAft>
                <a:spcPct val="0"/>
              </a:spcAft>
              <a:tabLst>
                <a:tab pos="838200" algn="l"/>
              </a:tabLst>
            </a:pPr>
            <a:r>
              <a:rPr lang="en-US" sz="2800" dirty="0">
                <a:solidFill>
                  <a:srgbClr val="0000FF"/>
                </a:solidFill>
                <a:latin typeface="Times New Roman" pitchFamily="18" charset="0"/>
                <a:ea typeface="Times New Roman" pitchFamily="18" charset="0"/>
                <a:cs typeface="Times New Roman" pitchFamily="18" charset="0"/>
                <a:sym typeface="Wingdings" pitchFamily="2" charset="2"/>
              </a:rPr>
              <a:t>	</a:t>
            </a:r>
            <a:r>
              <a:rPr lang="en-US" sz="2800" dirty="0" err="1">
                <a:solidFill>
                  <a:srgbClr val="0000FF"/>
                </a:solidFill>
                <a:latin typeface="Times New Roman" pitchFamily="18" charset="0"/>
                <a:ea typeface="Times New Roman" pitchFamily="18" charset="0"/>
                <a:cs typeface="Times New Roman" pitchFamily="18" charset="0"/>
                <a:sym typeface="Wingdings" pitchFamily="2" charset="2"/>
              </a:rPr>
              <a:t>F</a:t>
            </a:r>
            <a:r>
              <a:rPr lang="en-US" sz="2800" baseline="-30000" dirty="0" err="1">
                <a:solidFill>
                  <a:srgbClr val="0000FF"/>
                </a:solidFill>
                <a:latin typeface="Times New Roman" pitchFamily="18" charset="0"/>
                <a:ea typeface="Times New Roman" pitchFamily="18" charset="0"/>
                <a:cs typeface="Times New Roman" pitchFamily="18" charset="0"/>
                <a:sym typeface="Wingdings" pitchFamily="2" charset="2"/>
              </a:rPr>
              <a:t>1</a:t>
            </a:r>
            <a:r>
              <a:rPr lang="en-US" sz="2800" dirty="0">
                <a:solidFill>
                  <a:srgbClr val="0000FF"/>
                </a:solidFill>
                <a:latin typeface="Times New Roman" pitchFamily="18" charset="0"/>
                <a:ea typeface="Times New Roman" pitchFamily="18" charset="0"/>
                <a:cs typeface="Times New Roman" pitchFamily="18" charset="0"/>
                <a:sym typeface="Wingdings" pitchFamily="2" charset="2"/>
              </a:rPr>
              <a:t>:  </a:t>
            </a:r>
            <a:r>
              <a:rPr lang="en-US" sz="2800" dirty="0" err="1">
                <a:solidFill>
                  <a:srgbClr val="0000FF"/>
                </a:solidFill>
                <a:latin typeface="Times New Roman" pitchFamily="18" charset="0"/>
                <a:ea typeface="Times New Roman" pitchFamily="18" charset="0"/>
                <a:cs typeface="Times New Roman" pitchFamily="18" charset="0"/>
                <a:sym typeface="Wingdings" pitchFamily="2" charset="2"/>
              </a:rPr>
              <a:t>1AaBb</a:t>
            </a:r>
            <a:r>
              <a:rPr lang="en-US" sz="2800" dirty="0">
                <a:solidFill>
                  <a:srgbClr val="0000FF"/>
                </a:solidFill>
                <a:latin typeface="Times New Roman" pitchFamily="18" charset="0"/>
                <a:ea typeface="Times New Roman" pitchFamily="18" charset="0"/>
                <a:cs typeface="Times New Roman" pitchFamily="18" charset="0"/>
                <a:sym typeface="Wingdings" pitchFamily="2" charset="2"/>
              </a:rPr>
              <a:t>: </a:t>
            </a:r>
            <a:r>
              <a:rPr lang="en-US" sz="2800" dirty="0" err="1">
                <a:solidFill>
                  <a:srgbClr val="0000FF"/>
                </a:solidFill>
                <a:latin typeface="Times New Roman" pitchFamily="18" charset="0"/>
                <a:ea typeface="Times New Roman" pitchFamily="18" charset="0"/>
                <a:cs typeface="Times New Roman" pitchFamily="18" charset="0"/>
                <a:sym typeface="Wingdings" pitchFamily="2" charset="2"/>
              </a:rPr>
              <a:t>1Aabb</a:t>
            </a:r>
            <a:r>
              <a:rPr lang="en-US" sz="2800" dirty="0">
                <a:solidFill>
                  <a:srgbClr val="0000FF"/>
                </a:solidFill>
                <a:latin typeface="Times New Roman" pitchFamily="18" charset="0"/>
                <a:ea typeface="Times New Roman" pitchFamily="18" charset="0"/>
                <a:cs typeface="Times New Roman" pitchFamily="18" charset="0"/>
                <a:sym typeface="Wingdings" pitchFamily="2" charset="2"/>
              </a:rPr>
              <a:t>: </a:t>
            </a:r>
            <a:r>
              <a:rPr lang="en-US" sz="2800" dirty="0" err="1">
                <a:solidFill>
                  <a:srgbClr val="0000FF"/>
                </a:solidFill>
                <a:latin typeface="Times New Roman" pitchFamily="18" charset="0"/>
                <a:ea typeface="Times New Roman" pitchFamily="18" charset="0"/>
                <a:cs typeface="Times New Roman" pitchFamily="18" charset="0"/>
                <a:sym typeface="Wingdings" pitchFamily="2" charset="2"/>
              </a:rPr>
              <a:t>1aaBb</a:t>
            </a:r>
            <a:r>
              <a:rPr lang="en-US" sz="2800" dirty="0">
                <a:solidFill>
                  <a:srgbClr val="0000FF"/>
                </a:solidFill>
                <a:latin typeface="Times New Roman" pitchFamily="18" charset="0"/>
                <a:ea typeface="Times New Roman" pitchFamily="18" charset="0"/>
                <a:cs typeface="Times New Roman" pitchFamily="18" charset="0"/>
                <a:sym typeface="Wingdings" pitchFamily="2" charset="2"/>
              </a:rPr>
              <a:t>: </a:t>
            </a:r>
            <a:r>
              <a:rPr lang="en-US" sz="2800" dirty="0" err="1">
                <a:solidFill>
                  <a:srgbClr val="0000FF"/>
                </a:solidFill>
                <a:latin typeface="Times New Roman" pitchFamily="18" charset="0"/>
                <a:ea typeface="Times New Roman" pitchFamily="18" charset="0"/>
                <a:cs typeface="Times New Roman" pitchFamily="18" charset="0"/>
                <a:sym typeface="Wingdings" pitchFamily="2" charset="2"/>
              </a:rPr>
              <a:t>1aabb</a:t>
            </a:r>
            <a:endParaRPr lang="en-US" sz="2800" dirty="0">
              <a:solidFill>
                <a:srgbClr val="0000FF"/>
              </a:solidFill>
              <a:latin typeface="Times New Roman" pitchFamily="18" charset="0"/>
              <a:ea typeface="Times New Roman" pitchFamily="18" charset="0"/>
              <a:cs typeface="Times New Roman" pitchFamily="18" charset="0"/>
              <a:sym typeface="Wingdings" pitchFamily="2" charset="2"/>
            </a:endParaRPr>
          </a:p>
          <a:p>
            <a:pPr lvl="0" algn="just" eaLnBrk="0" fontAlgn="base" hangingPunct="0">
              <a:spcBef>
                <a:spcPct val="0"/>
              </a:spcBef>
              <a:spcAft>
                <a:spcPct val="0"/>
              </a:spcAft>
              <a:tabLst>
                <a:tab pos="838200" algn="l"/>
              </a:tabLst>
            </a:pPr>
            <a:r>
              <a:rPr lang="en-US" sz="2800" dirty="0" err="1">
                <a:solidFill>
                  <a:srgbClr val="0000FF"/>
                </a:solidFill>
                <a:latin typeface="Times New Roman" pitchFamily="18" charset="0"/>
                <a:ea typeface="Times New Roman" pitchFamily="18" charset="0"/>
                <a:cs typeface="Times New Roman" pitchFamily="18" charset="0"/>
                <a:sym typeface="Wingdings" pitchFamily="2" charset="2"/>
              </a:rPr>
              <a:t>KH</a:t>
            </a:r>
            <a:r>
              <a:rPr lang="en-US" sz="2800" dirty="0">
                <a:solidFill>
                  <a:srgbClr val="0000FF"/>
                </a:solidFill>
                <a:latin typeface="Times New Roman" pitchFamily="18" charset="0"/>
                <a:ea typeface="Times New Roman" pitchFamily="18" charset="0"/>
                <a:cs typeface="Times New Roman" pitchFamily="18" charset="0"/>
                <a:sym typeface="Wingdings" pitchFamily="2" charset="2"/>
              </a:rPr>
              <a:t>: 1 </a:t>
            </a:r>
            <a:r>
              <a:rPr lang="en-US" sz="2800" dirty="0" err="1">
                <a:solidFill>
                  <a:srgbClr val="0000FF"/>
                </a:solidFill>
                <a:latin typeface="Times New Roman" pitchFamily="18" charset="0"/>
                <a:ea typeface="Times New Roman" pitchFamily="18" charset="0"/>
                <a:cs typeface="Times New Roman" pitchFamily="18" charset="0"/>
                <a:sym typeface="Wingdings" pitchFamily="2" charset="2"/>
              </a:rPr>
              <a:t>xanh</a:t>
            </a:r>
            <a:r>
              <a:rPr lang="en-US" sz="2800" dirty="0">
                <a:solidFill>
                  <a:srgbClr val="0000FF"/>
                </a:solidFill>
                <a:latin typeface="Times New Roman" pitchFamily="18" charset="0"/>
                <a:ea typeface="Times New Roman" pitchFamily="18" charset="0"/>
                <a:cs typeface="Times New Roman" pitchFamily="18" charset="0"/>
                <a:sym typeface="Wingdings" pitchFamily="2" charset="2"/>
              </a:rPr>
              <a:t>, </a:t>
            </a:r>
            <a:r>
              <a:rPr lang="en-US" sz="2800" dirty="0" err="1">
                <a:solidFill>
                  <a:srgbClr val="0000FF"/>
                </a:solidFill>
                <a:latin typeface="Times New Roman" pitchFamily="18" charset="0"/>
                <a:ea typeface="Times New Roman" pitchFamily="18" charset="0"/>
                <a:cs typeface="Times New Roman" pitchFamily="18" charset="0"/>
                <a:sym typeface="Wingdings" pitchFamily="2" charset="2"/>
              </a:rPr>
              <a:t>cao</a:t>
            </a:r>
            <a:r>
              <a:rPr lang="en-US" sz="2800" dirty="0">
                <a:solidFill>
                  <a:srgbClr val="0000FF"/>
                </a:solidFill>
                <a:latin typeface="Times New Roman" pitchFamily="18" charset="0"/>
                <a:ea typeface="Times New Roman" pitchFamily="18" charset="0"/>
                <a:cs typeface="Times New Roman" pitchFamily="18" charset="0"/>
                <a:sym typeface="Wingdings" pitchFamily="2" charset="2"/>
              </a:rPr>
              <a:t>: 1 </a:t>
            </a:r>
            <a:r>
              <a:rPr lang="en-US" sz="2800" dirty="0" err="1">
                <a:solidFill>
                  <a:srgbClr val="0000FF"/>
                </a:solidFill>
                <a:latin typeface="Times New Roman" pitchFamily="18" charset="0"/>
                <a:ea typeface="Times New Roman" pitchFamily="18" charset="0"/>
                <a:cs typeface="Times New Roman" pitchFamily="18" charset="0"/>
                <a:sym typeface="Wingdings" pitchFamily="2" charset="2"/>
              </a:rPr>
              <a:t>xanh</a:t>
            </a:r>
            <a:r>
              <a:rPr lang="en-US" sz="2800" dirty="0">
                <a:solidFill>
                  <a:srgbClr val="0000FF"/>
                </a:solidFill>
                <a:latin typeface="Times New Roman" pitchFamily="18" charset="0"/>
                <a:ea typeface="Times New Roman" pitchFamily="18" charset="0"/>
                <a:cs typeface="Times New Roman" pitchFamily="18" charset="0"/>
                <a:sym typeface="Wingdings" pitchFamily="2" charset="2"/>
              </a:rPr>
              <a:t>, </a:t>
            </a:r>
            <a:r>
              <a:rPr lang="en-US" sz="2800" dirty="0" err="1">
                <a:solidFill>
                  <a:srgbClr val="0000FF"/>
                </a:solidFill>
                <a:latin typeface="Times New Roman" pitchFamily="18" charset="0"/>
                <a:ea typeface="Times New Roman" pitchFamily="18" charset="0"/>
                <a:cs typeface="Times New Roman" pitchFamily="18" charset="0"/>
                <a:sym typeface="Wingdings" pitchFamily="2" charset="2"/>
              </a:rPr>
              <a:t>thấp</a:t>
            </a:r>
            <a:r>
              <a:rPr lang="en-US" sz="2800" dirty="0">
                <a:solidFill>
                  <a:srgbClr val="0000FF"/>
                </a:solidFill>
                <a:latin typeface="Times New Roman" pitchFamily="18" charset="0"/>
                <a:ea typeface="Times New Roman" pitchFamily="18" charset="0"/>
                <a:cs typeface="Times New Roman" pitchFamily="18" charset="0"/>
                <a:sym typeface="Wingdings" pitchFamily="2" charset="2"/>
              </a:rPr>
              <a:t>: 1 </a:t>
            </a:r>
            <a:r>
              <a:rPr lang="en-US" sz="2800" dirty="0" err="1">
                <a:solidFill>
                  <a:srgbClr val="0000FF"/>
                </a:solidFill>
                <a:latin typeface="Times New Roman" pitchFamily="18" charset="0"/>
                <a:ea typeface="Times New Roman" pitchFamily="18" charset="0"/>
                <a:cs typeface="Times New Roman" pitchFamily="18" charset="0"/>
                <a:sym typeface="Wingdings" pitchFamily="2" charset="2"/>
              </a:rPr>
              <a:t>vàng</a:t>
            </a:r>
            <a:r>
              <a:rPr lang="en-US" sz="2800" dirty="0">
                <a:solidFill>
                  <a:srgbClr val="0000FF"/>
                </a:solidFill>
                <a:latin typeface="Times New Roman" pitchFamily="18" charset="0"/>
                <a:ea typeface="Times New Roman" pitchFamily="18" charset="0"/>
                <a:cs typeface="Times New Roman" pitchFamily="18" charset="0"/>
                <a:sym typeface="Wingdings" pitchFamily="2" charset="2"/>
              </a:rPr>
              <a:t>, </a:t>
            </a:r>
            <a:r>
              <a:rPr lang="en-US" sz="2800" dirty="0" err="1">
                <a:solidFill>
                  <a:srgbClr val="0000FF"/>
                </a:solidFill>
                <a:latin typeface="Times New Roman" pitchFamily="18" charset="0"/>
                <a:ea typeface="Times New Roman" pitchFamily="18" charset="0"/>
                <a:cs typeface="Times New Roman" pitchFamily="18" charset="0"/>
                <a:sym typeface="Wingdings" pitchFamily="2" charset="2"/>
              </a:rPr>
              <a:t>cao</a:t>
            </a:r>
            <a:r>
              <a:rPr lang="en-US" sz="2800" dirty="0">
                <a:solidFill>
                  <a:srgbClr val="0000FF"/>
                </a:solidFill>
                <a:latin typeface="Times New Roman" pitchFamily="18" charset="0"/>
                <a:ea typeface="Times New Roman" pitchFamily="18" charset="0"/>
                <a:cs typeface="Times New Roman" pitchFamily="18" charset="0"/>
                <a:sym typeface="Wingdings" pitchFamily="2" charset="2"/>
              </a:rPr>
              <a:t>: 1 </a:t>
            </a:r>
            <a:r>
              <a:rPr lang="en-US" sz="2800" dirty="0" err="1">
                <a:solidFill>
                  <a:srgbClr val="0000FF"/>
                </a:solidFill>
                <a:latin typeface="Times New Roman" pitchFamily="18" charset="0"/>
                <a:ea typeface="Times New Roman" pitchFamily="18" charset="0"/>
                <a:cs typeface="Times New Roman" pitchFamily="18" charset="0"/>
                <a:sym typeface="Wingdings" pitchFamily="2" charset="2"/>
              </a:rPr>
              <a:t>vàng</a:t>
            </a:r>
            <a:r>
              <a:rPr lang="en-US" sz="2800" dirty="0">
                <a:solidFill>
                  <a:srgbClr val="0000FF"/>
                </a:solidFill>
                <a:latin typeface="Times New Roman" pitchFamily="18" charset="0"/>
                <a:ea typeface="Times New Roman" pitchFamily="18" charset="0"/>
                <a:cs typeface="Times New Roman" pitchFamily="18" charset="0"/>
                <a:sym typeface="Wingdings" pitchFamily="2" charset="2"/>
              </a:rPr>
              <a:t>, </a:t>
            </a:r>
            <a:r>
              <a:rPr lang="en-US" sz="2800" dirty="0" err="1">
                <a:solidFill>
                  <a:srgbClr val="0000FF"/>
                </a:solidFill>
                <a:latin typeface="Times New Roman" pitchFamily="18" charset="0"/>
                <a:ea typeface="Times New Roman" pitchFamily="18" charset="0"/>
                <a:cs typeface="Times New Roman" pitchFamily="18" charset="0"/>
                <a:sym typeface="Wingdings" pitchFamily="2" charset="2"/>
              </a:rPr>
              <a:t>thấp</a:t>
            </a:r>
            <a:endParaRPr lang="en-US" sz="2800" dirty="0">
              <a:solidFill>
                <a:srgbClr val="0000FF"/>
              </a:solidFill>
              <a:latin typeface="Times New Roman" pitchFamily="18" charset="0"/>
              <a:ea typeface="Times New Roman" pitchFamily="18" charset="0"/>
              <a:cs typeface="Times New Roman" pitchFamily="18" charset="0"/>
              <a:sym typeface="Wingdings" pitchFamily="2" charset="2"/>
            </a:endParaRPr>
          </a:p>
          <a:p>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Biến</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dị</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tổ</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cs typeface="Times New Roman" pitchFamily="18" charset="0"/>
              </a:rPr>
              <a:t>hợp</a:t>
            </a:r>
            <a:r>
              <a:rPr lang="en-US" sz="2800" dirty="0">
                <a:solidFill>
                  <a:srgbClr val="0000FF"/>
                </a:solidFill>
                <a:latin typeface="Times New Roman" pitchFamily="18" charset="0"/>
                <a:cs typeface="Times New Roman" pitchFamily="18" charset="0"/>
              </a:rPr>
              <a:t>: </a:t>
            </a:r>
            <a:r>
              <a:rPr lang="en-US" sz="2800" dirty="0" err="1">
                <a:solidFill>
                  <a:srgbClr val="0000FF"/>
                </a:solidFill>
                <a:latin typeface="Times New Roman" pitchFamily="18" charset="0"/>
                <a:ea typeface="Times New Roman" pitchFamily="18" charset="0"/>
                <a:cs typeface="Times New Roman" pitchFamily="18" charset="0"/>
                <a:sym typeface="Wingdings" pitchFamily="2" charset="2"/>
              </a:rPr>
              <a:t>xanh</a:t>
            </a:r>
            <a:r>
              <a:rPr lang="en-US" sz="2800" dirty="0">
                <a:solidFill>
                  <a:srgbClr val="0000FF"/>
                </a:solidFill>
                <a:latin typeface="Times New Roman" pitchFamily="18" charset="0"/>
                <a:ea typeface="Times New Roman" pitchFamily="18" charset="0"/>
                <a:cs typeface="Times New Roman" pitchFamily="18" charset="0"/>
                <a:sym typeface="Wingdings" pitchFamily="2" charset="2"/>
              </a:rPr>
              <a:t>, </a:t>
            </a:r>
            <a:r>
              <a:rPr lang="en-US" sz="2800" dirty="0" err="1">
                <a:solidFill>
                  <a:srgbClr val="0000FF"/>
                </a:solidFill>
                <a:latin typeface="Times New Roman" pitchFamily="18" charset="0"/>
                <a:ea typeface="Times New Roman" pitchFamily="18" charset="0"/>
                <a:cs typeface="Times New Roman" pitchFamily="18" charset="0"/>
                <a:sym typeface="Wingdings" pitchFamily="2" charset="2"/>
              </a:rPr>
              <a:t>cao</a:t>
            </a:r>
            <a:r>
              <a:rPr lang="en-US" sz="2800" dirty="0">
                <a:solidFill>
                  <a:srgbClr val="0000FF"/>
                </a:solidFill>
                <a:latin typeface="Times New Roman" pitchFamily="18" charset="0"/>
                <a:ea typeface="Times New Roman" pitchFamily="18" charset="0"/>
                <a:cs typeface="Times New Roman" pitchFamily="18" charset="0"/>
                <a:sym typeface="Wingdings" pitchFamily="2" charset="2"/>
              </a:rPr>
              <a:t> </a:t>
            </a:r>
            <a:r>
              <a:rPr lang="en-US" sz="2800" dirty="0" err="1">
                <a:solidFill>
                  <a:srgbClr val="0000FF"/>
                </a:solidFill>
                <a:latin typeface="Times New Roman" pitchFamily="18" charset="0"/>
                <a:ea typeface="Times New Roman" pitchFamily="18" charset="0"/>
                <a:cs typeface="Times New Roman" pitchFamily="18" charset="0"/>
                <a:sym typeface="Wingdings" pitchFamily="2" charset="2"/>
              </a:rPr>
              <a:t>và</a:t>
            </a:r>
            <a:r>
              <a:rPr lang="en-US" sz="2800" dirty="0">
                <a:solidFill>
                  <a:srgbClr val="0000FF"/>
                </a:solidFill>
                <a:latin typeface="Times New Roman" pitchFamily="18" charset="0"/>
                <a:ea typeface="Times New Roman" pitchFamily="18" charset="0"/>
                <a:cs typeface="Times New Roman" pitchFamily="18" charset="0"/>
                <a:sym typeface="Wingdings" pitchFamily="2" charset="2"/>
              </a:rPr>
              <a:t> </a:t>
            </a:r>
            <a:r>
              <a:rPr lang="en-US" sz="2800" dirty="0" err="1">
                <a:solidFill>
                  <a:srgbClr val="0000FF"/>
                </a:solidFill>
                <a:latin typeface="Times New Roman" pitchFamily="18" charset="0"/>
                <a:ea typeface="Times New Roman" pitchFamily="18" charset="0"/>
                <a:cs typeface="Times New Roman" pitchFamily="18" charset="0"/>
                <a:sym typeface="Wingdings" pitchFamily="2" charset="2"/>
              </a:rPr>
              <a:t>vàng</a:t>
            </a:r>
            <a:r>
              <a:rPr lang="en-US" sz="2800" dirty="0">
                <a:solidFill>
                  <a:srgbClr val="0000FF"/>
                </a:solidFill>
                <a:latin typeface="Times New Roman" pitchFamily="18" charset="0"/>
                <a:ea typeface="Times New Roman" pitchFamily="18" charset="0"/>
                <a:cs typeface="Times New Roman" pitchFamily="18" charset="0"/>
                <a:sym typeface="Wingdings" pitchFamily="2" charset="2"/>
              </a:rPr>
              <a:t>, </a:t>
            </a:r>
            <a:r>
              <a:rPr lang="en-US" sz="2800" dirty="0" err="1">
                <a:solidFill>
                  <a:srgbClr val="0000FF"/>
                </a:solidFill>
                <a:latin typeface="Times New Roman" pitchFamily="18" charset="0"/>
                <a:ea typeface="Times New Roman" pitchFamily="18" charset="0"/>
                <a:cs typeface="Times New Roman" pitchFamily="18" charset="0"/>
                <a:sym typeface="Wingdings" pitchFamily="2" charset="2"/>
              </a:rPr>
              <a:t>thấp</a:t>
            </a:r>
            <a:r>
              <a:rPr lang="en-US" sz="2800" dirty="0">
                <a:solidFill>
                  <a:srgbClr val="0000FF"/>
                </a:solidFill>
                <a:latin typeface="Times New Roman" pitchFamily="18" charset="0"/>
                <a:ea typeface="Times New Roman" pitchFamily="18" charset="0"/>
                <a:cs typeface="Times New Roman" pitchFamily="18" charset="0"/>
                <a:sym typeface="Wingdings" pitchFamily="2" charset="2"/>
              </a:rPr>
              <a:t>.</a:t>
            </a:r>
            <a:endParaRPr lang="en-US" sz="2800" dirty="0">
              <a:solidFill>
                <a:srgbClr val="0000FF"/>
              </a:solidFill>
              <a:latin typeface="Times New Roman" pitchFamily="18" charset="0"/>
              <a:cs typeface="Times New Roman" pitchFamily="18" charset="0"/>
            </a:endParaRPr>
          </a:p>
        </p:txBody>
      </p:sp>
      <p:pic>
        <p:nvPicPr>
          <p:cNvPr id="35842" name="Picture 2"/>
          <p:cNvPicPr>
            <a:picLocks noChangeAspect="1" noChangeArrowheads="1"/>
          </p:cNvPicPr>
          <p:nvPr/>
        </p:nvPicPr>
        <p:blipFill>
          <a:blip r:embed="rId2"/>
          <a:srcRect/>
          <a:stretch>
            <a:fillRect/>
          </a:stretch>
        </p:blipFill>
        <p:spPr bwMode="auto">
          <a:xfrm>
            <a:off x="-1" y="0"/>
            <a:ext cx="12180967" cy="2786743"/>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nodeType="withEffect">
                                  <p:stCondLst>
                                    <p:cond delay="0"/>
                                  </p:stCondLst>
                                  <p:childTnLst>
                                    <p:set>
                                      <p:cBhvr>
                                        <p:cTn id="6" dur="1" fill="hold">
                                          <p:stCondLst>
                                            <p:cond delay="0"/>
                                          </p:stCondLst>
                                        </p:cTn>
                                        <p:tgtEl>
                                          <p:spTgt spid="35842"/>
                                        </p:tgtEl>
                                        <p:attrNameLst>
                                          <p:attrName>style.visibility</p:attrName>
                                        </p:attrNameLst>
                                      </p:cBhvr>
                                      <p:to>
                                        <p:strVal val="visible"/>
                                      </p:to>
                                    </p:set>
                                    <p:anim calcmode="lin" valueType="num">
                                      <p:cBhvr>
                                        <p:cTn id="7" dur="1000" fill="hold"/>
                                        <p:tgtEl>
                                          <p:spTgt spid="35842"/>
                                        </p:tgtEl>
                                        <p:attrNameLst>
                                          <p:attrName>ppt_w</p:attrName>
                                        </p:attrNameLst>
                                      </p:cBhvr>
                                      <p:tavLst>
                                        <p:tav tm="0">
                                          <p:val>
                                            <p:fltVal val="0"/>
                                          </p:val>
                                        </p:tav>
                                        <p:tav tm="100000">
                                          <p:val>
                                            <p:strVal val="#ppt_w"/>
                                          </p:val>
                                        </p:tav>
                                      </p:tavLst>
                                    </p:anim>
                                    <p:anim calcmode="lin" valueType="num">
                                      <p:cBhvr>
                                        <p:cTn id="8" dur="1000" fill="hold"/>
                                        <p:tgtEl>
                                          <p:spTgt spid="35842"/>
                                        </p:tgtEl>
                                        <p:attrNameLst>
                                          <p:attrName>ppt_h</p:attrName>
                                        </p:attrNameLst>
                                      </p:cBhvr>
                                      <p:tavLst>
                                        <p:tav tm="0">
                                          <p:val>
                                            <p:fltVal val="0"/>
                                          </p:val>
                                        </p:tav>
                                        <p:tav tm="100000">
                                          <p:val>
                                            <p:strVal val="#ppt_h"/>
                                          </p:val>
                                        </p:tav>
                                      </p:tavLst>
                                    </p:anim>
                                    <p:animEffect transition="in" filter="fade">
                                      <p:cBhvr>
                                        <p:cTn id="9" dur="1000"/>
                                        <p:tgtEl>
                                          <p:spTgt spid="35842"/>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0" fill="hold" nodeType="clickEffect">
                                  <p:stCondLst>
                                    <p:cond delay="0"/>
                                  </p:stCondLst>
                                  <p:childTnLst>
                                    <p:set>
                                      <p:cBhvr>
                                        <p:cTn id="13" dur="1" fill="hold">
                                          <p:stCondLst>
                                            <p:cond delay="0"/>
                                          </p:stCondLst>
                                        </p:cTn>
                                        <p:tgtEl>
                                          <p:spTgt spid="8">
                                            <p:txEl>
                                              <p:pRg st="0" end="0"/>
                                            </p:txEl>
                                          </p:spTgt>
                                        </p:tgtEl>
                                        <p:attrNameLst>
                                          <p:attrName>style.visibility</p:attrName>
                                        </p:attrNameLst>
                                      </p:cBhvr>
                                      <p:to>
                                        <p:strVal val="visible"/>
                                      </p:to>
                                    </p:set>
                                    <p:anim calcmode="lin" valueType="num">
                                      <p:cBhvr>
                                        <p:cTn id="14" dur="1000" fill="hold"/>
                                        <p:tgtEl>
                                          <p:spTgt spid="8">
                                            <p:txEl>
                                              <p:pRg st="0" end="0"/>
                                            </p:txEl>
                                          </p:spTgt>
                                        </p:tgtEl>
                                        <p:attrNameLst>
                                          <p:attrName>ppt_w</p:attrName>
                                        </p:attrNameLst>
                                      </p:cBhvr>
                                      <p:tavLst>
                                        <p:tav tm="0">
                                          <p:val>
                                            <p:fltVal val="0"/>
                                          </p:val>
                                        </p:tav>
                                        <p:tav tm="100000">
                                          <p:val>
                                            <p:strVal val="#ppt_w"/>
                                          </p:val>
                                        </p:tav>
                                      </p:tavLst>
                                    </p:anim>
                                    <p:anim calcmode="lin" valueType="num">
                                      <p:cBhvr>
                                        <p:cTn id="15" dur="1000" fill="hold"/>
                                        <p:tgtEl>
                                          <p:spTgt spid="8">
                                            <p:txEl>
                                              <p:pRg st="0" end="0"/>
                                            </p:txEl>
                                          </p:spTgt>
                                        </p:tgtEl>
                                        <p:attrNameLst>
                                          <p:attrName>ppt_h</p:attrName>
                                        </p:attrNameLst>
                                      </p:cBhvr>
                                      <p:tavLst>
                                        <p:tav tm="0">
                                          <p:val>
                                            <p:fltVal val="0"/>
                                          </p:val>
                                        </p:tav>
                                        <p:tav tm="100000">
                                          <p:val>
                                            <p:strVal val="#ppt_h"/>
                                          </p:val>
                                        </p:tav>
                                      </p:tavLst>
                                    </p:anim>
                                    <p:animEffect transition="in" filter="fade">
                                      <p:cBhvr>
                                        <p:cTn id="16" dur="1000"/>
                                        <p:tgtEl>
                                          <p:spTgt spid="8">
                                            <p:txEl>
                                              <p:pRg st="0" end="0"/>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0" fill="hold" nodeType="clickEffect">
                                  <p:stCondLst>
                                    <p:cond delay="0"/>
                                  </p:stCondLst>
                                  <p:childTnLst>
                                    <p:set>
                                      <p:cBhvr>
                                        <p:cTn id="20" dur="1" fill="hold">
                                          <p:stCondLst>
                                            <p:cond delay="0"/>
                                          </p:stCondLst>
                                        </p:cTn>
                                        <p:tgtEl>
                                          <p:spTgt spid="8">
                                            <p:txEl>
                                              <p:pRg st="1" end="1"/>
                                            </p:txEl>
                                          </p:spTgt>
                                        </p:tgtEl>
                                        <p:attrNameLst>
                                          <p:attrName>style.visibility</p:attrName>
                                        </p:attrNameLst>
                                      </p:cBhvr>
                                      <p:to>
                                        <p:strVal val="visible"/>
                                      </p:to>
                                    </p:set>
                                    <p:anim calcmode="lin" valueType="num">
                                      <p:cBhvr>
                                        <p:cTn id="21" dur="1000" fill="hold"/>
                                        <p:tgtEl>
                                          <p:spTgt spid="8">
                                            <p:txEl>
                                              <p:pRg st="1" end="1"/>
                                            </p:txEl>
                                          </p:spTgt>
                                        </p:tgtEl>
                                        <p:attrNameLst>
                                          <p:attrName>ppt_w</p:attrName>
                                        </p:attrNameLst>
                                      </p:cBhvr>
                                      <p:tavLst>
                                        <p:tav tm="0">
                                          <p:val>
                                            <p:fltVal val="0"/>
                                          </p:val>
                                        </p:tav>
                                        <p:tav tm="100000">
                                          <p:val>
                                            <p:strVal val="#ppt_w"/>
                                          </p:val>
                                        </p:tav>
                                      </p:tavLst>
                                    </p:anim>
                                    <p:anim calcmode="lin" valueType="num">
                                      <p:cBhvr>
                                        <p:cTn id="22" dur="1000" fill="hold"/>
                                        <p:tgtEl>
                                          <p:spTgt spid="8">
                                            <p:txEl>
                                              <p:pRg st="1" end="1"/>
                                            </p:txEl>
                                          </p:spTgt>
                                        </p:tgtEl>
                                        <p:attrNameLst>
                                          <p:attrName>ppt_h</p:attrName>
                                        </p:attrNameLst>
                                      </p:cBhvr>
                                      <p:tavLst>
                                        <p:tav tm="0">
                                          <p:val>
                                            <p:fltVal val="0"/>
                                          </p:val>
                                        </p:tav>
                                        <p:tav tm="100000">
                                          <p:val>
                                            <p:strVal val="#ppt_h"/>
                                          </p:val>
                                        </p:tav>
                                      </p:tavLst>
                                    </p:anim>
                                    <p:animEffect transition="in" filter="fade">
                                      <p:cBhvr>
                                        <p:cTn id="23" dur="1000"/>
                                        <p:tgtEl>
                                          <p:spTgt spid="8">
                                            <p:txEl>
                                              <p:pRg st="1" end="1"/>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0" fill="hold" nodeType="clickEffect">
                                  <p:stCondLst>
                                    <p:cond delay="0"/>
                                  </p:stCondLst>
                                  <p:childTnLst>
                                    <p:set>
                                      <p:cBhvr>
                                        <p:cTn id="27" dur="1" fill="hold">
                                          <p:stCondLst>
                                            <p:cond delay="0"/>
                                          </p:stCondLst>
                                        </p:cTn>
                                        <p:tgtEl>
                                          <p:spTgt spid="8">
                                            <p:txEl>
                                              <p:pRg st="2" end="2"/>
                                            </p:txEl>
                                          </p:spTgt>
                                        </p:tgtEl>
                                        <p:attrNameLst>
                                          <p:attrName>style.visibility</p:attrName>
                                        </p:attrNameLst>
                                      </p:cBhvr>
                                      <p:to>
                                        <p:strVal val="visible"/>
                                      </p:to>
                                    </p:set>
                                    <p:anim calcmode="lin" valueType="num">
                                      <p:cBhvr>
                                        <p:cTn id="28" dur="1000" fill="hold"/>
                                        <p:tgtEl>
                                          <p:spTgt spid="8">
                                            <p:txEl>
                                              <p:pRg st="2" end="2"/>
                                            </p:txEl>
                                          </p:spTgt>
                                        </p:tgtEl>
                                        <p:attrNameLst>
                                          <p:attrName>ppt_w</p:attrName>
                                        </p:attrNameLst>
                                      </p:cBhvr>
                                      <p:tavLst>
                                        <p:tav tm="0">
                                          <p:val>
                                            <p:fltVal val="0"/>
                                          </p:val>
                                        </p:tav>
                                        <p:tav tm="100000">
                                          <p:val>
                                            <p:strVal val="#ppt_w"/>
                                          </p:val>
                                        </p:tav>
                                      </p:tavLst>
                                    </p:anim>
                                    <p:anim calcmode="lin" valueType="num">
                                      <p:cBhvr>
                                        <p:cTn id="29" dur="1000" fill="hold"/>
                                        <p:tgtEl>
                                          <p:spTgt spid="8">
                                            <p:txEl>
                                              <p:pRg st="2" end="2"/>
                                            </p:txEl>
                                          </p:spTgt>
                                        </p:tgtEl>
                                        <p:attrNameLst>
                                          <p:attrName>ppt_h</p:attrName>
                                        </p:attrNameLst>
                                      </p:cBhvr>
                                      <p:tavLst>
                                        <p:tav tm="0">
                                          <p:val>
                                            <p:fltVal val="0"/>
                                          </p:val>
                                        </p:tav>
                                        <p:tav tm="100000">
                                          <p:val>
                                            <p:strVal val="#ppt_h"/>
                                          </p:val>
                                        </p:tav>
                                      </p:tavLst>
                                    </p:anim>
                                    <p:animEffect transition="in" filter="fade">
                                      <p:cBhvr>
                                        <p:cTn id="30" dur="1000"/>
                                        <p:tgtEl>
                                          <p:spTgt spid="8">
                                            <p:txEl>
                                              <p:pRg st="2" end="2"/>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0" fill="hold" nodeType="clickEffect">
                                  <p:stCondLst>
                                    <p:cond delay="0"/>
                                  </p:stCondLst>
                                  <p:childTnLst>
                                    <p:set>
                                      <p:cBhvr>
                                        <p:cTn id="34" dur="1" fill="hold">
                                          <p:stCondLst>
                                            <p:cond delay="0"/>
                                          </p:stCondLst>
                                        </p:cTn>
                                        <p:tgtEl>
                                          <p:spTgt spid="8">
                                            <p:txEl>
                                              <p:pRg st="3" end="3"/>
                                            </p:txEl>
                                          </p:spTgt>
                                        </p:tgtEl>
                                        <p:attrNameLst>
                                          <p:attrName>style.visibility</p:attrName>
                                        </p:attrNameLst>
                                      </p:cBhvr>
                                      <p:to>
                                        <p:strVal val="visible"/>
                                      </p:to>
                                    </p:set>
                                    <p:anim calcmode="lin" valueType="num">
                                      <p:cBhvr>
                                        <p:cTn id="35" dur="1000" fill="hold"/>
                                        <p:tgtEl>
                                          <p:spTgt spid="8">
                                            <p:txEl>
                                              <p:pRg st="3" end="3"/>
                                            </p:txEl>
                                          </p:spTgt>
                                        </p:tgtEl>
                                        <p:attrNameLst>
                                          <p:attrName>ppt_w</p:attrName>
                                        </p:attrNameLst>
                                      </p:cBhvr>
                                      <p:tavLst>
                                        <p:tav tm="0">
                                          <p:val>
                                            <p:fltVal val="0"/>
                                          </p:val>
                                        </p:tav>
                                        <p:tav tm="100000">
                                          <p:val>
                                            <p:strVal val="#ppt_w"/>
                                          </p:val>
                                        </p:tav>
                                      </p:tavLst>
                                    </p:anim>
                                    <p:anim calcmode="lin" valueType="num">
                                      <p:cBhvr>
                                        <p:cTn id="36" dur="1000" fill="hold"/>
                                        <p:tgtEl>
                                          <p:spTgt spid="8">
                                            <p:txEl>
                                              <p:pRg st="3" end="3"/>
                                            </p:txEl>
                                          </p:spTgt>
                                        </p:tgtEl>
                                        <p:attrNameLst>
                                          <p:attrName>ppt_h</p:attrName>
                                        </p:attrNameLst>
                                      </p:cBhvr>
                                      <p:tavLst>
                                        <p:tav tm="0">
                                          <p:val>
                                            <p:fltVal val="0"/>
                                          </p:val>
                                        </p:tav>
                                        <p:tav tm="100000">
                                          <p:val>
                                            <p:strVal val="#ppt_h"/>
                                          </p:val>
                                        </p:tav>
                                      </p:tavLst>
                                    </p:anim>
                                    <p:animEffect transition="in" filter="fade">
                                      <p:cBhvr>
                                        <p:cTn id="37" dur="1000"/>
                                        <p:tgtEl>
                                          <p:spTgt spid="8">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0" fill="hold" nodeType="clickEffect">
                                  <p:stCondLst>
                                    <p:cond delay="0"/>
                                  </p:stCondLst>
                                  <p:childTnLst>
                                    <p:set>
                                      <p:cBhvr>
                                        <p:cTn id="41" dur="1" fill="hold">
                                          <p:stCondLst>
                                            <p:cond delay="0"/>
                                          </p:stCondLst>
                                        </p:cTn>
                                        <p:tgtEl>
                                          <p:spTgt spid="8">
                                            <p:txEl>
                                              <p:pRg st="4" end="4"/>
                                            </p:txEl>
                                          </p:spTgt>
                                        </p:tgtEl>
                                        <p:attrNameLst>
                                          <p:attrName>style.visibility</p:attrName>
                                        </p:attrNameLst>
                                      </p:cBhvr>
                                      <p:to>
                                        <p:strVal val="visible"/>
                                      </p:to>
                                    </p:set>
                                    <p:anim calcmode="lin" valueType="num">
                                      <p:cBhvr>
                                        <p:cTn id="42" dur="1000" fill="hold"/>
                                        <p:tgtEl>
                                          <p:spTgt spid="8">
                                            <p:txEl>
                                              <p:pRg st="4" end="4"/>
                                            </p:txEl>
                                          </p:spTgt>
                                        </p:tgtEl>
                                        <p:attrNameLst>
                                          <p:attrName>ppt_w</p:attrName>
                                        </p:attrNameLst>
                                      </p:cBhvr>
                                      <p:tavLst>
                                        <p:tav tm="0">
                                          <p:val>
                                            <p:fltVal val="0"/>
                                          </p:val>
                                        </p:tav>
                                        <p:tav tm="100000">
                                          <p:val>
                                            <p:strVal val="#ppt_w"/>
                                          </p:val>
                                        </p:tav>
                                      </p:tavLst>
                                    </p:anim>
                                    <p:anim calcmode="lin" valueType="num">
                                      <p:cBhvr>
                                        <p:cTn id="43" dur="1000" fill="hold"/>
                                        <p:tgtEl>
                                          <p:spTgt spid="8">
                                            <p:txEl>
                                              <p:pRg st="4" end="4"/>
                                            </p:txEl>
                                          </p:spTgt>
                                        </p:tgtEl>
                                        <p:attrNameLst>
                                          <p:attrName>ppt_h</p:attrName>
                                        </p:attrNameLst>
                                      </p:cBhvr>
                                      <p:tavLst>
                                        <p:tav tm="0">
                                          <p:val>
                                            <p:fltVal val="0"/>
                                          </p:val>
                                        </p:tav>
                                        <p:tav tm="100000">
                                          <p:val>
                                            <p:strVal val="#ppt_h"/>
                                          </p:val>
                                        </p:tav>
                                      </p:tavLst>
                                    </p:anim>
                                    <p:animEffect transition="in" filter="fade">
                                      <p:cBhvr>
                                        <p:cTn id="44" dur="1000"/>
                                        <p:tgtEl>
                                          <p:spTgt spid="8">
                                            <p:txEl>
                                              <p:pRg st="4" end="4"/>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0" fill="hold" nodeType="clickEffect">
                                  <p:stCondLst>
                                    <p:cond delay="0"/>
                                  </p:stCondLst>
                                  <p:childTnLst>
                                    <p:set>
                                      <p:cBhvr>
                                        <p:cTn id="48" dur="1" fill="hold">
                                          <p:stCondLst>
                                            <p:cond delay="0"/>
                                          </p:stCondLst>
                                        </p:cTn>
                                        <p:tgtEl>
                                          <p:spTgt spid="8">
                                            <p:txEl>
                                              <p:pRg st="5" end="5"/>
                                            </p:txEl>
                                          </p:spTgt>
                                        </p:tgtEl>
                                        <p:attrNameLst>
                                          <p:attrName>style.visibility</p:attrName>
                                        </p:attrNameLst>
                                      </p:cBhvr>
                                      <p:to>
                                        <p:strVal val="visible"/>
                                      </p:to>
                                    </p:set>
                                    <p:anim calcmode="lin" valueType="num">
                                      <p:cBhvr>
                                        <p:cTn id="49" dur="1000" fill="hold"/>
                                        <p:tgtEl>
                                          <p:spTgt spid="8">
                                            <p:txEl>
                                              <p:pRg st="5" end="5"/>
                                            </p:txEl>
                                          </p:spTgt>
                                        </p:tgtEl>
                                        <p:attrNameLst>
                                          <p:attrName>ppt_w</p:attrName>
                                        </p:attrNameLst>
                                      </p:cBhvr>
                                      <p:tavLst>
                                        <p:tav tm="0">
                                          <p:val>
                                            <p:fltVal val="0"/>
                                          </p:val>
                                        </p:tav>
                                        <p:tav tm="100000">
                                          <p:val>
                                            <p:strVal val="#ppt_w"/>
                                          </p:val>
                                        </p:tav>
                                      </p:tavLst>
                                    </p:anim>
                                    <p:anim calcmode="lin" valueType="num">
                                      <p:cBhvr>
                                        <p:cTn id="50" dur="1000" fill="hold"/>
                                        <p:tgtEl>
                                          <p:spTgt spid="8">
                                            <p:txEl>
                                              <p:pRg st="5" end="5"/>
                                            </p:txEl>
                                          </p:spTgt>
                                        </p:tgtEl>
                                        <p:attrNameLst>
                                          <p:attrName>ppt_h</p:attrName>
                                        </p:attrNameLst>
                                      </p:cBhvr>
                                      <p:tavLst>
                                        <p:tav tm="0">
                                          <p:val>
                                            <p:fltVal val="0"/>
                                          </p:val>
                                        </p:tav>
                                        <p:tav tm="100000">
                                          <p:val>
                                            <p:strVal val="#ppt_h"/>
                                          </p:val>
                                        </p:tav>
                                      </p:tavLst>
                                    </p:anim>
                                    <p:animEffect transition="in" filter="fade">
                                      <p:cBhvr>
                                        <p:cTn id="51" dur="1000"/>
                                        <p:tgtEl>
                                          <p:spTgt spid="8">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Rectangle 3"/>
          <p:cNvSpPr>
            <a:spLocks noChangeArrowheads="1"/>
          </p:cNvSpPr>
          <p:nvPr/>
        </p:nvSpPr>
        <p:spPr bwMode="auto">
          <a:xfrm>
            <a:off x="0" y="3091546"/>
            <a:ext cx="12192000" cy="138499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just" fontAlgn="base">
              <a:spcBef>
                <a:spcPct val="0"/>
              </a:spcBef>
              <a:spcAft>
                <a:spcPct val="0"/>
              </a:spcAft>
            </a:pPr>
            <a:r>
              <a:rPr lang="vi-VN" sz="2800" dirty="0">
                <a:solidFill>
                  <a:srgbClr val="FF00FF"/>
                </a:solidFill>
                <a:latin typeface="Times New Roman" pitchFamily="18" charset="0"/>
                <a:ea typeface="Times New Roman" pitchFamily="18" charset="0"/>
                <a:cs typeface="Times New Roman" pitchFamily="18" charset="0"/>
              </a:rPr>
              <a:t>Trong chăn nuôi, người ta thường tạo ra con lai bằng cách cho lai giữa giống địa phương với giống nhập ngoại vì như vậy sẽ tạo ra biến dị tổ hợp, làm nguồn nguyên liệu cho chọn giống.</a:t>
            </a:r>
            <a:endParaRPr kumimoji="0" lang="en-US" sz="2800" b="0" i="0" u="none" strike="noStrike" cap="none" normalizeH="0" baseline="0" dirty="0">
              <a:ln>
                <a:noFill/>
              </a:ln>
              <a:solidFill>
                <a:srgbClr val="FF00FF"/>
              </a:solidFill>
              <a:effectLst/>
              <a:latin typeface="Times New Roman" pitchFamily="18" charset="0"/>
              <a:cs typeface="Times New Roman" pitchFamily="18" charset="0"/>
            </a:endParaRPr>
          </a:p>
        </p:txBody>
      </p:sp>
      <p:pic>
        <p:nvPicPr>
          <p:cNvPr id="37890" name="Picture 2"/>
          <p:cNvPicPr>
            <a:picLocks noChangeAspect="1" noChangeArrowheads="1"/>
          </p:cNvPicPr>
          <p:nvPr/>
        </p:nvPicPr>
        <p:blipFill>
          <a:blip r:embed="rId2"/>
          <a:srcRect/>
          <a:stretch>
            <a:fillRect/>
          </a:stretch>
        </p:blipFill>
        <p:spPr bwMode="auto">
          <a:xfrm>
            <a:off x="-1" y="667656"/>
            <a:ext cx="12192001" cy="2040397"/>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nodeType="withEffect">
                                  <p:stCondLst>
                                    <p:cond delay="0"/>
                                  </p:stCondLst>
                                  <p:childTnLst>
                                    <p:set>
                                      <p:cBhvr>
                                        <p:cTn id="6" dur="1" fill="hold">
                                          <p:stCondLst>
                                            <p:cond delay="0"/>
                                          </p:stCondLst>
                                        </p:cTn>
                                        <p:tgtEl>
                                          <p:spTgt spid="37890"/>
                                        </p:tgtEl>
                                        <p:attrNameLst>
                                          <p:attrName>style.visibility</p:attrName>
                                        </p:attrNameLst>
                                      </p:cBhvr>
                                      <p:to>
                                        <p:strVal val="visible"/>
                                      </p:to>
                                    </p:set>
                                    <p:anim calcmode="lin" valueType="num">
                                      <p:cBhvr>
                                        <p:cTn id="7" dur="1000" fill="hold"/>
                                        <p:tgtEl>
                                          <p:spTgt spid="37890"/>
                                        </p:tgtEl>
                                        <p:attrNameLst>
                                          <p:attrName>ppt_w</p:attrName>
                                        </p:attrNameLst>
                                      </p:cBhvr>
                                      <p:tavLst>
                                        <p:tav tm="0">
                                          <p:val>
                                            <p:fltVal val="0"/>
                                          </p:val>
                                        </p:tav>
                                        <p:tav tm="100000">
                                          <p:val>
                                            <p:strVal val="#ppt_w"/>
                                          </p:val>
                                        </p:tav>
                                      </p:tavLst>
                                    </p:anim>
                                    <p:anim calcmode="lin" valueType="num">
                                      <p:cBhvr>
                                        <p:cTn id="8" dur="1000" fill="hold"/>
                                        <p:tgtEl>
                                          <p:spTgt spid="37890"/>
                                        </p:tgtEl>
                                        <p:attrNameLst>
                                          <p:attrName>ppt_h</p:attrName>
                                        </p:attrNameLst>
                                      </p:cBhvr>
                                      <p:tavLst>
                                        <p:tav tm="0">
                                          <p:val>
                                            <p:fltVal val="0"/>
                                          </p:val>
                                        </p:tav>
                                        <p:tav tm="100000">
                                          <p:val>
                                            <p:strVal val="#ppt_h"/>
                                          </p:val>
                                        </p:tav>
                                      </p:tavLst>
                                    </p:anim>
                                    <p:animEffect transition="in" filter="fade">
                                      <p:cBhvr>
                                        <p:cTn id="9" dur="1000"/>
                                        <p:tgtEl>
                                          <p:spTgt spid="37890"/>
                                        </p:tgtEl>
                                      </p:cBhvr>
                                    </p:animEffect>
                                  </p:childTnLst>
                                </p:cTn>
                              </p:par>
                            </p:childTnLst>
                          </p:cTn>
                        </p:par>
                      </p:childTnLst>
                    </p:cTn>
                  </p:par>
                  <p:par>
                    <p:cTn id="10" fill="hold">
                      <p:stCondLst>
                        <p:cond delay="indefinite"/>
                      </p:stCondLst>
                      <p:childTnLst>
                        <p:par>
                          <p:cTn id="11" fill="hold">
                            <p:stCondLst>
                              <p:cond delay="0"/>
                            </p:stCondLst>
                            <p:childTnLst>
                              <p:par>
                                <p:cTn id="12" presetID="23" presetClass="entr" presetSubtype="16" fill="hold" nodeType="clickEffect">
                                  <p:stCondLst>
                                    <p:cond delay="0"/>
                                  </p:stCondLst>
                                  <p:childTnLst>
                                    <p:set>
                                      <p:cBhvr>
                                        <p:cTn id="13" dur="1" fill="hold">
                                          <p:stCondLst>
                                            <p:cond delay="0"/>
                                          </p:stCondLst>
                                        </p:cTn>
                                        <p:tgtEl>
                                          <p:spTgt spid="31747">
                                            <p:txEl>
                                              <p:pRg st="0" end="0"/>
                                            </p:txEl>
                                          </p:spTgt>
                                        </p:tgtEl>
                                        <p:attrNameLst>
                                          <p:attrName>style.visibility</p:attrName>
                                        </p:attrNameLst>
                                      </p:cBhvr>
                                      <p:to>
                                        <p:strVal val="visible"/>
                                      </p:to>
                                    </p:set>
                                    <p:anim calcmode="lin" valueType="num">
                                      <p:cBhvr>
                                        <p:cTn id="14" dur="1000" fill="hold"/>
                                        <p:tgtEl>
                                          <p:spTgt spid="31747">
                                            <p:txEl>
                                              <p:pRg st="0" end="0"/>
                                            </p:txEl>
                                          </p:spTgt>
                                        </p:tgtEl>
                                        <p:attrNameLst>
                                          <p:attrName>ppt_w</p:attrName>
                                        </p:attrNameLst>
                                      </p:cBhvr>
                                      <p:tavLst>
                                        <p:tav tm="0">
                                          <p:val>
                                            <p:fltVal val="0"/>
                                          </p:val>
                                        </p:tav>
                                        <p:tav tm="100000">
                                          <p:val>
                                            <p:strVal val="#ppt_w"/>
                                          </p:val>
                                        </p:tav>
                                      </p:tavLst>
                                    </p:anim>
                                    <p:anim calcmode="lin" valueType="num">
                                      <p:cBhvr>
                                        <p:cTn id="15" dur="1000" fill="hold"/>
                                        <p:tgtEl>
                                          <p:spTgt spid="31747">
                                            <p:txEl>
                                              <p:pRg st="0" end="0"/>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1"/>
          <p:cNvSpPr>
            <a:spLocks noChangeArrowheads="1"/>
          </p:cNvSpPr>
          <p:nvPr/>
        </p:nvSpPr>
        <p:spPr bwMode="auto">
          <a:xfrm>
            <a:off x="0" y="-72571"/>
            <a:ext cx="12192000" cy="655564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lang="en-US" sz="2800" b="1" dirty="0" err="1">
                <a:latin typeface="Times New Roman" pitchFamily="18" charset="0"/>
                <a:cs typeface="Times New Roman" pitchFamily="18" charset="0"/>
              </a:rPr>
              <a:t>Bài</a:t>
            </a:r>
            <a:r>
              <a:rPr lang="en-US" sz="2800" b="1" dirty="0">
                <a:latin typeface="Times New Roman" pitchFamily="18" charset="0"/>
                <a:cs typeface="Times New Roman" pitchFamily="18" charset="0"/>
              </a:rPr>
              <a:t> </a:t>
            </a:r>
            <a:r>
              <a:rPr lang="en-US" sz="2800" b="1" dirty="0" err="1">
                <a:latin typeface="Times New Roman" pitchFamily="18" charset="0"/>
                <a:cs typeface="Times New Roman" pitchFamily="18" charset="0"/>
              </a:rPr>
              <a:t>tập</a:t>
            </a:r>
            <a:r>
              <a:rPr lang="en-US" sz="2800" b="1" dirty="0">
                <a:latin typeface="Times New Roman" pitchFamily="18" charset="0"/>
                <a:cs typeface="Times New Roman" pitchFamily="18" charset="0"/>
              </a:rPr>
              <a:t> 1: </a:t>
            </a:r>
            <a:r>
              <a:rPr lang="en-US" sz="2800" dirty="0">
                <a:latin typeface="Times New Roman" pitchFamily="18" charset="0"/>
                <a:cs typeface="Times New Roman" pitchFamily="18" charset="0"/>
              </a:rPr>
              <a:t>Ở </a:t>
            </a:r>
            <a:r>
              <a:rPr lang="en-US" sz="2800" dirty="0" err="1">
                <a:latin typeface="Times New Roman" pitchFamily="18" charset="0"/>
                <a:cs typeface="Times New Roman" pitchFamily="18" charset="0"/>
              </a:rPr>
              <a:t>chuột</a:t>
            </a:r>
            <a:r>
              <a:rPr lang="en-US" sz="2800" dirty="0">
                <a:latin typeface="Times New Roman" pitchFamily="18" charset="0"/>
                <a:cs typeface="Times New Roman" pitchFamily="18" charset="0"/>
              </a:rPr>
              <a:t> 2 </a:t>
            </a:r>
            <a:r>
              <a:rPr lang="en-US" sz="2800" dirty="0" err="1">
                <a:latin typeface="Times New Roman" pitchFamily="18" charset="0"/>
                <a:cs typeface="Times New Roman" pitchFamily="18" charset="0"/>
              </a:rPr>
              <a:t>cặp</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tính</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trạng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màu</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lông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và</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chiều</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dài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đuôi</a:t>
            </a:r>
            <a:r>
              <a:rPr lang="en-US" sz="2800" dirty="0">
                <a:latin typeface="Times New Roman" pitchFamily="18" charset="0"/>
                <a:cs typeface="Times New Roman" pitchFamily="18" charset="0"/>
              </a:rPr>
              <a:t> do 2 </a:t>
            </a:r>
            <a:r>
              <a:rPr lang="en-US" sz="2800" dirty="0" err="1">
                <a:latin typeface="Times New Roman" pitchFamily="18" charset="0"/>
                <a:cs typeface="Times New Roman" pitchFamily="18" charset="0"/>
              </a:rPr>
              <a:t>cặp</a:t>
            </a:r>
            <a:r>
              <a:rPr lang="en-US" sz="2800" dirty="0">
                <a:latin typeface="Times New Roman" pitchFamily="18" charset="0"/>
                <a:cs typeface="Times New Roman" pitchFamily="18" charset="0"/>
              </a:rPr>
              <a:t> gen </a:t>
            </a:r>
            <a:r>
              <a:rPr lang="en-US" sz="2800" dirty="0" err="1">
                <a:latin typeface="Times New Roman" pitchFamily="18" charset="0"/>
                <a:cs typeface="Times New Roman" pitchFamily="18" charset="0"/>
              </a:rPr>
              <a:t>nằm</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trên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NST</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thường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phân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li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độc</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lập</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và</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không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có</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tính</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trạng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trung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gian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Biết</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lông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đen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là</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tính</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trạng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trội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hoàn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toàn</a:t>
            </a:r>
            <a:r>
              <a:rPr lang="en-US" sz="2800" dirty="0">
                <a:latin typeface="Times New Roman" pitchFamily="18" charset="0"/>
                <a:cs typeface="Times New Roman" pitchFamily="18" charset="0"/>
              </a:rPr>
              <a:t> so </a:t>
            </a:r>
            <a:r>
              <a:rPr lang="en-US" sz="2800" dirty="0" err="1">
                <a:latin typeface="Times New Roman" pitchFamily="18" charset="0"/>
                <a:cs typeface="Times New Roman" pitchFamily="18" charset="0"/>
              </a:rPr>
              <a:t>với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lông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nâu</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và</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đuôi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ngắn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là</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tính</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trạng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trội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hoàn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toàn</a:t>
            </a:r>
            <a:r>
              <a:rPr lang="en-US" sz="2800" dirty="0">
                <a:latin typeface="Times New Roman" pitchFamily="18" charset="0"/>
                <a:cs typeface="Times New Roman" pitchFamily="18" charset="0"/>
              </a:rPr>
              <a:t> so </a:t>
            </a:r>
            <a:r>
              <a:rPr lang="en-US" sz="2800" dirty="0" err="1">
                <a:latin typeface="Times New Roman" pitchFamily="18" charset="0"/>
                <a:cs typeface="Times New Roman" pitchFamily="18" charset="0"/>
              </a:rPr>
              <a:t>với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đuôi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dài</a:t>
            </a:r>
            <a:r>
              <a:rPr lang="en-US" sz="2800" dirty="0">
                <a:latin typeface="Times New Roman" pitchFamily="18" charset="0"/>
                <a:cs typeface="Times New Roman" pitchFamily="18" charset="0"/>
              </a:rPr>
              <a:t>.</a:t>
            </a:r>
          </a:p>
          <a:p>
            <a:pPr algn="just"/>
            <a:r>
              <a:rPr lang="en-US" sz="2800" dirty="0">
                <a:latin typeface="Times New Roman" pitchFamily="18" charset="0"/>
                <a:cs typeface="Times New Roman" pitchFamily="18" charset="0"/>
              </a:rPr>
              <a:t>	Cho </a:t>
            </a:r>
            <a:r>
              <a:rPr lang="en-US" sz="2800" dirty="0" err="1">
                <a:latin typeface="Times New Roman" pitchFamily="18" charset="0"/>
                <a:cs typeface="Times New Roman" pitchFamily="18" charset="0"/>
              </a:rPr>
              <a:t>chuột</a:t>
            </a:r>
            <a:r>
              <a:rPr lang="en-US" sz="2800" dirty="0">
                <a:latin typeface="Times New Roman" pitchFamily="18" charset="0"/>
                <a:cs typeface="Times New Roman" pitchFamily="18" charset="0"/>
              </a:rPr>
              <a:t> P </a:t>
            </a:r>
            <a:r>
              <a:rPr lang="en-US" sz="2800" dirty="0" err="1">
                <a:latin typeface="Times New Roman" pitchFamily="18" charset="0"/>
                <a:cs typeface="Times New Roman" pitchFamily="18" charset="0"/>
              </a:rPr>
              <a:t>thuần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chủng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khác</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nhau</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về</a:t>
            </a:r>
            <a:r>
              <a:rPr lang="en-US" sz="2800" dirty="0">
                <a:latin typeface="Times New Roman" pitchFamily="18" charset="0"/>
                <a:cs typeface="Times New Roman" pitchFamily="18" charset="0"/>
              </a:rPr>
              <a:t> 2 </a:t>
            </a:r>
            <a:r>
              <a:rPr lang="en-US" sz="2800" dirty="0" err="1">
                <a:latin typeface="Times New Roman" pitchFamily="18" charset="0"/>
                <a:cs typeface="Times New Roman" pitchFamily="18" charset="0"/>
              </a:rPr>
              <a:t>cặp</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tính</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trạng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tương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phản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màu</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lông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và</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chiều</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dài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đuôi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giao</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phối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với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nhau</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thu</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được</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F</a:t>
            </a:r>
            <a:r>
              <a:rPr lang="en-US" sz="2800" baseline="-25000" dirty="0" err="1">
                <a:latin typeface="Times New Roman" pitchFamily="18" charset="0"/>
                <a:cs typeface="Times New Roman" pitchFamily="18" charset="0"/>
              </a:rPr>
              <a:t>1</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tiếp</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tục</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cho</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F</a:t>
            </a:r>
            <a:r>
              <a:rPr lang="en-US" sz="2800" baseline="-25000" dirty="0" err="1">
                <a:latin typeface="Times New Roman" pitchFamily="18" charset="0"/>
                <a:cs typeface="Times New Roman" pitchFamily="18" charset="0"/>
              </a:rPr>
              <a:t>1</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tạp</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giao</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với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nhau</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thu</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được</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F</a:t>
            </a:r>
            <a:r>
              <a:rPr lang="en-US" sz="2800" baseline="-25000" dirty="0" err="1">
                <a:latin typeface="Times New Roman" pitchFamily="18" charset="0"/>
                <a:cs typeface="Times New Roman" pitchFamily="18" charset="0"/>
              </a:rPr>
              <a:t>2</a:t>
            </a:r>
            <a:r>
              <a:rPr lang="en-US" sz="2800" dirty="0">
                <a:latin typeface="Times New Roman" pitchFamily="18" charset="0"/>
                <a:cs typeface="Times New Roman" pitchFamily="18" charset="0"/>
              </a:rPr>
              <a:t>.</a:t>
            </a:r>
          </a:p>
          <a:p>
            <a:pPr algn="just"/>
            <a:r>
              <a:rPr lang="en-US" sz="2800" dirty="0">
                <a:latin typeface="Times New Roman" pitchFamily="18" charset="0"/>
                <a:cs typeface="Times New Roman" pitchFamily="18" charset="0"/>
              </a:rPr>
              <a:t>a. </a:t>
            </a:r>
            <a:r>
              <a:rPr lang="en-US" sz="2800" dirty="0" err="1">
                <a:latin typeface="Times New Roman" pitchFamily="18" charset="0"/>
                <a:cs typeface="Times New Roman" pitchFamily="18" charset="0"/>
              </a:rPr>
              <a:t>Hãy</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lập</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sơ</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đồ</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lai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từ</a:t>
            </a:r>
            <a:r>
              <a:rPr lang="en-US" sz="2800" dirty="0">
                <a:latin typeface="Times New Roman" pitchFamily="18" charset="0"/>
                <a:cs typeface="Times New Roman" pitchFamily="18" charset="0"/>
              </a:rPr>
              <a:t> P -&gt; </a:t>
            </a:r>
            <a:r>
              <a:rPr lang="en-US" sz="2800" dirty="0" err="1">
                <a:latin typeface="Times New Roman" pitchFamily="18" charset="0"/>
                <a:cs typeface="Times New Roman" pitchFamily="18" charset="0"/>
              </a:rPr>
              <a:t>F</a:t>
            </a:r>
            <a:r>
              <a:rPr lang="en-US" sz="2800" baseline="-25000" dirty="0" err="1">
                <a:latin typeface="Times New Roman" pitchFamily="18" charset="0"/>
                <a:cs typeface="Times New Roman" pitchFamily="18" charset="0"/>
              </a:rPr>
              <a:t>2</a:t>
            </a:r>
            <a:r>
              <a:rPr lang="en-US" sz="2800" dirty="0">
                <a:latin typeface="Times New Roman" pitchFamily="18" charset="0"/>
                <a:cs typeface="Times New Roman" pitchFamily="18" charset="0"/>
              </a:rPr>
              <a:t>.</a:t>
            </a:r>
          </a:p>
          <a:p>
            <a:pPr algn="just"/>
            <a:r>
              <a:rPr lang="en-US" sz="2800" dirty="0">
                <a:latin typeface="Times New Roman" pitchFamily="18" charset="0"/>
                <a:cs typeface="Times New Roman" pitchFamily="18" charset="0"/>
              </a:rPr>
              <a:t>b. </a:t>
            </a:r>
            <a:r>
              <a:rPr lang="en-US" sz="2800" dirty="0" err="1">
                <a:latin typeface="Times New Roman" pitchFamily="18" charset="0"/>
                <a:cs typeface="Times New Roman" pitchFamily="18" charset="0"/>
              </a:rPr>
              <a:t>Nếu</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cho</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F</a:t>
            </a:r>
            <a:r>
              <a:rPr lang="en-US" sz="2800" baseline="-25000" dirty="0" err="1">
                <a:latin typeface="Times New Roman" pitchFamily="18" charset="0"/>
                <a:cs typeface="Times New Roman" pitchFamily="18" charset="0"/>
              </a:rPr>
              <a:t>1</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nói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trên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lai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phân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tích</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thì</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kết</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quả</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thu</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được</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sẽ</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như</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thế</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nào</a:t>
            </a:r>
            <a:r>
              <a:rPr lang="en-US" sz="2800" dirty="0">
                <a:latin typeface="Times New Roman" pitchFamily="18" charset="0"/>
                <a:cs typeface="Times New Roman" pitchFamily="18" charset="0"/>
              </a:rPr>
              <a:t>?</a:t>
            </a:r>
          </a:p>
          <a:p>
            <a:pPr algn="just"/>
            <a:r>
              <a:rPr lang="en-US" sz="2800" b="1" dirty="0" err="1">
                <a:latin typeface="Times New Roman" pitchFamily="18" charset="0"/>
                <a:cs typeface="Times New Roman" pitchFamily="18" charset="0"/>
              </a:rPr>
              <a:t>Bài</a:t>
            </a:r>
            <a:r>
              <a:rPr lang="en-US" sz="2800" b="1" dirty="0">
                <a:latin typeface="Times New Roman" pitchFamily="18" charset="0"/>
                <a:cs typeface="Times New Roman" pitchFamily="18" charset="0"/>
              </a:rPr>
              <a:t> </a:t>
            </a:r>
            <a:r>
              <a:rPr lang="en-US" sz="2800" b="1" dirty="0" err="1">
                <a:latin typeface="Times New Roman" pitchFamily="18" charset="0"/>
                <a:cs typeface="Times New Roman" pitchFamily="18" charset="0"/>
              </a:rPr>
              <a:t>tập</a:t>
            </a:r>
            <a:r>
              <a:rPr lang="en-US" sz="2800" b="1" dirty="0">
                <a:latin typeface="Times New Roman" pitchFamily="18" charset="0"/>
                <a:cs typeface="Times New Roman" pitchFamily="18" charset="0"/>
              </a:rPr>
              <a:t> 2: </a:t>
            </a:r>
            <a:r>
              <a:rPr lang="en-US" sz="2800" dirty="0">
                <a:latin typeface="Times New Roman" pitchFamily="18" charset="0"/>
                <a:cs typeface="Times New Roman" pitchFamily="18" charset="0"/>
              </a:rPr>
              <a:t>Ở </a:t>
            </a:r>
            <a:r>
              <a:rPr lang="en-US" sz="2800" dirty="0" err="1">
                <a:latin typeface="Times New Roman" pitchFamily="18" charset="0"/>
                <a:cs typeface="Times New Roman" pitchFamily="18" charset="0"/>
              </a:rPr>
              <a:t>một</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loài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thực</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vật</a:t>
            </a:r>
            <a:r>
              <a:rPr lang="en-US" sz="2800" dirty="0">
                <a:latin typeface="Times New Roman" pitchFamily="18" charset="0"/>
                <a:cs typeface="Times New Roman" pitchFamily="18" charset="0"/>
              </a:rPr>
              <a:t>: Allele A: </a:t>
            </a:r>
            <a:r>
              <a:rPr lang="en-US" sz="2800" dirty="0" err="1">
                <a:latin typeface="Times New Roman" pitchFamily="18" charset="0"/>
                <a:cs typeface="Times New Roman" pitchFamily="18" charset="0"/>
              </a:rPr>
              <a:t>lá</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nguyên</a:t>
            </a:r>
            <a:r>
              <a:rPr lang="en-US" sz="2800" dirty="0">
                <a:latin typeface="Times New Roman" pitchFamily="18" charset="0"/>
                <a:cs typeface="Times New Roman" pitchFamily="18" charset="0"/>
              </a:rPr>
              <a:t>; Allele a: </a:t>
            </a:r>
            <a:r>
              <a:rPr lang="en-US" sz="2800" dirty="0" err="1">
                <a:latin typeface="Times New Roman" pitchFamily="18" charset="0"/>
                <a:cs typeface="Times New Roman" pitchFamily="18" charset="0"/>
              </a:rPr>
              <a:t>lá</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chẻ</a:t>
            </a:r>
            <a:r>
              <a:rPr lang="en-US" sz="2800" dirty="0">
                <a:latin typeface="Times New Roman" pitchFamily="18" charset="0"/>
                <a:cs typeface="Times New Roman" pitchFamily="18" charset="0"/>
              </a:rPr>
              <a:t>; Allele B: </a:t>
            </a:r>
            <a:r>
              <a:rPr lang="en-US" sz="2800" dirty="0" err="1">
                <a:latin typeface="Times New Roman" pitchFamily="18" charset="0"/>
                <a:cs typeface="Times New Roman" pitchFamily="18" charset="0"/>
              </a:rPr>
              <a:t>có</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tua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cuốn</a:t>
            </a:r>
            <a:r>
              <a:rPr lang="en-US" sz="2800" dirty="0">
                <a:latin typeface="Times New Roman" pitchFamily="18" charset="0"/>
                <a:cs typeface="Times New Roman" pitchFamily="18" charset="0"/>
              </a:rPr>
              <a:t>; Allele b: </a:t>
            </a:r>
            <a:r>
              <a:rPr lang="en-US" sz="2800" dirty="0" err="1">
                <a:latin typeface="Times New Roman" pitchFamily="18" charset="0"/>
                <a:cs typeface="Times New Roman" pitchFamily="18" charset="0"/>
              </a:rPr>
              <a:t>không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có</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tua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cuốn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Mỗi</a:t>
            </a:r>
            <a:r>
              <a:rPr lang="en-US" sz="2800" dirty="0">
                <a:latin typeface="Times New Roman" pitchFamily="18" charset="0"/>
                <a:cs typeface="Times New Roman" pitchFamily="18" charset="0"/>
              </a:rPr>
              <a:t> gene </a:t>
            </a:r>
            <a:r>
              <a:rPr lang="en-US" sz="2800" dirty="0" err="1">
                <a:latin typeface="Times New Roman" pitchFamily="18" charset="0"/>
                <a:cs typeface="Times New Roman" pitchFamily="18" charset="0"/>
              </a:rPr>
              <a:t>nằm</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trên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một</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NST</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Hãy</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viết</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sơ</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đồ</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lai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và</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xác</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định</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kết</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quả</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các</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phép</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lai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sau</a:t>
            </a:r>
            <a:r>
              <a:rPr lang="en-US" sz="2800" dirty="0">
                <a:latin typeface="Times New Roman" pitchFamily="18" charset="0"/>
                <a:cs typeface="Times New Roman" pitchFamily="18" charset="0"/>
              </a:rPr>
              <a:t>:</a:t>
            </a:r>
          </a:p>
          <a:p>
            <a:pPr algn="just"/>
            <a:r>
              <a:rPr lang="en-US" sz="2800" dirty="0">
                <a:latin typeface="Times New Roman" pitchFamily="18" charset="0"/>
                <a:cs typeface="Times New Roman" pitchFamily="18" charset="0"/>
              </a:rPr>
              <a:t>	P: </a:t>
            </a:r>
            <a:r>
              <a:rPr lang="en-US" sz="2800" dirty="0" err="1">
                <a:latin typeface="Times New Roman" pitchFamily="18" charset="0"/>
                <a:cs typeface="Times New Roman" pitchFamily="18" charset="0"/>
              </a:rPr>
              <a:t>AaBb</a:t>
            </a:r>
            <a:r>
              <a:rPr lang="en-US" sz="2800" dirty="0">
                <a:latin typeface="Times New Roman" pitchFamily="18" charset="0"/>
                <a:cs typeface="Times New Roman" pitchFamily="18" charset="0"/>
              </a:rPr>
              <a:t> x </a:t>
            </a:r>
            <a:r>
              <a:rPr lang="en-US" sz="2800" dirty="0" err="1">
                <a:latin typeface="Times New Roman" pitchFamily="18" charset="0"/>
                <a:cs typeface="Times New Roman" pitchFamily="18" charset="0"/>
              </a:rPr>
              <a:t>aabb</a:t>
            </a:r>
            <a:r>
              <a:rPr lang="en-US" sz="2800" dirty="0">
                <a:latin typeface="Times New Roman" pitchFamily="18" charset="0"/>
                <a:cs typeface="Times New Roman" pitchFamily="18" charset="0"/>
              </a:rPr>
              <a:t>			P: </a:t>
            </a:r>
            <a:r>
              <a:rPr lang="en-US" sz="2800" dirty="0" err="1">
                <a:latin typeface="Times New Roman" pitchFamily="18" charset="0"/>
                <a:cs typeface="Times New Roman" pitchFamily="18" charset="0"/>
              </a:rPr>
              <a:t>AaBb</a:t>
            </a:r>
            <a:r>
              <a:rPr lang="en-US" sz="2800" dirty="0">
                <a:latin typeface="Times New Roman" pitchFamily="18" charset="0"/>
                <a:cs typeface="Times New Roman" pitchFamily="18" charset="0"/>
              </a:rPr>
              <a:t> x </a:t>
            </a:r>
            <a:r>
              <a:rPr lang="en-US" sz="2800" dirty="0" err="1">
                <a:latin typeface="Times New Roman" pitchFamily="18" charset="0"/>
                <a:cs typeface="Times New Roman" pitchFamily="18" charset="0"/>
              </a:rPr>
              <a:t>Aabb</a:t>
            </a:r>
            <a:endParaRPr lang="en-US" sz="2800" dirty="0">
              <a:latin typeface="Times New Roman" pitchFamily="18" charset="0"/>
              <a:cs typeface="Times New Roman" pitchFamily="18" charset="0"/>
            </a:endParaRPr>
          </a:p>
          <a:p>
            <a:pPr algn="just"/>
            <a:r>
              <a:rPr lang="en-US" sz="2800" dirty="0">
                <a:latin typeface="Times New Roman" pitchFamily="18" charset="0"/>
                <a:cs typeface="Times New Roman" pitchFamily="18" charset="0"/>
              </a:rPr>
              <a:t>	P: </a:t>
            </a:r>
            <a:r>
              <a:rPr lang="en-US" sz="2800" dirty="0" err="1">
                <a:latin typeface="Times New Roman" pitchFamily="18" charset="0"/>
                <a:cs typeface="Times New Roman" pitchFamily="18" charset="0"/>
              </a:rPr>
              <a:t>AaBb</a:t>
            </a:r>
            <a:r>
              <a:rPr lang="en-US" sz="2800" dirty="0">
                <a:latin typeface="Times New Roman" pitchFamily="18" charset="0"/>
                <a:cs typeface="Times New Roman" pitchFamily="18" charset="0"/>
              </a:rPr>
              <a:t> x </a:t>
            </a:r>
            <a:r>
              <a:rPr lang="en-US" sz="2800" dirty="0" err="1">
                <a:latin typeface="Times New Roman" pitchFamily="18" charset="0"/>
                <a:cs typeface="Times New Roman" pitchFamily="18" charset="0"/>
              </a:rPr>
              <a:t>AaBb</a:t>
            </a:r>
            <a:r>
              <a:rPr lang="en-US" sz="2800" dirty="0">
                <a:latin typeface="Times New Roman" pitchFamily="18" charset="0"/>
                <a:cs typeface="Times New Roman" pitchFamily="18" charset="0"/>
              </a:rPr>
              <a:t>			P: </a:t>
            </a:r>
            <a:r>
              <a:rPr lang="en-US" sz="2800" dirty="0" err="1">
                <a:latin typeface="Times New Roman" pitchFamily="18" charset="0"/>
                <a:cs typeface="Times New Roman" pitchFamily="18" charset="0"/>
              </a:rPr>
              <a:t>AABB</a:t>
            </a:r>
            <a:r>
              <a:rPr lang="en-US" sz="2800" dirty="0">
                <a:latin typeface="Times New Roman" pitchFamily="18" charset="0"/>
                <a:cs typeface="Times New Roman" pitchFamily="18" charset="0"/>
              </a:rPr>
              <a:t> x </a:t>
            </a:r>
            <a:r>
              <a:rPr lang="en-US" sz="2800" dirty="0" err="1">
                <a:latin typeface="Times New Roman" pitchFamily="18" charset="0"/>
                <a:cs typeface="Times New Roman" pitchFamily="18" charset="0"/>
              </a:rPr>
              <a:t>Aabb</a:t>
            </a:r>
            <a:endParaRPr lang="en-US" sz="2800" dirty="0">
              <a:latin typeface="Times New Roman" pitchFamily="18" charset="0"/>
              <a:cs typeface="Times New Roman" pitchFamily="18" charset="0"/>
            </a:endParaRPr>
          </a:p>
          <a:p>
            <a:pPr algn="just"/>
            <a:r>
              <a:rPr lang="en-US" sz="2800" dirty="0">
                <a:latin typeface="Times New Roman" pitchFamily="18" charset="0"/>
                <a:cs typeface="Times New Roman" pitchFamily="18" charset="0"/>
              </a:rPr>
              <a:t>	P: </a:t>
            </a:r>
            <a:r>
              <a:rPr lang="en-US" sz="2800" dirty="0" err="1">
                <a:latin typeface="Times New Roman" pitchFamily="18" charset="0"/>
                <a:cs typeface="Times New Roman" pitchFamily="18" charset="0"/>
              </a:rPr>
              <a:t>AaBB</a:t>
            </a:r>
            <a:r>
              <a:rPr lang="en-US" sz="2800" dirty="0">
                <a:latin typeface="Times New Roman" pitchFamily="18" charset="0"/>
                <a:cs typeface="Times New Roman" pitchFamily="18" charset="0"/>
              </a:rPr>
              <a:t> x </a:t>
            </a:r>
            <a:r>
              <a:rPr lang="en-US" sz="2800" dirty="0" err="1">
                <a:latin typeface="Times New Roman" pitchFamily="18" charset="0"/>
                <a:cs typeface="Times New Roman" pitchFamily="18" charset="0"/>
              </a:rPr>
              <a:t>aaBb</a:t>
            </a:r>
            <a:endParaRPr lang="en-US" sz="2800" dirty="0">
              <a:latin typeface="Times New Roman" pitchFamily="18" charset="0"/>
              <a:cs typeface="Times New Roman" pitchFamily="18" charset="0"/>
            </a:endParaRPr>
          </a:p>
        </p:txBody>
      </p:sp>
    </p:spTree>
    <p:extLst>
      <p:ext uri="{BB962C8B-B14F-4D97-AF65-F5344CB8AC3E}">
        <p14:creationId xmlns:p14="http://schemas.microsoft.com/office/powerpoint/2010/main" val="317660920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6145"/>
                                        </p:tgtEl>
                                        <p:attrNameLst>
                                          <p:attrName>style.visibility</p:attrName>
                                        </p:attrNameLst>
                                      </p:cBhvr>
                                      <p:to>
                                        <p:strVal val="visible"/>
                                      </p:to>
                                    </p:set>
                                    <p:anim calcmode="lin" valueType="num">
                                      <p:cBhvr>
                                        <p:cTn id="7" dur="500" fill="hold"/>
                                        <p:tgtEl>
                                          <p:spTgt spid="6145"/>
                                        </p:tgtEl>
                                        <p:attrNameLst>
                                          <p:attrName>ppt_w</p:attrName>
                                        </p:attrNameLst>
                                      </p:cBhvr>
                                      <p:tavLst>
                                        <p:tav tm="0">
                                          <p:val>
                                            <p:fltVal val="0"/>
                                          </p:val>
                                        </p:tav>
                                        <p:tav tm="100000">
                                          <p:val>
                                            <p:strVal val="#ppt_w"/>
                                          </p:val>
                                        </p:tav>
                                      </p:tavLst>
                                    </p:anim>
                                    <p:anim calcmode="lin" valueType="num">
                                      <p:cBhvr>
                                        <p:cTn id="8" dur="500" fill="hold"/>
                                        <p:tgtEl>
                                          <p:spTgt spid="6145"/>
                                        </p:tgtEl>
                                        <p:attrNameLst>
                                          <p:attrName>ppt_h</p:attrName>
                                        </p:attrNameLst>
                                      </p:cBhvr>
                                      <p:tavLst>
                                        <p:tav tm="0">
                                          <p:val>
                                            <p:fltVal val="0"/>
                                          </p:val>
                                        </p:tav>
                                        <p:tav tm="100000">
                                          <p:val>
                                            <p:strVal val="#ppt_h"/>
                                          </p:val>
                                        </p:tav>
                                      </p:tavLst>
                                    </p:anim>
                                    <p:animEffect transition="in" filter="fade">
                                      <p:cBhvr>
                                        <p:cTn id="9" dur="500"/>
                                        <p:tgtEl>
                                          <p:spTgt spid="61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5"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MỞ ĐẦU KHTN 7-HIỀ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2956</Words>
  <Application>Microsoft Office PowerPoint</Application>
  <PresentationFormat>Widescreen</PresentationFormat>
  <Paragraphs>284</Paragraphs>
  <Slides>28</Slides>
  <Notes>0</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28</vt:i4>
      </vt:variant>
    </vt:vector>
  </HeadingPairs>
  <TitlesOfParts>
    <vt:vector size="34" baseType="lpstr">
      <vt:lpstr>Arial</vt:lpstr>
      <vt:lpstr>Calibri</vt:lpstr>
      <vt:lpstr>Calibri Light</vt:lpstr>
      <vt:lpstr>Times New Roman</vt:lpstr>
      <vt:lpstr>Office Theme</vt:lpstr>
      <vt:lpstr>MỞ ĐẦU KHTN 7-HIỀN</vt:lpstr>
      <vt:lpstr>PowerPoint Presentation</vt:lpstr>
      <vt:lpstr>PowerPoint Presentation</vt:lpstr>
      <vt:lpstr>Tuần 22,23 Tiết 25,26,27 Bài 38. QUY LUẬT DI TRUYỀN CỦA MENDEL</vt:lpstr>
      <vt:lpstr>PowerPoint Presentation</vt:lpstr>
      <vt:lpstr>PowerPoint Presentation</vt:lpstr>
      <vt:lpstr>PowerPoint Presentation</vt:lpstr>
      <vt:lpstr>I. Ý TƯỞNG NGHIÊN CỨU CỦA MENDEL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DELL</dc:creator>
  <cp:lastModifiedBy>DELL</cp:lastModifiedBy>
  <cp:revision>1</cp:revision>
  <dcterms:created xsi:type="dcterms:W3CDTF">2025-02-24T15:37:54Z</dcterms:created>
  <dcterms:modified xsi:type="dcterms:W3CDTF">2025-02-24T15:40:15Z</dcterms:modified>
</cp:coreProperties>
</file>