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638" r:id="rId2"/>
    <p:sldId id="654" r:id="rId3"/>
    <p:sldId id="259" r:id="rId4"/>
    <p:sldId id="607" r:id="rId5"/>
    <p:sldId id="640" r:id="rId6"/>
    <p:sldId id="608" r:id="rId7"/>
    <p:sldId id="611" r:id="rId8"/>
    <p:sldId id="641" r:id="rId9"/>
    <p:sldId id="642" r:id="rId10"/>
    <p:sldId id="621" r:id="rId11"/>
    <p:sldId id="643" r:id="rId12"/>
    <p:sldId id="653" r:id="rId13"/>
    <p:sldId id="625" r:id="rId14"/>
    <p:sldId id="655" r:id="rId15"/>
    <p:sldId id="645" r:id="rId16"/>
    <p:sldId id="626" r:id="rId17"/>
    <p:sldId id="646" r:id="rId18"/>
    <p:sldId id="650" r:id="rId19"/>
    <p:sldId id="637" r:id="rId20"/>
    <p:sldId id="651" r:id="rId21"/>
    <p:sldId id="656" r:id="rId22"/>
    <p:sldId id="657" r:id="rId23"/>
    <p:sldId id="652" r:id="rId24"/>
    <p:sldId id="644" r:id="rId25"/>
    <p:sldId id="647" r:id="rId26"/>
    <p:sldId id="34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-528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067FA-FD92-4A5C-A867-BC69EFD22A35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4C1BE-B11B-4D01-A77B-6730F4F8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8699C5-73E6-0164-97D9-4665CD8137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C335C13-C2DA-045C-96BD-2B09CB0D09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134E618-313D-7A10-B961-9F572308F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6F92-10F0-4516-860F-61377BA61B6A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3129EEF-AEF1-C833-17CE-26A7FFFD6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2781F02-1E4D-FD08-9E77-C17452C8B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AACD-6BD5-4A4F-AEEC-DF86BBF64A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306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7C62E5-5135-D799-32D3-E5572DB46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3CF895F-D56A-0A37-BF04-3052A0038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2E305AD-FE12-22FE-8C06-43E12A90F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6F92-10F0-4516-860F-61377BA61B6A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1EEC67E-1A07-0AF8-710E-2060B75B9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1953D0B-C78A-D828-FB04-091EA05BA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AACD-6BD5-4A4F-AEEC-DF86BBF64A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785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4653D3-444C-376F-AB46-74C0A61EB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C2C0AA5-CC06-DF19-8CDD-D29C5FC97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D972D80-B4FD-1E95-30B8-8AFF57992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6F92-10F0-4516-860F-61377BA61B6A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C9BB078-0F1B-5FB5-8C79-BC7288EC0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3BEB470-7703-8960-4B8F-E4275B6F9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AACD-6BD5-4A4F-AEEC-DF86BBF64A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45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CD442B-5947-CE19-D9D9-6E956B1C3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EF8DDA8-169F-DD6A-62D3-724DF3996D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F5DDB71-26F9-F1CA-66BE-97310914D7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14FB63D-3209-0C63-450E-4E3FE2F1B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6F92-10F0-4516-860F-61377BA61B6A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7305C3E-ABE2-56C7-677A-FBACBE04D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EBE29B8-F0F8-2076-4BFD-883A4D961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AACD-6BD5-4A4F-AEEC-DF86BBF64A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265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F3904D-3CED-EB9D-E0C9-55B240902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794129A-156B-234A-F2D5-19E1E65A2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E990532-9C09-10EB-097B-E98198D2EB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0E2AABC-FD0A-B4BE-5D96-B515C5EAB9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E769508-36D4-3035-D303-B9EBE217F8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60396DD-94AB-26D5-8EF8-1690B59DD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6F92-10F0-4516-860F-61377BA61B6A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4F089CA-DA15-6627-56A4-CB48B1E09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DC80E0A6-897C-6FA1-58D7-491ED46BB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AACD-6BD5-4A4F-AEEC-DF86BBF64A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033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274619-70EC-109E-A16E-22B87DE83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1A38181-F3F3-036A-5CAE-E3AFBA7FB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6F92-10F0-4516-860F-61377BA61B6A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6C54CF8-0D44-9B4B-78BC-841882381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05071E8-2BC5-4669-750C-7501EE1C6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AACD-6BD5-4A4F-AEEC-DF86BBF64A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701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6EAC1E7-F232-811C-75DA-981EAEBDA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6F92-10F0-4516-860F-61377BA61B6A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D21BBE8-C570-78E6-6508-048C42782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56C67BA-7865-CA92-D637-9272809CB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AACD-6BD5-4A4F-AEEC-DF86BBF64A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889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D4007A-98D3-71E8-4938-236C7F5FA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EB949B4-AEFB-7150-C878-64E551091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1CE692B-3E63-3863-71BE-2BAFEA1C74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32B73E4-CFF9-F87F-3CF4-41DF678ED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6F92-10F0-4516-860F-61377BA61B6A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3A79322-20CB-FA58-DF15-F94C4F546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840FF0C-EFFB-39A9-4732-BF5F724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AACD-6BD5-4A4F-AEEC-DF86BBF64A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405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9ECBC7-146D-1E25-659A-0E71FEDD4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2D01AB5-6ACA-F494-CD19-4EECE945F8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E322796-03DC-91EA-1FD9-3D54A9A8DA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93EBFA3-0E36-7A9D-F5FF-0038FD731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6F92-10F0-4516-860F-61377BA61B6A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AF7E90E-7DDC-4F8A-17F2-A9CB9BDA5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D7C3055-CB23-811B-0BEF-E15684A50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AACD-6BD5-4A4F-AEEC-DF86BBF64A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94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D1F462-C2BB-8AAC-E693-69BDE1A78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E18557F-1523-99F0-9A20-86D05EF4C2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31399E-1052-8DA4-D2CE-57E053318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6F92-10F0-4516-860F-61377BA61B6A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5C882BF-A101-32A9-4FB2-CD63C5FB7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544DF8-0A9D-1225-E562-4C8E7C46C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AACD-6BD5-4A4F-AEEC-DF86BBF64A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436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249D441-2262-BBDE-A54E-D237818390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12D6329-F58F-896F-513B-7E8FC37A5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7C7CCE8-A114-625C-50F8-3615EEC08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6F92-10F0-4516-860F-61377BA61B6A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F8590FB-8822-5A6A-5EBC-EA47BB656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7C101E1-C611-72FD-0457-8864E4FCC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AACD-6BD5-4A4F-AEEC-DF86BBF64A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133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7" y="4781559"/>
            <a:ext cx="12192000" cy="2076451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1440067" y="708267"/>
            <a:ext cx="9312000" cy="52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1440067" y="1602064"/>
            <a:ext cx="9312000" cy="404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507987" rtl="0">
              <a:spcBef>
                <a:spcPts val="0"/>
              </a:spcBef>
              <a:spcAft>
                <a:spcPts val="0"/>
              </a:spcAft>
              <a:buSzPts val="2400"/>
              <a:buChar char="⬩"/>
              <a:defRPr/>
            </a:lvl1pPr>
            <a:lvl2pPr marL="1219170" lvl="1" indent="-507987" rtl="0">
              <a:spcBef>
                <a:spcPts val="1067"/>
              </a:spcBef>
              <a:spcAft>
                <a:spcPts val="0"/>
              </a:spcAft>
              <a:buSzPts val="2400"/>
              <a:buChar char="◇"/>
              <a:defRPr/>
            </a:lvl2pPr>
            <a:lvl3pPr marL="1828754" lvl="2" indent="-507987" rtl="0">
              <a:spcBef>
                <a:spcPts val="1067"/>
              </a:spcBef>
              <a:spcAft>
                <a:spcPts val="0"/>
              </a:spcAft>
              <a:buSzPts val="2400"/>
              <a:buChar char="■"/>
              <a:defRPr/>
            </a:lvl3pPr>
            <a:lvl4pPr marL="2438339" lvl="3" indent="-507987" rtl="0">
              <a:spcBef>
                <a:spcPts val="1067"/>
              </a:spcBef>
              <a:spcAft>
                <a:spcPts val="0"/>
              </a:spcAft>
              <a:buSzPts val="2400"/>
              <a:buChar char="●"/>
              <a:defRPr/>
            </a:lvl4pPr>
            <a:lvl5pPr marL="3047924" lvl="4" indent="-507987" rtl="0">
              <a:spcBef>
                <a:spcPts val="1067"/>
              </a:spcBef>
              <a:spcAft>
                <a:spcPts val="0"/>
              </a:spcAft>
              <a:buSzPts val="2400"/>
              <a:buChar char="○"/>
              <a:defRPr/>
            </a:lvl5pPr>
            <a:lvl6pPr marL="3657509" lvl="5" indent="-507987" rtl="0">
              <a:spcBef>
                <a:spcPts val="1067"/>
              </a:spcBef>
              <a:spcAft>
                <a:spcPts val="0"/>
              </a:spcAft>
              <a:buSzPts val="2400"/>
              <a:buChar char="■"/>
              <a:defRPr/>
            </a:lvl6pPr>
            <a:lvl7pPr marL="4267093" lvl="6" indent="-507987" rtl="0">
              <a:spcBef>
                <a:spcPts val="1067"/>
              </a:spcBef>
              <a:spcAft>
                <a:spcPts val="0"/>
              </a:spcAft>
              <a:buSzPts val="2400"/>
              <a:buChar char="●"/>
              <a:defRPr/>
            </a:lvl7pPr>
            <a:lvl8pPr marL="4876678" lvl="7" indent="-507987" rtl="0">
              <a:spcBef>
                <a:spcPts val="1067"/>
              </a:spcBef>
              <a:spcAft>
                <a:spcPts val="0"/>
              </a:spcAft>
              <a:buSzPts val="2400"/>
              <a:buChar char="○"/>
              <a:defRPr/>
            </a:lvl8pPr>
            <a:lvl9pPr marL="5486263" lvl="8" indent="-507987" rtl="0">
              <a:spcBef>
                <a:spcPts val="1067"/>
              </a:spcBef>
              <a:spcAft>
                <a:spcPts val="1067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5730200" y="5954632"/>
            <a:ext cx="731600" cy="903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30" name="Google Shape;30;p5"/>
          <p:cNvSpPr/>
          <p:nvPr/>
        </p:nvSpPr>
        <p:spPr>
          <a:xfrm>
            <a:off x="5134351" y="1304201"/>
            <a:ext cx="1923308" cy="100529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4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12B497E-113C-73C4-141A-E3EF35743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1D33330-CE53-6BF5-9410-9DA1F21B0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1F27503-3177-FC51-EE8B-B946EFAF5F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E6F92-10F0-4516-860F-61377BA61B6A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6426372-789E-85A2-2147-EAED6B7ADE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508AE8B-B5E2-015D-8943-00C047AAA7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4AACD-6BD5-4A4F-AEEC-DF86BBF64A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22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0.png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979514028101">
            <a:hlinkClick r:id="" action="ppaction://media"/>
            <a:extLst>
              <a:ext uri="{FF2B5EF4-FFF2-40B4-BE49-F238E27FC236}">
                <a16:creationId xmlns:a16="http://schemas.microsoft.com/office/drawing/2014/main" xmlns="" id="{5FFB56C0-BFD6-FCB1-ACB2-077C0DA7B5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85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7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7970704-444F-5471-ED71-AC8898BFD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" y="-1270"/>
            <a:ext cx="12193270" cy="6859270"/>
          </a:xfrm>
          <a:prstGeom prst="rect">
            <a:avLst/>
          </a:prstGeom>
        </p:spPr>
      </p:pic>
      <p:sp>
        <p:nvSpPr>
          <p:cNvPr id="7" name="Rectangles 5">
            <a:extLst>
              <a:ext uri="{FF2B5EF4-FFF2-40B4-BE49-F238E27FC236}">
                <a16:creationId xmlns:a16="http://schemas.microsoft.com/office/drawing/2014/main" xmlns="" id="{3C445303-898D-2260-D895-91753C65D60B}"/>
              </a:ext>
            </a:extLst>
          </p:cNvPr>
          <p:cNvSpPr/>
          <p:nvPr/>
        </p:nvSpPr>
        <p:spPr>
          <a:xfrm>
            <a:off x="1763619" y="2363470"/>
            <a:ext cx="8729121" cy="195834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9B1BBC6-6D70-B6ED-EA91-EA3E310056EA}"/>
              </a:ext>
            </a:extLst>
          </p:cNvPr>
          <p:cNvSpPr txBox="1"/>
          <p:nvPr/>
        </p:nvSpPr>
        <p:spPr>
          <a:xfrm>
            <a:off x="713433" y="2191697"/>
            <a:ext cx="11035553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2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charset="0"/>
              </a:rPr>
              <a:t>KHOA HỌC TỰ NHIÊN 8</a:t>
            </a:r>
          </a:p>
          <a:p>
            <a:pPr marL="30480" marR="30480" algn="ctr">
              <a:lnSpc>
                <a:spcPct val="150000"/>
              </a:lnSpc>
              <a:spcAft>
                <a:spcPts val="0"/>
              </a:spcAft>
            </a:pPr>
            <a:r>
              <a:rPr lang="vi-VN" sz="4000" b="1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BÀI 32: DINH DƯỠNG VÀ TIÊU HOÁ Ở NGƯỜI</a:t>
            </a:r>
          </a:p>
        </p:txBody>
      </p:sp>
    </p:spTree>
    <p:extLst>
      <p:ext uri="{BB962C8B-B14F-4D97-AF65-F5344CB8AC3E}">
        <p14:creationId xmlns:p14="http://schemas.microsoft.com/office/powerpoint/2010/main" val="2347606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2DA727-E38A-3D81-48FE-268EBF3E7A9D}"/>
              </a:ext>
            </a:extLst>
          </p:cNvPr>
          <p:cNvSpPr txBox="1"/>
          <p:nvPr/>
        </p:nvSpPr>
        <p:spPr>
          <a:xfrm>
            <a:off x="816851" y="159583"/>
            <a:ext cx="11035553" cy="823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" marR="30480" algn="ctr">
              <a:lnSpc>
                <a:spcPct val="150000"/>
              </a:lnSpc>
              <a:spcAft>
                <a:spcPts val="0"/>
              </a:spcAft>
            </a:pPr>
            <a:r>
              <a:rPr lang="vi-VN" sz="36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BÀI 32: DINH DƯỠNG VÀ TIÊU HOÁ Ở NGƯỜI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26433B7-2140-0CEB-E42C-E9F875283960}"/>
              </a:ext>
            </a:extLst>
          </p:cNvPr>
          <p:cNvSpPr txBox="1"/>
          <p:nvPr/>
        </p:nvSpPr>
        <p:spPr>
          <a:xfrm>
            <a:off x="4127543" y="955783"/>
            <a:ext cx="3936911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" marR="30480" algn="ctr">
              <a:lnSpc>
                <a:spcPct val="150000"/>
              </a:lnSpc>
              <a:spcAft>
                <a:spcPts val="0"/>
              </a:spcAft>
            </a:pPr>
            <a:r>
              <a:rPr lang="en-US" sz="2800" b="1" dirty="0">
                <a:solidFill>
                  <a:srgbClr val="00206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mbria" panose="02040503050406030204" pitchFamily="18" charset="0"/>
              </a:rPr>
              <a:t>NỘI DUNG BÀI HỌC</a:t>
            </a:r>
            <a:endParaRPr lang="vi-VN" sz="2800" b="1" dirty="0">
              <a:solidFill>
                <a:srgbClr val="002060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9423ABD-E21B-A4A1-19D4-95AD0406C1C9}"/>
              </a:ext>
            </a:extLst>
          </p:cNvPr>
          <p:cNvSpPr txBox="1"/>
          <p:nvPr/>
        </p:nvSpPr>
        <p:spPr>
          <a:xfrm>
            <a:off x="524008" y="1604358"/>
            <a:ext cx="7886371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I. K</a:t>
            </a:r>
            <a:r>
              <a:rPr lang="vi-VN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hái niệm chất dinh dưỡng và dinh dưỡng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endParaRPr lang="vi-VN" sz="2800" b="1" dirty="0">
              <a:solidFill>
                <a:srgbClr val="002060"/>
              </a:solidFill>
              <a:latin typeface="Times New Roman" panose="020206030504050203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3DCC065C-8B32-E5C3-A939-D43355F4935D}"/>
              </a:ext>
            </a:extLst>
          </p:cNvPr>
          <p:cNvSpPr txBox="1">
            <a:spLocks/>
          </p:cNvSpPr>
          <p:nvPr/>
        </p:nvSpPr>
        <p:spPr>
          <a:xfrm>
            <a:off x="524008" y="2365953"/>
            <a:ext cx="6867879" cy="4289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II.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Tiêu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hoá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ở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người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B83D1E7-7719-EAC1-E5FE-6B960ED00430}"/>
              </a:ext>
            </a:extLst>
          </p:cNvPr>
          <p:cNvSpPr txBox="1"/>
          <p:nvPr/>
        </p:nvSpPr>
        <p:spPr>
          <a:xfrm>
            <a:off x="524008" y="2790557"/>
            <a:ext cx="5687703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III.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bệnh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về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đường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tiêu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hóa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vi-VN" sz="2800" b="1" dirty="0">
              <a:solidFill>
                <a:srgbClr val="002060"/>
              </a:solidFill>
              <a:latin typeface="Times New Roman" panose="020206030504050203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8D0C229-AD2A-C98B-1704-B8574829261E}"/>
              </a:ext>
            </a:extLst>
          </p:cNvPr>
          <p:cNvSpPr txBox="1"/>
          <p:nvPr/>
        </p:nvSpPr>
        <p:spPr>
          <a:xfrm>
            <a:off x="524008" y="3442696"/>
            <a:ext cx="5687703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IV.</a:t>
            </a:r>
            <a:r>
              <a:rPr lang="vi-VN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Chế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độ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dinh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dưỡng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ở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người</a:t>
            </a:r>
            <a:endParaRPr lang="vi-VN" sz="2800" b="1" dirty="0">
              <a:solidFill>
                <a:srgbClr val="002060"/>
              </a:solidFill>
              <a:latin typeface="Times New Roman" panose="020206030504050203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8C60AFA5-9A32-101D-0766-BDAA72231CAB}"/>
              </a:ext>
            </a:extLst>
          </p:cNvPr>
          <p:cNvSpPr txBox="1">
            <a:spLocks/>
          </p:cNvSpPr>
          <p:nvPr/>
        </p:nvSpPr>
        <p:spPr>
          <a:xfrm>
            <a:off x="524008" y="4295159"/>
            <a:ext cx="6867879" cy="4289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V. An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toàn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vệ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sinh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thực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phẩm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F0C19BF3-3981-24EA-0C1B-B98A17A68F84}"/>
              </a:ext>
            </a:extLst>
          </p:cNvPr>
          <p:cNvSpPr txBox="1">
            <a:spLocks/>
          </p:cNvSpPr>
          <p:nvPr/>
        </p:nvSpPr>
        <p:spPr>
          <a:xfrm>
            <a:off x="524008" y="4929795"/>
            <a:ext cx="8478324" cy="8368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VI.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Dự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án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Điều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một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bệnh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đường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tiêu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hoá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và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vấn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đề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vệ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sinh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an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toàn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thực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phẩm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63D8B92D-8259-009C-E536-4A8B3BA59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4675" y="1481070"/>
            <a:ext cx="3604601" cy="5376930"/>
          </a:xfrm>
          <a:prstGeom prst="rect">
            <a:avLst/>
          </a:prstGeom>
        </p:spPr>
      </p:pic>
      <p:sp>
        <p:nvSpPr>
          <p:cNvPr id="11" name="Flowchart: Alternate Process 10"/>
          <p:cNvSpPr/>
          <p:nvPr/>
        </p:nvSpPr>
        <p:spPr>
          <a:xfrm>
            <a:off x="524008" y="3480090"/>
            <a:ext cx="7366716" cy="689445"/>
          </a:xfrm>
          <a:prstGeom prst="flowChartAlternateProcess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Alternate Process 13"/>
          <p:cNvSpPr/>
          <p:nvPr/>
        </p:nvSpPr>
        <p:spPr>
          <a:xfrm>
            <a:off x="524008" y="4228119"/>
            <a:ext cx="7366716" cy="689445"/>
          </a:xfrm>
          <a:prstGeom prst="flowChartAlternateProcess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16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2DA727-E38A-3D81-48FE-268EBF3E7A9D}"/>
              </a:ext>
            </a:extLst>
          </p:cNvPr>
          <p:cNvSpPr txBox="1"/>
          <p:nvPr/>
        </p:nvSpPr>
        <p:spPr>
          <a:xfrm>
            <a:off x="816854" y="57859"/>
            <a:ext cx="11035553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" marR="30480" algn="ctr">
              <a:lnSpc>
                <a:spcPct val="150000"/>
              </a:lnSpc>
              <a:spcAft>
                <a:spcPts val="0"/>
              </a:spcAft>
            </a:pPr>
            <a:r>
              <a:rPr lang="vi-VN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BÀI 32: DINH DƯỠNG VÀ TIÊU HOÁ Ở NGƯỜI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(</a:t>
            </a:r>
            <a:r>
              <a:rPr lang="en-US" sz="28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tiết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3)</a:t>
            </a:r>
            <a:endParaRPr lang="vi-VN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250C7F1-C8B2-358E-0659-CAF735620AC9}"/>
              </a:ext>
            </a:extLst>
          </p:cNvPr>
          <p:cNvSpPr txBox="1"/>
          <p:nvPr/>
        </p:nvSpPr>
        <p:spPr>
          <a:xfrm>
            <a:off x="1458965" y="1112731"/>
            <a:ext cx="9928285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vi-VN" sz="2800" b="1" spc="-20" dirty="0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Nhu cầu dinh dưỡng ở </a:t>
            </a:r>
            <a:r>
              <a:rPr lang="en-US" sz="2800" b="1" spc="-20" dirty="0" err="1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người</a:t>
            </a:r>
            <a:r>
              <a:rPr lang="en-US" sz="2800" b="1" spc="-20" dirty="0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vi-VN" sz="2800" b="1" dirty="0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phụ thuộc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vào</a:t>
            </a:r>
            <a:r>
              <a:rPr lang="vi-VN" sz="2800" b="1" dirty="0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những yếu tố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nào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? </a:t>
            </a:r>
            <a:endParaRPr lang="en-US" sz="2800" dirty="0"/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xmlns="" id="{0CF52B97-62DA-E40E-CC2A-23A5C0AF6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81" y="1803026"/>
            <a:ext cx="1573599" cy="1485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xmlns="" id="{1F780D86-90E8-F026-8D74-51014017C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675" y="1807274"/>
            <a:ext cx="1413449" cy="148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xmlns="" id="{4A11C185-0D5E-9B82-A911-C28EB459D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220" y="1768949"/>
            <a:ext cx="1283228" cy="1506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14">
            <a:extLst>
              <a:ext uri="{FF2B5EF4-FFF2-40B4-BE49-F238E27FC236}">
                <a16:creationId xmlns:a16="http://schemas.microsoft.com/office/drawing/2014/main" xmlns="" id="{830869BA-29F4-AA8B-DB56-34CDCE94FA13}"/>
              </a:ext>
            </a:extLst>
          </p:cNvPr>
          <p:cNvSpPr>
            <a:spLocks/>
          </p:cNvSpPr>
          <p:nvPr/>
        </p:nvSpPr>
        <p:spPr bwMode="auto">
          <a:xfrm rot="16200000">
            <a:off x="2660351" y="1325982"/>
            <a:ext cx="80796" cy="4180097"/>
          </a:xfrm>
          <a:prstGeom prst="leftBrace">
            <a:avLst>
              <a:gd name="adj1" fmla="val 266667"/>
              <a:gd name="adj2" fmla="val 50000"/>
            </a:avLst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Box 18">
            <a:extLst>
              <a:ext uri="{FF2B5EF4-FFF2-40B4-BE49-F238E27FC236}">
                <a16:creationId xmlns:a16="http://schemas.microsoft.com/office/drawing/2014/main" xmlns="" id="{676131AD-2762-F347-3290-53B7A40A8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7760" y="2487327"/>
            <a:ext cx="2988998" cy="46166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tuổi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2">
            <a:extLst>
              <a:ext uri="{FF2B5EF4-FFF2-40B4-BE49-F238E27FC236}">
                <a16:creationId xmlns:a16="http://schemas.microsoft.com/office/drawing/2014/main" xmlns="" id="{BA8064CA-1D6F-376F-6420-8A5F9CE42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947" y="1812044"/>
            <a:ext cx="1573599" cy="141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>
            <a:extLst>
              <a:ext uri="{FF2B5EF4-FFF2-40B4-BE49-F238E27FC236}">
                <a16:creationId xmlns:a16="http://schemas.microsoft.com/office/drawing/2014/main" xmlns="" id="{D3BA19E5-5F68-EC1D-49C2-4803B5DB5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9641" y="1812044"/>
            <a:ext cx="1879505" cy="1416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utoShape 17">
            <a:extLst>
              <a:ext uri="{FF2B5EF4-FFF2-40B4-BE49-F238E27FC236}">
                <a16:creationId xmlns:a16="http://schemas.microsoft.com/office/drawing/2014/main" xmlns="" id="{5D7B8A95-BBB4-4413-42BE-433712B7BDD9}"/>
              </a:ext>
            </a:extLst>
          </p:cNvPr>
          <p:cNvSpPr>
            <a:spLocks/>
          </p:cNvSpPr>
          <p:nvPr/>
        </p:nvSpPr>
        <p:spPr bwMode="auto">
          <a:xfrm rot="16200000">
            <a:off x="9662980" y="1814910"/>
            <a:ext cx="146149" cy="3067407"/>
          </a:xfrm>
          <a:prstGeom prst="leftBrace">
            <a:avLst>
              <a:gd name="adj1" fmla="val 200000"/>
              <a:gd name="adj2" fmla="val 50000"/>
            </a:avLst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Text Box 21">
            <a:extLst>
              <a:ext uri="{FF2B5EF4-FFF2-40B4-BE49-F238E27FC236}">
                <a16:creationId xmlns:a16="http://schemas.microsoft.com/office/drawing/2014/main" xmlns="" id="{E4C37914-80AE-6B70-84A0-0BDF5F690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0503" y="3741617"/>
            <a:ext cx="2960308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Cường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8">
            <a:extLst>
              <a:ext uri="{FF2B5EF4-FFF2-40B4-BE49-F238E27FC236}">
                <a16:creationId xmlns:a16="http://schemas.microsoft.com/office/drawing/2014/main" xmlns="" id="{FFE609CA-86BD-9FF5-CE36-D9DB99B97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235" y="4439495"/>
            <a:ext cx="1695406" cy="1631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9">
            <a:extLst>
              <a:ext uri="{FF2B5EF4-FFF2-40B4-BE49-F238E27FC236}">
                <a16:creationId xmlns:a16="http://schemas.microsoft.com/office/drawing/2014/main" xmlns="" id="{A7EB459D-3EC6-AD93-FD4F-34BBE653E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9119" y="4470508"/>
            <a:ext cx="1695406" cy="162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>
            <a:extLst>
              <a:ext uri="{FF2B5EF4-FFF2-40B4-BE49-F238E27FC236}">
                <a16:creationId xmlns:a16="http://schemas.microsoft.com/office/drawing/2014/main" xmlns="" id="{A93C7E0B-50ED-75B8-AB18-3C5BA870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468" y="4319033"/>
            <a:ext cx="1989307" cy="172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>
            <a:extLst>
              <a:ext uri="{FF2B5EF4-FFF2-40B4-BE49-F238E27FC236}">
                <a16:creationId xmlns:a16="http://schemas.microsoft.com/office/drawing/2014/main" xmlns="" id="{C3E6AC12-4209-1355-3467-EDCAA3CEC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777" y="4317078"/>
            <a:ext cx="1854473" cy="174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AutoShape 15">
            <a:extLst>
              <a:ext uri="{FF2B5EF4-FFF2-40B4-BE49-F238E27FC236}">
                <a16:creationId xmlns:a16="http://schemas.microsoft.com/office/drawing/2014/main" xmlns="" id="{4327D42B-CA4C-8241-957A-BBCC0EDC6142}"/>
              </a:ext>
            </a:extLst>
          </p:cNvPr>
          <p:cNvSpPr>
            <a:spLocks/>
          </p:cNvSpPr>
          <p:nvPr/>
        </p:nvSpPr>
        <p:spPr bwMode="auto">
          <a:xfrm rot="16200000">
            <a:off x="9723996" y="4466053"/>
            <a:ext cx="146149" cy="3574910"/>
          </a:xfrm>
          <a:prstGeom prst="leftBrace">
            <a:avLst>
              <a:gd name="adj1" fmla="val 208333"/>
              <a:gd name="adj2" fmla="val 50000"/>
            </a:avLst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AutoShape 16">
            <a:extLst>
              <a:ext uri="{FF2B5EF4-FFF2-40B4-BE49-F238E27FC236}">
                <a16:creationId xmlns:a16="http://schemas.microsoft.com/office/drawing/2014/main" xmlns="" id="{C5CB65E1-F93E-A2AD-C367-1A9A338A1813}"/>
              </a:ext>
            </a:extLst>
          </p:cNvPr>
          <p:cNvSpPr>
            <a:spLocks/>
          </p:cNvSpPr>
          <p:nvPr/>
        </p:nvSpPr>
        <p:spPr bwMode="auto">
          <a:xfrm rot="16200000">
            <a:off x="2802398" y="4265107"/>
            <a:ext cx="115473" cy="3861330"/>
          </a:xfrm>
          <a:prstGeom prst="leftBrace">
            <a:avLst>
              <a:gd name="adj1" fmla="val 200000"/>
              <a:gd name="adj2" fmla="val 50000"/>
            </a:avLst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xmlns="" id="{623C70F0-F708-D79D-3829-1F4D3B101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7744" y="4398962"/>
            <a:ext cx="2925826" cy="46166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thái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Box 20">
            <a:extLst>
              <a:ext uri="{FF2B5EF4-FFF2-40B4-BE49-F238E27FC236}">
                <a16:creationId xmlns:a16="http://schemas.microsoft.com/office/drawing/2014/main" xmlns="" id="{2135C4DD-BF8C-4C40-EC37-0469E2563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7760" y="3117780"/>
            <a:ext cx="2988998" cy="461665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69F1EF32-949F-4137-4337-B3702BC6B3B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5705" r="18733"/>
          <a:stretch/>
        </p:blipFill>
        <p:spPr>
          <a:xfrm>
            <a:off x="610700" y="1089020"/>
            <a:ext cx="683159" cy="57926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xmlns="" id="{A2BAA8C3-6BBA-4744-DE7E-896E459C7683}"/>
              </a:ext>
            </a:extLst>
          </p:cNvPr>
          <p:cNvSpPr txBox="1"/>
          <p:nvPr/>
        </p:nvSpPr>
        <p:spPr>
          <a:xfrm>
            <a:off x="216967" y="514444"/>
            <a:ext cx="10515600" cy="675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IV.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Chế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độ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dinh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dưỡng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ở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người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4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4505E-6 3.05273E-7 L -0.15541 3.05273E-7 C -0.22505 3.05273E-7 -0.31069 0.03978 -0.31069 0.07239 L -0.31069 0.145 " pathEditMode="relative" rAng="0" ptsTypes="FfFF"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41" y="72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9561E-6 -2.83071E-6 L -0.14929 -2.83071E-6 C -0.21607 -2.83071E-6 -0.29793 0.1272 -0.29793 0.2315 L -0.29793 0.46416 " pathEditMode="relative" rAng="0" ptsTypes="FfFF">
                                      <p:cBhvr>
                                        <p:cTn id="7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03" y="231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0963E-6 0.03585 L 0.13745 0.03585 C 0.19927 0.03585 0.27542 0.01411 0.27542 -0.00393 L 0.27542 -0.04255 " pathEditMode="relative" rAng="0" ptsTypes="FfFF">
                                      <p:cBhvr>
                                        <p:cTn id="7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71" y="-39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0963E-6 4.42183E-6 L 0.14331 4.42183E-6 C 0.20773 4.42183E-6 0.287 0.07655 0.287 0.13968 L 0.287 0.28029 " pathEditMode="relative" rAng="0" ptsTypes="FfFF">
                                      <p:cBhvr>
                                        <p:cTn id="7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43" y="140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2" grpId="1" animBg="1"/>
      <p:bldP spid="16" grpId="0" animBg="1"/>
      <p:bldP spid="17" grpId="0" animBg="1"/>
      <p:bldP spid="17" grpId="1" animBg="1"/>
      <p:bldP spid="22" grpId="0" animBg="1"/>
      <p:bldP spid="23" grpId="0" animBg="1"/>
      <p:bldP spid="24" grpId="0" animBg="1"/>
      <p:bldP spid="24" grpId="1" animBg="1"/>
      <p:bldP spid="25" grpId="0" animBg="1"/>
      <p:bldP spid="2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2DA727-E38A-3D81-48FE-268EBF3E7A9D}"/>
              </a:ext>
            </a:extLst>
          </p:cNvPr>
          <p:cNvSpPr txBox="1"/>
          <p:nvPr/>
        </p:nvSpPr>
        <p:spPr>
          <a:xfrm>
            <a:off x="816854" y="57859"/>
            <a:ext cx="11035553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" marR="30480" algn="ctr">
              <a:lnSpc>
                <a:spcPct val="150000"/>
              </a:lnSpc>
              <a:spcAft>
                <a:spcPts val="0"/>
              </a:spcAft>
            </a:pPr>
            <a:r>
              <a:rPr lang="vi-VN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BÀI 32: DINH DƯỠNG VÀ TIÊU HOÁ Ở NGƯỜI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(</a:t>
            </a:r>
            <a:r>
              <a:rPr lang="en-US" sz="28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tiết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3)</a:t>
            </a:r>
            <a:endParaRPr lang="vi-VN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250C7F1-C8B2-358E-0659-CAF735620AC9}"/>
              </a:ext>
            </a:extLst>
          </p:cNvPr>
          <p:cNvSpPr txBox="1"/>
          <p:nvPr/>
        </p:nvSpPr>
        <p:spPr>
          <a:xfrm>
            <a:off x="1289965" y="1477436"/>
            <a:ext cx="1035253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3200" b="1" spc="-2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Nhu cầu dinh dưỡng ở </a:t>
            </a:r>
            <a:r>
              <a:rPr lang="en-US" sz="3200" b="1" spc="-2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người</a:t>
            </a:r>
            <a:r>
              <a:rPr lang="en-US" sz="3200" b="1" spc="-2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vi-VN" sz="3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phụ thuộc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vào</a:t>
            </a:r>
            <a:r>
              <a:rPr lang="vi-VN" sz="3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các</a:t>
            </a:r>
            <a:r>
              <a:rPr lang="vi-VN" sz="3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yếu tố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: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alt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tuổi</a:t>
            </a:r>
            <a:r>
              <a:rPr lang="en-US" alt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alt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alt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cường</a:t>
            </a:r>
            <a:r>
              <a:rPr lang="en-US" alt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alt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alt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alt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alt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thái</a:t>
            </a:r>
            <a:r>
              <a:rPr lang="en-US" alt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alt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alt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7" name="Picture 75" descr="viet3">
            <a:extLst>
              <a:ext uri="{FF2B5EF4-FFF2-40B4-BE49-F238E27FC236}">
                <a16:creationId xmlns:a16="http://schemas.microsoft.com/office/drawing/2014/main" xmlns="" id="{0BAC84BD-88B8-7667-BEA2-AF21448DFA3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6047" y="1593346"/>
            <a:ext cx="641614" cy="538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A5D7D752-A5C0-8B32-968C-E3CF94D70FD2}"/>
              </a:ext>
            </a:extLst>
          </p:cNvPr>
          <p:cNvSpPr txBox="1"/>
          <p:nvPr/>
        </p:nvSpPr>
        <p:spPr>
          <a:xfrm>
            <a:off x="440946" y="609395"/>
            <a:ext cx="10515600" cy="675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IV.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Chế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độ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dinh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dưỡng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ở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người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62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2DA727-E38A-3D81-48FE-268EBF3E7A9D}"/>
              </a:ext>
            </a:extLst>
          </p:cNvPr>
          <p:cNvSpPr txBox="1"/>
          <p:nvPr/>
        </p:nvSpPr>
        <p:spPr>
          <a:xfrm>
            <a:off x="816854" y="57859"/>
            <a:ext cx="11035553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" marR="30480" algn="ctr">
              <a:lnSpc>
                <a:spcPct val="150000"/>
              </a:lnSpc>
              <a:spcAft>
                <a:spcPts val="0"/>
              </a:spcAft>
            </a:pPr>
            <a:r>
              <a:rPr lang="vi-VN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BÀI 32: DINH DƯỠNG VÀ TIÊU HOÁ Ở NGƯỜI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(</a:t>
            </a:r>
            <a:r>
              <a:rPr lang="en-US" sz="28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tiết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3)</a:t>
            </a:r>
            <a:endParaRPr lang="vi-VN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Picture 5" descr="A picture containing text, font, line, screenshot&#10;&#10;Description automatically generated">
            <a:extLst>
              <a:ext uri="{FF2B5EF4-FFF2-40B4-BE49-F238E27FC236}">
                <a16:creationId xmlns:a16="http://schemas.microsoft.com/office/drawing/2014/main" xmlns="" id="{3EA4683B-5647-87C1-19BB-3525C0596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44" y="1587113"/>
            <a:ext cx="9935563" cy="15548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1635FA0-5142-A8D6-682D-4FABE0A8D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102" y="3141935"/>
            <a:ext cx="9935570" cy="13097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BD9B84A-73A9-91E2-9CFE-DD74C4947C98}"/>
              </a:ext>
            </a:extLst>
          </p:cNvPr>
          <p:cNvSpPr txBox="1"/>
          <p:nvPr/>
        </p:nvSpPr>
        <p:spPr>
          <a:xfrm>
            <a:off x="981102" y="4948514"/>
            <a:ext cx="8821803" cy="107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170" marR="30480" algn="just">
              <a:lnSpc>
                <a:spcPct val="114000"/>
              </a:lnSpc>
              <a:spcAft>
                <a:spcPts val="0"/>
              </a:spcAft>
            </a:pPr>
            <a:r>
              <a:rPr lang="vi-VN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Khẩu phần ăn là lượng thức ăn cần cung cấp cho cơ thể trong một ngày.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627F13C2-80E8-EF9A-03DE-84AFD961D1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3" t="44945" r="74401" b="10185"/>
          <a:stretch/>
        </p:blipFill>
        <p:spPr bwMode="auto">
          <a:xfrm>
            <a:off x="9923929" y="4632151"/>
            <a:ext cx="1559859" cy="2163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xmlns="" id="{C5DDAF56-6021-12FF-E54A-A9EDE79CD032}"/>
              </a:ext>
            </a:extLst>
          </p:cNvPr>
          <p:cNvSpPr txBox="1"/>
          <p:nvPr/>
        </p:nvSpPr>
        <p:spPr>
          <a:xfrm>
            <a:off x="440946" y="609395"/>
            <a:ext cx="10515600" cy="675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IV.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Chế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độ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dinh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dưỡng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ở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người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472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2DA727-E38A-3D81-48FE-268EBF3E7A9D}"/>
              </a:ext>
            </a:extLst>
          </p:cNvPr>
          <p:cNvSpPr txBox="1"/>
          <p:nvPr/>
        </p:nvSpPr>
        <p:spPr>
          <a:xfrm>
            <a:off x="816854" y="57859"/>
            <a:ext cx="11035553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" marR="30480" algn="ctr">
              <a:lnSpc>
                <a:spcPct val="150000"/>
              </a:lnSpc>
              <a:spcAft>
                <a:spcPts val="0"/>
              </a:spcAft>
            </a:pPr>
            <a:r>
              <a:rPr lang="vi-VN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BÀI 32: DINH DƯỠNG VÀ TIÊU HOÁ Ở NGƯỜI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(</a:t>
            </a:r>
            <a:r>
              <a:rPr lang="en-US" sz="28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tiết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3)</a:t>
            </a:r>
            <a:endParaRPr lang="vi-VN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50E4759-C2D6-3B80-F0E9-654153FAD653}"/>
              </a:ext>
            </a:extLst>
          </p:cNvPr>
          <p:cNvSpPr txBox="1"/>
          <p:nvPr/>
        </p:nvSpPr>
        <p:spPr>
          <a:xfrm>
            <a:off x="975166" y="1726874"/>
            <a:ext cx="10667334" cy="28991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90170" marR="30480" algn="just">
              <a:lnSpc>
                <a:spcPct val="114000"/>
              </a:lnSpc>
              <a:spcAft>
                <a:spcPts val="0"/>
              </a:spcAft>
            </a:pPr>
            <a:r>
              <a:rPr lang="en-US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- </a:t>
            </a:r>
            <a:r>
              <a:rPr lang="vi-VN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Khẩu phần ăn là lượng thức ăn cần cung cấp cho cơ thể trong một ngày.</a:t>
            </a:r>
          </a:p>
          <a:p>
            <a:pPr marL="90170" marR="30480" algn="just">
              <a:lnSpc>
                <a:spcPct val="114000"/>
              </a:lnSpc>
              <a:spcAft>
                <a:spcPts val="0"/>
              </a:spcAft>
            </a:pPr>
            <a:r>
              <a:rPr lang="vi-VN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- Nguyên tắc lập khẩu phần: Đảm bảo đủ lượng thức ăn phù hợp với nhu cầu dinh dưỡng của cơ thể; cân đối các thành phần dinh dưỡng, cung cấp đủ năng lượng.</a:t>
            </a:r>
          </a:p>
        </p:txBody>
      </p:sp>
      <p:pic>
        <p:nvPicPr>
          <p:cNvPr id="12" name="Picture 75" descr="viet3">
            <a:extLst>
              <a:ext uri="{FF2B5EF4-FFF2-40B4-BE49-F238E27FC236}">
                <a16:creationId xmlns:a16="http://schemas.microsoft.com/office/drawing/2014/main" xmlns="" id="{C8F962F6-3A40-6835-8BCB-886015C53B2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740" y="1535834"/>
            <a:ext cx="854933" cy="718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xmlns="" id="{1ECEA770-EEC1-32F8-B393-04813D95C5B9}"/>
              </a:ext>
            </a:extLst>
          </p:cNvPr>
          <p:cNvSpPr txBox="1"/>
          <p:nvPr/>
        </p:nvSpPr>
        <p:spPr>
          <a:xfrm>
            <a:off x="440946" y="609395"/>
            <a:ext cx="10515600" cy="675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IV.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Chế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độ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dinh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dưỡng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ở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người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205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2DA727-E38A-3D81-48FE-268EBF3E7A9D}"/>
              </a:ext>
            </a:extLst>
          </p:cNvPr>
          <p:cNvSpPr txBox="1"/>
          <p:nvPr/>
        </p:nvSpPr>
        <p:spPr>
          <a:xfrm>
            <a:off x="816854" y="57859"/>
            <a:ext cx="11035553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" marR="30480" algn="ctr">
              <a:lnSpc>
                <a:spcPct val="150000"/>
              </a:lnSpc>
              <a:spcAft>
                <a:spcPts val="0"/>
              </a:spcAft>
            </a:pPr>
            <a:r>
              <a:rPr lang="vi-VN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BÀI 32: DINH DƯỠNG VÀ TIÊU HOÁ Ở NGƯỜI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(</a:t>
            </a:r>
            <a:r>
              <a:rPr lang="en-US" sz="28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tiết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3)</a:t>
            </a:r>
            <a:endParaRPr lang="vi-VN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ADCD5B44-FA87-8AB3-4FC7-5A8876C07312}"/>
              </a:ext>
            </a:extLst>
          </p:cNvPr>
          <p:cNvSpPr txBox="1"/>
          <p:nvPr/>
        </p:nvSpPr>
        <p:spPr>
          <a:xfrm>
            <a:off x="457358" y="1295987"/>
            <a:ext cx="11185141" cy="52535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 DỰNG KHẨU PHẦN ĂN</a:t>
            </a:r>
          </a:p>
          <a:p>
            <a:pPr marL="0" marR="0" lvl="0" indent="0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Bước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1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Kẻ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bảng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theo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mẫu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Bảng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32.2 (SGK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trang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131)</a:t>
            </a:r>
          </a:p>
          <a:p>
            <a:pPr marL="0" marR="0" lvl="0" indent="0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Bước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2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Điền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tên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thực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phẩm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và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xác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định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lượng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thức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ăn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được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theo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công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thức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</a:t>
            </a:r>
          </a:p>
          <a:p>
            <a:pPr marL="0" marR="0" lvl="0" indent="0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Z = X – Y</a:t>
            </a:r>
          </a:p>
          <a:p>
            <a:pPr marL="0" marR="0" lvl="0" indent="0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Y = X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tỉ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thải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bỏ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Z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                                         X: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khối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lượng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cung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cấp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                                         Y: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lượng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thải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bỏ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theo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bảng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32.3)</a:t>
            </a:r>
          </a:p>
          <a:p>
            <a:pPr marL="0" marR="0" lvl="0" indent="0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Bước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3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Xác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định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giá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trị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dinh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dưỡng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của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các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loại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thực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phẩm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dinh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dưỡng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vi-V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(Thành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dinh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dưỡng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32.3) x Z) : 100</a:t>
            </a:r>
          </a:p>
          <a:p>
            <a:pPr marL="0" marR="0" lvl="0" indent="0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Bước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4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Đánh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giá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chất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lượng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của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khẩu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phần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Đối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chiếu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với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bảng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32.1,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điều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chỉnh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khẩu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phần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ăn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phù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hợp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</a:p>
          <a:p>
            <a:pPr marL="0" marR="0" lvl="0" indent="0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Bước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5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Báo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cáo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kết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quả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xmlns="" id="{837DF51E-ACC9-4AB5-4A32-1812ED0DA23D}"/>
              </a:ext>
            </a:extLst>
          </p:cNvPr>
          <p:cNvSpPr txBox="1"/>
          <p:nvPr/>
        </p:nvSpPr>
        <p:spPr>
          <a:xfrm>
            <a:off x="440946" y="609395"/>
            <a:ext cx="10515600" cy="675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IV.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Chế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độ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dinh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dưỡng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ở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người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643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FEA758CE-7BB4-BB82-3C83-B75EA1BFC0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410837"/>
              </p:ext>
            </p:extLst>
          </p:nvPr>
        </p:nvGraphicFramePr>
        <p:xfrm>
          <a:off x="309963" y="3573742"/>
          <a:ext cx="11182345" cy="2816416"/>
        </p:xfrm>
        <a:graphic>
          <a:graphicData uri="http://schemas.openxmlformats.org/drawingml/2006/table">
            <a:tbl>
              <a:tblPr firstRow="1" bandRow="1"/>
              <a:tblGrid>
                <a:gridCol w="9929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518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079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3149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24589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03734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21480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842010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Tên</a:t>
                      </a:r>
                      <a:r>
                        <a:rPr lang="en-US" sz="24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thực</a:t>
                      </a:r>
                      <a:r>
                        <a:rPr lang="en-US" sz="24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phẩm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Khối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lượng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(g)</a:t>
                      </a:r>
                    </a:p>
                  </a:txBody>
                  <a:tcPr marL="121920" marR="121920" marT="60960" marB="6096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Thành</a:t>
                      </a:r>
                      <a:r>
                        <a:rPr lang="en-US" sz="24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phần</a:t>
                      </a:r>
                      <a:r>
                        <a:rPr lang="en-US" sz="24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dinh</a:t>
                      </a:r>
                      <a:r>
                        <a:rPr lang="en-US" sz="24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dưỡng</a:t>
                      </a:r>
                      <a:r>
                        <a:rPr lang="en-US" sz="24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(g)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621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 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 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24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rotein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Lipid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Carbohydrate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68188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5B3B961-7B25-3815-3912-236D15F86CC4}"/>
              </a:ext>
            </a:extLst>
          </p:cNvPr>
          <p:cNvSpPr txBox="1"/>
          <p:nvPr/>
        </p:nvSpPr>
        <p:spPr>
          <a:xfrm>
            <a:off x="461889" y="1498417"/>
            <a:ext cx="11386674" cy="197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  <a:buFont typeface="Wingdings" pitchFamily="2" charset="2"/>
              <a:buChar char="ü"/>
            </a:pPr>
            <a:r>
              <a:rPr lang="en-US" sz="2400" kern="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vi-VN" sz="2400" b="1" kern="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Điền tên thực phẩm</a:t>
            </a:r>
            <a:r>
              <a:rPr lang="en-US" sz="2400" b="1" kern="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, </a:t>
            </a:r>
            <a:r>
              <a:rPr lang="en-US" sz="2400" b="1" kern="0" dirty="0" err="1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lượng</a:t>
            </a:r>
            <a:r>
              <a:rPr lang="en-US" sz="2400" b="1" kern="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b="1" kern="0" dirty="0" err="1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cung</a:t>
            </a:r>
            <a:r>
              <a:rPr lang="en-US" sz="2400" b="1" kern="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b="1" kern="0" dirty="0" err="1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cấp</a:t>
            </a:r>
            <a:endParaRPr lang="en-US" sz="2400" b="1" kern="0" dirty="0"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defTabSz="1219170">
              <a:buClr>
                <a:srgbClr val="000000"/>
              </a:buClr>
              <a:buFont typeface="Wingdings" pitchFamily="2" charset="2"/>
              <a:buChar char="ü"/>
            </a:pPr>
            <a:r>
              <a:rPr lang="en-US" sz="2400" b="1" kern="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vi-VN" sz="2400" b="1" kern="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Xác định lượng thải bỏ</a:t>
            </a:r>
            <a:r>
              <a:rPr lang="en-US" sz="2400" b="1" kern="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:</a:t>
            </a:r>
            <a:r>
              <a:rPr lang="vi-VN" sz="2400" b="1" kern="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Y</a:t>
            </a:r>
            <a:r>
              <a:rPr lang="vi-VN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= </a:t>
            </a: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X</a:t>
            </a:r>
            <a:r>
              <a:rPr lang="vi-VN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x tỉ lệ thải bỏ</a:t>
            </a:r>
            <a:endParaRPr lang="en-US" sz="2400" b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defTabSz="1219170">
              <a:buClr>
                <a:srgbClr val="000000"/>
              </a:buClr>
              <a:buFont typeface="Wingdings" pitchFamily="2" charset="2"/>
              <a:buChar char="ü"/>
            </a:pPr>
            <a:r>
              <a:rPr lang="en-US" sz="2400" b="1" kern="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vi-VN" sz="2400" b="1" kern="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Xác định lượng thực phẩm ăn được</a:t>
            </a:r>
            <a:r>
              <a:rPr lang="en-US" sz="2400" b="1" kern="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: </a:t>
            </a:r>
            <a:r>
              <a:rPr lang="vi-VN" sz="2400" b="1" kern="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Z</a:t>
            </a:r>
            <a:r>
              <a:rPr lang="vi-VN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= </a:t>
            </a: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X</a:t>
            </a:r>
            <a:r>
              <a:rPr lang="vi-VN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– </a:t>
            </a: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Y</a:t>
            </a:r>
          </a:p>
          <a:p>
            <a:pPr defTabSz="1219170">
              <a:buClr>
                <a:srgbClr val="000000"/>
              </a:buClr>
              <a:buFont typeface="Wingdings" pitchFamily="2" charset="2"/>
              <a:buChar char="ü"/>
            </a:pPr>
            <a:r>
              <a:rPr lang="en-US" sz="2400" b="1" kern="0" dirty="0"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dưỡng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0000"/>
              </a:lnSpc>
              <a:spcBef>
                <a:spcPct val="0"/>
              </a:spcBef>
              <a:defRPr/>
            </a:pP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dinh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dưỡng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vi-V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(Thành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dinh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dưỡng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32.3) x Z) : 100</a:t>
            </a:r>
            <a:endParaRPr lang="en-US" sz="2400" b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CCCD827-9B88-DCF2-9E20-653E565E8FB4}"/>
              </a:ext>
            </a:extLst>
          </p:cNvPr>
          <p:cNvSpPr txBox="1"/>
          <p:nvPr/>
        </p:nvSpPr>
        <p:spPr>
          <a:xfrm>
            <a:off x="980627" y="-11762"/>
            <a:ext cx="11035553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" marR="30480" algn="ctr">
              <a:lnSpc>
                <a:spcPct val="150000"/>
              </a:lnSpc>
              <a:spcAft>
                <a:spcPts val="0"/>
              </a:spcAft>
            </a:pPr>
            <a:r>
              <a:rPr lang="vi-VN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BÀI 32: DINH DƯỠNG VÀ TIÊU HOÁ Ở NGƯỜI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(</a:t>
            </a:r>
            <a:r>
              <a:rPr lang="en-US" sz="28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tiết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3)</a:t>
            </a:r>
            <a:endParaRPr lang="vi-VN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1D3A85F-C2A3-41F0-EC82-A33AF93E3844}"/>
              </a:ext>
            </a:extLst>
          </p:cNvPr>
          <p:cNvSpPr txBox="1"/>
          <p:nvPr/>
        </p:nvSpPr>
        <p:spPr>
          <a:xfrm>
            <a:off x="461889" y="5209425"/>
            <a:ext cx="8786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Ngô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tươi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3BF01B6-2C49-2A98-A407-E90B81A08B5B}"/>
              </a:ext>
            </a:extLst>
          </p:cNvPr>
          <p:cNvSpPr txBox="1"/>
          <p:nvPr/>
        </p:nvSpPr>
        <p:spPr>
          <a:xfrm>
            <a:off x="1386039" y="5227416"/>
            <a:ext cx="6898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D550F9-68BC-36E4-30CA-2BC94B0E7AA2}"/>
              </a:ext>
            </a:extLst>
          </p:cNvPr>
          <p:cNvSpPr txBox="1"/>
          <p:nvPr/>
        </p:nvSpPr>
        <p:spPr>
          <a:xfrm>
            <a:off x="2048933" y="5227416"/>
            <a:ext cx="16901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 × 45% = 90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0CD96A0-5897-6C06-0BDE-E942F08E4B67}"/>
              </a:ext>
            </a:extLst>
          </p:cNvPr>
          <p:cNvSpPr txBox="1"/>
          <p:nvPr/>
        </p:nvSpPr>
        <p:spPr>
          <a:xfrm>
            <a:off x="3722115" y="5227416"/>
            <a:ext cx="13011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 – 90 = 110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049E5C6-1FD2-70EA-8006-91B67DBE437B}"/>
              </a:ext>
            </a:extLst>
          </p:cNvPr>
          <p:cNvSpPr txBox="1"/>
          <p:nvPr/>
        </p:nvSpPr>
        <p:spPr>
          <a:xfrm>
            <a:off x="5173499" y="5227416"/>
            <a:ext cx="21245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(4,1 x 110)/100= 4,51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505EA2F-1055-2440-8406-F44DBAF477DC}"/>
              </a:ext>
            </a:extLst>
          </p:cNvPr>
          <p:cNvSpPr txBox="1"/>
          <p:nvPr/>
        </p:nvSpPr>
        <p:spPr>
          <a:xfrm>
            <a:off x="7207426" y="5227416"/>
            <a:ext cx="21245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(2,3 x 110)/100= 2,53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9A16905-CFA6-9DF9-0841-2D84BB54A77C}"/>
              </a:ext>
            </a:extLst>
          </p:cNvPr>
          <p:cNvSpPr txBox="1"/>
          <p:nvPr/>
        </p:nvSpPr>
        <p:spPr>
          <a:xfrm>
            <a:off x="9336581" y="5203897"/>
            <a:ext cx="23059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(39,6 x 110)/100 = 43,56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xmlns="" id="{F69B0C1B-247B-6C7A-662E-F108EDB98497}"/>
              </a:ext>
            </a:extLst>
          </p:cNvPr>
          <p:cNvSpPr txBox="1"/>
          <p:nvPr/>
        </p:nvSpPr>
        <p:spPr>
          <a:xfrm>
            <a:off x="159773" y="723779"/>
            <a:ext cx="11482727" cy="67523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IV. CHẾ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ĐỘ DINH DƯỠNG Ở NGƯỜI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093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  <p:bldP spid="17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kern="0">
                <a:solidFill>
                  <a:srgbClr val="FFFFFF"/>
                </a:solidFill>
              </a:rPr>
              <a:pPr defTabSz="1219170">
                <a:buClr>
                  <a:srgbClr val="000000"/>
                </a:buClr>
              </a:pPr>
              <a:t>10</a:t>
            </a:fld>
            <a:endParaRPr lang="en" kern="0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DBBE797-6507-7D82-C52A-D7255CAF8A2C}"/>
              </a:ext>
            </a:extLst>
          </p:cNvPr>
          <p:cNvSpPr/>
          <p:nvPr/>
        </p:nvSpPr>
        <p:spPr>
          <a:xfrm>
            <a:off x="1020507" y="835054"/>
            <a:ext cx="9954538" cy="12593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THẢO LUẬN NHÓM 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 PHÚT</a:t>
            </a:r>
            <a:r>
              <a:rPr lang="vi-VN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hành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giá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trị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dinh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dưỡng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năng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lượng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bữa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sáng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328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DFA3B7A5-5E1E-C714-C296-5D86337520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t="29170" b="9248"/>
          <a:stretch/>
        </p:blipFill>
        <p:spPr>
          <a:xfrm>
            <a:off x="79887" y="62974"/>
            <a:ext cx="2782185" cy="15649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AA5B558-2EF5-FD25-A119-49D2B8818820}"/>
              </a:ext>
            </a:extLst>
          </p:cNvPr>
          <p:cNvSpPr txBox="1"/>
          <p:nvPr/>
        </p:nvSpPr>
        <p:spPr>
          <a:xfrm>
            <a:off x="2391116" y="1142360"/>
            <a:ext cx="1297150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81013" y="231041"/>
            <a:ext cx="5184433" cy="70788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THẢO LUẬN NHÓM </a:t>
            </a:r>
            <a:endParaRPr lang="en-US" sz="4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AA5B558-2EF5-FD25-A119-49D2B8818820}"/>
              </a:ext>
            </a:extLst>
          </p:cNvPr>
          <p:cNvSpPr txBox="1"/>
          <p:nvPr/>
        </p:nvSpPr>
        <p:spPr>
          <a:xfrm>
            <a:off x="8206231" y="3728652"/>
            <a:ext cx="1220206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3 phút đếm ngược với nhạc sôi động 3 minutes countdown with music">
            <a:hlinkClick r:id="" action="ppaction://media"/>
            <a:extLst>
              <a:ext uri="{FF2B5EF4-FFF2-40B4-BE49-F238E27FC236}">
                <a16:creationId xmlns:a16="http://schemas.microsoft.com/office/drawing/2014/main" xmlns="" id="{6B8624C5-5811-271B-5901-BC60081AEA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91600" y="39046"/>
            <a:ext cx="2782185" cy="15649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6D501E1-523B-9EB1-683B-863090DBCAF7}"/>
              </a:ext>
            </a:extLst>
          </p:cNvPr>
          <p:cNvSpPr txBox="1"/>
          <p:nvPr/>
        </p:nvSpPr>
        <p:spPr>
          <a:xfrm>
            <a:off x="8129287" y="1189702"/>
            <a:ext cx="1297150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xmlns="" id="{2AC15295-8E2F-2C03-D3BA-CFB12FD9EA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337628"/>
              </p:ext>
            </p:extLst>
          </p:nvPr>
        </p:nvGraphicFramePr>
        <p:xfrm>
          <a:off x="6096001" y="1748428"/>
          <a:ext cx="6079386" cy="19680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0871">
                  <a:extLst>
                    <a:ext uri="{9D8B030D-6E8A-4147-A177-3AD203B41FA5}">
                      <a16:colId xmlns:a16="http://schemas.microsoft.com/office/drawing/2014/main" xmlns="" val="2211771464"/>
                    </a:ext>
                  </a:extLst>
                </a:gridCol>
                <a:gridCol w="484124">
                  <a:extLst>
                    <a:ext uri="{9D8B030D-6E8A-4147-A177-3AD203B41FA5}">
                      <a16:colId xmlns:a16="http://schemas.microsoft.com/office/drawing/2014/main" xmlns="" val="829611531"/>
                    </a:ext>
                  </a:extLst>
                </a:gridCol>
                <a:gridCol w="421657">
                  <a:extLst>
                    <a:ext uri="{9D8B030D-6E8A-4147-A177-3AD203B41FA5}">
                      <a16:colId xmlns:a16="http://schemas.microsoft.com/office/drawing/2014/main" xmlns="" val="376326412"/>
                    </a:ext>
                  </a:extLst>
                </a:gridCol>
                <a:gridCol w="484124">
                  <a:extLst>
                    <a:ext uri="{9D8B030D-6E8A-4147-A177-3AD203B41FA5}">
                      <a16:colId xmlns:a16="http://schemas.microsoft.com/office/drawing/2014/main" xmlns="" val="3785372430"/>
                    </a:ext>
                  </a:extLst>
                </a:gridCol>
                <a:gridCol w="968248">
                  <a:extLst>
                    <a:ext uri="{9D8B030D-6E8A-4147-A177-3AD203B41FA5}">
                      <a16:colId xmlns:a16="http://schemas.microsoft.com/office/drawing/2014/main" xmlns="" val="1293991652"/>
                    </a:ext>
                  </a:extLst>
                </a:gridCol>
                <a:gridCol w="515358">
                  <a:extLst>
                    <a:ext uri="{9D8B030D-6E8A-4147-A177-3AD203B41FA5}">
                      <a16:colId xmlns:a16="http://schemas.microsoft.com/office/drawing/2014/main" xmlns="" val="3954988427"/>
                    </a:ext>
                  </a:extLst>
                </a:gridCol>
                <a:gridCol w="546592">
                  <a:extLst>
                    <a:ext uri="{9D8B030D-6E8A-4147-A177-3AD203B41FA5}">
                      <a16:colId xmlns:a16="http://schemas.microsoft.com/office/drawing/2014/main" xmlns="" val="3362978700"/>
                    </a:ext>
                  </a:extLst>
                </a:gridCol>
                <a:gridCol w="562209">
                  <a:extLst>
                    <a:ext uri="{9D8B030D-6E8A-4147-A177-3AD203B41FA5}">
                      <a16:colId xmlns:a16="http://schemas.microsoft.com/office/drawing/2014/main" xmlns="" val="2261424298"/>
                    </a:ext>
                  </a:extLst>
                </a:gridCol>
                <a:gridCol w="406039">
                  <a:extLst>
                    <a:ext uri="{9D8B030D-6E8A-4147-A177-3AD203B41FA5}">
                      <a16:colId xmlns:a16="http://schemas.microsoft.com/office/drawing/2014/main" xmlns="" val="1896996973"/>
                    </a:ext>
                  </a:extLst>
                </a:gridCol>
                <a:gridCol w="452891">
                  <a:extLst>
                    <a:ext uri="{9D8B030D-6E8A-4147-A177-3AD203B41FA5}">
                      <a16:colId xmlns:a16="http://schemas.microsoft.com/office/drawing/2014/main" xmlns="" val="126822421"/>
                    </a:ext>
                  </a:extLst>
                </a:gridCol>
                <a:gridCol w="437273">
                  <a:extLst>
                    <a:ext uri="{9D8B030D-6E8A-4147-A177-3AD203B41FA5}">
                      <a16:colId xmlns:a16="http://schemas.microsoft.com/office/drawing/2014/main" xmlns="" val="3957782353"/>
                    </a:ext>
                  </a:extLst>
                </a:gridCol>
              </a:tblGrid>
              <a:tr h="698738">
                <a:tc rowSpan="2"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Tên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thực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phẩm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Khối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lượng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(g)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Chất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khoáng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(mg)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Vitamin (mg)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62412788"/>
                  </a:ext>
                </a:extLst>
              </a:tr>
              <a:tr h="513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Calcium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Sắt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B1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B2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PP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extLst>
                  <a:ext uri="{0D108BD9-81ED-4DB2-BD59-A6C34878D82A}">
                    <a16:rowId xmlns:a16="http://schemas.microsoft.com/office/drawing/2014/main" xmlns="" val="2280368999"/>
                  </a:ext>
                </a:extLst>
              </a:tr>
              <a:tr h="714179"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Gạo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tẻ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/>
                </a:tc>
                <a:extLst>
                  <a:ext uri="{0D108BD9-81ED-4DB2-BD59-A6C34878D82A}">
                    <a16:rowId xmlns:a16="http://schemas.microsoft.com/office/drawing/2014/main" xmlns="" val="3045262805"/>
                  </a:ext>
                </a:extLst>
              </a:tr>
            </a:tbl>
          </a:graphicData>
        </a:graphic>
      </p:graphicFrame>
      <p:sp>
        <p:nvSpPr>
          <p:cNvPr id="16" name="Rectangle 2">
            <a:extLst>
              <a:ext uri="{FF2B5EF4-FFF2-40B4-BE49-F238E27FC236}">
                <a16:creationId xmlns:a16="http://schemas.microsoft.com/office/drawing/2014/main" xmlns="" id="{BE83FCC8-9291-925C-7CD4-8CEBF5A71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966" y="3049940"/>
            <a:ext cx="143387" cy="27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xmlns="" id="{260BDD76-7E85-FD8A-21B2-1070D94C3A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709043"/>
              </p:ext>
            </p:extLst>
          </p:nvPr>
        </p:nvGraphicFramePr>
        <p:xfrm>
          <a:off x="6144213" y="4264899"/>
          <a:ext cx="6031170" cy="2525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1555">
                  <a:extLst>
                    <a:ext uri="{9D8B030D-6E8A-4147-A177-3AD203B41FA5}">
                      <a16:colId xmlns:a16="http://schemas.microsoft.com/office/drawing/2014/main" xmlns="" val="1059000991"/>
                    </a:ext>
                  </a:extLst>
                </a:gridCol>
                <a:gridCol w="410943">
                  <a:extLst>
                    <a:ext uri="{9D8B030D-6E8A-4147-A177-3AD203B41FA5}">
                      <a16:colId xmlns:a16="http://schemas.microsoft.com/office/drawing/2014/main" xmlns="" val="1964640871"/>
                    </a:ext>
                  </a:extLst>
                </a:gridCol>
                <a:gridCol w="298635">
                  <a:extLst>
                    <a:ext uri="{9D8B030D-6E8A-4147-A177-3AD203B41FA5}">
                      <a16:colId xmlns:a16="http://schemas.microsoft.com/office/drawing/2014/main" xmlns="" val="313243742"/>
                    </a:ext>
                  </a:extLst>
                </a:gridCol>
                <a:gridCol w="553692">
                  <a:extLst>
                    <a:ext uri="{9D8B030D-6E8A-4147-A177-3AD203B41FA5}">
                      <a16:colId xmlns:a16="http://schemas.microsoft.com/office/drawing/2014/main" xmlns="" val="3820160968"/>
                    </a:ext>
                  </a:extLst>
                </a:gridCol>
                <a:gridCol w="1019239">
                  <a:extLst>
                    <a:ext uri="{9D8B030D-6E8A-4147-A177-3AD203B41FA5}">
                      <a16:colId xmlns:a16="http://schemas.microsoft.com/office/drawing/2014/main" xmlns="" val="2149727746"/>
                    </a:ext>
                  </a:extLst>
                </a:gridCol>
                <a:gridCol w="654972">
                  <a:extLst>
                    <a:ext uri="{9D8B030D-6E8A-4147-A177-3AD203B41FA5}">
                      <a16:colId xmlns:a16="http://schemas.microsoft.com/office/drawing/2014/main" xmlns="" val="4111422183"/>
                    </a:ext>
                  </a:extLst>
                </a:gridCol>
                <a:gridCol w="426164">
                  <a:extLst>
                    <a:ext uri="{9D8B030D-6E8A-4147-A177-3AD203B41FA5}">
                      <a16:colId xmlns:a16="http://schemas.microsoft.com/office/drawing/2014/main" xmlns="" val="1720290216"/>
                    </a:ext>
                  </a:extLst>
                </a:gridCol>
                <a:gridCol w="441382">
                  <a:extLst>
                    <a:ext uri="{9D8B030D-6E8A-4147-A177-3AD203B41FA5}">
                      <a16:colId xmlns:a16="http://schemas.microsoft.com/office/drawing/2014/main" xmlns="" val="951477926"/>
                    </a:ext>
                  </a:extLst>
                </a:gridCol>
                <a:gridCol w="487044">
                  <a:extLst>
                    <a:ext uri="{9D8B030D-6E8A-4147-A177-3AD203B41FA5}">
                      <a16:colId xmlns:a16="http://schemas.microsoft.com/office/drawing/2014/main" xmlns="" val="356739407"/>
                    </a:ext>
                  </a:extLst>
                </a:gridCol>
                <a:gridCol w="471822">
                  <a:extLst>
                    <a:ext uri="{9D8B030D-6E8A-4147-A177-3AD203B41FA5}">
                      <a16:colId xmlns:a16="http://schemas.microsoft.com/office/drawing/2014/main" xmlns="" val="319896681"/>
                    </a:ext>
                  </a:extLst>
                </a:gridCol>
                <a:gridCol w="395722">
                  <a:extLst>
                    <a:ext uri="{9D8B030D-6E8A-4147-A177-3AD203B41FA5}">
                      <a16:colId xmlns:a16="http://schemas.microsoft.com/office/drawing/2014/main" xmlns="" val="2798645229"/>
                    </a:ext>
                  </a:extLst>
                </a:gridCol>
              </a:tblGrid>
              <a:tr h="718186"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Tên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thực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phẩm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Khối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lượng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(g)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Chất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khoáng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(mg)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Vitamin (mg)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54089613"/>
                  </a:ext>
                </a:extLst>
              </a:tr>
              <a:tr h="577909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Calcium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Sắt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B1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B2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PP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extLst>
                  <a:ext uri="{0D108BD9-81ED-4DB2-BD59-A6C34878D82A}">
                    <a16:rowId xmlns:a16="http://schemas.microsoft.com/office/drawing/2014/main" xmlns="" val="2024878051"/>
                  </a:ext>
                </a:extLst>
              </a:tr>
              <a:tr h="836407"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Trứng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4" marR="68564" marT="0" marB="0"/>
                </a:tc>
                <a:extLst>
                  <a:ext uri="{0D108BD9-81ED-4DB2-BD59-A6C34878D82A}">
                    <a16:rowId xmlns:a16="http://schemas.microsoft.com/office/drawing/2014/main" xmlns="" val="536799176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xmlns="" id="{985879EA-7FA5-74DB-C1ED-4545BC306A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203877"/>
              </p:ext>
            </p:extLst>
          </p:nvPr>
        </p:nvGraphicFramePr>
        <p:xfrm>
          <a:off x="-31593" y="4264899"/>
          <a:ext cx="6079383" cy="25321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8086">
                  <a:extLst>
                    <a:ext uri="{9D8B030D-6E8A-4147-A177-3AD203B41FA5}">
                      <a16:colId xmlns:a16="http://schemas.microsoft.com/office/drawing/2014/main" xmlns="" val="2011198236"/>
                    </a:ext>
                  </a:extLst>
                </a:gridCol>
                <a:gridCol w="410440">
                  <a:extLst>
                    <a:ext uri="{9D8B030D-6E8A-4147-A177-3AD203B41FA5}">
                      <a16:colId xmlns:a16="http://schemas.microsoft.com/office/drawing/2014/main" xmlns="" val="173470496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xmlns="" val="2166043196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xmlns="" val="3506496272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xmlns="" val="1193620896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xmlns="" val="1738766004"/>
                    </a:ext>
                  </a:extLst>
                </a:gridCol>
                <a:gridCol w="1524443">
                  <a:extLst>
                    <a:ext uri="{9D8B030D-6E8A-4147-A177-3AD203B41FA5}">
                      <a16:colId xmlns:a16="http://schemas.microsoft.com/office/drawing/2014/main" xmlns="" val="1210360250"/>
                    </a:ext>
                  </a:extLst>
                </a:gridCol>
                <a:gridCol w="848814">
                  <a:extLst>
                    <a:ext uri="{9D8B030D-6E8A-4147-A177-3AD203B41FA5}">
                      <a16:colId xmlns:a16="http://schemas.microsoft.com/office/drawing/2014/main" xmlns="" val="204438810"/>
                    </a:ext>
                  </a:extLst>
                </a:gridCol>
              </a:tblGrid>
              <a:tr h="681130">
                <a:tc rowSpan="2"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Tên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thực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phẩm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Khối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lượng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(g)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Thành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phần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dinh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dưỡng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(g)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Năng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lượng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(Kcal)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100084351"/>
                  </a:ext>
                </a:extLst>
              </a:tr>
              <a:tr h="8755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Protein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Lipid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Carbohydrate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4931784"/>
                  </a:ext>
                </a:extLst>
              </a:tr>
              <a:tr h="915906"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Trứng gà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231518802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63804283-1E2A-0120-F4AA-ADFF2339F723}"/>
              </a:ext>
            </a:extLst>
          </p:cNvPr>
          <p:cNvSpPr txBox="1"/>
          <p:nvPr/>
        </p:nvSpPr>
        <p:spPr>
          <a:xfrm>
            <a:off x="2336222" y="3723591"/>
            <a:ext cx="1220206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xmlns="" id="{85026275-F73C-07CD-10F5-03559E7BCC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837606"/>
              </p:ext>
            </p:extLst>
          </p:nvPr>
        </p:nvGraphicFramePr>
        <p:xfrm>
          <a:off x="-31594" y="1727179"/>
          <a:ext cx="6079383" cy="20354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xmlns="" val="2011198236"/>
                    </a:ext>
                  </a:extLst>
                </a:gridCol>
                <a:gridCol w="556526">
                  <a:extLst>
                    <a:ext uri="{9D8B030D-6E8A-4147-A177-3AD203B41FA5}">
                      <a16:colId xmlns:a16="http://schemas.microsoft.com/office/drawing/2014/main" xmlns="" val="173470496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xmlns="" val="2166043196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xmlns="" val="3506496272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xmlns="" val="1193620896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xmlns="" val="1738766004"/>
                    </a:ext>
                  </a:extLst>
                </a:gridCol>
                <a:gridCol w="1524443">
                  <a:extLst>
                    <a:ext uri="{9D8B030D-6E8A-4147-A177-3AD203B41FA5}">
                      <a16:colId xmlns:a16="http://schemas.microsoft.com/office/drawing/2014/main" xmlns="" val="1210360250"/>
                    </a:ext>
                  </a:extLst>
                </a:gridCol>
                <a:gridCol w="848814">
                  <a:extLst>
                    <a:ext uri="{9D8B030D-6E8A-4147-A177-3AD203B41FA5}">
                      <a16:colId xmlns:a16="http://schemas.microsoft.com/office/drawing/2014/main" xmlns="" val="204438810"/>
                    </a:ext>
                  </a:extLst>
                </a:gridCol>
              </a:tblGrid>
              <a:tr h="828513">
                <a:tc rowSpan="2"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Tên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thực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phẩm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Khối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lượng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(g)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Thành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phần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dinh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dưỡng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(g)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Năng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lượng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(Kcal)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100084351"/>
                  </a:ext>
                </a:extLst>
              </a:tr>
              <a:tr h="4662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Protein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Lipid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Carbohydrate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4931784"/>
                  </a:ext>
                </a:extLst>
              </a:tr>
              <a:tr h="634305"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Gạo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tẻ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5000"/>
                        </a:lnSpc>
                        <a:spcAft>
                          <a:spcPts val="120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231518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744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2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2DA727-E38A-3D81-48FE-268EBF3E7A9D}"/>
              </a:ext>
            </a:extLst>
          </p:cNvPr>
          <p:cNvSpPr txBox="1"/>
          <p:nvPr/>
        </p:nvSpPr>
        <p:spPr>
          <a:xfrm>
            <a:off x="816853" y="-113958"/>
            <a:ext cx="11035553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" marR="30480" algn="ctr">
              <a:lnSpc>
                <a:spcPct val="150000"/>
              </a:lnSpc>
              <a:spcAft>
                <a:spcPts val="0"/>
              </a:spcAft>
            </a:pPr>
            <a:r>
              <a:rPr lang="vi-VN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BÀI 32: DINH DƯỠNG VÀ TIÊU HOÁ Ở NGƯỜI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(</a:t>
            </a:r>
            <a:r>
              <a:rPr lang="en-US" sz="28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tiết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3)</a:t>
            </a:r>
            <a:endParaRPr lang="vi-VN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xmlns="" id="{C36FF35B-2525-210C-83B9-C58ED11F6A55}"/>
              </a:ext>
            </a:extLst>
          </p:cNvPr>
          <p:cNvSpPr txBox="1"/>
          <p:nvPr/>
        </p:nvSpPr>
        <p:spPr>
          <a:xfrm>
            <a:off x="440946" y="609395"/>
            <a:ext cx="10515600" cy="675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IV.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Chế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độ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dinh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dưỡng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ở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người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1DD589C4-FBB4-9BEF-90CB-577ADDA19A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319279"/>
              </p:ext>
            </p:extLst>
          </p:nvPr>
        </p:nvGraphicFramePr>
        <p:xfrm>
          <a:off x="118532" y="2048926"/>
          <a:ext cx="12039602" cy="45525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2640">
                  <a:extLst>
                    <a:ext uri="{9D8B030D-6E8A-4147-A177-3AD203B41FA5}">
                      <a16:colId xmlns:a16="http://schemas.microsoft.com/office/drawing/2014/main" xmlns="" val="1614664373"/>
                    </a:ext>
                  </a:extLst>
                </a:gridCol>
                <a:gridCol w="577259">
                  <a:extLst>
                    <a:ext uri="{9D8B030D-6E8A-4147-A177-3AD203B41FA5}">
                      <a16:colId xmlns:a16="http://schemas.microsoft.com/office/drawing/2014/main" xmlns="" val="628481047"/>
                    </a:ext>
                  </a:extLst>
                </a:gridCol>
                <a:gridCol w="586456">
                  <a:extLst>
                    <a:ext uri="{9D8B030D-6E8A-4147-A177-3AD203B41FA5}">
                      <a16:colId xmlns:a16="http://schemas.microsoft.com/office/drawing/2014/main" xmlns="" val="1450401663"/>
                    </a:ext>
                  </a:extLst>
                </a:gridCol>
                <a:gridCol w="517462">
                  <a:extLst>
                    <a:ext uri="{9D8B030D-6E8A-4147-A177-3AD203B41FA5}">
                      <a16:colId xmlns:a16="http://schemas.microsoft.com/office/drawing/2014/main" xmlns="" val="73734887"/>
                    </a:ext>
                  </a:extLst>
                </a:gridCol>
                <a:gridCol w="845187">
                  <a:extLst>
                    <a:ext uri="{9D8B030D-6E8A-4147-A177-3AD203B41FA5}">
                      <a16:colId xmlns:a16="http://schemas.microsoft.com/office/drawing/2014/main" xmlns="" val="3239106646"/>
                    </a:ext>
                  </a:extLst>
                </a:gridCol>
                <a:gridCol w="689950">
                  <a:extLst>
                    <a:ext uri="{9D8B030D-6E8A-4147-A177-3AD203B41FA5}">
                      <a16:colId xmlns:a16="http://schemas.microsoft.com/office/drawing/2014/main" xmlns="" val="828647742"/>
                    </a:ext>
                  </a:extLst>
                </a:gridCol>
                <a:gridCol w="1599527">
                  <a:extLst>
                    <a:ext uri="{9D8B030D-6E8A-4147-A177-3AD203B41FA5}">
                      <a16:colId xmlns:a16="http://schemas.microsoft.com/office/drawing/2014/main" xmlns="" val="175187378"/>
                    </a:ext>
                  </a:extLst>
                </a:gridCol>
                <a:gridCol w="802640">
                  <a:extLst>
                    <a:ext uri="{9D8B030D-6E8A-4147-A177-3AD203B41FA5}">
                      <a16:colId xmlns:a16="http://schemas.microsoft.com/office/drawing/2014/main" xmlns="" val="4267586834"/>
                    </a:ext>
                  </a:extLst>
                </a:gridCol>
                <a:gridCol w="802640">
                  <a:extLst>
                    <a:ext uri="{9D8B030D-6E8A-4147-A177-3AD203B41FA5}">
                      <a16:colId xmlns:a16="http://schemas.microsoft.com/office/drawing/2014/main" xmlns="" val="1643470495"/>
                    </a:ext>
                  </a:extLst>
                </a:gridCol>
                <a:gridCol w="1003881">
                  <a:extLst>
                    <a:ext uri="{9D8B030D-6E8A-4147-A177-3AD203B41FA5}">
                      <a16:colId xmlns:a16="http://schemas.microsoft.com/office/drawing/2014/main" xmlns="" val="3271153316"/>
                    </a:ext>
                  </a:extLst>
                </a:gridCol>
                <a:gridCol w="882493">
                  <a:extLst>
                    <a:ext uri="{9D8B030D-6E8A-4147-A177-3AD203B41FA5}">
                      <a16:colId xmlns:a16="http://schemas.microsoft.com/office/drawing/2014/main" xmlns="" val="1797683936"/>
                    </a:ext>
                  </a:extLst>
                </a:gridCol>
                <a:gridCol w="745066">
                  <a:extLst>
                    <a:ext uri="{9D8B030D-6E8A-4147-A177-3AD203B41FA5}">
                      <a16:colId xmlns:a16="http://schemas.microsoft.com/office/drawing/2014/main" xmlns="" val="4177487072"/>
                    </a:ext>
                  </a:extLst>
                </a:gridCol>
                <a:gridCol w="778934">
                  <a:extLst>
                    <a:ext uri="{9D8B030D-6E8A-4147-A177-3AD203B41FA5}">
                      <a16:colId xmlns:a16="http://schemas.microsoft.com/office/drawing/2014/main" xmlns="" val="3323411718"/>
                    </a:ext>
                  </a:extLst>
                </a:gridCol>
                <a:gridCol w="750023">
                  <a:extLst>
                    <a:ext uri="{9D8B030D-6E8A-4147-A177-3AD203B41FA5}">
                      <a16:colId xmlns:a16="http://schemas.microsoft.com/office/drawing/2014/main" xmlns="" val="2678144995"/>
                    </a:ext>
                  </a:extLst>
                </a:gridCol>
                <a:gridCol w="655444">
                  <a:extLst>
                    <a:ext uri="{9D8B030D-6E8A-4147-A177-3AD203B41FA5}">
                      <a16:colId xmlns:a16="http://schemas.microsoft.com/office/drawing/2014/main" xmlns="" val="726953980"/>
                    </a:ext>
                  </a:extLst>
                </a:gridCol>
              </a:tblGrid>
              <a:tr h="1821408">
                <a:tc rowSpan="2"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Tên thực phẩm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Khối lượng (g)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Thành phần dinh dưỡng (g)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Năng lượng (Kcal)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Chất khoáng (mg)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Vitamin (mg)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8028217"/>
                  </a:ext>
                </a:extLst>
              </a:tr>
              <a:tr h="9561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Protein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985" marR="254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Lipid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Carbohydrate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Calcium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Sắt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PP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550670274"/>
                  </a:ext>
                </a:extLst>
              </a:tr>
              <a:tr h="846139"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Gạo tẻ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7,821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0,99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75,141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340,56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29,7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1,287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0,099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1,584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785831655"/>
                  </a:ext>
                </a:extLst>
              </a:tr>
              <a:tr h="928815"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Trứng gà 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6,364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4,988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0,215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71,38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23,65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1,161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0,301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0,086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0,129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0,086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480" marR="304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spc="-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430506973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BBD459E-07AE-4CBF-DFC8-A9551E2D2042}"/>
              </a:ext>
            </a:extLst>
          </p:cNvPr>
          <p:cNvSpPr/>
          <p:nvPr/>
        </p:nvSpPr>
        <p:spPr>
          <a:xfrm>
            <a:off x="5389717" y="1284634"/>
            <a:ext cx="1412566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28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Kết</a:t>
            </a:r>
            <a:r>
              <a:rPr lang="en-US" sz="28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quả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7717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2DA727-E38A-3D81-48FE-268EBF3E7A9D}"/>
              </a:ext>
            </a:extLst>
          </p:cNvPr>
          <p:cNvSpPr txBox="1"/>
          <p:nvPr/>
        </p:nvSpPr>
        <p:spPr>
          <a:xfrm>
            <a:off x="816854" y="57859"/>
            <a:ext cx="11035553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" marR="30480" algn="ctr">
              <a:lnSpc>
                <a:spcPct val="150000"/>
              </a:lnSpc>
              <a:spcAft>
                <a:spcPts val="0"/>
              </a:spcAft>
            </a:pPr>
            <a:r>
              <a:rPr lang="vi-VN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BÀI 32: DINH DƯỠNG VÀ TIÊU HOÁ Ở NGƯỜI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(</a:t>
            </a:r>
            <a:r>
              <a:rPr lang="en-US" sz="28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tiết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3)</a:t>
            </a:r>
            <a:endParaRPr lang="vi-VN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50E4759-C2D6-3B80-F0E9-654153FAD653}"/>
              </a:ext>
            </a:extLst>
          </p:cNvPr>
          <p:cNvSpPr txBox="1"/>
          <p:nvPr/>
        </p:nvSpPr>
        <p:spPr>
          <a:xfrm>
            <a:off x="975166" y="2335615"/>
            <a:ext cx="10667334" cy="300101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90170" marR="30480" algn="just">
              <a:lnSpc>
                <a:spcPct val="114000"/>
              </a:lnSpc>
              <a:spcAft>
                <a:spcPts val="0"/>
              </a:spcAft>
            </a:pP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- </a:t>
            </a:r>
            <a:r>
              <a:rPr lang="vi-VN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Khẩu phần ăn là lượng thức ăn cần cung cấp cho cơ thể trong một ngày.</a:t>
            </a:r>
          </a:p>
          <a:p>
            <a:pPr marL="90170" marR="30480" algn="just">
              <a:lnSpc>
                <a:spcPct val="114000"/>
              </a:lnSpc>
              <a:spcAft>
                <a:spcPts val="0"/>
              </a:spcAft>
            </a:pPr>
            <a:r>
              <a:rPr lang="vi-VN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- Nguyên tắc lập khẩu phần: Đảm bảo đủ lượng thức ăn phù hợp với nhu cầu dinh dưỡng của cơ thể; cân đối các thành phần dinh dưỡng, cung cấp đủ năng lượng.</a:t>
            </a:r>
            <a:endParaRPr lang="en-US" sz="28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  <a:p>
            <a:pPr marL="90170" marR="30480" algn="just">
              <a:lnSpc>
                <a:spcPct val="114000"/>
              </a:lnSpc>
              <a:spcAft>
                <a:spcPts val="0"/>
              </a:spcAft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-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Xây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dựng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khẩu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phần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ăn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gồm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5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bước</a:t>
            </a:r>
            <a:endParaRPr lang="vi-VN" sz="28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</p:txBody>
      </p:sp>
      <p:pic>
        <p:nvPicPr>
          <p:cNvPr id="12" name="Picture 75" descr="viet3">
            <a:extLst>
              <a:ext uri="{FF2B5EF4-FFF2-40B4-BE49-F238E27FC236}">
                <a16:creationId xmlns:a16="http://schemas.microsoft.com/office/drawing/2014/main" xmlns="" id="{C8F962F6-3A40-6835-8BCB-886015C53B2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552" y="1284634"/>
            <a:ext cx="641614" cy="538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E005369-615A-D15E-EF72-78D6F8FFF701}"/>
              </a:ext>
            </a:extLst>
          </p:cNvPr>
          <p:cNvSpPr txBox="1"/>
          <p:nvPr/>
        </p:nvSpPr>
        <p:spPr>
          <a:xfrm>
            <a:off x="1057343" y="1359116"/>
            <a:ext cx="1058515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800" b="1" spc="-2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- Nhu cầu dinh dưỡng ở </a:t>
            </a:r>
            <a:r>
              <a:rPr lang="en-US" sz="2800" b="1" spc="-2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người</a:t>
            </a:r>
            <a:r>
              <a:rPr lang="en-US" sz="2800" b="1" spc="-2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vi-VN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phụ thuộc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vào</a:t>
            </a:r>
            <a:r>
              <a:rPr lang="vi-VN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các</a:t>
            </a:r>
            <a:r>
              <a:rPr lang="vi-VN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yếu tố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độ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tuổi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giới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tính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cường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độ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hoạt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động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trạng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thái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cơ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thể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xmlns="" id="{6E824011-EBF7-BB36-B953-67B4AD2CFEDB}"/>
              </a:ext>
            </a:extLst>
          </p:cNvPr>
          <p:cNvSpPr txBox="1"/>
          <p:nvPr/>
        </p:nvSpPr>
        <p:spPr>
          <a:xfrm>
            <a:off x="440946" y="609395"/>
            <a:ext cx="10515600" cy="675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IV.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Chế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độ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dinh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dưỡng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ở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người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685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">
            <a:hlinkClick r:id="" action="ppaction://media"/>
            <a:extLst>
              <a:ext uri="{FF2B5EF4-FFF2-40B4-BE49-F238E27FC236}">
                <a16:creationId xmlns:a16="http://schemas.microsoft.com/office/drawing/2014/main" xmlns="" id="{C57BC272-EB63-81B4-D379-8083B010538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5466" y="-33139"/>
            <a:ext cx="12327466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11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7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2DA727-E38A-3D81-48FE-268EBF3E7A9D}"/>
              </a:ext>
            </a:extLst>
          </p:cNvPr>
          <p:cNvSpPr txBox="1"/>
          <p:nvPr/>
        </p:nvSpPr>
        <p:spPr>
          <a:xfrm>
            <a:off x="816854" y="57859"/>
            <a:ext cx="11035553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" marR="30480" algn="ctr">
              <a:lnSpc>
                <a:spcPct val="150000"/>
              </a:lnSpc>
              <a:spcAft>
                <a:spcPts val="0"/>
              </a:spcAft>
            </a:pPr>
            <a:r>
              <a:rPr lang="vi-VN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BÀI 32: DINH DƯỠNG VÀ TIÊU HOÁ Ở NGƯỜI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(</a:t>
            </a:r>
            <a:r>
              <a:rPr lang="en-US" sz="28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tiết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3)</a:t>
            </a:r>
            <a:endParaRPr lang="vi-VN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xmlns="" id="{F69B0C1B-247B-6C7A-662E-F108EDB98497}"/>
              </a:ext>
            </a:extLst>
          </p:cNvPr>
          <p:cNvSpPr txBox="1"/>
          <p:nvPr/>
        </p:nvSpPr>
        <p:spPr>
          <a:xfrm>
            <a:off x="440946" y="609395"/>
            <a:ext cx="10515600" cy="675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IV.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Chế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độ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dinh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dưỡng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ở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người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B1539AC-9A05-CCC4-E0BF-80C866937FA6}"/>
              </a:ext>
            </a:extLst>
          </p:cNvPr>
          <p:cNvSpPr txBox="1"/>
          <p:nvPr/>
        </p:nvSpPr>
        <p:spPr>
          <a:xfrm>
            <a:off x="440946" y="994650"/>
            <a:ext cx="5893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V.</a:t>
            </a:r>
            <a:r>
              <a:rPr lang="vi-VN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toàn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vệ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sinh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thực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phẩm</a:t>
            </a:r>
            <a:endParaRPr lang="vi-VN" sz="3200" b="1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5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2DA727-E38A-3D81-48FE-268EBF3E7A9D}"/>
              </a:ext>
            </a:extLst>
          </p:cNvPr>
          <p:cNvSpPr txBox="1"/>
          <p:nvPr/>
        </p:nvSpPr>
        <p:spPr>
          <a:xfrm>
            <a:off x="816854" y="57859"/>
            <a:ext cx="11035553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" marR="30480" algn="ctr">
              <a:lnSpc>
                <a:spcPct val="150000"/>
              </a:lnSpc>
              <a:spcAft>
                <a:spcPts val="0"/>
              </a:spcAft>
            </a:pPr>
            <a:r>
              <a:rPr lang="vi-VN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BÀI 32: DINH DƯỠNG VÀ TIÊU HOÁ Ở NGƯỜI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(</a:t>
            </a:r>
            <a:r>
              <a:rPr lang="en-US" sz="28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tiết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3)</a:t>
            </a:r>
            <a:endParaRPr lang="vi-VN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xmlns="" id="{F69B0C1B-247B-6C7A-662E-F108EDB98497}"/>
              </a:ext>
            </a:extLst>
          </p:cNvPr>
          <p:cNvSpPr txBox="1"/>
          <p:nvPr/>
        </p:nvSpPr>
        <p:spPr>
          <a:xfrm>
            <a:off x="411379" y="947014"/>
            <a:ext cx="10515600" cy="675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IV.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Chế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độ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dinh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dưỡng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ở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người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B1539AC-9A05-CCC4-E0BF-80C866937FA6}"/>
              </a:ext>
            </a:extLst>
          </p:cNvPr>
          <p:cNvSpPr txBox="1"/>
          <p:nvPr/>
        </p:nvSpPr>
        <p:spPr>
          <a:xfrm>
            <a:off x="411379" y="1332269"/>
            <a:ext cx="5893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V.</a:t>
            </a:r>
            <a:r>
              <a:rPr lang="vi-VN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toàn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vệ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sinh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thực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phẩm</a:t>
            </a:r>
            <a:endParaRPr lang="vi-VN" sz="3200" b="1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7FD6FD0-59BE-22EC-A715-7CBBF0D9A9CB}"/>
              </a:ext>
            </a:extLst>
          </p:cNvPr>
          <p:cNvSpPr txBox="1"/>
          <p:nvPr/>
        </p:nvSpPr>
        <p:spPr>
          <a:xfrm>
            <a:off x="790332" y="2325567"/>
            <a:ext cx="11035553" cy="2548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8770" marR="30480" algn="just">
              <a:lnSpc>
                <a:spcPct val="114000"/>
              </a:lnSpc>
              <a:spcAft>
                <a:spcPts val="0"/>
              </a:spcAft>
            </a:pP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- An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toàn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vệ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sinh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thực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phẩm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là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giữ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cho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thực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phẩm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không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bị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nhiễm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khuẩn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nhiễm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độc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và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biến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chất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.</a:t>
            </a:r>
            <a:endParaRPr lang="vi-VN" sz="28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  <a:p>
            <a:pPr marL="318770" marR="30480" algn="just">
              <a:lnSpc>
                <a:spcPct val="114000"/>
              </a:lnSpc>
              <a:spcAft>
                <a:spcPts val="0"/>
              </a:spcAft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-</a:t>
            </a:r>
            <a:r>
              <a:rPr lang="vi-VN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Khi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ăn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phải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vi-VN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thực phẩm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không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an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toàn</a:t>
            </a:r>
            <a:r>
              <a:rPr lang="vi-VN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có thể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bị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ngộ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độc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thực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phẩm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rối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loạn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tiêu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hoá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vi-VN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gây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đầy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hơi</a:t>
            </a:r>
            <a:r>
              <a:rPr lang="vi-VN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, đau bụng,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tiêu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chảy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;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rối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loạn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thần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kinh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gây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đau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đầu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chóng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mặt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hôn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mê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tê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liệt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các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chi;</a:t>
            </a:r>
            <a:r>
              <a:rPr lang="vi-VN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…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Picture 75" descr="viet3">
            <a:extLst>
              <a:ext uri="{FF2B5EF4-FFF2-40B4-BE49-F238E27FC236}">
                <a16:creationId xmlns:a16="http://schemas.microsoft.com/office/drawing/2014/main" xmlns="" id="{2001D9A3-3AF6-5AEB-430A-66FA6AA05CD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379" y="2255664"/>
            <a:ext cx="757906" cy="636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81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5 BỆNH THƯỜNG GẶP VỀ ĐƯỜNG TIÊU HÓA MÙA BÃO LŨ VÀ CÁCH PHÒNG TRÁNH">
            <a:extLst>
              <a:ext uri="{FF2B5EF4-FFF2-40B4-BE49-F238E27FC236}">
                <a16:creationId xmlns:a16="http://schemas.microsoft.com/office/drawing/2014/main" xmlns="" id="{A80E8964-CDAF-5506-84E4-367901EF6C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8" t="19313" r="10043" b="19146"/>
          <a:stretch/>
        </p:blipFill>
        <p:spPr bwMode="auto">
          <a:xfrm>
            <a:off x="637486" y="1049995"/>
            <a:ext cx="5708892" cy="4321059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ác Loại Bệnh Liên Quan Đến Đường Tiêu Hóa Phổ Biến Hiện Nay - Bệnh viện đa  khoa TTH Vinh">
            <a:extLst>
              <a:ext uri="{FF2B5EF4-FFF2-40B4-BE49-F238E27FC236}">
                <a16:creationId xmlns:a16="http://schemas.microsoft.com/office/drawing/2014/main" xmlns="" id="{34B3BCB0-267D-BAC2-6C7C-6EB774D7B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468" y="1049995"/>
            <a:ext cx="5408900" cy="432106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8FD5CE8-3502-6CC5-F9BC-B69250BB2548}"/>
              </a:ext>
            </a:extLst>
          </p:cNvPr>
          <p:cNvSpPr txBox="1"/>
          <p:nvPr/>
        </p:nvSpPr>
        <p:spPr>
          <a:xfrm>
            <a:off x="398485" y="255669"/>
            <a:ext cx="118957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bệnh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về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tiêu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hoá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do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mất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vệ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sinh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an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toàn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thực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phẩm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BE0DBD7-889C-9AB7-B422-C8A58411BB34}"/>
              </a:ext>
            </a:extLst>
          </p:cNvPr>
          <p:cNvSpPr txBox="1"/>
          <p:nvPr/>
        </p:nvSpPr>
        <p:spPr>
          <a:xfrm>
            <a:off x="1814828" y="5527120"/>
            <a:ext cx="33542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Rối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loạn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tiêu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hoá</a:t>
            </a: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BF3777C-6D9B-F439-AEA2-A542329E65B6}"/>
              </a:ext>
            </a:extLst>
          </p:cNvPr>
          <p:cNvSpPr txBox="1"/>
          <p:nvPr/>
        </p:nvSpPr>
        <p:spPr>
          <a:xfrm>
            <a:off x="7216611" y="5551836"/>
            <a:ext cx="33542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Viêm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loét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492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Ung thư dạ dày giai đoạn cuối có lây không?">
            <a:extLst>
              <a:ext uri="{FF2B5EF4-FFF2-40B4-BE49-F238E27FC236}">
                <a16:creationId xmlns:a16="http://schemas.microsoft.com/office/drawing/2014/main" xmlns="" id="{2258C90C-FBFA-F8D7-1ADD-27591F21C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709" y="1083986"/>
            <a:ext cx="9106582" cy="4690027"/>
          </a:xfrm>
          <a:prstGeom prst="rect">
            <a:avLst/>
          </a:prstGeom>
          <a:noFill/>
          <a:ln w="38100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8FD5CE8-3502-6CC5-F9BC-B69250BB2548}"/>
              </a:ext>
            </a:extLst>
          </p:cNvPr>
          <p:cNvSpPr txBox="1"/>
          <p:nvPr/>
        </p:nvSpPr>
        <p:spPr>
          <a:xfrm>
            <a:off x="343437" y="282380"/>
            <a:ext cx="118485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bệnh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về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đường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tiêu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hoá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do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mất</a:t>
            </a:r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vệ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sinh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an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toàn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thực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phẩm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BE0DBD7-889C-9AB7-B422-C8A58411BB34}"/>
              </a:ext>
            </a:extLst>
          </p:cNvPr>
          <p:cNvSpPr txBox="1"/>
          <p:nvPr/>
        </p:nvSpPr>
        <p:spPr>
          <a:xfrm>
            <a:off x="4840771" y="5883120"/>
            <a:ext cx="2510458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Ung </a:t>
            </a:r>
            <a:r>
              <a:rPr lang="en-US" sz="32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thư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1517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2DA727-E38A-3D81-48FE-268EBF3E7A9D}"/>
              </a:ext>
            </a:extLst>
          </p:cNvPr>
          <p:cNvSpPr txBox="1"/>
          <p:nvPr/>
        </p:nvSpPr>
        <p:spPr>
          <a:xfrm>
            <a:off x="816854" y="57859"/>
            <a:ext cx="11035553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" marR="30480" algn="ctr">
              <a:lnSpc>
                <a:spcPct val="150000"/>
              </a:lnSpc>
              <a:spcAft>
                <a:spcPts val="0"/>
              </a:spcAft>
            </a:pPr>
            <a:r>
              <a:rPr lang="vi-VN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BÀI 32: DINH DƯỠNG VÀ TIÊU HOÁ Ở NGƯỜI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(</a:t>
            </a:r>
            <a:r>
              <a:rPr lang="en-US" sz="28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tiết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3)</a:t>
            </a:r>
            <a:endParaRPr lang="vi-VN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xmlns="" id="{F69B0C1B-247B-6C7A-662E-F108EDB98497}"/>
              </a:ext>
            </a:extLst>
          </p:cNvPr>
          <p:cNvSpPr txBox="1"/>
          <p:nvPr/>
        </p:nvSpPr>
        <p:spPr>
          <a:xfrm>
            <a:off x="145486" y="609395"/>
            <a:ext cx="10515600" cy="675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IV.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Chế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độ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dinh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dưỡng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ở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người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B1539AC-9A05-CCC4-E0BF-80C866937FA6}"/>
              </a:ext>
            </a:extLst>
          </p:cNvPr>
          <p:cNvSpPr txBox="1"/>
          <p:nvPr/>
        </p:nvSpPr>
        <p:spPr>
          <a:xfrm>
            <a:off x="145486" y="994650"/>
            <a:ext cx="58936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V.</a:t>
            </a:r>
            <a:r>
              <a:rPr lang="vi-VN" sz="28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 </a:t>
            </a:r>
            <a:r>
              <a:rPr lang="en-US" sz="28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toàn</a:t>
            </a:r>
            <a:r>
              <a:rPr lang="en-US" sz="28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vệ</a:t>
            </a:r>
            <a:r>
              <a:rPr lang="en-US" sz="28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sinh</a:t>
            </a:r>
            <a:r>
              <a:rPr lang="en-US" sz="28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phẩm</a:t>
            </a:r>
            <a:endParaRPr lang="vi-VN" sz="2800" b="1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DFA3B7A5-5E1E-C714-C296-5D86337520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t="29170" b="9248"/>
          <a:stretch/>
        </p:blipFill>
        <p:spPr>
          <a:xfrm>
            <a:off x="6442117" y="1894029"/>
            <a:ext cx="5614416" cy="49639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127BDD0-C857-FD9E-28D2-604079976884}"/>
              </a:ext>
            </a:extLst>
          </p:cNvPr>
          <p:cNvSpPr txBox="1"/>
          <p:nvPr/>
        </p:nvSpPr>
        <p:spPr>
          <a:xfrm>
            <a:off x="593848" y="3176713"/>
            <a:ext cx="4996960" cy="13849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2800" b="1" spc="-20" dirty="0" err="1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Thảo</a:t>
            </a:r>
            <a:r>
              <a:rPr lang="en-US" sz="2800" b="1" spc="-20" dirty="0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800" b="1" spc="-20" dirty="0" err="1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luận</a:t>
            </a:r>
            <a:r>
              <a:rPr lang="en-US" sz="2800" b="1" spc="-20" dirty="0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800" b="1" spc="-20" dirty="0" err="1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cặp</a:t>
            </a:r>
            <a:r>
              <a:rPr lang="en-US" sz="2800" b="1" spc="-20" dirty="0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800" b="1" spc="-20" dirty="0" err="1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đôi</a:t>
            </a:r>
            <a:r>
              <a:rPr lang="en-US" sz="2800" b="1" spc="-20" dirty="0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, </a:t>
            </a:r>
            <a:r>
              <a:rPr lang="en-US" sz="2800" b="1" spc="-20" dirty="0" err="1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đề</a:t>
            </a:r>
            <a:r>
              <a:rPr lang="en-US" sz="2800" b="1" spc="-20" dirty="0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800" b="1" spc="-20" dirty="0" err="1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xuất</a:t>
            </a:r>
            <a:r>
              <a:rPr lang="en-US" sz="2800" b="1" spc="-20" dirty="0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800" b="1" spc="-20" dirty="0" err="1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biện</a:t>
            </a:r>
            <a:r>
              <a:rPr lang="en-US" sz="2800" b="1" spc="-20" dirty="0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800" b="1" spc="-20" dirty="0" err="1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pháp</a:t>
            </a:r>
            <a:r>
              <a:rPr lang="en-US" sz="2800" b="1" spc="-20" dirty="0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an </a:t>
            </a:r>
            <a:r>
              <a:rPr lang="en-US" sz="2800" b="1" spc="-20" dirty="0" err="1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toàn</a:t>
            </a:r>
            <a:r>
              <a:rPr lang="en-US" sz="2800" b="1" spc="-20" dirty="0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800" b="1" spc="-20" dirty="0" err="1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vệ</a:t>
            </a:r>
            <a:r>
              <a:rPr lang="en-US" sz="2800" b="1" spc="-20" dirty="0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800" b="1" spc="-20" dirty="0" err="1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sinh</a:t>
            </a:r>
            <a:r>
              <a:rPr lang="en-US" sz="2800" b="1" spc="-20" dirty="0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800" b="1" spc="-20" dirty="0" err="1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thực</a:t>
            </a:r>
            <a:r>
              <a:rPr lang="en-US" sz="2800" b="1" spc="-20" dirty="0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800" b="1" spc="-20" dirty="0" err="1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phẩm</a:t>
            </a:r>
            <a:r>
              <a:rPr lang="en-US" sz="2800" b="1" spc="-20" dirty="0"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2017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2DA727-E38A-3D81-48FE-268EBF3E7A9D}"/>
              </a:ext>
            </a:extLst>
          </p:cNvPr>
          <p:cNvSpPr txBox="1"/>
          <p:nvPr/>
        </p:nvSpPr>
        <p:spPr>
          <a:xfrm>
            <a:off x="816854" y="57859"/>
            <a:ext cx="11035553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" marR="30480" algn="ctr">
              <a:lnSpc>
                <a:spcPct val="150000"/>
              </a:lnSpc>
              <a:spcAft>
                <a:spcPts val="0"/>
              </a:spcAft>
            </a:pPr>
            <a:r>
              <a:rPr lang="vi-VN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BÀI 32: DINH DƯỠNG VÀ TIÊU HOÁ Ở NGƯỜI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(</a:t>
            </a:r>
            <a:r>
              <a:rPr lang="en-US" sz="28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tiết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3)</a:t>
            </a:r>
            <a:endParaRPr lang="vi-VN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xmlns="" id="{F69B0C1B-247B-6C7A-662E-F108EDB98497}"/>
              </a:ext>
            </a:extLst>
          </p:cNvPr>
          <p:cNvSpPr txBox="1"/>
          <p:nvPr/>
        </p:nvSpPr>
        <p:spPr>
          <a:xfrm>
            <a:off x="145486" y="738185"/>
            <a:ext cx="10515600" cy="675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IV. CHẾ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ĐỘ DINH DƯỠNG Ở NGƯỜI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B1539AC-9A05-CCC4-E0BF-80C866937FA6}"/>
              </a:ext>
            </a:extLst>
          </p:cNvPr>
          <p:cNvSpPr txBox="1"/>
          <p:nvPr/>
        </p:nvSpPr>
        <p:spPr>
          <a:xfrm>
            <a:off x="145486" y="1123440"/>
            <a:ext cx="5893684" cy="57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V.</a:t>
            </a:r>
            <a:r>
              <a:rPr lang="vi-VN" sz="2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 TOÀN VỆ SINH THỰC PHẨM</a:t>
            </a:r>
            <a:endParaRPr lang="vi-VN" sz="2400" b="1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DAA5746-8383-0AA1-D9F3-9C7A3EF95E91}"/>
              </a:ext>
            </a:extLst>
          </p:cNvPr>
          <p:cNvSpPr txBox="1"/>
          <p:nvPr/>
        </p:nvSpPr>
        <p:spPr>
          <a:xfrm>
            <a:off x="437489" y="2340898"/>
            <a:ext cx="114149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Lựa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chọn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phẩm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lựa chọn thực phẩm đảm bảo vệ sinh, nguồn gốc rõ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ràng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phần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dinh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dưỡng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phù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hợp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còn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hạn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sử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vi-VN" sz="2800" b="1" dirty="0">
              <a:solidFill>
                <a:srgbClr val="002060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E9345DE-D4F0-E00B-EE77-B65FF3460F21}"/>
              </a:ext>
            </a:extLst>
          </p:cNvPr>
          <p:cNvSpPr txBox="1"/>
          <p:nvPr/>
        </p:nvSpPr>
        <p:spPr>
          <a:xfrm>
            <a:off x="3092328" y="1679690"/>
            <a:ext cx="6684135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BIỆN PHÁP AN TOÀN VỆ SINH THỰC PHẨM</a:t>
            </a:r>
            <a:endParaRPr lang="vi-VN" sz="2400" b="1" dirty="0">
              <a:solidFill>
                <a:srgbClr val="002060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Tiêu chuẩn VietGAP trồng trọt là gì? Rau VietGAP là gì? - Công ty TNHH  Chứng nhận KNA">
            <a:extLst>
              <a:ext uri="{FF2B5EF4-FFF2-40B4-BE49-F238E27FC236}">
                <a16:creationId xmlns:a16="http://schemas.microsoft.com/office/drawing/2014/main" xmlns="" id="{2D0D892B-36B6-3272-8B99-435C9C755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333857"/>
            <a:ext cx="3962400" cy="346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oanh nghiệp tiêu dùng - bán lẻ “chạy đua” chuyển đổi số hậu Covid-19 | Fili">
            <a:extLst>
              <a:ext uri="{FF2B5EF4-FFF2-40B4-BE49-F238E27FC236}">
                <a16:creationId xmlns:a16="http://schemas.microsoft.com/office/drawing/2014/main" xmlns="" id="{E032D0B3-8DF0-3FEA-B2A2-EAE8D9ED8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014" y="3381367"/>
            <a:ext cx="4097868" cy="3426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0A7AA3B-457B-EB9C-A125-446762C104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3564" y="3353801"/>
            <a:ext cx="3723143" cy="3399309"/>
          </a:xfrm>
          <a:prstGeom prst="rect">
            <a:avLst/>
          </a:prstGeom>
        </p:spPr>
      </p:pic>
      <p:pic>
        <p:nvPicPr>
          <p:cNvPr id="8" name="Picture 2" descr="Tiêu chuẩn VietGAP trồng trọt là gì? Rau VietGAP là gì? - Công ty TNHH  Chứng nhận KNA">
            <a:extLst>
              <a:ext uri="{FF2B5EF4-FFF2-40B4-BE49-F238E27FC236}">
                <a16:creationId xmlns:a16="http://schemas.microsoft.com/office/drawing/2014/main" xmlns="" id="{0B882FA6-59F2-8D0D-CBF4-9F0ECA91A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1" y="3353801"/>
            <a:ext cx="3962400" cy="346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08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2DA727-E38A-3D81-48FE-268EBF3E7A9D}"/>
              </a:ext>
            </a:extLst>
          </p:cNvPr>
          <p:cNvSpPr txBox="1"/>
          <p:nvPr/>
        </p:nvSpPr>
        <p:spPr>
          <a:xfrm>
            <a:off x="816854" y="57859"/>
            <a:ext cx="11035553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" marR="30480" algn="ctr">
              <a:lnSpc>
                <a:spcPct val="150000"/>
              </a:lnSpc>
              <a:spcAft>
                <a:spcPts val="0"/>
              </a:spcAft>
            </a:pPr>
            <a:r>
              <a:rPr lang="vi-VN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BÀI 32: DINH DƯỠNG VÀ TIÊU HOÁ Ở NGƯỜI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(</a:t>
            </a:r>
            <a:r>
              <a:rPr lang="en-US" sz="28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tiết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3)</a:t>
            </a:r>
            <a:endParaRPr lang="vi-VN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xmlns="" id="{F69B0C1B-247B-6C7A-662E-F108EDB98497}"/>
              </a:ext>
            </a:extLst>
          </p:cNvPr>
          <p:cNvSpPr txBox="1"/>
          <p:nvPr/>
        </p:nvSpPr>
        <p:spPr>
          <a:xfrm>
            <a:off x="145486" y="501449"/>
            <a:ext cx="10515600" cy="675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IV. CHẾ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ĐỘ DINH DƯỠNG Ở NGƯỜI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B1539AC-9A05-CCC4-E0BF-80C866937FA6}"/>
              </a:ext>
            </a:extLst>
          </p:cNvPr>
          <p:cNvSpPr txBox="1"/>
          <p:nvPr/>
        </p:nvSpPr>
        <p:spPr>
          <a:xfrm>
            <a:off x="145486" y="855501"/>
            <a:ext cx="5893684" cy="57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V.</a:t>
            </a:r>
            <a:r>
              <a:rPr lang="vi-VN" sz="2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 TOÀN VỆ SINH THỰC PHẨM</a:t>
            </a:r>
            <a:endParaRPr lang="vi-VN" sz="2400" b="1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768B117-D3F3-D3A5-17D4-C7B3C00BD600}"/>
              </a:ext>
            </a:extLst>
          </p:cNvPr>
          <p:cNvSpPr txBox="1"/>
          <p:nvPr/>
        </p:nvSpPr>
        <p:spPr>
          <a:xfrm>
            <a:off x="400699" y="2044005"/>
            <a:ext cx="113906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Bảo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quản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phẩm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bảo quản đúng cách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bảo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quản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lạnh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phơi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khô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hoặc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ủ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muối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;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lẫn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phẩm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cần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nấu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chín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phẩm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ăn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sống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vi-VN" sz="2800" b="1" dirty="0">
              <a:solidFill>
                <a:srgbClr val="002060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E9345DE-D4F0-E00B-EE77-B65FF3460F21}"/>
              </a:ext>
            </a:extLst>
          </p:cNvPr>
          <p:cNvSpPr txBox="1"/>
          <p:nvPr/>
        </p:nvSpPr>
        <p:spPr>
          <a:xfrm>
            <a:off x="3149158" y="1417038"/>
            <a:ext cx="6684135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BIỆN PHÁP AN TOÀN VỆ SINH THỰC PHẨM</a:t>
            </a:r>
            <a:endParaRPr lang="vi-VN" sz="2400" b="1" dirty="0">
              <a:solidFill>
                <a:srgbClr val="002060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Bảo quản thực phẩm trong tủ lạnh">
            <a:extLst>
              <a:ext uri="{FF2B5EF4-FFF2-40B4-BE49-F238E27FC236}">
                <a16:creationId xmlns:a16="http://schemas.microsoft.com/office/drawing/2014/main" xmlns="" id="{9B7F7929-68AC-5386-966B-C0AB300DA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88308"/>
            <a:ext cx="3911600" cy="361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ách bảo quản thực phẩm khô ngày Tết – Siêu Thị Thủy Tinh">
            <a:extLst>
              <a:ext uri="{FF2B5EF4-FFF2-40B4-BE49-F238E27FC236}">
                <a16:creationId xmlns:a16="http://schemas.microsoft.com/office/drawing/2014/main" xmlns="" id="{04C02C1A-4AF3-43F9-31BF-F53F3D142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735" y="3388308"/>
            <a:ext cx="3712189" cy="3411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Ngộ độc thực phẩm - Vấn đề sức khỏe đang được quan tâm">
            <a:extLst>
              <a:ext uri="{FF2B5EF4-FFF2-40B4-BE49-F238E27FC236}">
                <a16:creationId xmlns:a16="http://schemas.microsoft.com/office/drawing/2014/main" xmlns="" id="{2B1598EC-EFA3-9910-FD6C-9211C7BD9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266" y="3429000"/>
            <a:ext cx="3947376" cy="3371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07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2DA727-E38A-3D81-48FE-268EBF3E7A9D}"/>
              </a:ext>
            </a:extLst>
          </p:cNvPr>
          <p:cNvSpPr txBox="1"/>
          <p:nvPr/>
        </p:nvSpPr>
        <p:spPr>
          <a:xfrm>
            <a:off x="816854" y="57859"/>
            <a:ext cx="11035553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" marR="30480" algn="ctr">
              <a:lnSpc>
                <a:spcPct val="150000"/>
              </a:lnSpc>
              <a:spcAft>
                <a:spcPts val="0"/>
              </a:spcAft>
            </a:pPr>
            <a:r>
              <a:rPr lang="vi-VN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BÀI 32: DINH DƯỠNG VÀ TIÊU HOÁ Ở NGƯỜI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(</a:t>
            </a:r>
            <a:r>
              <a:rPr lang="en-US" sz="28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tiết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3)</a:t>
            </a:r>
            <a:endParaRPr lang="vi-VN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xmlns="" id="{F69B0C1B-247B-6C7A-662E-F108EDB98497}"/>
              </a:ext>
            </a:extLst>
          </p:cNvPr>
          <p:cNvSpPr txBox="1"/>
          <p:nvPr/>
        </p:nvSpPr>
        <p:spPr>
          <a:xfrm>
            <a:off x="145486" y="501449"/>
            <a:ext cx="10515600" cy="675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IV. CHẾ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ĐỘ DINH DƯỠNG Ở NGƯỜI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B1539AC-9A05-CCC4-E0BF-80C866937FA6}"/>
              </a:ext>
            </a:extLst>
          </p:cNvPr>
          <p:cNvSpPr txBox="1"/>
          <p:nvPr/>
        </p:nvSpPr>
        <p:spPr>
          <a:xfrm>
            <a:off x="145486" y="855501"/>
            <a:ext cx="5893684" cy="57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V.</a:t>
            </a:r>
            <a:r>
              <a:rPr lang="vi-VN" sz="2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 TOÀN VỆ SINH THỰC PHẨM</a:t>
            </a:r>
            <a:endParaRPr lang="vi-VN" sz="2400" b="1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768B117-D3F3-D3A5-17D4-C7B3C00BD600}"/>
              </a:ext>
            </a:extLst>
          </p:cNvPr>
          <p:cNvSpPr txBox="1"/>
          <p:nvPr/>
        </p:nvSpPr>
        <p:spPr>
          <a:xfrm>
            <a:off x="400699" y="2044005"/>
            <a:ext cx="113906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biến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tránh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nấu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kị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mất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hàm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dinh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dưỡng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gây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độc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800" b="1" dirty="0">
              <a:solidFill>
                <a:srgbClr val="002060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E9345DE-D4F0-E00B-EE77-B65FF3460F21}"/>
              </a:ext>
            </a:extLst>
          </p:cNvPr>
          <p:cNvSpPr txBox="1"/>
          <p:nvPr/>
        </p:nvSpPr>
        <p:spPr>
          <a:xfrm>
            <a:off x="3149158" y="1417038"/>
            <a:ext cx="6684135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BIỆN PHÁP AN TOÀN VỆ SINH THỰC PHẨM</a:t>
            </a:r>
            <a:endParaRPr lang="vi-VN" sz="2400" b="1" dirty="0">
              <a:solidFill>
                <a:srgbClr val="002060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ọc Nấu Ăn Ở Đâu Chuyên Nghiệp Để Trở Thành Đầu Bếp - Chefjob.vn">
            <a:extLst>
              <a:ext uri="{FF2B5EF4-FFF2-40B4-BE49-F238E27FC236}">
                <a16:creationId xmlns:a16="http://schemas.microsoft.com/office/drawing/2014/main" xmlns="" id="{414B4CE1-8234-97DB-2FA8-B6C9AFAA0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86" y="3458255"/>
            <a:ext cx="5120781" cy="3307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thực phẩm kỵ nhau | Đài Phát thanh - Truyền hình Lào Cai">
            <a:extLst>
              <a:ext uri="{FF2B5EF4-FFF2-40B4-BE49-F238E27FC236}">
                <a16:creationId xmlns:a16="http://schemas.microsoft.com/office/drawing/2014/main" xmlns="" id="{0C854CE7-3248-3896-EB4A-B7CBA716F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392" y="3388308"/>
            <a:ext cx="6449122" cy="3440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90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A2DA727-E38A-3D81-48FE-268EBF3E7A9D}"/>
              </a:ext>
            </a:extLst>
          </p:cNvPr>
          <p:cNvSpPr txBox="1"/>
          <p:nvPr/>
        </p:nvSpPr>
        <p:spPr>
          <a:xfrm>
            <a:off x="816854" y="57859"/>
            <a:ext cx="11035553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" marR="30480" algn="ctr">
              <a:lnSpc>
                <a:spcPct val="150000"/>
              </a:lnSpc>
              <a:spcAft>
                <a:spcPts val="0"/>
              </a:spcAft>
            </a:pPr>
            <a:r>
              <a:rPr lang="vi-VN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BÀI 32: DINH DƯỠNG VÀ TIÊU HOÁ Ở NGƯỜI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(</a:t>
            </a:r>
            <a:r>
              <a:rPr lang="en-US" sz="28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tiết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3)</a:t>
            </a:r>
            <a:endParaRPr lang="vi-VN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xmlns="" id="{F69B0C1B-247B-6C7A-662E-F108EDB98497}"/>
              </a:ext>
            </a:extLst>
          </p:cNvPr>
          <p:cNvSpPr txBox="1"/>
          <p:nvPr/>
        </p:nvSpPr>
        <p:spPr>
          <a:xfrm>
            <a:off x="145486" y="609395"/>
            <a:ext cx="10515600" cy="675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IV.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Chế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độ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dinh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dưỡng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ở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người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50E4759-C2D6-3B80-F0E9-654153FAD653}"/>
              </a:ext>
            </a:extLst>
          </p:cNvPr>
          <p:cNvSpPr txBox="1"/>
          <p:nvPr/>
        </p:nvSpPr>
        <p:spPr>
          <a:xfrm>
            <a:off x="621360" y="1931915"/>
            <a:ext cx="10077313" cy="21643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90170" marR="30480" algn="just">
              <a:lnSpc>
                <a:spcPct val="114000"/>
              </a:lnSpc>
              <a:spcAft>
                <a:spcPts val="0"/>
              </a:spcAft>
            </a:pP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- </a:t>
            </a:r>
            <a:r>
              <a:rPr lang="vi-VN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Khẩu phần ăn là lượng thức ăn cần cung cấp cho cơ thể trong một ngày.</a:t>
            </a:r>
          </a:p>
          <a:p>
            <a:pPr marL="90170" marR="30480" algn="just">
              <a:lnSpc>
                <a:spcPct val="114000"/>
              </a:lnSpc>
              <a:spcAft>
                <a:spcPts val="0"/>
              </a:spcAft>
            </a:pPr>
            <a:r>
              <a:rPr lang="vi-VN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- Nguyên tắc lập khẩu phần: Đảm bảo đủ lượng thức ăn phù hợp với nhu cầu dinh dưỡng của cơ thể; cân đối các thành phần dinh dưỡng, cung cấp đủ năng lượng.</a:t>
            </a:r>
            <a:endParaRPr lang="en-US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  <a:p>
            <a:pPr marL="90170" marR="30480" algn="just">
              <a:lnSpc>
                <a:spcPct val="114000"/>
              </a:lnSpc>
              <a:spcAft>
                <a:spcPts val="0"/>
              </a:spcAft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-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Cách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lập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khẩu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phần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ăn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gồm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5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bước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.</a:t>
            </a:r>
            <a:endParaRPr lang="vi-VN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E005369-615A-D15E-EF72-78D6F8FFF701}"/>
              </a:ext>
            </a:extLst>
          </p:cNvPr>
          <p:cNvSpPr txBox="1"/>
          <p:nvPr/>
        </p:nvSpPr>
        <p:spPr>
          <a:xfrm>
            <a:off x="816854" y="1148674"/>
            <a:ext cx="101190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spc="-2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- </a:t>
            </a:r>
            <a:r>
              <a:rPr lang="vi-VN" sz="2400" b="1" spc="-2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Nhu cầu dinh dưỡng ở </a:t>
            </a:r>
            <a:r>
              <a:rPr lang="en-US" sz="2400" b="1" spc="-2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người</a:t>
            </a:r>
            <a:r>
              <a:rPr lang="en-US" sz="2400" b="1" spc="-2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vi-VN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phụ thuộc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vào</a:t>
            </a:r>
            <a:r>
              <a:rPr lang="vi-VN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những yếu tố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lứa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tuổi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giới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tính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hình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thức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lao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động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trạng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thái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sinh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lí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40BE4EE-EC4D-94B5-5064-26D9C7696654}"/>
              </a:ext>
            </a:extLst>
          </p:cNvPr>
          <p:cNvSpPr txBox="1"/>
          <p:nvPr/>
        </p:nvSpPr>
        <p:spPr>
          <a:xfrm>
            <a:off x="145487" y="3924516"/>
            <a:ext cx="5893684" cy="57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V.</a:t>
            </a:r>
            <a:r>
              <a:rPr lang="vi-VN" sz="2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 </a:t>
            </a:r>
            <a:r>
              <a:rPr lang="en-US" sz="24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toàn</a:t>
            </a:r>
            <a:r>
              <a:rPr lang="en-US" sz="2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vệ</a:t>
            </a:r>
            <a:r>
              <a:rPr lang="en-US" sz="2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sinh</a:t>
            </a:r>
            <a:r>
              <a:rPr lang="en-US" sz="2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thực</a:t>
            </a:r>
            <a:r>
              <a:rPr lang="en-US" sz="2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phẩm</a:t>
            </a:r>
            <a:endParaRPr lang="vi-VN" sz="2400" b="1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F3EBD91-CAAE-CCA9-D21E-7F669E3F1CF9}"/>
              </a:ext>
            </a:extLst>
          </p:cNvPr>
          <p:cNvSpPr txBox="1"/>
          <p:nvPr/>
        </p:nvSpPr>
        <p:spPr>
          <a:xfrm>
            <a:off x="358623" y="4489972"/>
            <a:ext cx="11035553" cy="1743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8770" marR="30480" algn="just">
              <a:lnSpc>
                <a:spcPct val="114000"/>
              </a:lnSpc>
              <a:spcAft>
                <a:spcPts val="0"/>
              </a:spcAft>
            </a:pP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- An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toàn</a:t>
            </a: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vệ</a:t>
            </a: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sinh</a:t>
            </a: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thực</a:t>
            </a: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phẩm</a:t>
            </a: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là</a:t>
            </a: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giữ</a:t>
            </a: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cho</a:t>
            </a: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thực</a:t>
            </a: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phẩm</a:t>
            </a: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không</a:t>
            </a: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bị</a:t>
            </a: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nhiễm</a:t>
            </a: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khuẩn</a:t>
            </a: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nhiễm</a:t>
            </a: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độc</a:t>
            </a: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và</a:t>
            </a: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biến</a:t>
            </a: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chất</a:t>
            </a: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.</a:t>
            </a:r>
            <a:endParaRPr lang="vi-VN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  <a:p>
            <a:pPr marL="318770" marR="30480" algn="just">
              <a:lnSpc>
                <a:spcPct val="114000"/>
              </a:lnSpc>
              <a:spcAft>
                <a:spcPts val="0"/>
              </a:spcAft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-</a:t>
            </a:r>
            <a:r>
              <a:rPr lang="vi-VN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Khi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ăn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phải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vi-VN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thực phẩm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không</a:t>
            </a: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an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toàn</a:t>
            </a:r>
            <a:r>
              <a:rPr lang="vi-VN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có thể gây tiêu chảy, đau bụng, ngộ độc, ung thư…</a:t>
            </a: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B055D4E-4EA7-26B9-8A8F-902D8C81426F}"/>
              </a:ext>
            </a:extLst>
          </p:cNvPr>
          <p:cNvSpPr txBox="1"/>
          <p:nvPr/>
        </p:nvSpPr>
        <p:spPr>
          <a:xfrm>
            <a:off x="621360" y="6047050"/>
            <a:ext cx="10314585" cy="57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Biện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pháp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an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toàn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vệ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sinh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thực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phẩm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lựa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chọn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chế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biến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bảo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quản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vi-VN" sz="2400" b="1" dirty="0">
              <a:solidFill>
                <a:srgbClr val="002060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059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ình nền giáo án điện tử học sinh tiểu học | Background powerpoint,  Powerpoint background templates, Powerpoint background design">
            <a:extLst>
              <a:ext uri="{FF2B5EF4-FFF2-40B4-BE49-F238E27FC236}">
                <a16:creationId xmlns:a16="http://schemas.microsoft.com/office/drawing/2014/main" xmlns="" id="{37115079-A37C-D21C-4612-284CC2703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9" t="6518" r="3813" b="6809"/>
          <a:stretch/>
        </p:blipFill>
        <p:spPr bwMode="auto">
          <a:xfrm>
            <a:off x="0" y="735106"/>
            <a:ext cx="12192000" cy="612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352BC67-F5EB-0BCC-62D0-81DBB4DF0C37}"/>
              </a:ext>
            </a:extLst>
          </p:cNvPr>
          <p:cNvSpPr txBox="1"/>
          <p:nvPr/>
        </p:nvSpPr>
        <p:spPr>
          <a:xfrm>
            <a:off x="2462913" y="1196354"/>
            <a:ext cx="935254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" marR="30480" algn="ctr">
              <a:lnSpc>
                <a:spcPct val="150000"/>
              </a:lnSpc>
              <a:spcAft>
                <a:spcPts val="0"/>
              </a:spcAft>
            </a:pP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HƯỚNG DẪN VỀ NHÀ</a:t>
            </a:r>
            <a:r>
              <a:rPr lang="vi-VN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:</a:t>
            </a:r>
            <a:endParaRPr lang="en-US" sz="28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  <a:p>
            <a:pPr marL="30480" marR="30480">
              <a:lnSpc>
                <a:spcPct val="150000"/>
              </a:lnSpc>
              <a:spcAft>
                <a:spcPts val="0"/>
              </a:spcAft>
            </a:pP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- Hoàn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thành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báo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cáo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lập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khẩu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phần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ăn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cho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bản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th</a:t>
            </a:r>
            <a:r>
              <a:rPr lang="vi-VN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â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n.</a:t>
            </a:r>
          </a:p>
          <a:p>
            <a:pPr marL="30480" marR="30480">
              <a:lnSpc>
                <a:spcPct val="150000"/>
              </a:lnSpc>
              <a:spcAft>
                <a:spcPts val="0"/>
              </a:spcAft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-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Điều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tra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một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bệnh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đường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tiêu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hoá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trong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trường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học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hoặc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tại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địa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phương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em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theo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hướng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dẫn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bài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32,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mục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</a:rPr>
              <a:t> VI.</a:t>
            </a:r>
            <a:endParaRPr lang="vi-VN" sz="28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C1FF4D3-97E9-3CB5-F9A9-C87C5D1FE052}"/>
              </a:ext>
            </a:extLst>
          </p:cNvPr>
          <p:cNvSpPr txBox="1"/>
          <p:nvPr/>
        </p:nvSpPr>
        <p:spPr>
          <a:xfrm>
            <a:off x="816854" y="57859"/>
            <a:ext cx="11035553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" marR="30480" algn="ctr">
              <a:lnSpc>
                <a:spcPct val="150000"/>
              </a:lnSpc>
              <a:spcAft>
                <a:spcPts val="0"/>
              </a:spcAft>
            </a:pPr>
            <a:r>
              <a:rPr lang="vi-VN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BÀI 32: DINH DƯỠNG VÀ TIÊU HOÁ Ở NGƯỜI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(</a:t>
            </a:r>
            <a:r>
              <a:rPr lang="en-US" sz="28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tiết</a:t>
            </a:r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3)</a:t>
            </a:r>
            <a:endParaRPr lang="vi-VN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547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979514009671">
            <a:hlinkClick r:id="" action="ppaction://media"/>
            <a:extLst>
              <a:ext uri="{FF2B5EF4-FFF2-40B4-BE49-F238E27FC236}">
                <a16:creationId xmlns:a16="http://schemas.microsoft.com/office/drawing/2014/main" xmlns="" id="{A5F0E881-3731-B2C1-9C2F-D838A6B283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2015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409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8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Powerpoint Đẹp cho bài thuyết trình chuyên nghiệp mới nhất">
            <a:extLst>
              <a:ext uri="{FF2B5EF4-FFF2-40B4-BE49-F238E27FC236}">
                <a16:creationId xmlns:a16="http://schemas.microsoft.com/office/drawing/2014/main" xmlns="" id="{D7F8391C-C0CD-ACBF-6E5D-ED4D10F22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312"/>
            <a:ext cx="12192000" cy="689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WordArt 15">
            <a:extLst>
              <a:ext uri="{FF2B5EF4-FFF2-40B4-BE49-F238E27FC236}">
                <a16:creationId xmlns:a16="http://schemas.microsoft.com/office/drawing/2014/main" xmlns="" id="{C5DB0AA3-F6DA-B453-A085-BD78B5796D9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634622" y="2490332"/>
            <a:ext cx="8810144" cy="15665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Chân thành cảm ơn Ban giám khảo, quý Thầy cô.</a:t>
            </a:r>
          </a:p>
          <a:p>
            <a:pPr algn="ctr"/>
            <a:r>
              <a:rPr lang="en-US" sz="3600" b="1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Kính</a:t>
            </a:r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vi-VN" sz="3600" b="1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húc</a:t>
            </a:r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vi-VN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sức khỏe và thành đạt</a:t>
            </a:r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ctr"/>
            <a:r>
              <a:rPr lang="en-US" sz="3600" b="1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Chúc</a:t>
            </a:r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luôn</a:t>
            </a:r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chăm</a:t>
            </a:r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ngoan</a:t>
            </a:r>
            <a:r>
              <a:rPr lang="vi-VN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giỏi</a:t>
            </a:r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xmlns="" id="{D24FA66C-8B45-5334-84DE-6C908A771853}"/>
              </a:ext>
            </a:extLst>
          </p:cNvPr>
          <p:cNvSpPr txBox="1">
            <a:spLocks noChangeArrowheads="1"/>
          </p:cNvSpPr>
          <p:nvPr/>
        </p:nvSpPr>
        <p:spPr>
          <a:xfrm>
            <a:off x="2667000" y="4269206"/>
            <a:ext cx="6858000" cy="102870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350"/>
              </a:spcBef>
              <a:buFont typeface="Arial" panose="020B0604020202020204" pitchFamily="34" charset="0"/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algn="ctr">
              <a:spcBef>
                <a:spcPts val="1350"/>
              </a:spcBef>
              <a:buFont typeface="Arial" panose="020B0604020202020204" pitchFamily="34" charset="0"/>
              <a:buNone/>
            </a:pPr>
            <a:r>
              <a:rPr 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XIN CHÂN THÀNH CẢM ƠN !</a:t>
            </a:r>
          </a:p>
        </p:txBody>
      </p:sp>
    </p:spTree>
    <p:extLst>
      <p:ext uri="{BB962C8B-B14F-4D97-AF65-F5344CB8AC3E}">
        <p14:creationId xmlns:p14="http://schemas.microsoft.com/office/powerpoint/2010/main" val="3508347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2459</TotalTime>
  <Words>1720</Words>
  <Application>Microsoft Office PowerPoint</Application>
  <PresentationFormat>Custom</PresentationFormat>
  <Paragraphs>268</Paragraphs>
  <Slides>26</Slides>
  <Notes>0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PC</cp:lastModifiedBy>
  <cp:revision>64</cp:revision>
  <dcterms:created xsi:type="dcterms:W3CDTF">2024-10-28T21:26:33Z</dcterms:created>
  <dcterms:modified xsi:type="dcterms:W3CDTF">2025-02-23T14:37:45Z</dcterms:modified>
</cp:coreProperties>
</file>