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1.wav" ContentType="audio/wav"/>
  <Override PartName="/ppt/media/audio2.wav" ContentType="audio/wav"/>
  <Override PartName="/ppt/media/audio3.wav" ContentType="audio/wav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580" r:id="rId2"/>
    <p:sldId id="408" r:id="rId3"/>
    <p:sldId id="387" r:id="rId4"/>
    <p:sldId id="388" r:id="rId5"/>
    <p:sldId id="270" r:id="rId6"/>
    <p:sldId id="271" r:id="rId7"/>
    <p:sldId id="273" r:id="rId8"/>
    <p:sldId id="272" r:id="rId9"/>
    <p:sldId id="389" r:id="rId10"/>
    <p:sldId id="589" r:id="rId11"/>
    <p:sldId id="590" r:id="rId12"/>
    <p:sldId id="591" r:id="rId13"/>
    <p:sldId id="592" r:id="rId14"/>
    <p:sldId id="593" r:id="rId15"/>
    <p:sldId id="594" r:id="rId16"/>
    <p:sldId id="595" r:id="rId17"/>
    <p:sldId id="596" r:id="rId18"/>
    <p:sldId id="597" r:id="rId19"/>
    <p:sldId id="598" r:id="rId20"/>
    <p:sldId id="599" r:id="rId21"/>
    <p:sldId id="600" r:id="rId22"/>
    <p:sldId id="601" r:id="rId23"/>
    <p:sldId id="602" r:id="rId24"/>
    <p:sldId id="612" r:id="rId25"/>
    <p:sldId id="613" r:id="rId26"/>
    <p:sldId id="614" r:id="rId27"/>
    <p:sldId id="615" r:id="rId28"/>
    <p:sldId id="616" r:id="rId29"/>
    <p:sldId id="609" r:id="rId30"/>
    <p:sldId id="610" r:id="rId31"/>
    <p:sldId id="611" r:id="rId32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865A2-FA9A-4C3B-9154-705EE45F66D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8E120-D41F-4026-8DA0-C6620364AD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92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8E120-D41F-4026-8DA0-C6620364AD3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51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81113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2EB20A-403F-44E9-9F40-29DD8395CE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32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81113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2EB20A-403F-44E9-9F40-29DD8395CE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806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5" name="Google Shape;2455;gab2bdc301d_1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6" name="Google Shape;2456;gab2bdc301d_1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4708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5324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6867" name="文本占位符 53250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  <p:sp>
        <p:nvSpPr>
          <p:cNvPr id="36868" name="灯片编号占位符 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fld id="{6F714076-E5E6-4619-B872-6CFC22A6F3A3}" type="slidenum">
              <a:rPr lang="en-US" altLang="zh-CN" sz="1200">
                <a:solidFill>
                  <a:prstClr val="black"/>
                </a:solidFill>
              </a:rPr>
              <a:pPr/>
              <a:t>30</a:t>
            </a:fld>
            <a:endParaRPr lang="en-US" altLang="zh-CN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64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0B80-4DEB-446C-A2D8-F00B08FAC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F4F8E6-E572-4977-8573-BC2EF14A0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7D9DF-842B-4761-94E7-EA3535B3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48520-AD54-4BCC-A674-FC8870C8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52AA-CBEF-49A1-A317-37F6A5E3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944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3F726-CD2E-47E8-A9BD-C00BFC76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96B96-F7B8-4754-AB09-621DFF476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A2501-DD1E-43E9-97AE-C63BB3CD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A26CD-33D1-441C-BF5F-358F21C9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B826E-64B1-4F18-AFBE-ACB25E4B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20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3F726-CD2E-47E8-A9BD-C00BFC76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96B96-F7B8-4754-AB09-621DFF476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A2501-DD1E-43E9-97AE-C63BB3CD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A26CD-33D1-441C-BF5F-358F21C9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B826E-64B1-4F18-AFBE-ACB25E4B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202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3F726-CD2E-47E8-A9BD-C00BFC76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96B96-F7B8-4754-AB09-621DFF476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A2501-DD1E-43E9-97AE-C63BB3CD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A26CD-33D1-441C-BF5F-358F21C9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B826E-64B1-4F18-AFBE-ACB25E4B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19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3F726-CD2E-47E8-A9BD-C00BFC76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96B96-F7B8-4754-AB09-621DFF476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A2501-DD1E-43E9-97AE-C63BB3CD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A26CD-33D1-441C-BF5F-358F21C9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B826E-64B1-4F18-AFBE-ACB25E4B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7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3F726-CD2E-47E8-A9BD-C00BFC76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96B96-F7B8-4754-AB09-621DFF476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A2501-DD1E-43E9-97AE-C63BB3CD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A26CD-33D1-441C-BF5F-358F21C9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B826E-64B1-4F18-AFBE-ACB25E4B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71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3F726-CD2E-47E8-A9BD-C00BFC76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96B96-F7B8-4754-AB09-621DFF476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A2501-DD1E-43E9-97AE-C63BB3CD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A26CD-33D1-441C-BF5F-358F21C9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B826E-64B1-4F18-AFBE-ACB25E4B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15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7DD7D-B2BE-48D7-A6CB-89EC37DEC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7839AA-F4F8-42C7-BE39-7685B6D31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ECB40-5C49-4E67-856F-E7885467C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5BB26-9FF5-467B-84B8-38ECFE254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F35F9-5A93-48D9-A6D9-C2CDEAB2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79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90257-BB53-4438-9E1D-7092E9EE0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7DB0F-17CB-452D-9C92-135325706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CEAE9D-C95E-4B10-A1FE-42B784C68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928FC5-8B26-4AAC-AC76-AD3A359D7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CB98D-B27A-49D3-9ECD-7153996C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23B17-F9CE-4866-9479-B4DB919A3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5162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CE6A3-E72E-4B03-A132-34FACD12F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BE787-3F6B-4253-A741-AAAE6EDBA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A6D11-5001-42FF-A1C3-EC422F2D87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55C0E-0B10-4E37-BCD2-2D3ADE6AD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842952-A9D7-4C78-820D-5AE5B71D4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323D86-28DF-47BF-993B-65AEB6C5D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4D7D1E-52E5-473D-8EC5-116BD2A02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43F9BC-9C4A-4C06-A385-EBCBE2AB0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79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980AB-33A7-42E6-A775-868E50E72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B5C31C-AB79-4EB3-8DE1-BCC1B1AA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754481-8D39-40BC-9022-C9522571E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3FA27D-ED62-4CFD-9160-FCAEEEC0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72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0B80-4DEB-446C-A2D8-F00B08FAC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F4F8E6-E572-4977-8573-BC2EF14A0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7D9DF-842B-4761-94E7-EA3535B3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48520-AD54-4BCC-A674-FC8870C8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52AA-CBEF-49A1-A317-37F6A5E3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09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7343B9-EC71-4D7B-8A35-7301FCC0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E52072-8992-4394-B982-9254F08A6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AEC8F-A990-45DA-A08C-07689A61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729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B6417-911B-4443-8D68-34B4280EB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AFD47-BB1F-4793-B92A-A62F9F95D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043C0-D580-4D62-A2E1-E36CC8E8F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027DF-7464-4950-80B4-746686791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0B224-8E04-48C3-8C24-7FC901508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A7208-E1D2-4D8C-9F52-D976B47F6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94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026F1-8168-4429-996B-DB7EEAC6B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668EEA-0DDE-43F2-B26D-E021640863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B7DB32-5032-4A9B-9E00-BE8137371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83165F-6611-4E9B-97CA-336520AF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D4D4BD-0A65-4A1D-AA67-54AF5B27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F9DB8-A0CD-49A5-BCAD-72ED3C328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789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318DA-229E-4634-B0B1-DBF73FF7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7A140-A753-47F6-97E1-D2057ECB72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6A2C1-18FD-4ADF-AA85-4480F4577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30FA8-AB43-4464-9E2C-08096E0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14D57-C99A-47A7-A504-302AFA307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63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42FF8-5B77-4FE2-99E9-C95C41737E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FADDE2-4DAD-4C08-8917-59E84AB6A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221B5-1DF9-4E39-9042-A0AC90D06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193E5-B258-4025-8DED-7E826E529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F6213-030D-4E33-AA3D-61A2CC40F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4333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nyPPT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6983986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bg>
      <p:bgPr>
        <a:solidFill>
          <a:schemeClr val="lt1"/>
        </a:solidFill>
        <a:effectLst/>
      </p:bgPr>
    </p:bg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671;p24"/>
          <p:cNvGrpSpPr/>
          <p:nvPr/>
        </p:nvGrpSpPr>
        <p:grpSpPr>
          <a:xfrm>
            <a:off x="-16311" y="5778057"/>
            <a:ext cx="13323599" cy="1384744"/>
            <a:chOff x="-12235" y="4333542"/>
            <a:chExt cx="9992699" cy="1038558"/>
          </a:xfrm>
        </p:grpSpPr>
        <p:grpSp>
          <p:nvGrpSpPr>
            <p:cNvPr id="3" name="Google Shape;672;p24"/>
            <p:cNvGrpSpPr/>
            <p:nvPr/>
          </p:nvGrpSpPr>
          <p:grpSpPr>
            <a:xfrm flipH="1">
              <a:off x="7070039" y="4487995"/>
              <a:ext cx="1799878" cy="457706"/>
              <a:chOff x="4939527" y="4919710"/>
              <a:chExt cx="3620029" cy="920566"/>
            </a:xfrm>
          </p:grpSpPr>
          <p:grpSp>
            <p:nvGrpSpPr>
              <p:cNvPr id="4" name="Google Shape;673;p24"/>
              <p:cNvGrpSpPr/>
              <p:nvPr/>
            </p:nvGrpSpPr>
            <p:grpSpPr>
              <a:xfrm>
                <a:off x="4939527" y="5053655"/>
                <a:ext cx="3620029" cy="786616"/>
                <a:chOff x="1855275" y="1578600"/>
                <a:chExt cx="154800" cy="33650"/>
              </a:xfrm>
            </p:grpSpPr>
            <p:sp>
              <p:nvSpPr>
                <p:cNvPr id="674" name="Google Shape;674;p24"/>
                <p:cNvSpPr/>
                <p:nvPr/>
              </p:nvSpPr>
              <p:spPr>
                <a:xfrm>
                  <a:off x="1971950" y="1592950"/>
                  <a:ext cx="38125" cy="1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5" h="772" extrusionOk="0">
                      <a:moveTo>
                        <a:pt x="763" y="1"/>
                      </a:moveTo>
                      <a:cubicBezTo>
                        <a:pt x="382" y="1"/>
                        <a:pt x="1" y="254"/>
                        <a:pt x="1" y="760"/>
                      </a:cubicBezTo>
                      <a:lnTo>
                        <a:pt x="1" y="772"/>
                      </a:lnTo>
                      <a:lnTo>
                        <a:pt x="1525" y="772"/>
                      </a:lnTo>
                      <a:lnTo>
                        <a:pt x="1525" y="760"/>
                      </a:lnTo>
                      <a:cubicBezTo>
                        <a:pt x="1525" y="254"/>
                        <a:pt x="1144" y="1"/>
                        <a:pt x="76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5" name="Google Shape;675;p24"/>
                <p:cNvSpPr/>
                <p:nvPr/>
              </p:nvSpPr>
              <p:spPr>
                <a:xfrm>
                  <a:off x="1870150" y="1597350"/>
                  <a:ext cx="1301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4" h="596" extrusionOk="0">
                      <a:moveTo>
                        <a:pt x="1" y="1"/>
                      </a:moveTo>
                      <a:lnTo>
                        <a:pt x="1" y="596"/>
                      </a:lnTo>
                      <a:lnTo>
                        <a:pt x="5204" y="596"/>
                      </a:lnTo>
                      <a:lnTo>
                        <a:pt x="5204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24"/>
                <p:cNvSpPr/>
                <p:nvPr/>
              </p:nvSpPr>
              <p:spPr>
                <a:xfrm>
                  <a:off x="1939525" y="1582475"/>
                  <a:ext cx="39600" cy="2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1191" extrusionOk="0">
                      <a:moveTo>
                        <a:pt x="798" y="0"/>
                      </a:moveTo>
                      <a:cubicBezTo>
                        <a:pt x="357" y="0"/>
                        <a:pt x="0" y="357"/>
                        <a:pt x="24" y="810"/>
                      </a:cubicBezTo>
                      <a:cubicBezTo>
                        <a:pt x="24" y="941"/>
                        <a:pt x="60" y="1072"/>
                        <a:pt x="131" y="1191"/>
                      </a:cubicBezTo>
                      <a:lnTo>
                        <a:pt x="1465" y="1191"/>
                      </a:lnTo>
                      <a:cubicBezTo>
                        <a:pt x="1536" y="1072"/>
                        <a:pt x="1572" y="941"/>
                        <a:pt x="1572" y="810"/>
                      </a:cubicBezTo>
                      <a:cubicBezTo>
                        <a:pt x="1584" y="357"/>
                        <a:pt x="1238" y="0"/>
                        <a:pt x="79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24"/>
                <p:cNvSpPr/>
                <p:nvPr/>
              </p:nvSpPr>
              <p:spPr>
                <a:xfrm>
                  <a:off x="1855275" y="1578600"/>
                  <a:ext cx="55100" cy="3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4" h="1346" extrusionOk="0">
                      <a:moveTo>
                        <a:pt x="1096" y="0"/>
                      </a:moveTo>
                      <a:cubicBezTo>
                        <a:pt x="405" y="0"/>
                        <a:pt x="1" y="774"/>
                        <a:pt x="382" y="1346"/>
                      </a:cubicBezTo>
                      <a:lnTo>
                        <a:pt x="1822" y="1346"/>
                      </a:lnTo>
                      <a:cubicBezTo>
                        <a:pt x="2203" y="774"/>
                        <a:pt x="1787" y="0"/>
                        <a:pt x="109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78" name="Google Shape;678;p24"/>
              <p:cNvSpPr/>
              <p:nvPr/>
            </p:nvSpPr>
            <p:spPr>
              <a:xfrm>
                <a:off x="5674675" y="4919710"/>
                <a:ext cx="1507927" cy="92056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346" extrusionOk="0">
                    <a:moveTo>
                      <a:pt x="1096" y="0"/>
                    </a:moveTo>
                    <a:cubicBezTo>
                      <a:pt x="405" y="0"/>
                      <a:pt x="1" y="774"/>
                      <a:pt x="382" y="1346"/>
                    </a:cubicBezTo>
                    <a:lnTo>
                      <a:pt x="1822" y="1346"/>
                    </a:lnTo>
                    <a:cubicBezTo>
                      <a:pt x="2203" y="774"/>
                      <a:pt x="1787" y="0"/>
                      <a:pt x="10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679;p24"/>
            <p:cNvGrpSpPr/>
            <p:nvPr/>
          </p:nvGrpSpPr>
          <p:grpSpPr>
            <a:xfrm>
              <a:off x="6237967" y="4333542"/>
              <a:ext cx="3742498" cy="877034"/>
              <a:chOff x="3836925" y="3884274"/>
              <a:chExt cx="6143299" cy="1439649"/>
            </a:xfrm>
          </p:grpSpPr>
          <p:sp>
            <p:nvSpPr>
              <p:cNvPr id="680" name="Google Shape;680;p24"/>
              <p:cNvSpPr/>
              <p:nvPr/>
            </p:nvSpPr>
            <p:spPr>
              <a:xfrm>
                <a:off x="7153900" y="3884274"/>
                <a:ext cx="2826324" cy="1439649"/>
              </a:xfrm>
              <a:custGeom>
                <a:avLst/>
                <a:gdLst/>
                <a:ahLst/>
                <a:cxnLst/>
                <a:rect l="l" t="t" r="r" b="b"/>
                <a:pathLst>
                  <a:path w="195323" h="109085" extrusionOk="0">
                    <a:moveTo>
                      <a:pt x="101442" y="21479"/>
                    </a:moveTo>
                    <a:lnTo>
                      <a:pt x="104180" y="25122"/>
                    </a:lnTo>
                    <a:cubicBezTo>
                      <a:pt x="104180" y="25122"/>
                      <a:pt x="106180" y="23717"/>
                      <a:pt x="109467" y="23622"/>
                    </a:cubicBezTo>
                    <a:cubicBezTo>
                      <a:pt x="112741" y="23515"/>
                      <a:pt x="117849" y="28349"/>
                      <a:pt x="117849" y="28349"/>
                    </a:cubicBezTo>
                    <a:cubicBezTo>
                      <a:pt x="117849" y="28349"/>
                      <a:pt x="122956" y="25694"/>
                      <a:pt x="123504" y="23622"/>
                    </a:cubicBezTo>
                    <a:cubicBezTo>
                      <a:pt x="124052" y="21538"/>
                      <a:pt x="124957" y="21181"/>
                      <a:pt x="125873" y="18490"/>
                    </a:cubicBezTo>
                    <a:cubicBezTo>
                      <a:pt x="126778" y="15812"/>
                      <a:pt x="129695" y="15085"/>
                      <a:pt x="130981" y="13657"/>
                    </a:cubicBezTo>
                    <a:cubicBezTo>
                      <a:pt x="132255" y="12216"/>
                      <a:pt x="135720" y="12216"/>
                      <a:pt x="136268" y="13657"/>
                    </a:cubicBezTo>
                    <a:cubicBezTo>
                      <a:pt x="136803" y="15085"/>
                      <a:pt x="140280" y="17955"/>
                      <a:pt x="141006" y="20467"/>
                    </a:cubicBezTo>
                    <a:cubicBezTo>
                      <a:pt x="141721" y="22979"/>
                      <a:pt x="141554" y="25122"/>
                      <a:pt x="144650" y="27634"/>
                    </a:cubicBezTo>
                    <a:cubicBezTo>
                      <a:pt x="147745" y="30147"/>
                      <a:pt x="149745" y="35338"/>
                      <a:pt x="151210" y="37302"/>
                    </a:cubicBezTo>
                    <a:cubicBezTo>
                      <a:pt x="152662" y="39279"/>
                      <a:pt x="153758" y="42684"/>
                      <a:pt x="154484" y="46446"/>
                    </a:cubicBezTo>
                    <a:cubicBezTo>
                      <a:pt x="155210" y="50209"/>
                      <a:pt x="195323" y="68473"/>
                      <a:pt x="195323" y="68473"/>
                    </a:cubicBezTo>
                    <a:lnTo>
                      <a:pt x="195323" y="109085"/>
                    </a:lnTo>
                    <a:lnTo>
                      <a:pt x="0" y="109085"/>
                    </a:lnTo>
                    <a:lnTo>
                      <a:pt x="0" y="65044"/>
                    </a:lnTo>
                    <a:cubicBezTo>
                      <a:pt x="0" y="65044"/>
                      <a:pt x="9156" y="63020"/>
                      <a:pt x="11823" y="59091"/>
                    </a:cubicBezTo>
                    <a:cubicBezTo>
                      <a:pt x="14490" y="55150"/>
                      <a:pt x="14288" y="53542"/>
                      <a:pt x="15931" y="53638"/>
                    </a:cubicBezTo>
                    <a:cubicBezTo>
                      <a:pt x="17562" y="53745"/>
                      <a:pt x="18181" y="52328"/>
                      <a:pt x="19312" y="50221"/>
                    </a:cubicBezTo>
                    <a:cubicBezTo>
                      <a:pt x="20444" y="48101"/>
                      <a:pt x="21158" y="45077"/>
                      <a:pt x="22182" y="45375"/>
                    </a:cubicBezTo>
                    <a:cubicBezTo>
                      <a:pt x="23206" y="45684"/>
                      <a:pt x="23313" y="46387"/>
                      <a:pt x="25051" y="44267"/>
                    </a:cubicBezTo>
                    <a:cubicBezTo>
                      <a:pt x="26790" y="42148"/>
                      <a:pt x="30278" y="41041"/>
                      <a:pt x="31207" y="38922"/>
                    </a:cubicBezTo>
                    <a:cubicBezTo>
                      <a:pt x="32124" y="36814"/>
                      <a:pt x="34481" y="29956"/>
                      <a:pt x="35814" y="28849"/>
                    </a:cubicBezTo>
                    <a:cubicBezTo>
                      <a:pt x="37160" y="27730"/>
                      <a:pt x="38481" y="26527"/>
                      <a:pt x="38993" y="25110"/>
                    </a:cubicBezTo>
                    <a:cubicBezTo>
                      <a:pt x="39505" y="23705"/>
                      <a:pt x="41053" y="24539"/>
                      <a:pt x="41768" y="23622"/>
                    </a:cubicBezTo>
                    <a:cubicBezTo>
                      <a:pt x="42482" y="22693"/>
                      <a:pt x="43613" y="14323"/>
                      <a:pt x="44327" y="12609"/>
                    </a:cubicBezTo>
                    <a:cubicBezTo>
                      <a:pt x="45054" y="10882"/>
                      <a:pt x="46078" y="10692"/>
                      <a:pt x="46685" y="10894"/>
                    </a:cubicBezTo>
                    <a:cubicBezTo>
                      <a:pt x="47304" y="11097"/>
                      <a:pt x="48328" y="9275"/>
                      <a:pt x="49661" y="8573"/>
                    </a:cubicBezTo>
                    <a:cubicBezTo>
                      <a:pt x="51007" y="7870"/>
                      <a:pt x="52233" y="7465"/>
                      <a:pt x="53352" y="7763"/>
                    </a:cubicBezTo>
                    <a:cubicBezTo>
                      <a:pt x="54483" y="8073"/>
                      <a:pt x="53972" y="11894"/>
                      <a:pt x="54281" y="12406"/>
                    </a:cubicBezTo>
                    <a:cubicBezTo>
                      <a:pt x="54591" y="12906"/>
                      <a:pt x="56127" y="11394"/>
                      <a:pt x="56436" y="10085"/>
                    </a:cubicBezTo>
                    <a:cubicBezTo>
                      <a:pt x="56746" y="8775"/>
                      <a:pt x="62996" y="5953"/>
                      <a:pt x="63913" y="4941"/>
                    </a:cubicBezTo>
                    <a:cubicBezTo>
                      <a:pt x="64842" y="3941"/>
                      <a:pt x="63711" y="2417"/>
                      <a:pt x="65044" y="1215"/>
                    </a:cubicBezTo>
                    <a:cubicBezTo>
                      <a:pt x="66378" y="0"/>
                      <a:pt x="68426" y="203"/>
                      <a:pt x="70378" y="1215"/>
                    </a:cubicBezTo>
                    <a:cubicBezTo>
                      <a:pt x="72331" y="2215"/>
                      <a:pt x="72331" y="3227"/>
                      <a:pt x="73450" y="3334"/>
                    </a:cubicBezTo>
                    <a:cubicBezTo>
                      <a:pt x="74581" y="3429"/>
                      <a:pt x="74581" y="4536"/>
                      <a:pt x="76224" y="4739"/>
                    </a:cubicBezTo>
                    <a:cubicBezTo>
                      <a:pt x="77867" y="4941"/>
                      <a:pt x="79094" y="4941"/>
                      <a:pt x="79403" y="6453"/>
                    </a:cubicBezTo>
                    <a:cubicBezTo>
                      <a:pt x="79713" y="7965"/>
                      <a:pt x="80630" y="5953"/>
                      <a:pt x="82166" y="6953"/>
                    </a:cubicBezTo>
                    <a:cubicBezTo>
                      <a:pt x="83701" y="7965"/>
                      <a:pt x="85856" y="8168"/>
                      <a:pt x="86368" y="9585"/>
                    </a:cubicBezTo>
                    <a:cubicBezTo>
                      <a:pt x="86892" y="10990"/>
                      <a:pt x="86880" y="12609"/>
                      <a:pt x="88321" y="12502"/>
                    </a:cubicBezTo>
                    <a:cubicBezTo>
                      <a:pt x="89762" y="12406"/>
                      <a:pt x="90059" y="13109"/>
                      <a:pt x="90988" y="13811"/>
                    </a:cubicBezTo>
                    <a:cubicBezTo>
                      <a:pt x="91905" y="14526"/>
                      <a:pt x="93453" y="13740"/>
                      <a:pt x="93750" y="14585"/>
                    </a:cubicBezTo>
                    <a:cubicBezTo>
                      <a:pt x="94060" y="15431"/>
                      <a:pt x="96012" y="15621"/>
                      <a:pt x="96215" y="16335"/>
                    </a:cubicBezTo>
                    <a:cubicBezTo>
                      <a:pt x="96417" y="17050"/>
                      <a:pt x="97144" y="18550"/>
                      <a:pt x="98679" y="18348"/>
                    </a:cubicBezTo>
                    <a:cubicBezTo>
                      <a:pt x="100215" y="18157"/>
                      <a:pt x="100835" y="18252"/>
                      <a:pt x="101144" y="19860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24"/>
              <p:cNvSpPr/>
              <p:nvPr/>
            </p:nvSpPr>
            <p:spPr>
              <a:xfrm>
                <a:off x="3836925" y="4516304"/>
                <a:ext cx="4040698" cy="794061"/>
              </a:xfrm>
              <a:custGeom>
                <a:avLst/>
                <a:gdLst/>
                <a:ahLst/>
                <a:cxnLst/>
                <a:rect l="l" t="t" r="r" b="b"/>
                <a:pathLst>
                  <a:path w="116087" h="19278" extrusionOk="0">
                    <a:moveTo>
                      <a:pt x="116086" y="1"/>
                    </a:moveTo>
                    <a:cubicBezTo>
                      <a:pt x="116086" y="1"/>
                      <a:pt x="87666" y="11097"/>
                      <a:pt x="51924" y="7097"/>
                    </a:cubicBezTo>
                    <a:cubicBezTo>
                      <a:pt x="25777" y="4180"/>
                      <a:pt x="0" y="19277"/>
                      <a:pt x="0" y="19277"/>
                    </a:cubicBezTo>
                    <a:lnTo>
                      <a:pt x="116086" y="1927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2" name="Google Shape;682;p24"/>
            <p:cNvSpPr/>
            <p:nvPr/>
          </p:nvSpPr>
          <p:spPr>
            <a:xfrm>
              <a:off x="-12235" y="4707925"/>
              <a:ext cx="7121552" cy="664175"/>
            </a:xfrm>
            <a:custGeom>
              <a:avLst/>
              <a:gdLst/>
              <a:ahLst/>
              <a:cxnLst/>
              <a:rect l="l" t="t" r="r" b="b"/>
              <a:pathLst>
                <a:path w="151805" h="19278" extrusionOk="0">
                  <a:moveTo>
                    <a:pt x="0" y="1"/>
                  </a:moveTo>
                  <a:cubicBezTo>
                    <a:pt x="0" y="1"/>
                    <a:pt x="34992" y="6109"/>
                    <a:pt x="64449" y="7097"/>
                  </a:cubicBezTo>
                  <a:cubicBezTo>
                    <a:pt x="98822" y="8264"/>
                    <a:pt x="151805" y="19277"/>
                    <a:pt x="151805" y="19277"/>
                  </a:cubicBezTo>
                  <a:lnTo>
                    <a:pt x="0" y="192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3" name="Google Shape;683;p24"/>
          <p:cNvSpPr txBox="1">
            <a:spLocks noGrp="1"/>
          </p:cNvSpPr>
          <p:nvPr>
            <p:ph type="title"/>
          </p:nvPr>
        </p:nvSpPr>
        <p:spPr>
          <a:xfrm>
            <a:off x="1384700" y="553804"/>
            <a:ext cx="9422400" cy="763600"/>
          </a:xfrm>
          <a:prstGeom prst="rect">
            <a:avLst/>
          </a:prstGeom>
        </p:spPr>
        <p:txBody>
          <a:bodyPr spcFirstLastPara="1" wrap="square" lIns="121879" tIns="121879" rIns="121879" bIns="121879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362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0B80-4DEB-446C-A2D8-F00B08FAC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F4F8E6-E572-4977-8573-BC2EF14A0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7D9DF-842B-4761-94E7-EA3535B3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48520-AD54-4BCC-A674-FC8870C8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52AA-CBEF-49A1-A317-37F6A5E3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0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0B80-4DEB-446C-A2D8-F00B08FAC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F4F8E6-E572-4977-8573-BC2EF14A0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7D9DF-842B-4761-94E7-EA3535B3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48520-AD54-4BCC-A674-FC8870C8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52AA-CBEF-49A1-A317-37F6A5E3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6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0B80-4DEB-446C-A2D8-F00B08FAC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F4F8E6-E572-4977-8573-BC2EF14A0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7D9DF-842B-4761-94E7-EA3535B3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48520-AD54-4BCC-A674-FC8870C8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52AA-CBEF-49A1-A317-37F6A5E3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79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0B80-4DEB-446C-A2D8-F00B08FAC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F4F8E6-E572-4977-8573-BC2EF14A0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7D9DF-842B-4761-94E7-EA3535B3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48520-AD54-4BCC-A674-FC8870C8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52AA-CBEF-49A1-A317-37F6A5E3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664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0B80-4DEB-446C-A2D8-F00B08FAC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F4F8E6-E572-4977-8573-BC2EF14A0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7D9DF-842B-4761-94E7-EA3535B3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48520-AD54-4BCC-A674-FC8870C8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52AA-CBEF-49A1-A317-37F6A5E3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8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3F726-CD2E-47E8-A9BD-C00BFC76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96B96-F7B8-4754-AB09-621DFF476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A2501-DD1E-43E9-97AE-C63BB3CD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A26CD-33D1-441C-BF5F-358F21C9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B826E-64B1-4F18-AFBE-ACB25E4B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8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3F726-CD2E-47E8-A9BD-C00BFC76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96B96-F7B8-4754-AB09-621DFF476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A2501-DD1E-43E9-97AE-C63BB3CD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A26CD-33D1-441C-BF5F-358F21C9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B826E-64B1-4F18-AFBE-ACB25E4B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70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89E381-2ECB-47AF-8AF6-CA5AE8766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E5153-F159-4AE6-AD3F-11A187CFF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92933-64E7-4B3C-80A0-BF0C50D45D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97F5D-7162-4CE8-A948-0D15E82AA11A}" type="datetimeFigureOut">
              <a:rPr lang="en-US" smtClean="0"/>
              <a:pPr/>
              <a:t>27/2/2025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F6825-7347-4769-9B23-D69AC8CA6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9AF3A-D095-4512-A677-98B60C597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5529A-CB26-47B3-96F2-7A09D0FB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68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50" r:id="rId8"/>
    <p:sldLayoutId id="2147483667" r:id="rId9"/>
    <p:sldLayoutId id="2147483666" r:id="rId10"/>
    <p:sldLayoutId id="2147483665" r:id="rId11"/>
    <p:sldLayoutId id="2147483664" r:id="rId12"/>
    <p:sldLayoutId id="2147483663" r:id="rId13"/>
    <p:sldLayoutId id="2147483662" r:id="rId14"/>
    <p:sldLayoutId id="2147483661" r:id="rId15"/>
    <p:sldLayoutId id="2147483651" r:id="rId16"/>
    <p:sldLayoutId id="2147483652" r:id="rId17"/>
    <p:sldLayoutId id="2147483653" r:id="rId18"/>
    <p:sldLayoutId id="2147483654" r:id="rId19"/>
    <p:sldLayoutId id="2147483655" r:id="rId20"/>
    <p:sldLayoutId id="2147483656" r:id="rId21"/>
    <p:sldLayoutId id="2147483657" r:id="rId22"/>
    <p:sldLayoutId id="2147483658" r:id="rId23"/>
    <p:sldLayoutId id="2147483659" r:id="rId24"/>
    <p:sldLayoutId id="2147483674" r:id="rId25"/>
    <p:sldLayoutId id="214748367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1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5.xml"/><Relationship Id="rId4" Type="http://schemas.openxmlformats.org/officeDocument/2006/relationships/audio" Target="../media/media4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20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6.gif"/><Relationship Id="rId3" Type="http://schemas.openxmlformats.org/officeDocument/2006/relationships/slideLayout" Target="../slideLayouts/slideLayout8.xml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audio" Target="../media/media2.wav"/><Relationship Id="rId16" Type="http://schemas.openxmlformats.org/officeDocument/2006/relationships/image" Target="../media/image9.png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11" Type="http://schemas.openxmlformats.org/officeDocument/2006/relationships/slide" Target="slide7.xml"/><Relationship Id="rId5" Type="http://schemas.openxmlformats.org/officeDocument/2006/relationships/image" Target="../media/image4.png"/><Relationship Id="rId15" Type="http://schemas.openxmlformats.org/officeDocument/2006/relationships/image" Target="../media/image8.gif"/><Relationship Id="rId10" Type="http://schemas.openxmlformats.org/officeDocument/2006/relationships/slide" Target="slide8.xml"/><Relationship Id="rId4" Type="http://schemas.openxmlformats.org/officeDocument/2006/relationships/notesSlide" Target="../notesSlides/notesSlide1.xml"/><Relationship Id="rId9" Type="http://schemas.openxmlformats.org/officeDocument/2006/relationships/slide" Target="slide6.xml"/><Relationship Id="rId14" Type="http://schemas.openxmlformats.org/officeDocument/2006/relationships/image" Target="../media/image7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stttt.bacgiang.gov.vn/chi-tiet-tin-tuc/-/asset_publisher/RcQOwn9w7wOJ/content/nguon-tai-nguyen-quan-trong-o-cac-vung-bien-cua-viet-nam-trong-bien-ong" TargetMode="Externa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audio" Target="../media/audio3.wav"/><Relationship Id="rId7" Type="http://schemas.openxmlformats.org/officeDocument/2006/relationships/image" Target="../media/image1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" Target="slide3.xml"/><Relationship Id="rId9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ree footage background video _ grass video background" descr="A field of wheat&#10;&#10;Description automatically generated with low confidence">
            <a:hlinkClick r:id="" action="ppaction://media"/>
            <a:extLst>
              <a:ext uri="{FF2B5EF4-FFF2-40B4-BE49-F238E27FC236}">
                <a16:creationId xmlns:a16="http://schemas.microsoft.com/office/drawing/2014/main" id="{7A3204EF-D810-4C08-8766-F857917936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416" y="456986"/>
            <a:ext cx="10566401" cy="5943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89E5A9-E599-4703-AFCF-863AAF7E55D9}"/>
              </a:ext>
            </a:extLst>
          </p:cNvPr>
          <p:cNvSpPr txBox="1"/>
          <p:nvPr/>
        </p:nvSpPr>
        <p:spPr>
          <a:xfrm>
            <a:off x="915592" y="657529"/>
            <a:ext cx="9642081" cy="991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 dirty="0" err="1">
                <a:solidFill>
                  <a:schemeClr val="bg1"/>
                </a:solidFill>
                <a:latin typeface="#9Slide07 SVNDessert Menu Scrip" panose="000005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Chào</a:t>
            </a:r>
            <a:r>
              <a:rPr lang="en-US" sz="5400" b="1" dirty="0">
                <a:solidFill>
                  <a:schemeClr val="bg1"/>
                </a:solidFill>
                <a:latin typeface="#9Slide07 SVNDessert Menu Scrip" panose="000005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#9Slide07 SVNDessert Menu Scrip" panose="000005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mừng</a:t>
            </a:r>
            <a:r>
              <a:rPr lang="en-US" sz="5400" b="1" dirty="0">
                <a:solidFill>
                  <a:schemeClr val="bg1"/>
                </a:solidFill>
                <a:latin typeface="#9Slide07 SVNDessert Menu Scrip" panose="000005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#9Slide07 SVNDessert Menu Scrip" panose="000005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các</a:t>
            </a:r>
            <a:r>
              <a:rPr lang="en-US" sz="5400" b="1" dirty="0">
                <a:solidFill>
                  <a:schemeClr val="bg1"/>
                </a:solidFill>
                <a:latin typeface="#9Slide07 SVNDessert Menu Scrip" panose="000005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#9Slide07 SVNDessert Menu Scrip" panose="000005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em</a:t>
            </a:r>
            <a:r>
              <a:rPr lang="en-US" sz="5400" b="1" dirty="0">
                <a:solidFill>
                  <a:schemeClr val="bg1"/>
                </a:solidFill>
                <a:latin typeface="#9Slide07 SVNDessert Menu Scrip" panose="000005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US" sz="5400" b="1" dirty="0">
              <a:solidFill>
                <a:schemeClr val="bg1"/>
              </a:solidFill>
              <a:effectLst/>
              <a:latin typeface="#9Slide07 SVNDessert Menu Scrip" panose="000005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Frame 4">
            <a:extLst>
              <a:ext uri="{FF2B5EF4-FFF2-40B4-BE49-F238E27FC236}">
                <a16:creationId xmlns:a16="http://schemas.microsoft.com/office/drawing/2014/main" id="{6E5D3D63-5377-D3FB-BE84-7A234720C59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72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26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ntro_6">
            <a:hlinkClick r:id="" action="ppaction://media"/>
            <a:extLst>
              <a:ext uri="{FF2B5EF4-FFF2-40B4-BE49-F238E27FC236}">
                <a16:creationId xmlns:a16="http://schemas.microsoft.com/office/drawing/2014/main" id="{66641D5C-153E-1C49-BBC9-EC7A6DC208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12192000" cy="6924179"/>
          </a:xfrm>
          <a:prstGeom prst="rect">
            <a:avLst/>
          </a:prstGeom>
        </p:spPr>
      </p:pic>
      <p:sp>
        <p:nvSpPr>
          <p:cNvPr id="3" name="TextBox 0">
            <a:extLst>
              <a:ext uri="{FF2B5EF4-FFF2-40B4-BE49-F238E27FC236}">
                <a16:creationId xmlns:a16="http://schemas.microsoft.com/office/drawing/2014/main" id="{7F16E813-277D-4543-B024-789395366FEC}"/>
              </a:ext>
            </a:extLst>
          </p:cNvPr>
          <p:cNvSpPr txBox="1"/>
          <p:nvPr/>
        </p:nvSpPr>
        <p:spPr>
          <a:xfrm>
            <a:off x="1" y="4252366"/>
            <a:ext cx="12309652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1500">
                <a:solidFill>
                  <a:srgbClr val="535353"/>
                </a:solidFill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endParaRPr lang="en-US" sz="3600" b="1" dirty="0">
              <a:solidFill>
                <a:srgbClr val="66FFFF"/>
              </a:solidFill>
              <a:latin typeface="#9Slide07 SVNDessert Menu Scrip" panose="000005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12C054-F02A-4B44-B602-3B1E0B00ADCA}"/>
              </a:ext>
            </a:extLst>
          </p:cNvPr>
          <p:cNvSpPr/>
          <p:nvPr/>
        </p:nvSpPr>
        <p:spPr>
          <a:xfrm>
            <a:off x="1" y="2492241"/>
            <a:ext cx="12309651" cy="13726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cap="small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TỰ NHIÊN, MÔI TRƯỜNG 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en-US" sz="3200" b="1" cap="small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TÀI NGUYÊN VÙNG BIỂN ĐẢO VIỆT </a:t>
            </a:r>
            <a:r>
              <a:rPr lang="en-US" sz="3200" b="1" cap="small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vi-VN" sz="3200" b="1" cap="small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3200" b="1" cap="small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Tiết 2</a:t>
            </a:r>
            <a:r>
              <a:rPr lang="vi-VN" sz="3200" b="1" cap="small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96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0">
            <a:extLst>
              <a:ext uri="{FF2B5EF4-FFF2-40B4-BE49-F238E27FC236}">
                <a16:creationId xmlns:a16="http://schemas.microsoft.com/office/drawing/2014/main" id="{24BD499F-1FB5-4556-8443-61B99BFD7F3D}"/>
              </a:ext>
            </a:extLst>
          </p:cNvPr>
          <p:cNvSpPr txBox="1"/>
          <p:nvPr/>
        </p:nvSpPr>
        <p:spPr>
          <a:xfrm>
            <a:off x="3370216" y="6013521"/>
            <a:ext cx="12309652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1500">
                <a:solidFill>
                  <a:srgbClr val="535353"/>
                </a:solidFill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rush Script MT" panose="03060802040406070304" pitchFamily="66" charset="-122"/>
                <a:cs typeface="Times New Roman" panose="02020603050405020304" pitchFamily="18" charset="0"/>
              </a:rPr>
              <a:t>GV: </a:t>
            </a:r>
            <a:r>
              <a:rPr lang="vi-VN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rush Script MT" panose="03060802040406070304" pitchFamily="66" charset="-122"/>
                <a:cs typeface="Times New Roman" panose="02020603050405020304" pitchFamily="18" charset="0"/>
              </a:rPr>
              <a:t>Nguyễn Thanh Tâm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Brush Script MT" panose="03060802040406070304" pitchFamily="66" charset="-122"/>
              <a:cs typeface="Times New Roman" panose="02020603050405020304" pitchFamily="18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30B2F96-B120-42B2-BE20-37F2AC4F16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7" name="TextBox 0">
            <a:extLst>
              <a:ext uri="{FF2B5EF4-FFF2-40B4-BE49-F238E27FC236}">
                <a16:creationId xmlns:a16="http://schemas.microsoft.com/office/drawing/2014/main" id="{4D0082AD-9498-430D-B60C-0B9714A97F21}"/>
              </a:ext>
            </a:extLst>
          </p:cNvPr>
          <p:cNvSpPr txBox="1"/>
          <p:nvPr/>
        </p:nvSpPr>
        <p:spPr>
          <a:xfrm>
            <a:off x="0" y="1353472"/>
            <a:ext cx="12309652" cy="1138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1500">
                <a:solidFill>
                  <a:srgbClr val="535353"/>
                </a:solidFill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 algn="l"/>
            <a:r>
              <a:rPr lang="vi-VN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rush Script MT" panose="03060802040406070304" pitchFamily="66" charset="-122"/>
                <a:cs typeface="Times New Roman" panose="02020603050405020304" pitchFamily="18" charset="0"/>
              </a:rPr>
              <a:t>  Tuần 22, Tiết 40</a:t>
            </a:r>
          </a:p>
          <a:p>
            <a:r>
              <a:rPr lang="en-US" sz="40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rush Script MT" panose="03060802040406070304" pitchFamily="66" charset="-122"/>
                <a:cs typeface="Times New Roman" panose="02020603050405020304" pitchFamily="18" charset="0"/>
              </a:rPr>
              <a:t>BÀI </a:t>
            </a:r>
            <a:r>
              <a:rPr lang="en-US" sz="4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rush Script MT" panose="03060802040406070304" pitchFamily="66" charset="-122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09187" y="274943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 </a:t>
            </a:r>
            <a:endParaRPr lang="en-US" sz="3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901163"/>
      </p:ext>
    </p:extLst>
  </p:cSld>
  <p:clrMapOvr>
    <a:masterClrMapping/>
  </p:clrMapOvr>
  <p:transition spd="med" advTm="114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mph" presetSubtype="2" fill="hold" grpId="1" nodeType="withEffect" nodePh="1">
                                  <p:stCondLst>
                                    <p:cond delay="650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grpId="1" nodeType="withEffect">
                                  <p:stCondLst>
                                    <p:cond delay="6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mute="1">
                <p:cTn id="29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10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 advAuto="0"/>
      <p:bldP spid="3" grpId="1" animBg="1"/>
      <p:bldP spid="5" grpId="0"/>
      <p:bldP spid="6" grpId="0" animBg="1" advAuto="0"/>
      <p:bldP spid="6" grpId="1" animBg="1"/>
      <p:bldP spid="7" grpId="0" animBg="1"/>
    </p:bldLst>
  </p:timing>
  <p:extLst mod="1">
    <p:ext uri="{E180D4A7-C9FB-4DFB-919C-405C955672EB}">
      <p14:showEvtLst xmlns:p14="http://schemas.microsoft.com/office/powerpoint/2010/main">
        <p14:playEvt time="399" objId="2"/>
        <p14:stopEvt time="11413" objId="2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0"/>
            <a:ext cx="12192000" cy="81114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733799" y="2597445"/>
            <a:ext cx="7552510" cy="1219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just">
              <a:buAutoNum type="alphaLcPeriod"/>
            </a:pPr>
            <a:r>
              <a:rPr lang="vi-VN" sz="3600" b="1" dirty="0" smtClean="0">
                <a:solidFill>
                  <a:srgbClr val="00B050"/>
                </a:solidFill>
                <a:latin typeface="+mj-lt"/>
                <a:cs typeface="Arial" pitchFamily="34" charset="0"/>
              </a:rPr>
              <a:t>a)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vi-VN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71207" y="5129623"/>
            <a:ext cx="9220200" cy="1219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vi-VN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Vấn đề bảo vệ môi trường </a:t>
            </a:r>
            <a:r>
              <a:rPr lang="vi-VN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biển </a:t>
            </a:r>
            <a:r>
              <a:rPr lang="vi-VN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đảo </a:t>
            </a:r>
            <a:endParaRPr lang="vi-VN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Việt Nam.</a:t>
            </a:r>
            <a:endParaRPr lang="en-US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2028043" y="937125"/>
            <a:ext cx="9163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u="sng" dirty="0">
                <a:solidFill>
                  <a:srgbClr val="002060"/>
                </a:solidFill>
                <a:cs typeface="Arial" pitchFamily="34" charset="0"/>
              </a:rPr>
              <a:t>2. </a:t>
            </a:r>
            <a:r>
              <a:rPr lang="en-US" sz="4000" b="1" u="sng" dirty="0" err="1">
                <a:solidFill>
                  <a:srgbClr val="002060"/>
                </a:solidFill>
                <a:cs typeface="Arial" pitchFamily="34" charset="0"/>
              </a:rPr>
              <a:t>Môi</a:t>
            </a:r>
            <a:r>
              <a:rPr lang="en-US" sz="4000" b="1" u="sng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000" b="1" u="sng" dirty="0" err="1">
                <a:solidFill>
                  <a:srgbClr val="002060"/>
                </a:solidFill>
                <a:cs typeface="Arial" pitchFamily="34" charset="0"/>
              </a:rPr>
              <a:t>trường</a:t>
            </a:r>
            <a:r>
              <a:rPr lang="en-US" sz="4000" b="1" u="sng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000" b="1" u="sng" dirty="0" err="1">
                <a:solidFill>
                  <a:srgbClr val="002060"/>
                </a:solidFill>
                <a:cs typeface="Arial" pitchFamily="34" charset="0"/>
              </a:rPr>
              <a:t>biển</a:t>
            </a:r>
            <a:r>
              <a:rPr lang="en-US" sz="4000" b="1" u="sng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000" b="1" u="sng" dirty="0" err="1">
                <a:solidFill>
                  <a:srgbClr val="002060"/>
                </a:solidFill>
                <a:cs typeface="Arial" pitchFamily="34" charset="0"/>
              </a:rPr>
              <a:t>đảo</a:t>
            </a:r>
            <a:r>
              <a:rPr lang="en-US" sz="4000" b="1" u="sng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000" b="1" u="sng" dirty="0" err="1">
                <a:solidFill>
                  <a:srgbClr val="002060"/>
                </a:solidFill>
                <a:cs typeface="Arial" pitchFamily="34" charset="0"/>
              </a:rPr>
              <a:t>Việt</a:t>
            </a:r>
            <a:r>
              <a:rPr lang="en-US" sz="4000" b="1" u="sng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000" b="1" u="sng" dirty="0" smtClean="0">
                <a:solidFill>
                  <a:srgbClr val="002060"/>
                </a:solidFill>
                <a:cs typeface="Arial" pitchFamily="34" charset="0"/>
              </a:rPr>
              <a:t>Nam</a:t>
            </a:r>
            <a:r>
              <a:rPr lang="vi-VN" sz="4000" b="1" u="sng" dirty="0" smtClean="0">
                <a:solidFill>
                  <a:srgbClr val="002060"/>
                </a:solidFill>
                <a:cs typeface="Arial" pitchFamily="34" charset="0"/>
              </a:rPr>
              <a:t>:</a:t>
            </a:r>
            <a:endParaRPr lang="en-US" sz="4000" b="1" u="sng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207" y="1857656"/>
            <a:ext cx="2223697" cy="2241485"/>
          </a:xfrm>
          <a:prstGeom prst="ellipse">
            <a:avLst/>
          </a:prstGeom>
          <a:ln w="190500" cap="rnd">
            <a:solidFill>
              <a:srgbClr val="FFFF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9" y="4373341"/>
            <a:ext cx="2312321" cy="2313144"/>
          </a:xfrm>
          <a:prstGeom prst="ellipse">
            <a:avLst/>
          </a:prstGeom>
          <a:ln w="190500" cap="rnd">
            <a:solidFill>
              <a:srgbClr val="FFFF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4515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7966">
        <p15:prstTrans prst="pageCurlDouble"/>
      </p:transition>
    </mc:Choice>
    <mc:Fallback xmlns="">
      <p:transition spd="slow" advTm="179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32301"/>
            <a:ext cx="12192000" cy="101566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3000" b="1" dirty="0" err="1" smtClean="0">
                <a:solidFill>
                  <a:srgbClr val="007A37"/>
                </a:solidFill>
                <a:cs typeface="Arial" pitchFamily="34" charset="0"/>
              </a:rPr>
              <a:t>Bài</a:t>
            </a:r>
            <a:r>
              <a:rPr lang="en-US" sz="3000" b="1" dirty="0" smtClean="0">
                <a:solidFill>
                  <a:srgbClr val="007A37"/>
                </a:solidFill>
                <a:cs typeface="Arial" pitchFamily="34" charset="0"/>
              </a:rPr>
              <a:t> 15. ĐẶC ĐIỂM TỰ NHIÊN, </a:t>
            </a:r>
          </a:p>
          <a:p>
            <a:pPr algn="ctr"/>
            <a:r>
              <a:rPr lang="en-US" sz="3000" b="1" dirty="0" smtClean="0">
                <a:solidFill>
                  <a:srgbClr val="007A37"/>
                </a:solidFill>
                <a:cs typeface="Arial" pitchFamily="34" charset="0"/>
              </a:rPr>
              <a:t>MÔI TRƯỜNG VÀ TÀI NGUYÊN VÙNG BIỂN ĐẢO VIỆT NAM</a:t>
            </a:r>
            <a:endParaRPr lang="en-US" sz="3000" b="1" dirty="0">
              <a:solidFill>
                <a:srgbClr val="007A37"/>
              </a:solidFill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4940" y="1145766"/>
            <a:ext cx="6744919" cy="98488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just"/>
            <a:r>
              <a:rPr lang="en-US" sz="3000" b="1" u="sng" dirty="0" smtClean="0">
                <a:cs typeface="Arial" pitchFamily="34" charset="0"/>
              </a:rPr>
              <a:t>2. </a:t>
            </a:r>
            <a:r>
              <a:rPr lang="en-US" sz="3000" b="1" u="sng" dirty="0" err="1" smtClean="0">
                <a:cs typeface="Arial" pitchFamily="34" charset="0"/>
              </a:rPr>
              <a:t>Môi</a:t>
            </a:r>
            <a:r>
              <a:rPr lang="en-US" sz="3000" b="1" u="sng" dirty="0" smtClean="0">
                <a:cs typeface="Arial" pitchFamily="34" charset="0"/>
              </a:rPr>
              <a:t> </a:t>
            </a:r>
            <a:r>
              <a:rPr lang="en-US" sz="3000" b="1" u="sng" dirty="0" err="1" smtClean="0">
                <a:cs typeface="Arial" pitchFamily="34" charset="0"/>
              </a:rPr>
              <a:t>trường</a:t>
            </a:r>
            <a:r>
              <a:rPr lang="en-US" sz="3000" b="1" u="sng" dirty="0" smtClean="0">
                <a:cs typeface="Arial" pitchFamily="34" charset="0"/>
              </a:rPr>
              <a:t> </a:t>
            </a:r>
            <a:r>
              <a:rPr lang="en-US" sz="3000" b="1" u="sng" dirty="0" err="1" smtClean="0">
                <a:cs typeface="Arial" pitchFamily="34" charset="0"/>
              </a:rPr>
              <a:t>biển</a:t>
            </a:r>
            <a:r>
              <a:rPr lang="en-US" sz="3000" b="1" u="sng" dirty="0" smtClean="0">
                <a:cs typeface="Arial" pitchFamily="34" charset="0"/>
              </a:rPr>
              <a:t> </a:t>
            </a:r>
            <a:r>
              <a:rPr lang="en-US" sz="3000" b="1" u="sng" dirty="0" err="1" smtClean="0">
                <a:cs typeface="Arial" pitchFamily="34" charset="0"/>
              </a:rPr>
              <a:t>đảo</a:t>
            </a:r>
            <a:r>
              <a:rPr lang="en-US" sz="3000" b="1" u="sng" dirty="0" smtClean="0">
                <a:cs typeface="Arial" pitchFamily="34" charset="0"/>
              </a:rPr>
              <a:t> </a:t>
            </a:r>
            <a:r>
              <a:rPr lang="en-US" sz="3000" b="1" u="sng" dirty="0" err="1" smtClean="0">
                <a:cs typeface="Arial" pitchFamily="34" charset="0"/>
              </a:rPr>
              <a:t>Việt</a:t>
            </a:r>
            <a:r>
              <a:rPr lang="en-US" sz="3000" b="1" u="sng" dirty="0" smtClean="0">
                <a:cs typeface="Arial" pitchFamily="34" charset="0"/>
              </a:rPr>
              <a:t> Nam</a:t>
            </a:r>
            <a:r>
              <a:rPr lang="vi-VN" sz="3000" b="1" u="sng" dirty="0" smtClean="0">
                <a:cs typeface="Arial" pitchFamily="34" charset="0"/>
              </a:rPr>
              <a:t>:</a:t>
            </a:r>
            <a:endParaRPr lang="en-US" sz="3000" b="1" u="sng" dirty="0" smtClean="0">
              <a:cs typeface="Arial" pitchFamily="34" charset="0"/>
            </a:endParaRPr>
          </a:p>
          <a:p>
            <a:pPr algn="just"/>
            <a:r>
              <a:rPr lang="en-US" sz="2800" b="1" i="1" u="sng" dirty="0" smtClean="0">
                <a:cs typeface="Arial" pitchFamily="34" charset="0"/>
              </a:rPr>
              <a:t>a. </a:t>
            </a:r>
            <a:r>
              <a:rPr lang="en-US" sz="2800" b="1" i="1" u="sng" dirty="0" err="1" smtClean="0">
                <a:cs typeface="Arial" pitchFamily="34" charset="0"/>
              </a:rPr>
              <a:t>Đặc</a:t>
            </a:r>
            <a:r>
              <a:rPr lang="en-US" sz="2800" b="1" i="1" u="sng" dirty="0" smtClean="0">
                <a:cs typeface="Arial" pitchFamily="34" charset="0"/>
              </a:rPr>
              <a:t> </a:t>
            </a:r>
            <a:r>
              <a:rPr lang="en-US" sz="2800" b="1" i="1" u="sng" dirty="0" err="1" smtClean="0">
                <a:cs typeface="Arial" pitchFamily="34" charset="0"/>
              </a:rPr>
              <a:t>điểm</a:t>
            </a:r>
            <a:r>
              <a:rPr lang="en-US" sz="2800" b="1" i="1" u="sng" dirty="0" smtClean="0">
                <a:cs typeface="Arial" pitchFamily="34" charset="0"/>
              </a:rPr>
              <a:t> </a:t>
            </a:r>
            <a:r>
              <a:rPr lang="en-US" sz="2800" b="1" i="1" u="sng" dirty="0" err="1" smtClean="0">
                <a:cs typeface="Arial" pitchFamily="34" charset="0"/>
              </a:rPr>
              <a:t>môi</a:t>
            </a:r>
            <a:r>
              <a:rPr lang="en-US" sz="2800" b="1" i="1" u="sng" dirty="0" smtClean="0">
                <a:cs typeface="Arial" pitchFamily="34" charset="0"/>
              </a:rPr>
              <a:t> </a:t>
            </a:r>
            <a:r>
              <a:rPr lang="en-US" sz="2800" b="1" i="1" u="sng" dirty="0" err="1" smtClean="0">
                <a:cs typeface="Arial" pitchFamily="34" charset="0"/>
              </a:rPr>
              <a:t>trường</a:t>
            </a:r>
            <a:r>
              <a:rPr lang="en-US" sz="2800" b="1" i="1" u="sng" dirty="0" smtClean="0">
                <a:cs typeface="Arial" pitchFamily="34" charset="0"/>
              </a:rPr>
              <a:t> </a:t>
            </a:r>
            <a:r>
              <a:rPr lang="en-US" sz="2800" b="1" i="1" u="sng" dirty="0" err="1" smtClean="0">
                <a:cs typeface="Arial" pitchFamily="34" charset="0"/>
              </a:rPr>
              <a:t>biển</a:t>
            </a:r>
            <a:r>
              <a:rPr lang="en-US" sz="2800" b="1" i="1" u="sng" dirty="0" smtClean="0">
                <a:cs typeface="Arial" pitchFamily="34" charset="0"/>
              </a:rPr>
              <a:t> </a:t>
            </a:r>
            <a:r>
              <a:rPr lang="en-US" sz="2800" b="1" i="1" u="sng" dirty="0" err="1" smtClean="0">
                <a:cs typeface="Arial" pitchFamily="34" charset="0"/>
              </a:rPr>
              <a:t>đảo</a:t>
            </a:r>
            <a:r>
              <a:rPr lang="en-US" sz="2800" b="1" i="1" u="sng" dirty="0" smtClean="0">
                <a:cs typeface="Arial" pitchFamily="34" charset="0"/>
              </a:rPr>
              <a:t> </a:t>
            </a:r>
            <a:r>
              <a:rPr lang="en-US" sz="2800" b="1" i="1" u="sng" dirty="0" err="1" smtClean="0">
                <a:cs typeface="Arial" pitchFamily="34" charset="0"/>
              </a:rPr>
              <a:t>Việt</a:t>
            </a:r>
            <a:r>
              <a:rPr lang="en-US" sz="2800" b="1" i="1" u="sng" dirty="0" smtClean="0">
                <a:cs typeface="Arial" pitchFamily="34" charset="0"/>
              </a:rPr>
              <a:t> Nam</a:t>
            </a:r>
            <a:r>
              <a:rPr lang="vi-VN" sz="2800" b="1" i="1" u="sng" dirty="0" smtClean="0">
                <a:cs typeface="Arial" pitchFamily="34" charset="0"/>
              </a:rPr>
              <a:t>:</a:t>
            </a:r>
            <a:endParaRPr lang="en-US" sz="2800" b="1" i="1" u="sng" dirty="0" smtClean="0">
              <a:cs typeface="Arial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17379C-DAEE-4A26-B7E8-B157AAEC6C14}"/>
              </a:ext>
            </a:extLst>
          </p:cNvPr>
          <p:cNvCxnSpPr/>
          <p:nvPr/>
        </p:nvCxnSpPr>
        <p:spPr>
          <a:xfrm>
            <a:off x="87089" y="977939"/>
            <a:ext cx="11814628" cy="8475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529" l="0" r="100000">
                        <a14:foregroundMark x1="36941" y1="17647" x2="41647" y2="24235"/>
                        <a14:foregroundMark x1="51294" y1="43294" x2="55059" y2="49647"/>
                        <a14:foregroundMark x1="52471" y1="47765" x2="52471" y2="47765"/>
                        <a14:foregroundMark x1="59059" y1="16706" x2="59529" y2="27059"/>
                        <a14:foregroundMark x1="40941" y1="16706" x2="47529" y2="23059"/>
                        <a14:foregroundMark x1="32235" y1="32706" x2="43765" y2="20471"/>
                        <a14:foregroundMark x1="45176" y1="20706" x2="60706" y2="21882"/>
                        <a14:foregroundMark x1="59059" y1="23059" x2="69412" y2="37412"/>
                        <a14:foregroundMark x1="44000" y1="58824" x2="68706" y2="35059"/>
                        <a14:foregroundMark x1="44471" y1="72235" x2="50118" y2="83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57" y="2228453"/>
            <a:ext cx="838200" cy="842869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2477996" y="2228454"/>
            <a:ext cx="7597589" cy="1953582"/>
          </a:xfrm>
          <a:prstGeom prst="wedgeEllipseCallout">
            <a:avLst>
              <a:gd name="adj1" fmla="val -61092"/>
              <a:gd name="adj2" fmla="val -3341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latin typeface="+mj-lt"/>
              </a:rPr>
              <a:t>Môi trường biển nước ta bao gồm mấy yếu tố và đó là những yếu tố nào?</a:t>
            </a:r>
            <a:endParaRPr lang="en-US" sz="3200" dirty="0">
              <a:latin typeface="+mj-lt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588613" y="4189388"/>
            <a:ext cx="990611" cy="746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397189" y="4189388"/>
            <a:ext cx="1032437" cy="746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662519" y="5069972"/>
            <a:ext cx="2178422" cy="1505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+mj-lt"/>
              </a:rPr>
              <a:t>Các yếu tố tự nhiên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074958" y="5069972"/>
            <a:ext cx="2158253" cy="1505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+mj-lt"/>
              </a:rPr>
              <a:t>Các yếu tố vật chất nhân tạo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7082" y="4274156"/>
            <a:ext cx="21483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 2 yếu tố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0113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6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ài nguyên biển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14100"/>
            <a:ext cx="3806255" cy="297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iên Giang: Tuổi trẻ Dương Đông vì môi trường biển, đảo quê hương - DNTT  online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879" y="414100"/>
            <a:ext cx="3959134" cy="297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Chung tay bảo vệ môi trường biển và hải đả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6" descr="Chung tay bảo vệ môi trường biển và hải đả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Chung tay bảo vệ môi trường biển và hải đảo"/>
          <p:cNvSpPr>
            <a:spLocks noChangeAspect="1" noChangeArrowheads="1"/>
          </p:cNvSpPr>
          <p:nvPr/>
        </p:nvSpPr>
        <p:spPr bwMode="auto">
          <a:xfrm>
            <a:off x="460375" y="160337"/>
            <a:ext cx="1655808" cy="165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Giàn khoan biển đầu tiên của Việt Nam và cuộc hành trình 15 năm đầy ấn  tượng | Tạp chí Năng lượng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8407"/>
            <a:ext cx="3923276" cy="293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Gia tăng giá trị để Việt Nam thành trung tâm chế biến thủy sản hàng đầu thế  giới | baotintuc.v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637" y="3918408"/>
            <a:ext cx="3967363" cy="293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media.quangninh.gov.vn/618ca5c4-79b3-478a-8adb-4184369067f7/Libraries/HinhAnhBaiViet/A%20BAT/Nam%202025/t2/T2/Bat14725Chuy%e1%bb%83n%20%c4%91%e1%bb%95i%20s%e1%bb%91%20trong%20n%c3%b4ng%20nghi%e1%bb%87p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285" y="3918407"/>
            <a:ext cx="4076155" cy="293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-93009" y="6488668"/>
            <a:ext cx="169790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vi-VN" b="1" dirty="0" smtClean="0"/>
              <a:t>4. Giàn khoan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57244" y="8488"/>
            <a:ext cx="288412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vi-VN" b="1" dirty="0" smtClean="0"/>
              <a:t>1. Môi trường nước biển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31658" y="44768"/>
            <a:ext cx="131936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b="1" dirty="0" smtClean="0"/>
              <a:t>2. Bờ biển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699204" y="7937"/>
            <a:ext cx="133882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vi-VN" b="1" dirty="0" smtClean="0"/>
              <a:t>3. Bãi biển</a:t>
            </a:r>
            <a:endParaRPr lang="en-US" b="1" dirty="0"/>
          </a:p>
        </p:txBody>
      </p:sp>
      <p:pic>
        <p:nvPicPr>
          <p:cNvPr id="1042" name="Picture 18" descr="Tắm biển, du lịch, ra khơi sau tháng ngày dài chống dịch Covid-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637" y="414100"/>
            <a:ext cx="3967363" cy="297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207731" y="6371789"/>
            <a:ext cx="196720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vi-VN" b="1" dirty="0" smtClean="0"/>
              <a:t>5. Nuôi thủy sản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9380382" y="6459656"/>
            <a:ext cx="242887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vi-VN" b="1" dirty="0" smtClean="0"/>
              <a:t>6. Chế biến thủy sản</a:t>
            </a:r>
            <a:endParaRPr lang="en-US" b="1" dirty="0"/>
          </a:p>
        </p:txBody>
      </p:sp>
      <p:sp>
        <p:nvSpPr>
          <p:cNvPr id="3" name="Rounded Rectangle 2"/>
          <p:cNvSpPr/>
          <p:nvPr/>
        </p:nvSpPr>
        <p:spPr>
          <a:xfrm>
            <a:off x="2928731" y="2955348"/>
            <a:ext cx="6770474" cy="11395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sz="2800" dirty="0"/>
          </a:p>
          <a:p>
            <a:pPr algn="ctr"/>
            <a:r>
              <a:rPr lang="vi-VN" sz="2800" dirty="0" smtClean="0"/>
              <a:t>Hình </a:t>
            </a:r>
            <a:r>
              <a:rPr lang="vi-VN" sz="2800" dirty="0"/>
              <a:t>ảnh nào thuộc yếu tố tự </a:t>
            </a:r>
            <a:r>
              <a:rPr lang="vi-VN" sz="2800" dirty="0" smtClean="0"/>
              <a:t>nhiên?</a:t>
            </a:r>
            <a:endParaRPr lang="vi-VN" sz="2800" dirty="0"/>
          </a:p>
          <a:p>
            <a:pPr algn="ctr"/>
            <a:r>
              <a:rPr lang="vi-VN" sz="2800" dirty="0"/>
              <a:t>Hình ảnh nào thuộc yếu tố nhân tạo?</a:t>
            </a:r>
            <a:endParaRPr lang="en-US" sz="2800" dirty="0"/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4555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32301"/>
            <a:ext cx="12192000" cy="101566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3000" b="1" smtClean="0">
                <a:solidFill>
                  <a:srgbClr val="007A37"/>
                </a:solidFill>
                <a:cs typeface="Arial" pitchFamily="34" charset="0"/>
              </a:rPr>
              <a:t>Bài 15. ĐẶC ĐIỂM TỰ NHIÊN, </a:t>
            </a:r>
          </a:p>
          <a:p>
            <a:pPr algn="ctr"/>
            <a:r>
              <a:rPr lang="en-US" sz="3000" b="1" smtClean="0">
                <a:solidFill>
                  <a:srgbClr val="007A37"/>
                </a:solidFill>
                <a:cs typeface="Arial" pitchFamily="34" charset="0"/>
              </a:rPr>
              <a:t>MÔI TRƯỜNG VÀ TÀI NGUYÊN VÙNG BIỂN ĐẢO VIỆT NAM</a:t>
            </a:r>
            <a:endParaRPr lang="en-US" sz="3000" b="1">
              <a:solidFill>
                <a:srgbClr val="007A37"/>
              </a:solidFill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4108" y="1256987"/>
            <a:ext cx="6624695" cy="98488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just"/>
            <a:r>
              <a:rPr lang="en-US" sz="3000" b="1" u="sng" dirty="0" smtClean="0">
                <a:solidFill>
                  <a:srgbClr val="002060"/>
                </a:solidFill>
                <a:cs typeface="Arial" pitchFamily="34" charset="0"/>
              </a:rPr>
              <a:t>2. </a:t>
            </a:r>
            <a:r>
              <a:rPr lang="en-US" sz="3000" b="1" u="sng" dirty="0" err="1" smtClean="0">
                <a:solidFill>
                  <a:srgbClr val="002060"/>
                </a:solidFill>
                <a:cs typeface="Arial" pitchFamily="34" charset="0"/>
              </a:rPr>
              <a:t>Môi</a:t>
            </a:r>
            <a:r>
              <a:rPr lang="en-US" sz="30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000" b="1" u="sng" dirty="0" err="1" smtClean="0">
                <a:solidFill>
                  <a:srgbClr val="002060"/>
                </a:solidFill>
                <a:cs typeface="Arial" pitchFamily="34" charset="0"/>
              </a:rPr>
              <a:t>trường</a:t>
            </a:r>
            <a:r>
              <a:rPr lang="en-US" sz="30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000" b="1" u="sng" dirty="0" err="1" smtClean="0">
                <a:solidFill>
                  <a:srgbClr val="002060"/>
                </a:solidFill>
                <a:cs typeface="Arial" pitchFamily="34" charset="0"/>
              </a:rPr>
              <a:t>biển</a:t>
            </a:r>
            <a:r>
              <a:rPr lang="en-US" sz="30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000" b="1" u="sng" dirty="0" err="1" smtClean="0">
                <a:solidFill>
                  <a:srgbClr val="002060"/>
                </a:solidFill>
                <a:cs typeface="Arial" pitchFamily="34" charset="0"/>
              </a:rPr>
              <a:t>đảo</a:t>
            </a:r>
            <a:r>
              <a:rPr lang="en-US" sz="30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000" b="1" u="sng" dirty="0" err="1" smtClean="0">
                <a:solidFill>
                  <a:srgbClr val="002060"/>
                </a:solidFill>
                <a:cs typeface="Arial" pitchFamily="34" charset="0"/>
              </a:rPr>
              <a:t>Việt</a:t>
            </a:r>
            <a:r>
              <a:rPr lang="en-US" sz="3000" b="1" u="sng" dirty="0" smtClean="0">
                <a:solidFill>
                  <a:srgbClr val="002060"/>
                </a:solidFill>
                <a:cs typeface="Arial" pitchFamily="34" charset="0"/>
              </a:rPr>
              <a:t> Nam</a:t>
            </a:r>
          </a:p>
          <a:p>
            <a:pPr algn="just"/>
            <a:r>
              <a:rPr lang="en-US" sz="2800" b="1" i="1" u="sng" dirty="0" smtClean="0">
                <a:solidFill>
                  <a:srgbClr val="002060"/>
                </a:solidFill>
                <a:cs typeface="Arial" pitchFamily="34" charset="0"/>
              </a:rPr>
              <a:t>a. </a:t>
            </a:r>
            <a:r>
              <a:rPr lang="en-US" sz="2800" b="1" i="1" u="sng" dirty="0" err="1" smtClean="0">
                <a:solidFill>
                  <a:srgbClr val="002060"/>
                </a:solidFill>
                <a:cs typeface="Arial" pitchFamily="34" charset="0"/>
              </a:rPr>
              <a:t>Đặc</a:t>
            </a:r>
            <a:r>
              <a:rPr lang="en-US" sz="28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2800" b="1" i="1" u="sng" dirty="0" err="1" smtClean="0">
                <a:solidFill>
                  <a:srgbClr val="002060"/>
                </a:solidFill>
                <a:cs typeface="Arial" pitchFamily="34" charset="0"/>
              </a:rPr>
              <a:t>điểm</a:t>
            </a:r>
            <a:r>
              <a:rPr lang="en-US" sz="28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2800" b="1" i="1" u="sng" dirty="0" err="1" smtClean="0">
                <a:solidFill>
                  <a:srgbClr val="002060"/>
                </a:solidFill>
                <a:cs typeface="Arial" pitchFamily="34" charset="0"/>
              </a:rPr>
              <a:t>môi</a:t>
            </a:r>
            <a:r>
              <a:rPr lang="en-US" sz="28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2800" b="1" i="1" u="sng" dirty="0" err="1" smtClean="0">
                <a:solidFill>
                  <a:srgbClr val="002060"/>
                </a:solidFill>
                <a:cs typeface="Arial" pitchFamily="34" charset="0"/>
              </a:rPr>
              <a:t>trường</a:t>
            </a:r>
            <a:r>
              <a:rPr lang="en-US" sz="28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2800" b="1" i="1" u="sng" dirty="0" err="1" smtClean="0">
                <a:solidFill>
                  <a:srgbClr val="002060"/>
                </a:solidFill>
                <a:cs typeface="Arial" pitchFamily="34" charset="0"/>
              </a:rPr>
              <a:t>biển</a:t>
            </a:r>
            <a:r>
              <a:rPr lang="en-US" sz="28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2800" b="1" i="1" u="sng" dirty="0" err="1" smtClean="0">
                <a:solidFill>
                  <a:srgbClr val="002060"/>
                </a:solidFill>
                <a:cs typeface="Arial" pitchFamily="34" charset="0"/>
              </a:rPr>
              <a:t>đảo</a:t>
            </a:r>
            <a:r>
              <a:rPr lang="en-US" sz="28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2800" b="1" i="1" u="sng" dirty="0" err="1" smtClean="0">
                <a:solidFill>
                  <a:srgbClr val="002060"/>
                </a:solidFill>
                <a:cs typeface="Arial" pitchFamily="34" charset="0"/>
              </a:rPr>
              <a:t>Việt</a:t>
            </a:r>
            <a:r>
              <a:rPr lang="en-US" sz="2800" b="1" i="1" u="sng" dirty="0" smtClean="0">
                <a:solidFill>
                  <a:srgbClr val="002060"/>
                </a:solidFill>
                <a:cs typeface="Arial" pitchFamily="34" charset="0"/>
              </a:rPr>
              <a:t> Nam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17379C-DAEE-4A26-B7E8-B157AAEC6C14}"/>
              </a:ext>
            </a:extLst>
          </p:cNvPr>
          <p:cNvCxnSpPr/>
          <p:nvPr/>
        </p:nvCxnSpPr>
        <p:spPr>
          <a:xfrm>
            <a:off x="87089" y="977939"/>
            <a:ext cx="11814628" cy="8475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08534" y="2450895"/>
            <a:ext cx="1117173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Môi trường biển đảo gồm: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Các yếu tố tự nhiên: nước biển, bờ biển, bãi biển, thềm lục địa và đáy biển, đa dạng sinh học biển.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Các yếu tố vật chất nhân tạo: các công trình xây dựng, cơ sở sản xuất ven biển và trên biển.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5846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86751" y="1525076"/>
            <a:ext cx="110045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SGK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vi-VN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 hợp vốn hiểu biết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vi-VN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4250" y="3162803"/>
            <a:ext cx="10877007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Trình bày đặc điểm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="1" dirty="0" err="1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ôi</a:t>
            </a:r>
            <a:r>
              <a:rPr lang="en-US" sz="3200" b="1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biển</a:t>
            </a:r>
            <a:r>
              <a:rPr lang="vi-VN" sz="3200" b="1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15000"/>
              </a:lnSpc>
            </a:pP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bày đặc điểm m</a:t>
            </a:r>
            <a:r>
              <a:rPr lang="en-US" sz="3200" b="1" dirty="0" err="1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ôi</a:t>
            </a:r>
            <a:r>
              <a:rPr lang="en-US" sz="3200" b="1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bờ</a:t>
            </a:r>
            <a:r>
              <a:rPr lang="en-US" sz="32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biển</a:t>
            </a:r>
            <a:r>
              <a:rPr lang="vi-VN" sz="3200" b="1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vi-VN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Trình bày đặc điểm 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ôi</a:t>
            </a:r>
            <a:r>
              <a:rPr lang="en-US" sz="3200" b="1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đảo</a:t>
            </a:r>
            <a:r>
              <a:rPr lang="en-US" sz="32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cụm</a:t>
            </a:r>
            <a:r>
              <a:rPr lang="en-US" sz="32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đảo</a:t>
            </a:r>
            <a:r>
              <a:rPr lang="vi-VN" sz="3200" b="1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ôi 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biển</a:t>
            </a:r>
            <a:r>
              <a:rPr lang="en-US" sz="32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đảo</a:t>
            </a:r>
            <a:r>
              <a:rPr lang="vi-VN" sz="3200" b="1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nước ta hiện nay như thế nào?</a:t>
            </a:r>
            <a:endParaRPr lang="en-US" sz="3200" b="1" dirty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endParaRPr lang="en-US" sz="3200" b="1" dirty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8623" y="413827"/>
            <a:ext cx="7682292" cy="1077216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just"/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2. </a:t>
            </a:r>
            <a:r>
              <a:rPr lang="en-US" sz="3200" b="1" u="sng" dirty="0" err="1" smtClean="0">
                <a:solidFill>
                  <a:srgbClr val="002060"/>
                </a:solidFill>
                <a:cs typeface="Arial" pitchFamily="34" charset="0"/>
              </a:rPr>
              <a:t>Môi</a:t>
            </a:r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cs typeface="Arial" pitchFamily="34" charset="0"/>
              </a:rPr>
              <a:t>trường</a:t>
            </a:r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cs typeface="Arial" pitchFamily="34" charset="0"/>
              </a:rPr>
              <a:t>biển</a:t>
            </a:r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cs typeface="Arial" pitchFamily="34" charset="0"/>
              </a:rPr>
              <a:t>đảo</a:t>
            </a:r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cs typeface="Arial" pitchFamily="34" charset="0"/>
              </a:rPr>
              <a:t>Việt</a:t>
            </a:r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 Nam</a:t>
            </a:r>
            <a:r>
              <a:rPr lang="vi-VN" sz="3200" b="1" u="sng" dirty="0">
                <a:solidFill>
                  <a:srgbClr val="002060"/>
                </a:solidFill>
                <a:cs typeface="Arial" pitchFamily="34" charset="0"/>
              </a:rPr>
              <a:t>:</a:t>
            </a:r>
            <a:endParaRPr lang="en-US" sz="3200" b="1" u="sng" dirty="0" smtClean="0">
              <a:solidFill>
                <a:srgbClr val="002060"/>
              </a:solidFill>
              <a:cs typeface="Arial" pitchFamily="34" charset="0"/>
            </a:endParaRPr>
          </a:p>
          <a:p>
            <a:pPr algn="just"/>
            <a:r>
              <a:rPr lang="en-US" sz="3200" b="1" i="1" u="sng" dirty="0" smtClean="0">
                <a:solidFill>
                  <a:srgbClr val="002060"/>
                </a:solidFill>
                <a:cs typeface="Arial" pitchFamily="34" charset="0"/>
              </a:rPr>
              <a:t>a. </a:t>
            </a:r>
            <a:r>
              <a:rPr lang="en-US" sz="3200" b="1" i="1" u="sng" dirty="0" err="1" smtClean="0">
                <a:solidFill>
                  <a:srgbClr val="002060"/>
                </a:solidFill>
                <a:cs typeface="Arial" pitchFamily="34" charset="0"/>
              </a:rPr>
              <a:t>Đặc</a:t>
            </a:r>
            <a:r>
              <a:rPr lang="en-US" sz="32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cs typeface="Arial" pitchFamily="34" charset="0"/>
              </a:rPr>
              <a:t>điểm</a:t>
            </a:r>
            <a:r>
              <a:rPr lang="en-US" sz="32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cs typeface="Arial" pitchFamily="34" charset="0"/>
              </a:rPr>
              <a:t>môi</a:t>
            </a:r>
            <a:r>
              <a:rPr lang="en-US" sz="32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cs typeface="Arial" pitchFamily="34" charset="0"/>
              </a:rPr>
              <a:t>trường</a:t>
            </a:r>
            <a:r>
              <a:rPr lang="en-US" sz="32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cs typeface="Arial" pitchFamily="34" charset="0"/>
              </a:rPr>
              <a:t>biển</a:t>
            </a:r>
            <a:r>
              <a:rPr lang="en-US" sz="32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cs typeface="Arial" pitchFamily="34" charset="0"/>
              </a:rPr>
              <a:t>đảo</a:t>
            </a:r>
            <a:r>
              <a:rPr lang="en-US" sz="3200" b="1" i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cs typeface="Arial" pitchFamily="34" charset="0"/>
              </a:rPr>
              <a:t>Việt</a:t>
            </a:r>
            <a:r>
              <a:rPr lang="en-US" sz="3200" b="1" i="1" u="sng" dirty="0" smtClean="0">
                <a:solidFill>
                  <a:srgbClr val="002060"/>
                </a:solidFill>
                <a:cs typeface="Arial" pitchFamily="34" charset="0"/>
              </a:rPr>
              <a:t> Nam</a:t>
            </a:r>
            <a:r>
              <a:rPr lang="vi-VN" sz="3200" b="1" i="1" u="sng" dirty="0" smtClean="0">
                <a:solidFill>
                  <a:srgbClr val="002060"/>
                </a:solidFill>
                <a:cs typeface="Arial" pitchFamily="34" charset="0"/>
              </a:rPr>
              <a:t>:</a:t>
            </a:r>
            <a:endParaRPr lang="en-US" sz="3200" b="1" i="1" u="sng" dirty="0" smtClean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05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00514" y="0"/>
            <a:ext cx="7682292" cy="1077216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just"/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lang="vi-VN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lang="vi-VN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BD8D3F-7752-4C37-8E26-87BA206FEB95}"/>
              </a:ext>
            </a:extLst>
          </p:cNvPr>
          <p:cNvSpPr txBox="1"/>
          <p:nvPr/>
        </p:nvSpPr>
        <p:spPr>
          <a:xfrm>
            <a:off x="1300514" y="1151858"/>
            <a:ext cx="10586686" cy="5459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hất</a:t>
            </a:r>
            <a:r>
              <a:rPr lang="en-US" sz="3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hưa</a:t>
            </a:r>
            <a:r>
              <a:rPr lang="en-US" sz="3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xu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16" y="-228133"/>
            <a:ext cx="1321616" cy="190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38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857" y="19846"/>
            <a:ext cx="6089143" cy="306977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66267" cy="306977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36331" y="323854"/>
            <a:ext cx="32766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Cambria" pitchFamily="18" charset="0"/>
                <a:ea typeface="Cambria" pitchFamily="18" charset="0"/>
              </a:rPr>
              <a:t>Cá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chết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trên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biển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Vũng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Áng</a:t>
            </a:r>
            <a:endParaRPr lang="en-US" sz="20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026" name="Picture 2" descr="Bãi biển thành bãi rác: “Đừng đòi hỏi du khách tự giác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62793"/>
            <a:ext cx="5666268" cy="31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19586" y="6396335"/>
            <a:ext cx="372332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Vành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Những bức ảnh gây ám ảnh về rác thải nhựa tại bờ biển Việt Nam - Môi trường  du lịch Việt N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857" y="3208998"/>
            <a:ext cx="6104710" cy="31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9930390" y="323854"/>
            <a:ext cx="221275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Ô </a:t>
            </a:r>
            <a:r>
              <a:rPr lang="en-US" sz="2400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biển</a:t>
            </a:r>
            <a:endParaRPr lang="en-US" sz="24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7947" y="6396334"/>
            <a:ext cx="3806113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Xả</a:t>
            </a:r>
            <a:r>
              <a:rPr lang="en-US" sz="24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biển</a:t>
            </a:r>
            <a:endParaRPr lang="en-US" sz="24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547907" y="2557615"/>
            <a:ext cx="4428308" cy="132876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912996" y="2775720"/>
            <a:ext cx="367834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Nguyên nhân </a:t>
            </a:r>
            <a:r>
              <a:rPr lang="vi-VN" sz="2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môi trường </a:t>
            </a:r>
            <a:r>
              <a:rPr lang="vi-VN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biển bị </a:t>
            </a:r>
            <a:r>
              <a:rPr lang="vi-VN" sz="2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suy </a:t>
            </a:r>
            <a:r>
              <a:rPr lang="vi-VN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giảm</a:t>
            </a:r>
            <a:r>
              <a:rPr lang="vi-VN" sz="2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5765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450756" y="3544583"/>
            <a:ext cx="6590368" cy="169277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6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=&gt; Phá hoại môi </a:t>
            </a:r>
            <a:r>
              <a:rPr lang="vi-VN" sz="2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trường sống của sinh vật, làm tuyệt chủng một số loại </a:t>
            </a:r>
            <a:r>
              <a:rPr lang="vi-VN" sz="26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sinh </a:t>
            </a:r>
            <a:r>
              <a:rPr lang="vi-VN" sz="2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 gần bờ. </a:t>
            </a:r>
            <a:endParaRPr lang="en-US" sz="26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vi-VN" sz="26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=&gt;</a:t>
            </a:r>
            <a:r>
              <a:rPr lang="en-US" sz="26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Gây mất mỹ quan, ảnh hưởng lớn </a:t>
            </a:r>
            <a:r>
              <a:rPr lang="vi-VN" sz="26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 môi trường, ...</a:t>
            </a:r>
            <a:endParaRPr lang="vi-VN" sz="26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103439" y="6435159"/>
            <a:ext cx="3967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mbria" pitchFamily="18" charset="0"/>
                <a:ea typeface="Cambria" pitchFamily="18" charset="0"/>
              </a:rPr>
              <a:t>Ô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nhiễm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ở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biển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Vũng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Tàu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85848" y="3072191"/>
            <a:ext cx="366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Cambria" pitchFamily="18" charset="0"/>
                <a:ea typeface="Cambria" pitchFamily="18" charset="0"/>
              </a:rPr>
              <a:t>Cá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chết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trên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biể</a:t>
            </a:r>
            <a:r>
              <a:rPr lang="vi-VN" sz="2400" dirty="0" smtClean="0">
                <a:latin typeface="Cambria" pitchFamily="18" charset="0"/>
                <a:ea typeface="Cambria" pitchFamily="18" charset="0"/>
              </a:rPr>
              <a:t>n Đà Nẵng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480" y="3633077"/>
            <a:ext cx="4900519" cy="280208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50756" y="625367"/>
            <a:ext cx="6590368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Nguyên nhân: </a:t>
            </a:r>
            <a:r>
              <a:rPr lang="vi-VN" sz="28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Sự </a:t>
            </a:r>
            <a:r>
              <a:rPr lang="vi-VN" sz="2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 tăng các nguồn thải từ đất liền, tình trạng xả thải ra biển chưa qua xử lí; các hệ sinh thái biển đang bị khai thác quá mức, thiếu tính bền vững dẫn đến tình trạng suy giảm đa dạng sinh học,...</a:t>
            </a:r>
          </a:p>
        </p:txBody>
      </p:sp>
      <p:pic>
        <p:nvPicPr>
          <p:cNvPr id="2050" name="Picture 2" descr="Đà Nẵng: Cá chết hàng loạt dạt vào bờ biển Nguyễn Tất Thà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480" y="0"/>
            <a:ext cx="4900519" cy="310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2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7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5824" y="433108"/>
            <a:ext cx="7682292" cy="1077216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just"/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lang="vi-VN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lang="vi-VN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824" y="1564589"/>
            <a:ext cx="85254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u="sng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3200" b="1" i="1" u="sng" dirty="0">
                <a:latin typeface="Times New Roman" pitchFamily="18" charset="0"/>
                <a:cs typeface="Times New Roman" pitchFamily="18" charset="0"/>
              </a:rPr>
              <a:t>Vấn đề bảo vệ môi trường biển đảo Việt Nam</a:t>
            </a:r>
            <a:endParaRPr lang="en-US" sz="3200" b="1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36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528" y="-259080"/>
            <a:ext cx="12706773" cy="7147560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EBD89AB-E8E3-4B2B-A34E-B946030D5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C71654-96A5-4280-94F3-931C61A9F9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75B955-4329-4754-86B0-99FDACF648E4}"/>
              </a:ext>
            </a:extLst>
          </p:cNvPr>
          <p:cNvSpPr/>
          <p:nvPr/>
        </p:nvSpPr>
        <p:spPr>
          <a:xfrm>
            <a:off x="2692400" y="2514600"/>
            <a:ext cx="6858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12" name="Bike Rides - The Green Orbs">
            <a:hlinkClick r:id="" action="ppaction://media"/>
            <a:extLst>
              <a:ext uri="{FF2B5EF4-FFF2-40B4-BE49-F238E27FC236}">
                <a16:creationId xmlns:a16="http://schemas.microsoft.com/office/drawing/2014/main" id="{A39B2B10-AAEB-40F1-88FE-DF43FC10D48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954922" y="6524385"/>
            <a:ext cx="184220" cy="18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64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27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E-6 2.59259E-6 L 5E-6 -0.07222 " pathEditMode="relative" rAng="0" ptsTypes="AA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ng tay bảo vệ môi trường biển, đảo (2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6756" y="365125"/>
            <a:ext cx="10758487" cy="6201517"/>
          </a:xfrm>
        </p:spPr>
      </p:pic>
    </p:spTree>
    <p:extLst>
      <p:ext uri="{BB962C8B-B14F-4D97-AF65-F5344CB8AC3E}">
        <p14:creationId xmlns:p14="http://schemas.microsoft.com/office/powerpoint/2010/main" val="330141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66150" y="1332018"/>
            <a:ext cx="113732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phút)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     *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video vừa xem kết hợp vốn hiểu biết của mình hãy: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6751" y="254802"/>
            <a:ext cx="8231545" cy="1077216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just"/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2. </a:t>
            </a:r>
            <a:r>
              <a:rPr lang="en-US" sz="3200" b="1" u="sng" dirty="0" err="1" smtClean="0">
                <a:solidFill>
                  <a:srgbClr val="002060"/>
                </a:solidFill>
                <a:cs typeface="Arial" pitchFamily="34" charset="0"/>
              </a:rPr>
              <a:t>Môi</a:t>
            </a:r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cs typeface="Arial" pitchFamily="34" charset="0"/>
              </a:rPr>
              <a:t>trường</a:t>
            </a:r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cs typeface="Arial" pitchFamily="34" charset="0"/>
              </a:rPr>
              <a:t>biển</a:t>
            </a:r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cs typeface="Arial" pitchFamily="34" charset="0"/>
              </a:rPr>
              <a:t>đảo</a:t>
            </a:r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cs typeface="Arial" pitchFamily="34" charset="0"/>
              </a:rPr>
              <a:t>Việt</a:t>
            </a:r>
            <a:r>
              <a:rPr lang="en-US" sz="3200" b="1" u="sng" dirty="0" smtClean="0">
                <a:solidFill>
                  <a:srgbClr val="002060"/>
                </a:solidFill>
                <a:cs typeface="Arial" pitchFamily="34" charset="0"/>
              </a:rPr>
              <a:t> Nam</a:t>
            </a:r>
            <a:r>
              <a:rPr lang="vi-VN" sz="3200" b="1" u="sng" dirty="0" smtClean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just"/>
            <a:r>
              <a:rPr lang="en-US" sz="3200" b="1" i="1" u="sng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3200" b="1" i="1" u="sng" dirty="0">
                <a:latin typeface="Times New Roman" pitchFamily="18" charset="0"/>
                <a:cs typeface="Times New Roman" pitchFamily="18" charset="0"/>
              </a:rPr>
              <a:t>Vấn đề bảo vệ môi trường biển đảo Việt </a:t>
            </a:r>
            <a:r>
              <a:rPr lang="vi-VN" sz="3200" b="1" i="1" u="sng" dirty="0" smtClean="0">
                <a:latin typeface="Times New Roman" pitchFamily="18" charset="0"/>
                <a:cs typeface="Times New Roman" pitchFamily="18" charset="0"/>
              </a:rPr>
              <a:t>Nam</a:t>
            </a:r>
            <a:endParaRPr lang="en-US" sz="32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0590" y="2805828"/>
            <a:ext cx="1081238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Trình bày biện pháp bảo vệ môi trường biển đảo nước 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29" l="0" r="100000">
                        <a14:foregroundMark x1="36941" y1="17647" x2="41647" y2="24235"/>
                        <a14:foregroundMark x1="51294" y1="43294" x2="55059" y2="49647"/>
                        <a14:foregroundMark x1="52471" y1="47765" x2="52471" y2="47765"/>
                        <a14:foregroundMark x1="59059" y1="16706" x2="59529" y2="27059"/>
                        <a14:foregroundMark x1="40941" y1="16706" x2="47529" y2="23059"/>
                        <a14:foregroundMark x1="32235" y1="32706" x2="43765" y2="20471"/>
                        <a14:foregroundMark x1="45176" y1="20706" x2="60706" y2="21882"/>
                        <a14:foregroundMark x1="59059" y1="23059" x2="69412" y2="37412"/>
                        <a14:foregroundMark x1="44000" y1="58824" x2="68706" y2="35059"/>
                        <a14:foregroundMark x1="44471" y1="72235" x2="50118" y2="83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51" y="2631639"/>
            <a:ext cx="838200" cy="84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1943" y="77342"/>
            <a:ext cx="9496386" cy="731838"/>
          </a:xfrm>
        </p:spPr>
        <p:txBody>
          <a:bodyPr>
            <a:noAutofit/>
          </a:bodyPr>
          <a:lstStyle/>
          <a:p>
            <a:pPr algn="ctr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BẢNG TIÊU CHÍ ĐÁNH GIÁ </a:t>
            </a:r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 sinh khác nhận xét câu trả lời và chấm điểm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97567" y="809180"/>
          <a:ext cx="11489632" cy="6080760"/>
        </p:xfrm>
        <a:graphic>
          <a:graphicData uri="http://schemas.openxmlformats.org/drawingml/2006/table">
            <a:tbl>
              <a:tblPr firstRow="1" firstCol="1" bandRow="1"/>
              <a:tblGrid>
                <a:gridCol w="1391477">
                  <a:extLst>
                    <a:ext uri="{9D8B030D-6E8A-4147-A177-3AD203B41FA5}">
                      <a16:colId xmlns:a16="http://schemas.microsoft.com/office/drawing/2014/main" val="3112370570"/>
                    </a:ext>
                  </a:extLst>
                </a:gridCol>
                <a:gridCol w="7696737">
                  <a:extLst>
                    <a:ext uri="{9D8B030D-6E8A-4147-A177-3AD203B41FA5}">
                      <a16:colId xmlns:a16="http://schemas.microsoft.com/office/drawing/2014/main" val="3596096175"/>
                    </a:ext>
                  </a:extLst>
                </a:gridCol>
                <a:gridCol w="1129211">
                  <a:extLst>
                    <a:ext uri="{9D8B030D-6E8A-4147-A177-3AD203B41FA5}">
                      <a16:colId xmlns:a16="http://schemas.microsoft.com/office/drawing/2014/main" val="188077216"/>
                    </a:ext>
                  </a:extLst>
                </a:gridCol>
                <a:gridCol w="1272207">
                  <a:extLst>
                    <a:ext uri="{9D8B030D-6E8A-4147-A177-3AD203B41FA5}">
                      <a16:colId xmlns:a16="http://schemas.microsoft.com/office/drawing/2014/main" val="3424321698"/>
                    </a:ext>
                  </a:extLst>
                </a:gridCol>
              </a:tblGrid>
              <a:tr h="50027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Tiêu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chí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Điểm tối đa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Điểm chấm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843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Nội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dung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vi-VN" sz="2400" dirty="0" smtClean="0">
                          <a:latin typeface="Times New Roman" panose="02020603050405020304" pitchFamily="18" charset="0"/>
                          <a:ea typeface="Cambria" pitchFamily="18" charset="0"/>
                          <a:cs typeface="Times New Roman" panose="02020603050405020304" pitchFamily="18" charset="0"/>
                        </a:rPr>
                        <a:t>- Tuyên truyền nâng cao nhận thức của cộng đồng.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vi-VN" sz="2400" dirty="0" smtClean="0">
                          <a:latin typeface="Times New Roman" panose="02020603050405020304" pitchFamily="18" charset="0"/>
                          <a:ea typeface="Cambria" pitchFamily="18" charset="0"/>
                          <a:cs typeface="Times New Roman" panose="02020603050405020304" pitchFamily="18" charset="0"/>
                        </a:rPr>
                        <a:t>- Tham gia các hoạt động làm sạch bờ biển, làm đẹp cảnh quan, môi trường biển đảo…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vi-VN" sz="2400" dirty="0" smtClean="0">
                          <a:latin typeface="Times New Roman" panose="02020603050405020304" pitchFamily="18" charset="0"/>
                          <a:ea typeface="Cambria" pitchFamily="18" charset="0"/>
                          <a:cs typeface="Times New Roman" panose="02020603050405020304" pitchFamily="18" charset="0"/>
                        </a:rPr>
                        <a:t>- Tham gia các hoạt động khắc phục và làm giảm nhẹ các thiệt hại do thiên tai gây ra.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vi-VN" sz="2400" dirty="0" smtClean="0">
                          <a:latin typeface="Times New Roman" panose="02020603050405020304" pitchFamily="18" charset="0"/>
                          <a:ea typeface="Cambria" pitchFamily="18" charset="0"/>
                          <a:cs typeface="Times New Roman" panose="02020603050405020304" pitchFamily="18" charset="0"/>
                        </a:rPr>
                        <a:t>- Tổ chức học tập và thực hành các kĩ năng sống thích ứng với những thay đổi của tự nhiên vùng biển đảo…</a:t>
                      </a:r>
                      <a:endParaRPr lang="vi-VN" sz="2400" dirty="0">
                        <a:latin typeface="Times New Roman" panose="02020603050405020304" pitchFamily="18" charset="0"/>
                        <a:ea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vi-VN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vi-VN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+ 7.0 đ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5536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Thời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gian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Đúng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theo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qui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định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giáo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1.0</a:t>
                      </a:r>
                      <a:r>
                        <a:rPr lang="en-US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đ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750808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Nếu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đúng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thì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trừ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( 0.5đ)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678720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Thái độ làm việc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Mọi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nhóm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bày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tỏ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ý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kiến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hỗ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nhau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nhiệm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vụ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vi-VN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+ 1.0đ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85708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Nếu thành viên nhóm không tích cực thì trừ ( 0.5đ 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442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Trình bày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Ngắn gọn, rõ rang, dễ hiểu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1.0đ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5450225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Tổng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điểm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0493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93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21616" y="0"/>
            <a:ext cx="7682292" cy="1077216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just"/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lang="vi-VN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lang="vi-VN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21616" y="1052594"/>
            <a:ext cx="85254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u="sng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3200" b="1" i="1" u="sng" dirty="0">
                <a:latin typeface="Times New Roman" pitchFamily="18" charset="0"/>
                <a:cs typeface="Times New Roman" pitchFamily="18" charset="0"/>
              </a:rPr>
              <a:t>Vấn đề bảo vệ môi trường biển đảo Việt </a:t>
            </a:r>
            <a:r>
              <a:rPr lang="vi-VN" sz="3200" b="1" i="1" u="sng" dirty="0" smtClean="0">
                <a:latin typeface="Times New Roman" pitchFamily="18" charset="0"/>
                <a:cs typeface="Times New Roman" pitchFamily="18" charset="0"/>
              </a:rPr>
              <a:t>Nam:</a:t>
            </a:r>
            <a:endParaRPr lang="en-US" sz="32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01351" y="1825603"/>
            <a:ext cx="10544875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vi-VN" sz="3600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Tuyên </a:t>
            </a:r>
            <a:r>
              <a:rPr lang="vi-VN" sz="36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truyền nâng cao nhận thức của cộng đồng.</a:t>
            </a:r>
          </a:p>
          <a:p>
            <a:pPr algn="just">
              <a:spcBef>
                <a:spcPts val="600"/>
              </a:spcBef>
            </a:pPr>
            <a:r>
              <a:rPr lang="vi-VN" sz="36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Tham gia các hoạt động làm sạch bờ biển, làm đẹp cảnh quan, môi trường biển đảo…</a:t>
            </a:r>
          </a:p>
          <a:p>
            <a:pPr algn="just">
              <a:spcBef>
                <a:spcPts val="600"/>
              </a:spcBef>
            </a:pPr>
            <a:r>
              <a:rPr lang="vi-VN" sz="36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Tham gia các hoạt động khắc phục và làm giảm nhẹ các thiệt hại do thiên tai gây ra.</a:t>
            </a:r>
          </a:p>
          <a:p>
            <a:pPr algn="just">
              <a:spcBef>
                <a:spcPts val="600"/>
              </a:spcBef>
            </a:pPr>
            <a:r>
              <a:rPr lang="vi-VN" sz="36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Tổ chức học tập và thực hành các kĩ năng sống thích ứng với những thay đổi của tự nhiên vùng biển đảo…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5" y="304207"/>
            <a:ext cx="1321616" cy="190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9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A55BAB53-F2A5-4408-9862-F215DBF37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80" y="348311"/>
            <a:ext cx="9652288" cy="591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2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FB931-B13E-41B7-AB99-F53A2ADA84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9148" y="237377"/>
            <a:ext cx="5791200" cy="857280"/>
          </a:xfr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vi-VN" sz="4700" b="1" dirty="0" smtClean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Câu hỏi dành cho Tổ 1</a:t>
            </a:r>
            <a:endParaRPr lang="en-US" sz="47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F95C0F-F358-448E-AD0A-F2021FE33EB7}"/>
              </a:ext>
            </a:extLst>
          </p:cNvPr>
          <p:cNvSpPr/>
          <p:nvPr/>
        </p:nvSpPr>
        <p:spPr>
          <a:xfrm>
            <a:off x="2133600" y="2775839"/>
            <a:ext cx="385043" cy="523220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2CAB06-C717-43F4-8A99-69D4642BD834}"/>
              </a:ext>
            </a:extLst>
          </p:cNvPr>
          <p:cNvSpPr/>
          <p:nvPr/>
        </p:nvSpPr>
        <p:spPr>
          <a:xfrm>
            <a:off x="3310598" y="4129671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A75DEE-4535-4AAE-A750-7A82F782E6E4}"/>
              </a:ext>
            </a:extLst>
          </p:cNvPr>
          <p:cNvSpPr/>
          <p:nvPr/>
        </p:nvSpPr>
        <p:spPr>
          <a:xfrm>
            <a:off x="2518642" y="4816922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98022B-D793-41BC-AC66-D3BB519D8032}"/>
              </a:ext>
            </a:extLst>
          </p:cNvPr>
          <p:cNvSpPr/>
          <p:nvPr/>
        </p:nvSpPr>
        <p:spPr>
          <a:xfrm>
            <a:off x="4345361" y="4347627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454211-A9AA-4A2B-A88E-3FA87485C659}"/>
              </a:ext>
            </a:extLst>
          </p:cNvPr>
          <p:cNvSpPr/>
          <p:nvPr/>
        </p:nvSpPr>
        <p:spPr>
          <a:xfrm>
            <a:off x="868575" y="1382762"/>
            <a:ext cx="11004338" cy="1432698"/>
          </a:xfrm>
          <a:prstGeom prst="rect">
            <a:avLst/>
          </a:prstGeom>
          <a:ln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500" b="1" i="1" dirty="0" smtClean="0">
                <a:solidFill>
                  <a:srgbClr val="7030A0"/>
                </a:solidFill>
              </a:rPr>
              <a:t>1.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Tài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nguyên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sinh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vật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nào</a:t>
            </a:r>
            <a:r>
              <a:rPr lang="en-US" sz="3500" b="1" i="1" dirty="0" smtClean="0">
                <a:solidFill>
                  <a:srgbClr val="7030A0"/>
                </a:solidFill>
              </a:rPr>
              <a:t> ở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nước</a:t>
            </a:r>
            <a:r>
              <a:rPr lang="en-US" sz="3500" b="1" i="1" dirty="0" smtClean="0">
                <a:solidFill>
                  <a:srgbClr val="7030A0"/>
                </a:solidFill>
              </a:rPr>
              <a:t> ta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đứng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thứ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hai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thế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giới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về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diện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tích</a:t>
            </a:r>
            <a:r>
              <a:rPr lang="en-US" sz="3500" b="1" i="1" dirty="0" smtClean="0">
                <a:solidFill>
                  <a:srgbClr val="7030A0"/>
                </a:solidFill>
              </a:rPr>
              <a:t>?</a:t>
            </a:r>
            <a:endParaRPr lang="en-US" sz="3500" b="1" dirty="0">
              <a:solidFill>
                <a:srgbClr val="7030A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2174" y="3032188"/>
            <a:ext cx="4940467" cy="6771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vi-VN" sz="3600" b="1" i="1" dirty="0" smtClean="0">
                <a:solidFill>
                  <a:srgbClr val="0000FF"/>
                </a:solidFill>
              </a:rPr>
              <a:t>=&gt;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Rừng</a:t>
            </a:r>
            <a:r>
              <a:rPr lang="en-US" sz="3600" b="1" i="1" dirty="0" smtClean="0">
                <a:solidFill>
                  <a:srgbClr val="0000FF"/>
                </a:solidFill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ngập</a:t>
            </a:r>
            <a:r>
              <a:rPr lang="en-US" sz="3600" b="1" i="1" dirty="0" smtClean="0">
                <a:solidFill>
                  <a:srgbClr val="0000FF"/>
                </a:solidFill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mặn</a:t>
            </a:r>
            <a:endParaRPr 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33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DF95C0F-F358-448E-AD0A-F2021FE33EB7}"/>
              </a:ext>
            </a:extLst>
          </p:cNvPr>
          <p:cNvSpPr/>
          <p:nvPr/>
        </p:nvSpPr>
        <p:spPr>
          <a:xfrm>
            <a:off x="2133600" y="2775839"/>
            <a:ext cx="385043" cy="523220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2CAB06-C717-43F4-8A99-69D4642BD834}"/>
              </a:ext>
            </a:extLst>
          </p:cNvPr>
          <p:cNvSpPr/>
          <p:nvPr/>
        </p:nvSpPr>
        <p:spPr>
          <a:xfrm>
            <a:off x="3310598" y="4129671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A75DEE-4535-4AAE-A750-7A82F782E6E4}"/>
              </a:ext>
            </a:extLst>
          </p:cNvPr>
          <p:cNvSpPr/>
          <p:nvPr/>
        </p:nvSpPr>
        <p:spPr>
          <a:xfrm>
            <a:off x="2518642" y="4816922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98022B-D793-41BC-AC66-D3BB519D8032}"/>
              </a:ext>
            </a:extLst>
          </p:cNvPr>
          <p:cNvSpPr/>
          <p:nvPr/>
        </p:nvSpPr>
        <p:spPr>
          <a:xfrm>
            <a:off x="4345361" y="4347627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454211-A9AA-4A2B-A88E-3FA87485C659}"/>
              </a:ext>
            </a:extLst>
          </p:cNvPr>
          <p:cNvSpPr/>
          <p:nvPr/>
        </p:nvSpPr>
        <p:spPr>
          <a:xfrm>
            <a:off x="894214" y="1375458"/>
            <a:ext cx="10432838" cy="1492714"/>
          </a:xfrm>
          <a:prstGeom prst="rect">
            <a:avLst/>
          </a:prstGeom>
          <a:ln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500" b="1" i="1" dirty="0">
                <a:solidFill>
                  <a:srgbClr val="7030A0"/>
                </a:solidFill>
              </a:rPr>
              <a:t>2</a:t>
            </a:r>
            <a:r>
              <a:rPr lang="en-US" sz="3500" b="1" i="1" dirty="0" smtClean="0">
                <a:solidFill>
                  <a:srgbClr val="7030A0"/>
                </a:solidFill>
              </a:rPr>
              <a:t>.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Một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loại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khoáng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sản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biển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mới</a:t>
            </a:r>
            <a:r>
              <a:rPr lang="en-US" sz="3500" b="1" i="1" dirty="0" smtClean="0">
                <a:solidFill>
                  <a:srgbClr val="7030A0"/>
                </a:solidFill>
              </a:rPr>
              <a:t>,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có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tiềm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năng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rất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lớn</a:t>
            </a:r>
            <a:r>
              <a:rPr lang="en-US" sz="3500" b="1" i="1" dirty="0" smtClean="0">
                <a:solidFill>
                  <a:srgbClr val="7030A0"/>
                </a:solidFill>
              </a:rPr>
              <a:t> ở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hai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quần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đảo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Hoàng</a:t>
            </a:r>
            <a:r>
              <a:rPr lang="en-US" sz="3500" b="1" i="1" dirty="0" smtClean="0">
                <a:solidFill>
                  <a:srgbClr val="7030A0"/>
                </a:solidFill>
              </a:rPr>
              <a:t> Sa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và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Trường</a:t>
            </a:r>
            <a:r>
              <a:rPr lang="en-US" sz="3500" b="1" i="1" dirty="0" smtClean="0">
                <a:solidFill>
                  <a:srgbClr val="7030A0"/>
                </a:solidFill>
              </a:rPr>
              <a:t> Sa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là</a:t>
            </a:r>
            <a:endParaRPr lang="en-US" sz="3500" b="1" dirty="0">
              <a:solidFill>
                <a:srgbClr val="7030A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8878" y="3062158"/>
            <a:ext cx="3863439" cy="67710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vi-VN" sz="3600" b="1" i="1" dirty="0" smtClean="0">
                <a:solidFill>
                  <a:srgbClr val="0000FF"/>
                </a:solidFill>
              </a:rPr>
              <a:t>=&gt;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Phôt</a:t>
            </a:r>
            <a:r>
              <a:rPr lang="en-US" sz="3600" b="1" i="1" dirty="0" smtClean="0">
                <a:solidFill>
                  <a:srgbClr val="0000FF"/>
                </a:solidFill>
              </a:rPr>
              <a:t>-pho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CFB931-B13E-41B7-AB99-F53A2ADA84E3}"/>
              </a:ext>
            </a:extLst>
          </p:cNvPr>
          <p:cNvSpPr txBox="1">
            <a:spLocks/>
          </p:cNvSpPr>
          <p:nvPr/>
        </p:nvSpPr>
        <p:spPr>
          <a:xfrm>
            <a:off x="2930934" y="256128"/>
            <a:ext cx="5791200" cy="85728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4700" b="1" dirty="0" smtClean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Câu hỏi </a:t>
            </a:r>
            <a:r>
              <a:rPr lang="vi-VN" sz="4700" b="1" dirty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dành cho</a:t>
            </a:r>
            <a:r>
              <a:rPr lang="vi-VN" sz="4700" b="1" dirty="0" smtClean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 Tổ 2</a:t>
            </a:r>
            <a:endParaRPr lang="en-US" sz="47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11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DF95C0F-F358-448E-AD0A-F2021FE33EB7}"/>
              </a:ext>
            </a:extLst>
          </p:cNvPr>
          <p:cNvSpPr/>
          <p:nvPr/>
        </p:nvSpPr>
        <p:spPr>
          <a:xfrm>
            <a:off x="2133600" y="2775839"/>
            <a:ext cx="385043" cy="523220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2CAB06-C717-43F4-8A99-69D4642BD834}"/>
              </a:ext>
            </a:extLst>
          </p:cNvPr>
          <p:cNvSpPr/>
          <p:nvPr/>
        </p:nvSpPr>
        <p:spPr>
          <a:xfrm>
            <a:off x="3310598" y="4129671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A75DEE-4535-4AAE-A750-7A82F782E6E4}"/>
              </a:ext>
            </a:extLst>
          </p:cNvPr>
          <p:cNvSpPr/>
          <p:nvPr/>
        </p:nvSpPr>
        <p:spPr>
          <a:xfrm>
            <a:off x="2518642" y="4816922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98022B-D793-41BC-AC66-D3BB519D8032}"/>
              </a:ext>
            </a:extLst>
          </p:cNvPr>
          <p:cNvSpPr/>
          <p:nvPr/>
        </p:nvSpPr>
        <p:spPr>
          <a:xfrm>
            <a:off x="4345361" y="4347627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454211-A9AA-4A2B-A88E-3FA87485C659}"/>
              </a:ext>
            </a:extLst>
          </p:cNvPr>
          <p:cNvSpPr/>
          <p:nvPr/>
        </p:nvSpPr>
        <p:spPr>
          <a:xfrm>
            <a:off x="741685" y="1480740"/>
            <a:ext cx="11175356" cy="1492714"/>
          </a:xfrm>
          <a:prstGeom prst="rect">
            <a:avLst/>
          </a:prstGeom>
          <a:ln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500" b="1" i="1" dirty="0">
                <a:solidFill>
                  <a:srgbClr val="7030A0"/>
                </a:solidFill>
              </a:rPr>
              <a:t>3</a:t>
            </a:r>
            <a:r>
              <a:rPr lang="en-US" sz="3500" b="1" i="1" dirty="0" smtClean="0">
                <a:solidFill>
                  <a:srgbClr val="7030A0"/>
                </a:solidFill>
              </a:rPr>
              <a:t>.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Bờ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biển</a:t>
            </a:r>
            <a:r>
              <a:rPr lang="en-US" sz="3500" b="1" i="1" dirty="0" smtClean="0">
                <a:solidFill>
                  <a:srgbClr val="7030A0"/>
                </a:solidFill>
              </a:rPr>
              <a:t>,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đáy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biển</a:t>
            </a:r>
            <a:r>
              <a:rPr lang="en-US" sz="3500" b="1" i="1" dirty="0" smtClean="0">
                <a:solidFill>
                  <a:srgbClr val="7030A0"/>
                </a:solidFill>
              </a:rPr>
              <a:t>,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nước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biển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được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xếp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vào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yếu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tố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nào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của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môi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trường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biển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nước</a:t>
            </a:r>
            <a:r>
              <a:rPr lang="en-US" sz="3500" b="1" i="1" dirty="0" smtClean="0">
                <a:solidFill>
                  <a:srgbClr val="7030A0"/>
                </a:solidFill>
              </a:rPr>
              <a:t> ta?</a:t>
            </a:r>
            <a:endParaRPr lang="en-US" sz="3500" b="1" dirty="0">
              <a:solidFill>
                <a:srgbClr val="7030A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5694" y="3213010"/>
            <a:ext cx="5266544" cy="6771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vi-VN" sz="3600" b="1" i="1" dirty="0" smtClean="0">
                <a:solidFill>
                  <a:srgbClr val="0000FF"/>
                </a:solidFill>
              </a:rPr>
              <a:t>=&gt;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Các</a:t>
            </a:r>
            <a:r>
              <a:rPr lang="en-US" sz="3600" b="1" i="1" dirty="0" smtClean="0">
                <a:solidFill>
                  <a:srgbClr val="0000FF"/>
                </a:solidFill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yếu</a:t>
            </a:r>
            <a:r>
              <a:rPr lang="en-US" sz="3600" b="1" i="1" dirty="0" smtClean="0">
                <a:solidFill>
                  <a:srgbClr val="0000FF"/>
                </a:solidFill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tố</a:t>
            </a:r>
            <a:r>
              <a:rPr lang="en-US" sz="3600" b="1" i="1" dirty="0" smtClean="0">
                <a:solidFill>
                  <a:srgbClr val="0000FF"/>
                </a:solidFill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tự</a:t>
            </a:r>
            <a:r>
              <a:rPr lang="en-US" sz="3600" b="1" i="1" dirty="0" smtClean="0">
                <a:solidFill>
                  <a:srgbClr val="0000FF"/>
                </a:solidFill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nhiên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CFB931-B13E-41B7-AB99-F53A2ADA84E3}"/>
              </a:ext>
            </a:extLst>
          </p:cNvPr>
          <p:cNvSpPr txBox="1">
            <a:spLocks/>
          </p:cNvSpPr>
          <p:nvPr/>
        </p:nvSpPr>
        <p:spPr>
          <a:xfrm>
            <a:off x="2939148" y="237377"/>
            <a:ext cx="5791200" cy="85728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4700" b="1" dirty="0" smtClean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Câu hỏi </a:t>
            </a:r>
            <a:r>
              <a:rPr lang="vi-VN" sz="4700" b="1" dirty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dành cho</a:t>
            </a:r>
            <a:r>
              <a:rPr lang="vi-VN" sz="4700" b="1" dirty="0" smtClean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 Tổ 3</a:t>
            </a:r>
            <a:endParaRPr lang="en-US" sz="47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88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DF95C0F-F358-448E-AD0A-F2021FE33EB7}"/>
              </a:ext>
            </a:extLst>
          </p:cNvPr>
          <p:cNvSpPr/>
          <p:nvPr/>
        </p:nvSpPr>
        <p:spPr>
          <a:xfrm>
            <a:off x="2133600" y="2775839"/>
            <a:ext cx="385043" cy="523220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2CAB06-C717-43F4-8A99-69D4642BD834}"/>
              </a:ext>
            </a:extLst>
          </p:cNvPr>
          <p:cNvSpPr/>
          <p:nvPr/>
        </p:nvSpPr>
        <p:spPr>
          <a:xfrm>
            <a:off x="3310598" y="4129671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A75DEE-4535-4AAE-A750-7A82F782E6E4}"/>
              </a:ext>
            </a:extLst>
          </p:cNvPr>
          <p:cNvSpPr/>
          <p:nvPr/>
        </p:nvSpPr>
        <p:spPr>
          <a:xfrm>
            <a:off x="2518642" y="4816922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98022B-D793-41BC-AC66-D3BB519D8032}"/>
              </a:ext>
            </a:extLst>
          </p:cNvPr>
          <p:cNvSpPr/>
          <p:nvPr/>
        </p:nvSpPr>
        <p:spPr>
          <a:xfrm>
            <a:off x="4345361" y="4347627"/>
            <a:ext cx="412292" cy="58477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454211-A9AA-4A2B-A88E-3FA87485C659}"/>
              </a:ext>
            </a:extLst>
          </p:cNvPr>
          <p:cNvSpPr/>
          <p:nvPr/>
        </p:nvSpPr>
        <p:spPr>
          <a:xfrm>
            <a:off x="725699" y="1604751"/>
            <a:ext cx="11938666" cy="1432698"/>
          </a:xfrm>
          <a:prstGeom prst="rect">
            <a:avLst/>
          </a:prstGeom>
          <a:ln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500" b="1" i="1" dirty="0">
                <a:solidFill>
                  <a:srgbClr val="7030A0"/>
                </a:solidFill>
              </a:rPr>
              <a:t>4</a:t>
            </a:r>
            <a:r>
              <a:rPr lang="en-US" sz="3500" b="1" i="1" dirty="0" smtClean="0">
                <a:solidFill>
                  <a:srgbClr val="7030A0"/>
                </a:solidFill>
              </a:rPr>
              <a:t>.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Chất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lượng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môi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trường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nước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biển</a:t>
            </a:r>
            <a:r>
              <a:rPr lang="en-US" sz="3500" b="1" i="1" dirty="0" smtClean="0">
                <a:solidFill>
                  <a:srgbClr val="7030A0"/>
                </a:solidFill>
              </a:rPr>
              <a:t> ở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nước</a:t>
            </a:r>
            <a:r>
              <a:rPr lang="en-US" sz="3500" b="1" i="1" dirty="0" smtClean="0">
                <a:solidFill>
                  <a:srgbClr val="7030A0"/>
                </a:solidFill>
              </a:rPr>
              <a:t> ta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trong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những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năm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gần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đây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như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thế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i="1" dirty="0" err="1" smtClean="0">
                <a:solidFill>
                  <a:srgbClr val="7030A0"/>
                </a:solidFill>
              </a:rPr>
              <a:t>nào</a:t>
            </a:r>
            <a:r>
              <a:rPr lang="en-US" sz="3500" b="1" i="1" dirty="0" smtClean="0">
                <a:solidFill>
                  <a:srgbClr val="7030A0"/>
                </a:solidFill>
              </a:rPr>
              <a:t>?</a:t>
            </a:r>
            <a:endParaRPr lang="en-US" sz="3500" b="1" dirty="0">
              <a:solidFill>
                <a:srgbClr val="7030A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8878" y="3250077"/>
            <a:ext cx="4664735" cy="6771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vi-VN" sz="3600" b="1" i="1" dirty="0" smtClean="0">
                <a:solidFill>
                  <a:srgbClr val="0000FF"/>
                </a:solidFill>
              </a:rPr>
              <a:t>=&gt;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Có</a:t>
            </a:r>
            <a:r>
              <a:rPr lang="en-US" sz="3600" b="1" i="1" dirty="0" smtClean="0">
                <a:solidFill>
                  <a:srgbClr val="0000FF"/>
                </a:solidFill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xu</a:t>
            </a:r>
            <a:r>
              <a:rPr lang="en-US" sz="3600" b="1" i="1" dirty="0" smtClean="0">
                <a:solidFill>
                  <a:srgbClr val="0000FF"/>
                </a:solidFill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hướng</a:t>
            </a:r>
            <a:r>
              <a:rPr lang="en-US" sz="3600" b="1" i="1" dirty="0" smtClean="0">
                <a:solidFill>
                  <a:srgbClr val="0000FF"/>
                </a:solidFill>
              </a:rPr>
              <a:t>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giảm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CFB931-B13E-41B7-AB99-F53A2ADA84E3}"/>
              </a:ext>
            </a:extLst>
          </p:cNvPr>
          <p:cNvSpPr txBox="1">
            <a:spLocks/>
          </p:cNvSpPr>
          <p:nvPr/>
        </p:nvSpPr>
        <p:spPr>
          <a:xfrm>
            <a:off x="2939148" y="237377"/>
            <a:ext cx="5791200" cy="85728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4700" b="1" dirty="0" smtClean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Câu hỏi </a:t>
            </a:r>
            <a:r>
              <a:rPr lang="vi-VN" sz="4700" b="1" dirty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dành cho</a:t>
            </a:r>
            <a:r>
              <a:rPr lang="vi-VN" sz="4700" b="1" dirty="0" smtClean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 Tổ 4</a:t>
            </a:r>
            <a:endParaRPr lang="en-US" sz="47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03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3048000" y="26670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600" i="0" u="none" dirty="0">
                <a:solidFill>
                  <a:schemeClr val="tx1"/>
                </a:solidFill>
                <a:latin typeface="Times New Roman" pitchFamily="18" charset="0"/>
              </a:rPr>
              <a:t>VẬN DỤNG – MỞ RỘNG</a:t>
            </a: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1619250" y="853589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u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u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u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u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vi-VN" sz="2400" u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u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 vốn hiểu biết</a:t>
            </a:r>
            <a:r>
              <a:rPr lang="vi-VN" sz="2400" u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u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 mình</a:t>
            </a:r>
            <a:r>
              <a:rPr lang="en-US" sz="2400" u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u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729" y="15199"/>
            <a:ext cx="1039539" cy="877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4600" y="1421470"/>
            <a:ext cx="731520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Qua nội dung bài học ngày hôm nay </a:t>
            </a:r>
          </a:p>
          <a:p>
            <a:pPr algn="ctr"/>
            <a:r>
              <a:rPr lang="vi-VN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học sinh rút ra được điều gì ?</a:t>
            </a:r>
            <a:endParaRPr lang="en-US" sz="36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716" y="2761653"/>
            <a:ext cx="113836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Symbol" panose="05050102010706020507" pitchFamily="18" charset="2"/>
              <a:buChar char="Þ"/>
            </a:pPr>
            <a:r>
              <a:rPr lang="vi-VN" sz="3600" dirty="0" smtClean="0">
                <a:latin typeface="+mj-lt"/>
              </a:rPr>
              <a:t>Các hành vi của con người gây ô nhiễm môi trường biển, suy giảm hệ sinh thái, mất mĩ quan và phát triển kinh tế biển.</a:t>
            </a:r>
          </a:p>
          <a:p>
            <a:pPr marL="571500" indent="-571500">
              <a:buFont typeface="Symbol" panose="05050102010706020507" pitchFamily="18" charset="2"/>
              <a:buChar char="Þ"/>
            </a:pPr>
            <a:r>
              <a:rPr lang="vi-VN" sz="3600" dirty="0" smtClean="0">
                <a:latin typeface="+mj-lt"/>
              </a:rPr>
              <a:t>Cần hành động và nâng cao ý thức bảo vệ môi trường biển như: </a:t>
            </a:r>
            <a:r>
              <a:rPr lang="vi-VN" sz="3600" dirty="0">
                <a:latin typeface="+mj-lt"/>
              </a:rPr>
              <a:t>D</a:t>
            </a:r>
            <a:r>
              <a:rPr lang="vi-VN" sz="3600" dirty="0" smtClean="0">
                <a:latin typeface="+mj-lt"/>
              </a:rPr>
              <a:t>ọn rác, vứt rác đúng nơi quy định, xử lý nước thải trước khi thải ra môi trường, trồng cây xanh, tuyên truyền bảo vệ môi trường, ....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529" l="0" r="100000">
                        <a14:foregroundMark x1="36941" y1="17647" x2="41647" y2="24235"/>
                        <a14:foregroundMark x1="51294" y1="43294" x2="55059" y2="49647"/>
                        <a14:foregroundMark x1="52471" y1="47765" x2="52471" y2="47765"/>
                        <a14:foregroundMark x1="59059" y1="16706" x2="59529" y2="27059"/>
                        <a14:foregroundMark x1="40941" y1="16706" x2="47529" y2="23059"/>
                        <a14:foregroundMark x1="32235" y1="32706" x2="43765" y2="20471"/>
                        <a14:foregroundMark x1="45176" y1="20706" x2="60706" y2="21882"/>
                        <a14:foregroundMark x1="59059" y1="23059" x2="69412" y2="37412"/>
                        <a14:foregroundMark x1="44000" y1="58824" x2="68706" y2="35059"/>
                        <a14:foregroundMark x1="44471" y1="72235" x2="50118" y2="83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983" y="1600201"/>
            <a:ext cx="838200" cy="84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5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5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7" grpId="0"/>
      <p:bldP spid="512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9FFD48-4586-4F86-B36E-6DAF159AD8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511" t="23071" r="8399" b="9930"/>
          <a:stretch/>
        </p:blipFill>
        <p:spPr>
          <a:xfrm>
            <a:off x="0" y="0"/>
            <a:ext cx="12269972" cy="6858000"/>
          </a:xfrm>
          <a:prstGeom prst="rect">
            <a:avLst/>
          </a:prstGeom>
        </p:spPr>
      </p:pic>
      <p:grpSp>
        <p:nvGrpSpPr>
          <p:cNvPr id="54" name="vong quay">
            <a:extLst>
              <a:ext uri="{FF2B5EF4-FFF2-40B4-BE49-F238E27FC236}">
                <a16:creationId xmlns:a16="http://schemas.microsoft.com/office/drawing/2014/main" id="{C3681784-B81E-4B3F-B9DB-47BACA12E47C}"/>
              </a:ext>
            </a:extLst>
          </p:cNvPr>
          <p:cNvGrpSpPr/>
          <p:nvPr/>
        </p:nvGrpSpPr>
        <p:grpSpPr>
          <a:xfrm>
            <a:off x="5825983" y="478508"/>
            <a:ext cx="5042125" cy="5036855"/>
            <a:chOff x="5425622" y="292790"/>
            <a:chExt cx="5834378" cy="5828280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1B653DD5-7BA0-4F85-9876-CAE74D8EE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5C5D033-13BE-422A-A89B-46FD899CC47F}"/>
                </a:ext>
              </a:extLst>
            </p:cNvPr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6659178-567E-4E74-9FBB-C36C12FA92F7}"/>
                </a:ext>
              </a:extLst>
            </p:cNvPr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63C45EF-A3A2-4B72-9B34-F763F66EA123}"/>
                </a:ext>
              </a:extLst>
            </p:cNvPr>
            <p:cNvSpPr txBox="1"/>
            <p:nvPr/>
          </p:nvSpPr>
          <p:spPr>
            <a:xfrm rot="17590276">
              <a:off x="8020996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CE3DBF5-821F-44AD-B7F9-8453E3CEDACC}"/>
                </a:ext>
              </a:extLst>
            </p:cNvPr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F5C2A1C-2193-4212-859B-34C8A64FC2A7}"/>
                </a:ext>
              </a:extLst>
            </p:cNvPr>
            <p:cNvSpPr txBox="1"/>
            <p:nvPr/>
          </p:nvSpPr>
          <p:spPr>
            <a:xfrm rot="9501114">
              <a:off x="5698230" y="3409482"/>
              <a:ext cx="2025648" cy="110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Phần th</a:t>
              </a:r>
              <a:r>
                <a:rPr kumimoji="0" 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ư</a:t>
              </a:r>
              <a:r>
                <a:rPr lang="en-US" sz="2800" b="1">
                  <a:solidFill>
                    <a:srgbClr val="0070C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ởng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9ED525B-3C4D-46D9-9EE7-4B7ACC4A8E0F}"/>
                </a:ext>
              </a:extLst>
            </p:cNvPr>
            <p:cNvSpPr txBox="1"/>
            <p:nvPr/>
          </p:nvSpPr>
          <p:spPr>
            <a:xfrm rot="6703311">
              <a:off x="6660976" y="449299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52A5591-8FBD-49B9-A368-AD46140F8324}"/>
                </a:ext>
              </a:extLst>
            </p:cNvPr>
            <p:cNvSpPr txBox="1"/>
            <p:nvPr/>
          </p:nvSpPr>
          <p:spPr>
            <a:xfrm rot="3829829">
              <a:off x="8019634" y="4215327"/>
              <a:ext cx="2025648" cy="1246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Mất l</a:t>
              </a:r>
              <a:r>
                <a:rPr kumimoji="0" lang="vi-VN" sz="32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ư</a:t>
              </a:r>
              <a:r>
                <a:rPr lang="en-US" sz="3200" b="1">
                  <a:solidFill>
                    <a:srgbClr val="0070C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ợt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9DFD9E3-1A6D-429B-8FEB-04D474C00E76}"/>
                </a:ext>
              </a:extLst>
            </p:cNvPr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4" name="Isosceles Triangle 63">
            <a:extLst>
              <a:ext uri="{FF2B5EF4-FFF2-40B4-BE49-F238E27FC236}">
                <a16:creationId xmlns:a16="http://schemas.microsoft.com/office/drawing/2014/main" id="{75421831-A5AB-45D8-8294-B3608FF364D2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5" name="quay dung">
            <a:extLst>
              <a:ext uri="{FF2B5EF4-FFF2-40B4-BE49-F238E27FC236}">
                <a16:creationId xmlns:a16="http://schemas.microsoft.com/office/drawing/2014/main" id="{ABC2C2A4-321B-4778-AB8E-1CBC2063C5C6}"/>
              </a:ext>
            </a:extLst>
          </p:cNvPr>
          <p:cNvSpPr/>
          <p:nvPr/>
        </p:nvSpPr>
        <p:spPr>
          <a:xfrm>
            <a:off x="9287691" y="5878286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Rounded Rectangle 25">
            <a:hlinkClick r:id="rId7" action="ppaction://hlinksldjump"/>
            <a:extLst>
              <a:ext uri="{FF2B5EF4-FFF2-40B4-BE49-F238E27FC236}">
                <a16:creationId xmlns:a16="http://schemas.microsoft.com/office/drawing/2014/main" id="{02A6DAA4-D06D-41DA-B857-2E1497582A59}"/>
              </a:ext>
            </a:extLst>
          </p:cNvPr>
          <p:cNvSpPr/>
          <p:nvPr/>
        </p:nvSpPr>
        <p:spPr>
          <a:xfrm>
            <a:off x="697240" y="272659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Rounded Rectangle 26">
            <a:hlinkClick r:id="rId8" action="ppaction://hlinksldjump"/>
            <a:extLst>
              <a:ext uri="{FF2B5EF4-FFF2-40B4-BE49-F238E27FC236}">
                <a16:creationId xmlns:a16="http://schemas.microsoft.com/office/drawing/2014/main" id="{CBD0C41C-F5DF-4094-A219-DDFDD6CE867B}"/>
              </a:ext>
            </a:extLst>
          </p:cNvPr>
          <p:cNvSpPr/>
          <p:nvPr/>
        </p:nvSpPr>
        <p:spPr>
          <a:xfrm>
            <a:off x="2195157" y="272659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Rounded Rectangle 27">
            <a:hlinkClick r:id="rId9" action="ppaction://hlinksldjump"/>
            <a:extLst>
              <a:ext uri="{FF2B5EF4-FFF2-40B4-BE49-F238E27FC236}">
                <a16:creationId xmlns:a16="http://schemas.microsoft.com/office/drawing/2014/main" id="{BF489B1B-D27B-48EB-961E-5327BAA858B3}"/>
              </a:ext>
            </a:extLst>
          </p:cNvPr>
          <p:cNvSpPr/>
          <p:nvPr/>
        </p:nvSpPr>
        <p:spPr>
          <a:xfrm>
            <a:off x="3714136" y="27013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Rounded Rectangle 34">
            <a:hlinkClick r:id="rId10" action="ppaction://hlinksldjump"/>
            <a:extLst>
              <a:ext uri="{FF2B5EF4-FFF2-40B4-BE49-F238E27FC236}">
                <a16:creationId xmlns:a16="http://schemas.microsoft.com/office/drawing/2014/main" id="{6239B1F4-6159-488F-8218-45B6F7B039BC}"/>
              </a:ext>
            </a:extLst>
          </p:cNvPr>
          <p:cNvSpPr/>
          <p:nvPr/>
        </p:nvSpPr>
        <p:spPr>
          <a:xfrm>
            <a:off x="697240" y="4734363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Rounded Rectangle 35">
            <a:hlinkClick r:id="rId11" action="ppaction://hlinksldjump"/>
            <a:extLst>
              <a:ext uri="{FF2B5EF4-FFF2-40B4-BE49-F238E27FC236}">
                <a16:creationId xmlns:a16="http://schemas.microsoft.com/office/drawing/2014/main" id="{864A9371-2ECF-44D3-B427-0B5272AD177B}"/>
              </a:ext>
            </a:extLst>
          </p:cNvPr>
          <p:cNvSpPr/>
          <p:nvPr/>
        </p:nvSpPr>
        <p:spPr>
          <a:xfrm>
            <a:off x="2195157" y="4734363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Rounded Rectangle 36">
            <a:hlinkClick r:id="rId12" action="ppaction://hlinksldjump"/>
            <a:extLst>
              <a:ext uri="{FF2B5EF4-FFF2-40B4-BE49-F238E27FC236}">
                <a16:creationId xmlns:a16="http://schemas.microsoft.com/office/drawing/2014/main" id="{4E82D49F-0B78-433A-9986-30C422BEBAF1}"/>
              </a:ext>
            </a:extLst>
          </p:cNvPr>
          <p:cNvSpPr/>
          <p:nvPr/>
        </p:nvSpPr>
        <p:spPr>
          <a:xfrm>
            <a:off x="3693073" y="4734363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64451FA-4CD2-4B13-B25A-D83FDD09CE5E}"/>
              </a:ext>
            </a:extLst>
          </p:cNvPr>
          <p:cNvSpPr/>
          <p:nvPr/>
        </p:nvSpPr>
        <p:spPr>
          <a:xfrm>
            <a:off x="402426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B52EDF15-86C4-41D9-87D6-77C85A5F9B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2395DEBA-868E-43C1-8FEF-702107BC73D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84792F8F-DDB0-4D5D-9ECF-74CA4985DEF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0" y="680278"/>
            <a:ext cx="495300" cy="43815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BCE860F3-2015-486C-8DDC-D314519352D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30" y="478508"/>
            <a:ext cx="714375" cy="1190625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F471819-4C4D-4046-8856-F54BE9940C2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4" y="2397345"/>
            <a:ext cx="1354214" cy="1155064"/>
          </a:xfrm>
          <a:prstGeom prst="rect">
            <a:avLst/>
          </a:prstGeom>
        </p:spPr>
      </p:pic>
      <p:pic>
        <p:nvPicPr>
          <p:cNvPr id="81" name="vongquay">
            <a:hlinkClick r:id="" action="ppaction://media"/>
            <a:extLst>
              <a:ext uri="{FF2B5EF4-FFF2-40B4-BE49-F238E27FC236}">
                <a16:creationId xmlns:a16="http://schemas.microsoft.com/office/drawing/2014/main" id="{2BA9BF9F-EE03-425B-900D-44A5A48938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82" name="Isosceles Triangle 81">
            <a:extLst>
              <a:ext uri="{FF2B5EF4-FFF2-40B4-BE49-F238E27FC236}">
                <a16:creationId xmlns:a16="http://schemas.microsoft.com/office/drawing/2014/main" id="{A3C50472-02CC-4056-9112-08AAC3F49D94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5875BE44-BFE6-432C-B04A-1850A1BB2268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4" name="Isosceles Triangle 83">
            <a:extLst>
              <a:ext uri="{FF2B5EF4-FFF2-40B4-BE49-F238E27FC236}">
                <a16:creationId xmlns:a16="http://schemas.microsoft.com/office/drawing/2014/main" id="{3175A65E-A1E7-4284-B43C-01711CE14F50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2B8A835D-4512-41EE-B4FD-981E6EEFF1E7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6" name="Isosceles Triangle 85">
            <a:extLst>
              <a:ext uri="{FF2B5EF4-FFF2-40B4-BE49-F238E27FC236}">
                <a16:creationId xmlns:a16="http://schemas.microsoft.com/office/drawing/2014/main" id="{4061ADDD-D7F7-453F-A2D1-AC446798187D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706EDEFF-22F8-4D4D-B27B-446DFFCE5347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8" name="Isosceles Triangle 87">
            <a:extLst>
              <a:ext uri="{FF2B5EF4-FFF2-40B4-BE49-F238E27FC236}">
                <a16:creationId xmlns:a16="http://schemas.microsoft.com/office/drawing/2014/main" id="{ED801563-F8CD-4CA6-AB6F-BF99CA54D34C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" name="Isosceles Triangle 88">
            <a:extLst>
              <a:ext uri="{FF2B5EF4-FFF2-40B4-BE49-F238E27FC236}">
                <a16:creationId xmlns:a16="http://schemas.microsoft.com/office/drawing/2014/main" id="{6946D98D-AE9C-4398-97D7-191F395DE15F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0" name="Isosceles Triangle 89">
            <a:extLst>
              <a:ext uri="{FF2B5EF4-FFF2-40B4-BE49-F238E27FC236}">
                <a16:creationId xmlns:a16="http://schemas.microsoft.com/office/drawing/2014/main" id="{8F266BA7-4BD8-4098-AD37-F3E61CCB1F78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1" name="Isosceles Triangle 90">
            <a:extLst>
              <a:ext uri="{FF2B5EF4-FFF2-40B4-BE49-F238E27FC236}">
                <a16:creationId xmlns:a16="http://schemas.microsoft.com/office/drawing/2014/main" id="{45582D79-0C0C-4398-9C53-F6191B08F056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" name="Isosceles Triangle 91">
            <a:extLst>
              <a:ext uri="{FF2B5EF4-FFF2-40B4-BE49-F238E27FC236}">
                <a16:creationId xmlns:a16="http://schemas.microsoft.com/office/drawing/2014/main" id="{153236FA-8DF7-4E09-A56B-37B9BFE0526D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3" name="Isosceles Triangle 92">
            <a:extLst>
              <a:ext uri="{FF2B5EF4-FFF2-40B4-BE49-F238E27FC236}">
                <a16:creationId xmlns:a16="http://schemas.microsoft.com/office/drawing/2014/main" id="{9B326026-DF44-4E0D-BE37-6F828E2C3962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4" name="Isosceles Triangle 93">
            <a:extLst>
              <a:ext uri="{FF2B5EF4-FFF2-40B4-BE49-F238E27FC236}">
                <a16:creationId xmlns:a16="http://schemas.microsoft.com/office/drawing/2014/main" id="{C24B1367-B490-49CE-8DE0-E28BAA00F0C1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5" name="Isosceles Triangle 94">
            <a:extLst>
              <a:ext uri="{FF2B5EF4-FFF2-40B4-BE49-F238E27FC236}">
                <a16:creationId xmlns:a16="http://schemas.microsoft.com/office/drawing/2014/main" id="{B3619E5B-C24A-483D-9B49-545D6D246006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6" name="Isosceles Triangle 95">
            <a:extLst>
              <a:ext uri="{FF2B5EF4-FFF2-40B4-BE49-F238E27FC236}">
                <a16:creationId xmlns:a16="http://schemas.microsoft.com/office/drawing/2014/main" id="{F327DDB0-D152-44E7-81CA-2D57E0C8CC0E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7" name="Isosceles Triangle 96">
            <a:extLst>
              <a:ext uri="{FF2B5EF4-FFF2-40B4-BE49-F238E27FC236}">
                <a16:creationId xmlns:a16="http://schemas.microsoft.com/office/drawing/2014/main" id="{2353A4D8-A246-4424-AE40-27D46E87CB11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8" name="Isosceles Triangle 97">
            <a:extLst>
              <a:ext uri="{FF2B5EF4-FFF2-40B4-BE49-F238E27FC236}">
                <a16:creationId xmlns:a16="http://schemas.microsoft.com/office/drawing/2014/main" id="{A435AB01-2D72-4F2B-B692-EB43C477A8BA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9" name="Isosceles Triangle 98">
            <a:extLst>
              <a:ext uri="{FF2B5EF4-FFF2-40B4-BE49-F238E27FC236}">
                <a16:creationId xmlns:a16="http://schemas.microsoft.com/office/drawing/2014/main" id="{B83CEFF6-65D2-4883-85B2-1B68EC764C39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0" name="Isosceles Triangle 99">
            <a:extLst>
              <a:ext uri="{FF2B5EF4-FFF2-40B4-BE49-F238E27FC236}">
                <a16:creationId xmlns:a16="http://schemas.microsoft.com/office/drawing/2014/main" id="{4CB8C84E-B8A4-4339-B7E3-BD128908E089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1" name="Isosceles Triangle 100">
            <a:extLst>
              <a:ext uri="{FF2B5EF4-FFF2-40B4-BE49-F238E27FC236}">
                <a16:creationId xmlns:a16="http://schemas.microsoft.com/office/drawing/2014/main" id="{9773FC63-3E12-419D-B408-EC5B3051C64C}"/>
              </a:ext>
            </a:extLst>
          </p:cNvPr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" name="Heart 101">
            <a:hlinkClick r:id="rId10" action="ppaction://hlinksldjump"/>
            <a:extLst>
              <a:ext uri="{FF2B5EF4-FFF2-40B4-BE49-F238E27FC236}">
                <a16:creationId xmlns:a16="http://schemas.microsoft.com/office/drawing/2014/main" id="{F180652A-056E-4FF8-BEBC-70A8F2D28D26}"/>
              </a:ext>
            </a:extLst>
          </p:cNvPr>
          <p:cNvSpPr/>
          <p:nvPr/>
        </p:nvSpPr>
        <p:spPr>
          <a:xfrm rot="5400000">
            <a:off x="11351621" y="2586449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73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audio>
              <p:cMediaNode vol="80000">
                <p:cTn id="2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</p:childTnLst>
        </p:cTn>
      </p:par>
    </p:tnLst>
    <p:bldLst>
      <p:bldP spid="75" grpId="0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图片 38917" descr="1-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73" y="-151569"/>
            <a:ext cx="8746435" cy="620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图片 38918" descr="1-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8836" y="2704387"/>
            <a:ext cx="2119671" cy="419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图片 38916" descr="1-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495" y="1551045"/>
            <a:ext cx="2554852" cy="540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3939988" y="980889"/>
            <a:ext cx="4154933" cy="364051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5730" tIns="27865" rIns="55730" bIns="2786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CHUẨN BỊ CHO TIẾT HỌC SAU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80114" y="1445143"/>
            <a:ext cx="6542181" cy="424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30" tIns="27865" rIns="55730" bIns="27865">
            <a:spAutoFit/>
          </a:bodyPr>
          <a:lstStyle>
            <a:lvl1pPr marL="457200" indent="-4572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Nghiên cứu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Sưu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tài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nguyên sinh vật biển nước ta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( gợi ý trang wed tham khảo </a:t>
            </a:r>
            <a:r>
              <a:rPr lang="vi-VN" sz="280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https</a:t>
            </a:r>
            <a:r>
              <a:rPr lang="vi-VN" sz="2800" i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://stttt.bacgiang.gov.vn/chi-tiet-tin-tuc/-/</a:t>
            </a:r>
            <a:r>
              <a:rPr lang="vi-VN" sz="280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asset_publisher/RcQOwn9w7wOJ/content/nguon-tai-nguyen-quan-trong-o-cac-vung-bien-cua-viet-nam-trong-bien-ong</a:t>
            </a:r>
            <a:r>
              <a:rPr lang="vi-VN" sz="280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76" y="0"/>
            <a:ext cx="1039539" cy="877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15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CE0C4-0539-4B52-B464-C0DBCCD3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98E6A-5AD8-4BB5-8FE5-18B269E2A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20" name="Picture 4" descr="Image result for thank you&quot;">
            <a:extLst>
              <a:ext uri="{FF2B5EF4-FFF2-40B4-BE49-F238E27FC236}">
                <a16:creationId xmlns:a16="http://schemas.microsoft.com/office/drawing/2014/main" id="{C1BA334C-1F56-4843-86EC-B6EE39806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64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uilding, window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BB50C60D-B9E0-4781-A9EB-F013A3A2A6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436" y="6106160"/>
            <a:ext cx="875058" cy="751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6437" y="408969"/>
            <a:ext cx="11282289" cy="1630848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3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33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1. </a:t>
            </a:r>
            <a:r>
              <a:rPr lang="vi-VN" sz="33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Dạng địa hình nào </a:t>
            </a:r>
            <a:r>
              <a:rPr lang="en-VN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VN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bằng phẳng ở phía bắc và phía nam, hẹp và sâu ở miền Trung</a:t>
            </a:r>
            <a:r>
              <a:rPr lang="en-VN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3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vi-VN" sz="33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69891" y="3433077"/>
            <a:ext cx="5707726" cy="1279823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3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Vùng thềm lục địa</a:t>
            </a:r>
            <a:endParaRPr lang="vi-VN" sz="33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3294730" y="3433077"/>
            <a:ext cx="1814473" cy="1293891"/>
          </a:xfrm>
          <a:prstGeom prst="homePlate">
            <a:avLst>
              <a:gd name="adj" fmla="val 19268"/>
            </a:avLst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5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35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endParaRPr lang="vi-VN" sz="35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32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building, window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B82B0A09-8936-4770-AF49-D36035776E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436" y="6106160"/>
            <a:ext cx="875058" cy="751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1515" y="352698"/>
            <a:ext cx="11465959" cy="1419832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3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 </a:t>
            </a:r>
            <a:r>
              <a:rPr lang="en-US" sz="3300" b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Vịnh biển nào trên Biển Đông được bao bọc bởi bờ biển Việt Nam, Thái Lan, Cam-pu-chia, Ma-lai-xi-a?</a:t>
            </a:r>
            <a:endParaRPr lang="vi-VN" sz="33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27850" y="3350746"/>
            <a:ext cx="5768704" cy="1193119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3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	</a:t>
            </a:r>
            <a:r>
              <a:rPr lang="en-US" sz="3300" b="1" dirty="0" err="1" smtClean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Vịnh</a:t>
            </a:r>
            <a:r>
              <a:rPr lang="en-US" sz="33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 smtClean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Thái</a:t>
            </a:r>
            <a:r>
              <a:rPr lang="en-US" sz="33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Lan</a:t>
            </a:r>
            <a:endParaRPr lang="vi-VN" sz="3300" b="1" dirty="0" smtClean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entagon 10"/>
          <p:cNvSpPr/>
          <p:nvPr/>
        </p:nvSpPr>
        <p:spPr>
          <a:xfrm>
            <a:off x="1811428" y="3350746"/>
            <a:ext cx="1696720" cy="1180535"/>
          </a:xfrm>
          <a:prstGeom prst="homePlate">
            <a:avLst>
              <a:gd name="adj" fmla="val 19268"/>
            </a:avLst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35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endParaRPr lang="vi-VN" sz="35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46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building, window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0D44CBD0-DC78-4A78-8AC6-DEE52847E1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436" y="6106160"/>
            <a:ext cx="875058" cy="751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6257" y="778891"/>
            <a:ext cx="10744708" cy="1739338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3.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 địa hình phân bố ở ven biển, cửa sông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là dạng địa hình</a:t>
            </a:r>
            <a:r>
              <a:rPr lang="en-US" sz="3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vi-VN" sz="32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91556" y="3598815"/>
            <a:ext cx="5566512" cy="1198268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Bờ biển bồi tụ</a:t>
            </a:r>
            <a:endParaRPr lang="vi-VN" sz="36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entagon 10"/>
          <p:cNvSpPr/>
          <p:nvPr/>
        </p:nvSpPr>
        <p:spPr>
          <a:xfrm>
            <a:off x="1876860" y="3598813"/>
            <a:ext cx="2004417" cy="1156067"/>
          </a:xfrm>
          <a:prstGeom prst="homePlate">
            <a:avLst>
              <a:gd name="adj" fmla="val 19268"/>
            </a:avLst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endParaRPr lang="vi-VN" sz="36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73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building, window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6CCA0C16-234A-44E2-B8EB-58F26FCC13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436" y="6106160"/>
            <a:ext cx="875058" cy="751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4911" y="352698"/>
            <a:ext cx="11169747" cy="1518306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defRPr/>
            </a:pPr>
            <a:r>
              <a:rPr lang="en-US" sz="33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33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33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</a:t>
            </a:r>
            <a:r>
              <a:rPr lang="en-US" sz="33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vi-VN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VN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òn </a:t>
            </a:r>
            <a:r>
              <a:rPr lang="en-VN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đảo lớn nhất 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VN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nước ta</a:t>
            </a:r>
            <a:r>
              <a:rPr lang="en-US" sz="33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vi-VN" sz="33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97651" y="3232333"/>
            <a:ext cx="6088552" cy="162102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Đảo Phú Quốc</a:t>
            </a:r>
            <a:endParaRPr lang="vi-VN" sz="3300" b="1" dirty="0">
              <a:solidFill>
                <a:schemeClr val="tx1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1591106" y="3246400"/>
            <a:ext cx="2147477" cy="1550684"/>
          </a:xfrm>
          <a:prstGeom prst="homePlate">
            <a:avLst>
              <a:gd name="adj" fmla="val 19268"/>
            </a:avLst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án</a:t>
            </a:r>
            <a:endParaRPr lang="vi-VN" sz="3200" b="1" dirty="0">
              <a:solidFill>
                <a:schemeClr val="tx1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28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building, window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6B8F5BAF-0CE4-4CAD-BE2A-831BECE82C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436" y="6106160"/>
            <a:ext cx="875058" cy="751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2275" y="352698"/>
            <a:ext cx="10485947" cy="1532374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36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r>
              <a:rPr lang="en-US" sz="36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vi-VN" sz="36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Hai quần đảo lớn nhất Việt Nam</a:t>
            </a:r>
            <a:r>
              <a:rPr lang="en-US" sz="36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vi-VN" sz="36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74388" y="3290911"/>
            <a:ext cx="6344530" cy="126274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Hoàng Sa và Trường Sa</a:t>
            </a:r>
            <a:endParaRPr lang="vi-VN" sz="33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1163782" y="3290911"/>
            <a:ext cx="2122029" cy="1262742"/>
          </a:xfrm>
          <a:prstGeom prst="homePlate">
            <a:avLst>
              <a:gd name="adj" fmla="val 19268"/>
            </a:avLst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endParaRPr lang="vi-VN" sz="32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57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building, window&#10;&#10;Description automatically generated">
            <a:hlinkClick r:id="rId4" action="ppaction://hlinksldjump"/>
            <a:extLst>
              <a:ext uri="{FF2B5EF4-FFF2-40B4-BE49-F238E27FC236}">
                <a16:creationId xmlns:a16="http://schemas.microsoft.com/office/drawing/2014/main" id="{44B6407D-8D71-4100-AE8E-9A97672BE9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436" y="6106160"/>
            <a:ext cx="875058" cy="7518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F1909B-27AC-4B3E-A2E4-44F0FC488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385" y="2463939"/>
            <a:ext cx="4750372" cy="42062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AB261-C699-4A56-B1ED-4EC6139657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082" y="1806292"/>
            <a:ext cx="4832381" cy="3245415"/>
          </a:xfrm>
          <a:prstGeom prst="rect">
            <a:avLst/>
          </a:prstGeom>
        </p:spPr>
      </p:pic>
      <p:sp>
        <p:nvSpPr>
          <p:cNvPr id="12" name="Rectangle: Folded Corner 11">
            <a:extLst>
              <a:ext uri="{FF2B5EF4-FFF2-40B4-BE49-F238E27FC236}">
                <a16:creationId xmlns:a16="http://schemas.microsoft.com/office/drawing/2014/main" id="{89CB5C1B-842D-431D-8CEE-D9580B540891}"/>
              </a:ext>
            </a:extLst>
          </p:cNvPr>
          <p:cNvSpPr/>
          <p:nvPr/>
        </p:nvSpPr>
        <p:spPr>
          <a:xfrm>
            <a:off x="4470961" y="839855"/>
            <a:ext cx="3070271" cy="208827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rgbClr val="7030A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Chúc bạn may mắn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rgbClr val="7030A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lần sau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59441AB-FE82-447C-A20E-3F0AE9139D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A0F0F3-7A04-441A-A5B0-2E4A98FF6C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1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9136397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4.6|4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1523</Words>
  <Application>Microsoft Office PowerPoint</Application>
  <PresentationFormat>Widescreen</PresentationFormat>
  <Paragraphs>188</Paragraphs>
  <Slides>31</Slides>
  <Notes>5</Notes>
  <HiddenSlides>0</HiddenSlides>
  <MMClips>6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SimSun</vt:lpstr>
      <vt:lpstr>#9Slide07 SVNDessert Menu Scrip</vt:lpstr>
      <vt:lpstr>Arial</vt:lpstr>
      <vt:lpstr>Avenir Next</vt:lpstr>
      <vt:lpstr>Brush Script MT</vt:lpstr>
      <vt:lpstr>Calibri</vt:lpstr>
      <vt:lpstr>Calibri Light</vt:lpstr>
      <vt:lpstr>Cambria</vt:lpstr>
      <vt:lpstr>等线</vt:lpstr>
      <vt:lpstr>Roboto</vt:lpstr>
      <vt:lpstr>Symbol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BẢNG TIÊU CHÍ ĐÁNH GIÁ  (Học sinh khác nhận xét câu trả lời và chấm điểm cho bạn ) </vt:lpstr>
      <vt:lpstr>PowerPoint Presentation</vt:lpstr>
      <vt:lpstr>PowerPoint Presentation</vt:lpstr>
      <vt:lpstr>Câu hỏi dành cho Tổ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476</cp:revision>
  <dcterms:created xsi:type="dcterms:W3CDTF">2021-07-10T13:01:32Z</dcterms:created>
  <dcterms:modified xsi:type="dcterms:W3CDTF">2025-02-27T14:21:19Z</dcterms:modified>
</cp:coreProperties>
</file>