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309" r:id="rId3"/>
    <p:sldId id="274" r:id="rId4"/>
    <p:sldId id="275" r:id="rId5"/>
    <p:sldId id="310" r:id="rId6"/>
    <p:sldId id="276" r:id="rId7"/>
    <p:sldId id="277" r:id="rId8"/>
    <p:sldId id="311" r:id="rId9"/>
    <p:sldId id="278" r:id="rId10"/>
    <p:sldId id="279" r:id="rId11"/>
    <p:sldId id="281" r:id="rId12"/>
    <p:sldId id="280" r:id="rId13"/>
    <p:sldId id="282" r:id="rId14"/>
    <p:sldId id="313" r:id="rId15"/>
    <p:sldId id="283" r:id="rId16"/>
    <p:sldId id="288" r:id="rId17"/>
    <p:sldId id="316" r:id="rId18"/>
    <p:sldId id="315" r:id="rId19"/>
    <p:sldId id="294" r:id="rId20"/>
    <p:sldId id="304" r:id="rId21"/>
    <p:sldId id="295" r:id="rId22"/>
    <p:sldId id="285" r:id="rId23"/>
    <p:sldId id="290" r:id="rId24"/>
    <p:sldId id="314" r:id="rId25"/>
    <p:sldId id="302" r:id="rId26"/>
    <p:sldId id="303" r:id="rId27"/>
    <p:sldId id="286" r:id="rId28"/>
    <p:sldId id="301" r:id="rId29"/>
    <p:sldId id="289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993300"/>
    <a:srgbClr val="FF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B41CA-2DE1-484A-ABB0-1D58DA382C8E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09222-D5AC-4F8B-BCBA-839DC579A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0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vi-VN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CC95C2-0D01-4271-8B6A-29B424749DBA}" type="slidenum">
              <a:rPr lang="en-US" altLang="en-US" sz="1200" i="0" smtClean="0">
                <a:solidFill>
                  <a:schemeClr val="tx1"/>
                </a:solidFill>
              </a:rPr>
              <a:pPr/>
              <a:t>1</a:t>
            </a:fld>
            <a:endParaRPr lang="en-US" altLang="en-US" sz="1200" i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47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FFED48-C688-4C24-85A1-5BC0E716D2B1}" type="slidenum">
              <a:rPr lang="en-US" altLang="en-US">
                <a:latin typeface="Arial" charset="0"/>
              </a:rPr>
              <a:pPr/>
              <a:t>27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53249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6867" name="文本占位符 53250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  <p:sp>
        <p:nvSpPr>
          <p:cNvPr id="36868" name="灯片编号占位符 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fld id="{6F714076-E5E6-4619-B872-6CFC22A6F3A3}" type="slidenum">
              <a:rPr lang="en-US" altLang="zh-CN" sz="1200">
                <a:solidFill>
                  <a:prstClr val="black"/>
                </a:solidFill>
              </a:rPr>
              <a:pPr/>
              <a:t>29</a:t>
            </a:fld>
            <a:endParaRPr lang="en-US" altLang="zh-CN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0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8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48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4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3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2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8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36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11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009 w 6027"/>
                <a:gd name="T1" fmla="*/ 9 h 2296"/>
                <a:gd name="T2" fmla="*/ 0 w 6027"/>
                <a:gd name="T3" fmla="*/ 9 h 2296"/>
                <a:gd name="T4" fmla="*/ 0 w 6027"/>
                <a:gd name="T5" fmla="*/ 0 h 2296"/>
                <a:gd name="T6" fmla="*/ 4009 w 6027"/>
                <a:gd name="T7" fmla="*/ 0 h 2296"/>
                <a:gd name="T8" fmla="*/ 4009 w 6027"/>
                <a:gd name="T9" fmla="*/ 9 h 2296"/>
                <a:gd name="T10" fmla="*/ 4009 w 6027"/>
                <a:gd name="T11" fmla="*/ 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i="1" u="sng">
              <a:solidFill>
                <a:srgbClr val="090703"/>
              </a:solidFill>
              <a:latin typeface="VNI-Times" pitchFamily="2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49 h 353"/>
                  <a:gd name="T4" fmla="*/ 24 w 186"/>
                  <a:gd name="T5" fmla="*/ 84 h 353"/>
                  <a:gd name="T6" fmla="*/ 18 w 186"/>
                  <a:gd name="T7" fmla="*/ 181 h 353"/>
                  <a:gd name="T8" fmla="*/ 42 w 186"/>
                  <a:gd name="T9" fmla="*/ 314 h 353"/>
                  <a:gd name="T10" fmla="*/ 48 w 186"/>
                  <a:gd name="T11" fmla="*/ 445 h 353"/>
                  <a:gd name="T12" fmla="*/ 0 w 186"/>
                  <a:gd name="T13" fmla="*/ 972 h 353"/>
                  <a:gd name="T14" fmla="*/ 54 w 186"/>
                  <a:gd name="T15" fmla="*/ 643 h 353"/>
                  <a:gd name="T16" fmla="*/ 84 w 186"/>
                  <a:gd name="T17" fmla="*/ 593 h 353"/>
                  <a:gd name="T18" fmla="*/ 126 w 186"/>
                  <a:gd name="T19" fmla="*/ 348 h 353"/>
                  <a:gd name="T20" fmla="*/ 144 w 186"/>
                  <a:gd name="T21" fmla="*/ 329 h 353"/>
                  <a:gd name="T22" fmla="*/ 144 w 186"/>
                  <a:gd name="T23" fmla="*/ 248 h 353"/>
                  <a:gd name="T24" fmla="*/ 186 w 186"/>
                  <a:gd name="T25" fmla="*/ 181 h 353"/>
                  <a:gd name="T26" fmla="*/ 162 w 186"/>
                  <a:gd name="T27" fmla="*/ 16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7 h 66"/>
                  <a:gd name="T8" fmla="*/ 6 w 155"/>
                  <a:gd name="T9" fmla="*/ 49 h 66"/>
                  <a:gd name="T10" fmla="*/ 0 w 155"/>
                  <a:gd name="T11" fmla="*/ 68 h 66"/>
                  <a:gd name="T12" fmla="*/ 78 w 155"/>
                  <a:gd name="T13" fmla="*/ 166 h 66"/>
                  <a:gd name="T14" fmla="*/ 96 w 155"/>
                  <a:gd name="T15" fmla="*/ 117 h 66"/>
                  <a:gd name="T16" fmla="*/ 155 w 155"/>
                  <a:gd name="T17" fmla="*/ 185 h 66"/>
                  <a:gd name="T18" fmla="*/ 126 w 155"/>
                  <a:gd name="T19" fmla="*/ 68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05 h 72"/>
                  <a:gd name="T2" fmla="*/ 0 w 42"/>
                  <a:gd name="T3" fmla="*/ 53 h 72"/>
                  <a:gd name="T4" fmla="*/ 12 w 42"/>
                  <a:gd name="T5" fmla="*/ 18 h 72"/>
                  <a:gd name="T6" fmla="*/ 0 w 42"/>
                  <a:gd name="T7" fmla="*/ 18 h 72"/>
                  <a:gd name="T8" fmla="*/ 12 w 42"/>
                  <a:gd name="T9" fmla="*/ 18 h 72"/>
                  <a:gd name="T10" fmla="*/ 24 w 42"/>
                  <a:gd name="T11" fmla="*/ 18 h 72"/>
                  <a:gd name="T12" fmla="*/ 36 w 42"/>
                  <a:gd name="T13" fmla="*/ 18 h 72"/>
                  <a:gd name="T14" fmla="*/ 42 w 42"/>
                  <a:gd name="T15" fmla="*/ 0 h 72"/>
                  <a:gd name="T16" fmla="*/ 30 w 42"/>
                  <a:gd name="T17" fmla="*/ 53 h 72"/>
                  <a:gd name="T18" fmla="*/ 42 w 42"/>
                  <a:gd name="T19" fmla="*/ 141 h 72"/>
                  <a:gd name="T20" fmla="*/ 12 w 42"/>
                  <a:gd name="T21" fmla="*/ 206 h 72"/>
                  <a:gd name="T22" fmla="*/ 6 w 42"/>
                  <a:gd name="T23" fmla="*/ 105 h 72"/>
                  <a:gd name="T24" fmla="*/ 6 w 42"/>
                  <a:gd name="T25" fmla="*/ 105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9 h 287"/>
                <a:gd name="T4" fmla="*/ 66 w 365"/>
                <a:gd name="T5" fmla="*/ 126 h 287"/>
                <a:gd name="T6" fmla="*/ 143 w 365"/>
                <a:gd name="T7" fmla="*/ 207 h 287"/>
                <a:gd name="T8" fmla="*/ 191 w 365"/>
                <a:gd name="T9" fmla="*/ 189 h 287"/>
                <a:gd name="T10" fmla="*/ 341 w 365"/>
                <a:gd name="T11" fmla="*/ 323 h 287"/>
                <a:gd name="T12" fmla="*/ 305 w 365"/>
                <a:gd name="T13" fmla="*/ 198 h 287"/>
                <a:gd name="T14" fmla="*/ 365 w 365"/>
                <a:gd name="T15" fmla="*/ 150 h 287"/>
                <a:gd name="T16" fmla="*/ 359 w 365"/>
                <a:gd name="T17" fmla="*/ 144 h 287"/>
                <a:gd name="T18" fmla="*/ 335 w 365"/>
                <a:gd name="T19" fmla="*/ 132 h 287"/>
                <a:gd name="T20" fmla="*/ 299 w 365"/>
                <a:gd name="T21" fmla="*/ 99 h 287"/>
                <a:gd name="T22" fmla="*/ 257 w 365"/>
                <a:gd name="T23" fmla="*/ 81 h 287"/>
                <a:gd name="T24" fmla="*/ 215 w 365"/>
                <a:gd name="T25" fmla="*/ 63 h 287"/>
                <a:gd name="T26" fmla="*/ 173 w 365"/>
                <a:gd name="T27" fmla="*/ 45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9 h 60"/>
                <a:gd name="T16" fmla="*/ 65 w 71"/>
                <a:gd name="T17" fmla="*/ 51 h 60"/>
                <a:gd name="T18" fmla="*/ 71 w 71"/>
                <a:gd name="T19" fmla="*/ 63 h 60"/>
                <a:gd name="T20" fmla="*/ 71 w 71"/>
                <a:gd name="T21" fmla="*/ 69 h 60"/>
                <a:gd name="T22" fmla="*/ 59 w 71"/>
                <a:gd name="T23" fmla="*/ 63 h 60"/>
                <a:gd name="T24" fmla="*/ 47 w 71"/>
                <a:gd name="T25" fmla="*/ 51 h 60"/>
                <a:gd name="T26" fmla="*/ 23 w 71"/>
                <a:gd name="T27" fmla="*/ 39 h 60"/>
                <a:gd name="T28" fmla="*/ 23 w 71"/>
                <a:gd name="T29" fmla="*/ 45 h 60"/>
                <a:gd name="T30" fmla="*/ 18 w 71"/>
                <a:gd name="T31" fmla="*/ 51 h 60"/>
                <a:gd name="T32" fmla="*/ 12 w 71"/>
                <a:gd name="T33" fmla="*/ 57 h 60"/>
                <a:gd name="T34" fmla="*/ 6 w 71"/>
                <a:gd name="T35" fmla="*/ 57 h 60"/>
                <a:gd name="T36" fmla="*/ 6 w 71"/>
                <a:gd name="T37" fmla="*/ 57 h 60"/>
                <a:gd name="T38" fmla="*/ 6 w 71"/>
                <a:gd name="T39" fmla="*/ 45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3 h 162"/>
                <a:gd name="T10" fmla="*/ 96 w 161"/>
                <a:gd name="T11" fmla="*/ 69 h 162"/>
                <a:gd name="T12" fmla="*/ 102 w 161"/>
                <a:gd name="T13" fmla="*/ 81 h 162"/>
                <a:gd name="T14" fmla="*/ 108 w 161"/>
                <a:gd name="T15" fmla="*/ 93 h 162"/>
                <a:gd name="T16" fmla="*/ 120 w 161"/>
                <a:gd name="T17" fmla="*/ 105 h 162"/>
                <a:gd name="T18" fmla="*/ 143 w 161"/>
                <a:gd name="T19" fmla="*/ 124 h 162"/>
                <a:gd name="T20" fmla="*/ 155 w 161"/>
                <a:gd name="T21" fmla="*/ 156 h 162"/>
                <a:gd name="T22" fmla="*/ 161 w 161"/>
                <a:gd name="T23" fmla="*/ 174 h 162"/>
                <a:gd name="T24" fmla="*/ 161 w 161"/>
                <a:gd name="T25" fmla="*/ 180 h 162"/>
                <a:gd name="T26" fmla="*/ 96 w 161"/>
                <a:gd name="T27" fmla="*/ 111 h 162"/>
                <a:gd name="T28" fmla="*/ 30 w 161"/>
                <a:gd name="T29" fmla="*/ 63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9 h 60"/>
                <a:gd name="T4" fmla="*/ 41 w 59"/>
                <a:gd name="T5" fmla="*/ 45 h 60"/>
                <a:gd name="T6" fmla="*/ 47 w 59"/>
                <a:gd name="T7" fmla="*/ 51 h 60"/>
                <a:gd name="T8" fmla="*/ 53 w 59"/>
                <a:gd name="T9" fmla="*/ 63 h 60"/>
                <a:gd name="T10" fmla="*/ 53 w 59"/>
                <a:gd name="T11" fmla="*/ 69 h 60"/>
                <a:gd name="T12" fmla="*/ 47 w 59"/>
                <a:gd name="T13" fmla="*/ 63 h 60"/>
                <a:gd name="T14" fmla="*/ 35 w 59"/>
                <a:gd name="T15" fmla="*/ 57 h 60"/>
                <a:gd name="T16" fmla="*/ 23 w 59"/>
                <a:gd name="T17" fmla="*/ 45 h 60"/>
                <a:gd name="T18" fmla="*/ 17 w 59"/>
                <a:gd name="T19" fmla="*/ 39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5 h 204"/>
                <a:gd name="T2" fmla="*/ 245 w 245"/>
                <a:gd name="T3" fmla="*/ 51 h 204"/>
                <a:gd name="T4" fmla="*/ 209 w 245"/>
                <a:gd name="T5" fmla="*/ 93 h 204"/>
                <a:gd name="T6" fmla="*/ 143 w 245"/>
                <a:gd name="T7" fmla="*/ 150 h 204"/>
                <a:gd name="T8" fmla="*/ 167 w 245"/>
                <a:gd name="T9" fmla="*/ 176 h 204"/>
                <a:gd name="T10" fmla="*/ 179 w 245"/>
                <a:gd name="T11" fmla="*/ 231 h 204"/>
                <a:gd name="T12" fmla="*/ 77 w 245"/>
                <a:gd name="T13" fmla="*/ 150 h 204"/>
                <a:gd name="T14" fmla="*/ 47 w 245"/>
                <a:gd name="T15" fmla="*/ 93 h 204"/>
                <a:gd name="T16" fmla="*/ 89 w 245"/>
                <a:gd name="T17" fmla="*/ 75 h 204"/>
                <a:gd name="T18" fmla="*/ 59 w 245"/>
                <a:gd name="T19" fmla="*/ 45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5 h 204"/>
                <a:gd name="T50" fmla="*/ 233 w 245"/>
                <a:gd name="T51" fmla="*/ 45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sp>
        <p:nvSpPr>
          <p:cNvPr id="1026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26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999B8-2292-44A8-9875-CC669A2ECCE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14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00FBC-6796-447B-866E-EA05EC1505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08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0BE41-CFC2-44BB-80FB-EE618D18349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18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39EC5-5305-4AF0-9284-DDBE2F332D3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911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8165E-DFC3-47BA-B8CC-CCAEDC7AAE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29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083DF-0F9E-47B5-89E1-DDCE980BEB8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39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0FF3-D158-476E-B552-26B809C4A5B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08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6D757-68A5-4FE0-BD2F-1ABF8062BE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080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8B38-7AE9-4E24-A367-D2F6074E84B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126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ED53C-5075-4465-B01D-9AC634D150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51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5FEEC-032D-497F-BE56-F2231EA93F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46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833CFB6-7359-489A-9FF0-4156D3BF9719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3/19/2025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683959-731A-41BC-9D40-0CDAA4EBA5B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6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E15E-4FF8-4DBA-B4FF-219B5BE93B8F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01C64-7550-488A-BAA7-1A0DE98AF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0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009 w 6027"/>
                <a:gd name="T1" fmla="*/ 9 h 2296"/>
                <a:gd name="T2" fmla="*/ 0 w 6027"/>
                <a:gd name="T3" fmla="*/ 9 h 2296"/>
                <a:gd name="T4" fmla="*/ 0 w 6027"/>
                <a:gd name="T5" fmla="*/ 0 h 2296"/>
                <a:gd name="T6" fmla="*/ 4009 w 6027"/>
                <a:gd name="T7" fmla="*/ 0 h 2296"/>
                <a:gd name="T8" fmla="*/ 4009 w 6027"/>
                <a:gd name="T9" fmla="*/ 9 h 2296"/>
                <a:gd name="T10" fmla="*/ 4009 w 6027"/>
                <a:gd name="T11" fmla="*/ 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922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i="1" u="sng">
              <a:solidFill>
                <a:srgbClr val="090703"/>
              </a:solidFill>
              <a:latin typeface="VNI-Times" pitchFamily="2" charset="0"/>
            </a:endParaRPr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922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49 h 353"/>
                  <a:gd name="T4" fmla="*/ 24 w 186"/>
                  <a:gd name="T5" fmla="*/ 84 h 353"/>
                  <a:gd name="T6" fmla="*/ 18 w 186"/>
                  <a:gd name="T7" fmla="*/ 181 h 353"/>
                  <a:gd name="T8" fmla="*/ 42 w 186"/>
                  <a:gd name="T9" fmla="*/ 314 h 353"/>
                  <a:gd name="T10" fmla="*/ 48 w 186"/>
                  <a:gd name="T11" fmla="*/ 445 h 353"/>
                  <a:gd name="T12" fmla="*/ 0 w 186"/>
                  <a:gd name="T13" fmla="*/ 972 h 353"/>
                  <a:gd name="T14" fmla="*/ 54 w 186"/>
                  <a:gd name="T15" fmla="*/ 643 h 353"/>
                  <a:gd name="T16" fmla="*/ 84 w 186"/>
                  <a:gd name="T17" fmla="*/ 593 h 353"/>
                  <a:gd name="T18" fmla="*/ 126 w 186"/>
                  <a:gd name="T19" fmla="*/ 348 h 353"/>
                  <a:gd name="T20" fmla="*/ 144 w 186"/>
                  <a:gd name="T21" fmla="*/ 329 h 353"/>
                  <a:gd name="T22" fmla="*/ 144 w 186"/>
                  <a:gd name="T23" fmla="*/ 248 h 353"/>
                  <a:gd name="T24" fmla="*/ 186 w 186"/>
                  <a:gd name="T25" fmla="*/ 181 h 353"/>
                  <a:gd name="T26" fmla="*/ 162 w 186"/>
                  <a:gd name="T27" fmla="*/ 16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7 h 66"/>
                  <a:gd name="T8" fmla="*/ 6 w 155"/>
                  <a:gd name="T9" fmla="*/ 49 h 66"/>
                  <a:gd name="T10" fmla="*/ 0 w 155"/>
                  <a:gd name="T11" fmla="*/ 68 h 66"/>
                  <a:gd name="T12" fmla="*/ 78 w 155"/>
                  <a:gd name="T13" fmla="*/ 166 h 66"/>
                  <a:gd name="T14" fmla="*/ 96 w 155"/>
                  <a:gd name="T15" fmla="*/ 117 h 66"/>
                  <a:gd name="T16" fmla="*/ 155 w 155"/>
                  <a:gd name="T17" fmla="*/ 185 h 66"/>
                  <a:gd name="T18" fmla="*/ 126 w 155"/>
                  <a:gd name="T19" fmla="*/ 68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05 h 72"/>
                  <a:gd name="T2" fmla="*/ 0 w 42"/>
                  <a:gd name="T3" fmla="*/ 53 h 72"/>
                  <a:gd name="T4" fmla="*/ 12 w 42"/>
                  <a:gd name="T5" fmla="*/ 18 h 72"/>
                  <a:gd name="T6" fmla="*/ 0 w 42"/>
                  <a:gd name="T7" fmla="*/ 18 h 72"/>
                  <a:gd name="T8" fmla="*/ 12 w 42"/>
                  <a:gd name="T9" fmla="*/ 18 h 72"/>
                  <a:gd name="T10" fmla="*/ 24 w 42"/>
                  <a:gd name="T11" fmla="*/ 18 h 72"/>
                  <a:gd name="T12" fmla="*/ 36 w 42"/>
                  <a:gd name="T13" fmla="*/ 18 h 72"/>
                  <a:gd name="T14" fmla="*/ 42 w 42"/>
                  <a:gd name="T15" fmla="*/ 0 h 72"/>
                  <a:gd name="T16" fmla="*/ 30 w 42"/>
                  <a:gd name="T17" fmla="*/ 53 h 72"/>
                  <a:gd name="T18" fmla="*/ 42 w 42"/>
                  <a:gd name="T19" fmla="*/ 141 h 72"/>
                  <a:gd name="T20" fmla="*/ 12 w 42"/>
                  <a:gd name="T21" fmla="*/ 206 h 72"/>
                  <a:gd name="T22" fmla="*/ 6 w 42"/>
                  <a:gd name="T23" fmla="*/ 105 h 72"/>
                  <a:gd name="T24" fmla="*/ 6 w 42"/>
                  <a:gd name="T25" fmla="*/ 105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i="1" u="sng">
                  <a:solidFill>
                    <a:srgbClr val="090703"/>
                  </a:solidFill>
                  <a:latin typeface="VNI-Times" pitchFamily="2" charset="0"/>
                </a:endParaRPr>
              </a:p>
            </p:txBody>
          </p:sp>
        </p:grpSp>
        <p:sp>
          <p:nvSpPr>
            <p:cNvPr id="923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9 h 287"/>
                <a:gd name="T4" fmla="*/ 66 w 365"/>
                <a:gd name="T5" fmla="*/ 126 h 287"/>
                <a:gd name="T6" fmla="*/ 143 w 365"/>
                <a:gd name="T7" fmla="*/ 207 h 287"/>
                <a:gd name="T8" fmla="*/ 191 w 365"/>
                <a:gd name="T9" fmla="*/ 189 h 287"/>
                <a:gd name="T10" fmla="*/ 341 w 365"/>
                <a:gd name="T11" fmla="*/ 323 h 287"/>
                <a:gd name="T12" fmla="*/ 305 w 365"/>
                <a:gd name="T13" fmla="*/ 198 h 287"/>
                <a:gd name="T14" fmla="*/ 365 w 365"/>
                <a:gd name="T15" fmla="*/ 150 h 287"/>
                <a:gd name="T16" fmla="*/ 359 w 365"/>
                <a:gd name="T17" fmla="*/ 144 h 287"/>
                <a:gd name="T18" fmla="*/ 335 w 365"/>
                <a:gd name="T19" fmla="*/ 132 h 287"/>
                <a:gd name="T20" fmla="*/ 299 w 365"/>
                <a:gd name="T21" fmla="*/ 99 h 287"/>
                <a:gd name="T22" fmla="*/ 257 w 365"/>
                <a:gd name="T23" fmla="*/ 81 h 287"/>
                <a:gd name="T24" fmla="*/ 215 w 365"/>
                <a:gd name="T25" fmla="*/ 63 h 287"/>
                <a:gd name="T26" fmla="*/ 173 w 365"/>
                <a:gd name="T27" fmla="*/ 45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9 h 60"/>
                <a:gd name="T16" fmla="*/ 65 w 71"/>
                <a:gd name="T17" fmla="*/ 51 h 60"/>
                <a:gd name="T18" fmla="*/ 71 w 71"/>
                <a:gd name="T19" fmla="*/ 63 h 60"/>
                <a:gd name="T20" fmla="*/ 71 w 71"/>
                <a:gd name="T21" fmla="*/ 69 h 60"/>
                <a:gd name="T22" fmla="*/ 59 w 71"/>
                <a:gd name="T23" fmla="*/ 63 h 60"/>
                <a:gd name="T24" fmla="*/ 47 w 71"/>
                <a:gd name="T25" fmla="*/ 51 h 60"/>
                <a:gd name="T26" fmla="*/ 23 w 71"/>
                <a:gd name="T27" fmla="*/ 39 h 60"/>
                <a:gd name="T28" fmla="*/ 23 w 71"/>
                <a:gd name="T29" fmla="*/ 45 h 60"/>
                <a:gd name="T30" fmla="*/ 18 w 71"/>
                <a:gd name="T31" fmla="*/ 51 h 60"/>
                <a:gd name="T32" fmla="*/ 12 w 71"/>
                <a:gd name="T33" fmla="*/ 57 h 60"/>
                <a:gd name="T34" fmla="*/ 6 w 71"/>
                <a:gd name="T35" fmla="*/ 57 h 60"/>
                <a:gd name="T36" fmla="*/ 6 w 71"/>
                <a:gd name="T37" fmla="*/ 57 h 60"/>
                <a:gd name="T38" fmla="*/ 6 w 71"/>
                <a:gd name="T39" fmla="*/ 45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3 h 162"/>
                <a:gd name="T10" fmla="*/ 96 w 161"/>
                <a:gd name="T11" fmla="*/ 69 h 162"/>
                <a:gd name="T12" fmla="*/ 102 w 161"/>
                <a:gd name="T13" fmla="*/ 81 h 162"/>
                <a:gd name="T14" fmla="*/ 108 w 161"/>
                <a:gd name="T15" fmla="*/ 93 h 162"/>
                <a:gd name="T16" fmla="*/ 120 w 161"/>
                <a:gd name="T17" fmla="*/ 105 h 162"/>
                <a:gd name="T18" fmla="*/ 143 w 161"/>
                <a:gd name="T19" fmla="*/ 124 h 162"/>
                <a:gd name="T20" fmla="*/ 155 w 161"/>
                <a:gd name="T21" fmla="*/ 156 h 162"/>
                <a:gd name="T22" fmla="*/ 161 w 161"/>
                <a:gd name="T23" fmla="*/ 174 h 162"/>
                <a:gd name="T24" fmla="*/ 161 w 161"/>
                <a:gd name="T25" fmla="*/ 180 h 162"/>
                <a:gd name="T26" fmla="*/ 96 w 161"/>
                <a:gd name="T27" fmla="*/ 111 h 162"/>
                <a:gd name="T28" fmla="*/ 30 w 161"/>
                <a:gd name="T29" fmla="*/ 63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9 h 60"/>
                <a:gd name="T4" fmla="*/ 41 w 59"/>
                <a:gd name="T5" fmla="*/ 45 h 60"/>
                <a:gd name="T6" fmla="*/ 47 w 59"/>
                <a:gd name="T7" fmla="*/ 51 h 60"/>
                <a:gd name="T8" fmla="*/ 53 w 59"/>
                <a:gd name="T9" fmla="*/ 63 h 60"/>
                <a:gd name="T10" fmla="*/ 53 w 59"/>
                <a:gd name="T11" fmla="*/ 69 h 60"/>
                <a:gd name="T12" fmla="*/ 47 w 59"/>
                <a:gd name="T13" fmla="*/ 63 h 60"/>
                <a:gd name="T14" fmla="*/ 35 w 59"/>
                <a:gd name="T15" fmla="*/ 57 h 60"/>
                <a:gd name="T16" fmla="*/ 23 w 59"/>
                <a:gd name="T17" fmla="*/ 45 h 60"/>
                <a:gd name="T18" fmla="*/ 17 w 59"/>
                <a:gd name="T19" fmla="*/ 39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5 h 204"/>
                <a:gd name="T2" fmla="*/ 245 w 245"/>
                <a:gd name="T3" fmla="*/ 51 h 204"/>
                <a:gd name="T4" fmla="*/ 209 w 245"/>
                <a:gd name="T5" fmla="*/ 93 h 204"/>
                <a:gd name="T6" fmla="*/ 143 w 245"/>
                <a:gd name="T7" fmla="*/ 150 h 204"/>
                <a:gd name="T8" fmla="*/ 167 w 245"/>
                <a:gd name="T9" fmla="*/ 176 h 204"/>
                <a:gd name="T10" fmla="*/ 179 w 245"/>
                <a:gd name="T11" fmla="*/ 231 h 204"/>
                <a:gd name="T12" fmla="*/ 77 w 245"/>
                <a:gd name="T13" fmla="*/ 150 h 204"/>
                <a:gd name="T14" fmla="*/ 47 w 245"/>
                <a:gd name="T15" fmla="*/ 93 h 204"/>
                <a:gd name="T16" fmla="*/ 89 w 245"/>
                <a:gd name="T17" fmla="*/ 75 h 204"/>
                <a:gd name="T18" fmla="*/ 59 w 245"/>
                <a:gd name="T19" fmla="*/ 45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5 h 204"/>
                <a:gd name="T50" fmla="*/ 233 w 245"/>
                <a:gd name="T51" fmla="*/ 45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 b="1" i="1" u="sng">
                <a:solidFill>
                  <a:srgbClr val="090703"/>
                </a:solidFill>
                <a:latin typeface="VNI-Times" pitchFamily="2" charset="0"/>
              </a:endParaRPr>
            </a:p>
          </p:txBody>
        </p:sp>
      </p:grpSp>
      <p:sp>
        <p:nvSpPr>
          <p:cNvPr id="923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i="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24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i="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24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u="none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F062C9-D7EF-4ACB-877A-4E873AB08B19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4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inh%20Dia%20Ly%206.avi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inh%20Dia%20Ly%206.avi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inh%20Dia%20Ly%206.av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15950" y="387350"/>
          <a:ext cx="85344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Image" r:id="rId4" imgW="20317460" imgH="15238095" progId="">
                  <p:embed/>
                </p:oleObj>
              </mc:Choice>
              <mc:Fallback>
                <p:oleObj name="Image" r:id="rId4" imgW="20317460" imgH="15238095" progId="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387350"/>
                        <a:ext cx="8534400" cy="64770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1506538" y="325438"/>
            <a:ext cx="65706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vi-VN" altLang="vi-VN" sz="24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</a:t>
            </a:r>
            <a:r>
              <a:rPr lang="vi-VN" altLang="vi-VN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 NHÂN DÂN </a:t>
            </a:r>
            <a:r>
              <a:rPr lang="en-US" altLang="vi-VN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 PHỐ BIÊN HÒA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vi-VN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TRƯỜNG THCS  LONG BÌNH TÂN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1743075" y="4000500"/>
            <a:ext cx="5529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vi-VN" altLang="vi-VN" sz="1800" b="1">
              <a:solidFill>
                <a:srgbClr val="FF0000"/>
              </a:solidFill>
              <a:latin typeface=".VnArial" panose="020B7200000000000000" pitchFamily="34" charset="0"/>
            </a:endParaRP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1531938" y="5351463"/>
            <a:ext cx="68854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vi-VN" sz="24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vi-VN" sz="24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</a:t>
            </a:r>
            <a:r>
              <a:rPr lang="en-US" altLang="vi-VN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 :  NGUYỄN THỊ THUỲ DUNG </a:t>
            </a:r>
          </a:p>
        </p:txBody>
      </p:sp>
      <p:pic>
        <p:nvPicPr>
          <p:cNvPr id="3078" name="Picture 7" descr="animated earth 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1039813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 descr="animated earth 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552575"/>
            <a:ext cx="75406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9" descr="animated earth 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8" y="833438"/>
            <a:ext cx="10906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10" descr="animated earth 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2051">
            <a:off x="7466013" y="1427163"/>
            <a:ext cx="792162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6" descr="Picture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2271713"/>
            <a:ext cx="1500188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AE868B-3A83-407B-AD65-A4234A22DD6B}"/>
              </a:ext>
            </a:extLst>
          </p:cNvPr>
          <p:cNvSpPr/>
          <p:nvPr/>
        </p:nvSpPr>
        <p:spPr>
          <a:xfrm>
            <a:off x="2286000" y="4073525"/>
            <a:ext cx="5021263" cy="900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vi-VN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CHÀO 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ĐÓN</a:t>
            </a:r>
            <a:r>
              <a:rPr lang="vi-VN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CÁC EM HỌC SINH  </a:t>
            </a:r>
          </a:p>
        </p:txBody>
      </p:sp>
      <p:pic>
        <p:nvPicPr>
          <p:cNvPr id="3084" name="Picture 16" descr="Picture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051050"/>
            <a:ext cx="150018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027679"/>
      </p:ext>
    </p:extLst>
  </p:cSld>
  <p:clrMapOvr>
    <a:masterClrMapping/>
  </p:clrMapOvr>
  <p:transition spd="slow" advTm="135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429" y="1905000"/>
            <a:ext cx="6242804" cy="427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本框 2055"/>
          <p:cNvSpPr txBox="1">
            <a:spLocks noChangeArrowheads="1"/>
          </p:cNvSpPr>
          <p:nvPr/>
        </p:nvSpPr>
        <p:spPr bwMode="auto">
          <a:xfrm>
            <a:off x="2139852" y="132948"/>
            <a:ext cx="5793931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7030A0"/>
            </a:solidFill>
            <a:prstDash val="sysDot"/>
          </a:ln>
          <a:extLst/>
        </p:spPr>
        <p:txBody>
          <a:bodyPr wrap="square">
            <a:spAutoFit/>
          </a:bodyPr>
          <a:lstStyle>
            <a:lvl1pPr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5000" b="1" dirty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KHỞI ĐỘNG</a:t>
            </a:r>
            <a:endParaRPr lang="vi-VN" altLang="zh-CN" sz="5000" b="1" dirty="0">
              <a:solidFill>
                <a:srgbClr val="F79646">
                  <a:lumMod val="50000"/>
                </a:srgbClr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2" name="文本框 2054"/>
          <p:cNvSpPr txBox="1">
            <a:spLocks noChangeArrowheads="1"/>
          </p:cNvSpPr>
          <p:nvPr/>
        </p:nvSpPr>
        <p:spPr bwMode="auto">
          <a:xfrm>
            <a:off x="1701315" y="1219200"/>
            <a:ext cx="56819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i="1" dirty="0" err="1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Các</a:t>
            </a:r>
            <a:r>
              <a:rPr lang="en-US" altLang="en-US" sz="3600" b="1" i="1" dirty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3600" b="1" i="1" dirty="0" err="1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em</a:t>
            </a:r>
            <a:r>
              <a:rPr lang="en-US" altLang="en-US" sz="3600" b="1" i="1" dirty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3600" b="1" i="1" dirty="0" err="1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cùng</a:t>
            </a:r>
            <a:r>
              <a:rPr lang="en-US" altLang="en-US" sz="3600" b="1" i="1" dirty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3600" b="1" i="1" dirty="0" err="1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xem</a:t>
            </a:r>
            <a:r>
              <a:rPr lang="en-US" altLang="en-US" sz="3600" b="1" i="1" dirty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video </a:t>
            </a:r>
            <a:endParaRPr lang="vi-VN" altLang="en-US" sz="3600" b="1" i="1" dirty="0">
              <a:solidFill>
                <a:srgbClr val="7030A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3" name="AutoShape 18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7383294" y="5844245"/>
            <a:ext cx="550489" cy="3048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47800" cy="1221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794473" y="6172200"/>
            <a:ext cx="166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prstClr val="black"/>
                </a:solidFill>
              </a:rPr>
              <a:t>Nguồn</a:t>
            </a:r>
            <a:r>
              <a:rPr lang="en-US" i="1" dirty="0" smtClean="0">
                <a:solidFill>
                  <a:prstClr val="black"/>
                </a:solidFill>
              </a:rPr>
              <a:t> YouTube</a:t>
            </a:r>
            <a:endParaRPr 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14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225233" y="2027688"/>
            <a:ext cx="85756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nl-NL" sz="2800" b="1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Qua đoạn Video vừa xem hãy trả lời các câu hỏi sau:</a:t>
            </a:r>
            <a:endParaRPr lang="nl-NL" sz="2800" b="1" dirty="0">
              <a:solidFill>
                <a:srgbClr val="4BACC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04800" y="3200400"/>
            <a:ext cx="8575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nl-NL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24000" y="478013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39889"/>
              </p:ext>
            </p:extLst>
          </p:nvPr>
        </p:nvGraphicFramePr>
        <p:xfrm>
          <a:off x="571389" y="3228535"/>
          <a:ext cx="8240070" cy="140208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496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8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4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gì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đại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dương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muốn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biết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gì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đại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dương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đã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được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học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gì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Biển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đại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dương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ở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Tiểu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học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lang="en-US" sz="200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3122" cy="103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2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28  - TIẾT 40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18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BIỂN VÀ ĐẠI DƯƠNG 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33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124200" y="457540"/>
            <a:ext cx="3829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u="none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Tuần</a:t>
            </a:r>
            <a:r>
              <a:rPr lang="en-US" u="none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 28 - </a:t>
            </a:r>
            <a:r>
              <a:rPr lang="en-US" u="none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Tiết</a:t>
            </a:r>
            <a:r>
              <a:rPr lang="en-US" u="none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700" u="none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40</a:t>
            </a:r>
            <a:endParaRPr lang="en-US" sz="2700" u="none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24374" y="1503943"/>
            <a:ext cx="8610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000" i="0" u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18 : BIỂN VÀ ĐẠI DƯƠNG</a:t>
            </a:r>
            <a:endParaRPr lang="en-US" sz="4000" i="0" u="non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8" name="AutoShape 18">
            <a:hlinkClick r:id="rId2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534400" y="6324600"/>
            <a:ext cx="381000" cy="3048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42900"/>
            <a:ext cx="1365925" cy="11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24424" y="2420372"/>
            <a:ext cx="7810500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200" cap="all" dirty="0" err="1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anose="02020603050405020304" pitchFamily="18" charset="0"/>
              </a:rPr>
              <a:t>Nội</a:t>
            </a:r>
            <a:r>
              <a:rPr lang="en-US" sz="3200" cap="all" dirty="0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anose="02020603050405020304" pitchFamily="18" charset="0"/>
              </a:rPr>
              <a:t> DUNG </a:t>
            </a:r>
            <a:r>
              <a:rPr lang="en-US" sz="3200" cap="all" dirty="0" err="1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anose="02020603050405020304" pitchFamily="18" charset="0"/>
              </a:rPr>
              <a:t>bài</a:t>
            </a:r>
            <a:r>
              <a:rPr lang="en-US" sz="3200" cap="all" dirty="0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sz="3200" cap="all" dirty="0" err="1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anose="02020603050405020304" pitchFamily="18" charset="0"/>
              </a:rPr>
              <a:t>học</a:t>
            </a:r>
            <a:endParaRPr lang="en-US" sz="3200" cap="all" dirty="0" smtClean="0">
              <a:ln w="0"/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anose="02020603050405020304" pitchFamily="18" charset="0"/>
            </a:endParaRPr>
          </a:p>
          <a:p>
            <a:pPr marL="571500" indent="-571500" algn="just" eaLnBrk="0" hangingPunct="0">
              <a:spcBef>
                <a:spcPct val="50000"/>
              </a:spcBef>
              <a:buAutoNum type="romanUcPeriod"/>
              <a:defRPr/>
            </a:pPr>
            <a:r>
              <a:rPr lang="nl-NL" sz="32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Các đại dương trên Trái Đất. </a:t>
            </a:r>
          </a:p>
          <a:p>
            <a:pPr marL="571500" indent="-571500" algn="just" eaLnBrk="0" hangingPunct="0">
              <a:spcBef>
                <a:spcPct val="50000"/>
              </a:spcBef>
              <a:buFontTx/>
              <a:buAutoNum type="romanUcPeriod"/>
              <a:defRPr/>
            </a:pP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muối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đới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đới</a:t>
            </a:r>
            <a:r>
              <a:rPr lang="en-US" sz="32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triều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32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5996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4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59863" y="927389"/>
            <a:ext cx="366773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nl-NL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Nhiệm vụ 1: Quan </a:t>
            </a:r>
            <a:r>
              <a:rPr lang="nl-NL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sát lược đồ </a:t>
            </a:r>
            <a:r>
              <a:rPr lang="nl-NL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H18.1 </a:t>
            </a:r>
            <a:r>
              <a:rPr lang="nl-NL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 làm việc cá nhân) </a:t>
            </a:r>
            <a:r>
              <a:rPr lang="nl-NL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trả lời câu hỏi sau: </a:t>
            </a:r>
            <a:endParaRPr lang="nl-NL" sz="2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04800" y="3200400"/>
            <a:ext cx="8575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nl-NL" b="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" y="2518756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3924300" y="4419600"/>
            <a:ext cx="51435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" y="4154604"/>
            <a:ext cx="3733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486400" y="4876800"/>
            <a:ext cx="685800" cy="685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622957" y="5963056"/>
            <a:ext cx="36765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584332" y="4912468"/>
            <a:ext cx="685800" cy="6858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7758989" y="5963056"/>
            <a:ext cx="396843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/>
          <p:nvPr/>
        </p:nvPicPr>
        <p:blipFill>
          <a:blip r:embed="rId4"/>
          <a:stretch>
            <a:fillRect/>
          </a:stretch>
        </p:blipFill>
        <p:spPr>
          <a:xfrm>
            <a:off x="4065317" y="1187784"/>
            <a:ext cx="4789218" cy="34164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43400" y="4419600"/>
            <a:ext cx="4191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5095232" y="828171"/>
            <a:ext cx="1940668" cy="287777"/>
          </a:xfrm>
          <a:prstGeom prst="wedgeRectCallout">
            <a:avLst>
              <a:gd name="adj1" fmla="val 23166"/>
              <a:gd name="adj2" fmla="val 159735"/>
            </a:avLst>
          </a:prstGeom>
          <a:gradFill rotWithShape="1">
            <a:gsLst>
              <a:gs pos="0">
                <a:srgbClr val="00FF00"/>
              </a:gs>
              <a:gs pos="50000">
                <a:schemeClr val="bg1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Bắc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endParaRPr lang="en-US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en-US" sz="2400" dirty="0"/>
          </a:p>
          <a:p>
            <a:pPr algn="ctr" eaLnBrk="1" hangingPunct="1">
              <a:defRPr/>
            </a:pPr>
            <a:endParaRPr lang="en-US" sz="2400" dirty="0">
              <a:cs typeface="Times New Roman" pitchFamily="18" charset="0"/>
            </a:endParaRPr>
          </a:p>
        </p:txBody>
      </p:sp>
      <p:sp>
        <p:nvSpPr>
          <p:cNvPr id="26" name="AutoShape 5"/>
          <p:cNvSpPr>
            <a:spLocks noChangeArrowheads="1"/>
          </p:cNvSpPr>
          <p:nvPr/>
        </p:nvSpPr>
        <p:spPr bwMode="auto">
          <a:xfrm>
            <a:off x="5283300" y="3117056"/>
            <a:ext cx="1752600" cy="342900"/>
          </a:xfrm>
          <a:prstGeom prst="wedgeRectCallout">
            <a:avLst>
              <a:gd name="adj1" fmla="val -4056"/>
              <a:gd name="adj2" fmla="val -211882"/>
            </a:avLst>
          </a:prstGeom>
          <a:gradFill rotWithShape="1">
            <a:gsLst>
              <a:gs pos="0">
                <a:srgbClr val="00FF00"/>
              </a:gs>
              <a:gs pos="50000">
                <a:schemeClr val="bg1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auto">
          <a:xfrm>
            <a:off x="7212249" y="1567467"/>
            <a:ext cx="1905000" cy="352022"/>
          </a:xfrm>
          <a:prstGeom prst="wedgeRectCallout">
            <a:avLst>
              <a:gd name="adj1" fmla="val 11208"/>
              <a:gd name="adj2" fmla="val 135376"/>
            </a:avLst>
          </a:prstGeom>
          <a:gradFill rotWithShape="1">
            <a:gsLst>
              <a:gs pos="0">
                <a:srgbClr val="00FF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endParaRPr lang="en-US" altLang="en-US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7226030" y="3288506"/>
            <a:ext cx="1524000" cy="342900"/>
          </a:xfrm>
          <a:prstGeom prst="wedgeRectCallout">
            <a:avLst>
              <a:gd name="adj1" fmla="val -35782"/>
              <a:gd name="adj2" fmla="val -230820"/>
            </a:avLst>
          </a:prstGeom>
          <a:gradFill rotWithShape="1">
            <a:gsLst>
              <a:gs pos="0">
                <a:srgbClr val="00FF00"/>
              </a:gs>
              <a:gs pos="50000">
                <a:schemeClr val="bg1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Ấn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3962400" y="1600200"/>
            <a:ext cx="1905000" cy="352022"/>
          </a:xfrm>
          <a:prstGeom prst="wedgeRectCallout">
            <a:avLst>
              <a:gd name="adj1" fmla="val -13303"/>
              <a:gd name="adj2" fmla="val 143666"/>
            </a:avLst>
          </a:prstGeom>
          <a:gradFill rotWithShape="1">
            <a:gsLst>
              <a:gs pos="0">
                <a:srgbClr val="00FF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Dương</a:t>
            </a:r>
            <a:endParaRPr lang="en-US" altLang="en-US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4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  <p:bldP spid="8" grpId="0" animBg="1"/>
      <p:bldP spid="3" grpId="0"/>
      <p:bldP spid="11" grpId="0"/>
      <p:bldP spid="5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 CÁC ĐẠI DƯƠNG TRÊN TRÁI ĐẤT: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Gồm</a:t>
            </a:r>
            <a:r>
              <a:rPr lang="en-US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Ấn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Bắc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Băng</a:t>
            </a:r>
            <a:r>
              <a:rPr lang="en-US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l-NL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Box 5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8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0" y="908737"/>
            <a:ext cx="56388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0" hangingPunct="0"/>
            <a:r>
              <a:rPr lang="nl-NL" sz="3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nl-NL" sz="3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Biển và đại dương:</a:t>
            </a:r>
            <a:endParaRPr lang="nl-NL" sz="3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61999" y="1458021"/>
            <a:ext cx="769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b="1" dirty="0" smtClean="0">
                <a:solidFill>
                  <a:srgbClr val="C00000"/>
                </a:solidFill>
              </a:rPr>
              <a:t>II</a:t>
            </a:r>
            <a:r>
              <a:rPr lang="en-US" sz="3000" b="1" dirty="0">
                <a:solidFill>
                  <a:srgbClr val="C00000"/>
                </a:solidFill>
              </a:rPr>
              <a:t>. </a:t>
            </a:r>
            <a:r>
              <a:rPr lang="en-US" sz="3000" b="1" dirty="0" err="1" smtClean="0">
                <a:solidFill>
                  <a:srgbClr val="C00000"/>
                </a:solidFill>
              </a:rPr>
              <a:t>Nhiệt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độ</a:t>
            </a:r>
            <a:r>
              <a:rPr lang="en-US" sz="3000" b="1" dirty="0" smtClean="0">
                <a:solidFill>
                  <a:srgbClr val="C00000"/>
                </a:solidFill>
              </a:rPr>
              <a:t>, </a:t>
            </a:r>
            <a:r>
              <a:rPr lang="en-US" sz="3000" b="1" dirty="0" err="1" smtClean="0">
                <a:solidFill>
                  <a:srgbClr val="C00000"/>
                </a:solidFill>
              </a:rPr>
              <a:t>độ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muối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của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biển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và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đại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dương</a:t>
            </a:r>
            <a:r>
              <a:rPr lang="en-US" sz="3000" b="1" dirty="0" smtClean="0">
                <a:solidFill>
                  <a:srgbClr val="C00000"/>
                </a:solidFill>
              </a:rPr>
              <a:t>:</a:t>
            </a:r>
            <a:endParaRPr lang="en-US" sz="3000" dirty="0">
              <a:solidFill>
                <a:srgbClr val="C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88034" y="2413349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4p </a:t>
            </a:r>
          </a:p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18.1 ( SGK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173)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mục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II ( SGK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174 )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399" y="3798344"/>
            <a:ext cx="8305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1,2: Cho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3,4: 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thích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endParaRPr lang="en-US" sz="28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47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7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30154" y="848160"/>
            <a:ext cx="7696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b="1" dirty="0" smtClean="0">
                <a:solidFill>
                  <a:srgbClr val="C00000"/>
                </a:solidFill>
              </a:rPr>
              <a:t>II</a:t>
            </a:r>
            <a:r>
              <a:rPr lang="en-US" sz="3000" b="1" dirty="0">
                <a:solidFill>
                  <a:srgbClr val="C00000"/>
                </a:solidFill>
              </a:rPr>
              <a:t>. </a:t>
            </a:r>
            <a:r>
              <a:rPr lang="en-US" sz="3000" b="1" dirty="0" err="1" smtClean="0">
                <a:solidFill>
                  <a:srgbClr val="C00000"/>
                </a:solidFill>
              </a:rPr>
              <a:t>Nhiệt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độ</a:t>
            </a:r>
            <a:r>
              <a:rPr lang="en-US" sz="3000" b="1" dirty="0" smtClean="0">
                <a:solidFill>
                  <a:srgbClr val="C00000"/>
                </a:solidFill>
              </a:rPr>
              <a:t>, </a:t>
            </a:r>
            <a:r>
              <a:rPr lang="en-US" sz="3000" b="1" dirty="0" err="1" smtClean="0">
                <a:solidFill>
                  <a:srgbClr val="C00000"/>
                </a:solidFill>
              </a:rPr>
              <a:t>độ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muối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của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biển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và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đại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dương</a:t>
            </a:r>
            <a:r>
              <a:rPr lang="en-US" sz="3000" b="1" dirty="0" smtClean="0">
                <a:solidFill>
                  <a:srgbClr val="C00000"/>
                </a:solidFill>
              </a:rPr>
              <a:t>:  </a:t>
            </a:r>
            <a:r>
              <a:rPr lang="en-US" altLang="en-US" sz="3000" b="1" dirty="0" smtClean="0">
                <a:solidFill>
                  <a:srgbClr val="006600"/>
                </a:solidFill>
              </a:rPr>
              <a:t>( </a:t>
            </a:r>
            <a:r>
              <a:rPr lang="en-US" altLang="en-US" sz="3000" b="1" dirty="0" err="1">
                <a:solidFill>
                  <a:srgbClr val="006600"/>
                </a:solidFill>
              </a:rPr>
              <a:t>Sau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khi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các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nhóm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 smtClean="0">
                <a:solidFill>
                  <a:srgbClr val="006600"/>
                </a:solidFill>
              </a:rPr>
              <a:t>trả</a:t>
            </a:r>
            <a:r>
              <a:rPr lang="en-US" altLang="en-US" sz="3000" b="1" dirty="0" smtClean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lời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Gv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chốt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kiến</a:t>
            </a:r>
            <a:r>
              <a:rPr lang="en-US" altLang="en-US" sz="3000" b="1" dirty="0">
                <a:solidFill>
                  <a:srgbClr val="006600"/>
                </a:solidFill>
              </a:rPr>
              <a:t> </a:t>
            </a:r>
            <a:r>
              <a:rPr lang="en-US" altLang="en-US" sz="3000" b="1" dirty="0" err="1">
                <a:solidFill>
                  <a:srgbClr val="006600"/>
                </a:solidFill>
              </a:rPr>
              <a:t>thức</a:t>
            </a:r>
            <a:r>
              <a:rPr lang="en-US" altLang="en-US" sz="3000" b="1" dirty="0">
                <a:solidFill>
                  <a:srgbClr val="006600"/>
                </a:solidFill>
              </a:rPr>
              <a:t> ) 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52428" y="1878540"/>
            <a:ext cx="81637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6600"/>
                </a:solidFill>
              </a:rPr>
              <a:t>1. </a:t>
            </a:r>
            <a:r>
              <a:rPr lang="en-US" altLang="en-US" sz="2800" b="1" dirty="0" err="1" smtClean="0">
                <a:solidFill>
                  <a:srgbClr val="006600"/>
                </a:solidFill>
              </a:rPr>
              <a:t>Nhiệt</a:t>
            </a:r>
            <a:r>
              <a:rPr lang="en-US" altLang="en-US" sz="2800" b="1" dirty="0" smtClean="0">
                <a:solidFill>
                  <a:srgbClr val="006600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6600"/>
                </a:solidFill>
              </a:rPr>
              <a:t>độ</a:t>
            </a:r>
            <a:r>
              <a:rPr lang="en-US" altLang="en-US" sz="2800" b="1" dirty="0" smtClean="0">
                <a:solidFill>
                  <a:srgbClr val="006600"/>
                </a:solidFill>
              </a:rPr>
              <a:t>:</a:t>
            </a:r>
            <a:endParaRPr lang="en-US" altLang="en-US" sz="2800" b="1" dirty="0">
              <a:solidFill>
                <a:srgbClr val="00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428" y="2416477"/>
            <a:ext cx="74708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sâu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mùa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hay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82908" y="3955191"/>
            <a:ext cx="3325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28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alt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altLang="en-US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611231"/>
            <a:ext cx="74708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chảy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bốc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hơi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giảm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dần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thấp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vĩ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3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6" grpId="0"/>
      <p:bldP spid="18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NHCDROMCS2 09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" t="1613" r="3152" b="1613"/>
          <a:stretch>
            <a:fillRect/>
          </a:stretch>
        </p:blipFill>
        <p:spPr bwMode="auto">
          <a:xfrm>
            <a:off x="152400" y="0"/>
            <a:ext cx="8686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810000" y="2667000"/>
            <a:ext cx="1524000" cy="685800"/>
          </a:xfrm>
          <a:prstGeom prst="wedgeRectCallout">
            <a:avLst>
              <a:gd name="adj1" fmla="val -108958"/>
              <a:gd name="adj2" fmla="val -166898"/>
            </a:avLst>
          </a:prstGeom>
          <a:gradFill rotWithShape="1">
            <a:gsLst>
              <a:gs pos="0">
                <a:srgbClr val="00FF00"/>
              </a:gs>
              <a:gs pos="50000">
                <a:schemeClr val="bg1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Hồng Hải </a:t>
            </a:r>
            <a:r>
              <a:rPr lang="en-US" b="1">
                <a:solidFill>
                  <a:srgbClr val="0000FF"/>
                </a:solidFill>
                <a:latin typeface="Times New Roman" pitchFamily="18" charset="0"/>
              </a:rPr>
              <a:t>(41 ‰)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7010400" y="457200"/>
            <a:ext cx="1905000" cy="762000"/>
          </a:xfrm>
          <a:prstGeom prst="wedgeRectCallout">
            <a:avLst>
              <a:gd name="adj1" fmla="val -82750"/>
              <a:gd name="adj2" fmla="val 131875"/>
            </a:avLst>
          </a:prstGeom>
          <a:gradFill rotWithShape="1">
            <a:gsLst>
              <a:gs pos="0">
                <a:srgbClr val="00FF00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  <a:latin typeface="Times New Roman" pitchFamily="18" charset="0"/>
              </a:rPr>
              <a:t>Biển Đông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0000FF"/>
                </a:solidFill>
                <a:latin typeface="Times New Roman" pitchFamily="18" charset="0"/>
              </a:rPr>
              <a:t>(33 </a:t>
            </a:r>
            <a:r>
              <a:rPr lang="en-US" altLang="en-US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‰)</a:t>
            </a: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4191000" y="1600200"/>
            <a:ext cx="1524000" cy="685800"/>
          </a:xfrm>
          <a:prstGeom prst="wedgeRectCallout">
            <a:avLst>
              <a:gd name="adj1" fmla="val -132457"/>
              <a:gd name="adj2" fmla="val -114278"/>
            </a:avLst>
          </a:prstGeom>
          <a:gradFill rotWithShape="1">
            <a:gsLst>
              <a:gs pos="0">
                <a:srgbClr val="00FF00"/>
              </a:gs>
              <a:gs pos="50000">
                <a:schemeClr val="bg1"/>
              </a:gs>
              <a:gs pos="100000">
                <a:srgbClr val="00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</a:rPr>
              <a:t>Biển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</a:rPr>
              <a:t>Đen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</a:rPr>
              <a:t>(17-22 </a:t>
            </a:r>
            <a:r>
              <a:rPr lang="en-US" b="1" dirty="0">
                <a:solidFill>
                  <a:srgbClr val="0000FF"/>
                </a:solidFill>
                <a:latin typeface="Times New Roman" pitchFamily="18" charset="0"/>
              </a:rPr>
              <a:t>‰)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66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51234" y="1066800"/>
            <a:ext cx="769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b="1" dirty="0" smtClean="0">
                <a:solidFill>
                  <a:srgbClr val="C00000"/>
                </a:solidFill>
              </a:rPr>
              <a:t>II</a:t>
            </a:r>
            <a:r>
              <a:rPr lang="en-US" sz="3000" b="1" dirty="0">
                <a:solidFill>
                  <a:srgbClr val="C00000"/>
                </a:solidFill>
              </a:rPr>
              <a:t>. </a:t>
            </a:r>
            <a:r>
              <a:rPr lang="en-US" sz="3000" b="1" dirty="0" err="1">
                <a:solidFill>
                  <a:srgbClr val="C00000"/>
                </a:solidFill>
              </a:rPr>
              <a:t>Nhiệt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độ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độ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muối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của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biển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và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dương</a:t>
            </a:r>
            <a:r>
              <a:rPr lang="en-US" sz="3000" b="1" dirty="0">
                <a:solidFill>
                  <a:srgbClr val="C00000"/>
                </a:solidFill>
              </a:rPr>
              <a:t>: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14237" y="1631026"/>
            <a:ext cx="433529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 dirty="0" smtClean="0">
                <a:solidFill>
                  <a:srgbClr val="006600"/>
                </a:solidFill>
              </a:rPr>
              <a:t>1. </a:t>
            </a:r>
            <a:r>
              <a:rPr lang="en-US" altLang="en-US" sz="2800" b="1" dirty="0" err="1" smtClean="0">
                <a:solidFill>
                  <a:srgbClr val="006600"/>
                </a:solidFill>
              </a:rPr>
              <a:t>Nhiệt</a:t>
            </a:r>
            <a:r>
              <a:rPr lang="en-US" altLang="en-US" sz="2800" b="1" dirty="0" smtClean="0">
                <a:solidFill>
                  <a:srgbClr val="006600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6600"/>
                </a:solidFill>
              </a:rPr>
              <a:t>độ</a:t>
            </a:r>
            <a:r>
              <a:rPr lang="en-US" altLang="en-US" sz="2800" b="1" dirty="0" smtClean="0">
                <a:solidFill>
                  <a:srgbClr val="006600"/>
                </a:solidFill>
              </a:rPr>
              <a:t> :</a:t>
            </a:r>
            <a:endParaRPr lang="en-US" altLang="en-US" sz="2800" b="1" dirty="0">
              <a:solidFill>
                <a:srgbClr val="00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2154901"/>
            <a:ext cx="3325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en-US" sz="28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alt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muối</a:t>
            </a:r>
            <a:r>
              <a:rPr lang="en-US" altLang="en-US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551234" y="2924997"/>
            <a:ext cx="769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b="1" dirty="0" smtClean="0">
                <a:solidFill>
                  <a:srgbClr val="C00000"/>
                </a:solidFill>
              </a:rPr>
              <a:t>III. </a:t>
            </a:r>
            <a:r>
              <a:rPr lang="en-US" sz="3000" b="1" dirty="0" err="1" smtClean="0">
                <a:solidFill>
                  <a:srgbClr val="C00000"/>
                </a:solidFill>
              </a:rPr>
              <a:t>Sự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vận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</a:rPr>
              <a:t>động</a:t>
            </a:r>
            <a:r>
              <a:rPr lang="en-US" sz="3000" b="1" dirty="0" smtClean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của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biển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và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dương</a:t>
            </a:r>
            <a:r>
              <a:rPr lang="en-US" sz="3000" b="1" dirty="0">
                <a:solidFill>
                  <a:srgbClr val="C00000"/>
                </a:solidFill>
              </a:rPr>
              <a:t>:</a:t>
            </a:r>
            <a:endParaRPr lang="en-US" sz="3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304800" y="3200400"/>
            <a:ext cx="85756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nl-NL" b="0"/>
              <a:t>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pic>
        <p:nvPicPr>
          <p:cNvPr id="9" name="Picture 5" descr="question_pop_up_from_box_rotate_hg_cl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49" y="1573879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78732" y="718086"/>
            <a:ext cx="7696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C00000"/>
                </a:solidFill>
              </a:rPr>
              <a:t>III</a:t>
            </a:r>
            <a:r>
              <a:rPr lang="en-US" sz="3200" b="1" dirty="0">
                <a:solidFill>
                  <a:srgbClr val="C00000"/>
                </a:solidFill>
              </a:rPr>
              <a:t>. </a:t>
            </a:r>
            <a:r>
              <a:rPr lang="en-US" sz="3200" b="1" dirty="0" err="1">
                <a:solidFill>
                  <a:srgbClr val="C00000"/>
                </a:solidFill>
              </a:rPr>
              <a:t>Sự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vận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động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của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biển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và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đại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dương</a:t>
            </a:r>
            <a:r>
              <a:rPr lang="en-US" sz="3200" b="1" dirty="0">
                <a:solidFill>
                  <a:srgbClr val="C00000"/>
                </a:solidFill>
              </a:rPr>
              <a:t>: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151849" y="1674105"/>
            <a:ext cx="708660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FF0000"/>
                </a:solidFill>
              </a:rPr>
              <a:t>- </a:t>
            </a:r>
            <a:r>
              <a:rPr lang="en-US" sz="2800" b="1" i="1" dirty="0" err="1">
                <a:solidFill>
                  <a:srgbClr val="FF0000"/>
                </a:solidFill>
              </a:rPr>
              <a:t>Biển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có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những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hình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thức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vận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động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nào</a:t>
            </a:r>
            <a:r>
              <a:rPr lang="en-US" sz="2800" b="1" i="1" dirty="0">
                <a:solidFill>
                  <a:srgbClr val="FF0000"/>
                </a:solidFill>
              </a:rPr>
              <a:t>? </a:t>
            </a:r>
            <a:endParaRPr lang="en-US" sz="2800" b="1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AutoShape 18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6837350" y="5906869"/>
            <a:ext cx="381000" cy="304800"/>
          </a:xfrm>
          <a:prstGeom prst="actionButtonMovi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文本框 2054"/>
          <p:cNvSpPr txBox="1">
            <a:spLocks noChangeArrowheads="1"/>
          </p:cNvSpPr>
          <p:nvPr/>
        </p:nvSpPr>
        <p:spPr bwMode="auto">
          <a:xfrm>
            <a:off x="1414573" y="5555029"/>
            <a:ext cx="511133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1500188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1500188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xem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clip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về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sự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vận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động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của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en-US" sz="2600" b="1" i="1" dirty="0" err="1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biển</a:t>
            </a:r>
            <a:r>
              <a:rPr lang="en-US" altLang="en-US" sz="2600" b="1" i="1" dirty="0" smtClean="0">
                <a:solidFill>
                  <a:srgbClr val="7030A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endParaRPr lang="vi-VN" altLang="en-US" sz="2600" b="1" i="1" dirty="0">
              <a:solidFill>
                <a:srgbClr val="7030A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41839"/>
            <a:ext cx="4892478" cy="278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19628" y="5555029"/>
            <a:ext cx="106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Nguồn</a:t>
            </a:r>
            <a:r>
              <a:rPr lang="en-US" i="1" dirty="0" smtClean="0"/>
              <a:t> YouTube</a:t>
            </a:r>
            <a:endParaRPr lang="en-US" i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19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458200" cy="5897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u="sng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 VỤ </a:t>
            </a:r>
            <a:r>
              <a:rPr lang="en-US" sz="2500" b="1" u="sng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5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n-US" sz="25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5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5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p - HS DỰA VÀO CÁC HÌNH VÀ THÔNG TIN SAU  </a:t>
            </a:r>
          </a:p>
          <a:p>
            <a:pPr marL="0" indent="0">
              <a:buNone/>
            </a:pP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Hình 18.2. Các loại sóng trên biển và đại dương</a:t>
            </a:r>
          </a:p>
          <a:p>
            <a:pPr marL="0" indent="0">
              <a:buNone/>
            </a:pP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Hình 18.3. Vị trí Mặt Trăng, Mặt Trời và Trái Đất vào các ngày triều cường và triều kém</a:t>
            </a:r>
          </a:p>
          <a:p>
            <a:pPr marL="0" indent="0">
              <a:buNone/>
            </a:pP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Hình 18.4. Dòng biển trong các đại dương </a:t>
            </a:r>
          </a:p>
          <a:p>
            <a:pPr>
              <a:buFontTx/>
              <a:buChar char="-"/>
            </a:pPr>
            <a:r>
              <a:rPr lang="vi-VN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Kênh </a:t>
            </a:r>
            <a:r>
              <a:rPr lang="vi-V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chữ SGK Chân trời sáng tạo tr174-175, </a:t>
            </a: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25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 </a:t>
            </a:r>
            <a:r>
              <a:rPr lang="vi-VN" sz="25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</a:t>
            </a:r>
            <a:r>
              <a:rPr lang="vi-VN" sz="25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 nhóm để trả lời các câu hỏi của GV. </a:t>
            </a:r>
            <a:endParaRPr lang="en-US" sz="2500" b="1" dirty="0" smtClean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2, :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niệm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Cho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4: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triều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triều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triều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triều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5, 6: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dóng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7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vi-VN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vi-V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7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1"/>
            <a:ext cx="917646" cy="77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21632" y="528254"/>
            <a:ext cx="7369682" cy="2844426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277240" y="3848913"/>
            <a:ext cx="4038600" cy="2905924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4343400" y="3904632"/>
            <a:ext cx="41910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5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95400" y="17835"/>
            <a:ext cx="6862865" cy="55399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000" i="0" u="none" dirty="0" smtClean="0">
                <a:solidFill>
                  <a:srgbClr val="0000CC"/>
                </a:solidFill>
                <a:latin typeface="Tahoma" pitchFamily="34" charset="0"/>
              </a:rPr>
              <a:t>BÀI 18. BIỂN VÀ ĐẠI DƯƠNG</a:t>
            </a:r>
            <a:endParaRPr lang="en-US" sz="3000" i="0" u="none" dirty="0">
              <a:solidFill>
                <a:srgbClr val="0000CC"/>
              </a:solidFill>
              <a:latin typeface="Tahoma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6" y="-38912"/>
            <a:ext cx="10668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705255" y="914400"/>
            <a:ext cx="7696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000" b="1" dirty="0">
                <a:solidFill>
                  <a:srgbClr val="C00000"/>
                </a:solidFill>
              </a:rPr>
              <a:t>III. </a:t>
            </a:r>
            <a:r>
              <a:rPr lang="en-US" sz="3000" b="1" dirty="0" err="1">
                <a:solidFill>
                  <a:srgbClr val="C00000"/>
                </a:solidFill>
              </a:rPr>
              <a:t>Sự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vận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động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của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biển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và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dương</a:t>
            </a:r>
            <a:r>
              <a:rPr lang="en-US" sz="3000" b="1" dirty="0">
                <a:solidFill>
                  <a:srgbClr val="C00000"/>
                </a:solidFill>
              </a:rPr>
              <a:t>: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31195" y="1647429"/>
            <a:ext cx="76962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600" b="1" dirty="0" err="1" smtClean="0">
                <a:solidFill>
                  <a:srgbClr val="0000CC"/>
                </a:solidFill>
              </a:rPr>
              <a:t>Có</a:t>
            </a:r>
            <a:r>
              <a:rPr lang="en-US" sz="2600" b="1" dirty="0" smtClean="0">
                <a:solidFill>
                  <a:srgbClr val="0000CC"/>
                </a:solidFill>
              </a:rPr>
              <a:t> 3 </a:t>
            </a:r>
            <a:r>
              <a:rPr lang="en-US" sz="2600" b="1" dirty="0" err="1" smtClean="0">
                <a:solidFill>
                  <a:srgbClr val="0000CC"/>
                </a:solidFill>
              </a:rPr>
              <a:t>hình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thức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vận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động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của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biển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và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đại</a:t>
            </a:r>
            <a:r>
              <a:rPr lang="en-US" sz="2600" b="1" dirty="0" smtClean="0">
                <a:solidFill>
                  <a:srgbClr val="0000CC"/>
                </a:solidFill>
              </a:rPr>
              <a:t> </a:t>
            </a:r>
            <a:r>
              <a:rPr lang="en-US" sz="2600" b="1" dirty="0" err="1" smtClean="0">
                <a:solidFill>
                  <a:srgbClr val="0000CC"/>
                </a:solidFill>
              </a:rPr>
              <a:t>dương</a:t>
            </a:r>
            <a:r>
              <a:rPr lang="en-US" sz="2600" b="1" dirty="0" smtClean="0">
                <a:solidFill>
                  <a:srgbClr val="0000CC"/>
                </a:solidFill>
              </a:rPr>
              <a:t>:</a:t>
            </a:r>
            <a:endParaRPr lang="en-US" sz="2600" dirty="0">
              <a:solidFill>
                <a:srgbClr val="0000CC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84458"/>
              </p:ext>
            </p:extLst>
          </p:nvPr>
        </p:nvGraphicFramePr>
        <p:xfrm>
          <a:off x="628238" y="2212611"/>
          <a:ext cx="8227169" cy="4342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8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32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Hình thức </a:t>
                      </a:r>
                      <a:r>
                        <a:rPr lang="nl-NL" sz="2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vận</a:t>
                      </a:r>
                      <a:r>
                        <a:rPr lang="nl-NL" sz="200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nl-NL" sz="2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động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Khái niệm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Nguyên nhân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1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Sóng biển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2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L</a:t>
                      </a:r>
                      <a:r>
                        <a:rPr lang="nl-NL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à sự chuyển động tại chỗ của các lớp nước trên mặt 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2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nl-NL" sz="22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Do gió</a:t>
                      </a:r>
                      <a:endParaRPr lang="en-US" sz="220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1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Thủy triều</a:t>
                      </a:r>
                      <a:endParaRPr lang="en-US" sz="20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2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nl-NL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Là hiện tượng nước biển dâng lên, hạ xuống trong một thời gian nhất định (trong ngày).</a:t>
                      </a:r>
                      <a:endParaRPr lang="en-US" sz="2200" kern="1200" dirty="0" smtClean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20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nl-NL" sz="22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Do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sức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hút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của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Mặt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Trăng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và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Mặt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Trời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1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Dòng biển</a:t>
                      </a:r>
                      <a:endParaRPr lang="en-US" sz="200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20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L</a:t>
                      </a:r>
                      <a:r>
                        <a:rPr lang="vi-VN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à các dòng nước chảy trong biền và đại dương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2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200" kern="120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các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loại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gió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thổi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thường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xuyên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trên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Trái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Đất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như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Tín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phong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gió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Tây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ôn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đới</a:t>
                      </a:r>
                      <a:r>
                        <a:rPr lang="en-US" sz="2200" kern="1200" dirty="0" smtClean="0"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.</a:t>
                      </a:r>
                      <a:endParaRPr lang="en-US" sz="2200" dirty="0"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47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BẢNG TIÊU CHÍ ĐÁNH GIÁ </a:t>
            </a:r>
            <a:b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4,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ngược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98670"/>
              </p:ext>
            </p:extLst>
          </p:nvPr>
        </p:nvGraphicFramePr>
        <p:xfrm>
          <a:off x="429491" y="2057400"/>
          <a:ext cx="7811135" cy="4974336"/>
        </p:xfrm>
        <a:graphic>
          <a:graphicData uri="http://schemas.openxmlformats.org/drawingml/2006/table">
            <a:tbl>
              <a:tblPr firstRow="1" firstCol="1" bandRow="1"/>
              <a:tblGrid>
                <a:gridCol w="1246909">
                  <a:extLst>
                    <a:ext uri="{9D8B030D-6E8A-4147-A177-3AD203B41FA5}">
                      <a16:colId xmlns:a16="http://schemas.microsoft.com/office/drawing/2014/main" val="3112370570"/>
                    </a:ext>
                  </a:extLst>
                </a:gridCol>
                <a:gridCol w="4931641">
                  <a:extLst>
                    <a:ext uri="{9D8B030D-6E8A-4147-A177-3AD203B41FA5}">
                      <a16:colId xmlns:a16="http://schemas.microsoft.com/office/drawing/2014/main" val="3596096175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88077216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34243216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Tiêu chí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Điểm tối đa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Điểm chấm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843942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Nội dung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Sóng biển là hình thức dao động tại chỗ của nước biển và đại dương. </a:t>
                      </a:r>
                    </a:p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Nguyên nhân sinh ra sóng biển chủ yếu là gió. Động đất ngầm dưới đáy biển sinh ra sóng thần.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7.0 đ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nhóm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1,2)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5536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Thủy triều là hiện tượng nước biển có lúc dâng lên, lấn sâu vào đất liền, có lút rút xuống, lùi ra xa.</a:t>
                      </a:r>
                    </a:p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Nguyên nhân: Được hình thành chủ yếu do sức hút của Mặt Trăng và Mặt Trời.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7.0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đ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nhóm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3,4)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5125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Dòng biển là hiện tượng chuyển động của lớp nước biển trên mặt, tạo thành các dòng chảy trong các biển và đại dương.</a:t>
                      </a:r>
                    </a:p>
                    <a:p>
                      <a:pPr marL="0" indent="0">
                        <a:buNone/>
                      </a:pPr>
                      <a:r>
                        <a:rPr lang="vi-VN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Nguyên nhân sinh ra các dòng biển chủ yếu là các loại gió thổi thường xuyên trên Trái Đất như Tín phong, gió Tây ôn đới...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7.0 đ</a:t>
                      </a: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nhóm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5,6)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3108474"/>
                  </a:ext>
                </a:extLst>
              </a:tr>
              <a:tr h="648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53504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Thời gian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Đúng thời gian theo qui định của giáo viên đề ra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đ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508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Nếu ko đúng thời gian thì trừ ( 0.5đ)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78720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Thái độ làm việc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Mọi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thành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viên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trong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nhóm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biết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bày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tỏ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ý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kiến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hỗ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trợ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nhau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hoàn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thành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nhiệm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vụ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1.0đ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8570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Nếu thành viên nhóm không tích cực thì trừ ( 0.5đ 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442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Trình bày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Ngắn gọn, rõ rang, dễ hiểu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1.0đ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545022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Tổng điểm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493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74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vi-VN" sz="2300" b="1" i="1" dirty="0">
                <a:latin typeface="+mj-lt"/>
              </a:rPr>
              <a:t>3. Các khái niệm về: sóng, thủy triều, dòng biển. </a:t>
            </a:r>
          </a:p>
          <a:p>
            <a:pPr marL="0" indent="0">
              <a:buNone/>
            </a:pPr>
            <a:r>
              <a:rPr lang="vi-VN" sz="2300" b="1" i="1" dirty="0">
                <a:latin typeface="+mj-lt"/>
              </a:rPr>
              <a:t>a. Sóng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Sóng biển là hình thức dao động tại chỗ của nước biển và đại dương. 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Nguyên nhân sinh ra sóng biển chủ yếu là gió. Động đất ngầm dưới đáy biển sinh ra sóng thần.</a:t>
            </a:r>
          </a:p>
          <a:p>
            <a:pPr marL="0" indent="0">
              <a:buNone/>
            </a:pPr>
            <a:r>
              <a:rPr lang="vi-VN" sz="2300" b="1" i="1" dirty="0">
                <a:latin typeface="+mj-lt"/>
              </a:rPr>
              <a:t>b. Thủy triều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Thủy triều là hiện tượng nước biển có lúc dâng lên, lấn sâu vào đất liền, có lút rút xuống, lùi ra xa.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Nguyên nhân: Được hình thành chủ yếu do sức hút của Mặt Trăng và Mặt Trời.</a:t>
            </a:r>
          </a:p>
          <a:p>
            <a:pPr marL="0" indent="0">
              <a:buNone/>
            </a:pPr>
            <a:r>
              <a:rPr lang="vi-VN" sz="2300" b="1" i="1" dirty="0">
                <a:latin typeface="+mj-lt"/>
              </a:rPr>
              <a:t>c. Dòng biển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Dòng biển là hiện tượng chuyển động của lớp nước biển trên mặt, tạo thành các dòng chảy trong các biển và đại dương.</a:t>
            </a:r>
          </a:p>
          <a:p>
            <a:pPr marL="0" indent="0">
              <a:buNone/>
            </a:pPr>
            <a:r>
              <a:rPr lang="vi-VN" sz="2300" dirty="0">
                <a:latin typeface="+mj-lt"/>
              </a:rPr>
              <a:t>- Nguyên nhân sinh ra các dòng biển chủ yếu là các loại gió thổi thường xuyên trên Trái Đất như Tín phong, gió Tây ôn đới... </a:t>
            </a:r>
          </a:p>
          <a:p>
            <a:pPr marL="0" indent="0">
              <a:buNone/>
            </a:pPr>
            <a:endParaRPr lang="en-US" sz="2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6778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3179135" y="3048000"/>
            <a:ext cx="274541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ot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THIÊN TAI</a:t>
            </a:r>
          </a:p>
        </p:txBody>
      </p:sp>
      <p:pic>
        <p:nvPicPr>
          <p:cNvPr id="76803" name="Picture 3" descr="tải xuố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895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images (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8200"/>
            <a:ext cx="3048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5" name="Picture 5" descr="images (3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6" name="Picture 6" descr="images (1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8400"/>
            <a:ext cx="3048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7" name="Picture 7" descr="imag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648200"/>
            <a:ext cx="2971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8" name="Picture 8" descr="images (3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30480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9" name="Picture 9" descr="tải xuống (3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4648200"/>
            <a:ext cx="29908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10" name="Picture 10" descr="tải xuống (1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31242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7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mua lut H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75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819400" y="0"/>
            <a:ext cx="3505200" cy="4762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 dirty="0" err="1">
                <a:solidFill>
                  <a:srgbClr val="CC0066"/>
                </a:solidFill>
                <a:cs typeface="Arial" charset="0"/>
              </a:rPr>
              <a:t>Hậu</a:t>
            </a:r>
            <a:r>
              <a:rPr lang="en-US" altLang="en-US" sz="2400" b="1" dirty="0">
                <a:solidFill>
                  <a:srgbClr val="CC0066"/>
                </a:solidFill>
                <a:cs typeface="Arial" charset="0"/>
              </a:rPr>
              <a:t> </a:t>
            </a:r>
            <a:r>
              <a:rPr lang="en-US" altLang="en-US" sz="2400" b="1" dirty="0" err="1">
                <a:solidFill>
                  <a:srgbClr val="CC0066"/>
                </a:solidFill>
                <a:cs typeface="Arial" charset="0"/>
              </a:rPr>
              <a:t>quả</a:t>
            </a:r>
            <a:r>
              <a:rPr lang="en-US" altLang="en-US" sz="2400" b="1" dirty="0">
                <a:solidFill>
                  <a:srgbClr val="CC0066"/>
                </a:solidFill>
                <a:cs typeface="Arial" charset="0"/>
              </a:rPr>
              <a:t> </a:t>
            </a:r>
            <a:r>
              <a:rPr lang="en-US" altLang="en-US" sz="2400" b="1" dirty="0" err="1">
                <a:solidFill>
                  <a:srgbClr val="CC0066"/>
                </a:solidFill>
                <a:cs typeface="Arial" charset="0"/>
              </a:rPr>
              <a:t>của</a:t>
            </a:r>
            <a:r>
              <a:rPr lang="en-US" altLang="en-US" sz="2400" b="1" dirty="0">
                <a:solidFill>
                  <a:srgbClr val="CC0066"/>
                </a:solidFill>
                <a:cs typeface="Arial" charset="0"/>
              </a:rPr>
              <a:t> </a:t>
            </a:r>
            <a:r>
              <a:rPr lang="en-US" altLang="en-US" sz="2400" b="1" dirty="0" err="1">
                <a:solidFill>
                  <a:srgbClr val="CC0066"/>
                </a:solidFill>
                <a:cs typeface="Arial" charset="0"/>
              </a:rPr>
              <a:t>triều</a:t>
            </a:r>
            <a:r>
              <a:rPr lang="en-US" altLang="en-US" sz="2400" b="1" dirty="0">
                <a:solidFill>
                  <a:srgbClr val="CC0066"/>
                </a:solidFill>
                <a:cs typeface="Arial" charset="0"/>
              </a:rPr>
              <a:t> </a:t>
            </a:r>
            <a:r>
              <a:rPr lang="en-US" altLang="en-US" sz="2400" b="1" dirty="0" err="1">
                <a:solidFill>
                  <a:srgbClr val="CC0066"/>
                </a:solidFill>
                <a:cs typeface="Arial" charset="0"/>
              </a:rPr>
              <a:t>cường</a:t>
            </a:r>
            <a:r>
              <a:rPr lang="en-US" altLang="en-US" dirty="0">
                <a:latin typeface="Tahoma" pitchFamily="34" charset="0"/>
                <a:cs typeface="Arial" charset="0"/>
              </a:rPr>
              <a:t> </a:t>
            </a:r>
          </a:p>
        </p:txBody>
      </p:sp>
      <p:pic>
        <p:nvPicPr>
          <p:cNvPr id="27652" name="Picture 5" descr="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4572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 descr="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5200"/>
            <a:ext cx="4572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410044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3200400" y="3048000"/>
            <a:ext cx="27432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ot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GIẢI PHÁP</a:t>
            </a:r>
          </a:p>
        </p:txBody>
      </p:sp>
      <p:pic>
        <p:nvPicPr>
          <p:cNvPr id="53251" name="Picture 3" descr="tải xuống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4" descr="tải xuố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0"/>
            <a:ext cx="300037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3" name="Picture 5" descr="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572000"/>
            <a:ext cx="2971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6" descr="image003-10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09800"/>
            <a:ext cx="3200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5" name="Picture 7" descr="tải xuống (5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0"/>
            <a:ext cx="3124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Picture 8" descr="images (1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3124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-209550" y="2286000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0" dirty="0" err="1">
                <a:solidFill>
                  <a:srgbClr val="FFFF00"/>
                </a:solidFill>
              </a:rPr>
              <a:t>Đánh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  <a:r>
              <a:rPr lang="en-US" sz="2000" b="0" dirty="0" err="1">
                <a:solidFill>
                  <a:srgbClr val="FFFF00"/>
                </a:solidFill>
              </a:rPr>
              <a:t>bắt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  <a:r>
              <a:rPr lang="en-US" sz="2000" b="0" dirty="0" err="1">
                <a:solidFill>
                  <a:srgbClr val="FFFF00"/>
                </a:solidFill>
              </a:rPr>
              <a:t>xa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  <a:r>
              <a:rPr lang="en-US" sz="2000" b="0" dirty="0" err="1">
                <a:solidFill>
                  <a:srgbClr val="FFFF00"/>
                </a:solidFill>
              </a:rPr>
              <a:t>bờ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  <a:r>
              <a:rPr lang="en-US" sz="2000" b="0" dirty="0" err="1" smtClean="0">
                <a:solidFill>
                  <a:srgbClr val="FFFF00"/>
                </a:solidFill>
              </a:rPr>
              <a:t>để</a:t>
            </a:r>
            <a:r>
              <a:rPr lang="en-US" sz="2000" b="0" dirty="0" smtClean="0">
                <a:solidFill>
                  <a:srgbClr val="FFFF00"/>
                </a:solidFill>
              </a:rPr>
              <a:t> </a:t>
            </a:r>
            <a:r>
              <a:rPr lang="en-US" sz="2000" b="0" dirty="0" err="1">
                <a:solidFill>
                  <a:srgbClr val="FFFF00"/>
                </a:solidFill>
              </a:rPr>
              <a:t>giữ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  <a:r>
              <a:rPr lang="en-US" sz="2000" b="0" dirty="0" err="1">
                <a:solidFill>
                  <a:srgbClr val="FFFF00"/>
                </a:solidFill>
              </a:rPr>
              <a:t>biển</a:t>
            </a:r>
            <a:endParaRPr lang="en-US" sz="2000" b="0" dirty="0">
              <a:solidFill>
                <a:srgbClr val="FFFF00"/>
              </a:solidFill>
            </a:endParaRPr>
          </a:p>
        </p:txBody>
      </p:sp>
      <p:pic>
        <p:nvPicPr>
          <p:cNvPr id="53258" name="Picture 10" descr="images (2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28956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9" name="Picture 11" descr="images (4)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3124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23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1524000" y="2667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i="0" u="none" dirty="0" smtClean="0">
                <a:solidFill>
                  <a:srgbClr val="FFFF00"/>
                </a:solidFill>
                <a:latin typeface="Times New Roman" pitchFamily="18" charset="0"/>
              </a:rPr>
              <a:t>LUYỆN TẬP</a:t>
            </a:r>
            <a:endParaRPr lang="en-US" sz="3600" i="0" u="none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95250" y="853588"/>
            <a:ext cx="89725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8F917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u="none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u="none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533400" y="5943600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8F917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A0,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cử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1676399"/>
            <a:ext cx="7315200" cy="255454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rgbClr val="FFFF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600" i="1" dirty="0" err="1" smtClean="0">
                <a:latin typeface="Times New Roman" pitchFamily="18" charset="0"/>
                <a:cs typeface="Times New Roman" pitchFamily="18" charset="0"/>
              </a:rPr>
              <a:t>ập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600" i="1" dirty="0" err="1" smtClean="0"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thẩm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mỹ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trống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(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).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" y="15198"/>
            <a:ext cx="1039539" cy="87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01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7" grpId="0"/>
      <p:bldP spid="51231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" y="1806476"/>
            <a:ext cx="1219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Hình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thức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vận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động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của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biển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1790" y="4030386"/>
            <a:ext cx="13213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FF"/>
                </a:solidFill>
              </a:rPr>
              <a:t>Dòng</a:t>
            </a:r>
            <a:r>
              <a:rPr lang="en-US" dirty="0" smtClean="0">
                <a:solidFill>
                  <a:srgbClr val="FF00FF"/>
                </a:solidFill>
              </a:rPr>
              <a:t> </a:t>
            </a:r>
            <a:r>
              <a:rPr lang="en-US" dirty="0" err="1" smtClean="0">
                <a:solidFill>
                  <a:srgbClr val="FF00FF"/>
                </a:solidFill>
              </a:rPr>
              <a:t>biển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2860" y="2678668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FF"/>
                </a:solidFill>
              </a:rPr>
              <a:t>Thủy</a:t>
            </a:r>
            <a:r>
              <a:rPr lang="en-US" dirty="0" smtClean="0">
                <a:solidFill>
                  <a:srgbClr val="FF00FF"/>
                </a:solidFill>
              </a:rPr>
              <a:t> </a:t>
            </a:r>
            <a:r>
              <a:rPr lang="en-US" dirty="0" err="1" smtClean="0">
                <a:solidFill>
                  <a:srgbClr val="FF00FF"/>
                </a:solidFill>
              </a:rPr>
              <a:t>triều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1383268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FF"/>
                </a:solidFill>
              </a:rPr>
              <a:t>Sóng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1128" y="986853"/>
            <a:ext cx="5181600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nl-NL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à sự chuyển động tại chỗ của các lớp nước trên mặt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1400" y="2318570"/>
            <a:ext cx="5257800" cy="72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nl-NL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Là hiện tượng nước biển dâng lên, hạ xuống trong một thời gian nhất định (trong ngày).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4114800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vi-VN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à các dòng nước chảy trong biền và đại dương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18689" y="1559919"/>
            <a:ext cx="5181600" cy="3853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do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Curved Up Arrow 20"/>
          <p:cNvSpPr/>
          <p:nvPr/>
        </p:nvSpPr>
        <p:spPr bwMode="auto">
          <a:xfrm>
            <a:off x="914400" y="2514600"/>
            <a:ext cx="76200" cy="168685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sng" strike="noStrike" cap="none" normalizeH="0" baseline="0" smtClean="0">
              <a:ln>
                <a:noFill/>
              </a:ln>
              <a:solidFill>
                <a:srgbClr val="090703"/>
              </a:solidFill>
              <a:effectLst/>
              <a:latin typeface="VNI-Times" pitchFamily="2" charset="0"/>
            </a:endParaRPr>
          </a:p>
        </p:txBody>
      </p:sp>
      <p:sp>
        <p:nvSpPr>
          <p:cNvPr id="22" name="Curved Up Arrow 21"/>
          <p:cNvSpPr/>
          <p:nvPr/>
        </p:nvSpPr>
        <p:spPr bwMode="auto">
          <a:xfrm>
            <a:off x="1802860" y="2514600"/>
            <a:ext cx="1216152" cy="731520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sng" strike="noStrike" cap="none" normalizeH="0" baseline="0" smtClean="0">
              <a:ln>
                <a:noFill/>
              </a:ln>
              <a:solidFill>
                <a:srgbClr val="090703"/>
              </a:solidFill>
              <a:effectLst/>
              <a:latin typeface="VNI-Times" pitchFamily="2" charset="0"/>
            </a:endParaRPr>
          </a:p>
        </p:txBody>
      </p:sp>
      <p:cxnSp>
        <p:nvCxnSpPr>
          <p:cNvPr id="25" name="Straight Arrow Connector 24"/>
          <p:cNvCxnSpPr>
            <a:endCxn id="8" idx="1"/>
          </p:cNvCxnSpPr>
          <p:nvPr/>
        </p:nvCxnSpPr>
        <p:spPr bwMode="auto">
          <a:xfrm flipV="1">
            <a:off x="1179479" y="1567934"/>
            <a:ext cx="573121" cy="127835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1179479" y="2846288"/>
            <a:ext cx="678504" cy="391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1179479" y="2846288"/>
            <a:ext cx="556098" cy="133325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2412460" y="1159208"/>
            <a:ext cx="1092740" cy="42602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endCxn id="20" idx="1"/>
          </p:cNvCxnSpPr>
          <p:nvPr/>
        </p:nvCxnSpPr>
        <p:spPr bwMode="auto">
          <a:xfrm>
            <a:off x="2412460" y="1585233"/>
            <a:ext cx="1206229" cy="16736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 flipV="1">
            <a:off x="2958830" y="2598942"/>
            <a:ext cx="622570" cy="22301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>
            <a:off x="2966936" y="2966936"/>
            <a:ext cx="651753" cy="38586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endCxn id="11" idx="1"/>
          </p:cNvCxnSpPr>
          <p:nvPr/>
        </p:nvCxnSpPr>
        <p:spPr bwMode="auto">
          <a:xfrm>
            <a:off x="2958830" y="4215052"/>
            <a:ext cx="698770" cy="8441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2958830" y="4257259"/>
            <a:ext cx="698770" cy="69574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3654357" y="3136912"/>
            <a:ext cx="5181600" cy="410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do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lực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hút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Trăng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Trời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57600" y="4876800"/>
            <a:ext cx="5181600" cy="72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defRPr/>
            </a:pP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do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xuyên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thổi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Tín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gió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Tây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đới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452992" y="75903"/>
            <a:ext cx="4943272" cy="830997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400" u="none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" y="15198"/>
            <a:ext cx="1039539" cy="87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82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20" grpId="0"/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NHCDROMCS2 089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r="2777"/>
          <a:stretch>
            <a:fillRect/>
          </a:stretch>
        </p:blipFill>
        <p:spPr bwMode="auto">
          <a:xfrm>
            <a:off x="762000" y="685800"/>
            <a:ext cx="769619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44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tải xuống (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685800" y="304800"/>
            <a:ext cx="8153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ot"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nghĩ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200" b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200" b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200" b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3200" b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3200" b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endParaRPr lang="en-US" sz="3200" b="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2" name="Picture 4" descr="tải xuống (3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43000"/>
            <a:ext cx="4419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228600" y="4800600"/>
            <a:ext cx="8763000" cy="156966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3200" b="0" dirty="0">
                <a:solidFill>
                  <a:srgbClr val="FFFF00"/>
                </a:solidFill>
              </a:rPr>
              <a:t>   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gìn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đảo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Nam.</a:t>
            </a:r>
          </a:p>
        </p:txBody>
      </p:sp>
    </p:spTree>
    <p:extLst>
      <p:ext uri="{BB962C8B-B14F-4D97-AF65-F5344CB8AC3E}">
        <p14:creationId xmlns:p14="http://schemas.microsoft.com/office/powerpoint/2010/main" val="6692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nimBg="1"/>
      <p:bldP spid="583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images (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572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914400" y="457200"/>
            <a:ext cx="74676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ot"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điệp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3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7" name="Picture 5" descr="tải xuống (5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44958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9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1524000" y="2667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i="0" u="none" dirty="0" smtClean="0">
                <a:solidFill>
                  <a:srgbClr val="FFFF00"/>
                </a:solidFill>
                <a:latin typeface="Times New Roman" pitchFamily="18" charset="0"/>
              </a:rPr>
              <a:t>VẬN DỤNG – MỞ RỘNG</a:t>
            </a:r>
            <a:endParaRPr lang="en-US" sz="3600" i="0" u="none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95250" y="853588"/>
            <a:ext cx="89725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8F917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dung SGK,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19.2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19.3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u="none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533400" y="5943600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8F917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FF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1pPr>
            <a:lvl2pPr marL="742950" indent="-28575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2pPr>
            <a:lvl3pPr marL="11430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3pPr>
            <a:lvl4pPr marL="16002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4pPr>
            <a:lvl5pPr marL="2057400" indent="-228600"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 u="sng">
                <a:solidFill>
                  <a:srgbClr val="090703"/>
                </a:solidFill>
                <a:latin typeface="VNI-Times" pitchFamily="2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phiếu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A0,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cử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diện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u="none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u="none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bày</a:t>
            </a: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" y="15198"/>
            <a:ext cx="1039539" cy="87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0071" y="1600200"/>
            <a:ext cx="7315200" cy="830997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sóng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thủy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triều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biển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đem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ta.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Nam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9267" y="3124200"/>
            <a:ext cx="7104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=&gt; </a:t>
            </a:r>
            <a:r>
              <a:rPr lang="vi-VN" sz="3600" dirty="0" smtClean="0">
                <a:solidFill>
                  <a:srgbClr val="FFFF00"/>
                </a:solidFill>
              </a:rPr>
              <a:t>Giúp </a:t>
            </a:r>
            <a:r>
              <a:rPr lang="vi-VN" sz="3600" dirty="0">
                <a:solidFill>
                  <a:srgbClr val="FFFF00"/>
                </a:solidFill>
              </a:rPr>
              <a:t>phát triển ngành hàng hải, đánh cá và sản xuất muối.</a:t>
            </a:r>
          </a:p>
          <a:p>
            <a:r>
              <a:rPr lang="vi-VN" sz="3600" dirty="0"/>
              <a:t>          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298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7" grpId="0"/>
      <p:bldP spid="51231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810000" y="2986088"/>
            <a:ext cx="1809750" cy="519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0000"/>
                </a:solidFill>
              </a:rPr>
              <a:t>H</a:t>
            </a:r>
            <a:r>
              <a:rPr lang="en-US" altLang="en-US" sz="2800" b="1">
                <a:solidFill>
                  <a:srgbClr val="FF0000"/>
                </a:solidFill>
              </a:rPr>
              <a:t>àng hải</a:t>
            </a:r>
            <a:endParaRPr lang="en-US" altLang="en-US" sz="2400" b="1">
              <a:solidFill>
                <a:srgbClr val="FF0000"/>
              </a:solidFill>
            </a:endParaRP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4572000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019800" y="6477000"/>
            <a:ext cx="222885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0000"/>
                </a:solidFill>
              </a:rPr>
              <a:t>Sản xuất muối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3581400"/>
            <a:ext cx="4554537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81100" y="6477000"/>
            <a:ext cx="222885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0000"/>
                </a:solidFill>
              </a:rPr>
              <a:t>Đánh bắt cá</a:t>
            </a:r>
          </a:p>
        </p:txBody>
      </p:sp>
    </p:spTree>
    <p:extLst>
      <p:ext uri="{BB962C8B-B14F-4D97-AF65-F5344CB8AC3E}">
        <p14:creationId xmlns:p14="http://schemas.microsoft.com/office/powerpoint/2010/main" val="274216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animBg="1"/>
      <p:bldP spid="7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124200" y="2895600"/>
            <a:ext cx="2819400" cy="1200329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KINH TẾ BIỂN</a:t>
            </a:r>
          </a:p>
        </p:txBody>
      </p:sp>
      <p:pic>
        <p:nvPicPr>
          <p:cNvPr id="217091" name="Picture 3" descr="images801296_ngu_dan_bam_bien___phunutoday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0"/>
            <a:ext cx="289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4" descr="images (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895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5" name="Picture 5" descr="tải xuống (7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6" name="Picture 6" descr="tải xuống (6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2895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7" descr="images (10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62200"/>
            <a:ext cx="2895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0" name="Picture 10" descr="Pic10753"/>
          <p:cNvPicPr>
            <a:picLocks noChangeAspect="1" noChangeArrowheads="1"/>
          </p:cNvPicPr>
          <p:nvPr/>
        </p:nvPicPr>
        <p:blipFill>
          <a:blip r:embed="rId7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95800"/>
            <a:ext cx="2895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5" name="Picture 25" descr="muoi"/>
          <p:cNvPicPr>
            <a:picLocks noChangeAspect="1" noChangeArrowheads="1"/>
          </p:cNvPicPr>
          <p:nvPr/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800"/>
            <a:ext cx="2971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0" name="Picture 10" descr="giu-nguyen-muc-thue-xuat-khau-titan145723490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4343400"/>
            <a:ext cx="3048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54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38915" descr="1-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32" y="4069532"/>
            <a:ext cx="9202832" cy="278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图片 38917" descr="1-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052" y="250469"/>
            <a:ext cx="5730032" cy="620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图片 38918" descr="1-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329" y="2282936"/>
            <a:ext cx="2119671" cy="419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38916" descr="1-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562" y="1516597"/>
            <a:ext cx="2554852" cy="540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2837121" y="980888"/>
            <a:ext cx="3733800" cy="333273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5730" tIns="27865" rIns="55730" bIns="27865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CHUẨN BỊ CHO TIẾT HỌC SAU</a:t>
            </a:r>
            <a:endParaRPr lang="en-US" altLang="en-US" sz="13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0" y="1560271"/>
            <a:ext cx="4495800" cy="190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5730" tIns="27865" rIns="55730" bIns="27865">
            <a:spAutoFit/>
          </a:bodyPr>
          <a:lstStyle>
            <a:lvl1pPr marL="457200" indent="-4572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lvl="0"/>
            <a:r>
              <a:rPr lang="en-US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Nghiên </a:t>
            </a:r>
            <a:r>
              <a:rPr lang="vi-VN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cứu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ài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18 (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2) 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Sưu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tầm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tin (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video,…)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thủy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triều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" y="15198"/>
            <a:ext cx="1039539" cy="87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73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1" u="sng" strike="noStrike" cap="none" normalizeH="0" baseline="0" smtClean="0">
            <a:ln>
              <a:noFill/>
            </a:ln>
            <a:solidFill>
              <a:srgbClr val="090703"/>
            </a:solidFill>
            <a:effectLst/>
            <a:latin typeface="VNI-Times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1" u="sng" strike="noStrike" cap="none" normalizeH="0" baseline="0" smtClean="0">
            <a:ln>
              <a:noFill/>
            </a:ln>
            <a:solidFill>
              <a:srgbClr val="090703"/>
            </a:solidFill>
            <a:effectLst/>
            <a:latin typeface="VNI-Times" pitchFamily="2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1712</Words>
  <Application>Microsoft Office PowerPoint</Application>
  <PresentationFormat>On-screen Show (4:3)</PresentationFormat>
  <Paragraphs>187</Paragraphs>
  <Slides>29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SimSun</vt:lpstr>
      <vt:lpstr>.VnArial</vt:lpstr>
      <vt:lpstr>Arial</vt:lpstr>
      <vt:lpstr>Calibri</vt:lpstr>
      <vt:lpstr>黑体</vt:lpstr>
      <vt:lpstr>Tahoma</vt:lpstr>
      <vt:lpstr>Times New Roman</vt:lpstr>
      <vt:lpstr>VNI-Times</vt:lpstr>
      <vt:lpstr>Office Theme</vt:lpstr>
      <vt:lpstr>Mountain Top</vt:lpstr>
      <vt:lpstr>Image</vt:lpstr>
      <vt:lpstr>PowerPoint Presentation</vt:lpstr>
      <vt:lpstr>PowerPoint Presentation</vt:lpstr>
      <vt:lpstr>PowerPoint Presentation</vt:lpstr>
      <vt:lpstr>Thứ 2 ngày    tháng 2 năm 2025 </vt:lpstr>
      <vt:lpstr>PowerPoint Presentation</vt:lpstr>
      <vt:lpstr>PowerPoint Presentation</vt:lpstr>
      <vt:lpstr>BÀI 18. BIỂN VÀ ĐẠI DƯƠNG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BẢNG TIÊU CHÍ ĐÁNH GIÁ  ( Nhóm 1 chuyển bài cho nhóm 2, nhóm 3 chuyển nhóm 4, nhóm 5 chuyển nhóm 6 và ngược lại, sau đó các nhóm chấm điểm cho nhau 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</dc:creator>
  <cp:lastModifiedBy>Admin</cp:lastModifiedBy>
  <cp:revision>91</cp:revision>
  <dcterms:created xsi:type="dcterms:W3CDTF">2021-07-18T20:32:36Z</dcterms:created>
  <dcterms:modified xsi:type="dcterms:W3CDTF">2025-03-19T08:34:06Z</dcterms:modified>
</cp:coreProperties>
</file>