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8288000" cy="10287000"/>
  <p:notesSz cx="6858000" cy="9144000"/>
  <p:embeddedFontLst>
    <p:embeddedFont>
      <p:font typeface="Calistoga" panose="020B0604020202020204" charset="0"/>
      <p:regular r:id="rId18"/>
    </p:embeddedFont>
    <p:embeddedFont>
      <p:font typeface="Calibri" panose="020F0502020204030204" pitchFamily="34" charset="0"/>
      <p:regular r:id="rId19"/>
      <p:bold r:id="rId20"/>
      <p:italic r:id="rId21"/>
      <p:boldItalic r:id="rId22"/>
    </p:embeddedFont>
    <p:embeddedFont>
      <p:font typeface="Telegraf Bold" panose="020B0604020202020204" charset="0"/>
      <p:regular r:id="rId23"/>
    </p:embeddedFont>
    <p:embeddedFont>
      <p:font typeface="Telegraf" panose="020B0604020202020204" charset="0"/>
      <p:regular r:id="rId24"/>
    </p:embeddedFont>
    <p:embeddedFont>
      <p:font typeface="Paytone One" panose="020B0604020202020204" charset="0"/>
      <p:regular r:id="rId25"/>
    </p:embeddedFont>
    <p:embeddedFont>
      <p:font typeface="Telegraf Medium" panose="020B0604020202020204" charset="0"/>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7" d="100"/>
          <a:sy n="47" d="100"/>
        </p:scale>
        <p:origin x="696" y="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2/27/2025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2/27/2025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2/27/2025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8.svg"/><Relationship Id="rId14"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35.svg"/><Relationship Id="rId3" Type="http://schemas.openxmlformats.org/officeDocument/2006/relationships/image" Target="../media/image2.svg"/><Relationship Id="rId7" Type="http://schemas.openxmlformats.org/officeDocument/2006/relationships/image" Target="../media/image26.svg"/><Relationship Id="rId12" Type="http://schemas.openxmlformats.org/officeDocument/2006/relationships/image" Target="../media/image19.png"/><Relationship Id="rId2" Type="http://schemas.openxmlformats.org/officeDocument/2006/relationships/image" Target="../media/image1.png"/><Relationship Id="rId16"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18.svg"/><Relationship Id="rId5" Type="http://schemas.openxmlformats.org/officeDocument/2006/relationships/image" Target="../media/image45.svg"/><Relationship Id="rId15" Type="http://schemas.openxmlformats.org/officeDocument/2006/relationships/image" Target="../media/image14.svg"/><Relationship Id="rId10" Type="http://schemas.openxmlformats.org/officeDocument/2006/relationships/image" Target="../media/image9.png"/><Relationship Id="rId4" Type="http://schemas.openxmlformats.org/officeDocument/2006/relationships/image" Target="../media/image26.png"/><Relationship Id="rId9" Type="http://schemas.openxmlformats.org/officeDocument/2006/relationships/image" Target="../media/image10.svg"/><Relationship Id="rId14" Type="http://schemas.openxmlformats.org/officeDocument/2006/relationships/image" Target="../media/image7.png"/></Relationships>
</file>

<file path=ppt/slides/_rels/slide11.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6.svg"/><Relationship Id="rId3" Type="http://schemas.openxmlformats.org/officeDocument/2006/relationships/image" Target="../media/image2.svg"/><Relationship Id="rId7" Type="http://schemas.openxmlformats.org/officeDocument/2006/relationships/image" Target="../media/image16.svg"/><Relationship Id="rId12"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8.svg"/><Relationship Id="rId5" Type="http://schemas.openxmlformats.org/officeDocument/2006/relationships/image" Target="../media/image22.svg"/><Relationship Id="rId15" Type="http://schemas.openxmlformats.org/officeDocument/2006/relationships/image" Target="../media/image14.svg"/><Relationship Id="rId10" Type="http://schemas.openxmlformats.org/officeDocument/2006/relationships/image" Target="../media/image4.png"/><Relationship Id="rId4" Type="http://schemas.openxmlformats.org/officeDocument/2006/relationships/image" Target="../media/image11.png"/><Relationship Id="rId9" Type="http://schemas.openxmlformats.org/officeDocument/2006/relationships/image" Target="../media/image30.svg"/><Relationship Id="rId14" Type="http://schemas.openxmlformats.org/officeDocument/2006/relationships/image" Target="../media/image7.png"/></Relationships>
</file>

<file path=ppt/slides/_rels/slide12.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6.svg"/><Relationship Id="rId3" Type="http://schemas.openxmlformats.org/officeDocument/2006/relationships/image" Target="../media/image2.svg"/><Relationship Id="rId7" Type="http://schemas.openxmlformats.org/officeDocument/2006/relationships/image" Target="../media/image16.svg"/><Relationship Id="rId12" Type="http://schemas.openxmlformats.org/officeDocument/2006/relationships/image" Target="../media/image13.png"/><Relationship Id="rId2" Type="http://schemas.openxmlformats.org/officeDocument/2006/relationships/image" Target="../media/image1.png"/><Relationship Id="rId16"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8.svg"/><Relationship Id="rId5" Type="http://schemas.openxmlformats.org/officeDocument/2006/relationships/image" Target="../media/image22.svg"/><Relationship Id="rId15" Type="http://schemas.openxmlformats.org/officeDocument/2006/relationships/image" Target="../media/image14.svg"/><Relationship Id="rId10" Type="http://schemas.openxmlformats.org/officeDocument/2006/relationships/image" Target="../media/image4.png"/><Relationship Id="rId4" Type="http://schemas.openxmlformats.org/officeDocument/2006/relationships/image" Target="../media/image11.png"/><Relationship Id="rId9" Type="http://schemas.openxmlformats.org/officeDocument/2006/relationships/image" Target="../media/image30.svg"/><Relationship Id="rId14" Type="http://schemas.openxmlformats.org/officeDocument/2006/relationships/image" Target="../media/image7.png"/></Relationships>
</file>

<file path=ppt/slides/_rels/slide1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49.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29.png"/><Relationship Id="rId17" Type="http://schemas.openxmlformats.org/officeDocument/2006/relationships/image" Target="../media/image53.svg"/><Relationship Id="rId2" Type="http://schemas.openxmlformats.org/officeDocument/2006/relationships/image" Target="../media/image1.png"/><Relationship Id="rId16"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4.svg"/><Relationship Id="rId5" Type="http://schemas.openxmlformats.org/officeDocument/2006/relationships/image" Target="../media/image22.svg"/><Relationship Id="rId15" Type="http://schemas.openxmlformats.org/officeDocument/2006/relationships/image" Target="../media/image51.svg"/><Relationship Id="rId10" Type="http://schemas.openxmlformats.org/officeDocument/2006/relationships/image" Target="../media/image7.png"/><Relationship Id="rId4" Type="http://schemas.openxmlformats.org/officeDocument/2006/relationships/image" Target="../media/image11.png"/><Relationship Id="rId9" Type="http://schemas.openxmlformats.org/officeDocument/2006/relationships/image" Target="../media/image26.svg"/><Relationship Id="rId14" Type="http://schemas.openxmlformats.org/officeDocument/2006/relationships/image" Target="../media/image30.png"/></Relationships>
</file>

<file path=ppt/slides/_rels/slide1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26.svg"/><Relationship Id="rId1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3.png"/><Relationship Id="rId17" Type="http://schemas.openxmlformats.org/officeDocument/2006/relationships/image" Target="../media/image12.svg"/><Relationship Id="rId2" Type="http://schemas.openxmlformats.org/officeDocument/2006/relationships/image" Target="../media/image1.png"/><Relationship Id="rId16"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4.svg"/><Relationship Id="rId5" Type="http://schemas.openxmlformats.org/officeDocument/2006/relationships/image" Target="../media/image16.svg"/><Relationship Id="rId15" Type="http://schemas.openxmlformats.org/officeDocument/2006/relationships/image" Target="../media/image30.svg"/><Relationship Id="rId10" Type="http://schemas.openxmlformats.org/officeDocument/2006/relationships/image" Target="../media/image2.png"/><Relationship Id="rId19" Type="http://schemas.openxmlformats.org/officeDocument/2006/relationships/image" Target="../media/image14.svg"/><Relationship Id="rId4" Type="http://schemas.openxmlformats.org/officeDocument/2006/relationships/image" Target="../media/image8.png"/><Relationship Id="rId9" Type="http://schemas.openxmlformats.org/officeDocument/2006/relationships/image" Target="../media/image18.svg"/><Relationship Id="rId14" Type="http://schemas.openxmlformats.org/officeDocument/2006/relationships/image" Target="../media/image16.png"/></Relationships>
</file>

<file path=ppt/slides/_rels/slide1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4.svg"/><Relationship Id="rId5" Type="http://schemas.openxmlformats.org/officeDocument/2006/relationships/image" Target="../media/image26.svg"/><Relationship Id="rId10" Type="http://schemas.openxmlformats.org/officeDocument/2006/relationships/image" Target="../media/image7.png"/><Relationship Id="rId4" Type="http://schemas.openxmlformats.org/officeDocument/2006/relationships/image" Target="../media/image13.png"/><Relationship Id="rId9" Type="http://schemas.openxmlformats.org/officeDocument/2006/relationships/image" Target="../media/image18.svg"/></Relationships>
</file>

<file path=ppt/slides/_rels/slide16.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16.svg"/><Relationship Id="rId1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55.svg"/><Relationship Id="rId12" Type="http://schemas.openxmlformats.org/officeDocument/2006/relationships/image" Target="../media/image8.png"/><Relationship Id="rId17" Type="http://schemas.openxmlformats.org/officeDocument/2006/relationships/image" Target="../media/image26.svg"/><Relationship Id="rId2" Type="http://schemas.openxmlformats.org/officeDocument/2006/relationships/image" Target="../media/image1.png"/><Relationship Id="rId16"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32.png"/><Relationship Id="rId11" Type="http://schemas.openxmlformats.org/officeDocument/2006/relationships/image" Target="../media/image12.svg"/><Relationship Id="rId5" Type="http://schemas.openxmlformats.org/officeDocument/2006/relationships/image" Target="../media/image35.svg"/><Relationship Id="rId15" Type="http://schemas.openxmlformats.org/officeDocument/2006/relationships/image" Target="../media/image8.svg"/><Relationship Id="rId10" Type="http://schemas.openxmlformats.org/officeDocument/2006/relationships/image" Target="../media/image6.png"/><Relationship Id="rId19" Type="http://schemas.openxmlformats.org/officeDocument/2006/relationships/image" Target="../media/image14.svg"/><Relationship Id="rId4" Type="http://schemas.openxmlformats.org/officeDocument/2006/relationships/image" Target="../media/image19.png"/><Relationship Id="rId9" Type="http://schemas.openxmlformats.org/officeDocument/2006/relationships/image" Target="../media/image57.svg"/><Relationship Id="rId14" Type="http://schemas.openxmlformats.org/officeDocument/2006/relationships/image" Target="../media/image4.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6.svg"/><Relationship Id="rId18" Type="http://schemas.openxmlformats.org/officeDocument/2006/relationships/image" Target="../media/image13.png"/><Relationship Id="rId3" Type="http://schemas.openxmlformats.org/officeDocument/2006/relationships/image" Target="../media/image2.svg"/><Relationship Id="rId21" Type="http://schemas.openxmlformats.org/officeDocument/2006/relationships/image" Target="../media/image8.svg"/><Relationship Id="rId7" Type="http://schemas.openxmlformats.org/officeDocument/2006/relationships/image" Target="../media/image18.svg"/><Relationship Id="rId12" Type="http://schemas.openxmlformats.org/officeDocument/2006/relationships/image" Target="../media/image3.png"/><Relationship Id="rId17" Type="http://schemas.openxmlformats.org/officeDocument/2006/relationships/image" Target="../media/image24.svg"/><Relationship Id="rId2" Type="http://schemas.openxmlformats.org/officeDocument/2006/relationships/image" Target="../media/image1.png"/><Relationship Id="rId16" Type="http://schemas.openxmlformats.org/officeDocument/2006/relationships/image" Target="../media/image12.png"/><Relationship Id="rId20"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22.svg"/><Relationship Id="rId5" Type="http://schemas.openxmlformats.org/officeDocument/2006/relationships/image" Target="../media/image16.svg"/><Relationship Id="rId15" Type="http://schemas.openxmlformats.org/officeDocument/2006/relationships/image" Target="../media/image12.svg"/><Relationship Id="rId23" Type="http://schemas.openxmlformats.org/officeDocument/2006/relationships/image" Target="../media/image14.svg"/><Relationship Id="rId10" Type="http://schemas.openxmlformats.org/officeDocument/2006/relationships/image" Target="../media/image11.png"/><Relationship Id="rId19" Type="http://schemas.openxmlformats.org/officeDocument/2006/relationships/image" Target="../media/image26.svg"/><Relationship Id="rId4" Type="http://schemas.openxmlformats.org/officeDocument/2006/relationships/image" Target="../media/image8.png"/><Relationship Id="rId9" Type="http://schemas.openxmlformats.org/officeDocument/2006/relationships/image" Target="../media/image20.svg"/><Relationship Id="rId14" Type="http://schemas.openxmlformats.org/officeDocument/2006/relationships/image" Target="../media/image6.png"/><Relationship Id="rId22"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6.svg"/><Relationship Id="rId18" Type="http://schemas.openxmlformats.org/officeDocument/2006/relationships/image" Target="../media/image13.png"/><Relationship Id="rId3" Type="http://schemas.openxmlformats.org/officeDocument/2006/relationships/image" Target="../media/image2.svg"/><Relationship Id="rId21" Type="http://schemas.openxmlformats.org/officeDocument/2006/relationships/image" Target="../media/image8.svg"/><Relationship Id="rId7" Type="http://schemas.openxmlformats.org/officeDocument/2006/relationships/image" Target="../media/image18.svg"/><Relationship Id="rId12" Type="http://schemas.openxmlformats.org/officeDocument/2006/relationships/image" Target="../media/image3.png"/><Relationship Id="rId17" Type="http://schemas.openxmlformats.org/officeDocument/2006/relationships/image" Target="../media/image24.svg"/><Relationship Id="rId25" Type="http://schemas.openxmlformats.org/officeDocument/2006/relationships/image" Target="../media/image15.png"/><Relationship Id="rId2" Type="http://schemas.openxmlformats.org/officeDocument/2006/relationships/image" Target="../media/image1.png"/><Relationship Id="rId16" Type="http://schemas.openxmlformats.org/officeDocument/2006/relationships/image" Target="../media/image12.png"/><Relationship Id="rId20"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22.svg"/><Relationship Id="rId24" Type="http://schemas.openxmlformats.org/officeDocument/2006/relationships/image" Target="../media/image14.png"/><Relationship Id="rId5" Type="http://schemas.openxmlformats.org/officeDocument/2006/relationships/image" Target="../media/image16.svg"/><Relationship Id="rId15" Type="http://schemas.openxmlformats.org/officeDocument/2006/relationships/image" Target="../media/image12.svg"/><Relationship Id="rId23" Type="http://schemas.openxmlformats.org/officeDocument/2006/relationships/image" Target="../media/image14.svg"/><Relationship Id="rId10" Type="http://schemas.openxmlformats.org/officeDocument/2006/relationships/image" Target="../media/image11.png"/><Relationship Id="rId19" Type="http://schemas.openxmlformats.org/officeDocument/2006/relationships/image" Target="../media/image26.svg"/><Relationship Id="rId4" Type="http://schemas.openxmlformats.org/officeDocument/2006/relationships/image" Target="../media/image8.png"/><Relationship Id="rId9" Type="http://schemas.openxmlformats.org/officeDocument/2006/relationships/image" Target="../media/image20.svg"/><Relationship Id="rId14" Type="http://schemas.openxmlformats.org/officeDocument/2006/relationships/image" Target="../media/image6.png"/><Relationship Id="rId22"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6.svg"/><Relationship Id="rId18" Type="http://schemas.openxmlformats.org/officeDocument/2006/relationships/image" Target="../media/image13.png"/><Relationship Id="rId3" Type="http://schemas.openxmlformats.org/officeDocument/2006/relationships/image" Target="../media/image2.svg"/><Relationship Id="rId21" Type="http://schemas.openxmlformats.org/officeDocument/2006/relationships/image" Target="../media/image8.svg"/><Relationship Id="rId7" Type="http://schemas.openxmlformats.org/officeDocument/2006/relationships/image" Target="../media/image18.svg"/><Relationship Id="rId12" Type="http://schemas.openxmlformats.org/officeDocument/2006/relationships/image" Target="../media/image3.png"/><Relationship Id="rId17" Type="http://schemas.openxmlformats.org/officeDocument/2006/relationships/image" Target="../media/image24.svg"/><Relationship Id="rId2" Type="http://schemas.openxmlformats.org/officeDocument/2006/relationships/image" Target="../media/image1.png"/><Relationship Id="rId16" Type="http://schemas.openxmlformats.org/officeDocument/2006/relationships/image" Target="../media/image12.png"/><Relationship Id="rId20"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22.svg"/><Relationship Id="rId5" Type="http://schemas.openxmlformats.org/officeDocument/2006/relationships/image" Target="../media/image16.svg"/><Relationship Id="rId15" Type="http://schemas.openxmlformats.org/officeDocument/2006/relationships/image" Target="../media/image12.svg"/><Relationship Id="rId23" Type="http://schemas.openxmlformats.org/officeDocument/2006/relationships/image" Target="../media/image14.svg"/><Relationship Id="rId10" Type="http://schemas.openxmlformats.org/officeDocument/2006/relationships/image" Target="../media/image11.png"/><Relationship Id="rId19" Type="http://schemas.openxmlformats.org/officeDocument/2006/relationships/image" Target="../media/image26.svg"/><Relationship Id="rId4" Type="http://schemas.openxmlformats.org/officeDocument/2006/relationships/image" Target="../media/image8.png"/><Relationship Id="rId9" Type="http://schemas.openxmlformats.org/officeDocument/2006/relationships/image" Target="../media/image20.svg"/><Relationship Id="rId14" Type="http://schemas.openxmlformats.org/officeDocument/2006/relationships/image" Target="../media/image6.png"/><Relationship Id="rId22"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6.svg"/><Relationship Id="rId3" Type="http://schemas.openxmlformats.org/officeDocument/2006/relationships/image" Target="../media/image2.svg"/><Relationship Id="rId7" Type="http://schemas.openxmlformats.org/officeDocument/2006/relationships/image" Target="../media/image16.svg"/><Relationship Id="rId12" Type="http://schemas.openxmlformats.org/officeDocument/2006/relationships/image" Target="../media/image13.png"/><Relationship Id="rId2" Type="http://schemas.openxmlformats.org/officeDocument/2006/relationships/image" Target="../media/image1.png"/><Relationship Id="rId16"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8.svg"/><Relationship Id="rId5" Type="http://schemas.openxmlformats.org/officeDocument/2006/relationships/image" Target="../media/image22.svg"/><Relationship Id="rId15" Type="http://schemas.openxmlformats.org/officeDocument/2006/relationships/image" Target="../media/image14.svg"/><Relationship Id="rId10" Type="http://schemas.openxmlformats.org/officeDocument/2006/relationships/image" Target="../media/image4.png"/><Relationship Id="rId4" Type="http://schemas.openxmlformats.org/officeDocument/2006/relationships/image" Target="../media/image11.png"/><Relationship Id="rId9" Type="http://schemas.openxmlformats.org/officeDocument/2006/relationships/image" Target="../media/image30.svg"/><Relationship Id="rId14"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26.svg"/><Relationship Id="rId1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30.svg"/><Relationship Id="rId12" Type="http://schemas.openxmlformats.org/officeDocument/2006/relationships/image" Target="../media/image13.png"/><Relationship Id="rId17" Type="http://schemas.openxmlformats.org/officeDocument/2006/relationships/image" Target="../media/image12.svg"/><Relationship Id="rId2" Type="http://schemas.openxmlformats.org/officeDocument/2006/relationships/image" Target="../media/image1.png"/><Relationship Id="rId16"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35.svg"/><Relationship Id="rId5" Type="http://schemas.openxmlformats.org/officeDocument/2006/relationships/image" Target="../media/image33.svg"/><Relationship Id="rId15" Type="http://schemas.openxmlformats.org/officeDocument/2006/relationships/image" Target="../media/image8.svg"/><Relationship Id="rId10" Type="http://schemas.openxmlformats.org/officeDocument/2006/relationships/image" Target="../media/image19.png"/><Relationship Id="rId19" Type="http://schemas.openxmlformats.org/officeDocument/2006/relationships/image" Target="../media/image14.svg"/><Relationship Id="rId4" Type="http://schemas.openxmlformats.org/officeDocument/2006/relationships/image" Target="../media/image18.png"/><Relationship Id="rId9" Type="http://schemas.openxmlformats.org/officeDocument/2006/relationships/image" Target="../media/image18.svg"/><Relationship Id="rId1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39.sv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6.svg"/><Relationship Id="rId18" Type="http://schemas.openxmlformats.org/officeDocument/2006/relationships/image" Target="../media/image43.svg"/><Relationship Id="rId3" Type="http://schemas.openxmlformats.org/officeDocument/2006/relationships/image" Target="../media/image2.svg"/><Relationship Id="rId7" Type="http://schemas.openxmlformats.org/officeDocument/2006/relationships/image" Target="../media/image16.svg"/><Relationship Id="rId12" Type="http://schemas.openxmlformats.org/officeDocument/2006/relationships/image" Target="../media/image13.png"/><Relationship Id="rId17" Type="http://schemas.openxmlformats.org/officeDocument/2006/relationships/image" Target="../media/image25.png"/><Relationship Id="rId2" Type="http://schemas.openxmlformats.org/officeDocument/2006/relationships/image" Target="../media/image1.png"/><Relationship Id="rId16"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8.svg"/><Relationship Id="rId5" Type="http://schemas.openxmlformats.org/officeDocument/2006/relationships/image" Target="../media/image22.svg"/><Relationship Id="rId15" Type="http://schemas.openxmlformats.org/officeDocument/2006/relationships/image" Target="../media/image14.svg"/><Relationship Id="rId10" Type="http://schemas.openxmlformats.org/officeDocument/2006/relationships/image" Target="../media/image4.png"/><Relationship Id="rId4" Type="http://schemas.openxmlformats.org/officeDocument/2006/relationships/image" Target="../media/image11.png"/><Relationship Id="rId9" Type="http://schemas.openxmlformats.org/officeDocument/2006/relationships/image" Target="../media/image30.svg"/><Relationship Id="rId14"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svg"/><Relationship Id="rId7" Type="http://schemas.openxmlformats.org/officeDocument/2006/relationships/image" Target="../media/image1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4.svg"/><Relationship Id="rId5" Type="http://schemas.openxmlformats.org/officeDocument/2006/relationships/image" Target="../media/image26.svg"/><Relationship Id="rId10" Type="http://schemas.openxmlformats.org/officeDocument/2006/relationships/image" Target="../media/image7.png"/><Relationship Id="rId4" Type="http://schemas.openxmlformats.org/officeDocument/2006/relationships/image" Target="../media/image13.png"/><Relationship Id="rId9" Type="http://schemas.openxmlformats.org/officeDocument/2006/relationships/image" Target="../media/image8.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D83FF"/>
        </a:solidFill>
        <a:effectLst/>
      </p:bgPr>
    </p:bg>
    <p:spTree>
      <p:nvGrpSpPr>
        <p:cNvPr id="1" name=""/>
        <p:cNvGrpSpPr/>
        <p:nvPr/>
      </p:nvGrpSpPr>
      <p:grpSpPr>
        <a:xfrm>
          <a:off x="0" y="0"/>
          <a:ext cx="0" cy="0"/>
          <a:chOff x="0" y="0"/>
          <a:chExt cx="0" cy="0"/>
        </a:xfrm>
      </p:grpSpPr>
      <p:grpSp>
        <p:nvGrpSpPr>
          <p:cNvPr id="2" name="Group 2"/>
          <p:cNvGrpSpPr/>
          <p:nvPr/>
        </p:nvGrpSpPr>
        <p:grpSpPr>
          <a:xfrm>
            <a:off x="-934552" y="-219903"/>
            <a:ext cx="20157104" cy="10095943"/>
            <a:chOff x="0" y="0"/>
            <a:chExt cx="26876139" cy="13461257"/>
          </a:xfrm>
        </p:grpSpPr>
        <p:sp>
          <p:nvSpPr>
            <p:cNvPr id="3" name="Freeform 3"/>
            <p:cNvSpPr/>
            <p:nvPr/>
          </p:nvSpPr>
          <p:spPr>
            <a:xfrm>
              <a:off x="0" y="0"/>
              <a:ext cx="13461257" cy="13461257"/>
            </a:xfrm>
            <a:custGeom>
              <a:avLst/>
              <a:gdLst/>
              <a:ahLst/>
              <a:cxnLst/>
              <a:rect l="l" t="t" r="r" b="b"/>
              <a:pathLst>
                <a:path w="13461257" h="13461257">
                  <a:moveTo>
                    <a:pt x="0" y="0"/>
                  </a:moveTo>
                  <a:lnTo>
                    <a:pt x="13461257" y="0"/>
                  </a:lnTo>
                  <a:lnTo>
                    <a:pt x="13461257" y="13461257"/>
                  </a:lnTo>
                  <a:lnTo>
                    <a:pt x="0" y="13461257"/>
                  </a:lnTo>
                  <a:lnTo>
                    <a:pt x="0" y="0"/>
                  </a:lnTo>
                  <a:close/>
                </a:path>
              </a:pathLst>
            </a:custGeom>
            <a:blipFill>
              <a:blip r:embed="rId2">
                <a:alphaModFix amt="7999"/>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414882" y="0"/>
              <a:ext cx="13461257" cy="13461257"/>
            </a:xfrm>
            <a:custGeom>
              <a:avLst/>
              <a:gdLst/>
              <a:ahLst/>
              <a:cxnLst/>
              <a:rect l="l" t="t" r="r" b="b"/>
              <a:pathLst>
                <a:path w="13461257" h="13461257">
                  <a:moveTo>
                    <a:pt x="0" y="0"/>
                  </a:moveTo>
                  <a:lnTo>
                    <a:pt x="13461257" y="0"/>
                  </a:lnTo>
                  <a:lnTo>
                    <a:pt x="13461257" y="13461257"/>
                  </a:lnTo>
                  <a:lnTo>
                    <a:pt x="0" y="13461257"/>
                  </a:lnTo>
                  <a:lnTo>
                    <a:pt x="0" y="0"/>
                  </a:lnTo>
                  <a:close/>
                </a:path>
              </a:pathLst>
            </a:custGeom>
            <a:blipFill>
              <a:blip r:embed="rId2">
                <a:alphaModFix amt="7999"/>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614074" y="9723289"/>
            <a:ext cx="19689001" cy="1127422"/>
            <a:chOff x="0" y="0"/>
            <a:chExt cx="4498007" cy="257563"/>
          </a:xfrm>
        </p:grpSpPr>
        <p:sp>
          <p:nvSpPr>
            <p:cNvPr id="6" name="Freeform 6"/>
            <p:cNvSpPr/>
            <p:nvPr/>
          </p:nvSpPr>
          <p:spPr>
            <a:xfrm>
              <a:off x="0" y="0"/>
              <a:ext cx="4498007" cy="257563"/>
            </a:xfrm>
            <a:custGeom>
              <a:avLst/>
              <a:gdLst/>
              <a:ahLst/>
              <a:cxnLst/>
              <a:rect l="l" t="t" r="r" b="b"/>
              <a:pathLst>
                <a:path w="4498007" h="257563">
                  <a:moveTo>
                    <a:pt x="20054" y="0"/>
                  </a:moveTo>
                  <a:lnTo>
                    <a:pt x="4477953" y="0"/>
                  </a:lnTo>
                  <a:cubicBezTo>
                    <a:pt x="4483272" y="0"/>
                    <a:pt x="4488373" y="2113"/>
                    <a:pt x="4492134" y="5874"/>
                  </a:cubicBezTo>
                  <a:cubicBezTo>
                    <a:pt x="4495895" y="9634"/>
                    <a:pt x="4498007" y="14735"/>
                    <a:pt x="4498007" y="20054"/>
                  </a:cubicBezTo>
                  <a:lnTo>
                    <a:pt x="4498007" y="237509"/>
                  </a:lnTo>
                  <a:cubicBezTo>
                    <a:pt x="4498007" y="242828"/>
                    <a:pt x="4495895" y="247928"/>
                    <a:pt x="4492134" y="251689"/>
                  </a:cubicBezTo>
                  <a:cubicBezTo>
                    <a:pt x="4488373" y="255450"/>
                    <a:pt x="4483272" y="257563"/>
                    <a:pt x="4477953" y="257563"/>
                  </a:cubicBezTo>
                  <a:lnTo>
                    <a:pt x="20054" y="257563"/>
                  </a:lnTo>
                  <a:cubicBezTo>
                    <a:pt x="14735" y="257563"/>
                    <a:pt x="9634" y="255450"/>
                    <a:pt x="5874" y="251689"/>
                  </a:cubicBezTo>
                  <a:cubicBezTo>
                    <a:pt x="2113" y="247928"/>
                    <a:pt x="0" y="242828"/>
                    <a:pt x="0" y="237509"/>
                  </a:cubicBezTo>
                  <a:lnTo>
                    <a:pt x="0" y="20054"/>
                  </a:lnTo>
                  <a:cubicBezTo>
                    <a:pt x="0" y="14735"/>
                    <a:pt x="2113" y="9634"/>
                    <a:pt x="5874" y="5874"/>
                  </a:cubicBezTo>
                  <a:cubicBezTo>
                    <a:pt x="9634" y="2113"/>
                    <a:pt x="14735" y="0"/>
                    <a:pt x="20054" y="0"/>
                  </a:cubicBezTo>
                  <a:close/>
                </a:path>
              </a:pathLst>
            </a:custGeom>
            <a:solidFill>
              <a:srgbClr val="1966C4"/>
            </a:solidFill>
          </p:spPr>
        </p:sp>
        <p:sp>
          <p:nvSpPr>
            <p:cNvPr id="7" name="TextBox 7"/>
            <p:cNvSpPr txBox="1"/>
            <p:nvPr/>
          </p:nvSpPr>
          <p:spPr>
            <a:xfrm>
              <a:off x="0" y="-66675"/>
              <a:ext cx="4498007" cy="324238"/>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p:nvPr/>
        </p:nvSpPr>
        <p:spPr>
          <a:xfrm rot="173882">
            <a:off x="10484235" y="841852"/>
            <a:ext cx="7984854" cy="9770711"/>
          </a:xfrm>
          <a:custGeom>
            <a:avLst/>
            <a:gdLst/>
            <a:ahLst/>
            <a:cxnLst/>
            <a:rect l="l" t="t" r="r" b="b"/>
            <a:pathLst>
              <a:path w="8775875" h="9770711">
                <a:moveTo>
                  <a:pt x="0" y="0"/>
                </a:moveTo>
                <a:lnTo>
                  <a:pt x="8775875" y="0"/>
                </a:lnTo>
                <a:lnTo>
                  <a:pt x="8775875" y="9770711"/>
                </a:lnTo>
                <a:lnTo>
                  <a:pt x="0" y="9770711"/>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9" name="Freeform 9"/>
          <p:cNvSpPr/>
          <p:nvPr/>
        </p:nvSpPr>
        <p:spPr>
          <a:xfrm rot="-805816" flipH="1">
            <a:off x="6408739" y="6926325"/>
            <a:ext cx="5750457" cy="4189707"/>
          </a:xfrm>
          <a:custGeom>
            <a:avLst/>
            <a:gdLst/>
            <a:ahLst/>
            <a:cxnLst/>
            <a:rect l="l" t="t" r="r" b="b"/>
            <a:pathLst>
              <a:path w="5750457" h="5394974">
                <a:moveTo>
                  <a:pt x="5750456" y="0"/>
                </a:moveTo>
                <a:lnTo>
                  <a:pt x="0" y="0"/>
                </a:lnTo>
                <a:lnTo>
                  <a:pt x="0" y="5394973"/>
                </a:lnTo>
                <a:lnTo>
                  <a:pt x="5750456" y="5394973"/>
                </a:lnTo>
                <a:lnTo>
                  <a:pt x="5750456"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0" name="Freeform 10"/>
          <p:cNvSpPr/>
          <p:nvPr/>
        </p:nvSpPr>
        <p:spPr>
          <a:xfrm rot="2839955">
            <a:off x="15314233" y="67690"/>
            <a:ext cx="2246935" cy="2336133"/>
          </a:xfrm>
          <a:custGeom>
            <a:avLst/>
            <a:gdLst/>
            <a:ahLst/>
            <a:cxnLst/>
            <a:rect l="l" t="t" r="r" b="b"/>
            <a:pathLst>
              <a:path w="2246935" h="2336133">
                <a:moveTo>
                  <a:pt x="0" y="0"/>
                </a:moveTo>
                <a:lnTo>
                  <a:pt x="2246935" y="0"/>
                </a:lnTo>
                <a:lnTo>
                  <a:pt x="2246935" y="2336132"/>
                </a:lnTo>
                <a:lnTo>
                  <a:pt x="0" y="2336132"/>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1" name="Freeform 11"/>
          <p:cNvSpPr/>
          <p:nvPr/>
        </p:nvSpPr>
        <p:spPr>
          <a:xfrm rot="-356590">
            <a:off x="626621" y="6503663"/>
            <a:ext cx="5623993" cy="4945018"/>
          </a:xfrm>
          <a:custGeom>
            <a:avLst/>
            <a:gdLst/>
            <a:ahLst/>
            <a:cxnLst/>
            <a:rect l="l" t="t" r="r" b="b"/>
            <a:pathLst>
              <a:path w="5623993" h="5358132">
                <a:moveTo>
                  <a:pt x="0" y="0"/>
                </a:moveTo>
                <a:lnTo>
                  <a:pt x="5623993" y="0"/>
                </a:lnTo>
                <a:lnTo>
                  <a:pt x="5623993" y="5358132"/>
                </a:lnTo>
                <a:lnTo>
                  <a:pt x="0" y="5358132"/>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2" name="TextBox 12"/>
          <p:cNvSpPr txBox="1"/>
          <p:nvPr/>
        </p:nvSpPr>
        <p:spPr>
          <a:xfrm>
            <a:off x="734318" y="1608208"/>
            <a:ext cx="16225774" cy="6924973"/>
          </a:xfrm>
          <a:prstGeom prst="rect">
            <a:avLst/>
          </a:prstGeom>
        </p:spPr>
        <p:txBody>
          <a:bodyPr wrap="square" lIns="0" tIns="0" rIns="0" bIns="0" rtlCol="0" anchor="t">
            <a:spAutoFit/>
          </a:bodyPr>
          <a:lstStyle/>
          <a:p>
            <a:pPr algn="l">
              <a:lnSpc>
                <a:spcPts val="13524"/>
              </a:lnSpc>
            </a:pPr>
            <a:r>
              <a:rPr lang="en-US" sz="12295" b="1" dirty="0">
                <a:solidFill>
                  <a:srgbClr val="FFFFFF"/>
                </a:solidFill>
                <a:latin typeface="Telegraf Bold"/>
                <a:ea typeface="Telegraf Bold"/>
                <a:cs typeface="Telegraf Bold"/>
                <a:sym typeface="Telegraf Bold"/>
              </a:rPr>
              <a:t> </a:t>
            </a:r>
            <a:r>
              <a:rPr lang="en-US" sz="8800" dirty="0" err="1" smtClean="0">
                <a:solidFill>
                  <a:srgbClr val="FF0000"/>
                </a:solidFill>
                <a:latin typeface="Telegraf Bold"/>
                <a:ea typeface="Telegraf Bold"/>
                <a:cs typeface="Telegraf Bold"/>
                <a:sym typeface="Telegraf Bold"/>
              </a:rPr>
              <a:t>Tiết</a:t>
            </a:r>
            <a:r>
              <a:rPr lang="en-US" sz="8800" dirty="0" smtClean="0">
                <a:solidFill>
                  <a:srgbClr val="FF0000"/>
                </a:solidFill>
                <a:latin typeface="Telegraf Bold"/>
                <a:ea typeface="Telegraf Bold"/>
                <a:cs typeface="Telegraf Bold"/>
                <a:sym typeface="Telegraf Bold"/>
              </a:rPr>
              <a:t> 22, 23, 24</a:t>
            </a:r>
          </a:p>
          <a:p>
            <a:pPr algn="l">
              <a:lnSpc>
                <a:spcPts val="13524"/>
              </a:lnSpc>
            </a:pPr>
            <a:r>
              <a:rPr lang="en-US" sz="8800" dirty="0" err="1" smtClean="0">
                <a:solidFill>
                  <a:srgbClr val="FF0000"/>
                </a:solidFill>
                <a:latin typeface="Telegraf Bold"/>
                <a:ea typeface="Telegraf Bold"/>
                <a:cs typeface="Telegraf Bold"/>
                <a:sym typeface="Telegraf Bold"/>
              </a:rPr>
              <a:t>Bài</a:t>
            </a:r>
            <a:r>
              <a:rPr lang="en-US" sz="8800" dirty="0" smtClean="0">
                <a:solidFill>
                  <a:srgbClr val="FF0000"/>
                </a:solidFill>
                <a:latin typeface="Telegraf Bold"/>
                <a:ea typeface="Telegraf Bold"/>
                <a:cs typeface="Telegraf Bold"/>
                <a:sym typeface="Telegraf Bold"/>
              </a:rPr>
              <a:t> </a:t>
            </a:r>
            <a:r>
              <a:rPr lang="en-US" sz="8800" dirty="0" smtClean="0">
                <a:solidFill>
                  <a:srgbClr val="FF0000"/>
                </a:solidFill>
                <a:latin typeface="Telegraf Bold"/>
                <a:ea typeface="Telegraf Bold"/>
                <a:cs typeface="Telegraf Bold"/>
                <a:sym typeface="Telegraf Bold"/>
              </a:rPr>
              <a:t>9: </a:t>
            </a:r>
            <a:r>
              <a:rPr lang="en-US" sz="8800" dirty="0" smtClean="0">
                <a:solidFill>
                  <a:srgbClr val="FF0000"/>
                </a:solidFill>
                <a:latin typeface="Calistoga"/>
                <a:ea typeface="Calistoga"/>
                <a:cs typeface="Calistoga"/>
                <a:sym typeface="Calistoga"/>
              </a:rPr>
              <a:t>QUẢN </a:t>
            </a:r>
            <a:r>
              <a:rPr lang="en-US" sz="8800" dirty="0">
                <a:solidFill>
                  <a:srgbClr val="FF0000"/>
                </a:solidFill>
                <a:latin typeface="Calistoga"/>
                <a:ea typeface="Calistoga"/>
                <a:cs typeface="Calistoga"/>
                <a:sym typeface="Calistoga"/>
              </a:rPr>
              <a:t>LÍ </a:t>
            </a:r>
            <a:r>
              <a:rPr lang="en-US" sz="8800" dirty="0" smtClean="0">
                <a:solidFill>
                  <a:srgbClr val="FF0000"/>
                </a:solidFill>
                <a:latin typeface="Calistoga"/>
                <a:ea typeface="Calistoga"/>
                <a:cs typeface="Calistoga"/>
                <a:sym typeface="Calistoga"/>
              </a:rPr>
              <a:t>TIỀN</a:t>
            </a:r>
          </a:p>
          <a:p>
            <a:pPr algn="l">
              <a:lnSpc>
                <a:spcPts val="13524"/>
              </a:lnSpc>
            </a:pPr>
            <a:r>
              <a:rPr lang="en-US" sz="8800" dirty="0" smtClean="0">
                <a:solidFill>
                  <a:srgbClr val="FF0000"/>
                </a:solidFill>
                <a:latin typeface="Calistoga"/>
                <a:ea typeface="Calistoga"/>
                <a:cs typeface="Calistoga"/>
                <a:sym typeface="Calistoga"/>
              </a:rPr>
              <a:t>GV: </a:t>
            </a:r>
            <a:r>
              <a:rPr lang="en-US" sz="8800" dirty="0" err="1" smtClean="0">
                <a:solidFill>
                  <a:srgbClr val="FF0000"/>
                </a:solidFill>
                <a:latin typeface="Calistoga"/>
                <a:ea typeface="Calistoga"/>
                <a:cs typeface="Calistoga"/>
                <a:sym typeface="Calistoga"/>
              </a:rPr>
              <a:t>Phạm</a:t>
            </a:r>
            <a:r>
              <a:rPr lang="en-US" sz="8800" dirty="0" smtClean="0">
                <a:solidFill>
                  <a:srgbClr val="FF0000"/>
                </a:solidFill>
                <a:latin typeface="Calistoga"/>
                <a:ea typeface="Calistoga"/>
                <a:cs typeface="Calistoga"/>
                <a:sym typeface="Calistoga"/>
              </a:rPr>
              <a:t> </a:t>
            </a:r>
            <a:r>
              <a:rPr lang="en-US" sz="8800" dirty="0" err="1" smtClean="0">
                <a:solidFill>
                  <a:srgbClr val="FF0000"/>
                </a:solidFill>
                <a:latin typeface="Calistoga"/>
                <a:ea typeface="Calistoga"/>
                <a:cs typeface="Calistoga"/>
                <a:sym typeface="Calistoga"/>
              </a:rPr>
              <a:t>Võ</a:t>
            </a:r>
            <a:r>
              <a:rPr lang="en-US" sz="8800" dirty="0" smtClean="0">
                <a:solidFill>
                  <a:srgbClr val="FF0000"/>
                </a:solidFill>
                <a:latin typeface="Calistoga"/>
                <a:ea typeface="Calistoga"/>
                <a:cs typeface="Calistoga"/>
                <a:sym typeface="Calistoga"/>
              </a:rPr>
              <a:t> </a:t>
            </a:r>
            <a:r>
              <a:rPr lang="en-US" sz="8800" dirty="0" err="1" smtClean="0">
                <a:solidFill>
                  <a:srgbClr val="FF0000"/>
                </a:solidFill>
                <a:latin typeface="Calistoga"/>
                <a:ea typeface="Calistoga"/>
                <a:cs typeface="Calistoga"/>
                <a:sym typeface="Calistoga"/>
              </a:rPr>
              <a:t>Văn</a:t>
            </a:r>
            <a:r>
              <a:rPr lang="en-US" sz="8800" dirty="0" smtClean="0">
                <a:solidFill>
                  <a:srgbClr val="FF0000"/>
                </a:solidFill>
                <a:latin typeface="Calistoga"/>
                <a:ea typeface="Calistoga"/>
                <a:cs typeface="Calistoga"/>
                <a:sym typeface="Calistoga"/>
              </a:rPr>
              <a:t> </a:t>
            </a:r>
            <a:r>
              <a:rPr lang="en-US" sz="8800" dirty="0" err="1" smtClean="0">
                <a:solidFill>
                  <a:srgbClr val="FF0000"/>
                </a:solidFill>
                <a:latin typeface="Calistoga"/>
                <a:ea typeface="Calistoga"/>
                <a:cs typeface="Calistoga"/>
                <a:sym typeface="Calistoga"/>
              </a:rPr>
              <a:t>Khoa</a:t>
            </a:r>
            <a:endParaRPr lang="en-US" sz="8800" dirty="0">
              <a:solidFill>
                <a:srgbClr val="FF0000"/>
              </a:solidFill>
              <a:latin typeface="Calistoga"/>
              <a:ea typeface="Calistoga"/>
              <a:cs typeface="Calistoga"/>
              <a:sym typeface="Calistoga"/>
            </a:endParaRPr>
          </a:p>
          <a:p>
            <a:pPr algn="l">
              <a:lnSpc>
                <a:spcPts val="13524"/>
              </a:lnSpc>
            </a:pPr>
            <a:endParaRPr lang="en-US" sz="12295" dirty="0">
              <a:solidFill>
                <a:srgbClr val="FFFFFF"/>
              </a:solidFill>
              <a:latin typeface="Calistoga"/>
              <a:ea typeface="Calistoga"/>
              <a:cs typeface="Calistoga"/>
              <a:sym typeface="Calistoga"/>
            </a:endParaRPr>
          </a:p>
        </p:txBody>
      </p:sp>
      <p:sp>
        <p:nvSpPr>
          <p:cNvPr id="13" name="Freeform 13"/>
          <p:cNvSpPr/>
          <p:nvPr/>
        </p:nvSpPr>
        <p:spPr>
          <a:xfrm>
            <a:off x="12346797" y="254179"/>
            <a:ext cx="1827783" cy="1608449"/>
          </a:xfrm>
          <a:custGeom>
            <a:avLst/>
            <a:gdLst/>
            <a:ahLst/>
            <a:cxnLst/>
            <a:rect l="l" t="t" r="r" b="b"/>
            <a:pathLst>
              <a:path w="1827783" h="1608449">
                <a:moveTo>
                  <a:pt x="0" y="0"/>
                </a:moveTo>
                <a:lnTo>
                  <a:pt x="1827782" y="0"/>
                </a:lnTo>
                <a:lnTo>
                  <a:pt x="1827782" y="1608449"/>
                </a:lnTo>
                <a:lnTo>
                  <a:pt x="0" y="1608449"/>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4" name="Freeform 14"/>
          <p:cNvSpPr/>
          <p:nvPr/>
        </p:nvSpPr>
        <p:spPr>
          <a:xfrm>
            <a:off x="8844792" y="4828068"/>
            <a:ext cx="598415" cy="598415"/>
          </a:xfrm>
          <a:custGeom>
            <a:avLst/>
            <a:gdLst/>
            <a:ahLst/>
            <a:cxnLst/>
            <a:rect l="l" t="t" r="r" b="b"/>
            <a:pathLst>
              <a:path w="598415" h="598415">
                <a:moveTo>
                  <a:pt x="0" y="0"/>
                </a:moveTo>
                <a:lnTo>
                  <a:pt x="598416" y="0"/>
                </a:lnTo>
                <a:lnTo>
                  <a:pt x="598416" y="598415"/>
                </a:lnTo>
                <a:lnTo>
                  <a:pt x="0" y="598415"/>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15" name="Freeform 15"/>
          <p:cNvSpPr/>
          <p:nvPr/>
        </p:nvSpPr>
        <p:spPr>
          <a:xfrm>
            <a:off x="16960092" y="3523564"/>
            <a:ext cx="598415" cy="598415"/>
          </a:xfrm>
          <a:custGeom>
            <a:avLst/>
            <a:gdLst/>
            <a:ahLst/>
            <a:cxnLst/>
            <a:rect l="l" t="t" r="r" b="b"/>
            <a:pathLst>
              <a:path w="598415" h="598415">
                <a:moveTo>
                  <a:pt x="0" y="0"/>
                </a:moveTo>
                <a:lnTo>
                  <a:pt x="598416" y="0"/>
                </a:lnTo>
                <a:lnTo>
                  <a:pt x="598416" y="598415"/>
                </a:lnTo>
                <a:lnTo>
                  <a:pt x="0" y="598415"/>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D83FF"/>
        </a:solidFill>
        <a:effectLst/>
      </p:bgPr>
    </p:bg>
    <p:spTree>
      <p:nvGrpSpPr>
        <p:cNvPr id="1" name=""/>
        <p:cNvGrpSpPr/>
        <p:nvPr/>
      </p:nvGrpSpPr>
      <p:grpSpPr>
        <a:xfrm>
          <a:off x="0" y="0"/>
          <a:ext cx="0" cy="0"/>
          <a:chOff x="0" y="0"/>
          <a:chExt cx="0" cy="0"/>
        </a:xfrm>
      </p:grpSpPr>
      <p:grpSp>
        <p:nvGrpSpPr>
          <p:cNvPr id="2" name="Group 2"/>
          <p:cNvGrpSpPr/>
          <p:nvPr/>
        </p:nvGrpSpPr>
        <p:grpSpPr>
          <a:xfrm>
            <a:off x="-934552" y="-219903"/>
            <a:ext cx="20157104" cy="10095943"/>
            <a:chOff x="0" y="0"/>
            <a:chExt cx="26876139" cy="13461257"/>
          </a:xfrm>
        </p:grpSpPr>
        <p:sp>
          <p:nvSpPr>
            <p:cNvPr id="3" name="Freeform 3"/>
            <p:cNvSpPr/>
            <p:nvPr/>
          </p:nvSpPr>
          <p:spPr>
            <a:xfrm>
              <a:off x="0" y="0"/>
              <a:ext cx="13461257" cy="13461257"/>
            </a:xfrm>
            <a:custGeom>
              <a:avLst/>
              <a:gdLst/>
              <a:ahLst/>
              <a:cxnLst/>
              <a:rect l="l" t="t" r="r" b="b"/>
              <a:pathLst>
                <a:path w="13461257" h="13461257">
                  <a:moveTo>
                    <a:pt x="0" y="0"/>
                  </a:moveTo>
                  <a:lnTo>
                    <a:pt x="13461257" y="0"/>
                  </a:lnTo>
                  <a:lnTo>
                    <a:pt x="13461257" y="13461257"/>
                  </a:lnTo>
                  <a:lnTo>
                    <a:pt x="0" y="13461257"/>
                  </a:lnTo>
                  <a:lnTo>
                    <a:pt x="0" y="0"/>
                  </a:lnTo>
                  <a:close/>
                </a:path>
              </a:pathLst>
            </a:custGeom>
            <a:blipFill>
              <a:blip r:embed="rId2">
                <a:alphaModFix amt="7999"/>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414882" y="0"/>
              <a:ext cx="13461257" cy="13461257"/>
            </a:xfrm>
            <a:custGeom>
              <a:avLst/>
              <a:gdLst/>
              <a:ahLst/>
              <a:cxnLst/>
              <a:rect l="l" t="t" r="r" b="b"/>
              <a:pathLst>
                <a:path w="13461257" h="13461257">
                  <a:moveTo>
                    <a:pt x="0" y="0"/>
                  </a:moveTo>
                  <a:lnTo>
                    <a:pt x="13461257" y="0"/>
                  </a:lnTo>
                  <a:lnTo>
                    <a:pt x="13461257" y="13461257"/>
                  </a:lnTo>
                  <a:lnTo>
                    <a:pt x="0" y="13461257"/>
                  </a:lnTo>
                  <a:lnTo>
                    <a:pt x="0" y="0"/>
                  </a:lnTo>
                  <a:close/>
                </a:path>
              </a:pathLst>
            </a:custGeom>
            <a:blipFill>
              <a:blip r:embed="rId2">
                <a:alphaModFix amt="7999"/>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897863" y="2877437"/>
            <a:ext cx="16739448" cy="1425425"/>
            <a:chOff x="0" y="0"/>
            <a:chExt cx="3488196" cy="297033"/>
          </a:xfrm>
        </p:grpSpPr>
        <p:sp>
          <p:nvSpPr>
            <p:cNvPr id="6" name="Freeform 6"/>
            <p:cNvSpPr/>
            <p:nvPr/>
          </p:nvSpPr>
          <p:spPr>
            <a:xfrm>
              <a:off x="0" y="0"/>
              <a:ext cx="3488196" cy="297033"/>
            </a:xfrm>
            <a:custGeom>
              <a:avLst/>
              <a:gdLst/>
              <a:ahLst/>
              <a:cxnLst/>
              <a:rect l="l" t="t" r="r" b="b"/>
              <a:pathLst>
                <a:path w="3488196" h="297033">
                  <a:moveTo>
                    <a:pt x="11562" y="0"/>
                  </a:moveTo>
                  <a:lnTo>
                    <a:pt x="3476633" y="0"/>
                  </a:lnTo>
                  <a:cubicBezTo>
                    <a:pt x="3479700" y="0"/>
                    <a:pt x="3482641" y="1218"/>
                    <a:pt x="3484809" y="3387"/>
                  </a:cubicBezTo>
                  <a:cubicBezTo>
                    <a:pt x="3486977" y="5555"/>
                    <a:pt x="3488196" y="8496"/>
                    <a:pt x="3488196" y="11562"/>
                  </a:cubicBezTo>
                  <a:lnTo>
                    <a:pt x="3488196" y="285470"/>
                  </a:lnTo>
                  <a:cubicBezTo>
                    <a:pt x="3488196" y="291856"/>
                    <a:pt x="3483019" y="297033"/>
                    <a:pt x="3476633" y="297033"/>
                  </a:cubicBezTo>
                  <a:lnTo>
                    <a:pt x="11562" y="297033"/>
                  </a:lnTo>
                  <a:cubicBezTo>
                    <a:pt x="8496" y="297033"/>
                    <a:pt x="5555" y="295814"/>
                    <a:pt x="3387" y="293646"/>
                  </a:cubicBezTo>
                  <a:cubicBezTo>
                    <a:pt x="1218" y="291478"/>
                    <a:pt x="0" y="288537"/>
                    <a:pt x="0" y="285470"/>
                  </a:cubicBezTo>
                  <a:lnTo>
                    <a:pt x="0" y="11562"/>
                  </a:lnTo>
                  <a:cubicBezTo>
                    <a:pt x="0" y="5177"/>
                    <a:pt x="5177" y="0"/>
                    <a:pt x="11562" y="0"/>
                  </a:cubicBezTo>
                  <a:close/>
                </a:path>
              </a:pathLst>
            </a:custGeom>
            <a:solidFill>
              <a:srgbClr val="FFDE59"/>
            </a:solidFill>
          </p:spPr>
        </p:sp>
        <p:sp>
          <p:nvSpPr>
            <p:cNvPr id="7" name="TextBox 7"/>
            <p:cNvSpPr txBox="1"/>
            <p:nvPr/>
          </p:nvSpPr>
          <p:spPr>
            <a:xfrm>
              <a:off x="0" y="-66675"/>
              <a:ext cx="3488196" cy="363708"/>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614074" y="9723289"/>
            <a:ext cx="19689001" cy="1127422"/>
            <a:chOff x="0" y="0"/>
            <a:chExt cx="4498007" cy="257563"/>
          </a:xfrm>
        </p:grpSpPr>
        <p:sp>
          <p:nvSpPr>
            <p:cNvPr id="9" name="Freeform 9"/>
            <p:cNvSpPr/>
            <p:nvPr/>
          </p:nvSpPr>
          <p:spPr>
            <a:xfrm>
              <a:off x="0" y="0"/>
              <a:ext cx="4498007" cy="257563"/>
            </a:xfrm>
            <a:custGeom>
              <a:avLst/>
              <a:gdLst/>
              <a:ahLst/>
              <a:cxnLst/>
              <a:rect l="l" t="t" r="r" b="b"/>
              <a:pathLst>
                <a:path w="4498007" h="257563">
                  <a:moveTo>
                    <a:pt x="20054" y="0"/>
                  </a:moveTo>
                  <a:lnTo>
                    <a:pt x="4477953" y="0"/>
                  </a:lnTo>
                  <a:cubicBezTo>
                    <a:pt x="4483272" y="0"/>
                    <a:pt x="4488373" y="2113"/>
                    <a:pt x="4492134" y="5874"/>
                  </a:cubicBezTo>
                  <a:cubicBezTo>
                    <a:pt x="4495895" y="9634"/>
                    <a:pt x="4498007" y="14735"/>
                    <a:pt x="4498007" y="20054"/>
                  </a:cubicBezTo>
                  <a:lnTo>
                    <a:pt x="4498007" y="237509"/>
                  </a:lnTo>
                  <a:cubicBezTo>
                    <a:pt x="4498007" y="242828"/>
                    <a:pt x="4495895" y="247928"/>
                    <a:pt x="4492134" y="251689"/>
                  </a:cubicBezTo>
                  <a:cubicBezTo>
                    <a:pt x="4488373" y="255450"/>
                    <a:pt x="4483272" y="257563"/>
                    <a:pt x="4477953" y="257563"/>
                  </a:cubicBezTo>
                  <a:lnTo>
                    <a:pt x="20054" y="257563"/>
                  </a:lnTo>
                  <a:cubicBezTo>
                    <a:pt x="14735" y="257563"/>
                    <a:pt x="9634" y="255450"/>
                    <a:pt x="5874" y="251689"/>
                  </a:cubicBezTo>
                  <a:cubicBezTo>
                    <a:pt x="2113" y="247928"/>
                    <a:pt x="0" y="242828"/>
                    <a:pt x="0" y="237509"/>
                  </a:cubicBezTo>
                  <a:lnTo>
                    <a:pt x="0" y="20054"/>
                  </a:lnTo>
                  <a:cubicBezTo>
                    <a:pt x="0" y="14735"/>
                    <a:pt x="2113" y="9634"/>
                    <a:pt x="5874" y="5874"/>
                  </a:cubicBezTo>
                  <a:cubicBezTo>
                    <a:pt x="9634" y="2113"/>
                    <a:pt x="14735" y="0"/>
                    <a:pt x="20054" y="0"/>
                  </a:cubicBezTo>
                  <a:close/>
                </a:path>
              </a:pathLst>
            </a:custGeom>
            <a:solidFill>
              <a:srgbClr val="1966C4"/>
            </a:solidFill>
          </p:spPr>
        </p:sp>
        <p:sp>
          <p:nvSpPr>
            <p:cNvPr id="10" name="TextBox 10"/>
            <p:cNvSpPr txBox="1"/>
            <p:nvPr/>
          </p:nvSpPr>
          <p:spPr>
            <a:xfrm>
              <a:off x="0" y="-66675"/>
              <a:ext cx="4498007" cy="324238"/>
            </a:xfrm>
            <a:prstGeom prst="rect">
              <a:avLst/>
            </a:prstGeom>
          </p:spPr>
          <p:txBody>
            <a:bodyPr lIns="50800" tIns="50800" rIns="50800" bIns="50800" rtlCol="0" anchor="ctr"/>
            <a:lstStyle/>
            <a:p>
              <a:pPr algn="ctr">
                <a:lnSpc>
                  <a:spcPts val="2659"/>
                </a:lnSpc>
                <a:spcBef>
                  <a:spcPct val="0"/>
                </a:spcBef>
              </a:pPr>
              <a:endParaRPr/>
            </a:p>
          </p:txBody>
        </p:sp>
      </p:grpSp>
      <p:sp>
        <p:nvSpPr>
          <p:cNvPr id="11" name="Freeform 11"/>
          <p:cNvSpPr/>
          <p:nvPr/>
        </p:nvSpPr>
        <p:spPr>
          <a:xfrm>
            <a:off x="15232398" y="-618602"/>
            <a:ext cx="5049696" cy="5762102"/>
          </a:xfrm>
          <a:custGeom>
            <a:avLst/>
            <a:gdLst/>
            <a:ahLst/>
            <a:cxnLst/>
            <a:rect l="l" t="t" r="r" b="b"/>
            <a:pathLst>
              <a:path w="5049696" h="5762102">
                <a:moveTo>
                  <a:pt x="0" y="0"/>
                </a:moveTo>
                <a:lnTo>
                  <a:pt x="5049696" y="0"/>
                </a:lnTo>
                <a:lnTo>
                  <a:pt x="5049696" y="5762102"/>
                </a:lnTo>
                <a:lnTo>
                  <a:pt x="0" y="5762102"/>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2" name="Freeform 12"/>
          <p:cNvSpPr/>
          <p:nvPr/>
        </p:nvSpPr>
        <p:spPr>
          <a:xfrm>
            <a:off x="16479354" y="6557339"/>
            <a:ext cx="2555785" cy="3165950"/>
          </a:xfrm>
          <a:custGeom>
            <a:avLst/>
            <a:gdLst/>
            <a:ahLst/>
            <a:cxnLst/>
            <a:rect l="l" t="t" r="r" b="b"/>
            <a:pathLst>
              <a:path w="2555785" h="3165950">
                <a:moveTo>
                  <a:pt x="0" y="0"/>
                </a:moveTo>
                <a:lnTo>
                  <a:pt x="2555785" y="0"/>
                </a:lnTo>
                <a:lnTo>
                  <a:pt x="2555785" y="3165950"/>
                </a:lnTo>
                <a:lnTo>
                  <a:pt x="0" y="316595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3" name="Freeform 13"/>
          <p:cNvSpPr/>
          <p:nvPr/>
        </p:nvSpPr>
        <p:spPr>
          <a:xfrm rot="-267866">
            <a:off x="-927255" y="-2596518"/>
            <a:ext cx="6123800" cy="5834311"/>
          </a:xfrm>
          <a:custGeom>
            <a:avLst/>
            <a:gdLst/>
            <a:ahLst/>
            <a:cxnLst/>
            <a:rect l="l" t="t" r="r" b="b"/>
            <a:pathLst>
              <a:path w="6123800" h="5834311">
                <a:moveTo>
                  <a:pt x="0" y="0"/>
                </a:moveTo>
                <a:lnTo>
                  <a:pt x="6123800" y="0"/>
                </a:lnTo>
                <a:lnTo>
                  <a:pt x="6123800" y="5834312"/>
                </a:lnTo>
                <a:lnTo>
                  <a:pt x="0" y="5834312"/>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4" name="Freeform 14"/>
          <p:cNvSpPr/>
          <p:nvPr/>
        </p:nvSpPr>
        <p:spPr>
          <a:xfrm>
            <a:off x="10866515" y="6928528"/>
            <a:ext cx="5253732" cy="6378703"/>
          </a:xfrm>
          <a:custGeom>
            <a:avLst/>
            <a:gdLst/>
            <a:ahLst/>
            <a:cxnLst/>
            <a:rect l="l" t="t" r="r" b="b"/>
            <a:pathLst>
              <a:path w="5253732" h="6378703">
                <a:moveTo>
                  <a:pt x="0" y="0"/>
                </a:moveTo>
                <a:lnTo>
                  <a:pt x="5253732" y="0"/>
                </a:lnTo>
                <a:lnTo>
                  <a:pt x="5253732" y="6378703"/>
                </a:lnTo>
                <a:lnTo>
                  <a:pt x="0" y="6378703"/>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5" name="Freeform 15"/>
          <p:cNvSpPr/>
          <p:nvPr/>
        </p:nvSpPr>
        <p:spPr>
          <a:xfrm rot="638740">
            <a:off x="10735399" y="-1873946"/>
            <a:ext cx="4301097" cy="3949189"/>
          </a:xfrm>
          <a:custGeom>
            <a:avLst/>
            <a:gdLst/>
            <a:ahLst/>
            <a:cxnLst/>
            <a:rect l="l" t="t" r="r" b="b"/>
            <a:pathLst>
              <a:path w="4301097" h="3949189">
                <a:moveTo>
                  <a:pt x="0" y="0"/>
                </a:moveTo>
                <a:lnTo>
                  <a:pt x="4301097" y="0"/>
                </a:lnTo>
                <a:lnTo>
                  <a:pt x="4301097" y="3949189"/>
                </a:lnTo>
                <a:lnTo>
                  <a:pt x="0" y="3949189"/>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6" name="Freeform 16"/>
          <p:cNvSpPr/>
          <p:nvPr/>
        </p:nvSpPr>
        <p:spPr>
          <a:xfrm>
            <a:off x="8844792" y="5395783"/>
            <a:ext cx="598415" cy="598415"/>
          </a:xfrm>
          <a:custGeom>
            <a:avLst/>
            <a:gdLst/>
            <a:ahLst/>
            <a:cxnLst/>
            <a:rect l="l" t="t" r="r" b="b"/>
            <a:pathLst>
              <a:path w="598415" h="598415">
                <a:moveTo>
                  <a:pt x="0" y="0"/>
                </a:moveTo>
                <a:lnTo>
                  <a:pt x="598416" y="0"/>
                </a:lnTo>
                <a:lnTo>
                  <a:pt x="598416" y="598415"/>
                </a:lnTo>
                <a:lnTo>
                  <a:pt x="0" y="598415"/>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17" name="Freeform 17"/>
          <p:cNvSpPr/>
          <p:nvPr/>
        </p:nvSpPr>
        <p:spPr>
          <a:xfrm>
            <a:off x="16936109" y="1416395"/>
            <a:ext cx="598415" cy="598415"/>
          </a:xfrm>
          <a:custGeom>
            <a:avLst/>
            <a:gdLst/>
            <a:ahLst/>
            <a:cxnLst/>
            <a:rect l="l" t="t" r="r" b="b"/>
            <a:pathLst>
              <a:path w="598415" h="598415">
                <a:moveTo>
                  <a:pt x="0" y="0"/>
                </a:moveTo>
                <a:lnTo>
                  <a:pt x="598416" y="0"/>
                </a:lnTo>
                <a:lnTo>
                  <a:pt x="598416" y="598415"/>
                </a:lnTo>
                <a:lnTo>
                  <a:pt x="0" y="598415"/>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18" name="Freeform 18"/>
          <p:cNvSpPr/>
          <p:nvPr/>
        </p:nvSpPr>
        <p:spPr>
          <a:xfrm>
            <a:off x="4740856" y="4043946"/>
            <a:ext cx="6974575" cy="5832094"/>
          </a:xfrm>
          <a:custGeom>
            <a:avLst/>
            <a:gdLst/>
            <a:ahLst/>
            <a:cxnLst/>
            <a:rect l="l" t="t" r="r" b="b"/>
            <a:pathLst>
              <a:path w="6974575" h="5832094">
                <a:moveTo>
                  <a:pt x="0" y="0"/>
                </a:moveTo>
                <a:lnTo>
                  <a:pt x="6974575" y="0"/>
                </a:lnTo>
                <a:lnTo>
                  <a:pt x="6974575" y="5832094"/>
                </a:lnTo>
                <a:lnTo>
                  <a:pt x="0" y="5832094"/>
                </a:lnTo>
                <a:lnTo>
                  <a:pt x="0" y="0"/>
                </a:lnTo>
                <a:close/>
              </a:path>
            </a:pathLst>
          </a:custGeom>
          <a:blipFill>
            <a:blip r:embed="rId16"/>
            <a:stretch>
              <a:fillRect/>
            </a:stretch>
          </a:blipFill>
        </p:spPr>
      </p:sp>
      <p:sp>
        <p:nvSpPr>
          <p:cNvPr id="19" name="TextBox 19"/>
          <p:cNvSpPr txBox="1"/>
          <p:nvPr/>
        </p:nvSpPr>
        <p:spPr>
          <a:xfrm>
            <a:off x="3344974" y="3164828"/>
            <a:ext cx="11598051" cy="726817"/>
          </a:xfrm>
          <a:prstGeom prst="rect">
            <a:avLst/>
          </a:prstGeom>
        </p:spPr>
        <p:txBody>
          <a:bodyPr lIns="0" tIns="0" rIns="0" bIns="0" rtlCol="0" anchor="t">
            <a:spAutoFit/>
          </a:bodyPr>
          <a:lstStyle/>
          <a:p>
            <a:pPr algn="l">
              <a:lnSpc>
                <a:spcPts val="5614"/>
              </a:lnSpc>
              <a:spcBef>
                <a:spcPct val="0"/>
              </a:spcBef>
            </a:pPr>
            <a:r>
              <a:rPr lang="en-US" sz="4010" b="1">
                <a:solidFill>
                  <a:srgbClr val="4B4B4B"/>
                </a:solidFill>
                <a:latin typeface="Telegraf Medium"/>
                <a:ea typeface="Telegraf Medium"/>
                <a:cs typeface="Telegraf Medium"/>
                <a:sym typeface="Telegraf Medium"/>
              </a:rPr>
              <a:t>Em có suy nghĩ gì về việc quản lí tiền hiệu quả?</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D83FF"/>
        </a:solidFill>
        <a:effectLst/>
      </p:bgPr>
    </p:bg>
    <p:spTree>
      <p:nvGrpSpPr>
        <p:cNvPr id="1" name=""/>
        <p:cNvGrpSpPr/>
        <p:nvPr/>
      </p:nvGrpSpPr>
      <p:grpSpPr>
        <a:xfrm>
          <a:off x="0" y="0"/>
          <a:ext cx="0" cy="0"/>
          <a:chOff x="0" y="0"/>
          <a:chExt cx="0" cy="0"/>
        </a:xfrm>
      </p:grpSpPr>
      <p:grpSp>
        <p:nvGrpSpPr>
          <p:cNvPr id="2" name="Group 2"/>
          <p:cNvGrpSpPr/>
          <p:nvPr/>
        </p:nvGrpSpPr>
        <p:grpSpPr>
          <a:xfrm>
            <a:off x="-437687" y="334676"/>
            <a:ext cx="20157104" cy="10095943"/>
            <a:chOff x="0" y="0"/>
            <a:chExt cx="26876139" cy="13461257"/>
          </a:xfrm>
        </p:grpSpPr>
        <p:sp>
          <p:nvSpPr>
            <p:cNvPr id="3" name="Freeform 3"/>
            <p:cNvSpPr/>
            <p:nvPr/>
          </p:nvSpPr>
          <p:spPr>
            <a:xfrm>
              <a:off x="0" y="0"/>
              <a:ext cx="13461257" cy="13461257"/>
            </a:xfrm>
            <a:custGeom>
              <a:avLst/>
              <a:gdLst/>
              <a:ahLst/>
              <a:cxnLst/>
              <a:rect l="l" t="t" r="r" b="b"/>
              <a:pathLst>
                <a:path w="13461257" h="13461257">
                  <a:moveTo>
                    <a:pt x="0" y="0"/>
                  </a:moveTo>
                  <a:lnTo>
                    <a:pt x="13461257" y="0"/>
                  </a:lnTo>
                  <a:lnTo>
                    <a:pt x="13461257" y="13461257"/>
                  </a:lnTo>
                  <a:lnTo>
                    <a:pt x="0" y="13461257"/>
                  </a:lnTo>
                  <a:lnTo>
                    <a:pt x="0" y="0"/>
                  </a:lnTo>
                  <a:close/>
                </a:path>
              </a:pathLst>
            </a:custGeom>
            <a:blipFill>
              <a:blip r:embed="rId2">
                <a:alphaModFix amt="7999"/>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414882" y="0"/>
              <a:ext cx="13461257" cy="13461257"/>
            </a:xfrm>
            <a:custGeom>
              <a:avLst/>
              <a:gdLst/>
              <a:ahLst/>
              <a:cxnLst/>
              <a:rect l="l" t="t" r="r" b="b"/>
              <a:pathLst>
                <a:path w="13461257" h="13461257">
                  <a:moveTo>
                    <a:pt x="0" y="0"/>
                  </a:moveTo>
                  <a:lnTo>
                    <a:pt x="13461257" y="0"/>
                  </a:lnTo>
                  <a:lnTo>
                    <a:pt x="13461257" y="13461257"/>
                  </a:lnTo>
                  <a:lnTo>
                    <a:pt x="0" y="13461257"/>
                  </a:lnTo>
                  <a:lnTo>
                    <a:pt x="0" y="0"/>
                  </a:lnTo>
                  <a:close/>
                </a:path>
              </a:pathLst>
            </a:custGeom>
            <a:blipFill>
              <a:blip r:embed="rId2">
                <a:alphaModFix amt="7999"/>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0" y="1256904"/>
            <a:ext cx="10942754" cy="977934"/>
            <a:chOff x="0" y="0"/>
            <a:chExt cx="2882042" cy="257563"/>
          </a:xfrm>
        </p:grpSpPr>
        <p:sp>
          <p:nvSpPr>
            <p:cNvPr id="6" name="Freeform 6"/>
            <p:cNvSpPr/>
            <p:nvPr/>
          </p:nvSpPr>
          <p:spPr>
            <a:xfrm>
              <a:off x="0" y="0"/>
              <a:ext cx="2882042" cy="257563"/>
            </a:xfrm>
            <a:custGeom>
              <a:avLst/>
              <a:gdLst/>
              <a:ahLst/>
              <a:cxnLst/>
              <a:rect l="l" t="t" r="r" b="b"/>
              <a:pathLst>
                <a:path w="2882042" h="257563">
                  <a:moveTo>
                    <a:pt x="36082" y="0"/>
                  </a:moveTo>
                  <a:lnTo>
                    <a:pt x="2845960" y="0"/>
                  </a:lnTo>
                  <a:cubicBezTo>
                    <a:pt x="2865888" y="0"/>
                    <a:pt x="2882042" y="16155"/>
                    <a:pt x="2882042" y="36082"/>
                  </a:cubicBezTo>
                  <a:lnTo>
                    <a:pt x="2882042" y="221481"/>
                  </a:lnTo>
                  <a:cubicBezTo>
                    <a:pt x="2882042" y="241408"/>
                    <a:pt x="2865888" y="257563"/>
                    <a:pt x="2845960" y="257563"/>
                  </a:cubicBezTo>
                  <a:lnTo>
                    <a:pt x="36082" y="257563"/>
                  </a:lnTo>
                  <a:cubicBezTo>
                    <a:pt x="16155" y="257563"/>
                    <a:pt x="0" y="241408"/>
                    <a:pt x="0" y="221481"/>
                  </a:cubicBezTo>
                  <a:lnTo>
                    <a:pt x="0" y="36082"/>
                  </a:lnTo>
                  <a:cubicBezTo>
                    <a:pt x="0" y="16155"/>
                    <a:pt x="16155" y="0"/>
                    <a:pt x="36082" y="0"/>
                  </a:cubicBezTo>
                  <a:close/>
                </a:path>
              </a:pathLst>
            </a:custGeom>
            <a:solidFill>
              <a:srgbClr val="FFDE59"/>
            </a:solidFill>
          </p:spPr>
        </p:sp>
        <p:sp>
          <p:nvSpPr>
            <p:cNvPr id="7" name="TextBox 7"/>
            <p:cNvSpPr txBox="1"/>
            <p:nvPr/>
          </p:nvSpPr>
          <p:spPr>
            <a:xfrm>
              <a:off x="0" y="-66675"/>
              <a:ext cx="2882042" cy="324238"/>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700500" y="9258300"/>
            <a:ext cx="19689001" cy="1592411"/>
            <a:chOff x="0" y="0"/>
            <a:chExt cx="4498007" cy="363791"/>
          </a:xfrm>
        </p:grpSpPr>
        <p:sp>
          <p:nvSpPr>
            <p:cNvPr id="9" name="Freeform 9"/>
            <p:cNvSpPr/>
            <p:nvPr/>
          </p:nvSpPr>
          <p:spPr>
            <a:xfrm>
              <a:off x="0" y="0"/>
              <a:ext cx="4498007" cy="363791"/>
            </a:xfrm>
            <a:custGeom>
              <a:avLst/>
              <a:gdLst/>
              <a:ahLst/>
              <a:cxnLst/>
              <a:rect l="l" t="t" r="r" b="b"/>
              <a:pathLst>
                <a:path w="4498007" h="363791">
                  <a:moveTo>
                    <a:pt x="20054" y="0"/>
                  </a:moveTo>
                  <a:lnTo>
                    <a:pt x="4477953" y="0"/>
                  </a:lnTo>
                  <a:cubicBezTo>
                    <a:pt x="4483272" y="0"/>
                    <a:pt x="4488373" y="2113"/>
                    <a:pt x="4492134" y="5874"/>
                  </a:cubicBezTo>
                  <a:cubicBezTo>
                    <a:pt x="4495895" y="9634"/>
                    <a:pt x="4498007" y="14735"/>
                    <a:pt x="4498007" y="20054"/>
                  </a:cubicBezTo>
                  <a:lnTo>
                    <a:pt x="4498007" y="343737"/>
                  </a:lnTo>
                  <a:cubicBezTo>
                    <a:pt x="4498007" y="349056"/>
                    <a:pt x="4495895" y="354156"/>
                    <a:pt x="4492134" y="357917"/>
                  </a:cubicBezTo>
                  <a:cubicBezTo>
                    <a:pt x="4488373" y="361678"/>
                    <a:pt x="4483272" y="363791"/>
                    <a:pt x="4477953" y="363791"/>
                  </a:cubicBezTo>
                  <a:lnTo>
                    <a:pt x="20054" y="363791"/>
                  </a:lnTo>
                  <a:cubicBezTo>
                    <a:pt x="14735" y="363791"/>
                    <a:pt x="9634" y="361678"/>
                    <a:pt x="5874" y="357917"/>
                  </a:cubicBezTo>
                  <a:cubicBezTo>
                    <a:pt x="2113" y="354156"/>
                    <a:pt x="0" y="349056"/>
                    <a:pt x="0" y="343737"/>
                  </a:cubicBezTo>
                  <a:lnTo>
                    <a:pt x="0" y="20054"/>
                  </a:lnTo>
                  <a:cubicBezTo>
                    <a:pt x="0" y="14735"/>
                    <a:pt x="2113" y="9634"/>
                    <a:pt x="5874" y="5874"/>
                  </a:cubicBezTo>
                  <a:cubicBezTo>
                    <a:pt x="9634" y="2113"/>
                    <a:pt x="14735" y="0"/>
                    <a:pt x="20054" y="0"/>
                  </a:cubicBezTo>
                  <a:close/>
                </a:path>
              </a:pathLst>
            </a:custGeom>
            <a:solidFill>
              <a:srgbClr val="1966C4"/>
            </a:solidFill>
          </p:spPr>
        </p:sp>
        <p:sp>
          <p:nvSpPr>
            <p:cNvPr id="10" name="TextBox 10"/>
            <p:cNvSpPr txBox="1"/>
            <p:nvPr/>
          </p:nvSpPr>
          <p:spPr>
            <a:xfrm>
              <a:off x="0" y="-66675"/>
              <a:ext cx="4498007" cy="430466"/>
            </a:xfrm>
            <a:prstGeom prst="rect">
              <a:avLst/>
            </a:prstGeom>
          </p:spPr>
          <p:txBody>
            <a:bodyPr lIns="50800" tIns="50800" rIns="50800" bIns="50800" rtlCol="0" anchor="ctr"/>
            <a:lstStyle/>
            <a:p>
              <a:pPr algn="ctr">
                <a:lnSpc>
                  <a:spcPts val="2659"/>
                </a:lnSpc>
                <a:spcBef>
                  <a:spcPct val="0"/>
                </a:spcBef>
              </a:pPr>
              <a:endParaRPr/>
            </a:p>
          </p:txBody>
        </p:sp>
      </p:grpSp>
      <p:sp>
        <p:nvSpPr>
          <p:cNvPr id="11" name="Freeform 11"/>
          <p:cNvSpPr/>
          <p:nvPr/>
        </p:nvSpPr>
        <p:spPr>
          <a:xfrm rot="582527">
            <a:off x="-1105580" y="7008238"/>
            <a:ext cx="4045364" cy="4693988"/>
          </a:xfrm>
          <a:custGeom>
            <a:avLst/>
            <a:gdLst/>
            <a:ahLst/>
            <a:cxnLst/>
            <a:rect l="l" t="t" r="r" b="b"/>
            <a:pathLst>
              <a:path w="4045364" h="4693988">
                <a:moveTo>
                  <a:pt x="0" y="0"/>
                </a:moveTo>
                <a:lnTo>
                  <a:pt x="4045365" y="0"/>
                </a:lnTo>
                <a:lnTo>
                  <a:pt x="4045365" y="4693988"/>
                </a:lnTo>
                <a:lnTo>
                  <a:pt x="0" y="469398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2" name="Freeform 12"/>
          <p:cNvSpPr/>
          <p:nvPr/>
        </p:nvSpPr>
        <p:spPr>
          <a:xfrm rot="1052077">
            <a:off x="16225970" y="1899182"/>
            <a:ext cx="2777261" cy="2570229"/>
          </a:xfrm>
          <a:custGeom>
            <a:avLst/>
            <a:gdLst/>
            <a:ahLst/>
            <a:cxnLst/>
            <a:rect l="l" t="t" r="r" b="b"/>
            <a:pathLst>
              <a:path w="2777261" h="2570229">
                <a:moveTo>
                  <a:pt x="0" y="0"/>
                </a:moveTo>
                <a:lnTo>
                  <a:pt x="2777261" y="0"/>
                </a:lnTo>
                <a:lnTo>
                  <a:pt x="2777261" y="2570230"/>
                </a:lnTo>
                <a:lnTo>
                  <a:pt x="0" y="257023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3" name="Freeform 13"/>
          <p:cNvSpPr/>
          <p:nvPr/>
        </p:nvSpPr>
        <p:spPr>
          <a:xfrm>
            <a:off x="10206363" y="-2046177"/>
            <a:ext cx="4152757" cy="4092353"/>
          </a:xfrm>
          <a:custGeom>
            <a:avLst/>
            <a:gdLst/>
            <a:ahLst/>
            <a:cxnLst/>
            <a:rect l="l" t="t" r="r" b="b"/>
            <a:pathLst>
              <a:path w="4152757" h="4092353">
                <a:moveTo>
                  <a:pt x="0" y="0"/>
                </a:moveTo>
                <a:lnTo>
                  <a:pt x="4152757" y="0"/>
                </a:lnTo>
                <a:lnTo>
                  <a:pt x="4152757" y="4092354"/>
                </a:lnTo>
                <a:lnTo>
                  <a:pt x="0" y="4092354"/>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4" name="Freeform 14"/>
          <p:cNvSpPr/>
          <p:nvPr/>
        </p:nvSpPr>
        <p:spPr>
          <a:xfrm rot="1230443">
            <a:off x="15194600" y="-59938"/>
            <a:ext cx="1794718" cy="1865964"/>
          </a:xfrm>
          <a:custGeom>
            <a:avLst/>
            <a:gdLst/>
            <a:ahLst/>
            <a:cxnLst/>
            <a:rect l="l" t="t" r="r" b="b"/>
            <a:pathLst>
              <a:path w="1794718" h="1865964">
                <a:moveTo>
                  <a:pt x="0" y="0"/>
                </a:moveTo>
                <a:lnTo>
                  <a:pt x="1794718" y="0"/>
                </a:lnTo>
                <a:lnTo>
                  <a:pt x="1794718" y="1865964"/>
                </a:lnTo>
                <a:lnTo>
                  <a:pt x="0" y="1865964"/>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5" name="Freeform 15"/>
          <p:cNvSpPr/>
          <p:nvPr/>
        </p:nvSpPr>
        <p:spPr>
          <a:xfrm rot="2365142">
            <a:off x="13478333" y="133232"/>
            <a:ext cx="1301631" cy="1353302"/>
          </a:xfrm>
          <a:custGeom>
            <a:avLst/>
            <a:gdLst/>
            <a:ahLst/>
            <a:cxnLst/>
            <a:rect l="l" t="t" r="r" b="b"/>
            <a:pathLst>
              <a:path w="1301631" h="1353302">
                <a:moveTo>
                  <a:pt x="0" y="0"/>
                </a:moveTo>
                <a:lnTo>
                  <a:pt x="1301631" y="0"/>
                </a:lnTo>
                <a:lnTo>
                  <a:pt x="1301631" y="1353302"/>
                </a:lnTo>
                <a:lnTo>
                  <a:pt x="0" y="1353302"/>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6" name="Freeform 16"/>
          <p:cNvSpPr/>
          <p:nvPr/>
        </p:nvSpPr>
        <p:spPr>
          <a:xfrm>
            <a:off x="17017610" y="7620080"/>
            <a:ext cx="1970891" cy="2441419"/>
          </a:xfrm>
          <a:custGeom>
            <a:avLst/>
            <a:gdLst/>
            <a:ahLst/>
            <a:cxnLst/>
            <a:rect l="l" t="t" r="r" b="b"/>
            <a:pathLst>
              <a:path w="1970891" h="2441419">
                <a:moveTo>
                  <a:pt x="0" y="0"/>
                </a:moveTo>
                <a:lnTo>
                  <a:pt x="1970890" y="0"/>
                </a:lnTo>
                <a:lnTo>
                  <a:pt x="1970890" y="2441419"/>
                </a:lnTo>
                <a:lnTo>
                  <a:pt x="0" y="2441419"/>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7" name="Freeform 17"/>
          <p:cNvSpPr/>
          <p:nvPr/>
        </p:nvSpPr>
        <p:spPr>
          <a:xfrm>
            <a:off x="729492" y="5622915"/>
            <a:ext cx="598415" cy="598415"/>
          </a:xfrm>
          <a:custGeom>
            <a:avLst/>
            <a:gdLst/>
            <a:ahLst/>
            <a:cxnLst/>
            <a:rect l="l" t="t" r="r" b="b"/>
            <a:pathLst>
              <a:path w="598415" h="598415">
                <a:moveTo>
                  <a:pt x="0" y="0"/>
                </a:moveTo>
                <a:lnTo>
                  <a:pt x="598416" y="0"/>
                </a:lnTo>
                <a:lnTo>
                  <a:pt x="598416" y="598415"/>
                </a:lnTo>
                <a:lnTo>
                  <a:pt x="0" y="598415"/>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18" name="Freeform 18"/>
          <p:cNvSpPr/>
          <p:nvPr/>
        </p:nvSpPr>
        <p:spPr>
          <a:xfrm>
            <a:off x="16960092" y="4566345"/>
            <a:ext cx="598415" cy="598415"/>
          </a:xfrm>
          <a:custGeom>
            <a:avLst/>
            <a:gdLst/>
            <a:ahLst/>
            <a:cxnLst/>
            <a:rect l="l" t="t" r="r" b="b"/>
            <a:pathLst>
              <a:path w="598415" h="598415">
                <a:moveTo>
                  <a:pt x="0" y="0"/>
                </a:moveTo>
                <a:lnTo>
                  <a:pt x="598416" y="0"/>
                </a:lnTo>
                <a:lnTo>
                  <a:pt x="598416" y="598415"/>
                </a:lnTo>
                <a:lnTo>
                  <a:pt x="0" y="598415"/>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grpSp>
        <p:nvGrpSpPr>
          <p:cNvPr id="19" name="Group 19"/>
          <p:cNvGrpSpPr/>
          <p:nvPr/>
        </p:nvGrpSpPr>
        <p:grpSpPr>
          <a:xfrm>
            <a:off x="1517046" y="2745524"/>
            <a:ext cx="14386265" cy="5754782"/>
            <a:chOff x="0" y="0"/>
            <a:chExt cx="3788975" cy="1515663"/>
          </a:xfrm>
        </p:grpSpPr>
        <p:sp>
          <p:nvSpPr>
            <p:cNvPr id="20" name="Freeform 20"/>
            <p:cNvSpPr/>
            <p:nvPr/>
          </p:nvSpPr>
          <p:spPr>
            <a:xfrm>
              <a:off x="0" y="0"/>
              <a:ext cx="3788975" cy="1515663"/>
            </a:xfrm>
            <a:custGeom>
              <a:avLst/>
              <a:gdLst/>
              <a:ahLst/>
              <a:cxnLst/>
              <a:rect l="l" t="t" r="r" b="b"/>
              <a:pathLst>
                <a:path w="3788975" h="1515663">
                  <a:moveTo>
                    <a:pt x="27445" y="0"/>
                  </a:moveTo>
                  <a:lnTo>
                    <a:pt x="3761530" y="0"/>
                  </a:lnTo>
                  <a:cubicBezTo>
                    <a:pt x="3768809" y="0"/>
                    <a:pt x="3775790" y="2892"/>
                    <a:pt x="3780937" y="8039"/>
                  </a:cubicBezTo>
                  <a:cubicBezTo>
                    <a:pt x="3786084" y="13186"/>
                    <a:pt x="3788975" y="20166"/>
                    <a:pt x="3788975" y="27445"/>
                  </a:cubicBezTo>
                  <a:lnTo>
                    <a:pt x="3788975" y="1488217"/>
                  </a:lnTo>
                  <a:cubicBezTo>
                    <a:pt x="3788975" y="1495496"/>
                    <a:pt x="3786084" y="1502477"/>
                    <a:pt x="3780937" y="1507624"/>
                  </a:cubicBezTo>
                  <a:cubicBezTo>
                    <a:pt x="3775790" y="1512771"/>
                    <a:pt x="3768809" y="1515663"/>
                    <a:pt x="3761530" y="1515663"/>
                  </a:cubicBezTo>
                  <a:lnTo>
                    <a:pt x="27445" y="1515663"/>
                  </a:lnTo>
                  <a:cubicBezTo>
                    <a:pt x="20166" y="1515663"/>
                    <a:pt x="13186" y="1512771"/>
                    <a:pt x="8039" y="1507624"/>
                  </a:cubicBezTo>
                  <a:cubicBezTo>
                    <a:pt x="2892" y="1502477"/>
                    <a:pt x="0" y="1495496"/>
                    <a:pt x="0" y="1488217"/>
                  </a:cubicBezTo>
                  <a:lnTo>
                    <a:pt x="0" y="27445"/>
                  </a:lnTo>
                  <a:cubicBezTo>
                    <a:pt x="0" y="20166"/>
                    <a:pt x="2892" y="13186"/>
                    <a:pt x="8039" y="8039"/>
                  </a:cubicBezTo>
                  <a:cubicBezTo>
                    <a:pt x="13186" y="2892"/>
                    <a:pt x="20166" y="0"/>
                    <a:pt x="27445" y="0"/>
                  </a:cubicBezTo>
                  <a:close/>
                </a:path>
              </a:pathLst>
            </a:custGeom>
            <a:solidFill>
              <a:srgbClr val="DFFD6E"/>
            </a:solidFill>
          </p:spPr>
        </p:sp>
        <p:sp>
          <p:nvSpPr>
            <p:cNvPr id="21" name="TextBox 21"/>
            <p:cNvSpPr txBox="1"/>
            <p:nvPr/>
          </p:nvSpPr>
          <p:spPr>
            <a:xfrm>
              <a:off x="0" y="-66675"/>
              <a:ext cx="3788975" cy="1582338"/>
            </a:xfrm>
            <a:prstGeom prst="rect">
              <a:avLst/>
            </a:prstGeom>
          </p:spPr>
          <p:txBody>
            <a:bodyPr lIns="50800" tIns="50800" rIns="50800" bIns="50800" rtlCol="0" anchor="ctr"/>
            <a:lstStyle/>
            <a:p>
              <a:pPr algn="ctr">
                <a:lnSpc>
                  <a:spcPts val="2659"/>
                </a:lnSpc>
              </a:pPr>
              <a:endParaRPr/>
            </a:p>
          </p:txBody>
        </p:sp>
      </p:grpSp>
      <p:sp>
        <p:nvSpPr>
          <p:cNvPr id="22" name="TextBox 22"/>
          <p:cNvSpPr txBox="1"/>
          <p:nvPr/>
        </p:nvSpPr>
        <p:spPr>
          <a:xfrm>
            <a:off x="276389" y="346797"/>
            <a:ext cx="9364476" cy="909955"/>
          </a:xfrm>
          <a:prstGeom prst="rect">
            <a:avLst/>
          </a:prstGeom>
        </p:spPr>
        <p:txBody>
          <a:bodyPr lIns="0" tIns="0" rIns="0" bIns="0" rtlCol="0" anchor="t">
            <a:spAutoFit/>
          </a:bodyPr>
          <a:lstStyle/>
          <a:p>
            <a:pPr algn="l">
              <a:lnSpc>
                <a:spcPts val="7039"/>
              </a:lnSpc>
            </a:pPr>
            <a:r>
              <a:rPr lang="en-US" sz="6399">
                <a:solidFill>
                  <a:srgbClr val="FFFFFF"/>
                </a:solidFill>
                <a:latin typeface="Calistoga"/>
                <a:ea typeface="Calistoga"/>
                <a:cs typeface="Calistoga"/>
                <a:sym typeface="Calistoga"/>
              </a:rPr>
              <a:t>NHIỆM VỤ 3</a:t>
            </a:r>
          </a:p>
        </p:txBody>
      </p:sp>
      <p:sp>
        <p:nvSpPr>
          <p:cNvPr id="23" name="TextBox 23"/>
          <p:cNvSpPr txBox="1"/>
          <p:nvPr/>
        </p:nvSpPr>
        <p:spPr>
          <a:xfrm>
            <a:off x="0" y="1253746"/>
            <a:ext cx="10942754" cy="898525"/>
          </a:xfrm>
          <a:prstGeom prst="rect">
            <a:avLst/>
          </a:prstGeom>
        </p:spPr>
        <p:txBody>
          <a:bodyPr lIns="0" tIns="0" rIns="0" bIns="0" rtlCol="0" anchor="t">
            <a:spAutoFit/>
          </a:bodyPr>
          <a:lstStyle/>
          <a:p>
            <a:pPr algn="ctr">
              <a:lnSpc>
                <a:spcPts val="3499"/>
              </a:lnSpc>
              <a:spcBef>
                <a:spcPct val="0"/>
              </a:spcBef>
            </a:pPr>
            <a:r>
              <a:rPr lang="en-US" sz="2499">
                <a:solidFill>
                  <a:srgbClr val="000000"/>
                </a:solidFill>
                <a:latin typeface="Telegraf"/>
                <a:ea typeface="Telegraf"/>
                <a:cs typeface="Telegraf"/>
                <a:sym typeface="Telegraf"/>
              </a:rPr>
              <a:t>Em hãy thuyết trình trước lớp về nguyên tắc quản lí tiền hiệu quả theo gợi ý dưới đây.</a:t>
            </a:r>
          </a:p>
        </p:txBody>
      </p:sp>
      <p:sp>
        <p:nvSpPr>
          <p:cNvPr id="24" name="TextBox 24"/>
          <p:cNvSpPr txBox="1"/>
          <p:nvPr/>
        </p:nvSpPr>
        <p:spPr>
          <a:xfrm>
            <a:off x="1327908" y="4336004"/>
            <a:ext cx="14386265" cy="2364742"/>
          </a:xfrm>
          <a:prstGeom prst="rect">
            <a:avLst/>
          </a:prstGeom>
        </p:spPr>
        <p:txBody>
          <a:bodyPr lIns="0" tIns="0" rIns="0" bIns="0" rtlCol="0" anchor="t">
            <a:spAutoFit/>
          </a:bodyPr>
          <a:lstStyle/>
          <a:p>
            <a:pPr algn="ctr">
              <a:lnSpc>
                <a:spcPts val="6159"/>
              </a:lnSpc>
              <a:spcBef>
                <a:spcPct val="0"/>
              </a:spcBef>
            </a:pPr>
            <a:r>
              <a:rPr lang="en-US" sz="4399">
                <a:solidFill>
                  <a:srgbClr val="000000"/>
                </a:solidFill>
                <a:latin typeface="Telegraf"/>
                <a:ea typeface="Telegraf"/>
                <a:cs typeface="Telegraf"/>
                <a:sym typeface="Telegraf"/>
              </a:rPr>
              <a:t>Nguyên tắc 1: Chi tiêu hợp lí</a:t>
            </a:r>
          </a:p>
          <a:p>
            <a:pPr algn="ctr">
              <a:lnSpc>
                <a:spcPts val="6159"/>
              </a:lnSpc>
              <a:spcBef>
                <a:spcPct val="0"/>
              </a:spcBef>
            </a:pPr>
            <a:r>
              <a:rPr lang="en-US" sz="4399">
                <a:solidFill>
                  <a:srgbClr val="000000"/>
                </a:solidFill>
                <a:latin typeface="Telegraf"/>
                <a:ea typeface="Telegraf"/>
                <a:cs typeface="Telegraf"/>
                <a:sym typeface="Telegraf"/>
              </a:rPr>
              <a:t>Nguyên tắc 2: Tiết kiệm thường xuyên</a:t>
            </a:r>
          </a:p>
          <a:p>
            <a:pPr algn="ctr">
              <a:lnSpc>
                <a:spcPts val="6159"/>
              </a:lnSpc>
              <a:spcBef>
                <a:spcPct val="0"/>
              </a:spcBef>
            </a:pPr>
            <a:r>
              <a:rPr lang="en-US" sz="4399">
                <a:solidFill>
                  <a:srgbClr val="000000"/>
                </a:solidFill>
                <a:latin typeface="Telegraf"/>
                <a:ea typeface="Telegraf"/>
                <a:cs typeface="Telegraf"/>
                <a:sym typeface="Telegraf"/>
              </a:rPr>
              <a:t>Nguyên tắc 3: Tăng nguồn thu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D83FF"/>
        </a:solidFill>
        <a:effectLst/>
      </p:bgPr>
    </p:bg>
    <p:spTree>
      <p:nvGrpSpPr>
        <p:cNvPr id="1" name=""/>
        <p:cNvGrpSpPr/>
        <p:nvPr/>
      </p:nvGrpSpPr>
      <p:grpSpPr>
        <a:xfrm>
          <a:off x="0" y="0"/>
          <a:ext cx="0" cy="0"/>
          <a:chOff x="0" y="0"/>
          <a:chExt cx="0" cy="0"/>
        </a:xfrm>
      </p:grpSpPr>
      <p:grpSp>
        <p:nvGrpSpPr>
          <p:cNvPr id="2" name="Group 2"/>
          <p:cNvGrpSpPr/>
          <p:nvPr/>
        </p:nvGrpSpPr>
        <p:grpSpPr>
          <a:xfrm>
            <a:off x="-437687" y="334676"/>
            <a:ext cx="20157104" cy="10095943"/>
            <a:chOff x="0" y="0"/>
            <a:chExt cx="26876139" cy="13461257"/>
          </a:xfrm>
        </p:grpSpPr>
        <p:sp>
          <p:nvSpPr>
            <p:cNvPr id="3" name="Freeform 3"/>
            <p:cNvSpPr/>
            <p:nvPr/>
          </p:nvSpPr>
          <p:spPr>
            <a:xfrm>
              <a:off x="0" y="0"/>
              <a:ext cx="13461257" cy="13461257"/>
            </a:xfrm>
            <a:custGeom>
              <a:avLst/>
              <a:gdLst/>
              <a:ahLst/>
              <a:cxnLst/>
              <a:rect l="l" t="t" r="r" b="b"/>
              <a:pathLst>
                <a:path w="13461257" h="13461257">
                  <a:moveTo>
                    <a:pt x="0" y="0"/>
                  </a:moveTo>
                  <a:lnTo>
                    <a:pt x="13461257" y="0"/>
                  </a:lnTo>
                  <a:lnTo>
                    <a:pt x="13461257" y="13461257"/>
                  </a:lnTo>
                  <a:lnTo>
                    <a:pt x="0" y="13461257"/>
                  </a:lnTo>
                  <a:lnTo>
                    <a:pt x="0" y="0"/>
                  </a:lnTo>
                  <a:close/>
                </a:path>
              </a:pathLst>
            </a:custGeom>
            <a:blipFill>
              <a:blip r:embed="rId2">
                <a:alphaModFix amt="7999"/>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414882" y="0"/>
              <a:ext cx="13461257" cy="13461257"/>
            </a:xfrm>
            <a:custGeom>
              <a:avLst/>
              <a:gdLst/>
              <a:ahLst/>
              <a:cxnLst/>
              <a:rect l="l" t="t" r="r" b="b"/>
              <a:pathLst>
                <a:path w="13461257" h="13461257">
                  <a:moveTo>
                    <a:pt x="0" y="0"/>
                  </a:moveTo>
                  <a:lnTo>
                    <a:pt x="13461257" y="0"/>
                  </a:lnTo>
                  <a:lnTo>
                    <a:pt x="13461257" y="13461257"/>
                  </a:lnTo>
                  <a:lnTo>
                    <a:pt x="0" y="13461257"/>
                  </a:lnTo>
                  <a:lnTo>
                    <a:pt x="0" y="0"/>
                  </a:lnTo>
                  <a:close/>
                </a:path>
              </a:pathLst>
            </a:custGeom>
            <a:blipFill>
              <a:blip r:embed="rId2">
                <a:alphaModFix amt="7999"/>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0" y="1256904"/>
            <a:ext cx="10942754" cy="977934"/>
            <a:chOff x="0" y="0"/>
            <a:chExt cx="2882042" cy="257563"/>
          </a:xfrm>
        </p:grpSpPr>
        <p:sp>
          <p:nvSpPr>
            <p:cNvPr id="6" name="Freeform 6"/>
            <p:cNvSpPr/>
            <p:nvPr/>
          </p:nvSpPr>
          <p:spPr>
            <a:xfrm>
              <a:off x="0" y="0"/>
              <a:ext cx="2882042" cy="257563"/>
            </a:xfrm>
            <a:custGeom>
              <a:avLst/>
              <a:gdLst/>
              <a:ahLst/>
              <a:cxnLst/>
              <a:rect l="l" t="t" r="r" b="b"/>
              <a:pathLst>
                <a:path w="2882042" h="257563">
                  <a:moveTo>
                    <a:pt x="36082" y="0"/>
                  </a:moveTo>
                  <a:lnTo>
                    <a:pt x="2845960" y="0"/>
                  </a:lnTo>
                  <a:cubicBezTo>
                    <a:pt x="2865888" y="0"/>
                    <a:pt x="2882042" y="16155"/>
                    <a:pt x="2882042" y="36082"/>
                  </a:cubicBezTo>
                  <a:lnTo>
                    <a:pt x="2882042" y="221481"/>
                  </a:lnTo>
                  <a:cubicBezTo>
                    <a:pt x="2882042" y="241408"/>
                    <a:pt x="2865888" y="257563"/>
                    <a:pt x="2845960" y="257563"/>
                  </a:cubicBezTo>
                  <a:lnTo>
                    <a:pt x="36082" y="257563"/>
                  </a:lnTo>
                  <a:cubicBezTo>
                    <a:pt x="16155" y="257563"/>
                    <a:pt x="0" y="241408"/>
                    <a:pt x="0" y="221481"/>
                  </a:cubicBezTo>
                  <a:lnTo>
                    <a:pt x="0" y="36082"/>
                  </a:lnTo>
                  <a:cubicBezTo>
                    <a:pt x="0" y="16155"/>
                    <a:pt x="16155" y="0"/>
                    <a:pt x="36082" y="0"/>
                  </a:cubicBezTo>
                  <a:close/>
                </a:path>
              </a:pathLst>
            </a:custGeom>
            <a:solidFill>
              <a:srgbClr val="FFDE59"/>
            </a:solidFill>
          </p:spPr>
        </p:sp>
        <p:sp>
          <p:nvSpPr>
            <p:cNvPr id="7" name="TextBox 7"/>
            <p:cNvSpPr txBox="1"/>
            <p:nvPr/>
          </p:nvSpPr>
          <p:spPr>
            <a:xfrm>
              <a:off x="0" y="-66675"/>
              <a:ext cx="2882042" cy="324238"/>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700500" y="9258300"/>
            <a:ext cx="19689001" cy="1592411"/>
            <a:chOff x="0" y="0"/>
            <a:chExt cx="4498007" cy="363791"/>
          </a:xfrm>
        </p:grpSpPr>
        <p:sp>
          <p:nvSpPr>
            <p:cNvPr id="9" name="Freeform 9"/>
            <p:cNvSpPr/>
            <p:nvPr/>
          </p:nvSpPr>
          <p:spPr>
            <a:xfrm>
              <a:off x="0" y="0"/>
              <a:ext cx="4498007" cy="363791"/>
            </a:xfrm>
            <a:custGeom>
              <a:avLst/>
              <a:gdLst/>
              <a:ahLst/>
              <a:cxnLst/>
              <a:rect l="l" t="t" r="r" b="b"/>
              <a:pathLst>
                <a:path w="4498007" h="363791">
                  <a:moveTo>
                    <a:pt x="20054" y="0"/>
                  </a:moveTo>
                  <a:lnTo>
                    <a:pt x="4477953" y="0"/>
                  </a:lnTo>
                  <a:cubicBezTo>
                    <a:pt x="4483272" y="0"/>
                    <a:pt x="4488373" y="2113"/>
                    <a:pt x="4492134" y="5874"/>
                  </a:cubicBezTo>
                  <a:cubicBezTo>
                    <a:pt x="4495895" y="9634"/>
                    <a:pt x="4498007" y="14735"/>
                    <a:pt x="4498007" y="20054"/>
                  </a:cubicBezTo>
                  <a:lnTo>
                    <a:pt x="4498007" y="343737"/>
                  </a:lnTo>
                  <a:cubicBezTo>
                    <a:pt x="4498007" y="349056"/>
                    <a:pt x="4495895" y="354156"/>
                    <a:pt x="4492134" y="357917"/>
                  </a:cubicBezTo>
                  <a:cubicBezTo>
                    <a:pt x="4488373" y="361678"/>
                    <a:pt x="4483272" y="363791"/>
                    <a:pt x="4477953" y="363791"/>
                  </a:cubicBezTo>
                  <a:lnTo>
                    <a:pt x="20054" y="363791"/>
                  </a:lnTo>
                  <a:cubicBezTo>
                    <a:pt x="14735" y="363791"/>
                    <a:pt x="9634" y="361678"/>
                    <a:pt x="5874" y="357917"/>
                  </a:cubicBezTo>
                  <a:cubicBezTo>
                    <a:pt x="2113" y="354156"/>
                    <a:pt x="0" y="349056"/>
                    <a:pt x="0" y="343737"/>
                  </a:cubicBezTo>
                  <a:lnTo>
                    <a:pt x="0" y="20054"/>
                  </a:lnTo>
                  <a:cubicBezTo>
                    <a:pt x="0" y="14735"/>
                    <a:pt x="2113" y="9634"/>
                    <a:pt x="5874" y="5874"/>
                  </a:cubicBezTo>
                  <a:cubicBezTo>
                    <a:pt x="9634" y="2113"/>
                    <a:pt x="14735" y="0"/>
                    <a:pt x="20054" y="0"/>
                  </a:cubicBezTo>
                  <a:close/>
                </a:path>
              </a:pathLst>
            </a:custGeom>
            <a:solidFill>
              <a:srgbClr val="1966C4"/>
            </a:solidFill>
          </p:spPr>
        </p:sp>
        <p:sp>
          <p:nvSpPr>
            <p:cNvPr id="10" name="TextBox 10"/>
            <p:cNvSpPr txBox="1"/>
            <p:nvPr/>
          </p:nvSpPr>
          <p:spPr>
            <a:xfrm>
              <a:off x="0" y="-66675"/>
              <a:ext cx="4498007" cy="430466"/>
            </a:xfrm>
            <a:prstGeom prst="rect">
              <a:avLst/>
            </a:prstGeom>
          </p:spPr>
          <p:txBody>
            <a:bodyPr lIns="50800" tIns="50800" rIns="50800" bIns="50800" rtlCol="0" anchor="ctr"/>
            <a:lstStyle/>
            <a:p>
              <a:pPr algn="ctr">
                <a:lnSpc>
                  <a:spcPts val="2659"/>
                </a:lnSpc>
                <a:spcBef>
                  <a:spcPct val="0"/>
                </a:spcBef>
              </a:pPr>
              <a:endParaRPr/>
            </a:p>
          </p:txBody>
        </p:sp>
      </p:grpSp>
      <p:sp>
        <p:nvSpPr>
          <p:cNvPr id="11" name="Freeform 11"/>
          <p:cNvSpPr/>
          <p:nvPr/>
        </p:nvSpPr>
        <p:spPr>
          <a:xfrm rot="582527">
            <a:off x="-1105580" y="7008238"/>
            <a:ext cx="4045364" cy="4693988"/>
          </a:xfrm>
          <a:custGeom>
            <a:avLst/>
            <a:gdLst/>
            <a:ahLst/>
            <a:cxnLst/>
            <a:rect l="l" t="t" r="r" b="b"/>
            <a:pathLst>
              <a:path w="4045364" h="4693988">
                <a:moveTo>
                  <a:pt x="0" y="0"/>
                </a:moveTo>
                <a:lnTo>
                  <a:pt x="4045365" y="0"/>
                </a:lnTo>
                <a:lnTo>
                  <a:pt x="4045365" y="4693988"/>
                </a:lnTo>
                <a:lnTo>
                  <a:pt x="0" y="469398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2" name="Freeform 12"/>
          <p:cNvSpPr/>
          <p:nvPr/>
        </p:nvSpPr>
        <p:spPr>
          <a:xfrm rot="1052077">
            <a:off x="16225970" y="1899182"/>
            <a:ext cx="2777261" cy="2570229"/>
          </a:xfrm>
          <a:custGeom>
            <a:avLst/>
            <a:gdLst/>
            <a:ahLst/>
            <a:cxnLst/>
            <a:rect l="l" t="t" r="r" b="b"/>
            <a:pathLst>
              <a:path w="2777261" h="2570229">
                <a:moveTo>
                  <a:pt x="0" y="0"/>
                </a:moveTo>
                <a:lnTo>
                  <a:pt x="2777261" y="0"/>
                </a:lnTo>
                <a:lnTo>
                  <a:pt x="2777261" y="2570230"/>
                </a:lnTo>
                <a:lnTo>
                  <a:pt x="0" y="257023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3" name="Freeform 13"/>
          <p:cNvSpPr/>
          <p:nvPr/>
        </p:nvSpPr>
        <p:spPr>
          <a:xfrm>
            <a:off x="10206363" y="-2046177"/>
            <a:ext cx="4152757" cy="4092353"/>
          </a:xfrm>
          <a:custGeom>
            <a:avLst/>
            <a:gdLst/>
            <a:ahLst/>
            <a:cxnLst/>
            <a:rect l="l" t="t" r="r" b="b"/>
            <a:pathLst>
              <a:path w="4152757" h="4092353">
                <a:moveTo>
                  <a:pt x="0" y="0"/>
                </a:moveTo>
                <a:lnTo>
                  <a:pt x="4152757" y="0"/>
                </a:lnTo>
                <a:lnTo>
                  <a:pt x="4152757" y="4092354"/>
                </a:lnTo>
                <a:lnTo>
                  <a:pt x="0" y="4092354"/>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4" name="Freeform 14"/>
          <p:cNvSpPr/>
          <p:nvPr/>
        </p:nvSpPr>
        <p:spPr>
          <a:xfrm rot="1230443">
            <a:off x="15194600" y="-59938"/>
            <a:ext cx="1794718" cy="1865964"/>
          </a:xfrm>
          <a:custGeom>
            <a:avLst/>
            <a:gdLst/>
            <a:ahLst/>
            <a:cxnLst/>
            <a:rect l="l" t="t" r="r" b="b"/>
            <a:pathLst>
              <a:path w="1794718" h="1865964">
                <a:moveTo>
                  <a:pt x="0" y="0"/>
                </a:moveTo>
                <a:lnTo>
                  <a:pt x="1794718" y="0"/>
                </a:lnTo>
                <a:lnTo>
                  <a:pt x="1794718" y="1865964"/>
                </a:lnTo>
                <a:lnTo>
                  <a:pt x="0" y="1865964"/>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5" name="Freeform 15"/>
          <p:cNvSpPr/>
          <p:nvPr/>
        </p:nvSpPr>
        <p:spPr>
          <a:xfrm rot="2365142">
            <a:off x="13478333" y="133232"/>
            <a:ext cx="1301631" cy="1353302"/>
          </a:xfrm>
          <a:custGeom>
            <a:avLst/>
            <a:gdLst/>
            <a:ahLst/>
            <a:cxnLst/>
            <a:rect l="l" t="t" r="r" b="b"/>
            <a:pathLst>
              <a:path w="1301631" h="1353302">
                <a:moveTo>
                  <a:pt x="0" y="0"/>
                </a:moveTo>
                <a:lnTo>
                  <a:pt x="1301631" y="0"/>
                </a:lnTo>
                <a:lnTo>
                  <a:pt x="1301631" y="1353302"/>
                </a:lnTo>
                <a:lnTo>
                  <a:pt x="0" y="1353302"/>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6" name="Freeform 16"/>
          <p:cNvSpPr/>
          <p:nvPr/>
        </p:nvSpPr>
        <p:spPr>
          <a:xfrm>
            <a:off x="17017610" y="7620080"/>
            <a:ext cx="1970891" cy="2441419"/>
          </a:xfrm>
          <a:custGeom>
            <a:avLst/>
            <a:gdLst/>
            <a:ahLst/>
            <a:cxnLst/>
            <a:rect l="l" t="t" r="r" b="b"/>
            <a:pathLst>
              <a:path w="1970891" h="2441419">
                <a:moveTo>
                  <a:pt x="0" y="0"/>
                </a:moveTo>
                <a:lnTo>
                  <a:pt x="1970890" y="0"/>
                </a:lnTo>
                <a:lnTo>
                  <a:pt x="1970890" y="2441419"/>
                </a:lnTo>
                <a:lnTo>
                  <a:pt x="0" y="2441419"/>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7" name="Freeform 17"/>
          <p:cNvSpPr/>
          <p:nvPr/>
        </p:nvSpPr>
        <p:spPr>
          <a:xfrm>
            <a:off x="729492" y="5622915"/>
            <a:ext cx="598415" cy="598415"/>
          </a:xfrm>
          <a:custGeom>
            <a:avLst/>
            <a:gdLst/>
            <a:ahLst/>
            <a:cxnLst/>
            <a:rect l="l" t="t" r="r" b="b"/>
            <a:pathLst>
              <a:path w="598415" h="598415">
                <a:moveTo>
                  <a:pt x="0" y="0"/>
                </a:moveTo>
                <a:lnTo>
                  <a:pt x="598416" y="0"/>
                </a:lnTo>
                <a:lnTo>
                  <a:pt x="598416" y="598415"/>
                </a:lnTo>
                <a:lnTo>
                  <a:pt x="0" y="598415"/>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18" name="Freeform 18"/>
          <p:cNvSpPr/>
          <p:nvPr/>
        </p:nvSpPr>
        <p:spPr>
          <a:xfrm>
            <a:off x="16960092" y="4566345"/>
            <a:ext cx="598415" cy="598415"/>
          </a:xfrm>
          <a:custGeom>
            <a:avLst/>
            <a:gdLst/>
            <a:ahLst/>
            <a:cxnLst/>
            <a:rect l="l" t="t" r="r" b="b"/>
            <a:pathLst>
              <a:path w="598415" h="598415">
                <a:moveTo>
                  <a:pt x="0" y="0"/>
                </a:moveTo>
                <a:lnTo>
                  <a:pt x="598416" y="0"/>
                </a:lnTo>
                <a:lnTo>
                  <a:pt x="598416" y="598415"/>
                </a:lnTo>
                <a:lnTo>
                  <a:pt x="0" y="598415"/>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grpSp>
        <p:nvGrpSpPr>
          <p:cNvPr id="19" name="Group 19"/>
          <p:cNvGrpSpPr/>
          <p:nvPr/>
        </p:nvGrpSpPr>
        <p:grpSpPr>
          <a:xfrm>
            <a:off x="1517046" y="2745524"/>
            <a:ext cx="14386265" cy="5754782"/>
            <a:chOff x="0" y="0"/>
            <a:chExt cx="3788975" cy="1515663"/>
          </a:xfrm>
        </p:grpSpPr>
        <p:sp>
          <p:nvSpPr>
            <p:cNvPr id="20" name="Freeform 20"/>
            <p:cNvSpPr/>
            <p:nvPr/>
          </p:nvSpPr>
          <p:spPr>
            <a:xfrm>
              <a:off x="0" y="0"/>
              <a:ext cx="3788975" cy="1515663"/>
            </a:xfrm>
            <a:custGeom>
              <a:avLst/>
              <a:gdLst/>
              <a:ahLst/>
              <a:cxnLst/>
              <a:rect l="l" t="t" r="r" b="b"/>
              <a:pathLst>
                <a:path w="3788975" h="1515663">
                  <a:moveTo>
                    <a:pt x="27445" y="0"/>
                  </a:moveTo>
                  <a:lnTo>
                    <a:pt x="3761530" y="0"/>
                  </a:lnTo>
                  <a:cubicBezTo>
                    <a:pt x="3768809" y="0"/>
                    <a:pt x="3775790" y="2892"/>
                    <a:pt x="3780937" y="8039"/>
                  </a:cubicBezTo>
                  <a:cubicBezTo>
                    <a:pt x="3786084" y="13186"/>
                    <a:pt x="3788975" y="20166"/>
                    <a:pt x="3788975" y="27445"/>
                  </a:cubicBezTo>
                  <a:lnTo>
                    <a:pt x="3788975" y="1488217"/>
                  </a:lnTo>
                  <a:cubicBezTo>
                    <a:pt x="3788975" y="1495496"/>
                    <a:pt x="3786084" y="1502477"/>
                    <a:pt x="3780937" y="1507624"/>
                  </a:cubicBezTo>
                  <a:cubicBezTo>
                    <a:pt x="3775790" y="1512771"/>
                    <a:pt x="3768809" y="1515663"/>
                    <a:pt x="3761530" y="1515663"/>
                  </a:cubicBezTo>
                  <a:lnTo>
                    <a:pt x="27445" y="1515663"/>
                  </a:lnTo>
                  <a:cubicBezTo>
                    <a:pt x="20166" y="1515663"/>
                    <a:pt x="13186" y="1512771"/>
                    <a:pt x="8039" y="1507624"/>
                  </a:cubicBezTo>
                  <a:cubicBezTo>
                    <a:pt x="2892" y="1502477"/>
                    <a:pt x="0" y="1495496"/>
                    <a:pt x="0" y="1488217"/>
                  </a:cubicBezTo>
                  <a:lnTo>
                    <a:pt x="0" y="27445"/>
                  </a:lnTo>
                  <a:cubicBezTo>
                    <a:pt x="0" y="20166"/>
                    <a:pt x="2892" y="13186"/>
                    <a:pt x="8039" y="8039"/>
                  </a:cubicBezTo>
                  <a:cubicBezTo>
                    <a:pt x="13186" y="2892"/>
                    <a:pt x="20166" y="0"/>
                    <a:pt x="27445" y="0"/>
                  </a:cubicBezTo>
                  <a:close/>
                </a:path>
              </a:pathLst>
            </a:custGeom>
            <a:solidFill>
              <a:srgbClr val="FFDE59"/>
            </a:solidFill>
          </p:spPr>
        </p:sp>
        <p:sp>
          <p:nvSpPr>
            <p:cNvPr id="21" name="TextBox 21"/>
            <p:cNvSpPr txBox="1"/>
            <p:nvPr/>
          </p:nvSpPr>
          <p:spPr>
            <a:xfrm>
              <a:off x="0" y="-66675"/>
              <a:ext cx="3788975" cy="1582338"/>
            </a:xfrm>
            <a:prstGeom prst="rect">
              <a:avLst/>
            </a:prstGeom>
          </p:spPr>
          <p:txBody>
            <a:bodyPr lIns="50800" tIns="50800" rIns="50800" bIns="50800" rtlCol="0" anchor="ctr"/>
            <a:lstStyle/>
            <a:p>
              <a:pPr algn="ctr">
                <a:lnSpc>
                  <a:spcPts val="2659"/>
                </a:lnSpc>
              </a:pPr>
              <a:endParaRPr/>
            </a:p>
          </p:txBody>
        </p:sp>
      </p:grpSp>
      <p:sp>
        <p:nvSpPr>
          <p:cNvPr id="22" name="Freeform 22"/>
          <p:cNvSpPr/>
          <p:nvPr/>
        </p:nvSpPr>
        <p:spPr>
          <a:xfrm>
            <a:off x="13706977" y="4686993"/>
            <a:ext cx="2196334" cy="4805105"/>
          </a:xfrm>
          <a:custGeom>
            <a:avLst/>
            <a:gdLst/>
            <a:ahLst/>
            <a:cxnLst/>
            <a:rect l="l" t="t" r="r" b="b"/>
            <a:pathLst>
              <a:path w="2196334" h="4805105">
                <a:moveTo>
                  <a:pt x="0" y="0"/>
                </a:moveTo>
                <a:lnTo>
                  <a:pt x="2196334" y="0"/>
                </a:lnTo>
                <a:lnTo>
                  <a:pt x="2196334" y="4805105"/>
                </a:lnTo>
                <a:lnTo>
                  <a:pt x="0" y="4805105"/>
                </a:lnTo>
                <a:lnTo>
                  <a:pt x="0" y="0"/>
                </a:lnTo>
                <a:close/>
              </a:path>
            </a:pathLst>
          </a:custGeom>
          <a:blipFill>
            <a:blip r:embed="rId16"/>
            <a:stretch>
              <a:fillRect/>
            </a:stretch>
          </a:blipFill>
        </p:spPr>
      </p:sp>
      <p:sp>
        <p:nvSpPr>
          <p:cNvPr id="23" name="TextBox 23"/>
          <p:cNvSpPr txBox="1"/>
          <p:nvPr/>
        </p:nvSpPr>
        <p:spPr>
          <a:xfrm>
            <a:off x="276389" y="346797"/>
            <a:ext cx="9364476" cy="909955"/>
          </a:xfrm>
          <a:prstGeom prst="rect">
            <a:avLst/>
          </a:prstGeom>
        </p:spPr>
        <p:txBody>
          <a:bodyPr lIns="0" tIns="0" rIns="0" bIns="0" rtlCol="0" anchor="t">
            <a:spAutoFit/>
          </a:bodyPr>
          <a:lstStyle/>
          <a:p>
            <a:pPr algn="l">
              <a:lnSpc>
                <a:spcPts val="7039"/>
              </a:lnSpc>
            </a:pPr>
            <a:r>
              <a:rPr lang="en-US" sz="6399">
                <a:solidFill>
                  <a:srgbClr val="FFFFFF"/>
                </a:solidFill>
                <a:latin typeface="Calistoga"/>
                <a:ea typeface="Calistoga"/>
                <a:cs typeface="Calistoga"/>
                <a:sym typeface="Calistoga"/>
              </a:rPr>
              <a:t>NHIỆM VỤ 4</a:t>
            </a:r>
          </a:p>
        </p:txBody>
      </p:sp>
      <p:sp>
        <p:nvSpPr>
          <p:cNvPr id="24" name="TextBox 24"/>
          <p:cNvSpPr txBox="1"/>
          <p:nvPr/>
        </p:nvSpPr>
        <p:spPr>
          <a:xfrm>
            <a:off x="0" y="1454801"/>
            <a:ext cx="10942754" cy="476886"/>
          </a:xfrm>
          <a:prstGeom prst="rect">
            <a:avLst/>
          </a:prstGeom>
        </p:spPr>
        <p:txBody>
          <a:bodyPr lIns="0" tIns="0" rIns="0" bIns="0" rtlCol="0" anchor="t">
            <a:spAutoFit/>
          </a:bodyPr>
          <a:lstStyle/>
          <a:p>
            <a:pPr algn="ctr">
              <a:lnSpc>
                <a:spcPts val="3639"/>
              </a:lnSpc>
              <a:spcBef>
                <a:spcPct val="0"/>
              </a:spcBef>
            </a:pPr>
            <a:r>
              <a:rPr lang="en-US" sz="2599">
                <a:solidFill>
                  <a:srgbClr val="000000"/>
                </a:solidFill>
                <a:latin typeface="Telegraf"/>
                <a:ea typeface="Telegraf"/>
                <a:cs typeface="Telegraf"/>
                <a:sym typeface="Telegraf"/>
              </a:rPr>
              <a:t>Em hãy đọc ba trường hợp trong SGK tr. 49-50 và trả lời câu hỏi. </a:t>
            </a:r>
          </a:p>
        </p:txBody>
      </p:sp>
      <p:sp>
        <p:nvSpPr>
          <p:cNvPr id="25" name="TextBox 25"/>
          <p:cNvSpPr txBox="1"/>
          <p:nvPr/>
        </p:nvSpPr>
        <p:spPr>
          <a:xfrm>
            <a:off x="3070731" y="4481428"/>
            <a:ext cx="10765696" cy="1739902"/>
          </a:xfrm>
          <a:prstGeom prst="rect">
            <a:avLst/>
          </a:prstGeom>
        </p:spPr>
        <p:txBody>
          <a:bodyPr lIns="0" tIns="0" rIns="0" bIns="0" rtlCol="0" anchor="t">
            <a:spAutoFit/>
          </a:bodyPr>
          <a:lstStyle/>
          <a:p>
            <a:pPr algn="ctr">
              <a:lnSpc>
                <a:spcPts val="6999"/>
              </a:lnSpc>
              <a:spcBef>
                <a:spcPct val="0"/>
              </a:spcBef>
            </a:pPr>
            <a:r>
              <a:rPr lang="en-US" sz="4999">
                <a:solidFill>
                  <a:srgbClr val="000000"/>
                </a:solidFill>
                <a:latin typeface="Calistoga"/>
                <a:ea typeface="Calistoga"/>
                <a:cs typeface="Calistoga"/>
                <a:sym typeface="Calistoga"/>
              </a:rPr>
              <a:t>Bạn có nhận xét gì về cách tạo thu nhập của các bạn M, T, 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D83FF"/>
        </a:solidFill>
        <a:effectLst/>
      </p:bgPr>
    </p:bg>
    <p:spTree>
      <p:nvGrpSpPr>
        <p:cNvPr id="1" name=""/>
        <p:cNvGrpSpPr/>
        <p:nvPr/>
      </p:nvGrpSpPr>
      <p:grpSpPr>
        <a:xfrm>
          <a:off x="0" y="0"/>
          <a:ext cx="0" cy="0"/>
          <a:chOff x="0" y="0"/>
          <a:chExt cx="0" cy="0"/>
        </a:xfrm>
      </p:grpSpPr>
      <p:grpSp>
        <p:nvGrpSpPr>
          <p:cNvPr id="2" name="Group 2"/>
          <p:cNvGrpSpPr/>
          <p:nvPr/>
        </p:nvGrpSpPr>
        <p:grpSpPr>
          <a:xfrm>
            <a:off x="-934552" y="-219903"/>
            <a:ext cx="20157104" cy="10095943"/>
            <a:chOff x="0" y="0"/>
            <a:chExt cx="26876139" cy="13461257"/>
          </a:xfrm>
        </p:grpSpPr>
        <p:sp>
          <p:nvSpPr>
            <p:cNvPr id="3" name="Freeform 3"/>
            <p:cNvSpPr/>
            <p:nvPr/>
          </p:nvSpPr>
          <p:spPr>
            <a:xfrm>
              <a:off x="0" y="0"/>
              <a:ext cx="13461257" cy="13461257"/>
            </a:xfrm>
            <a:custGeom>
              <a:avLst/>
              <a:gdLst/>
              <a:ahLst/>
              <a:cxnLst/>
              <a:rect l="l" t="t" r="r" b="b"/>
              <a:pathLst>
                <a:path w="13461257" h="13461257">
                  <a:moveTo>
                    <a:pt x="0" y="0"/>
                  </a:moveTo>
                  <a:lnTo>
                    <a:pt x="13461257" y="0"/>
                  </a:lnTo>
                  <a:lnTo>
                    <a:pt x="13461257" y="13461257"/>
                  </a:lnTo>
                  <a:lnTo>
                    <a:pt x="0" y="13461257"/>
                  </a:lnTo>
                  <a:lnTo>
                    <a:pt x="0" y="0"/>
                  </a:lnTo>
                  <a:close/>
                </a:path>
              </a:pathLst>
            </a:custGeom>
            <a:blipFill>
              <a:blip r:embed="rId2">
                <a:alphaModFix amt="7999"/>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414882" y="0"/>
              <a:ext cx="13461257" cy="13461257"/>
            </a:xfrm>
            <a:custGeom>
              <a:avLst/>
              <a:gdLst/>
              <a:ahLst/>
              <a:cxnLst/>
              <a:rect l="l" t="t" r="r" b="b"/>
              <a:pathLst>
                <a:path w="13461257" h="13461257">
                  <a:moveTo>
                    <a:pt x="0" y="0"/>
                  </a:moveTo>
                  <a:lnTo>
                    <a:pt x="13461257" y="0"/>
                  </a:lnTo>
                  <a:lnTo>
                    <a:pt x="13461257" y="13461257"/>
                  </a:lnTo>
                  <a:lnTo>
                    <a:pt x="0" y="13461257"/>
                  </a:lnTo>
                  <a:lnTo>
                    <a:pt x="0" y="0"/>
                  </a:lnTo>
                  <a:close/>
                </a:path>
              </a:pathLst>
            </a:custGeom>
            <a:blipFill>
              <a:blip r:embed="rId2">
                <a:alphaModFix amt="7999"/>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614074" y="9723289"/>
            <a:ext cx="19689001" cy="1127422"/>
            <a:chOff x="0" y="0"/>
            <a:chExt cx="4498007" cy="257563"/>
          </a:xfrm>
        </p:grpSpPr>
        <p:sp>
          <p:nvSpPr>
            <p:cNvPr id="6" name="Freeform 6"/>
            <p:cNvSpPr/>
            <p:nvPr/>
          </p:nvSpPr>
          <p:spPr>
            <a:xfrm>
              <a:off x="0" y="0"/>
              <a:ext cx="4498007" cy="257563"/>
            </a:xfrm>
            <a:custGeom>
              <a:avLst/>
              <a:gdLst/>
              <a:ahLst/>
              <a:cxnLst/>
              <a:rect l="l" t="t" r="r" b="b"/>
              <a:pathLst>
                <a:path w="4498007" h="257563">
                  <a:moveTo>
                    <a:pt x="20054" y="0"/>
                  </a:moveTo>
                  <a:lnTo>
                    <a:pt x="4477953" y="0"/>
                  </a:lnTo>
                  <a:cubicBezTo>
                    <a:pt x="4483272" y="0"/>
                    <a:pt x="4488373" y="2113"/>
                    <a:pt x="4492134" y="5874"/>
                  </a:cubicBezTo>
                  <a:cubicBezTo>
                    <a:pt x="4495895" y="9634"/>
                    <a:pt x="4498007" y="14735"/>
                    <a:pt x="4498007" y="20054"/>
                  </a:cubicBezTo>
                  <a:lnTo>
                    <a:pt x="4498007" y="237509"/>
                  </a:lnTo>
                  <a:cubicBezTo>
                    <a:pt x="4498007" y="242828"/>
                    <a:pt x="4495895" y="247928"/>
                    <a:pt x="4492134" y="251689"/>
                  </a:cubicBezTo>
                  <a:cubicBezTo>
                    <a:pt x="4488373" y="255450"/>
                    <a:pt x="4483272" y="257563"/>
                    <a:pt x="4477953" y="257563"/>
                  </a:cubicBezTo>
                  <a:lnTo>
                    <a:pt x="20054" y="257563"/>
                  </a:lnTo>
                  <a:cubicBezTo>
                    <a:pt x="14735" y="257563"/>
                    <a:pt x="9634" y="255450"/>
                    <a:pt x="5874" y="251689"/>
                  </a:cubicBezTo>
                  <a:cubicBezTo>
                    <a:pt x="2113" y="247928"/>
                    <a:pt x="0" y="242828"/>
                    <a:pt x="0" y="237509"/>
                  </a:cubicBezTo>
                  <a:lnTo>
                    <a:pt x="0" y="20054"/>
                  </a:lnTo>
                  <a:cubicBezTo>
                    <a:pt x="0" y="14735"/>
                    <a:pt x="2113" y="9634"/>
                    <a:pt x="5874" y="5874"/>
                  </a:cubicBezTo>
                  <a:cubicBezTo>
                    <a:pt x="9634" y="2113"/>
                    <a:pt x="14735" y="0"/>
                    <a:pt x="20054" y="0"/>
                  </a:cubicBezTo>
                  <a:close/>
                </a:path>
              </a:pathLst>
            </a:custGeom>
            <a:solidFill>
              <a:srgbClr val="1966C4"/>
            </a:solidFill>
          </p:spPr>
        </p:sp>
        <p:sp>
          <p:nvSpPr>
            <p:cNvPr id="7" name="TextBox 7"/>
            <p:cNvSpPr txBox="1"/>
            <p:nvPr/>
          </p:nvSpPr>
          <p:spPr>
            <a:xfrm>
              <a:off x="0" y="-66675"/>
              <a:ext cx="4498007" cy="324238"/>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2757951" y="548220"/>
            <a:ext cx="14501349" cy="1962192"/>
            <a:chOff x="0" y="0"/>
            <a:chExt cx="3312874" cy="448268"/>
          </a:xfrm>
        </p:grpSpPr>
        <p:sp>
          <p:nvSpPr>
            <p:cNvPr id="9" name="Freeform 9"/>
            <p:cNvSpPr/>
            <p:nvPr/>
          </p:nvSpPr>
          <p:spPr>
            <a:xfrm>
              <a:off x="0" y="0"/>
              <a:ext cx="3312874" cy="448268"/>
            </a:xfrm>
            <a:custGeom>
              <a:avLst/>
              <a:gdLst/>
              <a:ahLst/>
              <a:cxnLst/>
              <a:rect l="l" t="t" r="r" b="b"/>
              <a:pathLst>
                <a:path w="3312874" h="448268">
                  <a:moveTo>
                    <a:pt x="13347" y="0"/>
                  </a:moveTo>
                  <a:lnTo>
                    <a:pt x="3299527" y="0"/>
                  </a:lnTo>
                  <a:cubicBezTo>
                    <a:pt x="3306898" y="0"/>
                    <a:pt x="3312874" y="5976"/>
                    <a:pt x="3312874" y="13347"/>
                  </a:cubicBezTo>
                  <a:lnTo>
                    <a:pt x="3312874" y="434921"/>
                  </a:lnTo>
                  <a:cubicBezTo>
                    <a:pt x="3312874" y="442293"/>
                    <a:pt x="3306898" y="448268"/>
                    <a:pt x="3299527" y="448268"/>
                  </a:cubicBezTo>
                  <a:lnTo>
                    <a:pt x="13347" y="448268"/>
                  </a:lnTo>
                  <a:cubicBezTo>
                    <a:pt x="5976" y="448268"/>
                    <a:pt x="0" y="442293"/>
                    <a:pt x="0" y="434921"/>
                  </a:cubicBezTo>
                  <a:lnTo>
                    <a:pt x="0" y="13347"/>
                  </a:lnTo>
                  <a:cubicBezTo>
                    <a:pt x="0" y="5976"/>
                    <a:pt x="5976" y="0"/>
                    <a:pt x="13347" y="0"/>
                  </a:cubicBezTo>
                  <a:close/>
                </a:path>
              </a:pathLst>
            </a:custGeom>
            <a:solidFill>
              <a:srgbClr val="FFDE59"/>
            </a:solidFill>
          </p:spPr>
        </p:sp>
        <p:sp>
          <p:nvSpPr>
            <p:cNvPr id="10" name="TextBox 10"/>
            <p:cNvSpPr txBox="1"/>
            <p:nvPr/>
          </p:nvSpPr>
          <p:spPr>
            <a:xfrm>
              <a:off x="0" y="-66675"/>
              <a:ext cx="3312874" cy="514943"/>
            </a:xfrm>
            <a:prstGeom prst="rect">
              <a:avLst/>
            </a:prstGeom>
          </p:spPr>
          <p:txBody>
            <a:bodyPr lIns="50800" tIns="50800" rIns="50800" bIns="50800" rtlCol="0" anchor="ctr"/>
            <a:lstStyle/>
            <a:p>
              <a:pPr algn="ctr">
                <a:lnSpc>
                  <a:spcPts val="2659"/>
                </a:lnSpc>
                <a:spcBef>
                  <a:spcPct val="0"/>
                </a:spcBef>
              </a:pPr>
              <a:endParaRPr/>
            </a:p>
          </p:txBody>
        </p:sp>
      </p:grpSp>
      <p:sp>
        <p:nvSpPr>
          <p:cNvPr id="11" name="Freeform 11"/>
          <p:cNvSpPr/>
          <p:nvPr/>
        </p:nvSpPr>
        <p:spPr>
          <a:xfrm rot="275850">
            <a:off x="15692472" y="7376295"/>
            <a:ext cx="4045364" cy="4693988"/>
          </a:xfrm>
          <a:custGeom>
            <a:avLst/>
            <a:gdLst/>
            <a:ahLst/>
            <a:cxnLst/>
            <a:rect l="l" t="t" r="r" b="b"/>
            <a:pathLst>
              <a:path w="4045364" h="4693988">
                <a:moveTo>
                  <a:pt x="0" y="0"/>
                </a:moveTo>
                <a:lnTo>
                  <a:pt x="4045365" y="0"/>
                </a:lnTo>
                <a:lnTo>
                  <a:pt x="4045365" y="4693988"/>
                </a:lnTo>
                <a:lnTo>
                  <a:pt x="0" y="469398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2" name="Freeform 12"/>
          <p:cNvSpPr/>
          <p:nvPr/>
        </p:nvSpPr>
        <p:spPr>
          <a:xfrm rot="834828">
            <a:off x="11151990" y="7275159"/>
            <a:ext cx="4472109" cy="4195652"/>
          </a:xfrm>
          <a:custGeom>
            <a:avLst/>
            <a:gdLst/>
            <a:ahLst/>
            <a:cxnLst/>
            <a:rect l="l" t="t" r="r" b="b"/>
            <a:pathLst>
              <a:path w="4472109" h="4195652">
                <a:moveTo>
                  <a:pt x="0" y="0"/>
                </a:moveTo>
                <a:lnTo>
                  <a:pt x="4472110" y="0"/>
                </a:lnTo>
                <a:lnTo>
                  <a:pt x="4472110" y="4195651"/>
                </a:lnTo>
                <a:lnTo>
                  <a:pt x="0" y="4195651"/>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3" name="Freeform 13"/>
          <p:cNvSpPr/>
          <p:nvPr/>
        </p:nvSpPr>
        <p:spPr>
          <a:xfrm>
            <a:off x="1028700" y="8388433"/>
            <a:ext cx="1589603" cy="1969103"/>
          </a:xfrm>
          <a:custGeom>
            <a:avLst/>
            <a:gdLst/>
            <a:ahLst/>
            <a:cxnLst/>
            <a:rect l="l" t="t" r="r" b="b"/>
            <a:pathLst>
              <a:path w="1589603" h="1969103">
                <a:moveTo>
                  <a:pt x="0" y="0"/>
                </a:moveTo>
                <a:lnTo>
                  <a:pt x="1589603" y="0"/>
                </a:lnTo>
                <a:lnTo>
                  <a:pt x="1589603" y="1969103"/>
                </a:lnTo>
                <a:lnTo>
                  <a:pt x="0" y="1969103"/>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4" name="Freeform 14"/>
          <p:cNvSpPr/>
          <p:nvPr/>
        </p:nvSpPr>
        <p:spPr>
          <a:xfrm>
            <a:off x="-934552" y="7510558"/>
            <a:ext cx="2314300" cy="2866813"/>
          </a:xfrm>
          <a:custGeom>
            <a:avLst/>
            <a:gdLst/>
            <a:ahLst/>
            <a:cxnLst/>
            <a:rect l="l" t="t" r="r" b="b"/>
            <a:pathLst>
              <a:path w="2314300" h="2866813">
                <a:moveTo>
                  <a:pt x="0" y="0"/>
                </a:moveTo>
                <a:lnTo>
                  <a:pt x="2314300" y="0"/>
                </a:lnTo>
                <a:lnTo>
                  <a:pt x="2314300" y="2866813"/>
                </a:lnTo>
                <a:lnTo>
                  <a:pt x="0" y="2866813"/>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5" name="Freeform 15"/>
          <p:cNvSpPr/>
          <p:nvPr/>
        </p:nvSpPr>
        <p:spPr>
          <a:xfrm>
            <a:off x="729492" y="1028700"/>
            <a:ext cx="598415" cy="598415"/>
          </a:xfrm>
          <a:custGeom>
            <a:avLst/>
            <a:gdLst/>
            <a:ahLst/>
            <a:cxnLst/>
            <a:rect l="l" t="t" r="r" b="b"/>
            <a:pathLst>
              <a:path w="598415" h="598415">
                <a:moveTo>
                  <a:pt x="0" y="0"/>
                </a:moveTo>
                <a:lnTo>
                  <a:pt x="598416" y="0"/>
                </a:lnTo>
                <a:lnTo>
                  <a:pt x="598416" y="598415"/>
                </a:lnTo>
                <a:lnTo>
                  <a:pt x="0" y="598415"/>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6" name="Freeform 16"/>
          <p:cNvSpPr/>
          <p:nvPr/>
        </p:nvSpPr>
        <p:spPr>
          <a:xfrm>
            <a:off x="16960092" y="5448300"/>
            <a:ext cx="598415" cy="598415"/>
          </a:xfrm>
          <a:custGeom>
            <a:avLst/>
            <a:gdLst/>
            <a:ahLst/>
            <a:cxnLst/>
            <a:rect l="l" t="t" r="r" b="b"/>
            <a:pathLst>
              <a:path w="598415" h="598415">
                <a:moveTo>
                  <a:pt x="0" y="0"/>
                </a:moveTo>
                <a:lnTo>
                  <a:pt x="598416" y="0"/>
                </a:lnTo>
                <a:lnTo>
                  <a:pt x="598416" y="598415"/>
                </a:lnTo>
                <a:lnTo>
                  <a:pt x="0" y="598415"/>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grpSp>
        <p:nvGrpSpPr>
          <p:cNvPr id="17" name="Group 17"/>
          <p:cNvGrpSpPr/>
          <p:nvPr/>
        </p:nvGrpSpPr>
        <p:grpSpPr>
          <a:xfrm>
            <a:off x="2757951" y="3366417"/>
            <a:ext cx="14501349" cy="1962192"/>
            <a:chOff x="0" y="0"/>
            <a:chExt cx="3312874" cy="448268"/>
          </a:xfrm>
        </p:grpSpPr>
        <p:sp>
          <p:nvSpPr>
            <p:cNvPr id="18" name="Freeform 18"/>
            <p:cNvSpPr/>
            <p:nvPr/>
          </p:nvSpPr>
          <p:spPr>
            <a:xfrm>
              <a:off x="0" y="0"/>
              <a:ext cx="3312874" cy="448268"/>
            </a:xfrm>
            <a:custGeom>
              <a:avLst/>
              <a:gdLst/>
              <a:ahLst/>
              <a:cxnLst/>
              <a:rect l="l" t="t" r="r" b="b"/>
              <a:pathLst>
                <a:path w="3312874" h="448268">
                  <a:moveTo>
                    <a:pt x="13347" y="0"/>
                  </a:moveTo>
                  <a:lnTo>
                    <a:pt x="3299527" y="0"/>
                  </a:lnTo>
                  <a:cubicBezTo>
                    <a:pt x="3306898" y="0"/>
                    <a:pt x="3312874" y="5976"/>
                    <a:pt x="3312874" y="13347"/>
                  </a:cubicBezTo>
                  <a:lnTo>
                    <a:pt x="3312874" y="434921"/>
                  </a:lnTo>
                  <a:cubicBezTo>
                    <a:pt x="3312874" y="442293"/>
                    <a:pt x="3306898" y="448268"/>
                    <a:pt x="3299527" y="448268"/>
                  </a:cubicBezTo>
                  <a:lnTo>
                    <a:pt x="13347" y="448268"/>
                  </a:lnTo>
                  <a:cubicBezTo>
                    <a:pt x="5976" y="448268"/>
                    <a:pt x="0" y="442293"/>
                    <a:pt x="0" y="434921"/>
                  </a:cubicBezTo>
                  <a:lnTo>
                    <a:pt x="0" y="13347"/>
                  </a:lnTo>
                  <a:cubicBezTo>
                    <a:pt x="0" y="5976"/>
                    <a:pt x="5976" y="0"/>
                    <a:pt x="13347" y="0"/>
                  </a:cubicBezTo>
                  <a:close/>
                </a:path>
              </a:pathLst>
            </a:custGeom>
            <a:solidFill>
              <a:srgbClr val="FFDE59"/>
            </a:solidFill>
          </p:spPr>
        </p:sp>
        <p:sp>
          <p:nvSpPr>
            <p:cNvPr id="19" name="TextBox 19"/>
            <p:cNvSpPr txBox="1"/>
            <p:nvPr/>
          </p:nvSpPr>
          <p:spPr>
            <a:xfrm>
              <a:off x="0" y="-66675"/>
              <a:ext cx="3312874" cy="514943"/>
            </a:xfrm>
            <a:prstGeom prst="rect">
              <a:avLst/>
            </a:prstGeom>
          </p:spPr>
          <p:txBody>
            <a:bodyPr lIns="50800" tIns="50800" rIns="50800" bIns="50800" rtlCol="0" anchor="ctr"/>
            <a:lstStyle/>
            <a:p>
              <a:pPr algn="ctr">
                <a:lnSpc>
                  <a:spcPts val="2659"/>
                </a:lnSpc>
                <a:spcBef>
                  <a:spcPct val="0"/>
                </a:spcBef>
              </a:pPr>
              <a:endParaRPr/>
            </a:p>
          </p:txBody>
        </p:sp>
      </p:grpSp>
      <p:grpSp>
        <p:nvGrpSpPr>
          <p:cNvPr id="20" name="Group 20"/>
          <p:cNvGrpSpPr/>
          <p:nvPr/>
        </p:nvGrpSpPr>
        <p:grpSpPr>
          <a:xfrm>
            <a:off x="2757951" y="6184614"/>
            <a:ext cx="14501349" cy="1962192"/>
            <a:chOff x="0" y="0"/>
            <a:chExt cx="3312874" cy="448268"/>
          </a:xfrm>
        </p:grpSpPr>
        <p:sp>
          <p:nvSpPr>
            <p:cNvPr id="21" name="Freeform 21"/>
            <p:cNvSpPr/>
            <p:nvPr/>
          </p:nvSpPr>
          <p:spPr>
            <a:xfrm>
              <a:off x="0" y="0"/>
              <a:ext cx="3312874" cy="448268"/>
            </a:xfrm>
            <a:custGeom>
              <a:avLst/>
              <a:gdLst/>
              <a:ahLst/>
              <a:cxnLst/>
              <a:rect l="l" t="t" r="r" b="b"/>
              <a:pathLst>
                <a:path w="3312874" h="448268">
                  <a:moveTo>
                    <a:pt x="13347" y="0"/>
                  </a:moveTo>
                  <a:lnTo>
                    <a:pt x="3299527" y="0"/>
                  </a:lnTo>
                  <a:cubicBezTo>
                    <a:pt x="3306898" y="0"/>
                    <a:pt x="3312874" y="5976"/>
                    <a:pt x="3312874" y="13347"/>
                  </a:cubicBezTo>
                  <a:lnTo>
                    <a:pt x="3312874" y="434921"/>
                  </a:lnTo>
                  <a:cubicBezTo>
                    <a:pt x="3312874" y="442293"/>
                    <a:pt x="3306898" y="448268"/>
                    <a:pt x="3299527" y="448268"/>
                  </a:cubicBezTo>
                  <a:lnTo>
                    <a:pt x="13347" y="448268"/>
                  </a:lnTo>
                  <a:cubicBezTo>
                    <a:pt x="5976" y="448268"/>
                    <a:pt x="0" y="442293"/>
                    <a:pt x="0" y="434921"/>
                  </a:cubicBezTo>
                  <a:lnTo>
                    <a:pt x="0" y="13347"/>
                  </a:lnTo>
                  <a:cubicBezTo>
                    <a:pt x="0" y="5976"/>
                    <a:pt x="5976" y="0"/>
                    <a:pt x="13347" y="0"/>
                  </a:cubicBezTo>
                  <a:close/>
                </a:path>
              </a:pathLst>
            </a:custGeom>
            <a:solidFill>
              <a:srgbClr val="FFDE59"/>
            </a:solidFill>
          </p:spPr>
        </p:sp>
        <p:sp>
          <p:nvSpPr>
            <p:cNvPr id="22" name="TextBox 22"/>
            <p:cNvSpPr txBox="1"/>
            <p:nvPr/>
          </p:nvSpPr>
          <p:spPr>
            <a:xfrm>
              <a:off x="0" y="-66675"/>
              <a:ext cx="3312874" cy="514943"/>
            </a:xfrm>
            <a:prstGeom prst="rect">
              <a:avLst/>
            </a:prstGeom>
          </p:spPr>
          <p:txBody>
            <a:bodyPr lIns="50800" tIns="50800" rIns="50800" bIns="50800" rtlCol="0" anchor="ctr"/>
            <a:lstStyle/>
            <a:p>
              <a:pPr algn="ctr">
                <a:lnSpc>
                  <a:spcPts val="2659"/>
                </a:lnSpc>
                <a:spcBef>
                  <a:spcPct val="0"/>
                </a:spcBef>
              </a:pPr>
              <a:endParaRPr/>
            </a:p>
          </p:txBody>
        </p:sp>
      </p:grpSp>
      <p:sp>
        <p:nvSpPr>
          <p:cNvPr id="23" name="Freeform 23"/>
          <p:cNvSpPr/>
          <p:nvPr/>
        </p:nvSpPr>
        <p:spPr>
          <a:xfrm>
            <a:off x="1379748" y="903841"/>
            <a:ext cx="1155202" cy="1214839"/>
          </a:xfrm>
          <a:custGeom>
            <a:avLst/>
            <a:gdLst/>
            <a:ahLst/>
            <a:cxnLst/>
            <a:rect l="l" t="t" r="r" b="b"/>
            <a:pathLst>
              <a:path w="1155202" h="1214839">
                <a:moveTo>
                  <a:pt x="0" y="0"/>
                </a:moveTo>
                <a:lnTo>
                  <a:pt x="1155202" y="0"/>
                </a:lnTo>
                <a:lnTo>
                  <a:pt x="1155202" y="1214839"/>
                </a:lnTo>
                <a:lnTo>
                  <a:pt x="0" y="1214839"/>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24" name="Freeform 24"/>
          <p:cNvSpPr/>
          <p:nvPr/>
        </p:nvSpPr>
        <p:spPr>
          <a:xfrm>
            <a:off x="1379748" y="3620817"/>
            <a:ext cx="1033230" cy="1453392"/>
          </a:xfrm>
          <a:custGeom>
            <a:avLst/>
            <a:gdLst/>
            <a:ahLst/>
            <a:cxnLst/>
            <a:rect l="l" t="t" r="r" b="b"/>
            <a:pathLst>
              <a:path w="1033230" h="1453392">
                <a:moveTo>
                  <a:pt x="0" y="0"/>
                </a:moveTo>
                <a:lnTo>
                  <a:pt x="1033230" y="0"/>
                </a:lnTo>
                <a:lnTo>
                  <a:pt x="1033230" y="1453392"/>
                </a:lnTo>
                <a:lnTo>
                  <a:pt x="0" y="1453392"/>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25" name="Freeform 25"/>
          <p:cNvSpPr/>
          <p:nvPr/>
        </p:nvSpPr>
        <p:spPr>
          <a:xfrm>
            <a:off x="1109182" y="6285572"/>
            <a:ext cx="1303795" cy="1872291"/>
          </a:xfrm>
          <a:custGeom>
            <a:avLst/>
            <a:gdLst/>
            <a:ahLst/>
            <a:cxnLst/>
            <a:rect l="l" t="t" r="r" b="b"/>
            <a:pathLst>
              <a:path w="1303795" h="1872291">
                <a:moveTo>
                  <a:pt x="0" y="0"/>
                </a:moveTo>
                <a:lnTo>
                  <a:pt x="1303796" y="0"/>
                </a:lnTo>
                <a:lnTo>
                  <a:pt x="1303796" y="1872290"/>
                </a:lnTo>
                <a:lnTo>
                  <a:pt x="0" y="1872290"/>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26" name="TextBox 26"/>
          <p:cNvSpPr txBox="1"/>
          <p:nvPr/>
        </p:nvSpPr>
        <p:spPr>
          <a:xfrm>
            <a:off x="2757951" y="818116"/>
            <a:ext cx="14501349" cy="1336675"/>
          </a:xfrm>
          <a:prstGeom prst="rect">
            <a:avLst/>
          </a:prstGeom>
        </p:spPr>
        <p:txBody>
          <a:bodyPr lIns="0" tIns="0" rIns="0" bIns="0" rtlCol="0" anchor="t">
            <a:spAutoFit/>
          </a:bodyPr>
          <a:lstStyle/>
          <a:p>
            <a:pPr algn="ctr">
              <a:lnSpc>
                <a:spcPts val="3499"/>
              </a:lnSpc>
              <a:spcBef>
                <a:spcPct val="0"/>
              </a:spcBef>
            </a:pPr>
            <a:r>
              <a:rPr lang="en-US" sz="2499">
                <a:solidFill>
                  <a:srgbClr val="000000"/>
                </a:solidFill>
                <a:latin typeface="Telegraf"/>
                <a:ea typeface="Telegraf"/>
                <a:cs typeface="Telegraf"/>
                <a:sym typeface="Telegraf"/>
              </a:rPr>
              <a:t>Vì điều kiện kinh tế gia đình khó khăn, M quyết tâm học thật giỏi để đạt được học bổng. Hai năm qua, nhờ nỗ lực, chăm chỉ học tập, M đã nhận được học bổng khuyến học của quận, giúp giảm bớt gánh nặng kinh tế cho gia đình.</a:t>
            </a:r>
          </a:p>
        </p:txBody>
      </p:sp>
      <p:sp>
        <p:nvSpPr>
          <p:cNvPr id="27" name="TextBox 27"/>
          <p:cNvSpPr txBox="1"/>
          <p:nvPr/>
        </p:nvSpPr>
        <p:spPr>
          <a:xfrm>
            <a:off x="2618303" y="3588384"/>
            <a:ext cx="14501349" cy="1555116"/>
          </a:xfrm>
          <a:prstGeom prst="rect">
            <a:avLst/>
          </a:prstGeom>
        </p:spPr>
        <p:txBody>
          <a:bodyPr lIns="0" tIns="0" rIns="0" bIns="0" rtlCol="0" anchor="t">
            <a:spAutoFit/>
          </a:bodyPr>
          <a:lstStyle/>
          <a:p>
            <a:pPr algn="ctr">
              <a:lnSpc>
                <a:spcPts val="4059"/>
              </a:lnSpc>
              <a:spcBef>
                <a:spcPct val="0"/>
              </a:spcBef>
            </a:pPr>
            <a:r>
              <a:rPr lang="en-US" sz="2899">
                <a:solidFill>
                  <a:srgbClr val="000000"/>
                </a:solidFill>
                <a:latin typeface="Telegraf"/>
                <a:ea typeface="Telegraf"/>
                <a:cs typeface="Telegraf"/>
                <a:sym typeface="Telegraf"/>
              </a:rPr>
              <a:t>T khá khéo tay. Bạn ấy thường tranh thủ làm bánh vào thời gian rảnh để bán nhằm kiếm thêm thu nhập. Nhờ vậy, mỗi tháng, T đều có một khoảng tiền để đóng học phí và giúp đỡ cho gia đình</a:t>
            </a:r>
          </a:p>
        </p:txBody>
      </p:sp>
      <p:sp>
        <p:nvSpPr>
          <p:cNvPr id="28" name="TextBox 28"/>
          <p:cNvSpPr txBox="1"/>
          <p:nvPr/>
        </p:nvSpPr>
        <p:spPr>
          <a:xfrm>
            <a:off x="3057158" y="6378754"/>
            <a:ext cx="14501349" cy="1590676"/>
          </a:xfrm>
          <a:prstGeom prst="rect">
            <a:avLst/>
          </a:prstGeom>
        </p:spPr>
        <p:txBody>
          <a:bodyPr lIns="0" tIns="0" rIns="0" bIns="0" rtlCol="0" anchor="t">
            <a:spAutoFit/>
          </a:bodyPr>
          <a:lstStyle/>
          <a:p>
            <a:pPr algn="ctr">
              <a:lnSpc>
                <a:spcPts val="4199"/>
              </a:lnSpc>
              <a:spcBef>
                <a:spcPct val="0"/>
              </a:spcBef>
            </a:pPr>
            <a:r>
              <a:rPr lang="en-US" sz="2999">
                <a:solidFill>
                  <a:srgbClr val="000000"/>
                </a:solidFill>
                <a:latin typeface="Telegraf"/>
                <a:ea typeface="Telegraf"/>
                <a:cs typeface="Telegraf"/>
                <a:sym typeface="Telegraf"/>
              </a:rPr>
              <a:t>Ngoài thời gian học, H còn cộng tác với một số tờ báo, trang tin điện tử về tuổi học trò để viết bài. Nhờ vậy, H vừa có tiền mua dụng cụ học tập, vừa cải thiện khả năng viết văn của mình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D83FF"/>
        </a:solidFill>
        <a:effectLst/>
      </p:bgPr>
    </p:bg>
    <p:spTree>
      <p:nvGrpSpPr>
        <p:cNvPr id="1" name=""/>
        <p:cNvGrpSpPr/>
        <p:nvPr/>
      </p:nvGrpSpPr>
      <p:grpSpPr>
        <a:xfrm>
          <a:off x="0" y="0"/>
          <a:ext cx="0" cy="0"/>
          <a:chOff x="0" y="0"/>
          <a:chExt cx="0" cy="0"/>
        </a:xfrm>
      </p:grpSpPr>
      <p:grpSp>
        <p:nvGrpSpPr>
          <p:cNvPr id="2" name="Group 2"/>
          <p:cNvGrpSpPr/>
          <p:nvPr/>
        </p:nvGrpSpPr>
        <p:grpSpPr>
          <a:xfrm>
            <a:off x="-934552" y="-219903"/>
            <a:ext cx="20157104" cy="10095943"/>
            <a:chOff x="0" y="0"/>
            <a:chExt cx="26876139" cy="13461257"/>
          </a:xfrm>
        </p:grpSpPr>
        <p:sp>
          <p:nvSpPr>
            <p:cNvPr id="3" name="Freeform 3"/>
            <p:cNvSpPr/>
            <p:nvPr/>
          </p:nvSpPr>
          <p:spPr>
            <a:xfrm>
              <a:off x="0" y="0"/>
              <a:ext cx="13461257" cy="13461257"/>
            </a:xfrm>
            <a:custGeom>
              <a:avLst/>
              <a:gdLst/>
              <a:ahLst/>
              <a:cxnLst/>
              <a:rect l="l" t="t" r="r" b="b"/>
              <a:pathLst>
                <a:path w="13461257" h="13461257">
                  <a:moveTo>
                    <a:pt x="0" y="0"/>
                  </a:moveTo>
                  <a:lnTo>
                    <a:pt x="13461257" y="0"/>
                  </a:lnTo>
                  <a:lnTo>
                    <a:pt x="13461257" y="13461257"/>
                  </a:lnTo>
                  <a:lnTo>
                    <a:pt x="0" y="13461257"/>
                  </a:lnTo>
                  <a:lnTo>
                    <a:pt x="0" y="0"/>
                  </a:lnTo>
                  <a:close/>
                </a:path>
              </a:pathLst>
            </a:custGeom>
            <a:blipFill>
              <a:blip r:embed="rId2">
                <a:alphaModFix amt="7999"/>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414882" y="0"/>
              <a:ext cx="13461257" cy="13461257"/>
            </a:xfrm>
            <a:custGeom>
              <a:avLst/>
              <a:gdLst/>
              <a:ahLst/>
              <a:cxnLst/>
              <a:rect l="l" t="t" r="r" b="b"/>
              <a:pathLst>
                <a:path w="13461257" h="13461257">
                  <a:moveTo>
                    <a:pt x="0" y="0"/>
                  </a:moveTo>
                  <a:lnTo>
                    <a:pt x="13461257" y="0"/>
                  </a:lnTo>
                  <a:lnTo>
                    <a:pt x="13461257" y="13461257"/>
                  </a:lnTo>
                  <a:lnTo>
                    <a:pt x="0" y="13461257"/>
                  </a:lnTo>
                  <a:lnTo>
                    <a:pt x="0" y="0"/>
                  </a:lnTo>
                  <a:close/>
                </a:path>
              </a:pathLst>
            </a:custGeom>
            <a:blipFill>
              <a:blip r:embed="rId2">
                <a:alphaModFix amt="7999"/>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3346901" y="2761587"/>
            <a:ext cx="10613759" cy="4366316"/>
            <a:chOff x="0" y="0"/>
            <a:chExt cx="2424743" cy="997497"/>
          </a:xfrm>
        </p:grpSpPr>
        <p:sp>
          <p:nvSpPr>
            <p:cNvPr id="6" name="Freeform 6"/>
            <p:cNvSpPr/>
            <p:nvPr/>
          </p:nvSpPr>
          <p:spPr>
            <a:xfrm>
              <a:off x="0" y="0"/>
              <a:ext cx="2424743" cy="997497"/>
            </a:xfrm>
            <a:custGeom>
              <a:avLst/>
              <a:gdLst/>
              <a:ahLst/>
              <a:cxnLst/>
              <a:rect l="l" t="t" r="r" b="b"/>
              <a:pathLst>
                <a:path w="2424743" h="997497">
                  <a:moveTo>
                    <a:pt x="18236" y="0"/>
                  </a:moveTo>
                  <a:lnTo>
                    <a:pt x="2406507" y="0"/>
                  </a:lnTo>
                  <a:cubicBezTo>
                    <a:pt x="2416578" y="0"/>
                    <a:pt x="2424743" y="8164"/>
                    <a:pt x="2424743" y="18236"/>
                  </a:cubicBezTo>
                  <a:lnTo>
                    <a:pt x="2424743" y="979261"/>
                  </a:lnTo>
                  <a:cubicBezTo>
                    <a:pt x="2424743" y="989333"/>
                    <a:pt x="2416578" y="997497"/>
                    <a:pt x="2406507" y="997497"/>
                  </a:cubicBezTo>
                  <a:lnTo>
                    <a:pt x="18236" y="997497"/>
                  </a:lnTo>
                  <a:cubicBezTo>
                    <a:pt x="8164" y="997497"/>
                    <a:pt x="0" y="989333"/>
                    <a:pt x="0" y="979261"/>
                  </a:cubicBezTo>
                  <a:lnTo>
                    <a:pt x="0" y="18236"/>
                  </a:lnTo>
                  <a:cubicBezTo>
                    <a:pt x="0" y="8164"/>
                    <a:pt x="8164" y="0"/>
                    <a:pt x="18236" y="0"/>
                  </a:cubicBezTo>
                  <a:close/>
                </a:path>
              </a:pathLst>
            </a:custGeom>
            <a:solidFill>
              <a:srgbClr val="FFDE59"/>
            </a:solidFill>
          </p:spPr>
        </p:sp>
        <p:sp>
          <p:nvSpPr>
            <p:cNvPr id="7" name="TextBox 7"/>
            <p:cNvSpPr txBox="1"/>
            <p:nvPr/>
          </p:nvSpPr>
          <p:spPr>
            <a:xfrm>
              <a:off x="0" y="-66675"/>
              <a:ext cx="2424743" cy="1064172"/>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614074" y="9723289"/>
            <a:ext cx="19689001" cy="1127422"/>
            <a:chOff x="0" y="0"/>
            <a:chExt cx="4498007" cy="257563"/>
          </a:xfrm>
        </p:grpSpPr>
        <p:sp>
          <p:nvSpPr>
            <p:cNvPr id="9" name="Freeform 9"/>
            <p:cNvSpPr/>
            <p:nvPr/>
          </p:nvSpPr>
          <p:spPr>
            <a:xfrm>
              <a:off x="0" y="0"/>
              <a:ext cx="4498007" cy="257563"/>
            </a:xfrm>
            <a:custGeom>
              <a:avLst/>
              <a:gdLst/>
              <a:ahLst/>
              <a:cxnLst/>
              <a:rect l="l" t="t" r="r" b="b"/>
              <a:pathLst>
                <a:path w="4498007" h="257563">
                  <a:moveTo>
                    <a:pt x="20054" y="0"/>
                  </a:moveTo>
                  <a:lnTo>
                    <a:pt x="4477953" y="0"/>
                  </a:lnTo>
                  <a:cubicBezTo>
                    <a:pt x="4483272" y="0"/>
                    <a:pt x="4488373" y="2113"/>
                    <a:pt x="4492134" y="5874"/>
                  </a:cubicBezTo>
                  <a:cubicBezTo>
                    <a:pt x="4495895" y="9634"/>
                    <a:pt x="4498007" y="14735"/>
                    <a:pt x="4498007" y="20054"/>
                  </a:cubicBezTo>
                  <a:lnTo>
                    <a:pt x="4498007" y="237509"/>
                  </a:lnTo>
                  <a:cubicBezTo>
                    <a:pt x="4498007" y="242828"/>
                    <a:pt x="4495895" y="247928"/>
                    <a:pt x="4492134" y="251689"/>
                  </a:cubicBezTo>
                  <a:cubicBezTo>
                    <a:pt x="4488373" y="255450"/>
                    <a:pt x="4483272" y="257563"/>
                    <a:pt x="4477953" y="257563"/>
                  </a:cubicBezTo>
                  <a:lnTo>
                    <a:pt x="20054" y="257563"/>
                  </a:lnTo>
                  <a:cubicBezTo>
                    <a:pt x="14735" y="257563"/>
                    <a:pt x="9634" y="255450"/>
                    <a:pt x="5874" y="251689"/>
                  </a:cubicBezTo>
                  <a:cubicBezTo>
                    <a:pt x="2113" y="247928"/>
                    <a:pt x="0" y="242828"/>
                    <a:pt x="0" y="237509"/>
                  </a:cubicBezTo>
                  <a:lnTo>
                    <a:pt x="0" y="20054"/>
                  </a:lnTo>
                  <a:cubicBezTo>
                    <a:pt x="0" y="14735"/>
                    <a:pt x="2113" y="9634"/>
                    <a:pt x="5874" y="5874"/>
                  </a:cubicBezTo>
                  <a:cubicBezTo>
                    <a:pt x="9634" y="2113"/>
                    <a:pt x="14735" y="0"/>
                    <a:pt x="20054" y="0"/>
                  </a:cubicBezTo>
                  <a:close/>
                </a:path>
              </a:pathLst>
            </a:custGeom>
            <a:solidFill>
              <a:srgbClr val="1966C4"/>
            </a:solidFill>
          </p:spPr>
        </p:sp>
        <p:sp>
          <p:nvSpPr>
            <p:cNvPr id="10" name="TextBox 10"/>
            <p:cNvSpPr txBox="1"/>
            <p:nvPr/>
          </p:nvSpPr>
          <p:spPr>
            <a:xfrm>
              <a:off x="0" y="-66675"/>
              <a:ext cx="4498007" cy="324238"/>
            </a:xfrm>
            <a:prstGeom prst="rect">
              <a:avLst/>
            </a:prstGeom>
          </p:spPr>
          <p:txBody>
            <a:bodyPr lIns="50800" tIns="50800" rIns="50800" bIns="50800" rtlCol="0" anchor="ctr"/>
            <a:lstStyle/>
            <a:p>
              <a:pPr algn="ctr">
                <a:lnSpc>
                  <a:spcPts val="2659"/>
                </a:lnSpc>
                <a:spcBef>
                  <a:spcPct val="0"/>
                </a:spcBef>
              </a:pPr>
              <a:endParaRPr/>
            </a:p>
          </p:txBody>
        </p:sp>
      </p:grpSp>
      <p:sp>
        <p:nvSpPr>
          <p:cNvPr id="11" name="Freeform 11"/>
          <p:cNvSpPr/>
          <p:nvPr/>
        </p:nvSpPr>
        <p:spPr>
          <a:xfrm>
            <a:off x="13960659" y="-795582"/>
            <a:ext cx="5410482" cy="5007155"/>
          </a:xfrm>
          <a:custGeom>
            <a:avLst/>
            <a:gdLst/>
            <a:ahLst/>
            <a:cxnLst/>
            <a:rect l="l" t="t" r="r" b="b"/>
            <a:pathLst>
              <a:path w="5410482" h="5007155">
                <a:moveTo>
                  <a:pt x="0" y="0"/>
                </a:moveTo>
                <a:lnTo>
                  <a:pt x="5410482" y="0"/>
                </a:lnTo>
                <a:lnTo>
                  <a:pt x="5410482" y="5007155"/>
                </a:lnTo>
                <a:lnTo>
                  <a:pt x="0" y="500715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2" name="Freeform 12"/>
          <p:cNvSpPr/>
          <p:nvPr/>
        </p:nvSpPr>
        <p:spPr>
          <a:xfrm flipH="1">
            <a:off x="-1902320" y="374601"/>
            <a:ext cx="5862039" cy="5499659"/>
          </a:xfrm>
          <a:custGeom>
            <a:avLst/>
            <a:gdLst/>
            <a:ahLst/>
            <a:cxnLst/>
            <a:rect l="l" t="t" r="r" b="b"/>
            <a:pathLst>
              <a:path w="5862039" h="5499659">
                <a:moveTo>
                  <a:pt x="5862040" y="0"/>
                </a:moveTo>
                <a:lnTo>
                  <a:pt x="0" y="0"/>
                </a:lnTo>
                <a:lnTo>
                  <a:pt x="0" y="5499659"/>
                </a:lnTo>
                <a:lnTo>
                  <a:pt x="5862040" y="5499659"/>
                </a:lnTo>
                <a:lnTo>
                  <a:pt x="586204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3" name="Freeform 13"/>
          <p:cNvSpPr/>
          <p:nvPr/>
        </p:nvSpPr>
        <p:spPr>
          <a:xfrm rot="332117">
            <a:off x="-361554" y="5914234"/>
            <a:ext cx="4491225" cy="5452922"/>
          </a:xfrm>
          <a:custGeom>
            <a:avLst/>
            <a:gdLst/>
            <a:ahLst/>
            <a:cxnLst/>
            <a:rect l="l" t="t" r="r" b="b"/>
            <a:pathLst>
              <a:path w="4491225" h="5452922">
                <a:moveTo>
                  <a:pt x="0" y="0"/>
                </a:moveTo>
                <a:lnTo>
                  <a:pt x="4491225" y="0"/>
                </a:lnTo>
                <a:lnTo>
                  <a:pt x="4491225" y="5452922"/>
                </a:lnTo>
                <a:lnTo>
                  <a:pt x="0" y="5452922"/>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4" name="Freeform 14"/>
          <p:cNvSpPr/>
          <p:nvPr/>
        </p:nvSpPr>
        <p:spPr>
          <a:xfrm>
            <a:off x="13174534" y="5353050"/>
            <a:ext cx="4990200" cy="5555891"/>
          </a:xfrm>
          <a:custGeom>
            <a:avLst/>
            <a:gdLst/>
            <a:ahLst/>
            <a:cxnLst/>
            <a:rect l="l" t="t" r="r" b="b"/>
            <a:pathLst>
              <a:path w="4990200" h="5555891">
                <a:moveTo>
                  <a:pt x="0" y="0"/>
                </a:moveTo>
                <a:lnTo>
                  <a:pt x="4990200" y="0"/>
                </a:lnTo>
                <a:lnTo>
                  <a:pt x="4990200" y="5555891"/>
                </a:lnTo>
                <a:lnTo>
                  <a:pt x="0" y="5555891"/>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5" name="Freeform 15"/>
          <p:cNvSpPr/>
          <p:nvPr/>
        </p:nvSpPr>
        <p:spPr>
          <a:xfrm>
            <a:off x="7458828" y="6726943"/>
            <a:ext cx="3089839" cy="3827503"/>
          </a:xfrm>
          <a:custGeom>
            <a:avLst/>
            <a:gdLst/>
            <a:ahLst/>
            <a:cxnLst/>
            <a:rect l="l" t="t" r="r" b="b"/>
            <a:pathLst>
              <a:path w="3089839" h="3827503">
                <a:moveTo>
                  <a:pt x="0" y="0"/>
                </a:moveTo>
                <a:lnTo>
                  <a:pt x="3089839" y="0"/>
                </a:lnTo>
                <a:lnTo>
                  <a:pt x="3089839" y="3827503"/>
                </a:lnTo>
                <a:lnTo>
                  <a:pt x="0" y="3827503"/>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6" name="Freeform 16"/>
          <p:cNvSpPr/>
          <p:nvPr/>
        </p:nvSpPr>
        <p:spPr>
          <a:xfrm>
            <a:off x="8149677" y="495407"/>
            <a:ext cx="2161499" cy="2130059"/>
          </a:xfrm>
          <a:custGeom>
            <a:avLst/>
            <a:gdLst/>
            <a:ahLst/>
            <a:cxnLst/>
            <a:rect l="l" t="t" r="r" b="b"/>
            <a:pathLst>
              <a:path w="2161499" h="2130059">
                <a:moveTo>
                  <a:pt x="0" y="0"/>
                </a:moveTo>
                <a:lnTo>
                  <a:pt x="2161499" y="0"/>
                </a:lnTo>
                <a:lnTo>
                  <a:pt x="2161499" y="2130059"/>
                </a:lnTo>
                <a:lnTo>
                  <a:pt x="0" y="2130059"/>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17" name="Freeform 17"/>
          <p:cNvSpPr/>
          <p:nvPr/>
        </p:nvSpPr>
        <p:spPr>
          <a:xfrm>
            <a:off x="11434854" y="1249184"/>
            <a:ext cx="1228417" cy="1081007"/>
          </a:xfrm>
          <a:custGeom>
            <a:avLst/>
            <a:gdLst/>
            <a:ahLst/>
            <a:cxnLst/>
            <a:rect l="l" t="t" r="r" b="b"/>
            <a:pathLst>
              <a:path w="1228417" h="1081007">
                <a:moveTo>
                  <a:pt x="0" y="0"/>
                </a:moveTo>
                <a:lnTo>
                  <a:pt x="1228417" y="0"/>
                </a:lnTo>
                <a:lnTo>
                  <a:pt x="1228417" y="1081007"/>
                </a:lnTo>
                <a:lnTo>
                  <a:pt x="0" y="1081007"/>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8" name="Freeform 18"/>
          <p:cNvSpPr/>
          <p:nvPr/>
        </p:nvSpPr>
        <p:spPr>
          <a:xfrm flipH="1">
            <a:off x="5624729" y="1249184"/>
            <a:ext cx="1228417" cy="1081007"/>
          </a:xfrm>
          <a:custGeom>
            <a:avLst/>
            <a:gdLst/>
            <a:ahLst/>
            <a:cxnLst/>
            <a:rect l="l" t="t" r="r" b="b"/>
            <a:pathLst>
              <a:path w="1228417" h="1081007">
                <a:moveTo>
                  <a:pt x="1228417" y="0"/>
                </a:moveTo>
                <a:lnTo>
                  <a:pt x="0" y="0"/>
                </a:lnTo>
                <a:lnTo>
                  <a:pt x="0" y="1081007"/>
                </a:lnTo>
                <a:lnTo>
                  <a:pt x="1228417" y="1081007"/>
                </a:lnTo>
                <a:lnTo>
                  <a:pt x="1228417"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9" name="Freeform 19"/>
          <p:cNvSpPr/>
          <p:nvPr/>
        </p:nvSpPr>
        <p:spPr>
          <a:xfrm>
            <a:off x="729492" y="5835830"/>
            <a:ext cx="598415" cy="598415"/>
          </a:xfrm>
          <a:custGeom>
            <a:avLst/>
            <a:gdLst/>
            <a:ahLst/>
            <a:cxnLst/>
            <a:rect l="l" t="t" r="r" b="b"/>
            <a:pathLst>
              <a:path w="598415" h="598415">
                <a:moveTo>
                  <a:pt x="0" y="0"/>
                </a:moveTo>
                <a:lnTo>
                  <a:pt x="598416" y="0"/>
                </a:lnTo>
                <a:lnTo>
                  <a:pt x="598416" y="598415"/>
                </a:lnTo>
                <a:lnTo>
                  <a:pt x="0" y="598415"/>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sp>
      <p:sp>
        <p:nvSpPr>
          <p:cNvPr id="20" name="Freeform 20"/>
          <p:cNvSpPr/>
          <p:nvPr/>
        </p:nvSpPr>
        <p:spPr>
          <a:xfrm>
            <a:off x="16366693" y="4545085"/>
            <a:ext cx="598415" cy="598415"/>
          </a:xfrm>
          <a:custGeom>
            <a:avLst/>
            <a:gdLst/>
            <a:ahLst/>
            <a:cxnLst/>
            <a:rect l="l" t="t" r="r" b="b"/>
            <a:pathLst>
              <a:path w="598415" h="598415">
                <a:moveTo>
                  <a:pt x="0" y="0"/>
                </a:moveTo>
                <a:lnTo>
                  <a:pt x="598415" y="0"/>
                </a:lnTo>
                <a:lnTo>
                  <a:pt x="598415" y="598415"/>
                </a:lnTo>
                <a:lnTo>
                  <a:pt x="0" y="598415"/>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sp>
      <p:sp>
        <p:nvSpPr>
          <p:cNvPr id="21" name="TextBox 21"/>
          <p:cNvSpPr txBox="1"/>
          <p:nvPr/>
        </p:nvSpPr>
        <p:spPr>
          <a:xfrm>
            <a:off x="3346901" y="3686687"/>
            <a:ext cx="10613759" cy="2191386"/>
          </a:xfrm>
          <a:prstGeom prst="rect">
            <a:avLst/>
          </a:prstGeom>
        </p:spPr>
        <p:txBody>
          <a:bodyPr lIns="0" tIns="0" rIns="0" bIns="0" rtlCol="0" anchor="t">
            <a:spAutoFit/>
          </a:bodyPr>
          <a:lstStyle/>
          <a:p>
            <a:pPr algn="ctr">
              <a:lnSpc>
                <a:spcPts val="5739"/>
              </a:lnSpc>
              <a:spcBef>
                <a:spcPct val="0"/>
              </a:spcBef>
            </a:pPr>
            <a:r>
              <a:rPr lang="en-US" sz="4099">
                <a:solidFill>
                  <a:srgbClr val="000000"/>
                </a:solidFill>
                <a:latin typeface="Telegraf"/>
                <a:ea typeface="Telegraf"/>
                <a:cs typeface="Telegraf"/>
                <a:sym typeface="Telegraf"/>
              </a:rPr>
              <a:t>Ngoài những cách tạo thu nhập trên, theo em, lứa tuổi học sinh còn có cách tạo nguồn thu nhập nào khác?</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D83FF"/>
        </a:solidFill>
        <a:effectLst/>
      </p:bgPr>
    </p:bg>
    <p:spTree>
      <p:nvGrpSpPr>
        <p:cNvPr id="1" name=""/>
        <p:cNvGrpSpPr/>
        <p:nvPr/>
      </p:nvGrpSpPr>
      <p:grpSpPr>
        <a:xfrm>
          <a:off x="0" y="0"/>
          <a:ext cx="0" cy="0"/>
          <a:chOff x="0" y="0"/>
          <a:chExt cx="0" cy="0"/>
        </a:xfrm>
      </p:grpSpPr>
      <p:grpSp>
        <p:nvGrpSpPr>
          <p:cNvPr id="2" name="Group 2"/>
          <p:cNvGrpSpPr/>
          <p:nvPr/>
        </p:nvGrpSpPr>
        <p:grpSpPr>
          <a:xfrm>
            <a:off x="-934552" y="-219903"/>
            <a:ext cx="20157104" cy="10095943"/>
            <a:chOff x="0" y="0"/>
            <a:chExt cx="26876139" cy="13461257"/>
          </a:xfrm>
        </p:grpSpPr>
        <p:sp>
          <p:nvSpPr>
            <p:cNvPr id="3" name="Freeform 3"/>
            <p:cNvSpPr/>
            <p:nvPr/>
          </p:nvSpPr>
          <p:spPr>
            <a:xfrm>
              <a:off x="0" y="0"/>
              <a:ext cx="13461257" cy="13461257"/>
            </a:xfrm>
            <a:custGeom>
              <a:avLst/>
              <a:gdLst/>
              <a:ahLst/>
              <a:cxnLst/>
              <a:rect l="l" t="t" r="r" b="b"/>
              <a:pathLst>
                <a:path w="13461257" h="13461257">
                  <a:moveTo>
                    <a:pt x="0" y="0"/>
                  </a:moveTo>
                  <a:lnTo>
                    <a:pt x="13461257" y="0"/>
                  </a:lnTo>
                  <a:lnTo>
                    <a:pt x="13461257" y="13461257"/>
                  </a:lnTo>
                  <a:lnTo>
                    <a:pt x="0" y="13461257"/>
                  </a:lnTo>
                  <a:lnTo>
                    <a:pt x="0" y="0"/>
                  </a:lnTo>
                  <a:close/>
                </a:path>
              </a:pathLst>
            </a:custGeom>
            <a:blipFill>
              <a:blip r:embed="rId2">
                <a:alphaModFix amt="7999"/>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414882" y="0"/>
              <a:ext cx="13461257" cy="13461257"/>
            </a:xfrm>
            <a:custGeom>
              <a:avLst/>
              <a:gdLst/>
              <a:ahLst/>
              <a:cxnLst/>
              <a:rect l="l" t="t" r="r" b="b"/>
              <a:pathLst>
                <a:path w="13461257" h="13461257">
                  <a:moveTo>
                    <a:pt x="0" y="0"/>
                  </a:moveTo>
                  <a:lnTo>
                    <a:pt x="13461257" y="0"/>
                  </a:lnTo>
                  <a:lnTo>
                    <a:pt x="13461257" y="13461257"/>
                  </a:lnTo>
                  <a:lnTo>
                    <a:pt x="0" y="13461257"/>
                  </a:lnTo>
                  <a:lnTo>
                    <a:pt x="0" y="0"/>
                  </a:lnTo>
                  <a:close/>
                </a:path>
              </a:pathLst>
            </a:custGeom>
            <a:blipFill>
              <a:blip r:embed="rId2">
                <a:alphaModFix amt="7999"/>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614074" y="9723289"/>
            <a:ext cx="19689001" cy="1127422"/>
            <a:chOff x="0" y="0"/>
            <a:chExt cx="4498007" cy="257563"/>
          </a:xfrm>
        </p:grpSpPr>
        <p:sp>
          <p:nvSpPr>
            <p:cNvPr id="6" name="Freeform 6"/>
            <p:cNvSpPr/>
            <p:nvPr/>
          </p:nvSpPr>
          <p:spPr>
            <a:xfrm>
              <a:off x="0" y="0"/>
              <a:ext cx="4498007" cy="257563"/>
            </a:xfrm>
            <a:custGeom>
              <a:avLst/>
              <a:gdLst/>
              <a:ahLst/>
              <a:cxnLst/>
              <a:rect l="l" t="t" r="r" b="b"/>
              <a:pathLst>
                <a:path w="4498007" h="257563">
                  <a:moveTo>
                    <a:pt x="20054" y="0"/>
                  </a:moveTo>
                  <a:lnTo>
                    <a:pt x="4477953" y="0"/>
                  </a:lnTo>
                  <a:cubicBezTo>
                    <a:pt x="4483272" y="0"/>
                    <a:pt x="4488373" y="2113"/>
                    <a:pt x="4492134" y="5874"/>
                  </a:cubicBezTo>
                  <a:cubicBezTo>
                    <a:pt x="4495895" y="9634"/>
                    <a:pt x="4498007" y="14735"/>
                    <a:pt x="4498007" y="20054"/>
                  </a:cubicBezTo>
                  <a:lnTo>
                    <a:pt x="4498007" y="237509"/>
                  </a:lnTo>
                  <a:cubicBezTo>
                    <a:pt x="4498007" y="242828"/>
                    <a:pt x="4495895" y="247928"/>
                    <a:pt x="4492134" y="251689"/>
                  </a:cubicBezTo>
                  <a:cubicBezTo>
                    <a:pt x="4488373" y="255450"/>
                    <a:pt x="4483272" y="257563"/>
                    <a:pt x="4477953" y="257563"/>
                  </a:cubicBezTo>
                  <a:lnTo>
                    <a:pt x="20054" y="257563"/>
                  </a:lnTo>
                  <a:cubicBezTo>
                    <a:pt x="14735" y="257563"/>
                    <a:pt x="9634" y="255450"/>
                    <a:pt x="5874" y="251689"/>
                  </a:cubicBezTo>
                  <a:cubicBezTo>
                    <a:pt x="2113" y="247928"/>
                    <a:pt x="0" y="242828"/>
                    <a:pt x="0" y="237509"/>
                  </a:cubicBezTo>
                  <a:lnTo>
                    <a:pt x="0" y="20054"/>
                  </a:lnTo>
                  <a:cubicBezTo>
                    <a:pt x="0" y="14735"/>
                    <a:pt x="2113" y="9634"/>
                    <a:pt x="5874" y="5874"/>
                  </a:cubicBezTo>
                  <a:cubicBezTo>
                    <a:pt x="9634" y="2113"/>
                    <a:pt x="14735" y="0"/>
                    <a:pt x="20054" y="0"/>
                  </a:cubicBezTo>
                  <a:close/>
                </a:path>
              </a:pathLst>
            </a:custGeom>
            <a:solidFill>
              <a:srgbClr val="1966C4"/>
            </a:solidFill>
          </p:spPr>
        </p:sp>
        <p:sp>
          <p:nvSpPr>
            <p:cNvPr id="7" name="TextBox 7"/>
            <p:cNvSpPr txBox="1"/>
            <p:nvPr/>
          </p:nvSpPr>
          <p:spPr>
            <a:xfrm>
              <a:off x="0" y="-66675"/>
              <a:ext cx="4498007" cy="324238"/>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p:nvPr/>
        </p:nvSpPr>
        <p:spPr>
          <a:xfrm>
            <a:off x="-1470883" y="5498156"/>
            <a:ext cx="5320813" cy="6591098"/>
          </a:xfrm>
          <a:custGeom>
            <a:avLst/>
            <a:gdLst/>
            <a:ahLst/>
            <a:cxnLst/>
            <a:rect l="l" t="t" r="r" b="b"/>
            <a:pathLst>
              <a:path w="5320813" h="6591098">
                <a:moveTo>
                  <a:pt x="0" y="0"/>
                </a:moveTo>
                <a:lnTo>
                  <a:pt x="5320813" y="0"/>
                </a:lnTo>
                <a:lnTo>
                  <a:pt x="5320813" y="6591097"/>
                </a:lnTo>
                <a:lnTo>
                  <a:pt x="0" y="659109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9" name="Freeform 9"/>
          <p:cNvSpPr/>
          <p:nvPr/>
        </p:nvSpPr>
        <p:spPr>
          <a:xfrm rot="443031">
            <a:off x="12360300" y="7178553"/>
            <a:ext cx="5750457" cy="5394974"/>
          </a:xfrm>
          <a:custGeom>
            <a:avLst/>
            <a:gdLst/>
            <a:ahLst/>
            <a:cxnLst/>
            <a:rect l="l" t="t" r="r" b="b"/>
            <a:pathLst>
              <a:path w="5750457" h="5394974">
                <a:moveTo>
                  <a:pt x="0" y="0"/>
                </a:moveTo>
                <a:lnTo>
                  <a:pt x="5750456" y="0"/>
                </a:lnTo>
                <a:lnTo>
                  <a:pt x="5750456" y="5394973"/>
                </a:lnTo>
                <a:lnTo>
                  <a:pt x="0" y="5394973"/>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0" name="Freeform 10"/>
          <p:cNvSpPr/>
          <p:nvPr/>
        </p:nvSpPr>
        <p:spPr>
          <a:xfrm>
            <a:off x="5509177" y="7850387"/>
            <a:ext cx="2555785" cy="3165950"/>
          </a:xfrm>
          <a:custGeom>
            <a:avLst/>
            <a:gdLst/>
            <a:ahLst/>
            <a:cxnLst/>
            <a:rect l="l" t="t" r="r" b="b"/>
            <a:pathLst>
              <a:path w="2555785" h="3165950">
                <a:moveTo>
                  <a:pt x="0" y="0"/>
                </a:moveTo>
                <a:lnTo>
                  <a:pt x="2555785" y="0"/>
                </a:lnTo>
                <a:lnTo>
                  <a:pt x="2555785" y="3165950"/>
                </a:lnTo>
                <a:lnTo>
                  <a:pt x="0" y="316595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1" name="Freeform 11"/>
          <p:cNvSpPr/>
          <p:nvPr/>
        </p:nvSpPr>
        <p:spPr>
          <a:xfrm>
            <a:off x="8293562" y="8155794"/>
            <a:ext cx="3510677" cy="4262412"/>
          </a:xfrm>
          <a:custGeom>
            <a:avLst/>
            <a:gdLst/>
            <a:ahLst/>
            <a:cxnLst/>
            <a:rect l="l" t="t" r="r" b="b"/>
            <a:pathLst>
              <a:path w="3510677" h="4262412">
                <a:moveTo>
                  <a:pt x="0" y="0"/>
                </a:moveTo>
                <a:lnTo>
                  <a:pt x="3510677" y="0"/>
                </a:lnTo>
                <a:lnTo>
                  <a:pt x="3510677" y="4262412"/>
                </a:lnTo>
                <a:lnTo>
                  <a:pt x="0" y="4262412"/>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2" name="Freeform 12"/>
          <p:cNvSpPr/>
          <p:nvPr/>
        </p:nvSpPr>
        <p:spPr>
          <a:xfrm>
            <a:off x="2634187" y="3525738"/>
            <a:ext cx="598415" cy="598415"/>
          </a:xfrm>
          <a:custGeom>
            <a:avLst/>
            <a:gdLst/>
            <a:ahLst/>
            <a:cxnLst/>
            <a:rect l="l" t="t" r="r" b="b"/>
            <a:pathLst>
              <a:path w="598415" h="598415">
                <a:moveTo>
                  <a:pt x="0" y="0"/>
                </a:moveTo>
                <a:lnTo>
                  <a:pt x="598415" y="0"/>
                </a:lnTo>
                <a:lnTo>
                  <a:pt x="598415" y="598415"/>
                </a:lnTo>
                <a:lnTo>
                  <a:pt x="0" y="598415"/>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3" name="Freeform 13"/>
          <p:cNvSpPr/>
          <p:nvPr/>
        </p:nvSpPr>
        <p:spPr>
          <a:xfrm>
            <a:off x="14936320" y="5498156"/>
            <a:ext cx="598415" cy="598415"/>
          </a:xfrm>
          <a:custGeom>
            <a:avLst/>
            <a:gdLst/>
            <a:ahLst/>
            <a:cxnLst/>
            <a:rect l="l" t="t" r="r" b="b"/>
            <a:pathLst>
              <a:path w="598415" h="598415">
                <a:moveTo>
                  <a:pt x="0" y="0"/>
                </a:moveTo>
                <a:lnTo>
                  <a:pt x="598416" y="0"/>
                </a:lnTo>
                <a:lnTo>
                  <a:pt x="598416" y="598415"/>
                </a:lnTo>
                <a:lnTo>
                  <a:pt x="0" y="598415"/>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grpSp>
        <p:nvGrpSpPr>
          <p:cNvPr id="14" name="Group 14"/>
          <p:cNvGrpSpPr/>
          <p:nvPr/>
        </p:nvGrpSpPr>
        <p:grpSpPr>
          <a:xfrm>
            <a:off x="1250896" y="1572482"/>
            <a:ext cx="15959060" cy="812813"/>
            <a:chOff x="0" y="0"/>
            <a:chExt cx="4203209" cy="214074"/>
          </a:xfrm>
        </p:grpSpPr>
        <p:sp>
          <p:nvSpPr>
            <p:cNvPr id="15" name="Freeform 15"/>
            <p:cNvSpPr/>
            <p:nvPr/>
          </p:nvSpPr>
          <p:spPr>
            <a:xfrm>
              <a:off x="0" y="0"/>
              <a:ext cx="4203209" cy="214074"/>
            </a:xfrm>
            <a:custGeom>
              <a:avLst/>
              <a:gdLst/>
              <a:ahLst/>
              <a:cxnLst/>
              <a:rect l="l" t="t" r="r" b="b"/>
              <a:pathLst>
                <a:path w="4203209" h="214074">
                  <a:moveTo>
                    <a:pt x="24741" y="0"/>
                  </a:moveTo>
                  <a:lnTo>
                    <a:pt x="4178469" y="0"/>
                  </a:lnTo>
                  <a:cubicBezTo>
                    <a:pt x="4185030" y="0"/>
                    <a:pt x="4191323" y="2607"/>
                    <a:pt x="4195963" y="7246"/>
                  </a:cubicBezTo>
                  <a:cubicBezTo>
                    <a:pt x="4200603" y="11886"/>
                    <a:pt x="4203209" y="18179"/>
                    <a:pt x="4203209" y="24741"/>
                  </a:cubicBezTo>
                  <a:lnTo>
                    <a:pt x="4203209" y="189334"/>
                  </a:lnTo>
                  <a:cubicBezTo>
                    <a:pt x="4203209" y="195895"/>
                    <a:pt x="4200603" y="202188"/>
                    <a:pt x="4195963" y="206828"/>
                  </a:cubicBezTo>
                  <a:cubicBezTo>
                    <a:pt x="4191323" y="211468"/>
                    <a:pt x="4185030" y="214074"/>
                    <a:pt x="4178469" y="214074"/>
                  </a:cubicBezTo>
                  <a:lnTo>
                    <a:pt x="24741" y="214074"/>
                  </a:lnTo>
                  <a:cubicBezTo>
                    <a:pt x="18179" y="214074"/>
                    <a:pt x="11886" y="211468"/>
                    <a:pt x="7246" y="206828"/>
                  </a:cubicBezTo>
                  <a:cubicBezTo>
                    <a:pt x="2607" y="202188"/>
                    <a:pt x="0" y="195895"/>
                    <a:pt x="0" y="189334"/>
                  </a:cubicBezTo>
                  <a:lnTo>
                    <a:pt x="0" y="24741"/>
                  </a:lnTo>
                  <a:cubicBezTo>
                    <a:pt x="0" y="18179"/>
                    <a:pt x="2607" y="11886"/>
                    <a:pt x="7246" y="7246"/>
                  </a:cubicBezTo>
                  <a:cubicBezTo>
                    <a:pt x="11886" y="2607"/>
                    <a:pt x="18179" y="0"/>
                    <a:pt x="24741" y="0"/>
                  </a:cubicBezTo>
                  <a:close/>
                </a:path>
              </a:pathLst>
            </a:custGeom>
            <a:solidFill>
              <a:srgbClr val="FFDE59"/>
            </a:solidFill>
          </p:spPr>
        </p:sp>
        <p:sp>
          <p:nvSpPr>
            <p:cNvPr id="16" name="TextBox 16"/>
            <p:cNvSpPr txBox="1"/>
            <p:nvPr/>
          </p:nvSpPr>
          <p:spPr>
            <a:xfrm>
              <a:off x="0" y="-66675"/>
              <a:ext cx="4203209" cy="280749"/>
            </a:xfrm>
            <a:prstGeom prst="rect">
              <a:avLst/>
            </a:prstGeom>
          </p:spPr>
          <p:txBody>
            <a:bodyPr lIns="50800" tIns="50800" rIns="50800" bIns="50800" rtlCol="0" anchor="ctr"/>
            <a:lstStyle/>
            <a:p>
              <a:pPr algn="ctr">
                <a:lnSpc>
                  <a:spcPts val="2659"/>
                </a:lnSpc>
              </a:pPr>
              <a:endParaRPr/>
            </a:p>
          </p:txBody>
        </p:sp>
      </p:grpSp>
      <p:sp>
        <p:nvSpPr>
          <p:cNvPr id="17" name="TextBox 17"/>
          <p:cNvSpPr txBox="1"/>
          <p:nvPr/>
        </p:nvSpPr>
        <p:spPr>
          <a:xfrm>
            <a:off x="2202034" y="249993"/>
            <a:ext cx="12183056" cy="1066938"/>
          </a:xfrm>
          <a:prstGeom prst="rect">
            <a:avLst/>
          </a:prstGeom>
        </p:spPr>
        <p:txBody>
          <a:bodyPr lIns="0" tIns="0" rIns="0" bIns="0" rtlCol="0" anchor="t">
            <a:spAutoFit/>
          </a:bodyPr>
          <a:lstStyle/>
          <a:p>
            <a:pPr algn="ctr">
              <a:lnSpc>
                <a:spcPts val="8261"/>
              </a:lnSpc>
            </a:pPr>
            <a:r>
              <a:rPr lang="en-US" sz="7510">
                <a:solidFill>
                  <a:srgbClr val="FFFFFF"/>
                </a:solidFill>
                <a:latin typeface="Calistoga"/>
                <a:ea typeface="Calistoga"/>
                <a:cs typeface="Calistoga"/>
                <a:sym typeface="Calistoga"/>
              </a:rPr>
              <a:t>TỔNG KẾT</a:t>
            </a:r>
          </a:p>
        </p:txBody>
      </p:sp>
      <p:grpSp>
        <p:nvGrpSpPr>
          <p:cNvPr id="18" name="Group 18"/>
          <p:cNvGrpSpPr/>
          <p:nvPr/>
        </p:nvGrpSpPr>
        <p:grpSpPr>
          <a:xfrm>
            <a:off x="1250896" y="2712924"/>
            <a:ext cx="15959060" cy="1411228"/>
            <a:chOff x="0" y="0"/>
            <a:chExt cx="4203209" cy="371682"/>
          </a:xfrm>
        </p:grpSpPr>
        <p:sp>
          <p:nvSpPr>
            <p:cNvPr id="19" name="Freeform 19"/>
            <p:cNvSpPr/>
            <p:nvPr/>
          </p:nvSpPr>
          <p:spPr>
            <a:xfrm>
              <a:off x="0" y="0"/>
              <a:ext cx="4203209" cy="371682"/>
            </a:xfrm>
            <a:custGeom>
              <a:avLst/>
              <a:gdLst/>
              <a:ahLst/>
              <a:cxnLst/>
              <a:rect l="l" t="t" r="r" b="b"/>
              <a:pathLst>
                <a:path w="4203209" h="371682">
                  <a:moveTo>
                    <a:pt x="24741" y="0"/>
                  </a:moveTo>
                  <a:lnTo>
                    <a:pt x="4178469" y="0"/>
                  </a:lnTo>
                  <a:cubicBezTo>
                    <a:pt x="4185030" y="0"/>
                    <a:pt x="4191323" y="2607"/>
                    <a:pt x="4195963" y="7246"/>
                  </a:cubicBezTo>
                  <a:cubicBezTo>
                    <a:pt x="4200603" y="11886"/>
                    <a:pt x="4203209" y="18179"/>
                    <a:pt x="4203209" y="24741"/>
                  </a:cubicBezTo>
                  <a:lnTo>
                    <a:pt x="4203209" y="346941"/>
                  </a:lnTo>
                  <a:cubicBezTo>
                    <a:pt x="4203209" y="353502"/>
                    <a:pt x="4200603" y="359795"/>
                    <a:pt x="4195963" y="364435"/>
                  </a:cubicBezTo>
                  <a:cubicBezTo>
                    <a:pt x="4191323" y="369075"/>
                    <a:pt x="4185030" y="371682"/>
                    <a:pt x="4178469" y="371682"/>
                  </a:cubicBezTo>
                  <a:lnTo>
                    <a:pt x="24741" y="371682"/>
                  </a:lnTo>
                  <a:cubicBezTo>
                    <a:pt x="11077" y="371682"/>
                    <a:pt x="0" y="360605"/>
                    <a:pt x="0" y="346941"/>
                  </a:cubicBezTo>
                  <a:lnTo>
                    <a:pt x="0" y="24741"/>
                  </a:lnTo>
                  <a:cubicBezTo>
                    <a:pt x="0" y="18179"/>
                    <a:pt x="2607" y="11886"/>
                    <a:pt x="7246" y="7246"/>
                  </a:cubicBezTo>
                  <a:cubicBezTo>
                    <a:pt x="11886" y="2607"/>
                    <a:pt x="18179" y="0"/>
                    <a:pt x="24741" y="0"/>
                  </a:cubicBezTo>
                  <a:close/>
                </a:path>
              </a:pathLst>
            </a:custGeom>
            <a:solidFill>
              <a:srgbClr val="FFA857"/>
            </a:solidFill>
          </p:spPr>
        </p:sp>
        <p:sp>
          <p:nvSpPr>
            <p:cNvPr id="20" name="TextBox 20"/>
            <p:cNvSpPr txBox="1"/>
            <p:nvPr/>
          </p:nvSpPr>
          <p:spPr>
            <a:xfrm>
              <a:off x="0" y="-66675"/>
              <a:ext cx="4203209" cy="438357"/>
            </a:xfrm>
            <a:prstGeom prst="rect">
              <a:avLst/>
            </a:prstGeom>
          </p:spPr>
          <p:txBody>
            <a:bodyPr lIns="50800" tIns="50800" rIns="50800" bIns="50800" rtlCol="0" anchor="ctr"/>
            <a:lstStyle/>
            <a:p>
              <a:pPr algn="ctr">
                <a:lnSpc>
                  <a:spcPts val="2659"/>
                </a:lnSpc>
              </a:pPr>
              <a:endParaRPr/>
            </a:p>
          </p:txBody>
        </p:sp>
      </p:grpSp>
      <p:grpSp>
        <p:nvGrpSpPr>
          <p:cNvPr id="21" name="Group 21"/>
          <p:cNvGrpSpPr/>
          <p:nvPr/>
        </p:nvGrpSpPr>
        <p:grpSpPr>
          <a:xfrm>
            <a:off x="5159921" y="4344542"/>
            <a:ext cx="8615853" cy="1852006"/>
            <a:chOff x="0" y="0"/>
            <a:chExt cx="2269196" cy="487771"/>
          </a:xfrm>
        </p:grpSpPr>
        <p:sp>
          <p:nvSpPr>
            <p:cNvPr id="22" name="Freeform 22"/>
            <p:cNvSpPr/>
            <p:nvPr/>
          </p:nvSpPr>
          <p:spPr>
            <a:xfrm>
              <a:off x="0" y="0"/>
              <a:ext cx="2269196" cy="487771"/>
            </a:xfrm>
            <a:custGeom>
              <a:avLst/>
              <a:gdLst/>
              <a:ahLst/>
              <a:cxnLst/>
              <a:rect l="l" t="t" r="r" b="b"/>
              <a:pathLst>
                <a:path w="2269196" h="487771">
                  <a:moveTo>
                    <a:pt x="45827" y="0"/>
                  </a:moveTo>
                  <a:lnTo>
                    <a:pt x="2223369" y="0"/>
                  </a:lnTo>
                  <a:cubicBezTo>
                    <a:pt x="2235523" y="0"/>
                    <a:pt x="2247179" y="4828"/>
                    <a:pt x="2255773" y="13422"/>
                  </a:cubicBezTo>
                  <a:cubicBezTo>
                    <a:pt x="2264368" y="22017"/>
                    <a:pt x="2269196" y="33673"/>
                    <a:pt x="2269196" y="45827"/>
                  </a:cubicBezTo>
                  <a:lnTo>
                    <a:pt x="2269196" y="441944"/>
                  </a:lnTo>
                  <a:cubicBezTo>
                    <a:pt x="2269196" y="467254"/>
                    <a:pt x="2248678" y="487771"/>
                    <a:pt x="2223369" y="487771"/>
                  </a:cubicBezTo>
                  <a:lnTo>
                    <a:pt x="45827" y="487771"/>
                  </a:lnTo>
                  <a:cubicBezTo>
                    <a:pt x="20517" y="487771"/>
                    <a:pt x="0" y="467254"/>
                    <a:pt x="0" y="441944"/>
                  </a:cubicBezTo>
                  <a:lnTo>
                    <a:pt x="0" y="45827"/>
                  </a:lnTo>
                  <a:cubicBezTo>
                    <a:pt x="0" y="20517"/>
                    <a:pt x="20517" y="0"/>
                    <a:pt x="45827" y="0"/>
                  </a:cubicBezTo>
                  <a:close/>
                </a:path>
              </a:pathLst>
            </a:custGeom>
            <a:solidFill>
              <a:srgbClr val="C3FB2F"/>
            </a:solidFill>
          </p:spPr>
        </p:sp>
        <p:sp>
          <p:nvSpPr>
            <p:cNvPr id="23" name="TextBox 23"/>
            <p:cNvSpPr txBox="1"/>
            <p:nvPr/>
          </p:nvSpPr>
          <p:spPr>
            <a:xfrm>
              <a:off x="0" y="-66675"/>
              <a:ext cx="2269196" cy="554446"/>
            </a:xfrm>
            <a:prstGeom prst="rect">
              <a:avLst/>
            </a:prstGeom>
          </p:spPr>
          <p:txBody>
            <a:bodyPr lIns="50800" tIns="50800" rIns="50800" bIns="50800" rtlCol="0" anchor="ctr"/>
            <a:lstStyle/>
            <a:p>
              <a:pPr algn="ctr">
                <a:lnSpc>
                  <a:spcPts val="2659"/>
                </a:lnSpc>
              </a:pPr>
              <a:endParaRPr/>
            </a:p>
          </p:txBody>
        </p:sp>
      </p:grpSp>
      <p:grpSp>
        <p:nvGrpSpPr>
          <p:cNvPr id="24" name="Group 24"/>
          <p:cNvGrpSpPr/>
          <p:nvPr/>
        </p:nvGrpSpPr>
        <p:grpSpPr>
          <a:xfrm>
            <a:off x="1349583" y="6416936"/>
            <a:ext cx="15959060" cy="1411228"/>
            <a:chOff x="0" y="0"/>
            <a:chExt cx="4203209" cy="371682"/>
          </a:xfrm>
        </p:grpSpPr>
        <p:sp>
          <p:nvSpPr>
            <p:cNvPr id="25" name="Freeform 25"/>
            <p:cNvSpPr/>
            <p:nvPr/>
          </p:nvSpPr>
          <p:spPr>
            <a:xfrm>
              <a:off x="0" y="0"/>
              <a:ext cx="4203209" cy="371682"/>
            </a:xfrm>
            <a:custGeom>
              <a:avLst/>
              <a:gdLst/>
              <a:ahLst/>
              <a:cxnLst/>
              <a:rect l="l" t="t" r="r" b="b"/>
              <a:pathLst>
                <a:path w="4203209" h="371682">
                  <a:moveTo>
                    <a:pt x="24741" y="0"/>
                  </a:moveTo>
                  <a:lnTo>
                    <a:pt x="4178469" y="0"/>
                  </a:lnTo>
                  <a:cubicBezTo>
                    <a:pt x="4185030" y="0"/>
                    <a:pt x="4191323" y="2607"/>
                    <a:pt x="4195963" y="7246"/>
                  </a:cubicBezTo>
                  <a:cubicBezTo>
                    <a:pt x="4200603" y="11886"/>
                    <a:pt x="4203209" y="18179"/>
                    <a:pt x="4203209" y="24741"/>
                  </a:cubicBezTo>
                  <a:lnTo>
                    <a:pt x="4203209" y="346941"/>
                  </a:lnTo>
                  <a:cubicBezTo>
                    <a:pt x="4203209" y="353502"/>
                    <a:pt x="4200603" y="359795"/>
                    <a:pt x="4195963" y="364435"/>
                  </a:cubicBezTo>
                  <a:cubicBezTo>
                    <a:pt x="4191323" y="369075"/>
                    <a:pt x="4185030" y="371682"/>
                    <a:pt x="4178469" y="371682"/>
                  </a:cubicBezTo>
                  <a:lnTo>
                    <a:pt x="24741" y="371682"/>
                  </a:lnTo>
                  <a:cubicBezTo>
                    <a:pt x="11077" y="371682"/>
                    <a:pt x="0" y="360605"/>
                    <a:pt x="0" y="346941"/>
                  </a:cubicBezTo>
                  <a:lnTo>
                    <a:pt x="0" y="24741"/>
                  </a:lnTo>
                  <a:cubicBezTo>
                    <a:pt x="0" y="18179"/>
                    <a:pt x="2607" y="11886"/>
                    <a:pt x="7246" y="7246"/>
                  </a:cubicBezTo>
                  <a:cubicBezTo>
                    <a:pt x="11886" y="2607"/>
                    <a:pt x="18179" y="0"/>
                    <a:pt x="24741" y="0"/>
                  </a:cubicBezTo>
                  <a:close/>
                </a:path>
              </a:pathLst>
            </a:custGeom>
            <a:solidFill>
              <a:srgbClr val="DE7ED1"/>
            </a:solidFill>
          </p:spPr>
        </p:sp>
        <p:sp>
          <p:nvSpPr>
            <p:cNvPr id="26" name="TextBox 26"/>
            <p:cNvSpPr txBox="1"/>
            <p:nvPr/>
          </p:nvSpPr>
          <p:spPr>
            <a:xfrm>
              <a:off x="0" y="-66675"/>
              <a:ext cx="4203209" cy="438357"/>
            </a:xfrm>
            <a:prstGeom prst="rect">
              <a:avLst/>
            </a:prstGeom>
          </p:spPr>
          <p:txBody>
            <a:bodyPr lIns="50800" tIns="50800" rIns="50800" bIns="50800" rtlCol="0" anchor="ctr"/>
            <a:lstStyle/>
            <a:p>
              <a:pPr algn="ctr">
                <a:lnSpc>
                  <a:spcPts val="2659"/>
                </a:lnSpc>
              </a:pPr>
              <a:endParaRPr/>
            </a:p>
          </p:txBody>
        </p:sp>
      </p:grpSp>
      <p:sp>
        <p:nvSpPr>
          <p:cNvPr id="27" name="TextBox 27"/>
          <p:cNvSpPr txBox="1"/>
          <p:nvPr/>
        </p:nvSpPr>
        <p:spPr>
          <a:xfrm>
            <a:off x="1164470" y="1672818"/>
            <a:ext cx="15959060" cy="526416"/>
          </a:xfrm>
          <a:prstGeom prst="rect">
            <a:avLst/>
          </a:prstGeom>
        </p:spPr>
        <p:txBody>
          <a:bodyPr lIns="0" tIns="0" rIns="0" bIns="0" rtlCol="0" anchor="t">
            <a:spAutoFit/>
          </a:bodyPr>
          <a:lstStyle/>
          <a:p>
            <a:pPr algn="ctr">
              <a:lnSpc>
                <a:spcPts val="4059"/>
              </a:lnSpc>
              <a:spcBef>
                <a:spcPct val="0"/>
              </a:spcBef>
            </a:pPr>
            <a:r>
              <a:rPr lang="en-US" sz="2899">
                <a:solidFill>
                  <a:srgbClr val="000000"/>
                </a:solidFill>
                <a:latin typeface="Telegraf"/>
                <a:ea typeface="Telegraf"/>
                <a:cs typeface="Telegraf"/>
                <a:sym typeface="Telegraf"/>
              </a:rPr>
              <a:t>Quản lí tiền hiệu quả là biết sử dụng tiền một cách hợp lí</a:t>
            </a:r>
          </a:p>
        </p:txBody>
      </p:sp>
      <p:sp>
        <p:nvSpPr>
          <p:cNvPr id="28" name="TextBox 28"/>
          <p:cNvSpPr txBox="1"/>
          <p:nvPr/>
        </p:nvSpPr>
        <p:spPr>
          <a:xfrm>
            <a:off x="1250896" y="2911867"/>
            <a:ext cx="15959060" cy="1040766"/>
          </a:xfrm>
          <a:prstGeom prst="rect">
            <a:avLst/>
          </a:prstGeom>
        </p:spPr>
        <p:txBody>
          <a:bodyPr lIns="0" tIns="0" rIns="0" bIns="0" rtlCol="0" anchor="t">
            <a:spAutoFit/>
          </a:bodyPr>
          <a:lstStyle/>
          <a:p>
            <a:pPr algn="ctr">
              <a:lnSpc>
                <a:spcPts val="4059"/>
              </a:lnSpc>
              <a:spcBef>
                <a:spcPct val="0"/>
              </a:spcBef>
            </a:pPr>
            <a:r>
              <a:rPr lang="en-US" sz="2899">
                <a:solidFill>
                  <a:srgbClr val="000000"/>
                </a:solidFill>
                <a:latin typeface="Telegraf"/>
                <a:ea typeface="Telegraf"/>
                <a:cs typeface="Telegraf"/>
                <a:sym typeface="Telegraf"/>
              </a:rPr>
              <a:t>Quản lí tiền hiệu quả giúp chúng ta chủ động chi tiêu hợp lí, rèn luyện tiết kiệm, dự phòng cho trường hợp khó khăn và đầu tư cho tương lai.</a:t>
            </a:r>
          </a:p>
        </p:txBody>
      </p:sp>
      <p:sp>
        <p:nvSpPr>
          <p:cNvPr id="29" name="TextBox 29"/>
          <p:cNvSpPr txBox="1"/>
          <p:nvPr/>
        </p:nvSpPr>
        <p:spPr>
          <a:xfrm>
            <a:off x="2960510" y="4266609"/>
            <a:ext cx="12737207" cy="1922146"/>
          </a:xfrm>
          <a:prstGeom prst="rect">
            <a:avLst/>
          </a:prstGeom>
        </p:spPr>
        <p:txBody>
          <a:bodyPr lIns="0" tIns="0" rIns="0" bIns="0" rtlCol="0" anchor="t">
            <a:spAutoFit/>
          </a:bodyPr>
          <a:lstStyle/>
          <a:p>
            <a:pPr algn="ctr">
              <a:lnSpc>
                <a:spcPts val="3779"/>
              </a:lnSpc>
              <a:spcBef>
                <a:spcPct val="0"/>
              </a:spcBef>
            </a:pPr>
            <a:r>
              <a:rPr lang="en-US" sz="2699">
                <a:solidFill>
                  <a:srgbClr val="000000"/>
                </a:solidFill>
                <a:latin typeface="Telegraf"/>
                <a:ea typeface="Telegraf"/>
                <a:cs typeface="Telegraf"/>
                <a:sym typeface="Telegraf"/>
              </a:rPr>
              <a:t>Một số nguyên tắc quản lí tiền hiệu quả:</a:t>
            </a:r>
          </a:p>
          <a:p>
            <a:pPr algn="ctr">
              <a:lnSpc>
                <a:spcPts val="3779"/>
              </a:lnSpc>
              <a:spcBef>
                <a:spcPct val="0"/>
              </a:spcBef>
            </a:pPr>
            <a:r>
              <a:rPr lang="en-US" sz="2699">
                <a:solidFill>
                  <a:srgbClr val="000000"/>
                </a:solidFill>
                <a:latin typeface="Telegraf"/>
                <a:ea typeface="Telegraf"/>
                <a:cs typeface="Telegraf"/>
                <a:sym typeface="Telegraf"/>
              </a:rPr>
              <a:t>+ Chi tiêu hợp lí;</a:t>
            </a:r>
          </a:p>
          <a:p>
            <a:pPr algn="ctr">
              <a:lnSpc>
                <a:spcPts val="3779"/>
              </a:lnSpc>
              <a:spcBef>
                <a:spcPct val="0"/>
              </a:spcBef>
            </a:pPr>
            <a:r>
              <a:rPr lang="en-US" sz="2699">
                <a:solidFill>
                  <a:srgbClr val="000000"/>
                </a:solidFill>
                <a:latin typeface="Telegraf"/>
                <a:ea typeface="Telegraf"/>
                <a:cs typeface="Telegraf"/>
                <a:sym typeface="Telegraf"/>
              </a:rPr>
              <a:t>+ Tiết kiệm thường xuyên;</a:t>
            </a:r>
          </a:p>
          <a:p>
            <a:pPr algn="ctr">
              <a:lnSpc>
                <a:spcPts val="3779"/>
              </a:lnSpc>
              <a:spcBef>
                <a:spcPct val="0"/>
              </a:spcBef>
            </a:pPr>
            <a:r>
              <a:rPr lang="en-US" sz="2699">
                <a:solidFill>
                  <a:srgbClr val="000000"/>
                </a:solidFill>
                <a:latin typeface="Telegraf"/>
                <a:ea typeface="Telegraf"/>
                <a:cs typeface="Telegraf"/>
                <a:sym typeface="Telegraf"/>
              </a:rPr>
              <a:t>+ Tăng nguồn thu.</a:t>
            </a:r>
          </a:p>
        </p:txBody>
      </p:sp>
      <p:sp>
        <p:nvSpPr>
          <p:cNvPr id="30" name="TextBox 30"/>
          <p:cNvSpPr txBox="1"/>
          <p:nvPr/>
        </p:nvSpPr>
        <p:spPr>
          <a:xfrm>
            <a:off x="1250896" y="6558498"/>
            <a:ext cx="15959060" cy="1272540"/>
          </a:xfrm>
          <a:prstGeom prst="rect">
            <a:avLst/>
          </a:prstGeom>
        </p:spPr>
        <p:txBody>
          <a:bodyPr lIns="0" tIns="0" rIns="0" bIns="0" rtlCol="0" anchor="t">
            <a:spAutoFit/>
          </a:bodyPr>
          <a:lstStyle/>
          <a:p>
            <a:pPr algn="ctr">
              <a:lnSpc>
                <a:spcPts val="3359"/>
              </a:lnSpc>
              <a:spcBef>
                <a:spcPct val="0"/>
              </a:spcBef>
            </a:pPr>
            <a:r>
              <a:rPr lang="en-US" sz="2399">
                <a:solidFill>
                  <a:srgbClr val="FFFFFF"/>
                </a:solidFill>
                <a:latin typeface="Telegraf"/>
                <a:ea typeface="Telegraf"/>
                <a:cs typeface="Telegraf"/>
                <a:sym typeface="Telegraf"/>
              </a:rPr>
              <a:t>Để tạo ra nguồn thu nhập, học sinh có thể lựa chọn những hoạt động phù hợp với khả năng, thời gian của mình: thu gom phế liệu, tăng gia sản xuất, tự làm các sản phẩm để bán; cộng tác với một số tờ báo, trang tin điện tử tuổi học trò để viết tin, bài;…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D83FF"/>
        </a:solidFill>
        <a:effectLst/>
      </p:bgPr>
    </p:bg>
    <p:spTree>
      <p:nvGrpSpPr>
        <p:cNvPr id="1" name=""/>
        <p:cNvGrpSpPr/>
        <p:nvPr/>
      </p:nvGrpSpPr>
      <p:grpSpPr>
        <a:xfrm>
          <a:off x="0" y="0"/>
          <a:ext cx="0" cy="0"/>
          <a:chOff x="0" y="0"/>
          <a:chExt cx="0" cy="0"/>
        </a:xfrm>
      </p:grpSpPr>
      <p:grpSp>
        <p:nvGrpSpPr>
          <p:cNvPr id="2" name="Group 2"/>
          <p:cNvGrpSpPr/>
          <p:nvPr/>
        </p:nvGrpSpPr>
        <p:grpSpPr>
          <a:xfrm>
            <a:off x="-934552" y="-219903"/>
            <a:ext cx="20157104" cy="10095943"/>
            <a:chOff x="0" y="0"/>
            <a:chExt cx="26876139" cy="13461257"/>
          </a:xfrm>
        </p:grpSpPr>
        <p:sp>
          <p:nvSpPr>
            <p:cNvPr id="3" name="Freeform 3"/>
            <p:cNvSpPr/>
            <p:nvPr/>
          </p:nvSpPr>
          <p:spPr>
            <a:xfrm>
              <a:off x="0" y="0"/>
              <a:ext cx="13461257" cy="13461257"/>
            </a:xfrm>
            <a:custGeom>
              <a:avLst/>
              <a:gdLst/>
              <a:ahLst/>
              <a:cxnLst/>
              <a:rect l="l" t="t" r="r" b="b"/>
              <a:pathLst>
                <a:path w="13461257" h="13461257">
                  <a:moveTo>
                    <a:pt x="0" y="0"/>
                  </a:moveTo>
                  <a:lnTo>
                    <a:pt x="13461257" y="0"/>
                  </a:lnTo>
                  <a:lnTo>
                    <a:pt x="13461257" y="13461257"/>
                  </a:lnTo>
                  <a:lnTo>
                    <a:pt x="0" y="13461257"/>
                  </a:lnTo>
                  <a:lnTo>
                    <a:pt x="0" y="0"/>
                  </a:lnTo>
                  <a:close/>
                </a:path>
              </a:pathLst>
            </a:custGeom>
            <a:blipFill>
              <a:blip r:embed="rId2">
                <a:alphaModFix amt="7999"/>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414882" y="0"/>
              <a:ext cx="13461257" cy="13461257"/>
            </a:xfrm>
            <a:custGeom>
              <a:avLst/>
              <a:gdLst/>
              <a:ahLst/>
              <a:cxnLst/>
              <a:rect l="l" t="t" r="r" b="b"/>
              <a:pathLst>
                <a:path w="13461257" h="13461257">
                  <a:moveTo>
                    <a:pt x="0" y="0"/>
                  </a:moveTo>
                  <a:lnTo>
                    <a:pt x="13461257" y="0"/>
                  </a:lnTo>
                  <a:lnTo>
                    <a:pt x="13461257" y="13461257"/>
                  </a:lnTo>
                  <a:lnTo>
                    <a:pt x="0" y="13461257"/>
                  </a:lnTo>
                  <a:lnTo>
                    <a:pt x="0" y="0"/>
                  </a:lnTo>
                  <a:close/>
                </a:path>
              </a:pathLst>
            </a:custGeom>
            <a:blipFill>
              <a:blip r:embed="rId2">
                <a:alphaModFix amt="7999"/>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614074" y="9723289"/>
            <a:ext cx="19689001" cy="1127422"/>
            <a:chOff x="0" y="0"/>
            <a:chExt cx="4498007" cy="257563"/>
          </a:xfrm>
        </p:grpSpPr>
        <p:sp>
          <p:nvSpPr>
            <p:cNvPr id="6" name="Freeform 6"/>
            <p:cNvSpPr/>
            <p:nvPr/>
          </p:nvSpPr>
          <p:spPr>
            <a:xfrm>
              <a:off x="0" y="0"/>
              <a:ext cx="4498007" cy="257563"/>
            </a:xfrm>
            <a:custGeom>
              <a:avLst/>
              <a:gdLst/>
              <a:ahLst/>
              <a:cxnLst/>
              <a:rect l="l" t="t" r="r" b="b"/>
              <a:pathLst>
                <a:path w="4498007" h="257563">
                  <a:moveTo>
                    <a:pt x="20054" y="0"/>
                  </a:moveTo>
                  <a:lnTo>
                    <a:pt x="4477953" y="0"/>
                  </a:lnTo>
                  <a:cubicBezTo>
                    <a:pt x="4483272" y="0"/>
                    <a:pt x="4488373" y="2113"/>
                    <a:pt x="4492134" y="5874"/>
                  </a:cubicBezTo>
                  <a:cubicBezTo>
                    <a:pt x="4495895" y="9634"/>
                    <a:pt x="4498007" y="14735"/>
                    <a:pt x="4498007" y="20054"/>
                  </a:cubicBezTo>
                  <a:lnTo>
                    <a:pt x="4498007" y="237509"/>
                  </a:lnTo>
                  <a:cubicBezTo>
                    <a:pt x="4498007" y="242828"/>
                    <a:pt x="4495895" y="247928"/>
                    <a:pt x="4492134" y="251689"/>
                  </a:cubicBezTo>
                  <a:cubicBezTo>
                    <a:pt x="4488373" y="255450"/>
                    <a:pt x="4483272" y="257563"/>
                    <a:pt x="4477953" y="257563"/>
                  </a:cubicBezTo>
                  <a:lnTo>
                    <a:pt x="20054" y="257563"/>
                  </a:lnTo>
                  <a:cubicBezTo>
                    <a:pt x="14735" y="257563"/>
                    <a:pt x="9634" y="255450"/>
                    <a:pt x="5874" y="251689"/>
                  </a:cubicBezTo>
                  <a:cubicBezTo>
                    <a:pt x="2113" y="247928"/>
                    <a:pt x="0" y="242828"/>
                    <a:pt x="0" y="237509"/>
                  </a:cubicBezTo>
                  <a:lnTo>
                    <a:pt x="0" y="20054"/>
                  </a:lnTo>
                  <a:cubicBezTo>
                    <a:pt x="0" y="14735"/>
                    <a:pt x="2113" y="9634"/>
                    <a:pt x="5874" y="5874"/>
                  </a:cubicBezTo>
                  <a:cubicBezTo>
                    <a:pt x="9634" y="2113"/>
                    <a:pt x="14735" y="0"/>
                    <a:pt x="20054" y="0"/>
                  </a:cubicBezTo>
                  <a:close/>
                </a:path>
              </a:pathLst>
            </a:custGeom>
            <a:solidFill>
              <a:srgbClr val="1966C4"/>
            </a:solidFill>
          </p:spPr>
        </p:sp>
        <p:sp>
          <p:nvSpPr>
            <p:cNvPr id="7" name="TextBox 7"/>
            <p:cNvSpPr txBox="1"/>
            <p:nvPr/>
          </p:nvSpPr>
          <p:spPr>
            <a:xfrm>
              <a:off x="0" y="-66675"/>
              <a:ext cx="4498007" cy="324238"/>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p:nvPr/>
        </p:nvSpPr>
        <p:spPr>
          <a:xfrm rot="-244409">
            <a:off x="5879194" y="6821360"/>
            <a:ext cx="5655106" cy="5192415"/>
          </a:xfrm>
          <a:custGeom>
            <a:avLst/>
            <a:gdLst/>
            <a:ahLst/>
            <a:cxnLst/>
            <a:rect l="l" t="t" r="r" b="b"/>
            <a:pathLst>
              <a:path w="5655106" h="5192415">
                <a:moveTo>
                  <a:pt x="0" y="0"/>
                </a:moveTo>
                <a:lnTo>
                  <a:pt x="5655106" y="0"/>
                </a:lnTo>
                <a:lnTo>
                  <a:pt x="5655106" y="5192415"/>
                </a:lnTo>
                <a:lnTo>
                  <a:pt x="0" y="519241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9" name="Freeform 9"/>
          <p:cNvSpPr/>
          <p:nvPr/>
        </p:nvSpPr>
        <p:spPr>
          <a:xfrm>
            <a:off x="14346922" y="6327853"/>
            <a:ext cx="7611051" cy="5286221"/>
          </a:xfrm>
          <a:custGeom>
            <a:avLst/>
            <a:gdLst/>
            <a:ahLst/>
            <a:cxnLst/>
            <a:rect l="l" t="t" r="r" b="b"/>
            <a:pathLst>
              <a:path w="7611051" h="5286221">
                <a:moveTo>
                  <a:pt x="0" y="0"/>
                </a:moveTo>
                <a:lnTo>
                  <a:pt x="7611052" y="0"/>
                </a:lnTo>
                <a:lnTo>
                  <a:pt x="7611052" y="5286221"/>
                </a:lnTo>
                <a:lnTo>
                  <a:pt x="0" y="5286221"/>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0" name="Freeform 10"/>
          <p:cNvSpPr/>
          <p:nvPr/>
        </p:nvSpPr>
        <p:spPr>
          <a:xfrm>
            <a:off x="-1758482" y="4603535"/>
            <a:ext cx="6595926" cy="6080245"/>
          </a:xfrm>
          <a:custGeom>
            <a:avLst/>
            <a:gdLst/>
            <a:ahLst/>
            <a:cxnLst/>
            <a:rect l="l" t="t" r="r" b="b"/>
            <a:pathLst>
              <a:path w="6595926" h="6080245">
                <a:moveTo>
                  <a:pt x="0" y="0"/>
                </a:moveTo>
                <a:lnTo>
                  <a:pt x="6595926" y="0"/>
                </a:lnTo>
                <a:lnTo>
                  <a:pt x="6595926" y="6080245"/>
                </a:lnTo>
                <a:lnTo>
                  <a:pt x="0" y="6080245"/>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1" name="Freeform 11"/>
          <p:cNvSpPr/>
          <p:nvPr/>
        </p:nvSpPr>
        <p:spPr>
          <a:xfrm>
            <a:off x="12267637" y="7376889"/>
            <a:ext cx="2635341" cy="2319100"/>
          </a:xfrm>
          <a:custGeom>
            <a:avLst/>
            <a:gdLst/>
            <a:ahLst/>
            <a:cxnLst/>
            <a:rect l="l" t="t" r="r" b="b"/>
            <a:pathLst>
              <a:path w="2635341" h="2319100">
                <a:moveTo>
                  <a:pt x="0" y="0"/>
                </a:moveTo>
                <a:lnTo>
                  <a:pt x="2635341" y="0"/>
                </a:lnTo>
                <a:lnTo>
                  <a:pt x="2635341" y="2319101"/>
                </a:lnTo>
                <a:lnTo>
                  <a:pt x="0" y="2319101"/>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2" name="Freeform 12"/>
          <p:cNvSpPr/>
          <p:nvPr/>
        </p:nvSpPr>
        <p:spPr>
          <a:xfrm flipH="1">
            <a:off x="456381" y="3169868"/>
            <a:ext cx="1827783" cy="1608449"/>
          </a:xfrm>
          <a:custGeom>
            <a:avLst/>
            <a:gdLst/>
            <a:ahLst/>
            <a:cxnLst/>
            <a:rect l="l" t="t" r="r" b="b"/>
            <a:pathLst>
              <a:path w="1827783" h="1608449">
                <a:moveTo>
                  <a:pt x="1827783" y="0"/>
                </a:moveTo>
                <a:lnTo>
                  <a:pt x="0" y="0"/>
                </a:lnTo>
                <a:lnTo>
                  <a:pt x="0" y="1608449"/>
                </a:lnTo>
                <a:lnTo>
                  <a:pt x="1827783" y="1608449"/>
                </a:lnTo>
                <a:lnTo>
                  <a:pt x="1827783"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3" name="Freeform 13"/>
          <p:cNvSpPr/>
          <p:nvPr/>
        </p:nvSpPr>
        <p:spPr>
          <a:xfrm>
            <a:off x="16266695" y="464486"/>
            <a:ext cx="5055909" cy="4679014"/>
          </a:xfrm>
          <a:custGeom>
            <a:avLst/>
            <a:gdLst/>
            <a:ahLst/>
            <a:cxnLst/>
            <a:rect l="l" t="t" r="r" b="b"/>
            <a:pathLst>
              <a:path w="5055909" h="4679014">
                <a:moveTo>
                  <a:pt x="0" y="0"/>
                </a:moveTo>
                <a:lnTo>
                  <a:pt x="5055909" y="0"/>
                </a:lnTo>
                <a:lnTo>
                  <a:pt x="5055909" y="4679014"/>
                </a:lnTo>
                <a:lnTo>
                  <a:pt x="0" y="4679014"/>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4" name="Freeform 14"/>
          <p:cNvSpPr/>
          <p:nvPr/>
        </p:nvSpPr>
        <p:spPr>
          <a:xfrm rot="2321517">
            <a:off x="-1442949" y="-32735"/>
            <a:ext cx="2885897" cy="3000460"/>
          </a:xfrm>
          <a:custGeom>
            <a:avLst/>
            <a:gdLst/>
            <a:ahLst/>
            <a:cxnLst/>
            <a:rect l="l" t="t" r="r" b="b"/>
            <a:pathLst>
              <a:path w="2885897" h="3000460">
                <a:moveTo>
                  <a:pt x="0" y="0"/>
                </a:moveTo>
                <a:lnTo>
                  <a:pt x="2885898" y="0"/>
                </a:lnTo>
                <a:lnTo>
                  <a:pt x="2885898" y="3000460"/>
                </a:lnTo>
                <a:lnTo>
                  <a:pt x="0" y="3000460"/>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15" name="Freeform 15"/>
          <p:cNvSpPr/>
          <p:nvPr/>
        </p:nvSpPr>
        <p:spPr>
          <a:xfrm>
            <a:off x="3514108" y="7643657"/>
            <a:ext cx="2555785" cy="3165950"/>
          </a:xfrm>
          <a:custGeom>
            <a:avLst/>
            <a:gdLst/>
            <a:ahLst/>
            <a:cxnLst/>
            <a:rect l="l" t="t" r="r" b="b"/>
            <a:pathLst>
              <a:path w="2555785" h="3165950">
                <a:moveTo>
                  <a:pt x="0" y="0"/>
                </a:moveTo>
                <a:lnTo>
                  <a:pt x="2555785" y="0"/>
                </a:lnTo>
                <a:lnTo>
                  <a:pt x="2555785" y="3165950"/>
                </a:lnTo>
                <a:lnTo>
                  <a:pt x="0" y="3165950"/>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6" name="Freeform 16"/>
          <p:cNvSpPr/>
          <p:nvPr/>
        </p:nvSpPr>
        <p:spPr>
          <a:xfrm>
            <a:off x="11320009" y="8536440"/>
            <a:ext cx="1528395" cy="1893282"/>
          </a:xfrm>
          <a:custGeom>
            <a:avLst/>
            <a:gdLst/>
            <a:ahLst/>
            <a:cxnLst/>
            <a:rect l="l" t="t" r="r" b="b"/>
            <a:pathLst>
              <a:path w="1528395" h="1893282">
                <a:moveTo>
                  <a:pt x="0" y="0"/>
                </a:moveTo>
                <a:lnTo>
                  <a:pt x="1528395" y="0"/>
                </a:lnTo>
                <a:lnTo>
                  <a:pt x="1528395" y="1893281"/>
                </a:lnTo>
                <a:lnTo>
                  <a:pt x="0" y="1893281"/>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7" name="TextBox 17"/>
          <p:cNvSpPr txBox="1"/>
          <p:nvPr/>
        </p:nvSpPr>
        <p:spPr>
          <a:xfrm>
            <a:off x="2708908" y="2312113"/>
            <a:ext cx="13426239" cy="5223504"/>
          </a:xfrm>
          <a:prstGeom prst="rect">
            <a:avLst/>
          </a:prstGeom>
        </p:spPr>
        <p:txBody>
          <a:bodyPr lIns="0" tIns="0" rIns="0" bIns="0" rtlCol="0" anchor="t">
            <a:spAutoFit/>
          </a:bodyPr>
          <a:lstStyle/>
          <a:p>
            <a:pPr algn="ctr">
              <a:lnSpc>
                <a:spcPts val="10229"/>
              </a:lnSpc>
            </a:pPr>
            <a:r>
              <a:rPr lang="en-US" sz="9299">
                <a:solidFill>
                  <a:srgbClr val="FFFFFF"/>
                </a:solidFill>
                <a:latin typeface="Calistoga"/>
                <a:ea typeface="Calistoga"/>
                <a:cs typeface="Calistoga"/>
                <a:sym typeface="Calistoga"/>
              </a:rPr>
              <a:t>Tạm biệt và hẹn gặp lại các em </a:t>
            </a:r>
          </a:p>
          <a:p>
            <a:pPr algn="ctr">
              <a:lnSpc>
                <a:spcPts val="10229"/>
              </a:lnSpc>
            </a:pPr>
            <a:r>
              <a:rPr lang="en-US" sz="9299">
                <a:solidFill>
                  <a:srgbClr val="FFFFFF"/>
                </a:solidFill>
                <a:latin typeface="Calistoga"/>
                <a:ea typeface="Calistoga"/>
                <a:cs typeface="Calistoga"/>
                <a:sym typeface="Calistoga"/>
              </a:rPr>
              <a:t>ở bài học tiếp theo.</a:t>
            </a:r>
          </a:p>
          <a:p>
            <a:pPr algn="ctr">
              <a:lnSpc>
                <a:spcPts val="10229"/>
              </a:lnSpc>
            </a:pPr>
            <a:endParaRPr lang="en-US" sz="9299">
              <a:solidFill>
                <a:srgbClr val="FFFFFF"/>
              </a:solidFill>
              <a:latin typeface="Calistoga"/>
              <a:ea typeface="Calistoga"/>
              <a:cs typeface="Calistoga"/>
              <a:sym typeface="Calistoga"/>
            </a:endParaRPr>
          </a:p>
        </p:txBody>
      </p:sp>
      <p:sp>
        <p:nvSpPr>
          <p:cNvPr id="18" name="Freeform 18"/>
          <p:cNvSpPr/>
          <p:nvPr/>
        </p:nvSpPr>
        <p:spPr>
          <a:xfrm>
            <a:off x="4654303" y="6327853"/>
            <a:ext cx="598415" cy="598415"/>
          </a:xfrm>
          <a:custGeom>
            <a:avLst/>
            <a:gdLst/>
            <a:ahLst/>
            <a:cxnLst/>
            <a:rect l="l" t="t" r="r" b="b"/>
            <a:pathLst>
              <a:path w="598415" h="598415">
                <a:moveTo>
                  <a:pt x="0" y="0"/>
                </a:moveTo>
                <a:lnTo>
                  <a:pt x="598415" y="0"/>
                </a:lnTo>
                <a:lnTo>
                  <a:pt x="598415" y="598415"/>
                </a:lnTo>
                <a:lnTo>
                  <a:pt x="0" y="598415"/>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sp>
      <p:sp>
        <p:nvSpPr>
          <p:cNvPr id="19" name="Freeform 19"/>
          <p:cNvSpPr/>
          <p:nvPr/>
        </p:nvSpPr>
        <p:spPr>
          <a:xfrm>
            <a:off x="12730044" y="3974093"/>
            <a:ext cx="598415" cy="598415"/>
          </a:xfrm>
          <a:custGeom>
            <a:avLst/>
            <a:gdLst/>
            <a:ahLst/>
            <a:cxnLst/>
            <a:rect l="l" t="t" r="r" b="b"/>
            <a:pathLst>
              <a:path w="598415" h="598415">
                <a:moveTo>
                  <a:pt x="0" y="0"/>
                </a:moveTo>
                <a:lnTo>
                  <a:pt x="598415" y="0"/>
                </a:lnTo>
                <a:lnTo>
                  <a:pt x="598415" y="598415"/>
                </a:lnTo>
                <a:lnTo>
                  <a:pt x="0" y="598415"/>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D83FF"/>
        </a:solidFill>
        <a:effectLst/>
      </p:bgPr>
    </p:bg>
    <p:spTree>
      <p:nvGrpSpPr>
        <p:cNvPr id="1" name=""/>
        <p:cNvGrpSpPr/>
        <p:nvPr/>
      </p:nvGrpSpPr>
      <p:grpSpPr>
        <a:xfrm>
          <a:off x="0" y="0"/>
          <a:ext cx="0" cy="0"/>
          <a:chOff x="0" y="0"/>
          <a:chExt cx="0" cy="0"/>
        </a:xfrm>
      </p:grpSpPr>
      <p:grpSp>
        <p:nvGrpSpPr>
          <p:cNvPr id="2" name="Group 2"/>
          <p:cNvGrpSpPr/>
          <p:nvPr/>
        </p:nvGrpSpPr>
        <p:grpSpPr>
          <a:xfrm>
            <a:off x="-934552" y="-219903"/>
            <a:ext cx="20157104" cy="10095943"/>
            <a:chOff x="0" y="0"/>
            <a:chExt cx="26876139" cy="13461257"/>
          </a:xfrm>
        </p:grpSpPr>
        <p:sp>
          <p:nvSpPr>
            <p:cNvPr id="3" name="Freeform 3"/>
            <p:cNvSpPr/>
            <p:nvPr/>
          </p:nvSpPr>
          <p:spPr>
            <a:xfrm>
              <a:off x="0" y="0"/>
              <a:ext cx="13461257" cy="13461257"/>
            </a:xfrm>
            <a:custGeom>
              <a:avLst/>
              <a:gdLst/>
              <a:ahLst/>
              <a:cxnLst/>
              <a:rect l="l" t="t" r="r" b="b"/>
              <a:pathLst>
                <a:path w="13461257" h="13461257">
                  <a:moveTo>
                    <a:pt x="0" y="0"/>
                  </a:moveTo>
                  <a:lnTo>
                    <a:pt x="13461257" y="0"/>
                  </a:lnTo>
                  <a:lnTo>
                    <a:pt x="13461257" y="13461257"/>
                  </a:lnTo>
                  <a:lnTo>
                    <a:pt x="0" y="13461257"/>
                  </a:lnTo>
                  <a:lnTo>
                    <a:pt x="0" y="0"/>
                  </a:lnTo>
                  <a:close/>
                </a:path>
              </a:pathLst>
            </a:custGeom>
            <a:blipFill>
              <a:blip r:embed="rId2">
                <a:alphaModFix amt="7999"/>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414882" y="0"/>
              <a:ext cx="13461257" cy="13461257"/>
            </a:xfrm>
            <a:custGeom>
              <a:avLst/>
              <a:gdLst/>
              <a:ahLst/>
              <a:cxnLst/>
              <a:rect l="l" t="t" r="r" b="b"/>
              <a:pathLst>
                <a:path w="13461257" h="13461257">
                  <a:moveTo>
                    <a:pt x="0" y="0"/>
                  </a:moveTo>
                  <a:lnTo>
                    <a:pt x="13461257" y="0"/>
                  </a:lnTo>
                  <a:lnTo>
                    <a:pt x="13461257" y="13461257"/>
                  </a:lnTo>
                  <a:lnTo>
                    <a:pt x="0" y="13461257"/>
                  </a:lnTo>
                  <a:lnTo>
                    <a:pt x="0" y="0"/>
                  </a:lnTo>
                  <a:close/>
                </a:path>
              </a:pathLst>
            </a:custGeom>
            <a:blipFill>
              <a:blip r:embed="rId2">
                <a:alphaModFix amt="7999"/>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614074" y="9723289"/>
            <a:ext cx="19689001" cy="1127422"/>
            <a:chOff x="0" y="0"/>
            <a:chExt cx="4498007" cy="257563"/>
          </a:xfrm>
        </p:grpSpPr>
        <p:sp>
          <p:nvSpPr>
            <p:cNvPr id="6" name="Freeform 6"/>
            <p:cNvSpPr/>
            <p:nvPr/>
          </p:nvSpPr>
          <p:spPr>
            <a:xfrm>
              <a:off x="0" y="0"/>
              <a:ext cx="4498007" cy="257563"/>
            </a:xfrm>
            <a:custGeom>
              <a:avLst/>
              <a:gdLst/>
              <a:ahLst/>
              <a:cxnLst/>
              <a:rect l="l" t="t" r="r" b="b"/>
              <a:pathLst>
                <a:path w="4498007" h="257563">
                  <a:moveTo>
                    <a:pt x="20054" y="0"/>
                  </a:moveTo>
                  <a:lnTo>
                    <a:pt x="4477953" y="0"/>
                  </a:lnTo>
                  <a:cubicBezTo>
                    <a:pt x="4483272" y="0"/>
                    <a:pt x="4488373" y="2113"/>
                    <a:pt x="4492134" y="5874"/>
                  </a:cubicBezTo>
                  <a:cubicBezTo>
                    <a:pt x="4495895" y="9634"/>
                    <a:pt x="4498007" y="14735"/>
                    <a:pt x="4498007" y="20054"/>
                  </a:cubicBezTo>
                  <a:lnTo>
                    <a:pt x="4498007" y="237509"/>
                  </a:lnTo>
                  <a:cubicBezTo>
                    <a:pt x="4498007" y="242828"/>
                    <a:pt x="4495895" y="247928"/>
                    <a:pt x="4492134" y="251689"/>
                  </a:cubicBezTo>
                  <a:cubicBezTo>
                    <a:pt x="4488373" y="255450"/>
                    <a:pt x="4483272" y="257563"/>
                    <a:pt x="4477953" y="257563"/>
                  </a:cubicBezTo>
                  <a:lnTo>
                    <a:pt x="20054" y="257563"/>
                  </a:lnTo>
                  <a:cubicBezTo>
                    <a:pt x="14735" y="257563"/>
                    <a:pt x="9634" y="255450"/>
                    <a:pt x="5874" y="251689"/>
                  </a:cubicBezTo>
                  <a:cubicBezTo>
                    <a:pt x="2113" y="247928"/>
                    <a:pt x="0" y="242828"/>
                    <a:pt x="0" y="237509"/>
                  </a:cubicBezTo>
                  <a:lnTo>
                    <a:pt x="0" y="20054"/>
                  </a:lnTo>
                  <a:cubicBezTo>
                    <a:pt x="0" y="14735"/>
                    <a:pt x="2113" y="9634"/>
                    <a:pt x="5874" y="5874"/>
                  </a:cubicBezTo>
                  <a:cubicBezTo>
                    <a:pt x="9634" y="2113"/>
                    <a:pt x="14735" y="0"/>
                    <a:pt x="20054" y="0"/>
                  </a:cubicBezTo>
                  <a:close/>
                </a:path>
              </a:pathLst>
            </a:custGeom>
            <a:solidFill>
              <a:srgbClr val="1966C4"/>
            </a:solidFill>
          </p:spPr>
        </p:sp>
        <p:sp>
          <p:nvSpPr>
            <p:cNvPr id="7" name="TextBox 7"/>
            <p:cNvSpPr txBox="1"/>
            <p:nvPr/>
          </p:nvSpPr>
          <p:spPr>
            <a:xfrm>
              <a:off x="0" y="-66675"/>
              <a:ext cx="4498007" cy="324238"/>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p:nvPr/>
        </p:nvSpPr>
        <p:spPr>
          <a:xfrm>
            <a:off x="10208460" y="892728"/>
            <a:ext cx="5055909" cy="4679014"/>
          </a:xfrm>
          <a:custGeom>
            <a:avLst/>
            <a:gdLst/>
            <a:ahLst/>
            <a:cxnLst/>
            <a:rect l="l" t="t" r="r" b="b"/>
            <a:pathLst>
              <a:path w="5055909" h="4679014">
                <a:moveTo>
                  <a:pt x="0" y="0"/>
                </a:moveTo>
                <a:lnTo>
                  <a:pt x="5055909" y="0"/>
                </a:lnTo>
                <a:lnTo>
                  <a:pt x="5055909" y="4679014"/>
                </a:lnTo>
                <a:lnTo>
                  <a:pt x="0" y="467901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9" name="Freeform 9"/>
          <p:cNvSpPr/>
          <p:nvPr/>
        </p:nvSpPr>
        <p:spPr>
          <a:xfrm>
            <a:off x="12222594" y="4706802"/>
            <a:ext cx="5807114" cy="7050580"/>
          </a:xfrm>
          <a:custGeom>
            <a:avLst/>
            <a:gdLst/>
            <a:ahLst/>
            <a:cxnLst/>
            <a:rect l="l" t="t" r="r" b="b"/>
            <a:pathLst>
              <a:path w="5807114" h="7050580">
                <a:moveTo>
                  <a:pt x="0" y="0"/>
                </a:moveTo>
                <a:lnTo>
                  <a:pt x="5807114" y="0"/>
                </a:lnTo>
                <a:lnTo>
                  <a:pt x="5807114" y="7050580"/>
                </a:lnTo>
                <a:lnTo>
                  <a:pt x="0" y="705058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0" name="Freeform 10"/>
          <p:cNvSpPr/>
          <p:nvPr/>
        </p:nvSpPr>
        <p:spPr>
          <a:xfrm rot="-62471">
            <a:off x="-1548908" y="-1028700"/>
            <a:ext cx="5155216" cy="4114800"/>
          </a:xfrm>
          <a:custGeom>
            <a:avLst/>
            <a:gdLst/>
            <a:ahLst/>
            <a:cxnLst/>
            <a:rect l="l" t="t" r="r" b="b"/>
            <a:pathLst>
              <a:path w="5155216" h="4114800">
                <a:moveTo>
                  <a:pt x="0" y="0"/>
                </a:moveTo>
                <a:lnTo>
                  <a:pt x="5155216" y="0"/>
                </a:lnTo>
                <a:lnTo>
                  <a:pt x="5155216" y="4114800"/>
                </a:lnTo>
                <a:lnTo>
                  <a:pt x="0" y="4114800"/>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1" name="Freeform 11"/>
          <p:cNvSpPr/>
          <p:nvPr/>
        </p:nvSpPr>
        <p:spPr>
          <a:xfrm rot="761573">
            <a:off x="-993982" y="7722709"/>
            <a:ext cx="4045364" cy="4693988"/>
          </a:xfrm>
          <a:custGeom>
            <a:avLst/>
            <a:gdLst/>
            <a:ahLst/>
            <a:cxnLst/>
            <a:rect l="l" t="t" r="r" b="b"/>
            <a:pathLst>
              <a:path w="4045364" h="4693988">
                <a:moveTo>
                  <a:pt x="0" y="0"/>
                </a:moveTo>
                <a:lnTo>
                  <a:pt x="4045364" y="0"/>
                </a:lnTo>
                <a:lnTo>
                  <a:pt x="4045364" y="4693989"/>
                </a:lnTo>
                <a:lnTo>
                  <a:pt x="0" y="4693989"/>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2" name="Freeform 12"/>
          <p:cNvSpPr/>
          <p:nvPr/>
        </p:nvSpPr>
        <p:spPr>
          <a:xfrm>
            <a:off x="8970823" y="6507128"/>
            <a:ext cx="3421549" cy="3210035"/>
          </a:xfrm>
          <a:custGeom>
            <a:avLst/>
            <a:gdLst/>
            <a:ahLst/>
            <a:cxnLst/>
            <a:rect l="l" t="t" r="r" b="b"/>
            <a:pathLst>
              <a:path w="3421549" h="3210035">
                <a:moveTo>
                  <a:pt x="0" y="0"/>
                </a:moveTo>
                <a:lnTo>
                  <a:pt x="3421548" y="0"/>
                </a:lnTo>
                <a:lnTo>
                  <a:pt x="3421548" y="3210035"/>
                </a:lnTo>
                <a:lnTo>
                  <a:pt x="0" y="3210035"/>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3" name="Freeform 13"/>
          <p:cNvSpPr/>
          <p:nvPr/>
        </p:nvSpPr>
        <p:spPr>
          <a:xfrm>
            <a:off x="4457124" y="625601"/>
            <a:ext cx="1827783" cy="1608449"/>
          </a:xfrm>
          <a:custGeom>
            <a:avLst/>
            <a:gdLst/>
            <a:ahLst/>
            <a:cxnLst/>
            <a:rect l="l" t="t" r="r" b="b"/>
            <a:pathLst>
              <a:path w="1827783" h="1608449">
                <a:moveTo>
                  <a:pt x="0" y="0"/>
                </a:moveTo>
                <a:lnTo>
                  <a:pt x="1827782" y="0"/>
                </a:lnTo>
                <a:lnTo>
                  <a:pt x="1827782" y="1608449"/>
                </a:lnTo>
                <a:lnTo>
                  <a:pt x="0" y="1608449"/>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14" name="Freeform 14"/>
          <p:cNvSpPr/>
          <p:nvPr/>
        </p:nvSpPr>
        <p:spPr>
          <a:xfrm flipH="1">
            <a:off x="15524474" y="1028700"/>
            <a:ext cx="3469651" cy="3495070"/>
          </a:xfrm>
          <a:custGeom>
            <a:avLst/>
            <a:gdLst/>
            <a:ahLst/>
            <a:cxnLst/>
            <a:rect l="l" t="t" r="r" b="b"/>
            <a:pathLst>
              <a:path w="3469651" h="3495070">
                <a:moveTo>
                  <a:pt x="3469652" y="0"/>
                </a:moveTo>
                <a:lnTo>
                  <a:pt x="0" y="0"/>
                </a:lnTo>
                <a:lnTo>
                  <a:pt x="0" y="3495070"/>
                </a:lnTo>
                <a:lnTo>
                  <a:pt x="3469652" y="3495070"/>
                </a:lnTo>
                <a:lnTo>
                  <a:pt x="3469652"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5" name="TextBox 15"/>
          <p:cNvSpPr txBox="1"/>
          <p:nvPr/>
        </p:nvSpPr>
        <p:spPr>
          <a:xfrm>
            <a:off x="603481" y="4409470"/>
            <a:ext cx="10308226" cy="2927107"/>
          </a:xfrm>
          <a:prstGeom prst="rect">
            <a:avLst/>
          </a:prstGeom>
        </p:spPr>
        <p:txBody>
          <a:bodyPr lIns="0" tIns="0" rIns="0" bIns="0" rtlCol="0" anchor="t">
            <a:spAutoFit/>
          </a:bodyPr>
          <a:lstStyle/>
          <a:p>
            <a:pPr algn="l">
              <a:lnSpc>
                <a:spcPts val="18597"/>
              </a:lnSpc>
            </a:pPr>
            <a:r>
              <a:rPr lang="en-US" sz="13283">
                <a:solidFill>
                  <a:srgbClr val="FFFFFF"/>
                </a:solidFill>
                <a:latin typeface="Paytone One"/>
                <a:ea typeface="Paytone One"/>
                <a:cs typeface="Paytone One"/>
                <a:sym typeface="Paytone One"/>
              </a:rPr>
              <a:t>KHỞI ĐỘNG</a:t>
            </a:r>
          </a:p>
          <a:p>
            <a:pPr algn="l">
              <a:lnSpc>
                <a:spcPts val="4179"/>
              </a:lnSpc>
              <a:spcBef>
                <a:spcPct val="0"/>
              </a:spcBef>
            </a:pPr>
            <a:endParaRPr lang="en-US" sz="13283">
              <a:solidFill>
                <a:srgbClr val="FFFFFF"/>
              </a:solidFill>
              <a:latin typeface="Paytone One"/>
              <a:ea typeface="Paytone One"/>
              <a:cs typeface="Paytone One"/>
              <a:sym typeface="Paytone One"/>
            </a:endParaRPr>
          </a:p>
        </p:txBody>
      </p:sp>
      <p:sp>
        <p:nvSpPr>
          <p:cNvPr id="16" name="Freeform 16"/>
          <p:cNvSpPr/>
          <p:nvPr/>
        </p:nvSpPr>
        <p:spPr>
          <a:xfrm>
            <a:off x="6284906" y="7878451"/>
            <a:ext cx="1768938" cy="2191252"/>
          </a:xfrm>
          <a:custGeom>
            <a:avLst/>
            <a:gdLst/>
            <a:ahLst/>
            <a:cxnLst/>
            <a:rect l="l" t="t" r="r" b="b"/>
            <a:pathLst>
              <a:path w="1768938" h="2191252">
                <a:moveTo>
                  <a:pt x="0" y="0"/>
                </a:moveTo>
                <a:lnTo>
                  <a:pt x="1768939" y="0"/>
                </a:lnTo>
                <a:lnTo>
                  <a:pt x="1768939" y="2191253"/>
                </a:lnTo>
                <a:lnTo>
                  <a:pt x="0" y="2191253"/>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sp>
      <p:sp>
        <p:nvSpPr>
          <p:cNvPr id="17" name="Freeform 17"/>
          <p:cNvSpPr/>
          <p:nvPr/>
        </p:nvSpPr>
        <p:spPr>
          <a:xfrm rot="2351689">
            <a:off x="8392145" y="699455"/>
            <a:ext cx="1676564" cy="1743119"/>
          </a:xfrm>
          <a:custGeom>
            <a:avLst/>
            <a:gdLst/>
            <a:ahLst/>
            <a:cxnLst/>
            <a:rect l="l" t="t" r="r" b="b"/>
            <a:pathLst>
              <a:path w="1676564" h="1743119">
                <a:moveTo>
                  <a:pt x="0" y="0"/>
                </a:moveTo>
                <a:lnTo>
                  <a:pt x="1676563" y="0"/>
                </a:lnTo>
                <a:lnTo>
                  <a:pt x="1676563" y="1743120"/>
                </a:lnTo>
                <a:lnTo>
                  <a:pt x="0" y="1743120"/>
                </a:lnTo>
                <a:lnTo>
                  <a:pt x="0" y="0"/>
                </a:lnTo>
                <a:close/>
              </a:path>
            </a:pathLst>
          </a:custGeom>
          <a:blipFill>
            <a:blip r:embed="rId20">
              <a:extLst>
                <a:ext uri="{96DAC541-7B7A-43D3-8B79-37D633B846F1}">
                  <asvg:svgBlip xmlns:asvg="http://schemas.microsoft.com/office/drawing/2016/SVG/main" xmlns="" r:embed="rId21"/>
                </a:ext>
              </a:extLst>
            </a:blip>
            <a:stretch>
              <a:fillRect/>
            </a:stretch>
          </a:blipFill>
        </p:spPr>
      </p:sp>
      <p:sp>
        <p:nvSpPr>
          <p:cNvPr id="18" name="TextBox 18"/>
          <p:cNvSpPr txBox="1"/>
          <p:nvPr/>
        </p:nvSpPr>
        <p:spPr>
          <a:xfrm>
            <a:off x="777989" y="3018156"/>
            <a:ext cx="9652897" cy="1505614"/>
          </a:xfrm>
          <a:prstGeom prst="rect">
            <a:avLst/>
          </a:prstGeom>
        </p:spPr>
        <p:txBody>
          <a:bodyPr lIns="0" tIns="0" rIns="0" bIns="0" rtlCol="0" anchor="t">
            <a:spAutoFit/>
          </a:bodyPr>
          <a:lstStyle/>
          <a:p>
            <a:pPr algn="l">
              <a:lnSpc>
                <a:spcPts val="11607"/>
              </a:lnSpc>
            </a:pPr>
            <a:r>
              <a:rPr lang="en-US" sz="10552">
                <a:solidFill>
                  <a:srgbClr val="FFFFFF"/>
                </a:solidFill>
                <a:latin typeface="Calistoga"/>
                <a:ea typeface="Calistoga"/>
                <a:cs typeface="Calistoga"/>
                <a:sym typeface="Calistoga"/>
              </a:rPr>
              <a:t>HOẠT ĐỘNG 1</a:t>
            </a:r>
          </a:p>
        </p:txBody>
      </p:sp>
      <p:sp>
        <p:nvSpPr>
          <p:cNvPr id="19" name="Freeform 19"/>
          <p:cNvSpPr/>
          <p:nvPr/>
        </p:nvSpPr>
        <p:spPr>
          <a:xfrm>
            <a:off x="3858709" y="8491355"/>
            <a:ext cx="598415" cy="598415"/>
          </a:xfrm>
          <a:custGeom>
            <a:avLst/>
            <a:gdLst/>
            <a:ahLst/>
            <a:cxnLst/>
            <a:rect l="l" t="t" r="r" b="b"/>
            <a:pathLst>
              <a:path w="598415" h="598415">
                <a:moveTo>
                  <a:pt x="0" y="0"/>
                </a:moveTo>
                <a:lnTo>
                  <a:pt x="598415" y="0"/>
                </a:lnTo>
                <a:lnTo>
                  <a:pt x="598415" y="598415"/>
                </a:lnTo>
                <a:lnTo>
                  <a:pt x="0" y="598415"/>
                </a:lnTo>
                <a:lnTo>
                  <a:pt x="0" y="0"/>
                </a:lnTo>
                <a:close/>
              </a:path>
            </a:pathLst>
          </a:custGeom>
          <a:blipFill>
            <a:blip r:embed="rId22">
              <a:extLst>
                <a:ext uri="{96DAC541-7B7A-43D3-8B79-37D633B846F1}">
                  <asvg:svgBlip xmlns:asvg="http://schemas.microsoft.com/office/drawing/2016/SVG/main" xmlns="" r:embed="rId23"/>
                </a:ext>
              </a:extLst>
            </a:blip>
            <a:stretch>
              <a:fillRect/>
            </a:stretch>
          </a:blipFill>
        </p:spPr>
      </p:sp>
      <p:sp>
        <p:nvSpPr>
          <p:cNvPr id="20" name="Freeform 20"/>
          <p:cNvSpPr/>
          <p:nvPr/>
        </p:nvSpPr>
        <p:spPr>
          <a:xfrm>
            <a:off x="16292285" y="3925355"/>
            <a:ext cx="598415" cy="598415"/>
          </a:xfrm>
          <a:custGeom>
            <a:avLst/>
            <a:gdLst/>
            <a:ahLst/>
            <a:cxnLst/>
            <a:rect l="l" t="t" r="r" b="b"/>
            <a:pathLst>
              <a:path w="598415" h="598415">
                <a:moveTo>
                  <a:pt x="0" y="0"/>
                </a:moveTo>
                <a:lnTo>
                  <a:pt x="598416" y="0"/>
                </a:lnTo>
                <a:lnTo>
                  <a:pt x="598416" y="598415"/>
                </a:lnTo>
                <a:lnTo>
                  <a:pt x="0" y="598415"/>
                </a:lnTo>
                <a:lnTo>
                  <a:pt x="0" y="0"/>
                </a:lnTo>
                <a:close/>
              </a:path>
            </a:pathLst>
          </a:custGeom>
          <a:blipFill>
            <a:blip r:embed="rId22">
              <a:extLst>
                <a:ext uri="{96DAC541-7B7A-43D3-8B79-37D633B846F1}">
                  <asvg:svgBlip xmlns:asvg="http://schemas.microsoft.com/office/drawing/2016/SVG/main" xmlns="" r:embed="rId23"/>
                </a:ext>
              </a:extLst>
            </a:blip>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D83FF"/>
        </a:solidFill>
        <a:effectLst/>
      </p:bgPr>
    </p:bg>
    <p:spTree>
      <p:nvGrpSpPr>
        <p:cNvPr id="1" name=""/>
        <p:cNvGrpSpPr/>
        <p:nvPr/>
      </p:nvGrpSpPr>
      <p:grpSpPr>
        <a:xfrm>
          <a:off x="0" y="0"/>
          <a:ext cx="0" cy="0"/>
          <a:chOff x="0" y="0"/>
          <a:chExt cx="0" cy="0"/>
        </a:xfrm>
      </p:grpSpPr>
      <p:grpSp>
        <p:nvGrpSpPr>
          <p:cNvPr id="2" name="Group 2"/>
          <p:cNvGrpSpPr/>
          <p:nvPr/>
        </p:nvGrpSpPr>
        <p:grpSpPr>
          <a:xfrm>
            <a:off x="-934552" y="-219903"/>
            <a:ext cx="20157104" cy="10095943"/>
            <a:chOff x="0" y="0"/>
            <a:chExt cx="26876139" cy="13461257"/>
          </a:xfrm>
        </p:grpSpPr>
        <p:sp>
          <p:nvSpPr>
            <p:cNvPr id="3" name="Freeform 3"/>
            <p:cNvSpPr/>
            <p:nvPr/>
          </p:nvSpPr>
          <p:spPr>
            <a:xfrm>
              <a:off x="0" y="0"/>
              <a:ext cx="13461257" cy="13461257"/>
            </a:xfrm>
            <a:custGeom>
              <a:avLst/>
              <a:gdLst/>
              <a:ahLst/>
              <a:cxnLst/>
              <a:rect l="l" t="t" r="r" b="b"/>
              <a:pathLst>
                <a:path w="13461257" h="13461257">
                  <a:moveTo>
                    <a:pt x="0" y="0"/>
                  </a:moveTo>
                  <a:lnTo>
                    <a:pt x="13461257" y="0"/>
                  </a:lnTo>
                  <a:lnTo>
                    <a:pt x="13461257" y="13461257"/>
                  </a:lnTo>
                  <a:lnTo>
                    <a:pt x="0" y="13461257"/>
                  </a:lnTo>
                  <a:lnTo>
                    <a:pt x="0" y="0"/>
                  </a:lnTo>
                  <a:close/>
                </a:path>
              </a:pathLst>
            </a:custGeom>
            <a:blipFill>
              <a:blip r:embed="rId2">
                <a:alphaModFix amt="7999"/>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414882" y="0"/>
              <a:ext cx="13461257" cy="13461257"/>
            </a:xfrm>
            <a:custGeom>
              <a:avLst/>
              <a:gdLst/>
              <a:ahLst/>
              <a:cxnLst/>
              <a:rect l="l" t="t" r="r" b="b"/>
              <a:pathLst>
                <a:path w="13461257" h="13461257">
                  <a:moveTo>
                    <a:pt x="0" y="0"/>
                  </a:moveTo>
                  <a:lnTo>
                    <a:pt x="13461257" y="0"/>
                  </a:lnTo>
                  <a:lnTo>
                    <a:pt x="13461257" y="13461257"/>
                  </a:lnTo>
                  <a:lnTo>
                    <a:pt x="0" y="13461257"/>
                  </a:lnTo>
                  <a:lnTo>
                    <a:pt x="0" y="0"/>
                  </a:lnTo>
                  <a:close/>
                </a:path>
              </a:pathLst>
            </a:custGeom>
            <a:blipFill>
              <a:blip r:embed="rId2">
                <a:alphaModFix amt="7999"/>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614074" y="9723289"/>
            <a:ext cx="19689001" cy="1127422"/>
            <a:chOff x="0" y="0"/>
            <a:chExt cx="4498007" cy="257563"/>
          </a:xfrm>
        </p:grpSpPr>
        <p:sp>
          <p:nvSpPr>
            <p:cNvPr id="6" name="Freeform 6"/>
            <p:cNvSpPr/>
            <p:nvPr/>
          </p:nvSpPr>
          <p:spPr>
            <a:xfrm>
              <a:off x="0" y="0"/>
              <a:ext cx="4498007" cy="257563"/>
            </a:xfrm>
            <a:custGeom>
              <a:avLst/>
              <a:gdLst/>
              <a:ahLst/>
              <a:cxnLst/>
              <a:rect l="l" t="t" r="r" b="b"/>
              <a:pathLst>
                <a:path w="4498007" h="257563">
                  <a:moveTo>
                    <a:pt x="20054" y="0"/>
                  </a:moveTo>
                  <a:lnTo>
                    <a:pt x="4477953" y="0"/>
                  </a:lnTo>
                  <a:cubicBezTo>
                    <a:pt x="4483272" y="0"/>
                    <a:pt x="4488373" y="2113"/>
                    <a:pt x="4492134" y="5874"/>
                  </a:cubicBezTo>
                  <a:cubicBezTo>
                    <a:pt x="4495895" y="9634"/>
                    <a:pt x="4498007" y="14735"/>
                    <a:pt x="4498007" y="20054"/>
                  </a:cubicBezTo>
                  <a:lnTo>
                    <a:pt x="4498007" y="237509"/>
                  </a:lnTo>
                  <a:cubicBezTo>
                    <a:pt x="4498007" y="242828"/>
                    <a:pt x="4495895" y="247928"/>
                    <a:pt x="4492134" y="251689"/>
                  </a:cubicBezTo>
                  <a:cubicBezTo>
                    <a:pt x="4488373" y="255450"/>
                    <a:pt x="4483272" y="257563"/>
                    <a:pt x="4477953" y="257563"/>
                  </a:cubicBezTo>
                  <a:lnTo>
                    <a:pt x="20054" y="257563"/>
                  </a:lnTo>
                  <a:cubicBezTo>
                    <a:pt x="14735" y="257563"/>
                    <a:pt x="9634" y="255450"/>
                    <a:pt x="5874" y="251689"/>
                  </a:cubicBezTo>
                  <a:cubicBezTo>
                    <a:pt x="2113" y="247928"/>
                    <a:pt x="0" y="242828"/>
                    <a:pt x="0" y="237509"/>
                  </a:cubicBezTo>
                  <a:lnTo>
                    <a:pt x="0" y="20054"/>
                  </a:lnTo>
                  <a:cubicBezTo>
                    <a:pt x="0" y="14735"/>
                    <a:pt x="2113" y="9634"/>
                    <a:pt x="5874" y="5874"/>
                  </a:cubicBezTo>
                  <a:cubicBezTo>
                    <a:pt x="9634" y="2113"/>
                    <a:pt x="14735" y="0"/>
                    <a:pt x="20054" y="0"/>
                  </a:cubicBezTo>
                  <a:close/>
                </a:path>
              </a:pathLst>
            </a:custGeom>
            <a:solidFill>
              <a:srgbClr val="1966C4"/>
            </a:solidFill>
          </p:spPr>
        </p:sp>
        <p:sp>
          <p:nvSpPr>
            <p:cNvPr id="7" name="TextBox 7"/>
            <p:cNvSpPr txBox="1"/>
            <p:nvPr/>
          </p:nvSpPr>
          <p:spPr>
            <a:xfrm>
              <a:off x="0" y="-66675"/>
              <a:ext cx="4498007" cy="324238"/>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253601" y="2271124"/>
            <a:ext cx="15184477" cy="1722950"/>
            <a:chOff x="0" y="0"/>
            <a:chExt cx="3365287" cy="381852"/>
          </a:xfrm>
        </p:grpSpPr>
        <p:sp>
          <p:nvSpPr>
            <p:cNvPr id="9" name="Freeform 9"/>
            <p:cNvSpPr/>
            <p:nvPr/>
          </p:nvSpPr>
          <p:spPr>
            <a:xfrm>
              <a:off x="0" y="0"/>
              <a:ext cx="3365287" cy="381852"/>
            </a:xfrm>
            <a:custGeom>
              <a:avLst/>
              <a:gdLst/>
              <a:ahLst/>
              <a:cxnLst/>
              <a:rect l="l" t="t" r="r" b="b"/>
              <a:pathLst>
                <a:path w="3365287" h="381852">
                  <a:moveTo>
                    <a:pt x="26003" y="0"/>
                  </a:moveTo>
                  <a:lnTo>
                    <a:pt x="3339284" y="0"/>
                  </a:lnTo>
                  <a:cubicBezTo>
                    <a:pt x="3353645" y="0"/>
                    <a:pt x="3365287" y="11642"/>
                    <a:pt x="3365287" y="26003"/>
                  </a:cubicBezTo>
                  <a:lnTo>
                    <a:pt x="3365287" y="355849"/>
                  </a:lnTo>
                  <a:cubicBezTo>
                    <a:pt x="3365287" y="362745"/>
                    <a:pt x="3362547" y="369359"/>
                    <a:pt x="3357671" y="374236"/>
                  </a:cubicBezTo>
                  <a:cubicBezTo>
                    <a:pt x="3352794" y="379112"/>
                    <a:pt x="3346181" y="381852"/>
                    <a:pt x="3339284" y="381852"/>
                  </a:cubicBezTo>
                  <a:lnTo>
                    <a:pt x="26003" y="381852"/>
                  </a:lnTo>
                  <a:cubicBezTo>
                    <a:pt x="19106" y="381852"/>
                    <a:pt x="12492" y="379112"/>
                    <a:pt x="7616" y="374236"/>
                  </a:cubicBezTo>
                  <a:cubicBezTo>
                    <a:pt x="2740" y="369359"/>
                    <a:pt x="0" y="362745"/>
                    <a:pt x="0" y="355849"/>
                  </a:cubicBezTo>
                  <a:lnTo>
                    <a:pt x="0" y="26003"/>
                  </a:lnTo>
                  <a:cubicBezTo>
                    <a:pt x="0" y="19106"/>
                    <a:pt x="2740" y="12492"/>
                    <a:pt x="7616" y="7616"/>
                  </a:cubicBezTo>
                  <a:cubicBezTo>
                    <a:pt x="12492" y="2740"/>
                    <a:pt x="19106" y="0"/>
                    <a:pt x="26003" y="0"/>
                  </a:cubicBezTo>
                  <a:close/>
                </a:path>
              </a:pathLst>
            </a:custGeom>
            <a:solidFill>
              <a:srgbClr val="FFDE59"/>
            </a:solidFill>
          </p:spPr>
        </p:sp>
        <p:sp>
          <p:nvSpPr>
            <p:cNvPr id="10" name="TextBox 10"/>
            <p:cNvSpPr txBox="1"/>
            <p:nvPr/>
          </p:nvSpPr>
          <p:spPr>
            <a:xfrm>
              <a:off x="0" y="-66675"/>
              <a:ext cx="3365287" cy="448527"/>
            </a:xfrm>
            <a:prstGeom prst="rect">
              <a:avLst/>
            </a:prstGeom>
          </p:spPr>
          <p:txBody>
            <a:bodyPr lIns="50800" tIns="50800" rIns="50800" bIns="50800" rtlCol="0" anchor="ctr"/>
            <a:lstStyle/>
            <a:p>
              <a:pPr algn="ctr">
                <a:lnSpc>
                  <a:spcPts val="2659"/>
                </a:lnSpc>
                <a:spcBef>
                  <a:spcPct val="0"/>
                </a:spcBef>
              </a:pPr>
              <a:endParaRPr/>
            </a:p>
          </p:txBody>
        </p:sp>
      </p:grpSp>
      <p:sp>
        <p:nvSpPr>
          <p:cNvPr id="11" name="Freeform 11"/>
          <p:cNvSpPr/>
          <p:nvPr/>
        </p:nvSpPr>
        <p:spPr>
          <a:xfrm>
            <a:off x="12173961" y="-1075199"/>
            <a:ext cx="5055909" cy="4679014"/>
          </a:xfrm>
          <a:custGeom>
            <a:avLst/>
            <a:gdLst/>
            <a:ahLst/>
            <a:cxnLst/>
            <a:rect l="l" t="t" r="r" b="b"/>
            <a:pathLst>
              <a:path w="5055909" h="4679014">
                <a:moveTo>
                  <a:pt x="0" y="0"/>
                </a:moveTo>
                <a:lnTo>
                  <a:pt x="5055910" y="0"/>
                </a:lnTo>
                <a:lnTo>
                  <a:pt x="5055910" y="4679014"/>
                </a:lnTo>
                <a:lnTo>
                  <a:pt x="0" y="467901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2" name="Freeform 12"/>
          <p:cNvSpPr/>
          <p:nvPr/>
        </p:nvSpPr>
        <p:spPr>
          <a:xfrm>
            <a:off x="13808989" y="6064232"/>
            <a:ext cx="5807114" cy="7050580"/>
          </a:xfrm>
          <a:custGeom>
            <a:avLst/>
            <a:gdLst/>
            <a:ahLst/>
            <a:cxnLst/>
            <a:rect l="l" t="t" r="r" b="b"/>
            <a:pathLst>
              <a:path w="5807114" h="7050580">
                <a:moveTo>
                  <a:pt x="0" y="0"/>
                </a:moveTo>
                <a:lnTo>
                  <a:pt x="5807114" y="0"/>
                </a:lnTo>
                <a:lnTo>
                  <a:pt x="5807114" y="7050580"/>
                </a:lnTo>
                <a:lnTo>
                  <a:pt x="0" y="705058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3" name="Freeform 13"/>
          <p:cNvSpPr/>
          <p:nvPr/>
        </p:nvSpPr>
        <p:spPr>
          <a:xfrm rot="-62471">
            <a:off x="-1548908" y="-1028700"/>
            <a:ext cx="5155216" cy="4114800"/>
          </a:xfrm>
          <a:custGeom>
            <a:avLst/>
            <a:gdLst/>
            <a:ahLst/>
            <a:cxnLst/>
            <a:rect l="l" t="t" r="r" b="b"/>
            <a:pathLst>
              <a:path w="5155216" h="4114800">
                <a:moveTo>
                  <a:pt x="0" y="0"/>
                </a:moveTo>
                <a:lnTo>
                  <a:pt x="5155216" y="0"/>
                </a:lnTo>
                <a:lnTo>
                  <a:pt x="5155216" y="4114800"/>
                </a:lnTo>
                <a:lnTo>
                  <a:pt x="0" y="4114800"/>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4" name="Freeform 14"/>
          <p:cNvSpPr/>
          <p:nvPr/>
        </p:nvSpPr>
        <p:spPr>
          <a:xfrm rot="761573">
            <a:off x="-993982" y="7722709"/>
            <a:ext cx="4045364" cy="4693988"/>
          </a:xfrm>
          <a:custGeom>
            <a:avLst/>
            <a:gdLst/>
            <a:ahLst/>
            <a:cxnLst/>
            <a:rect l="l" t="t" r="r" b="b"/>
            <a:pathLst>
              <a:path w="4045364" h="4693988">
                <a:moveTo>
                  <a:pt x="0" y="0"/>
                </a:moveTo>
                <a:lnTo>
                  <a:pt x="4045364" y="0"/>
                </a:lnTo>
                <a:lnTo>
                  <a:pt x="4045364" y="4693989"/>
                </a:lnTo>
                <a:lnTo>
                  <a:pt x="0" y="4693989"/>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5" name="Freeform 15"/>
          <p:cNvSpPr/>
          <p:nvPr/>
        </p:nvSpPr>
        <p:spPr>
          <a:xfrm>
            <a:off x="11505783" y="8118271"/>
            <a:ext cx="3421549" cy="3210035"/>
          </a:xfrm>
          <a:custGeom>
            <a:avLst/>
            <a:gdLst/>
            <a:ahLst/>
            <a:cxnLst/>
            <a:rect l="l" t="t" r="r" b="b"/>
            <a:pathLst>
              <a:path w="3421549" h="3210035">
                <a:moveTo>
                  <a:pt x="0" y="0"/>
                </a:moveTo>
                <a:lnTo>
                  <a:pt x="3421549" y="0"/>
                </a:lnTo>
                <a:lnTo>
                  <a:pt x="3421549" y="3210035"/>
                </a:lnTo>
                <a:lnTo>
                  <a:pt x="0" y="3210035"/>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6" name="Freeform 16"/>
          <p:cNvSpPr/>
          <p:nvPr/>
        </p:nvSpPr>
        <p:spPr>
          <a:xfrm>
            <a:off x="4457124" y="625601"/>
            <a:ext cx="1827783" cy="1608449"/>
          </a:xfrm>
          <a:custGeom>
            <a:avLst/>
            <a:gdLst/>
            <a:ahLst/>
            <a:cxnLst/>
            <a:rect l="l" t="t" r="r" b="b"/>
            <a:pathLst>
              <a:path w="1827783" h="1608449">
                <a:moveTo>
                  <a:pt x="0" y="0"/>
                </a:moveTo>
                <a:lnTo>
                  <a:pt x="1827782" y="0"/>
                </a:lnTo>
                <a:lnTo>
                  <a:pt x="1827782" y="1608449"/>
                </a:lnTo>
                <a:lnTo>
                  <a:pt x="0" y="1608449"/>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17" name="Freeform 17"/>
          <p:cNvSpPr/>
          <p:nvPr/>
        </p:nvSpPr>
        <p:spPr>
          <a:xfrm flipH="1">
            <a:off x="17094514" y="2026329"/>
            <a:ext cx="3469651" cy="3495070"/>
          </a:xfrm>
          <a:custGeom>
            <a:avLst/>
            <a:gdLst/>
            <a:ahLst/>
            <a:cxnLst/>
            <a:rect l="l" t="t" r="r" b="b"/>
            <a:pathLst>
              <a:path w="3469651" h="3495070">
                <a:moveTo>
                  <a:pt x="3469652" y="0"/>
                </a:moveTo>
                <a:lnTo>
                  <a:pt x="0" y="0"/>
                </a:lnTo>
                <a:lnTo>
                  <a:pt x="0" y="3495071"/>
                </a:lnTo>
                <a:lnTo>
                  <a:pt x="3469652" y="3495071"/>
                </a:lnTo>
                <a:lnTo>
                  <a:pt x="3469652"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8" name="Freeform 18"/>
          <p:cNvSpPr/>
          <p:nvPr/>
        </p:nvSpPr>
        <p:spPr>
          <a:xfrm>
            <a:off x="3643268" y="8491355"/>
            <a:ext cx="1768938" cy="2191252"/>
          </a:xfrm>
          <a:custGeom>
            <a:avLst/>
            <a:gdLst/>
            <a:ahLst/>
            <a:cxnLst/>
            <a:rect l="l" t="t" r="r" b="b"/>
            <a:pathLst>
              <a:path w="1768938" h="2191252">
                <a:moveTo>
                  <a:pt x="0" y="0"/>
                </a:moveTo>
                <a:lnTo>
                  <a:pt x="1768938" y="0"/>
                </a:lnTo>
                <a:lnTo>
                  <a:pt x="1768938" y="2191252"/>
                </a:lnTo>
                <a:lnTo>
                  <a:pt x="0" y="2191252"/>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sp>
      <p:sp>
        <p:nvSpPr>
          <p:cNvPr id="19" name="Freeform 19"/>
          <p:cNvSpPr/>
          <p:nvPr/>
        </p:nvSpPr>
        <p:spPr>
          <a:xfrm rot="2351689">
            <a:off x="8392145" y="699455"/>
            <a:ext cx="1676564" cy="1743119"/>
          </a:xfrm>
          <a:custGeom>
            <a:avLst/>
            <a:gdLst/>
            <a:ahLst/>
            <a:cxnLst/>
            <a:rect l="l" t="t" r="r" b="b"/>
            <a:pathLst>
              <a:path w="1676564" h="1743119">
                <a:moveTo>
                  <a:pt x="0" y="0"/>
                </a:moveTo>
                <a:lnTo>
                  <a:pt x="1676563" y="0"/>
                </a:lnTo>
                <a:lnTo>
                  <a:pt x="1676563" y="1743120"/>
                </a:lnTo>
                <a:lnTo>
                  <a:pt x="0" y="1743120"/>
                </a:lnTo>
                <a:lnTo>
                  <a:pt x="0" y="0"/>
                </a:lnTo>
                <a:close/>
              </a:path>
            </a:pathLst>
          </a:custGeom>
          <a:blipFill>
            <a:blip r:embed="rId20">
              <a:extLst>
                <a:ext uri="{96DAC541-7B7A-43D3-8B79-37D633B846F1}">
                  <asvg:svgBlip xmlns:asvg="http://schemas.microsoft.com/office/drawing/2016/SVG/main" xmlns="" r:embed="rId21"/>
                </a:ext>
              </a:extLst>
            </a:blip>
            <a:stretch>
              <a:fillRect/>
            </a:stretch>
          </a:blipFill>
        </p:spPr>
      </p:sp>
      <p:sp>
        <p:nvSpPr>
          <p:cNvPr id="20" name="Freeform 20"/>
          <p:cNvSpPr/>
          <p:nvPr/>
        </p:nvSpPr>
        <p:spPr>
          <a:xfrm>
            <a:off x="3858709" y="8491355"/>
            <a:ext cx="598415" cy="598415"/>
          </a:xfrm>
          <a:custGeom>
            <a:avLst/>
            <a:gdLst/>
            <a:ahLst/>
            <a:cxnLst/>
            <a:rect l="l" t="t" r="r" b="b"/>
            <a:pathLst>
              <a:path w="598415" h="598415">
                <a:moveTo>
                  <a:pt x="0" y="0"/>
                </a:moveTo>
                <a:lnTo>
                  <a:pt x="598415" y="0"/>
                </a:lnTo>
                <a:lnTo>
                  <a:pt x="598415" y="598415"/>
                </a:lnTo>
                <a:lnTo>
                  <a:pt x="0" y="598415"/>
                </a:lnTo>
                <a:lnTo>
                  <a:pt x="0" y="0"/>
                </a:lnTo>
                <a:close/>
              </a:path>
            </a:pathLst>
          </a:custGeom>
          <a:blipFill>
            <a:blip r:embed="rId22">
              <a:extLst>
                <a:ext uri="{96DAC541-7B7A-43D3-8B79-37D633B846F1}">
                  <asvg:svgBlip xmlns:asvg="http://schemas.microsoft.com/office/drawing/2016/SVG/main" xmlns="" r:embed="rId23"/>
                </a:ext>
              </a:extLst>
            </a:blip>
            <a:stretch>
              <a:fillRect/>
            </a:stretch>
          </a:blipFill>
        </p:spPr>
      </p:sp>
      <p:sp>
        <p:nvSpPr>
          <p:cNvPr id="21" name="Freeform 21"/>
          <p:cNvSpPr/>
          <p:nvPr/>
        </p:nvSpPr>
        <p:spPr>
          <a:xfrm>
            <a:off x="16292285" y="3925355"/>
            <a:ext cx="598415" cy="598415"/>
          </a:xfrm>
          <a:custGeom>
            <a:avLst/>
            <a:gdLst/>
            <a:ahLst/>
            <a:cxnLst/>
            <a:rect l="l" t="t" r="r" b="b"/>
            <a:pathLst>
              <a:path w="598415" h="598415">
                <a:moveTo>
                  <a:pt x="0" y="0"/>
                </a:moveTo>
                <a:lnTo>
                  <a:pt x="598416" y="0"/>
                </a:lnTo>
                <a:lnTo>
                  <a:pt x="598416" y="598415"/>
                </a:lnTo>
                <a:lnTo>
                  <a:pt x="0" y="598415"/>
                </a:lnTo>
                <a:lnTo>
                  <a:pt x="0" y="0"/>
                </a:lnTo>
                <a:close/>
              </a:path>
            </a:pathLst>
          </a:custGeom>
          <a:blipFill>
            <a:blip r:embed="rId22">
              <a:extLst>
                <a:ext uri="{96DAC541-7B7A-43D3-8B79-37D633B846F1}">
                  <asvg:svgBlip xmlns:asvg="http://schemas.microsoft.com/office/drawing/2016/SVG/main" xmlns="" r:embed="rId23"/>
                </a:ext>
              </a:extLst>
            </a:blip>
            <a:stretch>
              <a:fillRect/>
            </a:stretch>
          </a:blipFill>
        </p:spPr>
      </p:sp>
      <p:sp>
        <p:nvSpPr>
          <p:cNvPr id="22" name="Freeform 22"/>
          <p:cNvSpPr/>
          <p:nvPr/>
        </p:nvSpPr>
        <p:spPr>
          <a:xfrm>
            <a:off x="486234" y="3994074"/>
            <a:ext cx="8484057" cy="5183666"/>
          </a:xfrm>
          <a:custGeom>
            <a:avLst/>
            <a:gdLst/>
            <a:ahLst/>
            <a:cxnLst/>
            <a:rect l="l" t="t" r="r" b="b"/>
            <a:pathLst>
              <a:path w="8484057" h="5183666">
                <a:moveTo>
                  <a:pt x="0" y="0"/>
                </a:moveTo>
                <a:lnTo>
                  <a:pt x="8484057" y="0"/>
                </a:lnTo>
                <a:lnTo>
                  <a:pt x="8484057" y="5183665"/>
                </a:lnTo>
                <a:lnTo>
                  <a:pt x="0" y="5183665"/>
                </a:lnTo>
                <a:lnTo>
                  <a:pt x="0" y="0"/>
                </a:lnTo>
                <a:close/>
              </a:path>
            </a:pathLst>
          </a:custGeom>
          <a:blipFill>
            <a:blip r:embed="rId24"/>
            <a:stretch>
              <a:fillRect/>
            </a:stretch>
          </a:blipFill>
        </p:spPr>
      </p:sp>
      <p:sp>
        <p:nvSpPr>
          <p:cNvPr id="23" name="Freeform 23"/>
          <p:cNvSpPr/>
          <p:nvPr/>
        </p:nvSpPr>
        <p:spPr>
          <a:xfrm>
            <a:off x="8724400" y="3925355"/>
            <a:ext cx="6899123" cy="5183666"/>
          </a:xfrm>
          <a:custGeom>
            <a:avLst/>
            <a:gdLst/>
            <a:ahLst/>
            <a:cxnLst/>
            <a:rect l="l" t="t" r="r" b="b"/>
            <a:pathLst>
              <a:path w="6899123" h="5183666">
                <a:moveTo>
                  <a:pt x="0" y="0"/>
                </a:moveTo>
                <a:lnTo>
                  <a:pt x="6899123" y="0"/>
                </a:lnTo>
                <a:lnTo>
                  <a:pt x="6899123" y="5183666"/>
                </a:lnTo>
                <a:lnTo>
                  <a:pt x="0" y="5183666"/>
                </a:lnTo>
                <a:lnTo>
                  <a:pt x="0" y="0"/>
                </a:lnTo>
                <a:close/>
              </a:path>
            </a:pathLst>
          </a:custGeom>
          <a:blipFill>
            <a:blip r:embed="rId25"/>
            <a:stretch>
              <a:fillRect/>
            </a:stretch>
          </a:blipFill>
        </p:spPr>
      </p:sp>
      <p:sp>
        <p:nvSpPr>
          <p:cNvPr id="24" name="TextBox 24"/>
          <p:cNvSpPr txBox="1"/>
          <p:nvPr/>
        </p:nvSpPr>
        <p:spPr>
          <a:xfrm>
            <a:off x="657681" y="2492186"/>
            <a:ext cx="12123141" cy="1600863"/>
          </a:xfrm>
          <a:prstGeom prst="rect">
            <a:avLst/>
          </a:prstGeom>
        </p:spPr>
        <p:txBody>
          <a:bodyPr lIns="0" tIns="0" rIns="0" bIns="0" rtlCol="0" anchor="t">
            <a:spAutoFit/>
          </a:bodyPr>
          <a:lstStyle/>
          <a:p>
            <a:pPr algn="l">
              <a:lnSpc>
                <a:spcPts val="4179"/>
              </a:lnSpc>
            </a:pPr>
            <a:r>
              <a:rPr lang="en-US" sz="2985" b="1">
                <a:solidFill>
                  <a:srgbClr val="4B4B4B"/>
                </a:solidFill>
                <a:latin typeface="Telegraf Bold"/>
                <a:ea typeface="Telegraf Bold"/>
                <a:cs typeface="Telegraf Bold"/>
                <a:sym typeface="Telegraf Bold"/>
              </a:rPr>
              <a:t>Theo em, những câu tục ngữ, thành ngữ dưới đây có liên quan gì đến quản lí tiền? Vì sao?</a:t>
            </a:r>
          </a:p>
          <a:p>
            <a:pPr algn="l">
              <a:lnSpc>
                <a:spcPts val="4179"/>
              </a:lnSpc>
              <a:spcBef>
                <a:spcPct val="0"/>
              </a:spcBef>
            </a:pPr>
            <a:endParaRPr lang="en-US" sz="2985" b="1">
              <a:solidFill>
                <a:srgbClr val="4B4B4B"/>
              </a:solidFill>
              <a:latin typeface="Telegraf Bold"/>
              <a:ea typeface="Telegraf Bold"/>
              <a:cs typeface="Telegraf Bold"/>
              <a:sym typeface="Telegraf Bo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D83FF"/>
        </a:solidFill>
        <a:effectLst/>
      </p:bgPr>
    </p:bg>
    <p:spTree>
      <p:nvGrpSpPr>
        <p:cNvPr id="1" name=""/>
        <p:cNvGrpSpPr/>
        <p:nvPr/>
      </p:nvGrpSpPr>
      <p:grpSpPr>
        <a:xfrm>
          <a:off x="0" y="0"/>
          <a:ext cx="0" cy="0"/>
          <a:chOff x="0" y="0"/>
          <a:chExt cx="0" cy="0"/>
        </a:xfrm>
      </p:grpSpPr>
      <p:grpSp>
        <p:nvGrpSpPr>
          <p:cNvPr id="2" name="Group 2"/>
          <p:cNvGrpSpPr/>
          <p:nvPr/>
        </p:nvGrpSpPr>
        <p:grpSpPr>
          <a:xfrm>
            <a:off x="-934552" y="-219903"/>
            <a:ext cx="20157104" cy="10095943"/>
            <a:chOff x="0" y="0"/>
            <a:chExt cx="26876139" cy="13461257"/>
          </a:xfrm>
        </p:grpSpPr>
        <p:sp>
          <p:nvSpPr>
            <p:cNvPr id="3" name="Freeform 3"/>
            <p:cNvSpPr/>
            <p:nvPr/>
          </p:nvSpPr>
          <p:spPr>
            <a:xfrm>
              <a:off x="0" y="0"/>
              <a:ext cx="13461257" cy="13461257"/>
            </a:xfrm>
            <a:custGeom>
              <a:avLst/>
              <a:gdLst/>
              <a:ahLst/>
              <a:cxnLst/>
              <a:rect l="l" t="t" r="r" b="b"/>
              <a:pathLst>
                <a:path w="13461257" h="13461257">
                  <a:moveTo>
                    <a:pt x="0" y="0"/>
                  </a:moveTo>
                  <a:lnTo>
                    <a:pt x="13461257" y="0"/>
                  </a:lnTo>
                  <a:lnTo>
                    <a:pt x="13461257" y="13461257"/>
                  </a:lnTo>
                  <a:lnTo>
                    <a:pt x="0" y="13461257"/>
                  </a:lnTo>
                  <a:lnTo>
                    <a:pt x="0" y="0"/>
                  </a:lnTo>
                  <a:close/>
                </a:path>
              </a:pathLst>
            </a:custGeom>
            <a:blipFill>
              <a:blip r:embed="rId2">
                <a:alphaModFix amt="7999"/>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414882" y="0"/>
              <a:ext cx="13461257" cy="13461257"/>
            </a:xfrm>
            <a:custGeom>
              <a:avLst/>
              <a:gdLst/>
              <a:ahLst/>
              <a:cxnLst/>
              <a:rect l="l" t="t" r="r" b="b"/>
              <a:pathLst>
                <a:path w="13461257" h="13461257">
                  <a:moveTo>
                    <a:pt x="0" y="0"/>
                  </a:moveTo>
                  <a:lnTo>
                    <a:pt x="13461257" y="0"/>
                  </a:lnTo>
                  <a:lnTo>
                    <a:pt x="13461257" y="13461257"/>
                  </a:lnTo>
                  <a:lnTo>
                    <a:pt x="0" y="13461257"/>
                  </a:lnTo>
                  <a:lnTo>
                    <a:pt x="0" y="0"/>
                  </a:lnTo>
                  <a:close/>
                </a:path>
              </a:pathLst>
            </a:custGeom>
            <a:blipFill>
              <a:blip r:embed="rId2">
                <a:alphaModFix amt="7999"/>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614074" y="9723289"/>
            <a:ext cx="19689001" cy="1127422"/>
            <a:chOff x="0" y="0"/>
            <a:chExt cx="4498007" cy="257563"/>
          </a:xfrm>
        </p:grpSpPr>
        <p:sp>
          <p:nvSpPr>
            <p:cNvPr id="6" name="Freeform 6"/>
            <p:cNvSpPr/>
            <p:nvPr/>
          </p:nvSpPr>
          <p:spPr>
            <a:xfrm>
              <a:off x="0" y="0"/>
              <a:ext cx="4498007" cy="257563"/>
            </a:xfrm>
            <a:custGeom>
              <a:avLst/>
              <a:gdLst/>
              <a:ahLst/>
              <a:cxnLst/>
              <a:rect l="l" t="t" r="r" b="b"/>
              <a:pathLst>
                <a:path w="4498007" h="257563">
                  <a:moveTo>
                    <a:pt x="20054" y="0"/>
                  </a:moveTo>
                  <a:lnTo>
                    <a:pt x="4477953" y="0"/>
                  </a:lnTo>
                  <a:cubicBezTo>
                    <a:pt x="4483272" y="0"/>
                    <a:pt x="4488373" y="2113"/>
                    <a:pt x="4492134" y="5874"/>
                  </a:cubicBezTo>
                  <a:cubicBezTo>
                    <a:pt x="4495895" y="9634"/>
                    <a:pt x="4498007" y="14735"/>
                    <a:pt x="4498007" y="20054"/>
                  </a:cubicBezTo>
                  <a:lnTo>
                    <a:pt x="4498007" y="237509"/>
                  </a:lnTo>
                  <a:cubicBezTo>
                    <a:pt x="4498007" y="242828"/>
                    <a:pt x="4495895" y="247928"/>
                    <a:pt x="4492134" y="251689"/>
                  </a:cubicBezTo>
                  <a:cubicBezTo>
                    <a:pt x="4488373" y="255450"/>
                    <a:pt x="4483272" y="257563"/>
                    <a:pt x="4477953" y="257563"/>
                  </a:cubicBezTo>
                  <a:lnTo>
                    <a:pt x="20054" y="257563"/>
                  </a:lnTo>
                  <a:cubicBezTo>
                    <a:pt x="14735" y="257563"/>
                    <a:pt x="9634" y="255450"/>
                    <a:pt x="5874" y="251689"/>
                  </a:cubicBezTo>
                  <a:cubicBezTo>
                    <a:pt x="2113" y="247928"/>
                    <a:pt x="0" y="242828"/>
                    <a:pt x="0" y="237509"/>
                  </a:cubicBezTo>
                  <a:lnTo>
                    <a:pt x="0" y="20054"/>
                  </a:lnTo>
                  <a:cubicBezTo>
                    <a:pt x="0" y="14735"/>
                    <a:pt x="2113" y="9634"/>
                    <a:pt x="5874" y="5874"/>
                  </a:cubicBezTo>
                  <a:cubicBezTo>
                    <a:pt x="9634" y="2113"/>
                    <a:pt x="14735" y="0"/>
                    <a:pt x="20054" y="0"/>
                  </a:cubicBezTo>
                  <a:close/>
                </a:path>
              </a:pathLst>
            </a:custGeom>
            <a:solidFill>
              <a:srgbClr val="1966C4"/>
            </a:solidFill>
          </p:spPr>
        </p:sp>
        <p:sp>
          <p:nvSpPr>
            <p:cNvPr id="7" name="TextBox 7"/>
            <p:cNvSpPr txBox="1"/>
            <p:nvPr/>
          </p:nvSpPr>
          <p:spPr>
            <a:xfrm>
              <a:off x="0" y="-66675"/>
              <a:ext cx="4498007" cy="324238"/>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p:nvPr/>
        </p:nvSpPr>
        <p:spPr>
          <a:xfrm>
            <a:off x="10208460" y="892728"/>
            <a:ext cx="5055909" cy="4679014"/>
          </a:xfrm>
          <a:custGeom>
            <a:avLst/>
            <a:gdLst/>
            <a:ahLst/>
            <a:cxnLst/>
            <a:rect l="l" t="t" r="r" b="b"/>
            <a:pathLst>
              <a:path w="5055909" h="4679014">
                <a:moveTo>
                  <a:pt x="0" y="0"/>
                </a:moveTo>
                <a:lnTo>
                  <a:pt x="5055909" y="0"/>
                </a:lnTo>
                <a:lnTo>
                  <a:pt x="5055909" y="4679014"/>
                </a:lnTo>
                <a:lnTo>
                  <a:pt x="0" y="467901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9" name="Freeform 9"/>
          <p:cNvSpPr/>
          <p:nvPr/>
        </p:nvSpPr>
        <p:spPr>
          <a:xfrm>
            <a:off x="12222594" y="4706802"/>
            <a:ext cx="5807114" cy="7050580"/>
          </a:xfrm>
          <a:custGeom>
            <a:avLst/>
            <a:gdLst/>
            <a:ahLst/>
            <a:cxnLst/>
            <a:rect l="l" t="t" r="r" b="b"/>
            <a:pathLst>
              <a:path w="5807114" h="7050580">
                <a:moveTo>
                  <a:pt x="0" y="0"/>
                </a:moveTo>
                <a:lnTo>
                  <a:pt x="5807114" y="0"/>
                </a:lnTo>
                <a:lnTo>
                  <a:pt x="5807114" y="7050580"/>
                </a:lnTo>
                <a:lnTo>
                  <a:pt x="0" y="705058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0" name="Freeform 10"/>
          <p:cNvSpPr/>
          <p:nvPr/>
        </p:nvSpPr>
        <p:spPr>
          <a:xfrm rot="-62471">
            <a:off x="-1548908" y="-1028700"/>
            <a:ext cx="5155216" cy="4114800"/>
          </a:xfrm>
          <a:custGeom>
            <a:avLst/>
            <a:gdLst/>
            <a:ahLst/>
            <a:cxnLst/>
            <a:rect l="l" t="t" r="r" b="b"/>
            <a:pathLst>
              <a:path w="5155216" h="4114800">
                <a:moveTo>
                  <a:pt x="0" y="0"/>
                </a:moveTo>
                <a:lnTo>
                  <a:pt x="5155216" y="0"/>
                </a:lnTo>
                <a:lnTo>
                  <a:pt x="5155216" y="4114800"/>
                </a:lnTo>
                <a:lnTo>
                  <a:pt x="0" y="4114800"/>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1" name="Freeform 11"/>
          <p:cNvSpPr/>
          <p:nvPr/>
        </p:nvSpPr>
        <p:spPr>
          <a:xfrm rot="761573">
            <a:off x="-993982" y="7722709"/>
            <a:ext cx="4045364" cy="4693988"/>
          </a:xfrm>
          <a:custGeom>
            <a:avLst/>
            <a:gdLst/>
            <a:ahLst/>
            <a:cxnLst/>
            <a:rect l="l" t="t" r="r" b="b"/>
            <a:pathLst>
              <a:path w="4045364" h="4693988">
                <a:moveTo>
                  <a:pt x="0" y="0"/>
                </a:moveTo>
                <a:lnTo>
                  <a:pt x="4045364" y="0"/>
                </a:lnTo>
                <a:lnTo>
                  <a:pt x="4045364" y="4693989"/>
                </a:lnTo>
                <a:lnTo>
                  <a:pt x="0" y="4693989"/>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2" name="Freeform 12"/>
          <p:cNvSpPr/>
          <p:nvPr/>
        </p:nvSpPr>
        <p:spPr>
          <a:xfrm>
            <a:off x="8970823" y="6507128"/>
            <a:ext cx="3421549" cy="3210035"/>
          </a:xfrm>
          <a:custGeom>
            <a:avLst/>
            <a:gdLst/>
            <a:ahLst/>
            <a:cxnLst/>
            <a:rect l="l" t="t" r="r" b="b"/>
            <a:pathLst>
              <a:path w="3421549" h="3210035">
                <a:moveTo>
                  <a:pt x="0" y="0"/>
                </a:moveTo>
                <a:lnTo>
                  <a:pt x="3421548" y="0"/>
                </a:lnTo>
                <a:lnTo>
                  <a:pt x="3421548" y="3210035"/>
                </a:lnTo>
                <a:lnTo>
                  <a:pt x="0" y="3210035"/>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3" name="Freeform 13"/>
          <p:cNvSpPr/>
          <p:nvPr/>
        </p:nvSpPr>
        <p:spPr>
          <a:xfrm>
            <a:off x="4457124" y="625601"/>
            <a:ext cx="1827783" cy="1608449"/>
          </a:xfrm>
          <a:custGeom>
            <a:avLst/>
            <a:gdLst/>
            <a:ahLst/>
            <a:cxnLst/>
            <a:rect l="l" t="t" r="r" b="b"/>
            <a:pathLst>
              <a:path w="1827783" h="1608449">
                <a:moveTo>
                  <a:pt x="0" y="0"/>
                </a:moveTo>
                <a:lnTo>
                  <a:pt x="1827782" y="0"/>
                </a:lnTo>
                <a:lnTo>
                  <a:pt x="1827782" y="1608449"/>
                </a:lnTo>
                <a:lnTo>
                  <a:pt x="0" y="1608449"/>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14" name="Freeform 14"/>
          <p:cNvSpPr/>
          <p:nvPr/>
        </p:nvSpPr>
        <p:spPr>
          <a:xfrm flipH="1">
            <a:off x="15524474" y="1028700"/>
            <a:ext cx="3469651" cy="3495070"/>
          </a:xfrm>
          <a:custGeom>
            <a:avLst/>
            <a:gdLst/>
            <a:ahLst/>
            <a:cxnLst/>
            <a:rect l="l" t="t" r="r" b="b"/>
            <a:pathLst>
              <a:path w="3469651" h="3495070">
                <a:moveTo>
                  <a:pt x="3469652" y="0"/>
                </a:moveTo>
                <a:lnTo>
                  <a:pt x="0" y="0"/>
                </a:lnTo>
                <a:lnTo>
                  <a:pt x="0" y="3495070"/>
                </a:lnTo>
                <a:lnTo>
                  <a:pt x="3469652" y="3495070"/>
                </a:lnTo>
                <a:lnTo>
                  <a:pt x="3469652"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5" name="TextBox 15"/>
          <p:cNvSpPr txBox="1"/>
          <p:nvPr/>
        </p:nvSpPr>
        <p:spPr>
          <a:xfrm>
            <a:off x="603481" y="4228495"/>
            <a:ext cx="10308226" cy="2748069"/>
          </a:xfrm>
          <a:prstGeom prst="rect">
            <a:avLst/>
          </a:prstGeom>
        </p:spPr>
        <p:txBody>
          <a:bodyPr lIns="0" tIns="0" rIns="0" bIns="0" rtlCol="0" anchor="t">
            <a:spAutoFit/>
          </a:bodyPr>
          <a:lstStyle/>
          <a:p>
            <a:pPr algn="l">
              <a:lnSpc>
                <a:spcPts val="21256"/>
              </a:lnSpc>
              <a:spcBef>
                <a:spcPct val="0"/>
              </a:spcBef>
            </a:pPr>
            <a:r>
              <a:rPr lang="en-US" sz="15183">
                <a:solidFill>
                  <a:srgbClr val="FFFFFF"/>
                </a:solidFill>
                <a:latin typeface="Telegraf"/>
                <a:ea typeface="Telegraf"/>
                <a:cs typeface="Telegraf"/>
                <a:sym typeface="Telegraf"/>
              </a:rPr>
              <a:t>KHÁM PHÁ</a:t>
            </a:r>
          </a:p>
        </p:txBody>
      </p:sp>
      <p:sp>
        <p:nvSpPr>
          <p:cNvPr id="16" name="Freeform 16"/>
          <p:cNvSpPr/>
          <p:nvPr/>
        </p:nvSpPr>
        <p:spPr>
          <a:xfrm>
            <a:off x="6284906" y="7878451"/>
            <a:ext cx="1768938" cy="2191252"/>
          </a:xfrm>
          <a:custGeom>
            <a:avLst/>
            <a:gdLst/>
            <a:ahLst/>
            <a:cxnLst/>
            <a:rect l="l" t="t" r="r" b="b"/>
            <a:pathLst>
              <a:path w="1768938" h="2191252">
                <a:moveTo>
                  <a:pt x="0" y="0"/>
                </a:moveTo>
                <a:lnTo>
                  <a:pt x="1768939" y="0"/>
                </a:lnTo>
                <a:lnTo>
                  <a:pt x="1768939" y="2191253"/>
                </a:lnTo>
                <a:lnTo>
                  <a:pt x="0" y="2191253"/>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sp>
      <p:sp>
        <p:nvSpPr>
          <p:cNvPr id="17" name="Freeform 17"/>
          <p:cNvSpPr/>
          <p:nvPr/>
        </p:nvSpPr>
        <p:spPr>
          <a:xfrm rot="2351689">
            <a:off x="8392145" y="699455"/>
            <a:ext cx="1676564" cy="1743119"/>
          </a:xfrm>
          <a:custGeom>
            <a:avLst/>
            <a:gdLst/>
            <a:ahLst/>
            <a:cxnLst/>
            <a:rect l="l" t="t" r="r" b="b"/>
            <a:pathLst>
              <a:path w="1676564" h="1743119">
                <a:moveTo>
                  <a:pt x="0" y="0"/>
                </a:moveTo>
                <a:lnTo>
                  <a:pt x="1676563" y="0"/>
                </a:lnTo>
                <a:lnTo>
                  <a:pt x="1676563" y="1743120"/>
                </a:lnTo>
                <a:lnTo>
                  <a:pt x="0" y="1743120"/>
                </a:lnTo>
                <a:lnTo>
                  <a:pt x="0" y="0"/>
                </a:lnTo>
                <a:close/>
              </a:path>
            </a:pathLst>
          </a:custGeom>
          <a:blipFill>
            <a:blip r:embed="rId20">
              <a:extLst>
                <a:ext uri="{96DAC541-7B7A-43D3-8B79-37D633B846F1}">
                  <asvg:svgBlip xmlns:asvg="http://schemas.microsoft.com/office/drawing/2016/SVG/main" xmlns="" r:embed="rId21"/>
                </a:ext>
              </a:extLst>
            </a:blip>
            <a:stretch>
              <a:fillRect/>
            </a:stretch>
          </a:blipFill>
        </p:spPr>
      </p:sp>
      <p:sp>
        <p:nvSpPr>
          <p:cNvPr id="18" name="TextBox 18"/>
          <p:cNvSpPr txBox="1"/>
          <p:nvPr/>
        </p:nvSpPr>
        <p:spPr>
          <a:xfrm>
            <a:off x="777989" y="3018156"/>
            <a:ext cx="9652897" cy="1505614"/>
          </a:xfrm>
          <a:prstGeom prst="rect">
            <a:avLst/>
          </a:prstGeom>
        </p:spPr>
        <p:txBody>
          <a:bodyPr lIns="0" tIns="0" rIns="0" bIns="0" rtlCol="0" anchor="t">
            <a:spAutoFit/>
          </a:bodyPr>
          <a:lstStyle/>
          <a:p>
            <a:pPr algn="l">
              <a:lnSpc>
                <a:spcPts val="11607"/>
              </a:lnSpc>
            </a:pPr>
            <a:r>
              <a:rPr lang="en-US" sz="10552">
                <a:solidFill>
                  <a:srgbClr val="FFFFFF"/>
                </a:solidFill>
                <a:latin typeface="Calistoga"/>
                <a:ea typeface="Calistoga"/>
                <a:cs typeface="Calistoga"/>
                <a:sym typeface="Calistoga"/>
              </a:rPr>
              <a:t>HOẠT ĐỘNG 2</a:t>
            </a:r>
          </a:p>
        </p:txBody>
      </p:sp>
      <p:sp>
        <p:nvSpPr>
          <p:cNvPr id="19" name="Freeform 19"/>
          <p:cNvSpPr/>
          <p:nvPr/>
        </p:nvSpPr>
        <p:spPr>
          <a:xfrm>
            <a:off x="3858709" y="8491355"/>
            <a:ext cx="598415" cy="598415"/>
          </a:xfrm>
          <a:custGeom>
            <a:avLst/>
            <a:gdLst/>
            <a:ahLst/>
            <a:cxnLst/>
            <a:rect l="l" t="t" r="r" b="b"/>
            <a:pathLst>
              <a:path w="598415" h="598415">
                <a:moveTo>
                  <a:pt x="0" y="0"/>
                </a:moveTo>
                <a:lnTo>
                  <a:pt x="598415" y="0"/>
                </a:lnTo>
                <a:lnTo>
                  <a:pt x="598415" y="598415"/>
                </a:lnTo>
                <a:lnTo>
                  <a:pt x="0" y="598415"/>
                </a:lnTo>
                <a:lnTo>
                  <a:pt x="0" y="0"/>
                </a:lnTo>
                <a:close/>
              </a:path>
            </a:pathLst>
          </a:custGeom>
          <a:blipFill>
            <a:blip r:embed="rId22">
              <a:extLst>
                <a:ext uri="{96DAC541-7B7A-43D3-8B79-37D633B846F1}">
                  <asvg:svgBlip xmlns:asvg="http://schemas.microsoft.com/office/drawing/2016/SVG/main" xmlns="" r:embed="rId23"/>
                </a:ext>
              </a:extLst>
            </a:blip>
            <a:stretch>
              <a:fillRect/>
            </a:stretch>
          </a:blipFill>
        </p:spPr>
      </p:sp>
      <p:sp>
        <p:nvSpPr>
          <p:cNvPr id="20" name="Freeform 20"/>
          <p:cNvSpPr/>
          <p:nvPr/>
        </p:nvSpPr>
        <p:spPr>
          <a:xfrm>
            <a:off x="16292285" y="3925355"/>
            <a:ext cx="598415" cy="598415"/>
          </a:xfrm>
          <a:custGeom>
            <a:avLst/>
            <a:gdLst/>
            <a:ahLst/>
            <a:cxnLst/>
            <a:rect l="l" t="t" r="r" b="b"/>
            <a:pathLst>
              <a:path w="598415" h="598415">
                <a:moveTo>
                  <a:pt x="0" y="0"/>
                </a:moveTo>
                <a:lnTo>
                  <a:pt x="598416" y="0"/>
                </a:lnTo>
                <a:lnTo>
                  <a:pt x="598416" y="598415"/>
                </a:lnTo>
                <a:lnTo>
                  <a:pt x="0" y="598415"/>
                </a:lnTo>
                <a:lnTo>
                  <a:pt x="0" y="0"/>
                </a:lnTo>
                <a:close/>
              </a:path>
            </a:pathLst>
          </a:custGeom>
          <a:blipFill>
            <a:blip r:embed="rId22">
              <a:extLst>
                <a:ext uri="{96DAC541-7B7A-43D3-8B79-37D633B846F1}">
                  <asvg:svgBlip xmlns:asvg="http://schemas.microsoft.com/office/drawing/2016/SVG/main" xmlns="" r:embed="rId23"/>
                </a:ext>
              </a:extLst>
            </a:blip>
            <a:stretch>
              <a:fillRect/>
            </a:stretch>
          </a:blip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D83FF"/>
        </a:solidFill>
        <a:effectLst/>
      </p:bgPr>
    </p:bg>
    <p:spTree>
      <p:nvGrpSpPr>
        <p:cNvPr id="1" name=""/>
        <p:cNvGrpSpPr/>
        <p:nvPr/>
      </p:nvGrpSpPr>
      <p:grpSpPr>
        <a:xfrm>
          <a:off x="0" y="0"/>
          <a:ext cx="0" cy="0"/>
          <a:chOff x="0" y="0"/>
          <a:chExt cx="0" cy="0"/>
        </a:xfrm>
      </p:grpSpPr>
      <p:grpSp>
        <p:nvGrpSpPr>
          <p:cNvPr id="2" name="Group 2"/>
          <p:cNvGrpSpPr/>
          <p:nvPr/>
        </p:nvGrpSpPr>
        <p:grpSpPr>
          <a:xfrm>
            <a:off x="-437687" y="334676"/>
            <a:ext cx="20157104" cy="10095943"/>
            <a:chOff x="0" y="0"/>
            <a:chExt cx="26876139" cy="13461257"/>
          </a:xfrm>
        </p:grpSpPr>
        <p:sp>
          <p:nvSpPr>
            <p:cNvPr id="3" name="Freeform 3"/>
            <p:cNvSpPr/>
            <p:nvPr/>
          </p:nvSpPr>
          <p:spPr>
            <a:xfrm>
              <a:off x="0" y="0"/>
              <a:ext cx="13461257" cy="13461257"/>
            </a:xfrm>
            <a:custGeom>
              <a:avLst/>
              <a:gdLst/>
              <a:ahLst/>
              <a:cxnLst/>
              <a:rect l="l" t="t" r="r" b="b"/>
              <a:pathLst>
                <a:path w="13461257" h="13461257">
                  <a:moveTo>
                    <a:pt x="0" y="0"/>
                  </a:moveTo>
                  <a:lnTo>
                    <a:pt x="13461257" y="0"/>
                  </a:lnTo>
                  <a:lnTo>
                    <a:pt x="13461257" y="13461257"/>
                  </a:lnTo>
                  <a:lnTo>
                    <a:pt x="0" y="13461257"/>
                  </a:lnTo>
                  <a:lnTo>
                    <a:pt x="0" y="0"/>
                  </a:lnTo>
                  <a:close/>
                </a:path>
              </a:pathLst>
            </a:custGeom>
            <a:blipFill>
              <a:blip r:embed="rId2">
                <a:alphaModFix amt="7999"/>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414882" y="0"/>
              <a:ext cx="13461257" cy="13461257"/>
            </a:xfrm>
            <a:custGeom>
              <a:avLst/>
              <a:gdLst/>
              <a:ahLst/>
              <a:cxnLst/>
              <a:rect l="l" t="t" r="r" b="b"/>
              <a:pathLst>
                <a:path w="13461257" h="13461257">
                  <a:moveTo>
                    <a:pt x="0" y="0"/>
                  </a:moveTo>
                  <a:lnTo>
                    <a:pt x="13461257" y="0"/>
                  </a:lnTo>
                  <a:lnTo>
                    <a:pt x="13461257" y="13461257"/>
                  </a:lnTo>
                  <a:lnTo>
                    <a:pt x="0" y="13461257"/>
                  </a:lnTo>
                  <a:lnTo>
                    <a:pt x="0" y="0"/>
                  </a:lnTo>
                  <a:close/>
                </a:path>
              </a:pathLst>
            </a:custGeom>
            <a:blipFill>
              <a:blip r:embed="rId2">
                <a:alphaModFix amt="7999"/>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0" y="1256904"/>
            <a:ext cx="10942754" cy="977934"/>
            <a:chOff x="0" y="0"/>
            <a:chExt cx="2882042" cy="257563"/>
          </a:xfrm>
        </p:grpSpPr>
        <p:sp>
          <p:nvSpPr>
            <p:cNvPr id="6" name="Freeform 6"/>
            <p:cNvSpPr/>
            <p:nvPr/>
          </p:nvSpPr>
          <p:spPr>
            <a:xfrm>
              <a:off x="0" y="0"/>
              <a:ext cx="2882042" cy="257563"/>
            </a:xfrm>
            <a:custGeom>
              <a:avLst/>
              <a:gdLst/>
              <a:ahLst/>
              <a:cxnLst/>
              <a:rect l="l" t="t" r="r" b="b"/>
              <a:pathLst>
                <a:path w="2882042" h="257563">
                  <a:moveTo>
                    <a:pt x="36082" y="0"/>
                  </a:moveTo>
                  <a:lnTo>
                    <a:pt x="2845960" y="0"/>
                  </a:lnTo>
                  <a:cubicBezTo>
                    <a:pt x="2865888" y="0"/>
                    <a:pt x="2882042" y="16155"/>
                    <a:pt x="2882042" y="36082"/>
                  </a:cubicBezTo>
                  <a:lnTo>
                    <a:pt x="2882042" y="221481"/>
                  </a:lnTo>
                  <a:cubicBezTo>
                    <a:pt x="2882042" y="241408"/>
                    <a:pt x="2865888" y="257563"/>
                    <a:pt x="2845960" y="257563"/>
                  </a:cubicBezTo>
                  <a:lnTo>
                    <a:pt x="36082" y="257563"/>
                  </a:lnTo>
                  <a:cubicBezTo>
                    <a:pt x="16155" y="257563"/>
                    <a:pt x="0" y="241408"/>
                    <a:pt x="0" y="221481"/>
                  </a:cubicBezTo>
                  <a:lnTo>
                    <a:pt x="0" y="36082"/>
                  </a:lnTo>
                  <a:cubicBezTo>
                    <a:pt x="0" y="16155"/>
                    <a:pt x="16155" y="0"/>
                    <a:pt x="36082" y="0"/>
                  </a:cubicBezTo>
                  <a:close/>
                </a:path>
              </a:pathLst>
            </a:custGeom>
            <a:solidFill>
              <a:srgbClr val="FFDE59"/>
            </a:solidFill>
          </p:spPr>
        </p:sp>
        <p:sp>
          <p:nvSpPr>
            <p:cNvPr id="7" name="TextBox 7"/>
            <p:cNvSpPr txBox="1"/>
            <p:nvPr/>
          </p:nvSpPr>
          <p:spPr>
            <a:xfrm>
              <a:off x="0" y="-66675"/>
              <a:ext cx="2882042" cy="324238"/>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700500" y="9258300"/>
            <a:ext cx="19689001" cy="1592411"/>
            <a:chOff x="0" y="0"/>
            <a:chExt cx="4498007" cy="363791"/>
          </a:xfrm>
        </p:grpSpPr>
        <p:sp>
          <p:nvSpPr>
            <p:cNvPr id="9" name="Freeform 9"/>
            <p:cNvSpPr/>
            <p:nvPr/>
          </p:nvSpPr>
          <p:spPr>
            <a:xfrm>
              <a:off x="0" y="0"/>
              <a:ext cx="4498007" cy="363791"/>
            </a:xfrm>
            <a:custGeom>
              <a:avLst/>
              <a:gdLst/>
              <a:ahLst/>
              <a:cxnLst/>
              <a:rect l="l" t="t" r="r" b="b"/>
              <a:pathLst>
                <a:path w="4498007" h="363791">
                  <a:moveTo>
                    <a:pt x="20054" y="0"/>
                  </a:moveTo>
                  <a:lnTo>
                    <a:pt x="4477953" y="0"/>
                  </a:lnTo>
                  <a:cubicBezTo>
                    <a:pt x="4483272" y="0"/>
                    <a:pt x="4488373" y="2113"/>
                    <a:pt x="4492134" y="5874"/>
                  </a:cubicBezTo>
                  <a:cubicBezTo>
                    <a:pt x="4495895" y="9634"/>
                    <a:pt x="4498007" y="14735"/>
                    <a:pt x="4498007" y="20054"/>
                  </a:cubicBezTo>
                  <a:lnTo>
                    <a:pt x="4498007" y="343737"/>
                  </a:lnTo>
                  <a:cubicBezTo>
                    <a:pt x="4498007" y="349056"/>
                    <a:pt x="4495895" y="354156"/>
                    <a:pt x="4492134" y="357917"/>
                  </a:cubicBezTo>
                  <a:cubicBezTo>
                    <a:pt x="4488373" y="361678"/>
                    <a:pt x="4483272" y="363791"/>
                    <a:pt x="4477953" y="363791"/>
                  </a:cubicBezTo>
                  <a:lnTo>
                    <a:pt x="20054" y="363791"/>
                  </a:lnTo>
                  <a:cubicBezTo>
                    <a:pt x="14735" y="363791"/>
                    <a:pt x="9634" y="361678"/>
                    <a:pt x="5874" y="357917"/>
                  </a:cubicBezTo>
                  <a:cubicBezTo>
                    <a:pt x="2113" y="354156"/>
                    <a:pt x="0" y="349056"/>
                    <a:pt x="0" y="343737"/>
                  </a:cubicBezTo>
                  <a:lnTo>
                    <a:pt x="0" y="20054"/>
                  </a:lnTo>
                  <a:cubicBezTo>
                    <a:pt x="0" y="14735"/>
                    <a:pt x="2113" y="9634"/>
                    <a:pt x="5874" y="5874"/>
                  </a:cubicBezTo>
                  <a:cubicBezTo>
                    <a:pt x="9634" y="2113"/>
                    <a:pt x="14735" y="0"/>
                    <a:pt x="20054" y="0"/>
                  </a:cubicBezTo>
                  <a:close/>
                </a:path>
              </a:pathLst>
            </a:custGeom>
            <a:solidFill>
              <a:srgbClr val="1966C4"/>
            </a:solidFill>
          </p:spPr>
        </p:sp>
        <p:sp>
          <p:nvSpPr>
            <p:cNvPr id="10" name="TextBox 10"/>
            <p:cNvSpPr txBox="1"/>
            <p:nvPr/>
          </p:nvSpPr>
          <p:spPr>
            <a:xfrm>
              <a:off x="0" y="-66675"/>
              <a:ext cx="4498007" cy="430466"/>
            </a:xfrm>
            <a:prstGeom prst="rect">
              <a:avLst/>
            </a:prstGeom>
          </p:spPr>
          <p:txBody>
            <a:bodyPr lIns="50800" tIns="50800" rIns="50800" bIns="50800" rtlCol="0" anchor="ctr"/>
            <a:lstStyle/>
            <a:p>
              <a:pPr algn="ctr">
                <a:lnSpc>
                  <a:spcPts val="2659"/>
                </a:lnSpc>
                <a:spcBef>
                  <a:spcPct val="0"/>
                </a:spcBef>
              </a:pPr>
              <a:endParaRPr/>
            </a:p>
          </p:txBody>
        </p:sp>
      </p:grpSp>
      <p:sp>
        <p:nvSpPr>
          <p:cNvPr id="11" name="Freeform 11"/>
          <p:cNvSpPr/>
          <p:nvPr/>
        </p:nvSpPr>
        <p:spPr>
          <a:xfrm rot="582527">
            <a:off x="-1105580" y="7008238"/>
            <a:ext cx="4045364" cy="4693988"/>
          </a:xfrm>
          <a:custGeom>
            <a:avLst/>
            <a:gdLst/>
            <a:ahLst/>
            <a:cxnLst/>
            <a:rect l="l" t="t" r="r" b="b"/>
            <a:pathLst>
              <a:path w="4045364" h="4693988">
                <a:moveTo>
                  <a:pt x="0" y="0"/>
                </a:moveTo>
                <a:lnTo>
                  <a:pt x="4045365" y="0"/>
                </a:lnTo>
                <a:lnTo>
                  <a:pt x="4045365" y="4693988"/>
                </a:lnTo>
                <a:lnTo>
                  <a:pt x="0" y="469398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2" name="Freeform 12"/>
          <p:cNvSpPr/>
          <p:nvPr/>
        </p:nvSpPr>
        <p:spPr>
          <a:xfrm rot="1052077">
            <a:off x="16225970" y="1899182"/>
            <a:ext cx="2777261" cy="2570229"/>
          </a:xfrm>
          <a:custGeom>
            <a:avLst/>
            <a:gdLst/>
            <a:ahLst/>
            <a:cxnLst/>
            <a:rect l="l" t="t" r="r" b="b"/>
            <a:pathLst>
              <a:path w="2777261" h="2570229">
                <a:moveTo>
                  <a:pt x="0" y="0"/>
                </a:moveTo>
                <a:lnTo>
                  <a:pt x="2777261" y="0"/>
                </a:lnTo>
                <a:lnTo>
                  <a:pt x="2777261" y="2570230"/>
                </a:lnTo>
                <a:lnTo>
                  <a:pt x="0" y="257023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3" name="Freeform 13"/>
          <p:cNvSpPr/>
          <p:nvPr/>
        </p:nvSpPr>
        <p:spPr>
          <a:xfrm>
            <a:off x="9495467" y="-2031083"/>
            <a:ext cx="4152757" cy="4092353"/>
          </a:xfrm>
          <a:custGeom>
            <a:avLst/>
            <a:gdLst/>
            <a:ahLst/>
            <a:cxnLst/>
            <a:rect l="l" t="t" r="r" b="b"/>
            <a:pathLst>
              <a:path w="4152757" h="4092353">
                <a:moveTo>
                  <a:pt x="0" y="0"/>
                </a:moveTo>
                <a:lnTo>
                  <a:pt x="4152758" y="0"/>
                </a:lnTo>
                <a:lnTo>
                  <a:pt x="4152758" y="4092353"/>
                </a:lnTo>
                <a:lnTo>
                  <a:pt x="0" y="4092353"/>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4" name="Freeform 14"/>
          <p:cNvSpPr/>
          <p:nvPr/>
        </p:nvSpPr>
        <p:spPr>
          <a:xfrm rot="1230443">
            <a:off x="15194600" y="-59938"/>
            <a:ext cx="1794718" cy="1865964"/>
          </a:xfrm>
          <a:custGeom>
            <a:avLst/>
            <a:gdLst/>
            <a:ahLst/>
            <a:cxnLst/>
            <a:rect l="l" t="t" r="r" b="b"/>
            <a:pathLst>
              <a:path w="1794718" h="1865964">
                <a:moveTo>
                  <a:pt x="0" y="0"/>
                </a:moveTo>
                <a:lnTo>
                  <a:pt x="1794718" y="0"/>
                </a:lnTo>
                <a:lnTo>
                  <a:pt x="1794718" y="1865964"/>
                </a:lnTo>
                <a:lnTo>
                  <a:pt x="0" y="1865964"/>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5" name="Freeform 15"/>
          <p:cNvSpPr/>
          <p:nvPr/>
        </p:nvSpPr>
        <p:spPr>
          <a:xfrm rot="2365142">
            <a:off x="13478333" y="133232"/>
            <a:ext cx="1301631" cy="1353302"/>
          </a:xfrm>
          <a:custGeom>
            <a:avLst/>
            <a:gdLst/>
            <a:ahLst/>
            <a:cxnLst/>
            <a:rect l="l" t="t" r="r" b="b"/>
            <a:pathLst>
              <a:path w="1301631" h="1353302">
                <a:moveTo>
                  <a:pt x="0" y="0"/>
                </a:moveTo>
                <a:lnTo>
                  <a:pt x="1301631" y="0"/>
                </a:lnTo>
                <a:lnTo>
                  <a:pt x="1301631" y="1353302"/>
                </a:lnTo>
                <a:lnTo>
                  <a:pt x="0" y="1353302"/>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6" name="Freeform 16"/>
          <p:cNvSpPr/>
          <p:nvPr/>
        </p:nvSpPr>
        <p:spPr>
          <a:xfrm>
            <a:off x="17017610" y="7620080"/>
            <a:ext cx="1970891" cy="2441419"/>
          </a:xfrm>
          <a:custGeom>
            <a:avLst/>
            <a:gdLst/>
            <a:ahLst/>
            <a:cxnLst/>
            <a:rect l="l" t="t" r="r" b="b"/>
            <a:pathLst>
              <a:path w="1970891" h="2441419">
                <a:moveTo>
                  <a:pt x="0" y="0"/>
                </a:moveTo>
                <a:lnTo>
                  <a:pt x="1970890" y="0"/>
                </a:lnTo>
                <a:lnTo>
                  <a:pt x="1970890" y="2441419"/>
                </a:lnTo>
                <a:lnTo>
                  <a:pt x="0" y="2441419"/>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7" name="Freeform 17"/>
          <p:cNvSpPr/>
          <p:nvPr/>
        </p:nvSpPr>
        <p:spPr>
          <a:xfrm>
            <a:off x="729492" y="5622915"/>
            <a:ext cx="598415" cy="598415"/>
          </a:xfrm>
          <a:custGeom>
            <a:avLst/>
            <a:gdLst/>
            <a:ahLst/>
            <a:cxnLst/>
            <a:rect l="l" t="t" r="r" b="b"/>
            <a:pathLst>
              <a:path w="598415" h="598415">
                <a:moveTo>
                  <a:pt x="0" y="0"/>
                </a:moveTo>
                <a:lnTo>
                  <a:pt x="598416" y="0"/>
                </a:lnTo>
                <a:lnTo>
                  <a:pt x="598416" y="598415"/>
                </a:lnTo>
                <a:lnTo>
                  <a:pt x="0" y="598415"/>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18" name="Freeform 18"/>
          <p:cNvSpPr/>
          <p:nvPr/>
        </p:nvSpPr>
        <p:spPr>
          <a:xfrm>
            <a:off x="16960092" y="4566345"/>
            <a:ext cx="598415" cy="598415"/>
          </a:xfrm>
          <a:custGeom>
            <a:avLst/>
            <a:gdLst/>
            <a:ahLst/>
            <a:cxnLst/>
            <a:rect l="l" t="t" r="r" b="b"/>
            <a:pathLst>
              <a:path w="598415" h="598415">
                <a:moveTo>
                  <a:pt x="0" y="0"/>
                </a:moveTo>
                <a:lnTo>
                  <a:pt x="598416" y="0"/>
                </a:lnTo>
                <a:lnTo>
                  <a:pt x="598416" y="598415"/>
                </a:lnTo>
                <a:lnTo>
                  <a:pt x="0" y="598415"/>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19" name="Freeform 19"/>
          <p:cNvSpPr/>
          <p:nvPr/>
        </p:nvSpPr>
        <p:spPr>
          <a:xfrm>
            <a:off x="5804612" y="3812853"/>
            <a:ext cx="7392102" cy="5775786"/>
          </a:xfrm>
          <a:custGeom>
            <a:avLst/>
            <a:gdLst/>
            <a:ahLst/>
            <a:cxnLst/>
            <a:rect l="l" t="t" r="r" b="b"/>
            <a:pathLst>
              <a:path w="7392102" h="5775786">
                <a:moveTo>
                  <a:pt x="0" y="0"/>
                </a:moveTo>
                <a:lnTo>
                  <a:pt x="7392102" y="0"/>
                </a:lnTo>
                <a:lnTo>
                  <a:pt x="7392102" y="5775786"/>
                </a:lnTo>
                <a:lnTo>
                  <a:pt x="0" y="5775786"/>
                </a:lnTo>
                <a:lnTo>
                  <a:pt x="0" y="0"/>
                </a:lnTo>
                <a:close/>
              </a:path>
            </a:pathLst>
          </a:custGeom>
          <a:blipFill>
            <a:blip r:embed="rId16"/>
            <a:stretch>
              <a:fillRect/>
            </a:stretch>
          </a:blipFill>
        </p:spPr>
      </p:sp>
      <p:sp>
        <p:nvSpPr>
          <p:cNvPr id="20" name="TextBox 20"/>
          <p:cNvSpPr txBox="1"/>
          <p:nvPr/>
        </p:nvSpPr>
        <p:spPr>
          <a:xfrm>
            <a:off x="276389" y="346797"/>
            <a:ext cx="9364476" cy="909955"/>
          </a:xfrm>
          <a:prstGeom prst="rect">
            <a:avLst/>
          </a:prstGeom>
        </p:spPr>
        <p:txBody>
          <a:bodyPr lIns="0" tIns="0" rIns="0" bIns="0" rtlCol="0" anchor="t">
            <a:spAutoFit/>
          </a:bodyPr>
          <a:lstStyle/>
          <a:p>
            <a:pPr algn="l">
              <a:lnSpc>
                <a:spcPts val="7039"/>
              </a:lnSpc>
            </a:pPr>
            <a:r>
              <a:rPr lang="en-US" sz="6399">
                <a:solidFill>
                  <a:srgbClr val="FFFFFF"/>
                </a:solidFill>
                <a:latin typeface="Calistoga"/>
                <a:ea typeface="Calistoga"/>
                <a:cs typeface="Calistoga"/>
                <a:sym typeface="Calistoga"/>
              </a:rPr>
              <a:t>NHIỆM VỤ 1</a:t>
            </a:r>
          </a:p>
        </p:txBody>
      </p:sp>
      <p:sp>
        <p:nvSpPr>
          <p:cNvPr id="21" name="TextBox 21"/>
          <p:cNvSpPr txBox="1"/>
          <p:nvPr/>
        </p:nvSpPr>
        <p:spPr>
          <a:xfrm>
            <a:off x="749584" y="1517589"/>
            <a:ext cx="9102179" cy="493396"/>
          </a:xfrm>
          <a:prstGeom prst="rect">
            <a:avLst/>
          </a:prstGeom>
        </p:spPr>
        <p:txBody>
          <a:bodyPr lIns="0" tIns="0" rIns="0" bIns="0" rtlCol="0" anchor="t">
            <a:spAutoFit/>
          </a:bodyPr>
          <a:lstStyle/>
          <a:p>
            <a:pPr algn="ctr">
              <a:lnSpc>
                <a:spcPts val="3779"/>
              </a:lnSpc>
              <a:spcBef>
                <a:spcPct val="0"/>
              </a:spcBef>
            </a:pPr>
            <a:r>
              <a:rPr lang="en-US" sz="2699">
                <a:solidFill>
                  <a:srgbClr val="000000"/>
                </a:solidFill>
                <a:latin typeface="Telegraf"/>
                <a:ea typeface="Telegraf"/>
                <a:cs typeface="Telegraf"/>
                <a:sym typeface="Telegraf"/>
              </a:rPr>
              <a:t>Em hãy đọc trường hợp trong SGK tr. 48 và trả lời câu hỏi</a:t>
            </a:r>
          </a:p>
        </p:txBody>
      </p:sp>
      <p:sp>
        <p:nvSpPr>
          <p:cNvPr id="22" name="TextBox 22"/>
          <p:cNvSpPr txBox="1"/>
          <p:nvPr/>
        </p:nvSpPr>
        <p:spPr>
          <a:xfrm>
            <a:off x="3988569" y="2876957"/>
            <a:ext cx="10507117" cy="519431"/>
          </a:xfrm>
          <a:prstGeom prst="rect">
            <a:avLst/>
          </a:prstGeom>
        </p:spPr>
        <p:txBody>
          <a:bodyPr lIns="0" tIns="0" rIns="0" bIns="0" rtlCol="0" anchor="t">
            <a:spAutoFit/>
          </a:bodyPr>
          <a:lstStyle/>
          <a:p>
            <a:pPr algn="ctr">
              <a:lnSpc>
                <a:spcPts val="3919"/>
              </a:lnSpc>
              <a:spcBef>
                <a:spcPct val="0"/>
              </a:spcBef>
            </a:pPr>
            <a:r>
              <a:rPr lang="en-US" sz="2799">
                <a:solidFill>
                  <a:srgbClr val="FFFFFF"/>
                </a:solidFill>
                <a:latin typeface="Telegraf"/>
                <a:ea typeface="Telegraf"/>
                <a:cs typeface="Telegraf"/>
                <a:sym typeface="Telegraf"/>
              </a:rPr>
              <a:t>Em có nhận xét gì về cách sử dụng tiền thưởng của bạn T và 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D83FF"/>
        </a:solidFill>
        <a:effectLst/>
      </p:bgPr>
    </p:bg>
    <p:spTree>
      <p:nvGrpSpPr>
        <p:cNvPr id="1" name=""/>
        <p:cNvGrpSpPr/>
        <p:nvPr/>
      </p:nvGrpSpPr>
      <p:grpSpPr>
        <a:xfrm>
          <a:off x="0" y="0"/>
          <a:ext cx="0" cy="0"/>
          <a:chOff x="0" y="0"/>
          <a:chExt cx="0" cy="0"/>
        </a:xfrm>
      </p:grpSpPr>
      <p:grpSp>
        <p:nvGrpSpPr>
          <p:cNvPr id="2" name="Group 2"/>
          <p:cNvGrpSpPr/>
          <p:nvPr/>
        </p:nvGrpSpPr>
        <p:grpSpPr>
          <a:xfrm>
            <a:off x="-934552" y="-219903"/>
            <a:ext cx="20157104" cy="10095943"/>
            <a:chOff x="0" y="0"/>
            <a:chExt cx="26876139" cy="13461257"/>
          </a:xfrm>
        </p:grpSpPr>
        <p:sp>
          <p:nvSpPr>
            <p:cNvPr id="3" name="Freeform 3"/>
            <p:cNvSpPr/>
            <p:nvPr/>
          </p:nvSpPr>
          <p:spPr>
            <a:xfrm>
              <a:off x="0" y="0"/>
              <a:ext cx="13461257" cy="13461257"/>
            </a:xfrm>
            <a:custGeom>
              <a:avLst/>
              <a:gdLst/>
              <a:ahLst/>
              <a:cxnLst/>
              <a:rect l="l" t="t" r="r" b="b"/>
              <a:pathLst>
                <a:path w="13461257" h="13461257">
                  <a:moveTo>
                    <a:pt x="0" y="0"/>
                  </a:moveTo>
                  <a:lnTo>
                    <a:pt x="13461257" y="0"/>
                  </a:lnTo>
                  <a:lnTo>
                    <a:pt x="13461257" y="13461257"/>
                  </a:lnTo>
                  <a:lnTo>
                    <a:pt x="0" y="13461257"/>
                  </a:lnTo>
                  <a:lnTo>
                    <a:pt x="0" y="0"/>
                  </a:lnTo>
                  <a:close/>
                </a:path>
              </a:pathLst>
            </a:custGeom>
            <a:blipFill>
              <a:blip r:embed="rId2">
                <a:alphaModFix amt="7999"/>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414882" y="0"/>
              <a:ext cx="13461257" cy="13461257"/>
            </a:xfrm>
            <a:custGeom>
              <a:avLst/>
              <a:gdLst/>
              <a:ahLst/>
              <a:cxnLst/>
              <a:rect l="l" t="t" r="r" b="b"/>
              <a:pathLst>
                <a:path w="13461257" h="13461257">
                  <a:moveTo>
                    <a:pt x="0" y="0"/>
                  </a:moveTo>
                  <a:lnTo>
                    <a:pt x="13461257" y="0"/>
                  </a:lnTo>
                  <a:lnTo>
                    <a:pt x="13461257" y="13461257"/>
                  </a:lnTo>
                  <a:lnTo>
                    <a:pt x="0" y="13461257"/>
                  </a:lnTo>
                  <a:lnTo>
                    <a:pt x="0" y="0"/>
                  </a:lnTo>
                  <a:close/>
                </a:path>
              </a:pathLst>
            </a:custGeom>
            <a:blipFill>
              <a:blip r:embed="rId2">
                <a:alphaModFix amt="7999"/>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4015102" y="961138"/>
            <a:ext cx="11630240" cy="7340153"/>
            <a:chOff x="0" y="0"/>
            <a:chExt cx="2656961" cy="1676878"/>
          </a:xfrm>
        </p:grpSpPr>
        <p:sp>
          <p:nvSpPr>
            <p:cNvPr id="6" name="Freeform 6"/>
            <p:cNvSpPr/>
            <p:nvPr/>
          </p:nvSpPr>
          <p:spPr>
            <a:xfrm>
              <a:off x="0" y="0"/>
              <a:ext cx="2656961" cy="1676878"/>
            </a:xfrm>
            <a:custGeom>
              <a:avLst/>
              <a:gdLst/>
              <a:ahLst/>
              <a:cxnLst/>
              <a:rect l="l" t="t" r="r" b="b"/>
              <a:pathLst>
                <a:path w="2656961" h="1676878">
                  <a:moveTo>
                    <a:pt x="16642" y="0"/>
                  </a:moveTo>
                  <a:lnTo>
                    <a:pt x="2640319" y="0"/>
                  </a:lnTo>
                  <a:cubicBezTo>
                    <a:pt x="2649510" y="0"/>
                    <a:pt x="2656961" y="7451"/>
                    <a:pt x="2656961" y="16642"/>
                  </a:cubicBezTo>
                  <a:lnTo>
                    <a:pt x="2656961" y="1660236"/>
                  </a:lnTo>
                  <a:cubicBezTo>
                    <a:pt x="2656961" y="1664650"/>
                    <a:pt x="2655208" y="1668883"/>
                    <a:pt x="2652087" y="1672004"/>
                  </a:cubicBezTo>
                  <a:cubicBezTo>
                    <a:pt x="2648966" y="1675125"/>
                    <a:pt x="2644733" y="1676878"/>
                    <a:pt x="2640319" y="1676878"/>
                  </a:cubicBezTo>
                  <a:lnTo>
                    <a:pt x="16642" y="1676878"/>
                  </a:lnTo>
                  <a:cubicBezTo>
                    <a:pt x="12228" y="1676878"/>
                    <a:pt x="7995" y="1675125"/>
                    <a:pt x="4874" y="1672004"/>
                  </a:cubicBezTo>
                  <a:cubicBezTo>
                    <a:pt x="1753" y="1668883"/>
                    <a:pt x="0" y="1664650"/>
                    <a:pt x="0" y="1660236"/>
                  </a:cubicBezTo>
                  <a:lnTo>
                    <a:pt x="0" y="16642"/>
                  </a:lnTo>
                  <a:cubicBezTo>
                    <a:pt x="0" y="12228"/>
                    <a:pt x="1753" y="7995"/>
                    <a:pt x="4874" y="4874"/>
                  </a:cubicBezTo>
                  <a:cubicBezTo>
                    <a:pt x="7995" y="1753"/>
                    <a:pt x="12228" y="0"/>
                    <a:pt x="16642" y="0"/>
                  </a:cubicBezTo>
                  <a:close/>
                </a:path>
              </a:pathLst>
            </a:custGeom>
            <a:solidFill>
              <a:srgbClr val="FFDE59"/>
            </a:solidFill>
          </p:spPr>
        </p:sp>
        <p:sp>
          <p:nvSpPr>
            <p:cNvPr id="7" name="TextBox 7"/>
            <p:cNvSpPr txBox="1"/>
            <p:nvPr/>
          </p:nvSpPr>
          <p:spPr>
            <a:xfrm>
              <a:off x="0" y="-66675"/>
              <a:ext cx="2656961" cy="17435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614074" y="9723289"/>
            <a:ext cx="19689001" cy="1127422"/>
            <a:chOff x="0" y="0"/>
            <a:chExt cx="4498007" cy="257563"/>
          </a:xfrm>
        </p:grpSpPr>
        <p:sp>
          <p:nvSpPr>
            <p:cNvPr id="9" name="Freeform 9"/>
            <p:cNvSpPr/>
            <p:nvPr/>
          </p:nvSpPr>
          <p:spPr>
            <a:xfrm>
              <a:off x="0" y="0"/>
              <a:ext cx="4498007" cy="257563"/>
            </a:xfrm>
            <a:custGeom>
              <a:avLst/>
              <a:gdLst/>
              <a:ahLst/>
              <a:cxnLst/>
              <a:rect l="l" t="t" r="r" b="b"/>
              <a:pathLst>
                <a:path w="4498007" h="257563">
                  <a:moveTo>
                    <a:pt x="20054" y="0"/>
                  </a:moveTo>
                  <a:lnTo>
                    <a:pt x="4477953" y="0"/>
                  </a:lnTo>
                  <a:cubicBezTo>
                    <a:pt x="4483272" y="0"/>
                    <a:pt x="4488373" y="2113"/>
                    <a:pt x="4492134" y="5874"/>
                  </a:cubicBezTo>
                  <a:cubicBezTo>
                    <a:pt x="4495895" y="9634"/>
                    <a:pt x="4498007" y="14735"/>
                    <a:pt x="4498007" y="20054"/>
                  </a:cubicBezTo>
                  <a:lnTo>
                    <a:pt x="4498007" y="237509"/>
                  </a:lnTo>
                  <a:cubicBezTo>
                    <a:pt x="4498007" y="242828"/>
                    <a:pt x="4495895" y="247928"/>
                    <a:pt x="4492134" y="251689"/>
                  </a:cubicBezTo>
                  <a:cubicBezTo>
                    <a:pt x="4488373" y="255450"/>
                    <a:pt x="4483272" y="257563"/>
                    <a:pt x="4477953" y="257563"/>
                  </a:cubicBezTo>
                  <a:lnTo>
                    <a:pt x="20054" y="257563"/>
                  </a:lnTo>
                  <a:cubicBezTo>
                    <a:pt x="14735" y="257563"/>
                    <a:pt x="9634" y="255450"/>
                    <a:pt x="5874" y="251689"/>
                  </a:cubicBezTo>
                  <a:cubicBezTo>
                    <a:pt x="2113" y="247928"/>
                    <a:pt x="0" y="242828"/>
                    <a:pt x="0" y="237509"/>
                  </a:cubicBezTo>
                  <a:lnTo>
                    <a:pt x="0" y="20054"/>
                  </a:lnTo>
                  <a:cubicBezTo>
                    <a:pt x="0" y="14735"/>
                    <a:pt x="2113" y="9634"/>
                    <a:pt x="5874" y="5874"/>
                  </a:cubicBezTo>
                  <a:cubicBezTo>
                    <a:pt x="9634" y="2113"/>
                    <a:pt x="14735" y="0"/>
                    <a:pt x="20054" y="0"/>
                  </a:cubicBezTo>
                  <a:close/>
                </a:path>
              </a:pathLst>
            </a:custGeom>
            <a:solidFill>
              <a:srgbClr val="1966C4"/>
            </a:solidFill>
          </p:spPr>
        </p:sp>
        <p:sp>
          <p:nvSpPr>
            <p:cNvPr id="10" name="TextBox 10"/>
            <p:cNvSpPr txBox="1"/>
            <p:nvPr/>
          </p:nvSpPr>
          <p:spPr>
            <a:xfrm>
              <a:off x="0" y="-66675"/>
              <a:ext cx="4498007" cy="324238"/>
            </a:xfrm>
            <a:prstGeom prst="rect">
              <a:avLst/>
            </a:prstGeom>
          </p:spPr>
          <p:txBody>
            <a:bodyPr lIns="50800" tIns="50800" rIns="50800" bIns="50800" rtlCol="0" anchor="ctr"/>
            <a:lstStyle/>
            <a:p>
              <a:pPr algn="ctr">
                <a:lnSpc>
                  <a:spcPts val="2659"/>
                </a:lnSpc>
                <a:spcBef>
                  <a:spcPct val="0"/>
                </a:spcBef>
              </a:pPr>
              <a:endParaRPr/>
            </a:p>
          </p:txBody>
        </p:sp>
      </p:grpSp>
      <p:sp>
        <p:nvSpPr>
          <p:cNvPr id="11" name="Freeform 11"/>
          <p:cNvSpPr/>
          <p:nvPr/>
        </p:nvSpPr>
        <p:spPr>
          <a:xfrm>
            <a:off x="-1160852" y="4273852"/>
            <a:ext cx="6463773" cy="5359055"/>
          </a:xfrm>
          <a:custGeom>
            <a:avLst/>
            <a:gdLst/>
            <a:ahLst/>
            <a:cxnLst/>
            <a:rect l="l" t="t" r="r" b="b"/>
            <a:pathLst>
              <a:path w="6463773" h="5359055">
                <a:moveTo>
                  <a:pt x="0" y="0"/>
                </a:moveTo>
                <a:lnTo>
                  <a:pt x="6463773" y="0"/>
                </a:lnTo>
                <a:lnTo>
                  <a:pt x="6463773" y="5359055"/>
                </a:lnTo>
                <a:lnTo>
                  <a:pt x="0" y="535905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2" name="Freeform 12"/>
          <p:cNvSpPr/>
          <p:nvPr/>
        </p:nvSpPr>
        <p:spPr>
          <a:xfrm>
            <a:off x="-775962" y="1651785"/>
            <a:ext cx="3004784" cy="2961078"/>
          </a:xfrm>
          <a:custGeom>
            <a:avLst/>
            <a:gdLst/>
            <a:ahLst/>
            <a:cxnLst/>
            <a:rect l="l" t="t" r="r" b="b"/>
            <a:pathLst>
              <a:path w="3004784" h="2961078">
                <a:moveTo>
                  <a:pt x="0" y="0"/>
                </a:moveTo>
                <a:lnTo>
                  <a:pt x="3004784" y="0"/>
                </a:lnTo>
                <a:lnTo>
                  <a:pt x="3004784" y="2961078"/>
                </a:lnTo>
                <a:lnTo>
                  <a:pt x="0" y="2961078"/>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3" name="Freeform 13"/>
          <p:cNvSpPr/>
          <p:nvPr/>
        </p:nvSpPr>
        <p:spPr>
          <a:xfrm rot="507176">
            <a:off x="8123538" y="8430025"/>
            <a:ext cx="5253732" cy="6378703"/>
          </a:xfrm>
          <a:custGeom>
            <a:avLst/>
            <a:gdLst/>
            <a:ahLst/>
            <a:cxnLst/>
            <a:rect l="l" t="t" r="r" b="b"/>
            <a:pathLst>
              <a:path w="5253732" h="6378703">
                <a:moveTo>
                  <a:pt x="0" y="0"/>
                </a:moveTo>
                <a:lnTo>
                  <a:pt x="5253732" y="0"/>
                </a:lnTo>
                <a:lnTo>
                  <a:pt x="5253732" y="6378703"/>
                </a:lnTo>
                <a:lnTo>
                  <a:pt x="0" y="6378703"/>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4" name="Freeform 14"/>
          <p:cNvSpPr/>
          <p:nvPr/>
        </p:nvSpPr>
        <p:spPr>
          <a:xfrm rot="-173290">
            <a:off x="14845560" y="-2439817"/>
            <a:ext cx="5072223" cy="4657223"/>
          </a:xfrm>
          <a:custGeom>
            <a:avLst/>
            <a:gdLst/>
            <a:ahLst/>
            <a:cxnLst/>
            <a:rect l="l" t="t" r="r" b="b"/>
            <a:pathLst>
              <a:path w="5072223" h="4657223">
                <a:moveTo>
                  <a:pt x="0" y="0"/>
                </a:moveTo>
                <a:lnTo>
                  <a:pt x="5072223" y="0"/>
                </a:lnTo>
                <a:lnTo>
                  <a:pt x="5072223" y="4657223"/>
                </a:lnTo>
                <a:lnTo>
                  <a:pt x="0" y="4657223"/>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5" name="Freeform 15"/>
          <p:cNvSpPr/>
          <p:nvPr/>
        </p:nvSpPr>
        <p:spPr>
          <a:xfrm>
            <a:off x="3952132" y="8556070"/>
            <a:ext cx="2264681" cy="2805348"/>
          </a:xfrm>
          <a:custGeom>
            <a:avLst/>
            <a:gdLst/>
            <a:ahLst/>
            <a:cxnLst/>
            <a:rect l="l" t="t" r="r" b="b"/>
            <a:pathLst>
              <a:path w="2264681" h="2805348">
                <a:moveTo>
                  <a:pt x="0" y="0"/>
                </a:moveTo>
                <a:lnTo>
                  <a:pt x="2264680" y="0"/>
                </a:lnTo>
                <a:lnTo>
                  <a:pt x="2264680" y="2805348"/>
                </a:lnTo>
                <a:lnTo>
                  <a:pt x="0" y="2805348"/>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6" name="Freeform 16"/>
          <p:cNvSpPr/>
          <p:nvPr/>
        </p:nvSpPr>
        <p:spPr>
          <a:xfrm>
            <a:off x="15176337" y="6417897"/>
            <a:ext cx="3916566" cy="4851602"/>
          </a:xfrm>
          <a:custGeom>
            <a:avLst/>
            <a:gdLst/>
            <a:ahLst/>
            <a:cxnLst/>
            <a:rect l="l" t="t" r="r" b="b"/>
            <a:pathLst>
              <a:path w="3916566" h="4851602">
                <a:moveTo>
                  <a:pt x="0" y="0"/>
                </a:moveTo>
                <a:lnTo>
                  <a:pt x="3916566" y="0"/>
                </a:lnTo>
                <a:lnTo>
                  <a:pt x="3916566" y="4851602"/>
                </a:lnTo>
                <a:lnTo>
                  <a:pt x="0" y="4851602"/>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7" name="Freeform 17"/>
          <p:cNvSpPr/>
          <p:nvPr/>
        </p:nvSpPr>
        <p:spPr>
          <a:xfrm rot="2242953">
            <a:off x="3540071" y="-891667"/>
            <a:ext cx="2615394" cy="2719219"/>
          </a:xfrm>
          <a:custGeom>
            <a:avLst/>
            <a:gdLst/>
            <a:ahLst/>
            <a:cxnLst/>
            <a:rect l="l" t="t" r="r" b="b"/>
            <a:pathLst>
              <a:path w="2615394" h="2719219">
                <a:moveTo>
                  <a:pt x="0" y="0"/>
                </a:moveTo>
                <a:lnTo>
                  <a:pt x="2615394" y="0"/>
                </a:lnTo>
                <a:lnTo>
                  <a:pt x="2615394" y="2719218"/>
                </a:lnTo>
                <a:lnTo>
                  <a:pt x="0" y="2719218"/>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18" name="Freeform 18"/>
          <p:cNvSpPr/>
          <p:nvPr/>
        </p:nvSpPr>
        <p:spPr>
          <a:xfrm>
            <a:off x="13817559" y="9154519"/>
            <a:ext cx="1827783" cy="1608449"/>
          </a:xfrm>
          <a:custGeom>
            <a:avLst/>
            <a:gdLst/>
            <a:ahLst/>
            <a:cxnLst/>
            <a:rect l="l" t="t" r="r" b="b"/>
            <a:pathLst>
              <a:path w="1827783" h="1608449">
                <a:moveTo>
                  <a:pt x="0" y="0"/>
                </a:moveTo>
                <a:lnTo>
                  <a:pt x="1827783" y="0"/>
                </a:lnTo>
                <a:lnTo>
                  <a:pt x="1827783" y="1608449"/>
                </a:lnTo>
                <a:lnTo>
                  <a:pt x="0" y="1608449"/>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9" name="Freeform 19"/>
          <p:cNvSpPr/>
          <p:nvPr/>
        </p:nvSpPr>
        <p:spPr>
          <a:xfrm flipH="1">
            <a:off x="410953" y="-219903"/>
            <a:ext cx="1827783" cy="1608449"/>
          </a:xfrm>
          <a:custGeom>
            <a:avLst/>
            <a:gdLst/>
            <a:ahLst/>
            <a:cxnLst/>
            <a:rect l="l" t="t" r="r" b="b"/>
            <a:pathLst>
              <a:path w="1827783" h="1608449">
                <a:moveTo>
                  <a:pt x="1827783" y="0"/>
                </a:moveTo>
                <a:lnTo>
                  <a:pt x="0" y="0"/>
                </a:lnTo>
                <a:lnTo>
                  <a:pt x="0" y="1608449"/>
                </a:lnTo>
                <a:lnTo>
                  <a:pt x="1827783" y="1608449"/>
                </a:lnTo>
                <a:lnTo>
                  <a:pt x="1827783"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20" name="Freeform 20"/>
          <p:cNvSpPr/>
          <p:nvPr/>
        </p:nvSpPr>
        <p:spPr>
          <a:xfrm>
            <a:off x="726430" y="4631215"/>
            <a:ext cx="598415" cy="598415"/>
          </a:xfrm>
          <a:custGeom>
            <a:avLst/>
            <a:gdLst/>
            <a:ahLst/>
            <a:cxnLst/>
            <a:rect l="l" t="t" r="r" b="b"/>
            <a:pathLst>
              <a:path w="598415" h="598415">
                <a:moveTo>
                  <a:pt x="0" y="0"/>
                </a:moveTo>
                <a:lnTo>
                  <a:pt x="598415" y="0"/>
                </a:lnTo>
                <a:lnTo>
                  <a:pt x="598415" y="598415"/>
                </a:lnTo>
                <a:lnTo>
                  <a:pt x="0" y="598415"/>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sp>
      <p:sp>
        <p:nvSpPr>
          <p:cNvPr id="21" name="Freeform 21"/>
          <p:cNvSpPr/>
          <p:nvPr/>
        </p:nvSpPr>
        <p:spPr>
          <a:xfrm>
            <a:off x="10954071" y="1405807"/>
            <a:ext cx="598415" cy="598415"/>
          </a:xfrm>
          <a:custGeom>
            <a:avLst/>
            <a:gdLst/>
            <a:ahLst/>
            <a:cxnLst/>
            <a:rect l="l" t="t" r="r" b="b"/>
            <a:pathLst>
              <a:path w="598415" h="598415">
                <a:moveTo>
                  <a:pt x="0" y="0"/>
                </a:moveTo>
                <a:lnTo>
                  <a:pt x="598415" y="0"/>
                </a:lnTo>
                <a:lnTo>
                  <a:pt x="598415" y="598415"/>
                </a:lnTo>
                <a:lnTo>
                  <a:pt x="0" y="598415"/>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sp>
      <p:sp>
        <p:nvSpPr>
          <p:cNvPr id="22" name="TextBox 22"/>
          <p:cNvSpPr txBox="1"/>
          <p:nvPr/>
        </p:nvSpPr>
        <p:spPr>
          <a:xfrm>
            <a:off x="4456676" y="2361694"/>
            <a:ext cx="10747093" cy="4591686"/>
          </a:xfrm>
          <a:prstGeom prst="rect">
            <a:avLst/>
          </a:prstGeom>
        </p:spPr>
        <p:txBody>
          <a:bodyPr lIns="0" tIns="0" rIns="0" bIns="0" rtlCol="0" anchor="t">
            <a:spAutoFit/>
          </a:bodyPr>
          <a:lstStyle/>
          <a:p>
            <a:pPr algn="ctr">
              <a:lnSpc>
                <a:spcPts val="3639"/>
              </a:lnSpc>
              <a:spcBef>
                <a:spcPct val="0"/>
              </a:spcBef>
            </a:pPr>
            <a:r>
              <a:rPr lang="en-US" sz="2599">
                <a:solidFill>
                  <a:srgbClr val="000000"/>
                </a:solidFill>
                <a:latin typeface="Telegraf"/>
                <a:ea typeface="Telegraf"/>
                <a:cs typeface="Telegraf"/>
                <a:sym typeface="Telegraf"/>
              </a:rPr>
              <a:t>T và P là đôi bạn thân và có cùng sở thích về công nghệ thông tin. Trong cuộc thi “Tài năng công nghệ trẻ”, hai bạn đã giành được giải Nhất và nhận được 1 000 000 đồng tiền thưởng. T bàn với P: “Chúng ta sẽ dùng số tiền này để đăng kí các khoá học trực tuyến nhằm tìm hiểu thêm về công nghệ.”. Sau khi suy nghĩ, P trả lời: “Hay là chúng ta để dành số tiền đó rồi khi nào đủ tiền sẽ mua một cái máy tính tốt để cùng học.”. Bỗng nhiên, T chợt nhớ đến người bạn cùng nhóm đang định nghỉ học vì gia đình khó khăn. Thế là T và P cùng đến nhà thăm bạn và quyết định trích ra một nửa số tiền thưởng để chia sẻ cùng bạn.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D83FF"/>
        </a:solidFill>
        <a:effectLst/>
      </p:bgPr>
    </p:bg>
    <p:spTree>
      <p:nvGrpSpPr>
        <p:cNvPr id="1" name=""/>
        <p:cNvGrpSpPr/>
        <p:nvPr/>
      </p:nvGrpSpPr>
      <p:grpSpPr>
        <a:xfrm>
          <a:off x="0" y="0"/>
          <a:ext cx="0" cy="0"/>
          <a:chOff x="0" y="0"/>
          <a:chExt cx="0" cy="0"/>
        </a:xfrm>
      </p:grpSpPr>
      <p:sp>
        <p:nvSpPr>
          <p:cNvPr id="2" name="Freeform 2"/>
          <p:cNvSpPr/>
          <p:nvPr/>
        </p:nvSpPr>
        <p:spPr>
          <a:xfrm>
            <a:off x="13750566" y="5143500"/>
            <a:ext cx="3940015" cy="4704496"/>
          </a:xfrm>
          <a:custGeom>
            <a:avLst/>
            <a:gdLst/>
            <a:ahLst/>
            <a:cxnLst/>
            <a:rect l="l" t="t" r="r" b="b"/>
            <a:pathLst>
              <a:path w="3940015" h="4704496">
                <a:moveTo>
                  <a:pt x="0" y="0"/>
                </a:moveTo>
                <a:lnTo>
                  <a:pt x="3940015" y="0"/>
                </a:lnTo>
                <a:lnTo>
                  <a:pt x="3940015" y="4704496"/>
                </a:lnTo>
                <a:lnTo>
                  <a:pt x="0" y="4704496"/>
                </a:lnTo>
                <a:lnTo>
                  <a:pt x="0" y="0"/>
                </a:lnTo>
                <a:close/>
              </a:path>
            </a:pathLst>
          </a:custGeom>
          <a:blipFill>
            <a:blip r:embed="rId2"/>
            <a:stretch>
              <a:fillRect/>
            </a:stretch>
          </a:blipFill>
        </p:spPr>
      </p:sp>
      <p:sp>
        <p:nvSpPr>
          <p:cNvPr id="3" name="Freeform 3"/>
          <p:cNvSpPr/>
          <p:nvPr/>
        </p:nvSpPr>
        <p:spPr>
          <a:xfrm>
            <a:off x="1852466" y="3963913"/>
            <a:ext cx="2558103" cy="5556061"/>
          </a:xfrm>
          <a:custGeom>
            <a:avLst/>
            <a:gdLst/>
            <a:ahLst/>
            <a:cxnLst/>
            <a:rect l="l" t="t" r="r" b="b"/>
            <a:pathLst>
              <a:path w="2558103" h="5556061">
                <a:moveTo>
                  <a:pt x="0" y="0"/>
                </a:moveTo>
                <a:lnTo>
                  <a:pt x="2558102" y="0"/>
                </a:lnTo>
                <a:lnTo>
                  <a:pt x="2558102" y="5556060"/>
                </a:lnTo>
                <a:lnTo>
                  <a:pt x="0" y="5556060"/>
                </a:lnTo>
                <a:lnTo>
                  <a:pt x="0" y="0"/>
                </a:lnTo>
                <a:close/>
              </a:path>
            </a:pathLst>
          </a:custGeom>
          <a:blipFill>
            <a:blip r:embed="rId3"/>
            <a:stretch>
              <a:fillRect/>
            </a:stretch>
          </a:blipFill>
        </p:spPr>
      </p:sp>
      <p:grpSp>
        <p:nvGrpSpPr>
          <p:cNvPr id="4" name="Group 4"/>
          <p:cNvGrpSpPr/>
          <p:nvPr/>
        </p:nvGrpSpPr>
        <p:grpSpPr>
          <a:xfrm>
            <a:off x="1533400" y="1221259"/>
            <a:ext cx="7240164" cy="2317435"/>
            <a:chOff x="0" y="0"/>
            <a:chExt cx="1906874" cy="610353"/>
          </a:xfrm>
        </p:grpSpPr>
        <p:sp>
          <p:nvSpPr>
            <p:cNvPr id="5" name="Freeform 5"/>
            <p:cNvSpPr/>
            <p:nvPr/>
          </p:nvSpPr>
          <p:spPr>
            <a:xfrm>
              <a:off x="0" y="0"/>
              <a:ext cx="1906874" cy="610353"/>
            </a:xfrm>
            <a:custGeom>
              <a:avLst/>
              <a:gdLst/>
              <a:ahLst/>
              <a:cxnLst/>
              <a:rect l="l" t="t" r="r" b="b"/>
              <a:pathLst>
                <a:path w="1906874" h="610353">
                  <a:moveTo>
                    <a:pt x="54534" y="0"/>
                  </a:moveTo>
                  <a:lnTo>
                    <a:pt x="1852340" y="0"/>
                  </a:lnTo>
                  <a:cubicBezTo>
                    <a:pt x="1866803" y="0"/>
                    <a:pt x="1880675" y="5746"/>
                    <a:pt x="1890902" y="15973"/>
                  </a:cubicBezTo>
                  <a:cubicBezTo>
                    <a:pt x="1901129" y="26200"/>
                    <a:pt x="1906874" y="40071"/>
                    <a:pt x="1906874" y="54534"/>
                  </a:cubicBezTo>
                  <a:lnTo>
                    <a:pt x="1906874" y="555819"/>
                  </a:lnTo>
                  <a:cubicBezTo>
                    <a:pt x="1906874" y="570282"/>
                    <a:pt x="1901129" y="584153"/>
                    <a:pt x="1890902" y="594380"/>
                  </a:cubicBezTo>
                  <a:cubicBezTo>
                    <a:pt x="1880675" y="604608"/>
                    <a:pt x="1866803" y="610353"/>
                    <a:pt x="1852340" y="610353"/>
                  </a:cubicBezTo>
                  <a:lnTo>
                    <a:pt x="54534" y="610353"/>
                  </a:lnTo>
                  <a:cubicBezTo>
                    <a:pt x="40071" y="610353"/>
                    <a:pt x="26200" y="604608"/>
                    <a:pt x="15973" y="594380"/>
                  </a:cubicBezTo>
                  <a:cubicBezTo>
                    <a:pt x="5746" y="584153"/>
                    <a:pt x="0" y="570282"/>
                    <a:pt x="0" y="555819"/>
                  </a:cubicBezTo>
                  <a:lnTo>
                    <a:pt x="0" y="54534"/>
                  </a:lnTo>
                  <a:cubicBezTo>
                    <a:pt x="0" y="40071"/>
                    <a:pt x="5746" y="26200"/>
                    <a:pt x="15973" y="15973"/>
                  </a:cubicBezTo>
                  <a:cubicBezTo>
                    <a:pt x="26200" y="5746"/>
                    <a:pt x="40071" y="0"/>
                    <a:pt x="54534" y="0"/>
                  </a:cubicBezTo>
                  <a:close/>
                </a:path>
              </a:pathLst>
            </a:custGeom>
            <a:solidFill>
              <a:srgbClr val="FFDE59"/>
            </a:solidFill>
          </p:spPr>
        </p:sp>
        <p:sp>
          <p:nvSpPr>
            <p:cNvPr id="6" name="TextBox 6"/>
            <p:cNvSpPr txBox="1"/>
            <p:nvPr/>
          </p:nvSpPr>
          <p:spPr>
            <a:xfrm>
              <a:off x="0" y="-66675"/>
              <a:ext cx="1906874" cy="677028"/>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6788430" y="4424508"/>
            <a:ext cx="7240164" cy="2317435"/>
            <a:chOff x="0" y="0"/>
            <a:chExt cx="1906874" cy="610353"/>
          </a:xfrm>
        </p:grpSpPr>
        <p:sp>
          <p:nvSpPr>
            <p:cNvPr id="8" name="Freeform 8"/>
            <p:cNvSpPr/>
            <p:nvPr/>
          </p:nvSpPr>
          <p:spPr>
            <a:xfrm>
              <a:off x="0" y="0"/>
              <a:ext cx="1906874" cy="610353"/>
            </a:xfrm>
            <a:custGeom>
              <a:avLst/>
              <a:gdLst/>
              <a:ahLst/>
              <a:cxnLst/>
              <a:rect l="l" t="t" r="r" b="b"/>
              <a:pathLst>
                <a:path w="1906874" h="610353">
                  <a:moveTo>
                    <a:pt x="54534" y="0"/>
                  </a:moveTo>
                  <a:lnTo>
                    <a:pt x="1852340" y="0"/>
                  </a:lnTo>
                  <a:cubicBezTo>
                    <a:pt x="1866803" y="0"/>
                    <a:pt x="1880675" y="5746"/>
                    <a:pt x="1890902" y="15973"/>
                  </a:cubicBezTo>
                  <a:cubicBezTo>
                    <a:pt x="1901129" y="26200"/>
                    <a:pt x="1906874" y="40071"/>
                    <a:pt x="1906874" y="54534"/>
                  </a:cubicBezTo>
                  <a:lnTo>
                    <a:pt x="1906874" y="555819"/>
                  </a:lnTo>
                  <a:cubicBezTo>
                    <a:pt x="1906874" y="570282"/>
                    <a:pt x="1901129" y="584153"/>
                    <a:pt x="1890902" y="594380"/>
                  </a:cubicBezTo>
                  <a:cubicBezTo>
                    <a:pt x="1880675" y="604608"/>
                    <a:pt x="1866803" y="610353"/>
                    <a:pt x="1852340" y="610353"/>
                  </a:cubicBezTo>
                  <a:lnTo>
                    <a:pt x="54534" y="610353"/>
                  </a:lnTo>
                  <a:cubicBezTo>
                    <a:pt x="40071" y="610353"/>
                    <a:pt x="26200" y="604608"/>
                    <a:pt x="15973" y="594380"/>
                  </a:cubicBezTo>
                  <a:cubicBezTo>
                    <a:pt x="5746" y="584153"/>
                    <a:pt x="0" y="570282"/>
                    <a:pt x="0" y="555819"/>
                  </a:cubicBezTo>
                  <a:lnTo>
                    <a:pt x="0" y="54534"/>
                  </a:lnTo>
                  <a:cubicBezTo>
                    <a:pt x="0" y="40071"/>
                    <a:pt x="5746" y="26200"/>
                    <a:pt x="15973" y="15973"/>
                  </a:cubicBezTo>
                  <a:cubicBezTo>
                    <a:pt x="26200" y="5746"/>
                    <a:pt x="40071" y="0"/>
                    <a:pt x="54534" y="0"/>
                  </a:cubicBezTo>
                  <a:close/>
                </a:path>
              </a:pathLst>
            </a:custGeom>
            <a:solidFill>
              <a:srgbClr val="FFDE59"/>
            </a:solidFill>
          </p:spPr>
        </p:sp>
        <p:sp>
          <p:nvSpPr>
            <p:cNvPr id="9" name="TextBox 9"/>
            <p:cNvSpPr txBox="1"/>
            <p:nvPr/>
          </p:nvSpPr>
          <p:spPr>
            <a:xfrm>
              <a:off x="0" y="-66675"/>
              <a:ext cx="1906874" cy="677028"/>
            </a:xfrm>
            <a:prstGeom prst="rect">
              <a:avLst/>
            </a:prstGeom>
          </p:spPr>
          <p:txBody>
            <a:bodyPr lIns="50800" tIns="50800" rIns="50800" bIns="50800" rtlCol="0" anchor="ctr"/>
            <a:lstStyle/>
            <a:p>
              <a:pPr algn="ctr">
                <a:lnSpc>
                  <a:spcPts val="2659"/>
                </a:lnSpc>
              </a:pPr>
              <a:endParaRPr/>
            </a:p>
          </p:txBody>
        </p:sp>
      </p:grpSp>
      <p:sp>
        <p:nvSpPr>
          <p:cNvPr id="10" name="Freeform 10"/>
          <p:cNvSpPr/>
          <p:nvPr/>
        </p:nvSpPr>
        <p:spPr>
          <a:xfrm>
            <a:off x="4269403" y="7754095"/>
            <a:ext cx="2960601" cy="2341566"/>
          </a:xfrm>
          <a:custGeom>
            <a:avLst/>
            <a:gdLst/>
            <a:ahLst/>
            <a:cxnLst/>
            <a:rect l="l" t="t" r="r" b="b"/>
            <a:pathLst>
              <a:path w="2960601" h="2341566">
                <a:moveTo>
                  <a:pt x="0" y="0"/>
                </a:moveTo>
                <a:lnTo>
                  <a:pt x="2960600" y="0"/>
                </a:lnTo>
                <a:lnTo>
                  <a:pt x="2960600" y="2341566"/>
                </a:lnTo>
                <a:lnTo>
                  <a:pt x="0" y="234156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1" name="Freeform 11"/>
          <p:cNvSpPr/>
          <p:nvPr/>
        </p:nvSpPr>
        <p:spPr>
          <a:xfrm>
            <a:off x="11962938" y="1028700"/>
            <a:ext cx="2294619" cy="3337628"/>
          </a:xfrm>
          <a:custGeom>
            <a:avLst/>
            <a:gdLst/>
            <a:ahLst/>
            <a:cxnLst/>
            <a:rect l="l" t="t" r="r" b="b"/>
            <a:pathLst>
              <a:path w="2294619" h="3337628">
                <a:moveTo>
                  <a:pt x="0" y="0"/>
                </a:moveTo>
                <a:lnTo>
                  <a:pt x="2294620" y="0"/>
                </a:lnTo>
                <a:lnTo>
                  <a:pt x="2294620" y="3337628"/>
                </a:lnTo>
                <a:lnTo>
                  <a:pt x="0" y="3337628"/>
                </a:lnTo>
                <a:lnTo>
                  <a:pt x="0" y="0"/>
                </a:lnTo>
                <a:close/>
              </a:path>
            </a:pathLst>
          </a:custGeom>
          <a:blipFill>
            <a:blip r:embed="rId6"/>
            <a:stretch>
              <a:fillRect/>
            </a:stretch>
          </a:blipFill>
        </p:spPr>
      </p:sp>
      <p:sp>
        <p:nvSpPr>
          <p:cNvPr id="12" name="TextBox 12"/>
          <p:cNvSpPr txBox="1"/>
          <p:nvPr/>
        </p:nvSpPr>
        <p:spPr>
          <a:xfrm>
            <a:off x="1533400" y="2072636"/>
            <a:ext cx="7240164" cy="519431"/>
          </a:xfrm>
          <a:prstGeom prst="rect">
            <a:avLst/>
          </a:prstGeom>
        </p:spPr>
        <p:txBody>
          <a:bodyPr lIns="0" tIns="0" rIns="0" bIns="0" rtlCol="0" anchor="t">
            <a:spAutoFit/>
          </a:bodyPr>
          <a:lstStyle/>
          <a:p>
            <a:pPr algn="ctr">
              <a:lnSpc>
                <a:spcPts val="3919"/>
              </a:lnSpc>
              <a:spcBef>
                <a:spcPct val="0"/>
              </a:spcBef>
            </a:pPr>
            <a:r>
              <a:rPr lang="en-US" sz="2799">
                <a:solidFill>
                  <a:srgbClr val="000000"/>
                </a:solidFill>
                <a:latin typeface="Telegraf"/>
                <a:ea typeface="Telegraf"/>
                <a:cs typeface="Telegraf"/>
                <a:sym typeface="Telegraf"/>
              </a:rPr>
              <a:t>Theo em, thế nào là quản lí tiền hiệu quả?</a:t>
            </a:r>
          </a:p>
        </p:txBody>
      </p:sp>
      <p:sp>
        <p:nvSpPr>
          <p:cNvPr id="13" name="TextBox 13"/>
          <p:cNvSpPr txBox="1"/>
          <p:nvPr/>
        </p:nvSpPr>
        <p:spPr>
          <a:xfrm>
            <a:off x="7017394" y="5200660"/>
            <a:ext cx="7240164" cy="898525"/>
          </a:xfrm>
          <a:prstGeom prst="rect">
            <a:avLst/>
          </a:prstGeom>
        </p:spPr>
        <p:txBody>
          <a:bodyPr lIns="0" tIns="0" rIns="0" bIns="0" rtlCol="0" anchor="t">
            <a:spAutoFit/>
          </a:bodyPr>
          <a:lstStyle/>
          <a:p>
            <a:pPr algn="ctr">
              <a:lnSpc>
                <a:spcPts val="3499"/>
              </a:lnSpc>
              <a:spcBef>
                <a:spcPct val="0"/>
              </a:spcBef>
            </a:pPr>
            <a:r>
              <a:rPr lang="en-US" sz="2499">
                <a:solidFill>
                  <a:srgbClr val="000000"/>
                </a:solidFill>
                <a:latin typeface="Telegraf"/>
                <a:ea typeface="Telegraf"/>
                <a:cs typeface="Telegraf"/>
                <a:sym typeface="Telegraf"/>
              </a:rPr>
              <a:t>Việc quản lí tiền hiệu quả có ý nghĩa như thế nào?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D83FF"/>
        </a:solidFill>
        <a:effectLst/>
      </p:bgPr>
    </p:bg>
    <p:spTree>
      <p:nvGrpSpPr>
        <p:cNvPr id="1" name=""/>
        <p:cNvGrpSpPr/>
        <p:nvPr/>
      </p:nvGrpSpPr>
      <p:grpSpPr>
        <a:xfrm>
          <a:off x="0" y="0"/>
          <a:ext cx="0" cy="0"/>
          <a:chOff x="0" y="0"/>
          <a:chExt cx="0" cy="0"/>
        </a:xfrm>
      </p:grpSpPr>
      <p:grpSp>
        <p:nvGrpSpPr>
          <p:cNvPr id="2" name="Group 2"/>
          <p:cNvGrpSpPr/>
          <p:nvPr/>
        </p:nvGrpSpPr>
        <p:grpSpPr>
          <a:xfrm>
            <a:off x="-437687" y="334676"/>
            <a:ext cx="20157104" cy="10095943"/>
            <a:chOff x="0" y="0"/>
            <a:chExt cx="26876139" cy="13461257"/>
          </a:xfrm>
        </p:grpSpPr>
        <p:sp>
          <p:nvSpPr>
            <p:cNvPr id="3" name="Freeform 3"/>
            <p:cNvSpPr/>
            <p:nvPr/>
          </p:nvSpPr>
          <p:spPr>
            <a:xfrm>
              <a:off x="0" y="0"/>
              <a:ext cx="13461257" cy="13461257"/>
            </a:xfrm>
            <a:custGeom>
              <a:avLst/>
              <a:gdLst/>
              <a:ahLst/>
              <a:cxnLst/>
              <a:rect l="l" t="t" r="r" b="b"/>
              <a:pathLst>
                <a:path w="13461257" h="13461257">
                  <a:moveTo>
                    <a:pt x="0" y="0"/>
                  </a:moveTo>
                  <a:lnTo>
                    <a:pt x="13461257" y="0"/>
                  </a:lnTo>
                  <a:lnTo>
                    <a:pt x="13461257" y="13461257"/>
                  </a:lnTo>
                  <a:lnTo>
                    <a:pt x="0" y="13461257"/>
                  </a:lnTo>
                  <a:lnTo>
                    <a:pt x="0" y="0"/>
                  </a:lnTo>
                  <a:close/>
                </a:path>
              </a:pathLst>
            </a:custGeom>
            <a:blipFill>
              <a:blip r:embed="rId2">
                <a:alphaModFix amt="7999"/>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414882" y="0"/>
              <a:ext cx="13461257" cy="13461257"/>
            </a:xfrm>
            <a:custGeom>
              <a:avLst/>
              <a:gdLst/>
              <a:ahLst/>
              <a:cxnLst/>
              <a:rect l="l" t="t" r="r" b="b"/>
              <a:pathLst>
                <a:path w="13461257" h="13461257">
                  <a:moveTo>
                    <a:pt x="0" y="0"/>
                  </a:moveTo>
                  <a:lnTo>
                    <a:pt x="13461257" y="0"/>
                  </a:lnTo>
                  <a:lnTo>
                    <a:pt x="13461257" y="13461257"/>
                  </a:lnTo>
                  <a:lnTo>
                    <a:pt x="0" y="13461257"/>
                  </a:lnTo>
                  <a:lnTo>
                    <a:pt x="0" y="0"/>
                  </a:lnTo>
                  <a:close/>
                </a:path>
              </a:pathLst>
            </a:custGeom>
            <a:blipFill>
              <a:blip r:embed="rId2">
                <a:alphaModFix amt="7999"/>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0" y="1256904"/>
            <a:ext cx="10942754" cy="977934"/>
            <a:chOff x="0" y="0"/>
            <a:chExt cx="2882042" cy="257563"/>
          </a:xfrm>
        </p:grpSpPr>
        <p:sp>
          <p:nvSpPr>
            <p:cNvPr id="6" name="Freeform 6"/>
            <p:cNvSpPr/>
            <p:nvPr/>
          </p:nvSpPr>
          <p:spPr>
            <a:xfrm>
              <a:off x="0" y="0"/>
              <a:ext cx="2882042" cy="257563"/>
            </a:xfrm>
            <a:custGeom>
              <a:avLst/>
              <a:gdLst/>
              <a:ahLst/>
              <a:cxnLst/>
              <a:rect l="l" t="t" r="r" b="b"/>
              <a:pathLst>
                <a:path w="2882042" h="257563">
                  <a:moveTo>
                    <a:pt x="36082" y="0"/>
                  </a:moveTo>
                  <a:lnTo>
                    <a:pt x="2845960" y="0"/>
                  </a:lnTo>
                  <a:cubicBezTo>
                    <a:pt x="2865888" y="0"/>
                    <a:pt x="2882042" y="16155"/>
                    <a:pt x="2882042" y="36082"/>
                  </a:cubicBezTo>
                  <a:lnTo>
                    <a:pt x="2882042" y="221481"/>
                  </a:lnTo>
                  <a:cubicBezTo>
                    <a:pt x="2882042" y="241408"/>
                    <a:pt x="2865888" y="257563"/>
                    <a:pt x="2845960" y="257563"/>
                  </a:cubicBezTo>
                  <a:lnTo>
                    <a:pt x="36082" y="257563"/>
                  </a:lnTo>
                  <a:cubicBezTo>
                    <a:pt x="16155" y="257563"/>
                    <a:pt x="0" y="241408"/>
                    <a:pt x="0" y="221481"/>
                  </a:cubicBezTo>
                  <a:lnTo>
                    <a:pt x="0" y="36082"/>
                  </a:lnTo>
                  <a:cubicBezTo>
                    <a:pt x="0" y="16155"/>
                    <a:pt x="16155" y="0"/>
                    <a:pt x="36082" y="0"/>
                  </a:cubicBezTo>
                  <a:close/>
                </a:path>
              </a:pathLst>
            </a:custGeom>
            <a:solidFill>
              <a:srgbClr val="FFDE59"/>
            </a:solidFill>
          </p:spPr>
        </p:sp>
        <p:sp>
          <p:nvSpPr>
            <p:cNvPr id="7" name="TextBox 7"/>
            <p:cNvSpPr txBox="1"/>
            <p:nvPr/>
          </p:nvSpPr>
          <p:spPr>
            <a:xfrm>
              <a:off x="0" y="-66675"/>
              <a:ext cx="2882042" cy="324238"/>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700500" y="9258300"/>
            <a:ext cx="19689001" cy="1592411"/>
            <a:chOff x="0" y="0"/>
            <a:chExt cx="4498007" cy="363791"/>
          </a:xfrm>
        </p:grpSpPr>
        <p:sp>
          <p:nvSpPr>
            <p:cNvPr id="9" name="Freeform 9"/>
            <p:cNvSpPr/>
            <p:nvPr/>
          </p:nvSpPr>
          <p:spPr>
            <a:xfrm>
              <a:off x="0" y="0"/>
              <a:ext cx="4498007" cy="363791"/>
            </a:xfrm>
            <a:custGeom>
              <a:avLst/>
              <a:gdLst/>
              <a:ahLst/>
              <a:cxnLst/>
              <a:rect l="l" t="t" r="r" b="b"/>
              <a:pathLst>
                <a:path w="4498007" h="363791">
                  <a:moveTo>
                    <a:pt x="20054" y="0"/>
                  </a:moveTo>
                  <a:lnTo>
                    <a:pt x="4477953" y="0"/>
                  </a:lnTo>
                  <a:cubicBezTo>
                    <a:pt x="4483272" y="0"/>
                    <a:pt x="4488373" y="2113"/>
                    <a:pt x="4492134" y="5874"/>
                  </a:cubicBezTo>
                  <a:cubicBezTo>
                    <a:pt x="4495895" y="9634"/>
                    <a:pt x="4498007" y="14735"/>
                    <a:pt x="4498007" y="20054"/>
                  </a:cubicBezTo>
                  <a:lnTo>
                    <a:pt x="4498007" y="343737"/>
                  </a:lnTo>
                  <a:cubicBezTo>
                    <a:pt x="4498007" y="349056"/>
                    <a:pt x="4495895" y="354156"/>
                    <a:pt x="4492134" y="357917"/>
                  </a:cubicBezTo>
                  <a:cubicBezTo>
                    <a:pt x="4488373" y="361678"/>
                    <a:pt x="4483272" y="363791"/>
                    <a:pt x="4477953" y="363791"/>
                  </a:cubicBezTo>
                  <a:lnTo>
                    <a:pt x="20054" y="363791"/>
                  </a:lnTo>
                  <a:cubicBezTo>
                    <a:pt x="14735" y="363791"/>
                    <a:pt x="9634" y="361678"/>
                    <a:pt x="5874" y="357917"/>
                  </a:cubicBezTo>
                  <a:cubicBezTo>
                    <a:pt x="2113" y="354156"/>
                    <a:pt x="0" y="349056"/>
                    <a:pt x="0" y="343737"/>
                  </a:cubicBezTo>
                  <a:lnTo>
                    <a:pt x="0" y="20054"/>
                  </a:lnTo>
                  <a:cubicBezTo>
                    <a:pt x="0" y="14735"/>
                    <a:pt x="2113" y="9634"/>
                    <a:pt x="5874" y="5874"/>
                  </a:cubicBezTo>
                  <a:cubicBezTo>
                    <a:pt x="9634" y="2113"/>
                    <a:pt x="14735" y="0"/>
                    <a:pt x="20054" y="0"/>
                  </a:cubicBezTo>
                  <a:close/>
                </a:path>
              </a:pathLst>
            </a:custGeom>
            <a:solidFill>
              <a:srgbClr val="1966C4"/>
            </a:solidFill>
          </p:spPr>
        </p:sp>
        <p:sp>
          <p:nvSpPr>
            <p:cNvPr id="10" name="TextBox 10"/>
            <p:cNvSpPr txBox="1"/>
            <p:nvPr/>
          </p:nvSpPr>
          <p:spPr>
            <a:xfrm>
              <a:off x="0" y="-66675"/>
              <a:ext cx="4498007" cy="430466"/>
            </a:xfrm>
            <a:prstGeom prst="rect">
              <a:avLst/>
            </a:prstGeom>
          </p:spPr>
          <p:txBody>
            <a:bodyPr lIns="50800" tIns="50800" rIns="50800" bIns="50800" rtlCol="0" anchor="ctr"/>
            <a:lstStyle/>
            <a:p>
              <a:pPr algn="ctr">
                <a:lnSpc>
                  <a:spcPts val="2659"/>
                </a:lnSpc>
                <a:spcBef>
                  <a:spcPct val="0"/>
                </a:spcBef>
              </a:pPr>
              <a:endParaRPr/>
            </a:p>
          </p:txBody>
        </p:sp>
      </p:grpSp>
      <p:sp>
        <p:nvSpPr>
          <p:cNvPr id="11" name="Freeform 11"/>
          <p:cNvSpPr/>
          <p:nvPr/>
        </p:nvSpPr>
        <p:spPr>
          <a:xfrm rot="582527">
            <a:off x="-1105580" y="7008238"/>
            <a:ext cx="4045364" cy="4693988"/>
          </a:xfrm>
          <a:custGeom>
            <a:avLst/>
            <a:gdLst/>
            <a:ahLst/>
            <a:cxnLst/>
            <a:rect l="l" t="t" r="r" b="b"/>
            <a:pathLst>
              <a:path w="4045364" h="4693988">
                <a:moveTo>
                  <a:pt x="0" y="0"/>
                </a:moveTo>
                <a:lnTo>
                  <a:pt x="4045365" y="0"/>
                </a:lnTo>
                <a:lnTo>
                  <a:pt x="4045365" y="4693988"/>
                </a:lnTo>
                <a:lnTo>
                  <a:pt x="0" y="469398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2" name="Freeform 12"/>
          <p:cNvSpPr/>
          <p:nvPr/>
        </p:nvSpPr>
        <p:spPr>
          <a:xfrm rot="1052077">
            <a:off x="16225970" y="1899182"/>
            <a:ext cx="2777261" cy="2570229"/>
          </a:xfrm>
          <a:custGeom>
            <a:avLst/>
            <a:gdLst/>
            <a:ahLst/>
            <a:cxnLst/>
            <a:rect l="l" t="t" r="r" b="b"/>
            <a:pathLst>
              <a:path w="2777261" h="2570229">
                <a:moveTo>
                  <a:pt x="0" y="0"/>
                </a:moveTo>
                <a:lnTo>
                  <a:pt x="2777261" y="0"/>
                </a:lnTo>
                <a:lnTo>
                  <a:pt x="2777261" y="2570230"/>
                </a:lnTo>
                <a:lnTo>
                  <a:pt x="0" y="257023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3" name="Freeform 13"/>
          <p:cNvSpPr/>
          <p:nvPr/>
        </p:nvSpPr>
        <p:spPr>
          <a:xfrm>
            <a:off x="9495467" y="-2031083"/>
            <a:ext cx="4152757" cy="4092353"/>
          </a:xfrm>
          <a:custGeom>
            <a:avLst/>
            <a:gdLst/>
            <a:ahLst/>
            <a:cxnLst/>
            <a:rect l="l" t="t" r="r" b="b"/>
            <a:pathLst>
              <a:path w="4152757" h="4092353">
                <a:moveTo>
                  <a:pt x="0" y="0"/>
                </a:moveTo>
                <a:lnTo>
                  <a:pt x="4152758" y="0"/>
                </a:lnTo>
                <a:lnTo>
                  <a:pt x="4152758" y="4092353"/>
                </a:lnTo>
                <a:lnTo>
                  <a:pt x="0" y="4092353"/>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4" name="Freeform 14"/>
          <p:cNvSpPr/>
          <p:nvPr/>
        </p:nvSpPr>
        <p:spPr>
          <a:xfrm rot="1230443">
            <a:off x="15194600" y="-59938"/>
            <a:ext cx="1794718" cy="1865964"/>
          </a:xfrm>
          <a:custGeom>
            <a:avLst/>
            <a:gdLst/>
            <a:ahLst/>
            <a:cxnLst/>
            <a:rect l="l" t="t" r="r" b="b"/>
            <a:pathLst>
              <a:path w="1794718" h="1865964">
                <a:moveTo>
                  <a:pt x="0" y="0"/>
                </a:moveTo>
                <a:lnTo>
                  <a:pt x="1794718" y="0"/>
                </a:lnTo>
                <a:lnTo>
                  <a:pt x="1794718" y="1865964"/>
                </a:lnTo>
                <a:lnTo>
                  <a:pt x="0" y="1865964"/>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5" name="Freeform 15"/>
          <p:cNvSpPr/>
          <p:nvPr/>
        </p:nvSpPr>
        <p:spPr>
          <a:xfrm rot="2365142">
            <a:off x="13478333" y="133232"/>
            <a:ext cx="1301631" cy="1353302"/>
          </a:xfrm>
          <a:custGeom>
            <a:avLst/>
            <a:gdLst/>
            <a:ahLst/>
            <a:cxnLst/>
            <a:rect l="l" t="t" r="r" b="b"/>
            <a:pathLst>
              <a:path w="1301631" h="1353302">
                <a:moveTo>
                  <a:pt x="0" y="0"/>
                </a:moveTo>
                <a:lnTo>
                  <a:pt x="1301631" y="0"/>
                </a:lnTo>
                <a:lnTo>
                  <a:pt x="1301631" y="1353302"/>
                </a:lnTo>
                <a:lnTo>
                  <a:pt x="0" y="1353302"/>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6" name="Freeform 16"/>
          <p:cNvSpPr/>
          <p:nvPr/>
        </p:nvSpPr>
        <p:spPr>
          <a:xfrm>
            <a:off x="17017610" y="7620080"/>
            <a:ext cx="1970891" cy="2441419"/>
          </a:xfrm>
          <a:custGeom>
            <a:avLst/>
            <a:gdLst/>
            <a:ahLst/>
            <a:cxnLst/>
            <a:rect l="l" t="t" r="r" b="b"/>
            <a:pathLst>
              <a:path w="1970891" h="2441419">
                <a:moveTo>
                  <a:pt x="0" y="0"/>
                </a:moveTo>
                <a:lnTo>
                  <a:pt x="1970890" y="0"/>
                </a:lnTo>
                <a:lnTo>
                  <a:pt x="1970890" y="2441419"/>
                </a:lnTo>
                <a:lnTo>
                  <a:pt x="0" y="2441419"/>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7" name="Freeform 17"/>
          <p:cNvSpPr/>
          <p:nvPr/>
        </p:nvSpPr>
        <p:spPr>
          <a:xfrm>
            <a:off x="729492" y="5622915"/>
            <a:ext cx="598415" cy="598415"/>
          </a:xfrm>
          <a:custGeom>
            <a:avLst/>
            <a:gdLst/>
            <a:ahLst/>
            <a:cxnLst/>
            <a:rect l="l" t="t" r="r" b="b"/>
            <a:pathLst>
              <a:path w="598415" h="598415">
                <a:moveTo>
                  <a:pt x="0" y="0"/>
                </a:moveTo>
                <a:lnTo>
                  <a:pt x="598416" y="0"/>
                </a:lnTo>
                <a:lnTo>
                  <a:pt x="598416" y="598415"/>
                </a:lnTo>
                <a:lnTo>
                  <a:pt x="0" y="598415"/>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18" name="Freeform 18"/>
          <p:cNvSpPr/>
          <p:nvPr/>
        </p:nvSpPr>
        <p:spPr>
          <a:xfrm>
            <a:off x="16960092" y="4566345"/>
            <a:ext cx="598415" cy="598415"/>
          </a:xfrm>
          <a:custGeom>
            <a:avLst/>
            <a:gdLst/>
            <a:ahLst/>
            <a:cxnLst/>
            <a:rect l="l" t="t" r="r" b="b"/>
            <a:pathLst>
              <a:path w="598415" h="598415">
                <a:moveTo>
                  <a:pt x="0" y="0"/>
                </a:moveTo>
                <a:lnTo>
                  <a:pt x="598416" y="0"/>
                </a:lnTo>
                <a:lnTo>
                  <a:pt x="598416" y="598415"/>
                </a:lnTo>
                <a:lnTo>
                  <a:pt x="0" y="598415"/>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19" name="Freeform 19"/>
          <p:cNvSpPr/>
          <p:nvPr/>
        </p:nvSpPr>
        <p:spPr>
          <a:xfrm>
            <a:off x="11173032" y="3361003"/>
            <a:ext cx="4047363" cy="5720655"/>
          </a:xfrm>
          <a:custGeom>
            <a:avLst/>
            <a:gdLst/>
            <a:ahLst/>
            <a:cxnLst/>
            <a:rect l="l" t="t" r="r" b="b"/>
            <a:pathLst>
              <a:path w="4047363" h="5720655">
                <a:moveTo>
                  <a:pt x="0" y="0"/>
                </a:moveTo>
                <a:lnTo>
                  <a:pt x="4047364" y="0"/>
                </a:lnTo>
                <a:lnTo>
                  <a:pt x="4047364" y="5720655"/>
                </a:lnTo>
                <a:lnTo>
                  <a:pt x="0" y="5720655"/>
                </a:lnTo>
                <a:lnTo>
                  <a:pt x="0" y="0"/>
                </a:lnTo>
                <a:close/>
              </a:path>
            </a:pathLst>
          </a:custGeom>
          <a:blipFill>
            <a:blip r:embed="rId16"/>
            <a:stretch>
              <a:fillRect/>
            </a:stretch>
          </a:blipFill>
        </p:spPr>
      </p:sp>
      <p:sp>
        <p:nvSpPr>
          <p:cNvPr id="20" name="Freeform 20"/>
          <p:cNvSpPr/>
          <p:nvPr/>
        </p:nvSpPr>
        <p:spPr>
          <a:xfrm>
            <a:off x="9640865" y="8050455"/>
            <a:ext cx="2300857" cy="2062405"/>
          </a:xfrm>
          <a:custGeom>
            <a:avLst/>
            <a:gdLst/>
            <a:ahLst/>
            <a:cxnLst/>
            <a:rect l="l" t="t" r="r" b="b"/>
            <a:pathLst>
              <a:path w="2300857" h="2062405">
                <a:moveTo>
                  <a:pt x="0" y="0"/>
                </a:moveTo>
                <a:lnTo>
                  <a:pt x="2300857" y="0"/>
                </a:lnTo>
                <a:lnTo>
                  <a:pt x="2300857" y="2062405"/>
                </a:lnTo>
                <a:lnTo>
                  <a:pt x="0" y="2062405"/>
                </a:lnTo>
                <a:lnTo>
                  <a:pt x="0" y="0"/>
                </a:lnTo>
                <a:close/>
              </a:path>
            </a:pathLst>
          </a:custGeom>
          <a:blipFill>
            <a:blip r:embed="rId17">
              <a:extLst>
                <a:ext uri="{96DAC541-7B7A-43D3-8B79-37D633B846F1}">
                  <asvg:svgBlip xmlns:asvg="http://schemas.microsoft.com/office/drawing/2016/SVG/main" xmlns="" r:embed="rId18"/>
                </a:ext>
              </a:extLst>
            </a:blip>
            <a:stretch>
              <a:fillRect/>
            </a:stretch>
          </a:blipFill>
        </p:spPr>
      </p:sp>
      <p:grpSp>
        <p:nvGrpSpPr>
          <p:cNvPr id="21" name="Group 21"/>
          <p:cNvGrpSpPr/>
          <p:nvPr/>
        </p:nvGrpSpPr>
        <p:grpSpPr>
          <a:xfrm>
            <a:off x="991675" y="3135230"/>
            <a:ext cx="10756399" cy="3086100"/>
            <a:chOff x="0" y="0"/>
            <a:chExt cx="2832961" cy="812800"/>
          </a:xfrm>
        </p:grpSpPr>
        <p:sp>
          <p:nvSpPr>
            <p:cNvPr id="22" name="Freeform 22"/>
            <p:cNvSpPr/>
            <p:nvPr/>
          </p:nvSpPr>
          <p:spPr>
            <a:xfrm>
              <a:off x="0" y="0"/>
              <a:ext cx="2832961" cy="812800"/>
            </a:xfrm>
            <a:custGeom>
              <a:avLst/>
              <a:gdLst/>
              <a:ahLst/>
              <a:cxnLst/>
              <a:rect l="l" t="t" r="r" b="b"/>
              <a:pathLst>
                <a:path w="2832961" h="812800">
                  <a:moveTo>
                    <a:pt x="36707" y="0"/>
                  </a:moveTo>
                  <a:lnTo>
                    <a:pt x="2796254" y="0"/>
                  </a:lnTo>
                  <a:cubicBezTo>
                    <a:pt x="2805989" y="0"/>
                    <a:pt x="2815326" y="3867"/>
                    <a:pt x="2822210" y="10751"/>
                  </a:cubicBezTo>
                  <a:cubicBezTo>
                    <a:pt x="2829094" y="17635"/>
                    <a:pt x="2832961" y="26972"/>
                    <a:pt x="2832961" y="36707"/>
                  </a:cubicBezTo>
                  <a:lnTo>
                    <a:pt x="2832961" y="776093"/>
                  </a:lnTo>
                  <a:cubicBezTo>
                    <a:pt x="2832961" y="785828"/>
                    <a:pt x="2829094" y="795165"/>
                    <a:pt x="2822210" y="802049"/>
                  </a:cubicBezTo>
                  <a:cubicBezTo>
                    <a:pt x="2815326" y="808933"/>
                    <a:pt x="2805989" y="812800"/>
                    <a:pt x="2796254" y="812800"/>
                  </a:cubicBezTo>
                  <a:lnTo>
                    <a:pt x="36707" y="812800"/>
                  </a:lnTo>
                  <a:cubicBezTo>
                    <a:pt x="26972" y="812800"/>
                    <a:pt x="17635" y="808933"/>
                    <a:pt x="10751" y="802049"/>
                  </a:cubicBezTo>
                  <a:cubicBezTo>
                    <a:pt x="3867" y="795165"/>
                    <a:pt x="0" y="785828"/>
                    <a:pt x="0" y="776093"/>
                  </a:cubicBezTo>
                  <a:lnTo>
                    <a:pt x="0" y="36707"/>
                  </a:lnTo>
                  <a:cubicBezTo>
                    <a:pt x="0" y="26972"/>
                    <a:pt x="3867" y="17635"/>
                    <a:pt x="10751" y="10751"/>
                  </a:cubicBezTo>
                  <a:cubicBezTo>
                    <a:pt x="17635" y="3867"/>
                    <a:pt x="26972" y="0"/>
                    <a:pt x="36707" y="0"/>
                  </a:cubicBezTo>
                  <a:close/>
                </a:path>
              </a:pathLst>
            </a:custGeom>
            <a:solidFill>
              <a:srgbClr val="FFA857"/>
            </a:solidFill>
          </p:spPr>
        </p:sp>
        <p:sp>
          <p:nvSpPr>
            <p:cNvPr id="23" name="TextBox 23"/>
            <p:cNvSpPr txBox="1"/>
            <p:nvPr/>
          </p:nvSpPr>
          <p:spPr>
            <a:xfrm>
              <a:off x="0" y="-66675"/>
              <a:ext cx="2832961" cy="879475"/>
            </a:xfrm>
            <a:prstGeom prst="rect">
              <a:avLst/>
            </a:prstGeom>
          </p:spPr>
          <p:txBody>
            <a:bodyPr lIns="50800" tIns="50800" rIns="50800" bIns="50800" rtlCol="0" anchor="ctr"/>
            <a:lstStyle/>
            <a:p>
              <a:pPr algn="ctr">
                <a:lnSpc>
                  <a:spcPts val="2659"/>
                </a:lnSpc>
              </a:pPr>
              <a:endParaRPr/>
            </a:p>
          </p:txBody>
        </p:sp>
      </p:grpSp>
      <p:sp>
        <p:nvSpPr>
          <p:cNvPr id="24" name="TextBox 24"/>
          <p:cNvSpPr txBox="1"/>
          <p:nvPr/>
        </p:nvSpPr>
        <p:spPr>
          <a:xfrm>
            <a:off x="276389" y="346797"/>
            <a:ext cx="9364476" cy="909955"/>
          </a:xfrm>
          <a:prstGeom prst="rect">
            <a:avLst/>
          </a:prstGeom>
        </p:spPr>
        <p:txBody>
          <a:bodyPr lIns="0" tIns="0" rIns="0" bIns="0" rtlCol="0" anchor="t">
            <a:spAutoFit/>
          </a:bodyPr>
          <a:lstStyle/>
          <a:p>
            <a:pPr algn="l">
              <a:lnSpc>
                <a:spcPts val="7039"/>
              </a:lnSpc>
            </a:pPr>
            <a:r>
              <a:rPr lang="en-US" sz="6399">
                <a:solidFill>
                  <a:srgbClr val="FFFFFF"/>
                </a:solidFill>
                <a:latin typeface="Calistoga"/>
                <a:ea typeface="Calistoga"/>
                <a:cs typeface="Calistoga"/>
                <a:sym typeface="Calistoga"/>
              </a:rPr>
              <a:t>NHIỆM VỤ 2</a:t>
            </a:r>
          </a:p>
        </p:txBody>
      </p:sp>
      <p:sp>
        <p:nvSpPr>
          <p:cNvPr id="25" name="TextBox 25"/>
          <p:cNvSpPr txBox="1"/>
          <p:nvPr/>
        </p:nvSpPr>
        <p:spPr>
          <a:xfrm>
            <a:off x="0" y="1464326"/>
            <a:ext cx="10484825" cy="853440"/>
          </a:xfrm>
          <a:prstGeom prst="rect">
            <a:avLst/>
          </a:prstGeom>
        </p:spPr>
        <p:txBody>
          <a:bodyPr lIns="0" tIns="0" rIns="0" bIns="0" rtlCol="0" anchor="t">
            <a:spAutoFit/>
          </a:bodyPr>
          <a:lstStyle/>
          <a:p>
            <a:pPr algn="ctr">
              <a:lnSpc>
                <a:spcPts val="3359"/>
              </a:lnSpc>
              <a:spcBef>
                <a:spcPct val="0"/>
              </a:spcBef>
            </a:pPr>
            <a:r>
              <a:rPr lang="en-US" sz="2399" b="1">
                <a:solidFill>
                  <a:srgbClr val="000000"/>
                </a:solidFill>
                <a:latin typeface="Telegraf Bold"/>
                <a:ea typeface="Telegraf Bold"/>
                <a:cs typeface="Telegraf Bold"/>
                <a:sym typeface="Telegraf Bold"/>
              </a:rPr>
              <a:t>Em hãy đọc các phương án quản lí tiền trong SGK tr. 49 và trả lời câu hỏi</a:t>
            </a:r>
          </a:p>
        </p:txBody>
      </p:sp>
      <p:sp>
        <p:nvSpPr>
          <p:cNvPr id="26" name="TextBox 26"/>
          <p:cNvSpPr txBox="1"/>
          <p:nvPr/>
        </p:nvSpPr>
        <p:spPr>
          <a:xfrm>
            <a:off x="2534725" y="4323757"/>
            <a:ext cx="7950101" cy="651511"/>
          </a:xfrm>
          <a:prstGeom prst="rect">
            <a:avLst/>
          </a:prstGeom>
        </p:spPr>
        <p:txBody>
          <a:bodyPr lIns="0" tIns="0" rIns="0" bIns="0" rtlCol="0" anchor="t">
            <a:spAutoFit/>
          </a:bodyPr>
          <a:lstStyle/>
          <a:p>
            <a:pPr algn="ctr">
              <a:lnSpc>
                <a:spcPts val="5039"/>
              </a:lnSpc>
              <a:spcBef>
                <a:spcPct val="0"/>
              </a:spcBef>
            </a:pPr>
            <a:r>
              <a:rPr lang="en-US" sz="3599">
                <a:solidFill>
                  <a:srgbClr val="000000"/>
                </a:solidFill>
                <a:latin typeface="Telegraf"/>
                <a:ea typeface="Telegraf"/>
                <a:cs typeface="Telegraf"/>
                <a:sym typeface="Telegraf"/>
              </a:rPr>
              <a:t>Nếu có một khoản tiết kiệm, mình sẽ…</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D83FF"/>
        </a:solidFill>
        <a:effectLst/>
      </p:bgPr>
    </p:bg>
    <p:spTree>
      <p:nvGrpSpPr>
        <p:cNvPr id="1" name=""/>
        <p:cNvGrpSpPr/>
        <p:nvPr/>
      </p:nvGrpSpPr>
      <p:grpSpPr>
        <a:xfrm>
          <a:off x="0" y="0"/>
          <a:ext cx="0" cy="0"/>
          <a:chOff x="0" y="0"/>
          <a:chExt cx="0" cy="0"/>
        </a:xfrm>
      </p:grpSpPr>
      <p:grpSp>
        <p:nvGrpSpPr>
          <p:cNvPr id="2" name="Group 2"/>
          <p:cNvGrpSpPr/>
          <p:nvPr/>
        </p:nvGrpSpPr>
        <p:grpSpPr>
          <a:xfrm>
            <a:off x="-934552" y="-219903"/>
            <a:ext cx="20157104" cy="10095943"/>
            <a:chOff x="0" y="0"/>
            <a:chExt cx="26876139" cy="13461257"/>
          </a:xfrm>
        </p:grpSpPr>
        <p:sp>
          <p:nvSpPr>
            <p:cNvPr id="3" name="Freeform 3"/>
            <p:cNvSpPr/>
            <p:nvPr/>
          </p:nvSpPr>
          <p:spPr>
            <a:xfrm>
              <a:off x="0" y="0"/>
              <a:ext cx="13461257" cy="13461257"/>
            </a:xfrm>
            <a:custGeom>
              <a:avLst/>
              <a:gdLst/>
              <a:ahLst/>
              <a:cxnLst/>
              <a:rect l="l" t="t" r="r" b="b"/>
              <a:pathLst>
                <a:path w="13461257" h="13461257">
                  <a:moveTo>
                    <a:pt x="0" y="0"/>
                  </a:moveTo>
                  <a:lnTo>
                    <a:pt x="13461257" y="0"/>
                  </a:lnTo>
                  <a:lnTo>
                    <a:pt x="13461257" y="13461257"/>
                  </a:lnTo>
                  <a:lnTo>
                    <a:pt x="0" y="13461257"/>
                  </a:lnTo>
                  <a:lnTo>
                    <a:pt x="0" y="0"/>
                  </a:lnTo>
                  <a:close/>
                </a:path>
              </a:pathLst>
            </a:custGeom>
            <a:blipFill>
              <a:blip r:embed="rId2">
                <a:alphaModFix amt="7999"/>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414882" y="0"/>
              <a:ext cx="13461257" cy="13461257"/>
            </a:xfrm>
            <a:custGeom>
              <a:avLst/>
              <a:gdLst/>
              <a:ahLst/>
              <a:cxnLst/>
              <a:rect l="l" t="t" r="r" b="b"/>
              <a:pathLst>
                <a:path w="13461257" h="13461257">
                  <a:moveTo>
                    <a:pt x="0" y="0"/>
                  </a:moveTo>
                  <a:lnTo>
                    <a:pt x="13461257" y="0"/>
                  </a:lnTo>
                  <a:lnTo>
                    <a:pt x="13461257" y="13461257"/>
                  </a:lnTo>
                  <a:lnTo>
                    <a:pt x="0" y="13461257"/>
                  </a:lnTo>
                  <a:lnTo>
                    <a:pt x="0" y="0"/>
                  </a:lnTo>
                  <a:close/>
                </a:path>
              </a:pathLst>
            </a:custGeom>
            <a:blipFill>
              <a:blip r:embed="rId2">
                <a:alphaModFix amt="7999"/>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620991" y="2553527"/>
            <a:ext cx="5186535" cy="3022543"/>
            <a:chOff x="0" y="0"/>
            <a:chExt cx="1184878" cy="690508"/>
          </a:xfrm>
        </p:grpSpPr>
        <p:sp>
          <p:nvSpPr>
            <p:cNvPr id="6" name="Freeform 6"/>
            <p:cNvSpPr/>
            <p:nvPr/>
          </p:nvSpPr>
          <p:spPr>
            <a:xfrm>
              <a:off x="0" y="0"/>
              <a:ext cx="1184878" cy="690508"/>
            </a:xfrm>
            <a:custGeom>
              <a:avLst/>
              <a:gdLst/>
              <a:ahLst/>
              <a:cxnLst/>
              <a:rect l="l" t="t" r="r" b="b"/>
              <a:pathLst>
                <a:path w="1184878" h="690508">
                  <a:moveTo>
                    <a:pt x="37317" y="0"/>
                  </a:moveTo>
                  <a:lnTo>
                    <a:pt x="1147561" y="0"/>
                  </a:lnTo>
                  <a:cubicBezTo>
                    <a:pt x="1157458" y="0"/>
                    <a:pt x="1166950" y="3932"/>
                    <a:pt x="1173948" y="10930"/>
                  </a:cubicBezTo>
                  <a:cubicBezTo>
                    <a:pt x="1180947" y="17928"/>
                    <a:pt x="1184878" y="27420"/>
                    <a:pt x="1184878" y="37317"/>
                  </a:cubicBezTo>
                  <a:lnTo>
                    <a:pt x="1184878" y="653191"/>
                  </a:lnTo>
                  <a:cubicBezTo>
                    <a:pt x="1184878" y="673801"/>
                    <a:pt x="1168171" y="690508"/>
                    <a:pt x="1147561" y="690508"/>
                  </a:cubicBezTo>
                  <a:lnTo>
                    <a:pt x="37317" y="690508"/>
                  </a:lnTo>
                  <a:cubicBezTo>
                    <a:pt x="27420" y="690508"/>
                    <a:pt x="17928" y="686577"/>
                    <a:pt x="10930" y="679578"/>
                  </a:cubicBezTo>
                  <a:cubicBezTo>
                    <a:pt x="3932" y="672580"/>
                    <a:pt x="0" y="663088"/>
                    <a:pt x="0" y="653191"/>
                  </a:cubicBezTo>
                  <a:lnTo>
                    <a:pt x="0" y="37317"/>
                  </a:lnTo>
                  <a:cubicBezTo>
                    <a:pt x="0" y="27420"/>
                    <a:pt x="3932" y="17928"/>
                    <a:pt x="10930" y="10930"/>
                  </a:cubicBezTo>
                  <a:cubicBezTo>
                    <a:pt x="17928" y="3932"/>
                    <a:pt x="27420" y="0"/>
                    <a:pt x="37317" y="0"/>
                  </a:cubicBezTo>
                  <a:close/>
                </a:path>
              </a:pathLst>
            </a:custGeom>
            <a:solidFill>
              <a:srgbClr val="FFDE59"/>
            </a:solidFill>
          </p:spPr>
        </p:sp>
        <p:sp>
          <p:nvSpPr>
            <p:cNvPr id="7" name="TextBox 7"/>
            <p:cNvSpPr txBox="1"/>
            <p:nvPr/>
          </p:nvSpPr>
          <p:spPr>
            <a:xfrm>
              <a:off x="0" y="-66675"/>
              <a:ext cx="1184878" cy="75718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614074" y="9723289"/>
            <a:ext cx="19689001" cy="1127422"/>
            <a:chOff x="0" y="0"/>
            <a:chExt cx="4498007" cy="257563"/>
          </a:xfrm>
        </p:grpSpPr>
        <p:sp>
          <p:nvSpPr>
            <p:cNvPr id="9" name="Freeform 9"/>
            <p:cNvSpPr/>
            <p:nvPr/>
          </p:nvSpPr>
          <p:spPr>
            <a:xfrm>
              <a:off x="0" y="0"/>
              <a:ext cx="4498007" cy="257563"/>
            </a:xfrm>
            <a:custGeom>
              <a:avLst/>
              <a:gdLst/>
              <a:ahLst/>
              <a:cxnLst/>
              <a:rect l="l" t="t" r="r" b="b"/>
              <a:pathLst>
                <a:path w="4498007" h="257563">
                  <a:moveTo>
                    <a:pt x="20054" y="0"/>
                  </a:moveTo>
                  <a:lnTo>
                    <a:pt x="4477953" y="0"/>
                  </a:lnTo>
                  <a:cubicBezTo>
                    <a:pt x="4483272" y="0"/>
                    <a:pt x="4488373" y="2113"/>
                    <a:pt x="4492134" y="5874"/>
                  </a:cubicBezTo>
                  <a:cubicBezTo>
                    <a:pt x="4495895" y="9634"/>
                    <a:pt x="4498007" y="14735"/>
                    <a:pt x="4498007" y="20054"/>
                  </a:cubicBezTo>
                  <a:lnTo>
                    <a:pt x="4498007" y="237509"/>
                  </a:lnTo>
                  <a:cubicBezTo>
                    <a:pt x="4498007" y="242828"/>
                    <a:pt x="4495895" y="247928"/>
                    <a:pt x="4492134" y="251689"/>
                  </a:cubicBezTo>
                  <a:cubicBezTo>
                    <a:pt x="4488373" y="255450"/>
                    <a:pt x="4483272" y="257563"/>
                    <a:pt x="4477953" y="257563"/>
                  </a:cubicBezTo>
                  <a:lnTo>
                    <a:pt x="20054" y="257563"/>
                  </a:lnTo>
                  <a:cubicBezTo>
                    <a:pt x="14735" y="257563"/>
                    <a:pt x="9634" y="255450"/>
                    <a:pt x="5874" y="251689"/>
                  </a:cubicBezTo>
                  <a:cubicBezTo>
                    <a:pt x="2113" y="247928"/>
                    <a:pt x="0" y="242828"/>
                    <a:pt x="0" y="237509"/>
                  </a:cubicBezTo>
                  <a:lnTo>
                    <a:pt x="0" y="20054"/>
                  </a:lnTo>
                  <a:cubicBezTo>
                    <a:pt x="0" y="14735"/>
                    <a:pt x="2113" y="9634"/>
                    <a:pt x="5874" y="5874"/>
                  </a:cubicBezTo>
                  <a:cubicBezTo>
                    <a:pt x="9634" y="2113"/>
                    <a:pt x="14735" y="0"/>
                    <a:pt x="20054" y="0"/>
                  </a:cubicBezTo>
                  <a:close/>
                </a:path>
              </a:pathLst>
            </a:custGeom>
            <a:solidFill>
              <a:srgbClr val="1966C4"/>
            </a:solidFill>
          </p:spPr>
        </p:sp>
        <p:sp>
          <p:nvSpPr>
            <p:cNvPr id="10" name="TextBox 10"/>
            <p:cNvSpPr txBox="1"/>
            <p:nvPr/>
          </p:nvSpPr>
          <p:spPr>
            <a:xfrm>
              <a:off x="0" y="-66675"/>
              <a:ext cx="4498007" cy="324238"/>
            </a:xfrm>
            <a:prstGeom prst="rect">
              <a:avLst/>
            </a:prstGeom>
          </p:spPr>
          <p:txBody>
            <a:bodyPr lIns="50800" tIns="50800" rIns="50800" bIns="50800" rtlCol="0" anchor="ctr"/>
            <a:lstStyle/>
            <a:p>
              <a:pPr algn="ctr">
                <a:lnSpc>
                  <a:spcPts val="2659"/>
                </a:lnSpc>
                <a:spcBef>
                  <a:spcPct val="0"/>
                </a:spcBef>
              </a:pPr>
              <a:endParaRPr/>
            </a:p>
          </p:txBody>
        </p:sp>
      </p:grpSp>
      <p:sp>
        <p:nvSpPr>
          <p:cNvPr id="11" name="Freeform 11"/>
          <p:cNvSpPr/>
          <p:nvPr/>
        </p:nvSpPr>
        <p:spPr>
          <a:xfrm>
            <a:off x="13111306" y="7675325"/>
            <a:ext cx="2555785" cy="3165950"/>
          </a:xfrm>
          <a:custGeom>
            <a:avLst/>
            <a:gdLst/>
            <a:ahLst/>
            <a:cxnLst/>
            <a:rect l="l" t="t" r="r" b="b"/>
            <a:pathLst>
              <a:path w="2555785" h="3165950">
                <a:moveTo>
                  <a:pt x="0" y="0"/>
                </a:moveTo>
                <a:lnTo>
                  <a:pt x="2555785" y="0"/>
                </a:lnTo>
                <a:lnTo>
                  <a:pt x="2555785" y="3165950"/>
                </a:lnTo>
                <a:lnTo>
                  <a:pt x="0" y="316595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2" name="Freeform 12"/>
          <p:cNvSpPr/>
          <p:nvPr/>
        </p:nvSpPr>
        <p:spPr>
          <a:xfrm>
            <a:off x="15981408" y="7675325"/>
            <a:ext cx="2555785" cy="3165950"/>
          </a:xfrm>
          <a:custGeom>
            <a:avLst/>
            <a:gdLst/>
            <a:ahLst/>
            <a:cxnLst/>
            <a:rect l="l" t="t" r="r" b="b"/>
            <a:pathLst>
              <a:path w="2555785" h="3165950">
                <a:moveTo>
                  <a:pt x="0" y="0"/>
                </a:moveTo>
                <a:lnTo>
                  <a:pt x="2555784" y="0"/>
                </a:lnTo>
                <a:lnTo>
                  <a:pt x="2555784" y="3165950"/>
                </a:lnTo>
                <a:lnTo>
                  <a:pt x="0" y="316595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3" name="Freeform 13"/>
          <p:cNvSpPr/>
          <p:nvPr/>
        </p:nvSpPr>
        <p:spPr>
          <a:xfrm>
            <a:off x="6196696" y="8797338"/>
            <a:ext cx="2451594" cy="2157403"/>
          </a:xfrm>
          <a:custGeom>
            <a:avLst/>
            <a:gdLst/>
            <a:ahLst/>
            <a:cxnLst/>
            <a:rect l="l" t="t" r="r" b="b"/>
            <a:pathLst>
              <a:path w="2451594" h="2157403">
                <a:moveTo>
                  <a:pt x="0" y="0"/>
                </a:moveTo>
                <a:lnTo>
                  <a:pt x="2451595" y="0"/>
                </a:lnTo>
                <a:lnTo>
                  <a:pt x="2451595" y="2157403"/>
                </a:lnTo>
                <a:lnTo>
                  <a:pt x="0" y="2157403"/>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4" name="Freeform 14"/>
          <p:cNvSpPr/>
          <p:nvPr/>
        </p:nvSpPr>
        <p:spPr>
          <a:xfrm>
            <a:off x="2772582" y="9053704"/>
            <a:ext cx="1521785" cy="1339171"/>
          </a:xfrm>
          <a:custGeom>
            <a:avLst/>
            <a:gdLst/>
            <a:ahLst/>
            <a:cxnLst/>
            <a:rect l="l" t="t" r="r" b="b"/>
            <a:pathLst>
              <a:path w="1521785" h="1339171">
                <a:moveTo>
                  <a:pt x="0" y="0"/>
                </a:moveTo>
                <a:lnTo>
                  <a:pt x="1521785" y="0"/>
                </a:lnTo>
                <a:lnTo>
                  <a:pt x="1521785" y="1339170"/>
                </a:lnTo>
                <a:lnTo>
                  <a:pt x="0" y="133917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5" name="Freeform 15"/>
          <p:cNvSpPr/>
          <p:nvPr/>
        </p:nvSpPr>
        <p:spPr>
          <a:xfrm rot="2149499">
            <a:off x="-548011" y="4150490"/>
            <a:ext cx="1303414" cy="1355156"/>
          </a:xfrm>
          <a:custGeom>
            <a:avLst/>
            <a:gdLst/>
            <a:ahLst/>
            <a:cxnLst/>
            <a:rect l="l" t="t" r="r" b="b"/>
            <a:pathLst>
              <a:path w="1303414" h="1355156">
                <a:moveTo>
                  <a:pt x="0" y="0"/>
                </a:moveTo>
                <a:lnTo>
                  <a:pt x="1303414" y="0"/>
                </a:lnTo>
                <a:lnTo>
                  <a:pt x="1303414" y="1355156"/>
                </a:lnTo>
                <a:lnTo>
                  <a:pt x="0" y="1355156"/>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6" name="TextBox 16"/>
          <p:cNvSpPr txBox="1"/>
          <p:nvPr/>
        </p:nvSpPr>
        <p:spPr>
          <a:xfrm>
            <a:off x="1926194" y="409657"/>
            <a:ext cx="15333106" cy="1676085"/>
          </a:xfrm>
          <a:prstGeom prst="rect">
            <a:avLst/>
          </a:prstGeom>
        </p:spPr>
        <p:txBody>
          <a:bodyPr lIns="0" tIns="0" rIns="0" bIns="0" rtlCol="0" anchor="t">
            <a:spAutoFit/>
          </a:bodyPr>
          <a:lstStyle/>
          <a:p>
            <a:pPr algn="l">
              <a:lnSpc>
                <a:spcPts val="6572"/>
              </a:lnSpc>
            </a:pPr>
            <a:r>
              <a:rPr lang="en-US" sz="5975">
                <a:solidFill>
                  <a:srgbClr val="FFFFFF"/>
                </a:solidFill>
                <a:latin typeface="Calistoga"/>
                <a:ea typeface="Calistoga"/>
                <a:cs typeface="Calistoga"/>
                <a:sym typeface="Calistoga"/>
              </a:rPr>
              <a:t>Emchọn phương án nào trong những gợi ý sau? Vì sao?</a:t>
            </a:r>
          </a:p>
        </p:txBody>
      </p:sp>
      <p:sp>
        <p:nvSpPr>
          <p:cNvPr id="17" name="Freeform 17"/>
          <p:cNvSpPr/>
          <p:nvPr/>
        </p:nvSpPr>
        <p:spPr>
          <a:xfrm>
            <a:off x="12812099" y="4064798"/>
            <a:ext cx="598415" cy="598415"/>
          </a:xfrm>
          <a:custGeom>
            <a:avLst/>
            <a:gdLst/>
            <a:ahLst/>
            <a:cxnLst/>
            <a:rect l="l" t="t" r="r" b="b"/>
            <a:pathLst>
              <a:path w="598415" h="598415">
                <a:moveTo>
                  <a:pt x="0" y="0"/>
                </a:moveTo>
                <a:lnTo>
                  <a:pt x="598415" y="0"/>
                </a:lnTo>
                <a:lnTo>
                  <a:pt x="598415" y="598416"/>
                </a:lnTo>
                <a:lnTo>
                  <a:pt x="0" y="598416"/>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8" name="Freeform 18"/>
          <p:cNvSpPr/>
          <p:nvPr/>
        </p:nvSpPr>
        <p:spPr>
          <a:xfrm>
            <a:off x="4771271" y="3653961"/>
            <a:ext cx="598415" cy="598415"/>
          </a:xfrm>
          <a:custGeom>
            <a:avLst/>
            <a:gdLst/>
            <a:ahLst/>
            <a:cxnLst/>
            <a:rect l="l" t="t" r="r" b="b"/>
            <a:pathLst>
              <a:path w="598415" h="598415">
                <a:moveTo>
                  <a:pt x="0" y="0"/>
                </a:moveTo>
                <a:lnTo>
                  <a:pt x="598415" y="0"/>
                </a:lnTo>
                <a:lnTo>
                  <a:pt x="598415" y="598415"/>
                </a:lnTo>
                <a:lnTo>
                  <a:pt x="0" y="598415"/>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grpSp>
        <p:nvGrpSpPr>
          <p:cNvPr id="19" name="Group 19"/>
          <p:cNvGrpSpPr/>
          <p:nvPr/>
        </p:nvGrpSpPr>
        <p:grpSpPr>
          <a:xfrm>
            <a:off x="3037674" y="2441897"/>
            <a:ext cx="5186535" cy="3022543"/>
            <a:chOff x="0" y="0"/>
            <a:chExt cx="1184878" cy="690508"/>
          </a:xfrm>
        </p:grpSpPr>
        <p:sp>
          <p:nvSpPr>
            <p:cNvPr id="20" name="Freeform 20"/>
            <p:cNvSpPr/>
            <p:nvPr/>
          </p:nvSpPr>
          <p:spPr>
            <a:xfrm>
              <a:off x="0" y="0"/>
              <a:ext cx="1184878" cy="690508"/>
            </a:xfrm>
            <a:custGeom>
              <a:avLst/>
              <a:gdLst/>
              <a:ahLst/>
              <a:cxnLst/>
              <a:rect l="l" t="t" r="r" b="b"/>
              <a:pathLst>
                <a:path w="1184878" h="690508">
                  <a:moveTo>
                    <a:pt x="37317" y="0"/>
                  </a:moveTo>
                  <a:lnTo>
                    <a:pt x="1147561" y="0"/>
                  </a:lnTo>
                  <a:cubicBezTo>
                    <a:pt x="1157458" y="0"/>
                    <a:pt x="1166950" y="3932"/>
                    <a:pt x="1173948" y="10930"/>
                  </a:cubicBezTo>
                  <a:cubicBezTo>
                    <a:pt x="1180947" y="17928"/>
                    <a:pt x="1184878" y="27420"/>
                    <a:pt x="1184878" y="37317"/>
                  </a:cubicBezTo>
                  <a:lnTo>
                    <a:pt x="1184878" y="653191"/>
                  </a:lnTo>
                  <a:cubicBezTo>
                    <a:pt x="1184878" y="673801"/>
                    <a:pt x="1168171" y="690508"/>
                    <a:pt x="1147561" y="690508"/>
                  </a:cubicBezTo>
                  <a:lnTo>
                    <a:pt x="37317" y="690508"/>
                  </a:lnTo>
                  <a:cubicBezTo>
                    <a:pt x="27420" y="690508"/>
                    <a:pt x="17928" y="686577"/>
                    <a:pt x="10930" y="679578"/>
                  </a:cubicBezTo>
                  <a:cubicBezTo>
                    <a:pt x="3932" y="672580"/>
                    <a:pt x="0" y="663088"/>
                    <a:pt x="0" y="653191"/>
                  </a:cubicBezTo>
                  <a:lnTo>
                    <a:pt x="0" y="37317"/>
                  </a:lnTo>
                  <a:cubicBezTo>
                    <a:pt x="0" y="27420"/>
                    <a:pt x="3932" y="17928"/>
                    <a:pt x="10930" y="10930"/>
                  </a:cubicBezTo>
                  <a:cubicBezTo>
                    <a:pt x="17928" y="3932"/>
                    <a:pt x="27420" y="0"/>
                    <a:pt x="37317" y="0"/>
                  </a:cubicBezTo>
                  <a:close/>
                </a:path>
              </a:pathLst>
            </a:custGeom>
            <a:solidFill>
              <a:srgbClr val="FFDE59"/>
            </a:solidFill>
          </p:spPr>
        </p:sp>
        <p:sp>
          <p:nvSpPr>
            <p:cNvPr id="21" name="TextBox 21"/>
            <p:cNvSpPr txBox="1"/>
            <p:nvPr/>
          </p:nvSpPr>
          <p:spPr>
            <a:xfrm>
              <a:off x="0" y="-66675"/>
              <a:ext cx="1184878" cy="757183"/>
            </a:xfrm>
            <a:prstGeom prst="rect">
              <a:avLst/>
            </a:prstGeom>
          </p:spPr>
          <p:txBody>
            <a:bodyPr lIns="50800" tIns="50800" rIns="50800" bIns="50800" rtlCol="0" anchor="ctr"/>
            <a:lstStyle/>
            <a:p>
              <a:pPr algn="ctr">
                <a:lnSpc>
                  <a:spcPts val="2659"/>
                </a:lnSpc>
                <a:spcBef>
                  <a:spcPct val="0"/>
                </a:spcBef>
              </a:pPr>
              <a:endParaRPr/>
            </a:p>
          </p:txBody>
        </p:sp>
      </p:grpSp>
      <p:grpSp>
        <p:nvGrpSpPr>
          <p:cNvPr id="22" name="Group 22"/>
          <p:cNvGrpSpPr/>
          <p:nvPr/>
        </p:nvGrpSpPr>
        <p:grpSpPr>
          <a:xfrm>
            <a:off x="3037674" y="5816865"/>
            <a:ext cx="5186535" cy="3022543"/>
            <a:chOff x="0" y="0"/>
            <a:chExt cx="1184878" cy="690508"/>
          </a:xfrm>
        </p:grpSpPr>
        <p:sp>
          <p:nvSpPr>
            <p:cNvPr id="23" name="Freeform 23"/>
            <p:cNvSpPr/>
            <p:nvPr/>
          </p:nvSpPr>
          <p:spPr>
            <a:xfrm>
              <a:off x="0" y="0"/>
              <a:ext cx="1184878" cy="690508"/>
            </a:xfrm>
            <a:custGeom>
              <a:avLst/>
              <a:gdLst/>
              <a:ahLst/>
              <a:cxnLst/>
              <a:rect l="l" t="t" r="r" b="b"/>
              <a:pathLst>
                <a:path w="1184878" h="690508">
                  <a:moveTo>
                    <a:pt x="37317" y="0"/>
                  </a:moveTo>
                  <a:lnTo>
                    <a:pt x="1147561" y="0"/>
                  </a:lnTo>
                  <a:cubicBezTo>
                    <a:pt x="1157458" y="0"/>
                    <a:pt x="1166950" y="3932"/>
                    <a:pt x="1173948" y="10930"/>
                  </a:cubicBezTo>
                  <a:cubicBezTo>
                    <a:pt x="1180947" y="17928"/>
                    <a:pt x="1184878" y="27420"/>
                    <a:pt x="1184878" y="37317"/>
                  </a:cubicBezTo>
                  <a:lnTo>
                    <a:pt x="1184878" y="653191"/>
                  </a:lnTo>
                  <a:cubicBezTo>
                    <a:pt x="1184878" y="673801"/>
                    <a:pt x="1168171" y="690508"/>
                    <a:pt x="1147561" y="690508"/>
                  </a:cubicBezTo>
                  <a:lnTo>
                    <a:pt x="37317" y="690508"/>
                  </a:lnTo>
                  <a:cubicBezTo>
                    <a:pt x="27420" y="690508"/>
                    <a:pt x="17928" y="686577"/>
                    <a:pt x="10930" y="679578"/>
                  </a:cubicBezTo>
                  <a:cubicBezTo>
                    <a:pt x="3932" y="672580"/>
                    <a:pt x="0" y="663088"/>
                    <a:pt x="0" y="653191"/>
                  </a:cubicBezTo>
                  <a:lnTo>
                    <a:pt x="0" y="37317"/>
                  </a:lnTo>
                  <a:cubicBezTo>
                    <a:pt x="0" y="27420"/>
                    <a:pt x="3932" y="17928"/>
                    <a:pt x="10930" y="10930"/>
                  </a:cubicBezTo>
                  <a:cubicBezTo>
                    <a:pt x="17928" y="3932"/>
                    <a:pt x="27420" y="0"/>
                    <a:pt x="37317" y="0"/>
                  </a:cubicBezTo>
                  <a:close/>
                </a:path>
              </a:pathLst>
            </a:custGeom>
            <a:solidFill>
              <a:srgbClr val="FFDE59"/>
            </a:solidFill>
          </p:spPr>
        </p:sp>
        <p:sp>
          <p:nvSpPr>
            <p:cNvPr id="24" name="TextBox 24"/>
            <p:cNvSpPr txBox="1"/>
            <p:nvPr/>
          </p:nvSpPr>
          <p:spPr>
            <a:xfrm>
              <a:off x="0" y="-66675"/>
              <a:ext cx="1184878" cy="757183"/>
            </a:xfrm>
            <a:prstGeom prst="rect">
              <a:avLst/>
            </a:prstGeom>
          </p:spPr>
          <p:txBody>
            <a:bodyPr lIns="50800" tIns="50800" rIns="50800" bIns="50800" rtlCol="0" anchor="ctr"/>
            <a:lstStyle/>
            <a:p>
              <a:pPr algn="ctr">
                <a:lnSpc>
                  <a:spcPts val="2659"/>
                </a:lnSpc>
                <a:spcBef>
                  <a:spcPct val="0"/>
                </a:spcBef>
              </a:pPr>
              <a:endParaRPr/>
            </a:p>
          </p:txBody>
        </p:sp>
      </p:grpSp>
      <p:grpSp>
        <p:nvGrpSpPr>
          <p:cNvPr id="25" name="Group 25"/>
          <p:cNvGrpSpPr/>
          <p:nvPr/>
        </p:nvGrpSpPr>
        <p:grpSpPr>
          <a:xfrm>
            <a:off x="10817246" y="6031160"/>
            <a:ext cx="5186535" cy="3022543"/>
            <a:chOff x="0" y="0"/>
            <a:chExt cx="1184878" cy="690508"/>
          </a:xfrm>
        </p:grpSpPr>
        <p:sp>
          <p:nvSpPr>
            <p:cNvPr id="26" name="Freeform 26"/>
            <p:cNvSpPr/>
            <p:nvPr/>
          </p:nvSpPr>
          <p:spPr>
            <a:xfrm>
              <a:off x="0" y="0"/>
              <a:ext cx="1184878" cy="690508"/>
            </a:xfrm>
            <a:custGeom>
              <a:avLst/>
              <a:gdLst/>
              <a:ahLst/>
              <a:cxnLst/>
              <a:rect l="l" t="t" r="r" b="b"/>
              <a:pathLst>
                <a:path w="1184878" h="690508">
                  <a:moveTo>
                    <a:pt x="37317" y="0"/>
                  </a:moveTo>
                  <a:lnTo>
                    <a:pt x="1147561" y="0"/>
                  </a:lnTo>
                  <a:cubicBezTo>
                    <a:pt x="1157458" y="0"/>
                    <a:pt x="1166950" y="3932"/>
                    <a:pt x="1173948" y="10930"/>
                  </a:cubicBezTo>
                  <a:cubicBezTo>
                    <a:pt x="1180947" y="17928"/>
                    <a:pt x="1184878" y="27420"/>
                    <a:pt x="1184878" y="37317"/>
                  </a:cubicBezTo>
                  <a:lnTo>
                    <a:pt x="1184878" y="653191"/>
                  </a:lnTo>
                  <a:cubicBezTo>
                    <a:pt x="1184878" y="673801"/>
                    <a:pt x="1168171" y="690508"/>
                    <a:pt x="1147561" y="690508"/>
                  </a:cubicBezTo>
                  <a:lnTo>
                    <a:pt x="37317" y="690508"/>
                  </a:lnTo>
                  <a:cubicBezTo>
                    <a:pt x="27420" y="690508"/>
                    <a:pt x="17928" y="686577"/>
                    <a:pt x="10930" y="679578"/>
                  </a:cubicBezTo>
                  <a:cubicBezTo>
                    <a:pt x="3932" y="672580"/>
                    <a:pt x="0" y="663088"/>
                    <a:pt x="0" y="653191"/>
                  </a:cubicBezTo>
                  <a:lnTo>
                    <a:pt x="0" y="37317"/>
                  </a:lnTo>
                  <a:cubicBezTo>
                    <a:pt x="0" y="27420"/>
                    <a:pt x="3932" y="17928"/>
                    <a:pt x="10930" y="10930"/>
                  </a:cubicBezTo>
                  <a:cubicBezTo>
                    <a:pt x="17928" y="3932"/>
                    <a:pt x="27420" y="0"/>
                    <a:pt x="37317" y="0"/>
                  </a:cubicBezTo>
                  <a:close/>
                </a:path>
              </a:pathLst>
            </a:custGeom>
            <a:solidFill>
              <a:srgbClr val="FFDE59"/>
            </a:solidFill>
          </p:spPr>
        </p:sp>
        <p:sp>
          <p:nvSpPr>
            <p:cNvPr id="27" name="TextBox 27"/>
            <p:cNvSpPr txBox="1"/>
            <p:nvPr/>
          </p:nvSpPr>
          <p:spPr>
            <a:xfrm>
              <a:off x="0" y="-66675"/>
              <a:ext cx="1184878" cy="757183"/>
            </a:xfrm>
            <a:prstGeom prst="rect">
              <a:avLst/>
            </a:prstGeom>
          </p:spPr>
          <p:txBody>
            <a:bodyPr lIns="50800" tIns="50800" rIns="50800" bIns="50800" rtlCol="0" anchor="ctr"/>
            <a:lstStyle/>
            <a:p>
              <a:pPr algn="ctr">
                <a:lnSpc>
                  <a:spcPts val="2659"/>
                </a:lnSpc>
                <a:spcBef>
                  <a:spcPct val="0"/>
                </a:spcBef>
              </a:pPr>
              <a:endParaRPr/>
            </a:p>
          </p:txBody>
        </p:sp>
      </p:grpSp>
      <p:sp>
        <p:nvSpPr>
          <p:cNvPr id="28" name="TextBox 28"/>
          <p:cNvSpPr txBox="1"/>
          <p:nvPr/>
        </p:nvSpPr>
        <p:spPr>
          <a:xfrm>
            <a:off x="3037674" y="3354363"/>
            <a:ext cx="5186535" cy="1102361"/>
          </a:xfrm>
          <a:prstGeom prst="rect">
            <a:avLst/>
          </a:prstGeom>
        </p:spPr>
        <p:txBody>
          <a:bodyPr lIns="0" tIns="0" rIns="0" bIns="0" rtlCol="0" anchor="t">
            <a:spAutoFit/>
          </a:bodyPr>
          <a:lstStyle/>
          <a:p>
            <a:pPr algn="ctr">
              <a:lnSpc>
                <a:spcPts val="4339"/>
              </a:lnSpc>
              <a:spcBef>
                <a:spcPct val="0"/>
              </a:spcBef>
            </a:pPr>
            <a:r>
              <a:rPr lang="en-US" sz="3099" b="1">
                <a:solidFill>
                  <a:srgbClr val="000000"/>
                </a:solidFill>
                <a:latin typeface="Telegraf Bold"/>
                <a:ea typeface="Telegraf Bold"/>
                <a:cs typeface="Telegraf Bold"/>
                <a:sym typeface="Telegraf Bold"/>
              </a:rPr>
              <a:t>Giữ thật kĩ, không để mất đi đồng nào.</a:t>
            </a:r>
          </a:p>
        </p:txBody>
      </p:sp>
      <p:sp>
        <p:nvSpPr>
          <p:cNvPr id="29" name="TextBox 29"/>
          <p:cNvSpPr txBox="1"/>
          <p:nvPr/>
        </p:nvSpPr>
        <p:spPr>
          <a:xfrm>
            <a:off x="10620991" y="3568236"/>
            <a:ext cx="5186535" cy="969646"/>
          </a:xfrm>
          <a:prstGeom prst="rect">
            <a:avLst/>
          </a:prstGeom>
        </p:spPr>
        <p:txBody>
          <a:bodyPr lIns="0" tIns="0" rIns="0" bIns="0" rtlCol="0" anchor="t">
            <a:spAutoFit/>
          </a:bodyPr>
          <a:lstStyle/>
          <a:p>
            <a:pPr algn="ctr">
              <a:lnSpc>
                <a:spcPts val="3779"/>
              </a:lnSpc>
              <a:spcBef>
                <a:spcPct val="0"/>
              </a:spcBef>
            </a:pPr>
            <a:r>
              <a:rPr lang="en-US" sz="2699" b="1">
                <a:solidFill>
                  <a:srgbClr val="000000"/>
                </a:solidFill>
                <a:latin typeface="Telegraf Bold"/>
                <a:ea typeface="Telegraf Bold"/>
                <a:cs typeface="Telegraf Bold"/>
                <a:sym typeface="Telegraf Bold"/>
              </a:rPr>
              <a:t>Mua bất cứ thứ gì mình thích với số tiền có được</a:t>
            </a:r>
          </a:p>
        </p:txBody>
      </p:sp>
      <p:sp>
        <p:nvSpPr>
          <p:cNvPr id="30" name="TextBox 30"/>
          <p:cNvSpPr txBox="1"/>
          <p:nvPr/>
        </p:nvSpPr>
        <p:spPr>
          <a:xfrm>
            <a:off x="3037674" y="6705680"/>
            <a:ext cx="5186535" cy="969646"/>
          </a:xfrm>
          <a:prstGeom prst="rect">
            <a:avLst/>
          </a:prstGeom>
        </p:spPr>
        <p:txBody>
          <a:bodyPr lIns="0" tIns="0" rIns="0" bIns="0" rtlCol="0" anchor="t">
            <a:spAutoFit/>
          </a:bodyPr>
          <a:lstStyle/>
          <a:p>
            <a:pPr algn="ctr">
              <a:lnSpc>
                <a:spcPts val="3779"/>
              </a:lnSpc>
              <a:spcBef>
                <a:spcPct val="0"/>
              </a:spcBef>
            </a:pPr>
            <a:r>
              <a:rPr lang="en-US" sz="2699" b="1">
                <a:solidFill>
                  <a:srgbClr val="000000"/>
                </a:solidFill>
                <a:latin typeface="Telegraf Bold"/>
                <a:ea typeface="Telegraf Bold"/>
                <a:cs typeface="Telegraf Bold"/>
                <a:sym typeface="Telegraf Bold"/>
              </a:rPr>
              <a:t>Phân chia thành các khoản khác nhau để sử dụng hợp lí.</a:t>
            </a:r>
          </a:p>
        </p:txBody>
      </p:sp>
      <p:sp>
        <p:nvSpPr>
          <p:cNvPr id="31" name="TextBox 31"/>
          <p:cNvSpPr txBox="1"/>
          <p:nvPr/>
        </p:nvSpPr>
        <p:spPr>
          <a:xfrm>
            <a:off x="10620991" y="6943627"/>
            <a:ext cx="5186535" cy="1102361"/>
          </a:xfrm>
          <a:prstGeom prst="rect">
            <a:avLst/>
          </a:prstGeom>
        </p:spPr>
        <p:txBody>
          <a:bodyPr lIns="0" tIns="0" rIns="0" bIns="0" rtlCol="0" anchor="t">
            <a:spAutoFit/>
          </a:bodyPr>
          <a:lstStyle/>
          <a:p>
            <a:pPr algn="ctr">
              <a:lnSpc>
                <a:spcPts val="4339"/>
              </a:lnSpc>
              <a:spcBef>
                <a:spcPct val="0"/>
              </a:spcBef>
            </a:pPr>
            <a:r>
              <a:rPr lang="en-US" sz="3099" b="1">
                <a:solidFill>
                  <a:srgbClr val="000000"/>
                </a:solidFill>
                <a:latin typeface="Telegraf Bold"/>
                <a:ea typeface="Telegraf Bold"/>
                <a:cs typeface="Telegraf Bold"/>
                <a:sym typeface="Telegraf Bold"/>
              </a:rPr>
              <a:t>Luôn cân nhắc kĩ trước khi sử dụng</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790</Words>
  <Application>Microsoft Office PowerPoint</Application>
  <PresentationFormat>Custom</PresentationFormat>
  <Paragraphs>45</Paragraphs>
  <Slides>16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Calistoga</vt:lpstr>
      <vt:lpstr>Calibri</vt:lpstr>
      <vt:lpstr>Telegraf Bold</vt:lpstr>
      <vt:lpstr>Telegraf</vt:lpstr>
      <vt:lpstr>Paytone One</vt:lpstr>
      <vt:lpstr>Arial</vt:lpstr>
      <vt:lpstr>Telegraf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9 Management</dc:title>
  <dc:creator>Admin</dc:creator>
  <cp:lastModifiedBy>Admin</cp:lastModifiedBy>
  <cp:revision>5</cp:revision>
  <dcterms:created xsi:type="dcterms:W3CDTF">2006-08-16T00:00:00Z</dcterms:created>
  <dcterms:modified xsi:type="dcterms:W3CDTF">2025-02-26T17:38:37Z</dcterms:modified>
  <dc:identifier>DAGZpRWHaFY</dc:identifier>
</cp:coreProperties>
</file>