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2"/>
  </p:notesMasterIdLst>
  <p:sldIdLst>
    <p:sldId id="256" r:id="rId3"/>
    <p:sldId id="257" r:id="rId4"/>
    <p:sldId id="264" r:id="rId5"/>
    <p:sldId id="259" r:id="rId6"/>
    <p:sldId id="573" r:id="rId7"/>
    <p:sldId id="316" r:id="rId8"/>
    <p:sldId id="347" r:id="rId9"/>
    <p:sldId id="362" r:id="rId10"/>
    <p:sldId id="618" r:id="rId11"/>
    <p:sldId id="619" r:id="rId12"/>
    <p:sldId id="620" r:id="rId13"/>
    <p:sldId id="621" r:id="rId14"/>
    <p:sldId id="470" r:id="rId15"/>
    <p:sldId id="622" r:id="rId16"/>
    <p:sldId id="261" r:id="rId17"/>
    <p:sldId id="653" r:id="rId18"/>
    <p:sldId id="675" r:id="rId19"/>
    <p:sldId id="676" r:id="rId20"/>
    <p:sldId id="258" r:id="rId21"/>
    <p:sldId id="262" r:id="rId22"/>
    <p:sldId id="679" r:id="rId23"/>
    <p:sldId id="678" r:id="rId24"/>
    <p:sldId id="677" r:id="rId25"/>
    <p:sldId id="680" r:id="rId26"/>
    <p:sldId id="260" r:id="rId27"/>
    <p:sldId id="263" r:id="rId28"/>
    <p:sldId id="681" r:id="rId29"/>
    <p:sldId id="682" r:id="rId30"/>
    <p:sldId id="26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8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84D7E8"/>
    <a:srgbClr val="FFFFFF"/>
    <a:srgbClr val="EDB7ED"/>
    <a:srgbClr val="8DDFCB"/>
    <a:srgbClr val="ECEE7F"/>
    <a:srgbClr val="ECEE80"/>
    <a:srgbClr val="FFB4B4"/>
    <a:srgbClr val="B2A4FF"/>
    <a:srgbClr val="006C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797" y="566"/>
      </p:cViewPr>
      <p:guideLst>
        <p:guide orient="horz" pos="258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430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510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73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54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47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20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51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76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35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75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35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74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8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5.svg"/><Relationship Id="rId12" Type="http://schemas.openxmlformats.org/officeDocument/2006/relationships/image" Target="../media/image37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4.png"/><Relationship Id="rId11" Type="http://schemas.openxmlformats.org/officeDocument/2006/relationships/image" Target="../media/image46.png"/><Relationship Id="rId5" Type="http://schemas.openxmlformats.org/officeDocument/2006/relationships/image" Target="../media/image1.pn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svg"/><Relationship Id="rId12" Type="http://schemas.openxmlformats.org/officeDocument/2006/relationships/image" Target="../media/image4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4.png"/><Relationship Id="rId11" Type="http://schemas.openxmlformats.org/officeDocument/2006/relationships/image" Target="../media/image37.png"/><Relationship Id="rId5" Type="http://schemas.openxmlformats.org/officeDocument/2006/relationships/image" Target="../media/image1.pn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svg"/><Relationship Id="rId12" Type="http://schemas.openxmlformats.org/officeDocument/2006/relationships/image" Target="../media/image37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4.png"/><Relationship Id="rId11" Type="http://schemas.openxmlformats.org/officeDocument/2006/relationships/image" Target="../media/image42.png"/><Relationship Id="rId5" Type="http://schemas.openxmlformats.org/officeDocument/2006/relationships/image" Target="../media/image1.pn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4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42.png"/><Relationship Id="rId2" Type="http://schemas.openxmlformats.org/officeDocument/2006/relationships/audio" Target="../media/media2.mp3"/><Relationship Id="rId16" Type="http://schemas.openxmlformats.org/officeDocument/2006/relationships/image" Target="../media/image19.sv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.png"/><Relationship Id="rId5" Type="http://schemas.microsoft.com/office/2007/relationships/media" Target="../media/media4.mp3"/><Relationship Id="rId15" Type="http://schemas.openxmlformats.org/officeDocument/2006/relationships/image" Target="../media/image18.png"/><Relationship Id="rId10" Type="http://schemas.openxmlformats.org/officeDocument/2006/relationships/notesSlide" Target="../notesSlides/notesSlide9.xml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openxmlformats.org/officeDocument/2006/relationships/image" Target="../media/image14.png"/><Relationship Id="rId3" Type="http://schemas.microsoft.com/office/2007/relationships/media" Target="../media/media7.mp3"/><Relationship Id="rId7" Type="http://schemas.microsoft.com/office/2007/relationships/media" Target="../media/media9.mp3"/><Relationship Id="rId12" Type="http://schemas.openxmlformats.org/officeDocument/2006/relationships/image" Target="../media/image42.png"/><Relationship Id="rId2" Type="http://schemas.openxmlformats.org/officeDocument/2006/relationships/audio" Target="../media/media6.mp3"/><Relationship Id="rId16" Type="http://schemas.openxmlformats.org/officeDocument/2006/relationships/image" Target="../media/image19.svg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1.png"/><Relationship Id="rId5" Type="http://schemas.microsoft.com/office/2007/relationships/media" Target="../media/media8.mp3"/><Relationship Id="rId15" Type="http://schemas.openxmlformats.org/officeDocument/2006/relationships/image" Target="../media/image18.png"/><Relationship Id="rId10" Type="http://schemas.openxmlformats.org/officeDocument/2006/relationships/notesSlide" Target="../notesSlides/notesSlide10.xml"/><Relationship Id="rId4" Type="http://schemas.openxmlformats.org/officeDocument/2006/relationships/audio" Target="../media/media7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52.svg"/><Relationship Id="rId5" Type="http://schemas.openxmlformats.org/officeDocument/2006/relationships/image" Target="../media/image7.svg"/><Relationship Id="rId10" Type="http://schemas.openxmlformats.org/officeDocument/2006/relationships/image" Target="../media/image51.png"/><Relationship Id="rId4" Type="http://schemas.openxmlformats.org/officeDocument/2006/relationships/image" Target="../media/image6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sv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4.png"/><Relationship Id="rId5" Type="http://schemas.openxmlformats.org/officeDocument/2006/relationships/image" Target="../media/image1.pn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52.svg"/><Relationship Id="rId5" Type="http://schemas.openxmlformats.org/officeDocument/2006/relationships/image" Target="../media/image7.svg"/><Relationship Id="rId10" Type="http://schemas.openxmlformats.org/officeDocument/2006/relationships/image" Target="../media/image51.png"/><Relationship Id="rId4" Type="http://schemas.openxmlformats.org/officeDocument/2006/relationships/image" Target="../media/image6.png"/><Relationship Id="rId9" Type="http://schemas.openxmlformats.org/officeDocument/2006/relationships/image" Target="../media/image5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52.svg"/><Relationship Id="rId17" Type="http://schemas.openxmlformats.org/officeDocument/2006/relationships/image" Target="../media/image18.png"/><Relationship Id="rId2" Type="http://schemas.openxmlformats.org/officeDocument/2006/relationships/image" Target="../media/image1.pn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svg"/><Relationship Id="rId11" Type="http://schemas.openxmlformats.org/officeDocument/2006/relationships/image" Target="../media/image51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50.svg"/><Relationship Id="rId4" Type="http://schemas.openxmlformats.org/officeDocument/2006/relationships/image" Target="../media/image23.svg"/><Relationship Id="rId9" Type="http://schemas.openxmlformats.org/officeDocument/2006/relationships/image" Target="../media/image49.png"/><Relationship Id="rId14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17" Type="http://schemas.openxmlformats.org/officeDocument/2006/relationships/image" Target="../media/image30.png"/><Relationship Id="rId2" Type="http://schemas.openxmlformats.org/officeDocument/2006/relationships/video" Target="../media/media1.mp4"/><Relationship Id="rId16" Type="http://schemas.openxmlformats.org/officeDocument/2006/relationships/image" Target="../media/image17.svg"/><Relationship Id="rId1" Type="http://schemas.microsoft.com/office/2007/relationships/media" Target="../media/media1.mp4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16.png"/><Relationship Id="rId10" Type="http://schemas.openxmlformats.org/officeDocument/2006/relationships/image" Target="../media/image25.svg"/><Relationship Id="rId4" Type="http://schemas.openxmlformats.org/officeDocument/2006/relationships/image" Target="../media/image1.png"/><Relationship Id="rId9" Type="http://schemas.openxmlformats.org/officeDocument/2006/relationships/image" Target="../media/image24.png"/><Relationship Id="rId14" Type="http://schemas.openxmlformats.org/officeDocument/2006/relationships/image" Target="../media/image2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25.svg"/><Relationship Id="rId4" Type="http://schemas.openxmlformats.org/officeDocument/2006/relationships/image" Target="../media/image9.svg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25.svg"/><Relationship Id="rId4" Type="http://schemas.openxmlformats.org/officeDocument/2006/relationships/image" Target="../media/image9.svg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25.svg"/><Relationship Id="rId4" Type="http://schemas.openxmlformats.org/officeDocument/2006/relationships/image" Target="../media/image9.svg"/><Relationship Id="rId9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25.svg"/><Relationship Id="rId4" Type="http://schemas.openxmlformats.org/officeDocument/2006/relationships/image" Target="../media/image9.sv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52.svg"/><Relationship Id="rId17" Type="http://schemas.openxmlformats.org/officeDocument/2006/relationships/image" Target="../media/image18.png"/><Relationship Id="rId2" Type="http://schemas.openxmlformats.org/officeDocument/2006/relationships/image" Target="../media/image1.pn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svg"/><Relationship Id="rId11" Type="http://schemas.openxmlformats.org/officeDocument/2006/relationships/image" Target="../media/image51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50.svg"/><Relationship Id="rId4" Type="http://schemas.openxmlformats.org/officeDocument/2006/relationships/image" Target="../media/image23.svg"/><Relationship Id="rId9" Type="http://schemas.openxmlformats.org/officeDocument/2006/relationships/image" Target="../media/image49.png"/><Relationship Id="rId14" Type="http://schemas.openxmlformats.org/officeDocument/2006/relationships/image" Target="../media/image15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57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openxmlformats.org/officeDocument/2006/relationships/image" Target="../media/image5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svg"/><Relationship Id="rId11" Type="http://schemas.openxmlformats.org/officeDocument/2006/relationships/image" Target="../media/image55.png"/><Relationship Id="rId5" Type="http://schemas.openxmlformats.org/officeDocument/2006/relationships/image" Target="../media/image28.png"/><Relationship Id="rId10" Type="http://schemas.openxmlformats.org/officeDocument/2006/relationships/image" Target="../media/image3.svg"/><Relationship Id="rId4" Type="http://schemas.openxmlformats.org/officeDocument/2006/relationships/image" Target="../media/image9.svg"/><Relationship Id="rId9" Type="http://schemas.openxmlformats.org/officeDocument/2006/relationships/image" Target="../media/image2.png"/><Relationship Id="rId14" Type="http://schemas.openxmlformats.org/officeDocument/2006/relationships/image" Target="../media/image58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6.png"/><Relationship Id="rId3" Type="http://schemas.openxmlformats.org/officeDocument/2006/relationships/image" Target="../media/image31.png"/><Relationship Id="rId7" Type="http://schemas.openxmlformats.org/officeDocument/2006/relationships/image" Target="../media/image18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svg"/><Relationship Id="rId11" Type="http://schemas.openxmlformats.org/officeDocument/2006/relationships/image" Target="../media/image10.png"/><Relationship Id="rId5" Type="http://schemas.openxmlformats.org/officeDocument/2006/relationships/image" Target="../media/image28.png"/><Relationship Id="rId10" Type="http://schemas.openxmlformats.org/officeDocument/2006/relationships/image" Target="../media/image9.svg"/><Relationship Id="rId4" Type="http://schemas.openxmlformats.org/officeDocument/2006/relationships/image" Target="../media/image32.svg"/><Relationship Id="rId9" Type="http://schemas.openxmlformats.org/officeDocument/2006/relationships/image" Target="../media/image8.png"/><Relationship Id="rId1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9.png"/><Relationship Id="rId4" Type="http://schemas.openxmlformats.org/officeDocument/2006/relationships/image" Target="../media/image4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9.svg"/><Relationship Id="rId3" Type="http://schemas.openxmlformats.org/officeDocument/2006/relationships/image" Target="../media/image31.png"/><Relationship Id="rId7" Type="http://schemas.openxmlformats.org/officeDocument/2006/relationships/image" Target="../media/image39.sv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png"/><Relationship Id="rId11" Type="http://schemas.openxmlformats.org/officeDocument/2006/relationships/image" Target="../media/image15.svg"/><Relationship Id="rId5" Type="http://schemas.openxmlformats.org/officeDocument/2006/relationships/image" Target="../media/image37.png"/><Relationship Id="rId15" Type="http://schemas.openxmlformats.org/officeDocument/2006/relationships/image" Target="../media/image17.svg"/><Relationship Id="rId10" Type="http://schemas.openxmlformats.org/officeDocument/2006/relationships/image" Target="../media/image14.png"/><Relationship Id="rId4" Type="http://schemas.openxmlformats.org/officeDocument/2006/relationships/image" Target="../media/image32.svg"/><Relationship Id="rId9" Type="http://schemas.openxmlformats.org/officeDocument/2006/relationships/image" Target="../media/image41.svg"/><Relationship Id="rId1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16.png"/><Relationship Id="rId3" Type="http://schemas.openxmlformats.org/officeDocument/2006/relationships/image" Target="../media/image60.png"/><Relationship Id="rId7" Type="http://schemas.openxmlformats.org/officeDocument/2006/relationships/image" Target="../media/image28.png"/><Relationship Id="rId12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svg"/><Relationship Id="rId11" Type="http://schemas.openxmlformats.org/officeDocument/2006/relationships/image" Target="../media/image24.png"/><Relationship Id="rId5" Type="http://schemas.openxmlformats.org/officeDocument/2006/relationships/image" Target="../media/image12.png"/><Relationship Id="rId10" Type="http://schemas.openxmlformats.org/officeDocument/2006/relationships/image" Target="../media/image15.svg"/><Relationship Id="rId4" Type="http://schemas.openxmlformats.org/officeDocument/2006/relationships/image" Target="../media/image61.svg"/><Relationship Id="rId9" Type="http://schemas.openxmlformats.org/officeDocument/2006/relationships/image" Target="../media/image14.png"/><Relationship Id="rId1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1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1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svg"/><Relationship Id="rId11" Type="http://schemas.openxmlformats.org/officeDocument/2006/relationships/image" Target="../media/image14.png"/><Relationship Id="rId5" Type="http://schemas.openxmlformats.org/officeDocument/2006/relationships/image" Target="../media/image33.png"/><Relationship Id="rId10" Type="http://schemas.openxmlformats.org/officeDocument/2006/relationships/image" Target="../media/image19.svg"/><Relationship Id="rId4" Type="http://schemas.openxmlformats.org/officeDocument/2006/relationships/image" Target="../media/image32.svg"/><Relationship Id="rId9" Type="http://schemas.openxmlformats.org/officeDocument/2006/relationships/image" Target="../media/image18.png"/><Relationship Id="rId1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9.svg"/><Relationship Id="rId3" Type="http://schemas.openxmlformats.org/officeDocument/2006/relationships/image" Target="../media/image31.png"/><Relationship Id="rId7" Type="http://schemas.openxmlformats.org/officeDocument/2006/relationships/image" Target="../media/image39.sv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png"/><Relationship Id="rId11" Type="http://schemas.openxmlformats.org/officeDocument/2006/relationships/image" Target="../media/image15.svg"/><Relationship Id="rId5" Type="http://schemas.openxmlformats.org/officeDocument/2006/relationships/image" Target="../media/image37.png"/><Relationship Id="rId15" Type="http://schemas.openxmlformats.org/officeDocument/2006/relationships/image" Target="../media/image17.svg"/><Relationship Id="rId10" Type="http://schemas.openxmlformats.org/officeDocument/2006/relationships/image" Target="../media/image14.png"/><Relationship Id="rId4" Type="http://schemas.openxmlformats.org/officeDocument/2006/relationships/image" Target="../media/image32.svg"/><Relationship Id="rId9" Type="http://schemas.openxmlformats.org/officeDocument/2006/relationships/image" Target="../media/image41.sv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12" Type="http://schemas.openxmlformats.org/officeDocument/2006/relationships/image" Target="../media/image19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0" Type="http://schemas.openxmlformats.org/officeDocument/2006/relationships/image" Target="../media/image15.sv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12" Type="http://schemas.openxmlformats.org/officeDocument/2006/relationships/image" Target="../media/image19.sv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3.jpe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0" Type="http://schemas.openxmlformats.org/officeDocument/2006/relationships/image" Target="../media/image15.sv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12" Type="http://schemas.openxmlformats.org/officeDocument/2006/relationships/image" Target="../media/image19.sv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3.jpe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0" Type="http://schemas.openxmlformats.org/officeDocument/2006/relationships/image" Target="../media/image15.sv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4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5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2.png"/><Relationship Id="rId12" Type="http://schemas.openxmlformats.org/officeDocument/2006/relationships/image" Target="../media/image3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4.png"/><Relationship Id="rId11" Type="http://schemas.openxmlformats.org/officeDocument/2006/relationships/image" Target="../media/image19.svg"/><Relationship Id="rId5" Type="http://schemas.openxmlformats.org/officeDocument/2006/relationships/image" Target="../media/image1.pn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5.svg"/><Relationship Id="rId12" Type="http://schemas.openxmlformats.org/officeDocument/2006/relationships/image" Target="../media/image3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11" Type="http://schemas.openxmlformats.org/officeDocument/2006/relationships/image" Target="../media/image42.png"/><Relationship Id="rId5" Type="http://schemas.openxmlformats.org/officeDocument/2006/relationships/image" Target="../media/image1.png"/><Relationship Id="rId10" Type="http://schemas.openxmlformats.org/officeDocument/2006/relationships/image" Target="../media/image45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7154" y="5107728"/>
            <a:ext cx="10945602" cy="2435397"/>
          </a:xfrm>
          <a:custGeom>
            <a:avLst/>
            <a:gdLst/>
            <a:ahLst/>
            <a:cxnLst/>
            <a:rect l="l" t="t" r="r" b="b"/>
            <a:pathLst>
              <a:path w="16418403" h="3653095">
                <a:moveTo>
                  <a:pt x="0" y="0"/>
                </a:moveTo>
                <a:lnTo>
                  <a:pt x="16418403" y="0"/>
                </a:lnTo>
                <a:lnTo>
                  <a:pt x="16418403" y="3653095"/>
                </a:lnTo>
                <a:lnTo>
                  <a:pt x="0" y="36530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16039" y="1750272"/>
            <a:ext cx="8326603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10834"/>
              </a:lnSpc>
            </a:pPr>
            <a:r>
              <a:rPr lang="en-US" sz="9600" dirty="0">
                <a:solidFill>
                  <a:srgbClr val="FFFFFF"/>
                </a:solidFill>
                <a:latin typeface="Segoe UI Semibold" panose="020B0702040204020203" pitchFamily="34" charset="0"/>
                <a:ea typeface="Shrikhand"/>
                <a:cs typeface="Segoe UI Semibold" panose="020B0702040204020203" pitchFamily="34" charset="0"/>
                <a:sym typeface="Shrikhand"/>
              </a:rPr>
              <a:t>WELCOME TO OUR CLASS!</a:t>
            </a:r>
          </a:p>
        </p:txBody>
      </p:sp>
      <p:sp>
        <p:nvSpPr>
          <p:cNvPr id="5" name="Freeform 5"/>
          <p:cNvSpPr/>
          <p:nvPr/>
        </p:nvSpPr>
        <p:spPr>
          <a:xfrm>
            <a:off x="379298" y="4666282"/>
            <a:ext cx="4566079" cy="2191718"/>
          </a:xfrm>
          <a:custGeom>
            <a:avLst/>
            <a:gdLst/>
            <a:ahLst/>
            <a:cxnLst/>
            <a:rect l="l" t="t" r="r" b="b"/>
            <a:pathLst>
              <a:path w="6849119" h="3287577">
                <a:moveTo>
                  <a:pt x="0" y="0"/>
                </a:moveTo>
                <a:lnTo>
                  <a:pt x="6849119" y="0"/>
                </a:lnTo>
                <a:lnTo>
                  <a:pt x="6849119" y="3287577"/>
                </a:lnTo>
                <a:lnTo>
                  <a:pt x="0" y="32875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85800" y="523302"/>
            <a:ext cx="4456991" cy="944465"/>
            <a:chOff x="0" y="0"/>
            <a:chExt cx="1182354" cy="250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2354" cy="250548"/>
            </a:xfrm>
            <a:custGeom>
              <a:avLst/>
              <a:gdLst/>
              <a:ahLst/>
              <a:cxnLst/>
              <a:rect l="l" t="t" r="r" b="b"/>
              <a:pathLst>
                <a:path w="1182354" h="250548">
                  <a:moveTo>
                    <a:pt x="115802" y="0"/>
                  </a:moveTo>
                  <a:lnTo>
                    <a:pt x="1066552" y="0"/>
                  </a:lnTo>
                  <a:cubicBezTo>
                    <a:pt x="1130508" y="0"/>
                    <a:pt x="1182354" y="51846"/>
                    <a:pt x="1182354" y="115802"/>
                  </a:cubicBezTo>
                  <a:lnTo>
                    <a:pt x="1182354" y="134746"/>
                  </a:lnTo>
                  <a:cubicBezTo>
                    <a:pt x="1182354" y="198702"/>
                    <a:pt x="1130508" y="250548"/>
                    <a:pt x="1066552" y="250548"/>
                  </a:cubicBezTo>
                  <a:lnTo>
                    <a:pt x="115802" y="250548"/>
                  </a:lnTo>
                  <a:cubicBezTo>
                    <a:pt x="51846" y="250548"/>
                    <a:pt x="0" y="198702"/>
                    <a:pt x="0" y="134746"/>
                  </a:cubicBezTo>
                  <a:lnTo>
                    <a:pt x="0" y="115802"/>
                  </a:lnTo>
                  <a:cubicBezTo>
                    <a:pt x="0" y="51846"/>
                    <a:pt x="51846" y="0"/>
                    <a:pt x="115802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182354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5718657" y="-547196"/>
            <a:ext cx="3255875" cy="2364579"/>
          </a:xfrm>
          <a:custGeom>
            <a:avLst/>
            <a:gdLst/>
            <a:ahLst/>
            <a:cxnLst/>
            <a:rect l="l" t="t" r="r" b="b"/>
            <a:pathLst>
              <a:path w="4883813" h="3546869">
                <a:moveTo>
                  <a:pt x="0" y="0"/>
                </a:moveTo>
                <a:lnTo>
                  <a:pt x="4883813" y="0"/>
                </a:lnTo>
                <a:lnTo>
                  <a:pt x="4883813" y="3546869"/>
                </a:lnTo>
                <a:lnTo>
                  <a:pt x="0" y="35468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65224">
            <a:off x="10528770" y="-564207"/>
            <a:ext cx="1896285" cy="2482860"/>
          </a:xfrm>
          <a:custGeom>
            <a:avLst/>
            <a:gdLst/>
            <a:ahLst/>
            <a:cxnLst/>
            <a:rect l="l" t="t" r="r" b="b"/>
            <a:pathLst>
              <a:path w="2844427" h="3724290">
                <a:moveTo>
                  <a:pt x="0" y="0"/>
                </a:moveTo>
                <a:lnTo>
                  <a:pt x="2844427" y="0"/>
                </a:lnTo>
                <a:lnTo>
                  <a:pt x="2844427" y="3724291"/>
                </a:lnTo>
                <a:lnTo>
                  <a:pt x="0" y="372429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969294" y="2496389"/>
            <a:ext cx="2005238" cy="3363083"/>
          </a:xfrm>
          <a:custGeom>
            <a:avLst/>
            <a:gdLst/>
            <a:ahLst/>
            <a:cxnLst/>
            <a:rect l="l" t="t" r="r" b="b"/>
            <a:pathLst>
              <a:path w="3007857" h="5044625">
                <a:moveTo>
                  <a:pt x="0" y="0"/>
                </a:moveTo>
                <a:lnTo>
                  <a:pt x="3007857" y="0"/>
                </a:lnTo>
                <a:lnTo>
                  <a:pt x="3007857" y="5044625"/>
                </a:lnTo>
                <a:lnTo>
                  <a:pt x="0" y="504462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816298" y="1617656"/>
            <a:ext cx="5585590" cy="5862737"/>
          </a:xfrm>
          <a:custGeom>
            <a:avLst/>
            <a:gdLst/>
            <a:ahLst/>
            <a:cxnLst/>
            <a:rect l="l" t="t" r="r" b="b"/>
            <a:pathLst>
              <a:path w="8378385" h="8794106">
                <a:moveTo>
                  <a:pt x="0" y="0"/>
                </a:moveTo>
                <a:lnTo>
                  <a:pt x="8378385" y="0"/>
                </a:lnTo>
                <a:lnTo>
                  <a:pt x="8378385" y="8794106"/>
                </a:lnTo>
                <a:lnTo>
                  <a:pt x="0" y="879410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138277" y="585474"/>
            <a:ext cx="1607797" cy="1280391"/>
          </a:xfrm>
          <a:custGeom>
            <a:avLst/>
            <a:gdLst/>
            <a:ahLst/>
            <a:cxnLst/>
            <a:rect l="l" t="t" r="r" b="b"/>
            <a:pathLst>
              <a:path w="2411696" h="1920587">
                <a:moveTo>
                  <a:pt x="0" y="0"/>
                </a:moveTo>
                <a:lnTo>
                  <a:pt x="2411696" y="0"/>
                </a:lnTo>
                <a:lnTo>
                  <a:pt x="2411696" y="1920587"/>
                </a:lnTo>
                <a:lnTo>
                  <a:pt x="0" y="192058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685800" y="852763"/>
            <a:ext cx="445699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583"/>
              </a:lnSpc>
            </a:pPr>
            <a:r>
              <a:rPr lang="en-US" sz="2583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…… Secondary School</a:t>
            </a:r>
          </a:p>
        </p:txBody>
      </p:sp>
      <p:sp>
        <p:nvSpPr>
          <p:cNvPr id="15" name="Freeform 15"/>
          <p:cNvSpPr/>
          <p:nvPr/>
        </p:nvSpPr>
        <p:spPr>
          <a:xfrm>
            <a:off x="5142791" y="944910"/>
            <a:ext cx="587123" cy="400241"/>
          </a:xfrm>
          <a:custGeom>
            <a:avLst/>
            <a:gdLst/>
            <a:ahLst/>
            <a:cxnLst/>
            <a:rect l="l" t="t" r="r" b="b"/>
            <a:pathLst>
              <a:path w="880685" h="600361">
                <a:moveTo>
                  <a:pt x="0" y="0"/>
                </a:moveTo>
                <a:lnTo>
                  <a:pt x="880685" y="0"/>
                </a:lnTo>
                <a:lnTo>
                  <a:pt x="880685" y="600361"/>
                </a:lnTo>
                <a:lnTo>
                  <a:pt x="0" y="60036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137155" y="173686"/>
            <a:ext cx="1367693" cy="699233"/>
          </a:xfrm>
          <a:custGeom>
            <a:avLst/>
            <a:gdLst/>
            <a:ahLst/>
            <a:cxnLst/>
            <a:rect l="l" t="t" r="r" b="b"/>
            <a:pathLst>
              <a:path w="2051539" h="1048849">
                <a:moveTo>
                  <a:pt x="0" y="0"/>
                </a:moveTo>
                <a:lnTo>
                  <a:pt x="2051539" y="0"/>
                </a:lnTo>
                <a:lnTo>
                  <a:pt x="2051539" y="1048849"/>
                </a:lnTo>
                <a:lnTo>
                  <a:pt x="0" y="104884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64F04F8-AFF0-40B2-B275-FE4D1E30BEBD}"/>
              </a:ext>
            </a:extLst>
          </p:cNvPr>
          <p:cNvSpPr/>
          <p:nvPr/>
        </p:nvSpPr>
        <p:spPr>
          <a:xfrm>
            <a:off x="-1095" y="4173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C5B7B204-C8C9-D8A9-6BA1-8417198AD996}"/>
              </a:ext>
            </a:extLst>
          </p:cNvPr>
          <p:cNvGrpSpPr/>
          <p:nvPr/>
        </p:nvGrpSpPr>
        <p:grpSpPr>
          <a:xfrm>
            <a:off x="346668" y="1491174"/>
            <a:ext cx="5942372" cy="4756172"/>
            <a:chOff x="0" y="0"/>
            <a:chExt cx="1952069" cy="130639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2AE4FF8-74BC-C1C2-BA3C-26F8FA123723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60FC80-5C54-D688-DE7F-27B88D71ADEE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13">
            <a:extLst>
              <a:ext uri="{FF2B5EF4-FFF2-40B4-BE49-F238E27FC236}">
                <a16:creationId xmlns:a16="http://schemas.microsoft.com/office/drawing/2014/main" id="{2498E54F-1304-C2DA-96ED-6BD71AFB8DA7}"/>
              </a:ext>
            </a:extLst>
          </p:cNvPr>
          <p:cNvSpPr/>
          <p:nvPr/>
        </p:nvSpPr>
        <p:spPr>
          <a:xfrm>
            <a:off x="8179443" y="-4379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999ACABD-B03E-2917-F355-CC06DE64F79E}"/>
              </a:ext>
            </a:extLst>
          </p:cNvPr>
          <p:cNvSpPr/>
          <p:nvPr/>
        </p:nvSpPr>
        <p:spPr>
          <a:xfrm>
            <a:off x="6452833" y="50363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BCD02411-D140-73A7-14A2-16FCB90579B6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6" name="Freeform 19">
            <a:extLst>
              <a:ext uri="{FF2B5EF4-FFF2-40B4-BE49-F238E27FC236}">
                <a16:creationId xmlns:a16="http://schemas.microsoft.com/office/drawing/2014/main" id="{A3B0A6B8-18BD-58B3-8D09-C78D06ED97F5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1881;p31"/>
          <p:cNvSpPr txBox="1"/>
          <p:nvPr/>
        </p:nvSpPr>
        <p:spPr>
          <a:xfrm>
            <a:off x="58420" y="1655445"/>
            <a:ext cx="6459855" cy="67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sustainable (adj)</a:t>
            </a:r>
            <a:r>
              <a:rPr lang="en-US" sz="4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endParaRPr lang="en-US" sz="4400" b="1" dirty="0">
              <a:solidFill>
                <a:srgbClr val="AD4F0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0322" y="4417019"/>
            <a:ext cx="405089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>
                <a:latin typeface="Segoe UI Semibold" panose="020B0702040204020203" pitchFamily="34" charset="0"/>
                <a:cs typeface="Segoe UI Semibold" panose="020B0702040204020203" pitchFamily="34" charset="0"/>
              </a:rPr>
              <a:t>đẹp</a:t>
            </a:r>
          </a:p>
        </p:txBody>
      </p:sp>
      <p:sp>
        <p:nvSpPr>
          <p:cNvPr id="2" name="Rectangle 1"/>
          <p:cNvSpPr/>
          <p:nvPr/>
        </p:nvSpPr>
        <p:spPr>
          <a:xfrm>
            <a:off x="1418254" y="3082855"/>
            <a:ext cx="37413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səˈsteɪnəbl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6442959" y="1531700"/>
            <a:ext cx="541655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0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able to be maintained or continued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6472597" y="2867083"/>
            <a:ext cx="5416550" cy="2800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400" b="1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Ex: </a:t>
            </a:r>
            <a:r>
              <a:rPr lang="en-US" sz="44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website encourages s</a:t>
            </a:r>
            <a:r>
              <a:rPr lang="en-US" sz="4400" b="1" u="sng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ustainable fashion</a:t>
            </a:r>
            <a:r>
              <a:rPr lang="en-US" sz="44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through swapping.</a:t>
            </a:r>
          </a:p>
        </p:txBody>
      </p:sp>
      <p:pic>
        <p:nvPicPr>
          <p:cNvPr id="4" name="sustainable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0225" y="2846705"/>
            <a:ext cx="1301750" cy="1301750"/>
          </a:xfrm>
          <a:prstGeom prst="rect">
            <a:avLst/>
          </a:prstGeom>
        </p:spPr>
      </p:pic>
      <p:pic>
        <p:nvPicPr>
          <p:cNvPr id="6" name="Content Placeholder 5" descr="m2K9A0A0N4N4A0G6"/>
          <p:cNvPicPr>
            <a:picLocks noGrp="1" noChangeAspect="1"/>
          </p:cNvPicPr>
          <p:nvPr>
            <p:ph idx="1"/>
          </p:nvPr>
        </p:nvPicPr>
        <p:blipFill>
          <a:blip r:embed="rId11">
            <a:clrChange>
              <a:clrFrom>
                <a:srgbClr val="EDEDED">
                  <a:alpha val="100000"/>
                </a:srgbClr>
              </a:clrFrom>
              <a:clrTo>
                <a:srgbClr val="EDEDE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17825" y="4417060"/>
            <a:ext cx="2209800" cy="2127250"/>
          </a:xfrm>
          <a:prstGeom prst="rect">
            <a:avLst/>
          </a:prstGeom>
        </p:spPr>
      </p:pic>
      <p:grpSp>
        <p:nvGrpSpPr>
          <p:cNvPr id="17" name="Group 4">
            <a:extLst>
              <a:ext uri="{FF2B5EF4-FFF2-40B4-BE49-F238E27FC236}">
                <a16:creationId xmlns:a16="http://schemas.microsoft.com/office/drawing/2014/main" id="{19B1F3A1-3C62-A027-7284-2BC6A7C4BACB}"/>
              </a:ext>
            </a:extLst>
          </p:cNvPr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A57B0E54-8151-A66B-102E-835273147055}"/>
                </a:ext>
              </a:extLst>
            </p:cNvPr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r="-30929"/>
              </a:stretch>
            </a:blipFill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EB712E8E-935E-2E9C-6B3F-31AA9AD80528}"/>
                </a:ext>
              </a:extLst>
            </p:cNvPr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12"/>
              <a:stretch>
                <a:fillRect r="-30029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4558746-CDEC-0475-C0F0-0965438BF1B0}"/>
              </a:ext>
            </a:extLst>
          </p:cNvPr>
          <p:cNvSpPr/>
          <p:nvPr/>
        </p:nvSpPr>
        <p:spPr>
          <a:xfrm>
            <a:off x="-1095" y="4173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791EDAA5-A4A7-D445-F3A3-02543CBE6195}"/>
              </a:ext>
            </a:extLst>
          </p:cNvPr>
          <p:cNvGrpSpPr/>
          <p:nvPr/>
        </p:nvGrpSpPr>
        <p:grpSpPr>
          <a:xfrm>
            <a:off x="346668" y="1491174"/>
            <a:ext cx="5942372" cy="4756172"/>
            <a:chOff x="0" y="0"/>
            <a:chExt cx="1952069" cy="130639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C57F88F-7D9F-7555-274B-0B10B0451FF2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CE840E-F3D8-79C6-ED0B-4FDD292A2D2F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Freeform 13">
            <a:extLst>
              <a:ext uri="{FF2B5EF4-FFF2-40B4-BE49-F238E27FC236}">
                <a16:creationId xmlns:a16="http://schemas.microsoft.com/office/drawing/2014/main" id="{30FECDD4-56A6-078C-37CF-E11F901FF2E7}"/>
              </a:ext>
            </a:extLst>
          </p:cNvPr>
          <p:cNvSpPr/>
          <p:nvPr/>
        </p:nvSpPr>
        <p:spPr>
          <a:xfrm>
            <a:off x="8179443" y="-4379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71B2E79D-8321-E34C-9EAE-369B58C24652}"/>
              </a:ext>
            </a:extLst>
          </p:cNvPr>
          <p:cNvSpPr/>
          <p:nvPr/>
        </p:nvSpPr>
        <p:spPr>
          <a:xfrm>
            <a:off x="6452833" y="50363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A03C54D4-BF29-DEE8-E6A0-86C442989275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4" name="Freeform 19">
            <a:extLst>
              <a:ext uri="{FF2B5EF4-FFF2-40B4-BE49-F238E27FC236}">
                <a16:creationId xmlns:a16="http://schemas.microsoft.com/office/drawing/2014/main" id="{83562DBA-FF34-83C2-27F2-3F9580201A09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1881;p31"/>
          <p:cNvSpPr txBox="1"/>
          <p:nvPr/>
        </p:nvSpPr>
        <p:spPr>
          <a:xfrm>
            <a:off x="58420" y="1655445"/>
            <a:ext cx="6459855" cy="67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location (n)</a:t>
            </a:r>
            <a:r>
              <a:rPr lang="en-US" sz="48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endParaRPr lang="en-US" sz="4800" b="1" dirty="0">
              <a:solidFill>
                <a:srgbClr val="AD4F0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1070" y="4523741"/>
            <a:ext cx="52726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địa</a:t>
            </a:r>
            <a:r>
              <a:rPr lang="en-US" sz="4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44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điểm</a:t>
            </a:r>
            <a:r>
              <a:rPr lang="en-US" sz="4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, </a:t>
            </a:r>
            <a:r>
              <a:rPr lang="en-US" sz="44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nơi</a:t>
            </a:r>
            <a:r>
              <a:rPr lang="en-US" sz="4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44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chốn</a:t>
            </a:r>
            <a:endParaRPr lang="en-US" sz="4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87367" y="3304907"/>
            <a:ext cx="31441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ləʊˈkeɪʃn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6532650" y="1401472"/>
            <a:ext cx="541655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0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 place or position</a:t>
            </a:r>
          </a:p>
        </p:txBody>
      </p:sp>
      <p:pic>
        <p:nvPicPr>
          <p:cNvPr id="6" name="location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4944" y="3157006"/>
            <a:ext cx="882650" cy="882650"/>
          </a:xfrm>
          <a:prstGeom prst="rect">
            <a:avLst/>
          </a:prstGeom>
        </p:spPr>
      </p:pic>
      <p:grpSp>
        <p:nvGrpSpPr>
          <p:cNvPr id="16" name="Group 4">
            <a:extLst>
              <a:ext uri="{FF2B5EF4-FFF2-40B4-BE49-F238E27FC236}">
                <a16:creationId xmlns:a16="http://schemas.microsoft.com/office/drawing/2014/main" id="{72F8FE4C-4FAD-1C02-7D50-0432F6873B71}"/>
              </a:ext>
            </a:extLst>
          </p:cNvPr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03B311AC-F1D7-D175-044A-703CC90769D6}"/>
                </a:ext>
              </a:extLst>
            </p:cNvPr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r="-30929"/>
              </a:stretch>
            </a:blipFill>
          </p:spPr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088AA031-D2AE-BBA3-D3AD-FA3F292A778B}"/>
                </a:ext>
              </a:extLst>
            </p:cNvPr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11"/>
              <a:stretch>
                <a:fillRect r="-30029"/>
              </a:stretch>
            </a:blipFill>
          </p:spPr>
        </p:sp>
      </p:grpSp>
      <p:pic>
        <p:nvPicPr>
          <p:cNvPr id="3" name="Content Placeholder 2" descr="m2K9A0A0N4N4A0G6"/>
          <p:cNvPicPr>
            <a:picLocks noGrp="1" noChangeAspect="1"/>
          </p:cNvPicPr>
          <p:nvPr>
            <p:ph idx="1"/>
          </p:nvPr>
        </p:nvPicPr>
        <p:blipFill>
          <a:blip r:embed="rId12">
            <a:clrChange>
              <a:clrFrom>
                <a:srgbClr val="EDEDED">
                  <a:alpha val="100000"/>
                </a:srgbClr>
              </a:clrFrom>
              <a:clrTo>
                <a:srgbClr val="EDEDE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5370" y="2190363"/>
            <a:ext cx="5209205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CCB29DDA-CE20-AFDA-A585-B9108BC428BF}"/>
              </a:ext>
            </a:extLst>
          </p:cNvPr>
          <p:cNvSpPr/>
          <p:nvPr/>
        </p:nvSpPr>
        <p:spPr>
          <a:xfrm>
            <a:off x="-1095" y="4173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C6928E19-F9AF-8915-E3B9-546F6D15DE7D}"/>
              </a:ext>
            </a:extLst>
          </p:cNvPr>
          <p:cNvGrpSpPr/>
          <p:nvPr/>
        </p:nvGrpSpPr>
        <p:grpSpPr>
          <a:xfrm>
            <a:off x="346668" y="1491174"/>
            <a:ext cx="5942372" cy="4756172"/>
            <a:chOff x="0" y="0"/>
            <a:chExt cx="1952069" cy="130639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AA6AD55-C4B6-894F-9F46-4769FD7A25DC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7890FA-AB1D-A7A0-D002-2D90BC399F6F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13">
            <a:extLst>
              <a:ext uri="{FF2B5EF4-FFF2-40B4-BE49-F238E27FC236}">
                <a16:creationId xmlns:a16="http://schemas.microsoft.com/office/drawing/2014/main" id="{E056620A-6CE5-2E27-0DA4-E008CE59B3DE}"/>
              </a:ext>
            </a:extLst>
          </p:cNvPr>
          <p:cNvSpPr/>
          <p:nvPr/>
        </p:nvSpPr>
        <p:spPr>
          <a:xfrm>
            <a:off x="8179443" y="-4379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28215774-FA45-BB1A-1F7B-891240A0FD7B}"/>
              </a:ext>
            </a:extLst>
          </p:cNvPr>
          <p:cNvSpPr/>
          <p:nvPr/>
        </p:nvSpPr>
        <p:spPr>
          <a:xfrm>
            <a:off x="6452833" y="50363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9219BA0E-E4A0-2FB0-287B-B82DBECDC2E1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6" name="Freeform 19">
            <a:extLst>
              <a:ext uri="{FF2B5EF4-FFF2-40B4-BE49-F238E27FC236}">
                <a16:creationId xmlns:a16="http://schemas.microsoft.com/office/drawing/2014/main" id="{F53F3379-B32D-75DA-DEE8-B2C6CE70FA8C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1881;p31"/>
          <p:cNvSpPr txBox="1"/>
          <p:nvPr/>
        </p:nvSpPr>
        <p:spPr>
          <a:xfrm>
            <a:off x="58420" y="1655445"/>
            <a:ext cx="6459855" cy="67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possess (v)</a:t>
            </a:r>
            <a:r>
              <a:rPr lang="en-US" sz="48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endParaRPr lang="en-US" sz="4800" b="1" dirty="0">
              <a:solidFill>
                <a:srgbClr val="AD4F0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0322" y="4417019"/>
            <a:ext cx="405089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>
                <a:latin typeface="Segoe UI Semibold" panose="020B0702040204020203" pitchFamily="34" charset="0"/>
                <a:cs typeface="Segoe UI Semibold" panose="020B0702040204020203" pitchFamily="34" charset="0"/>
              </a:rPr>
              <a:t>có, sở hữu</a:t>
            </a:r>
          </a:p>
        </p:txBody>
      </p:sp>
      <p:sp>
        <p:nvSpPr>
          <p:cNvPr id="2" name="Rectangle 1"/>
          <p:cNvSpPr/>
          <p:nvPr/>
        </p:nvSpPr>
        <p:spPr>
          <a:xfrm>
            <a:off x="2036502" y="3198185"/>
            <a:ext cx="24753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pəˈzes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6462394" y="2012149"/>
            <a:ext cx="541655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0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 have or own </a:t>
            </a:r>
            <a:r>
              <a:rPr lang="en-US" sz="4000" b="0" dirty="0" err="1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sth</a:t>
            </a:r>
            <a:endParaRPr lang="en-US" sz="4000" b="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" name="Content Placeholder 2" descr="m2K9A0A0N4N4A0G6"/>
          <p:cNvPicPr>
            <a:picLocks noGrp="1" noChangeAspect="1"/>
          </p:cNvPicPr>
          <p:nvPr>
            <p:ph idx="1"/>
          </p:nvPr>
        </p:nvPicPr>
        <p:blipFill>
          <a:blip r:embed="rId10">
            <a:clrChange>
              <a:clrFrom>
                <a:srgbClr val="EDEDED">
                  <a:alpha val="100000"/>
                </a:srgbClr>
              </a:clrFrom>
              <a:clrTo>
                <a:srgbClr val="EDEDE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13640" y="4046855"/>
            <a:ext cx="2593975" cy="249745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6448176" y="2985452"/>
            <a:ext cx="5583592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400" b="1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Ex: </a:t>
            </a:r>
            <a:r>
              <a:rPr lang="en-US" sz="44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don't </a:t>
            </a:r>
            <a:r>
              <a:rPr lang="en-US" sz="4400" b="1" u="sng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possess a single DVD</a:t>
            </a:r>
            <a:r>
              <a:rPr lang="en-US" sz="44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(= I don't have even one DVD).</a:t>
            </a:r>
          </a:p>
        </p:txBody>
      </p:sp>
      <p:pic>
        <p:nvPicPr>
          <p:cNvPr id="4" name="possess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02616" y="3057618"/>
            <a:ext cx="1174750" cy="1174750"/>
          </a:xfrm>
          <a:prstGeom prst="rect">
            <a:avLst/>
          </a:prstGeom>
        </p:spPr>
      </p:pic>
      <p:grpSp>
        <p:nvGrpSpPr>
          <p:cNvPr id="17" name="Group 4">
            <a:extLst>
              <a:ext uri="{FF2B5EF4-FFF2-40B4-BE49-F238E27FC236}">
                <a16:creationId xmlns:a16="http://schemas.microsoft.com/office/drawing/2014/main" id="{5111E557-919E-5D3B-4ECE-675DCBBAE86B}"/>
              </a:ext>
            </a:extLst>
          </p:cNvPr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42610B75-A271-EF47-5E0E-85AADAB5856A}"/>
                </a:ext>
              </a:extLst>
            </p:cNvPr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r="-30929"/>
              </a:stretch>
            </a:blipFill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E0913FC-5BDA-A473-02AC-B827606FC7E0}"/>
                </a:ext>
              </a:extLst>
            </p:cNvPr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12"/>
              <a:stretch>
                <a:fillRect r="-30029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D88BDD6-5298-0C7E-E829-E5D973693468}"/>
              </a:ext>
            </a:extLst>
          </p:cNvPr>
          <p:cNvSpPr/>
          <p:nvPr/>
        </p:nvSpPr>
        <p:spPr>
          <a:xfrm>
            <a:off x="0" y="-121348"/>
            <a:ext cx="12192000" cy="6979347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08024" b="-108024"/>
            </a:stretch>
          </a:blipFill>
        </p:spPr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E6E16D31-344D-A9CF-4535-D6AD09080771}"/>
              </a:ext>
            </a:extLst>
          </p:cNvPr>
          <p:cNvGrpSpPr/>
          <p:nvPr/>
        </p:nvGrpSpPr>
        <p:grpSpPr>
          <a:xfrm>
            <a:off x="358139" y="1175192"/>
            <a:ext cx="11698605" cy="5682807"/>
            <a:chOff x="0" y="0"/>
            <a:chExt cx="1952069" cy="130639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7B086364-9C83-3EDA-CD4B-D9208BEAB82C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9A3BEE-AF10-5623-517B-1EE96AEDBE8A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355465"/>
              </p:ext>
            </p:extLst>
          </p:nvPr>
        </p:nvGraphicFramePr>
        <p:xfrm>
          <a:off x="955222" y="1612522"/>
          <a:ext cx="10966584" cy="4197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4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9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marL="144145" marR="0" indent="-144145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1. crazy (adj) about so/</a:t>
                      </a:r>
                      <a:r>
                        <a:rPr lang="en-US" sz="4000" b="0" dirty="0" err="1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sth</a:t>
                      </a:r>
                      <a:endParaRPr lang="en-US" sz="4000" b="0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/ˈkreɪzi/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thích</a:t>
                      </a: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mê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2. coral (</a:t>
                      </a:r>
                      <a:r>
                        <a:rPr lang="en-US" sz="4000" b="0" dirty="0" err="1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n,adj</a:t>
                      </a:r>
                      <a:r>
                        <a:rPr lang="en-US" sz="4000" b="0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)</a:t>
                      </a:r>
                      <a:endParaRPr lang="en-US" sz="4000" b="0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/ˈkɒrəl/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san hô</a:t>
                      </a:r>
                      <a:endParaRPr lang="en-US" sz="4000" b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631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3. landscape (n)</a:t>
                      </a:r>
                      <a:endParaRPr lang="en-US" sz="4000" b="0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/ˈlænd.skeɪp/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phong</a:t>
                      </a: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cảnh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504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4. peak (n)</a:t>
                      </a:r>
                      <a:endParaRPr lang="en-US" sz="4000" b="0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/piːk/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đỉnh</a:t>
                      </a: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, </a:t>
                      </a: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đỉnh</a:t>
                      </a: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núi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craz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6154" y="1612522"/>
            <a:ext cx="895350" cy="895350"/>
          </a:xfrm>
          <a:prstGeom prst="rect">
            <a:avLst/>
          </a:prstGeom>
        </p:spPr>
      </p:pic>
      <p:pic>
        <p:nvPicPr>
          <p:cNvPr id="20" name="coral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72944" y="3026423"/>
            <a:ext cx="895350" cy="895350"/>
          </a:xfrm>
          <a:prstGeom prst="rect">
            <a:avLst/>
          </a:prstGeom>
        </p:spPr>
      </p:pic>
      <p:pic>
        <p:nvPicPr>
          <p:cNvPr id="23" name="landscape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3842" y="4126891"/>
            <a:ext cx="895350" cy="895350"/>
          </a:xfrm>
          <a:prstGeom prst="rect">
            <a:avLst/>
          </a:prstGeom>
        </p:spPr>
      </p:pic>
      <p:pic>
        <p:nvPicPr>
          <p:cNvPr id="22" name="peak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70194" y="5017081"/>
            <a:ext cx="895350" cy="895350"/>
          </a:xfrm>
          <a:prstGeom prst="rect">
            <a:avLst/>
          </a:prstGeom>
        </p:spPr>
      </p:pic>
      <p:sp>
        <p:nvSpPr>
          <p:cNvPr id="8" name="Freeform 13">
            <a:extLst>
              <a:ext uri="{FF2B5EF4-FFF2-40B4-BE49-F238E27FC236}">
                <a16:creationId xmlns:a16="http://schemas.microsoft.com/office/drawing/2014/main" id="{38D7BDBD-D4F4-92AC-3AE5-3DC120A17496}"/>
              </a:ext>
            </a:extLst>
          </p:cNvPr>
          <p:cNvSpPr/>
          <p:nvPr/>
        </p:nvSpPr>
        <p:spPr>
          <a:xfrm>
            <a:off x="6908206" y="-353431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43651F99-38AA-FE9B-B721-B2EFAFA7F0DA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98A5E20A-9638-BEEE-2667-B970BCD68E62}"/>
              </a:ext>
            </a:extLst>
          </p:cNvPr>
          <p:cNvSpPr/>
          <p:nvPr/>
        </p:nvSpPr>
        <p:spPr>
          <a:xfrm>
            <a:off x="10037644" y="356665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9">
            <a:extLst>
              <a:ext uri="{FF2B5EF4-FFF2-40B4-BE49-F238E27FC236}">
                <a16:creationId xmlns:a16="http://schemas.microsoft.com/office/drawing/2014/main" id="{3AD03887-F335-24C6-F193-E4825B0153AC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67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93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79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9D76B96-84DA-061B-3654-97F3B4F2D713}"/>
              </a:ext>
            </a:extLst>
          </p:cNvPr>
          <p:cNvSpPr/>
          <p:nvPr/>
        </p:nvSpPr>
        <p:spPr>
          <a:xfrm>
            <a:off x="-1095" y="-43790"/>
            <a:ext cx="12192000" cy="69435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08024" b="-108024"/>
            </a:stretch>
          </a:blipFill>
        </p:spPr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36E62D5F-9069-29A3-0E78-CE298EC0D415}"/>
              </a:ext>
            </a:extLst>
          </p:cNvPr>
          <p:cNvGrpSpPr/>
          <p:nvPr/>
        </p:nvGrpSpPr>
        <p:grpSpPr>
          <a:xfrm>
            <a:off x="494622" y="1523569"/>
            <a:ext cx="11554624" cy="4954777"/>
            <a:chOff x="0" y="0"/>
            <a:chExt cx="1952069" cy="1306398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E6663EBB-9942-9C70-1D87-F356A7D874A9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D83DE8-2C83-FF0D-4A0A-9AB00E4C9FF8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876754"/>
              </p:ext>
            </p:extLst>
          </p:nvPr>
        </p:nvGraphicFramePr>
        <p:xfrm>
          <a:off x="494622" y="1612355"/>
          <a:ext cx="11276330" cy="45742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50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7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7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 marL="144145" marR="0" indent="-144145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5. charming (adj)</a:t>
                      </a:r>
                      <a:endParaRPr lang="en-US" sz="4000" b="0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/ˈtʃɑː.mɪŋ/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đẹp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185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6. sustainable (adj)</a:t>
                      </a:r>
                      <a:endParaRPr lang="en-US" sz="4000" b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/səˈsteɪnəbl/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bền vững</a:t>
                      </a:r>
                      <a:endParaRPr lang="en-US" sz="4000" b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393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7. location (n)</a:t>
                      </a:r>
                      <a:endParaRPr lang="en-US" sz="4000" b="0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/ləʊˈkeɪʃn/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địa điểm, nơi chốn</a:t>
                      </a:r>
                      <a:endParaRPr lang="en-US" sz="4000" b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266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8. possess (v)</a:t>
                      </a:r>
                      <a:endParaRPr lang="en-US" sz="4000" b="0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/pəˈzes/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có</a:t>
                      </a: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, </a:t>
                      </a: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sở</a:t>
                      </a:r>
                      <a:r>
                        <a:rPr lang="en-US" sz="4000" b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en-US" sz="4000" b="0" dirty="0" err="1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hữu</a:t>
                      </a:r>
                      <a:endParaRPr lang="en-US" sz="4000" b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Segoe UI Semibold" panose="020B0702040204020203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charming">
            <a:hlinkClick r:id="" action="ppaction://media"/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61831" y="1504590"/>
            <a:ext cx="958850" cy="958850"/>
          </a:xfrm>
          <a:prstGeom prst="rect">
            <a:avLst/>
          </a:prstGeom>
        </p:spPr>
      </p:pic>
      <p:pic>
        <p:nvPicPr>
          <p:cNvPr id="3" name="sustainable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61831" y="2355674"/>
            <a:ext cx="958850" cy="958850"/>
          </a:xfrm>
          <a:prstGeom prst="rect">
            <a:avLst/>
          </a:prstGeom>
        </p:spPr>
      </p:pic>
      <p:pic>
        <p:nvPicPr>
          <p:cNvPr id="8" name="location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40058" y="4051859"/>
            <a:ext cx="958850" cy="958850"/>
          </a:xfrm>
          <a:prstGeom prst="rect">
            <a:avLst/>
          </a:prstGeom>
        </p:spPr>
      </p:pic>
      <p:pic>
        <p:nvPicPr>
          <p:cNvPr id="9" name="possess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462" y="5213831"/>
            <a:ext cx="958850" cy="958850"/>
          </a:xfrm>
          <a:prstGeom prst="rect">
            <a:avLst/>
          </a:prstGeom>
        </p:spPr>
      </p:pic>
      <p:sp>
        <p:nvSpPr>
          <p:cNvPr id="13" name="Freeform 13">
            <a:extLst>
              <a:ext uri="{FF2B5EF4-FFF2-40B4-BE49-F238E27FC236}">
                <a16:creationId xmlns:a16="http://schemas.microsoft.com/office/drawing/2014/main" id="{00EF79E3-9A71-F779-9EA0-D92394DAC593}"/>
              </a:ext>
            </a:extLst>
          </p:cNvPr>
          <p:cNvSpPr/>
          <p:nvPr/>
        </p:nvSpPr>
        <p:spPr>
          <a:xfrm>
            <a:off x="8179443" y="-4379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C8A0C1AB-FD74-5659-BC84-2C7C201C05E8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4778944-1790-D0F7-5850-E3F3738434C7}"/>
              </a:ext>
            </a:extLst>
          </p:cNvPr>
          <p:cNvSpPr/>
          <p:nvPr/>
        </p:nvSpPr>
        <p:spPr>
          <a:xfrm>
            <a:off x="10037644" y="356665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9">
            <a:extLst>
              <a:ext uri="{FF2B5EF4-FFF2-40B4-BE49-F238E27FC236}">
                <a16:creationId xmlns:a16="http://schemas.microsoft.com/office/drawing/2014/main" id="{C710339C-F8D2-A81A-CBFE-480250EB27C6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7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9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22683" y="0"/>
            <a:ext cx="2008675" cy="6858000"/>
            <a:chOff x="0" y="0"/>
            <a:chExt cx="793551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93551" cy="2709333"/>
            </a:xfrm>
            <a:custGeom>
              <a:avLst/>
              <a:gdLst/>
              <a:ahLst/>
              <a:cxnLst/>
              <a:rect l="l" t="t" r="r" b="b"/>
              <a:pathLst>
                <a:path w="793551" h="2709333">
                  <a:moveTo>
                    <a:pt x="118197" y="0"/>
                  </a:moveTo>
                  <a:lnTo>
                    <a:pt x="675354" y="0"/>
                  </a:lnTo>
                  <a:cubicBezTo>
                    <a:pt x="740632" y="0"/>
                    <a:pt x="793551" y="52918"/>
                    <a:pt x="793551" y="118197"/>
                  </a:cubicBezTo>
                  <a:lnTo>
                    <a:pt x="793551" y="2591137"/>
                  </a:lnTo>
                  <a:cubicBezTo>
                    <a:pt x="793551" y="2622484"/>
                    <a:pt x="781098" y="2652548"/>
                    <a:pt x="758932" y="2674714"/>
                  </a:cubicBezTo>
                  <a:cubicBezTo>
                    <a:pt x="736766" y="2696881"/>
                    <a:pt x="706702" y="2709333"/>
                    <a:pt x="675354" y="2709333"/>
                  </a:cubicBezTo>
                  <a:lnTo>
                    <a:pt x="118197" y="2709333"/>
                  </a:lnTo>
                  <a:cubicBezTo>
                    <a:pt x="52918" y="2709333"/>
                    <a:pt x="0" y="2656415"/>
                    <a:pt x="0" y="2591137"/>
                  </a:cubicBezTo>
                  <a:lnTo>
                    <a:pt x="0" y="118197"/>
                  </a:lnTo>
                  <a:cubicBezTo>
                    <a:pt x="0" y="52918"/>
                    <a:pt x="52918" y="0"/>
                    <a:pt x="11819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793551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2493662" y="62706"/>
            <a:ext cx="6337466" cy="7050160"/>
          </a:xfrm>
          <a:custGeom>
            <a:avLst/>
            <a:gdLst/>
            <a:ahLst/>
            <a:cxnLst/>
            <a:rect l="l" t="t" r="r" b="b"/>
            <a:pathLst>
              <a:path w="10568971" h="12160950">
                <a:moveTo>
                  <a:pt x="0" y="0"/>
                </a:moveTo>
                <a:lnTo>
                  <a:pt x="10568971" y="0"/>
                </a:lnTo>
                <a:lnTo>
                  <a:pt x="10568971" y="12160951"/>
                </a:lnTo>
                <a:lnTo>
                  <a:pt x="0" y="121609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803869" y="2285465"/>
            <a:ext cx="2475785" cy="730107"/>
            <a:chOff x="0" y="0"/>
            <a:chExt cx="849608" cy="25054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49608" cy="250548"/>
            </a:xfrm>
            <a:custGeom>
              <a:avLst/>
              <a:gdLst/>
              <a:ahLst/>
              <a:cxnLst/>
              <a:rect l="l" t="t" r="r" b="b"/>
              <a:pathLst>
                <a:path w="849608" h="250548">
                  <a:moveTo>
                    <a:pt x="125274" y="0"/>
                  </a:moveTo>
                  <a:lnTo>
                    <a:pt x="724333" y="0"/>
                  </a:lnTo>
                  <a:cubicBezTo>
                    <a:pt x="757558" y="0"/>
                    <a:pt x="789422" y="13198"/>
                    <a:pt x="812916" y="36692"/>
                  </a:cubicBezTo>
                  <a:cubicBezTo>
                    <a:pt x="836409" y="60185"/>
                    <a:pt x="849608" y="92049"/>
                    <a:pt x="849608" y="125274"/>
                  </a:cubicBezTo>
                  <a:lnTo>
                    <a:pt x="849608" y="125274"/>
                  </a:lnTo>
                  <a:cubicBezTo>
                    <a:pt x="849608" y="194461"/>
                    <a:pt x="793520" y="250548"/>
                    <a:pt x="724333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49608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2400">
                <a:solidFill>
                  <a:prstClr val="black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035778" y="5341182"/>
            <a:ext cx="2475785" cy="730107"/>
            <a:chOff x="0" y="0"/>
            <a:chExt cx="849608" cy="25054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49608" cy="250548"/>
            </a:xfrm>
            <a:custGeom>
              <a:avLst/>
              <a:gdLst/>
              <a:ahLst/>
              <a:cxnLst/>
              <a:rect l="l" t="t" r="r" b="b"/>
              <a:pathLst>
                <a:path w="849608" h="250548">
                  <a:moveTo>
                    <a:pt x="125274" y="0"/>
                  </a:moveTo>
                  <a:lnTo>
                    <a:pt x="724333" y="0"/>
                  </a:lnTo>
                  <a:cubicBezTo>
                    <a:pt x="757558" y="0"/>
                    <a:pt x="789422" y="13198"/>
                    <a:pt x="812916" y="36692"/>
                  </a:cubicBezTo>
                  <a:cubicBezTo>
                    <a:pt x="836409" y="60185"/>
                    <a:pt x="849608" y="92049"/>
                    <a:pt x="849608" y="125274"/>
                  </a:cubicBezTo>
                  <a:lnTo>
                    <a:pt x="849608" y="125274"/>
                  </a:lnTo>
                  <a:cubicBezTo>
                    <a:pt x="849608" y="194461"/>
                    <a:pt x="793520" y="250548"/>
                    <a:pt x="724333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49608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2400">
                <a:solidFill>
                  <a:prstClr val="black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803869" y="2545330"/>
            <a:ext cx="2475785" cy="296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997"/>
              </a:lnSpc>
            </a:pPr>
            <a:r>
              <a:rPr lang="en-US" sz="3600" dirty="0">
                <a:solidFill>
                  <a:srgbClr val="0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nva Sans Bold"/>
                <a:sym typeface="Canva Sans Bold"/>
              </a:rPr>
              <a:t>LAN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11382" y="5650723"/>
            <a:ext cx="2475785" cy="296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997"/>
              </a:lnSpc>
            </a:pPr>
            <a:r>
              <a:rPr lang="en-US" sz="3600" dirty="0">
                <a:solidFill>
                  <a:srgbClr val="0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nva Sans Bold"/>
                <a:sym typeface="Canva Sans Bold"/>
              </a:rPr>
              <a:t>TOM</a:t>
            </a:r>
          </a:p>
        </p:txBody>
      </p:sp>
      <p:sp>
        <p:nvSpPr>
          <p:cNvPr id="32" name="TextBox 32"/>
          <p:cNvSpPr txBox="1"/>
          <p:nvPr/>
        </p:nvSpPr>
        <p:spPr>
          <a:xfrm rot="-5400000">
            <a:off x="-2357070" y="3103976"/>
            <a:ext cx="6566729" cy="65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997"/>
              </a:lnSpc>
            </a:pPr>
            <a:r>
              <a:rPr lang="en-US" sz="4997" dirty="0">
                <a:solidFill>
                  <a:srgbClr val="000000"/>
                </a:solidFill>
                <a:latin typeface="Shrikhand"/>
                <a:ea typeface="Shrikhand"/>
                <a:cs typeface="Shrikhand"/>
                <a:sym typeface="Shrikhand"/>
              </a:rPr>
              <a:t>Look and answer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3CEAAA0-BAD1-FC00-41D7-79B67F1D141C}"/>
              </a:ext>
            </a:extLst>
          </p:cNvPr>
          <p:cNvSpPr/>
          <p:nvPr/>
        </p:nvSpPr>
        <p:spPr>
          <a:xfrm>
            <a:off x="-1095" y="-43790"/>
            <a:ext cx="12192000" cy="69435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8024" b="-108024"/>
            </a:stretch>
          </a:blipFill>
        </p:spPr>
      </p:sp>
      <p:grpSp>
        <p:nvGrpSpPr>
          <p:cNvPr id="15" name="Group 8">
            <a:extLst>
              <a:ext uri="{FF2B5EF4-FFF2-40B4-BE49-F238E27FC236}">
                <a16:creationId xmlns:a16="http://schemas.microsoft.com/office/drawing/2014/main" id="{B1C4C255-7B33-6B04-B0DC-C71F39E76E32}"/>
              </a:ext>
            </a:extLst>
          </p:cNvPr>
          <p:cNvGrpSpPr/>
          <p:nvPr/>
        </p:nvGrpSpPr>
        <p:grpSpPr>
          <a:xfrm>
            <a:off x="1055705" y="995437"/>
            <a:ext cx="10681024" cy="5541282"/>
            <a:chOff x="0" y="0"/>
            <a:chExt cx="2866897" cy="941316"/>
          </a:xfrm>
        </p:grpSpPr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16A2CB88-4CEB-F21E-18E9-6BB9EA3E750E}"/>
                </a:ext>
              </a:extLst>
            </p:cNvPr>
            <p:cNvSpPr/>
            <p:nvPr/>
          </p:nvSpPr>
          <p:spPr>
            <a:xfrm>
              <a:off x="0" y="0"/>
              <a:ext cx="2866897" cy="941316"/>
            </a:xfrm>
            <a:custGeom>
              <a:avLst/>
              <a:gdLst/>
              <a:ahLst/>
              <a:cxnLst/>
              <a:rect l="l" t="t" r="r" b="b"/>
              <a:pathLst>
                <a:path w="2866897" h="941316">
                  <a:moveTo>
                    <a:pt x="25604" y="0"/>
                  </a:moveTo>
                  <a:lnTo>
                    <a:pt x="2841292" y="0"/>
                  </a:lnTo>
                  <a:cubicBezTo>
                    <a:pt x="2855433" y="0"/>
                    <a:pt x="2866897" y="11463"/>
                    <a:pt x="2866897" y="25604"/>
                  </a:cubicBezTo>
                  <a:lnTo>
                    <a:pt x="2866897" y="915712"/>
                  </a:lnTo>
                  <a:cubicBezTo>
                    <a:pt x="2866897" y="929852"/>
                    <a:pt x="2855433" y="941316"/>
                    <a:pt x="2841292" y="941316"/>
                  </a:cubicBezTo>
                  <a:lnTo>
                    <a:pt x="25604" y="941316"/>
                  </a:lnTo>
                  <a:cubicBezTo>
                    <a:pt x="11463" y="941316"/>
                    <a:pt x="0" y="929852"/>
                    <a:pt x="0" y="915712"/>
                  </a:cubicBezTo>
                  <a:lnTo>
                    <a:pt x="0" y="25604"/>
                  </a:lnTo>
                  <a:cubicBezTo>
                    <a:pt x="0" y="11463"/>
                    <a:pt x="11463" y="0"/>
                    <a:pt x="2560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0">
              <a:extLst>
                <a:ext uri="{FF2B5EF4-FFF2-40B4-BE49-F238E27FC236}">
                  <a16:creationId xmlns:a16="http://schemas.microsoft.com/office/drawing/2014/main" id="{57BA51F3-A57A-90CC-0257-3D3B72D20EF2}"/>
                </a:ext>
              </a:extLst>
            </p:cNvPr>
            <p:cNvSpPr txBox="1"/>
            <p:nvPr/>
          </p:nvSpPr>
          <p:spPr>
            <a:xfrm>
              <a:off x="0" y="-38100"/>
              <a:ext cx="2866897" cy="9794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59488" y="126835"/>
            <a:ext cx="8670834" cy="76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Read and answer the questions</a:t>
            </a:r>
          </a:p>
        </p:txBody>
      </p:sp>
      <p:sp>
        <p:nvSpPr>
          <p:cNvPr id="12" name="TextBox 10"/>
          <p:cNvSpPr txBox="1"/>
          <p:nvPr/>
        </p:nvSpPr>
        <p:spPr>
          <a:xfrm>
            <a:off x="1361279" y="845518"/>
            <a:ext cx="11227435" cy="4801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en-US" sz="3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Which prize did Tom win?</a:t>
            </a:r>
          </a:p>
          <a:p>
            <a:pPr algn="just">
              <a:lnSpc>
                <a:spcPct val="250000"/>
              </a:lnSpc>
            </a:pPr>
            <a:r>
              <a:rPr lang="en-US" sz="3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Which natural wonders did Tom talk about?</a:t>
            </a:r>
          </a:p>
          <a:p>
            <a:pPr algn="just">
              <a:lnSpc>
                <a:spcPct val="250000"/>
              </a:lnSpc>
            </a:pPr>
            <a:r>
              <a:rPr lang="en-US" sz="3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Which risks did Tom mention?</a:t>
            </a:r>
          </a:p>
          <a:p>
            <a:pPr algn="just">
              <a:lnSpc>
                <a:spcPct val="250000"/>
              </a:lnSpc>
            </a:pPr>
            <a:r>
              <a:rPr lang="en-US" sz="3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 Where will Tom visit?</a:t>
            </a:r>
          </a:p>
        </p:txBody>
      </p:sp>
      <p:graphicFrame>
        <p:nvGraphicFramePr>
          <p:cNvPr id="5" name="Table 4"/>
          <p:cNvGraphicFramePr/>
          <p:nvPr/>
        </p:nvGraphicFramePr>
        <p:xfrm>
          <a:off x="953135" y="7448550"/>
          <a:ext cx="10452735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8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53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/>
                        <a:t>T</a:t>
                      </a:r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/>
                        <a:t>F</a:t>
                      </a:r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1. Tom took part in the Natural Wonders Contest.</a:t>
                      </a:r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2. Lan is not keen on natural wonders.</a:t>
                      </a:r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3. Tom suggested ways to preserve natural wonders.</a:t>
                      </a:r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4. Tom asked the host if he wanted to go to Ha Long Bay.</a:t>
                      </a:r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Freeform 25">
            <a:extLst>
              <a:ext uri="{FF2B5EF4-FFF2-40B4-BE49-F238E27FC236}">
                <a16:creationId xmlns:a16="http://schemas.microsoft.com/office/drawing/2014/main" id="{63675B11-BA6D-6173-EE45-AD34D0180020}"/>
              </a:ext>
            </a:extLst>
          </p:cNvPr>
          <p:cNvSpPr/>
          <p:nvPr/>
        </p:nvSpPr>
        <p:spPr>
          <a:xfrm>
            <a:off x="9740983" y="-333044"/>
            <a:ext cx="3255875" cy="2364579"/>
          </a:xfrm>
          <a:custGeom>
            <a:avLst/>
            <a:gdLst/>
            <a:ahLst/>
            <a:cxnLst/>
            <a:rect l="l" t="t" r="r" b="b"/>
            <a:pathLst>
              <a:path w="4883813" h="3546869">
                <a:moveTo>
                  <a:pt x="0" y="0"/>
                </a:moveTo>
                <a:lnTo>
                  <a:pt x="4883813" y="0"/>
                </a:lnTo>
                <a:lnTo>
                  <a:pt x="4883813" y="3546868"/>
                </a:lnTo>
                <a:lnTo>
                  <a:pt x="0" y="3546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26">
            <a:extLst>
              <a:ext uri="{FF2B5EF4-FFF2-40B4-BE49-F238E27FC236}">
                <a16:creationId xmlns:a16="http://schemas.microsoft.com/office/drawing/2014/main" id="{109A7A99-C3A3-D981-4D4D-AD017D09B612}"/>
              </a:ext>
            </a:extLst>
          </p:cNvPr>
          <p:cNvSpPr/>
          <p:nvPr/>
        </p:nvSpPr>
        <p:spPr>
          <a:xfrm rot="765224">
            <a:off x="-888446" y="-580322"/>
            <a:ext cx="2561961" cy="3354450"/>
          </a:xfrm>
          <a:custGeom>
            <a:avLst/>
            <a:gdLst/>
            <a:ahLst/>
            <a:cxnLst/>
            <a:rect l="l" t="t" r="r" b="b"/>
            <a:pathLst>
              <a:path w="3842942" h="5031675">
                <a:moveTo>
                  <a:pt x="0" y="0"/>
                </a:moveTo>
                <a:lnTo>
                  <a:pt x="3842942" y="0"/>
                </a:lnTo>
                <a:lnTo>
                  <a:pt x="3842942" y="5031674"/>
                </a:lnTo>
                <a:lnTo>
                  <a:pt x="0" y="50316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Freeform 27">
            <a:extLst>
              <a:ext uri="{FF2B5EF4-FFF2-40B4-BE49-F238E27FC236}">
                <a16:creationId xmlns:a16="http://schemas.microsoft.com/office/drawing/2014/main" id="{3E47D999-7BB7-0107-DBD2-5C4D4D1CB6E2}"/>
              </a:ext>
            </a:extLst>
          </p:cNvPr>
          <p:cNvSpPr/>
          <p:nvPr/>
        </p:nvSpPr>
        <p:spPr>
          <a:xfrm>
            <a:off x="-215893" y="5437685"/>
            <a:ext cx="1803385" cy="1728996"/>
          </a:xfrm>
          <a:custGeom>
            <a:avLst/>
            <a:gdLst/>
            <a:ahLst/>
            <a:cxnLst/>
            <a:rect l="l" t="t" r="r" b="b"/>
            <a:pathLst>
              <a:path w="2705078" h="2593494">
                <a:moveTo>
                  <a:pt x="0" y="0"/>
                </a:moveTo>
                <a:lnTo>
                  <a:pt x="2705078" y="0"/>
                </a:lnTo>
                <a:lnTo>
                  <a:pt x="2705078" y="2593493"/>
                </a:lnTo>
                <a:lnTo>
                  <a:pt x="0" y="259349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28">
            <a:extLst>
              <a:ext uri="{FF2B5EF4-FFF2-40B4-BE49-F238E27FC236}">
                <a16:creationId xmlns:a16="http://schemas.microsoft.com/office/drawing/2014/main" id="{D28C0520-8296-C955-A025-584D6FBB6E1F}"/>
              </a:ext>
            </a:extLst>
          </p:cNvPr>
          <p:cNvSpPr/>
          <p:nvPr/>
        </p:nvSpPr>
        <p:spPr>
          <a:xfrm>
            <a:off x="10602317" y="4996664"/>
            <a:ext cx="1798105" cy="2001939"/>
          </a:xfrm>
          <a:custGeom>
            <a:avLst/>
            <a:gdLst/>
            <a:ahLst/>
            <a:cxnLst/>
            <a:rect l="l" t="t" r="r" b="b"/>
            <a:pathLst>
              <a:path w="2697158" h="3002908">
                <a:moveTo>
                  <a:pt x="0" y="0"/>
                </a:moveTo>
                <a:lnTo>
                  <a:pt x="2697158" y="0"/>
                </a:lnTo>
                <a:lnTo>
                  <a:pt x="2697158" y="3002908"/>
                </a:lnTo>
                <a:lnTo>
                  <a:pt x="0" y="30029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9D76B96-84DA-061B-3654-97F3B4F2D713}"/>
              </a:ext>
            </a:extLst>
          </p:cNvPr>
          <p:cNvSpPr/>
          <p:nvPr/>
        </p:nvSpPr>
        <p:spPr>
          <a:xfrm>
            <a:off x="-1095" y="-43790"/>
            <a:ext cx="12192000" cy="69435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36E62D5F-9069-29A3-0E78-CE298EC0D415}"/>
              </a:ext>
            </a:extLst>
          </p:cNvPr>
          <p:cNvGrpSpPr/>
          <p:nvPr/>
        </p:nvGrpSpPr>
        <p:grpSpPr>
          <a:xfrm>
            <a:off x="150471" y="745587"/>
            <a:ext cx="11817752" cy="5939361"/>
            <a:chOff x="0" y="0"/>
            <a:chExt cx="1952069" cy="1306398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E6663EBB-9942-9C70-1D87-F356A7D874A9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D83DE8-2C83-FF0D-4A0A-9AB00E4C9FF8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00EF79E3-9A71-F779-9EA0-D92394DAC593}"/>
              </a:ext>
            </a:extLst>
          </p:cNvPr>
          <p:cNvSpPr/>
          <p:nvPr/>
        </p:nvSpPr>
        <p:spPr>
          <a:xfrm>
            <a:off x="8282468" y="-147712"/>
            <a:ext cx="1457734" cy="930513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C8A0C1AB-FD74-5659-BC84-2C7C201C05E8}"/>
              </a:ext>
            </a:extLst>
          </p:cNvPr>
          <p:cNvSpPr txBox="1"/>
          <p:nvPr/>
        </p:nvSpPr>
        <p:spPr>
          <a:xfrm>
            <a:off x="856528" y="-75924"/>
            <a:ext cx="9704822" cy="772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609630" rtl="0" eaLnBrk="1" fontAlgn="auto" latinLnBrk="0" hangingPunct="1">
              <a:lnSpc>
                <a:spcPts val="66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Meeting on the corridor</a:t>
            </a:r>
          </a:p>
        </p:txBody>
      </p:sp>
      <p:sp>
        <p:nvSpPr>
          <p:cNvPr id="16" name="Freeform 19">
            <a:extLst>
              <a:ext uri="{FF2B5EF4-FFF2-40B4-BE49-F238E27FC236}">
                <a16:creationId xmlns:a16="http://schemas.microsoft.com/office/drawing/2014/main" id="{C710339C-F8D2-A81A-CBFE-480250EB27C6}"/>
              </a:ext>
            </a:extLst>
          </p:cNvPr>
          <p:cNvSpPr/>
          <p:nvPr/>
        </p:nvSpPr>
        <p:spPr>
          <a:xfrm>
            <a:off x="65533" y="229642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1EBB34-8F84-4F36-65D0-A7DD03C9F142}"/>
              </a:ext>
            </a:extLst>
          </p:cNvPr>
          <p:cNvSpPr txBox="1"/>
          <p:nvPr/>
        </p:nvSpPr>
        <p:spPr>
          <a:xfrm>
            <a:off x="121657" y="837193"/>
            <a:ext cx="11817752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b="1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Lan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 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Hi, Tom. I hear that you’ve won second prize in the Natural Wonders Contest. Congratulations!</a:t>
            </a:r>
          </a:p>
          <a:p>
            <a:pPr algn="just"/>
            <a:r>
              <a:rPr lang="en-US" sz="2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Thanks, Lan. I like exploring the wonders of nature. I’m crazy about them.</a:t>
            </a:r>
          </a:p>
          <a:p>
            <a:pPr algn="just"/>
            <a:r>
              <a:rPr lang="en-US" sz="2200" b="1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Lan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What did you talk about in the contest?</a:t>
            </a:r>
          </a:p>
          <a:p>
            <a:pPr algn="just"/>
            <a:r>
              <a:rPr lang="en-US" sz="2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 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 talked about some natural wonders like Mount Everest, the Great Barrier Reef, and the Dead Sea.</a:t>
            </a:r>
          </a:p>
          <a:p>
            <a:pPr algn="just"/>
            <a:r>
              <a:rPr lang="en-US" sz="2200" b="1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Lan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Wonderful! I’m interested in them too.</a:t>
            </a:r>
          </a:p>
          <a:p>
            <a:pPr algn="just"/>
            <a:r>
              <a:rPr lang="en-US" sz="2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Well, you know our planet has so many beautiful landscapes, from snow-covered peaks to charming rivers, lakes, and other natural places that we can’t help admiring. So that’s what I talked about. </a:t>
            </a:r>
          </a:p>
          <a:p>
            <a:pPr algn="just"/>
            <a:r>
              <a:rPr lang="en-US" sz="2200" b="1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+mn-ea"/>
              </a:rPr>
              <a:t>Lan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  <a:sym typeface="+mn-ea"/>
              </a:rPr>
              <a:t>: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  <a:sym typeface="+mn-ea"/>
              </a:rPr>
              <a:t> Oh yeah … And what else did you mention?</a:t>
            </a:r>
          </a:p>
          <a:p>
            <a:pPr algn="just"/>
            <a:r>
              <a:rPr lang="en-US" sz="2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Well, I mentioned the risk of us, humans, destroying natural wonders, </a:t>
            </a:r>
          </a:p>
          <a:p>
            <a:pPr algn="just"/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and I suggested ways to preserve them and support sustainable development.</a:t>
            </a:r>
          </a:p>
          <a:p>
            <a:pPr algn="just"/>
            <a:r>
              <a:rPr lang="en-US" sz="2200" b="1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Lan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 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Sounds interesting. Do you want to visit any of these places?</a:t>
            </a:r>
          </a:p>
          <a:p>
            <a:pPr algn="just"/>
            <a:r>
              <a:rPr lang="en-US" sz="2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The host also asked me if I wanted to visit those places, and I answered that I wanted to see two of them: the Grand Canyon and Ha Long Bay.</a:t>
            </a:r>
          </a:p>
          <a:p>
            <a:pPr algn="just"/>
            <a:r>
              <a:rPr lang="en-US" sz="2200" b="1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Lan</a:t>
            </a:r>
            <a:r>
              <a:rPr lang="en-US" sz="2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2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I’d love to visit them too.</a:t>
            </a:r>
          </a:p>
        </p:txBody>
      </p:sp>
      <p:pic>
        <p:nvPicPr>
          <p:cNvPr id="19" name="041">
            <a:hlinkClick r:id="" action="ppaction://media"/>
            <a:extLst>
              <a:ext uri="{FF2B5EF4-FFF2-40B4-BE49-F238E27FC236}">
                <a16:creationId xmlns:a16="http://schemas.microsoft.com/office/drawing/2014/main" id="{279EEA7B-123E-E655-6511-31AEDC3DC932}"/>
              </a:ext>
            </a:extLst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461320" y="-50319"/>
            <a:ext cx="885190" cy="83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47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878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3CEAAA0-BAD1-FC00-41D7-79B67F1D141C}"/>
              </a:ext>
            </a:extLst>
          </p:cNvPr>
          <p:cNvSpPr/>
          <p:nvPr/>
        </p:nvSpPr>
        <p:spPr>
          <a:xfrm>
            <a:off x="-1095" y="-43790"/>
            <a:ext cx="12192000" cy="69435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8024" b="-108024"/>
            </a:stretch>
          </a:blipFill>
        </p:spPr>
      </p:sp>
      <p:grpSp>
        <p:nvGrpSpPr>
          <p:cNvPr id="15" name="Group 8">
            <a:extLst>
              <a:ext uri="{FF2B5EF4-FFF2-40B4-BE49-F238E27FC236}">
                <a16:creationId xmlns:a16="http://schemas.microsoft.com/office/drawing/2014/main" id="{B1C4C255-7B33-6B04-B0DC-C71F39E76E32}"/>
              </a:ext>
            </a:extLst>
          </p:cNvPr>
          <p:cNvGrpSpPr/>
          <p:nvPr/>
        </p:nvGrpSpPr>
        <p:grpSpPr>
          <a:xfrm>
            <a:off x="1055705" y="995437"/>
            <a:ext cx="10681024" cy="5541282"/>
            <a:chOff x="0" y="0"/>
            <a:chExt cx="2866897" cy="941316"/>
          </a:xfrm>
        </p:grpSpPr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16A2CB88-4CEB-F21E-18E9-6BB9EA3E750E}"/>
                </a:ext>
              </a:extLst>
            </p:cNvPr>
            <p:cNvSpPr/>
            <p:nvPr/>
          </p:nvSpPr>
          <p:spPr>
            <a:xfrm>
              <a:off x="0" y="0"/>
              <a:ext cx="2866897" cy="941316"/>
            </a:xfrm>
            <a:custGeom>
              <a:avLst/>
              <a:gdLst/>
              <a:ahLst/>
              <a:cxnLst/>
              <a:rect l="l" t="t" r="r" b="b"/>
              <a:pathLst>
                <a:path w="2866897" h="941316">
                  <a:moveTo>
                    <a:pt x="25604" y="0"/>
                  </a:moveTo>
                  <a:lnTo>
                    <a:pt x="2841292" y="0"/>
                  </a:lnTo>
                  <a:cubicBezTo>
                    <a:pt x="2855433" y="0"/>
                    <a:pt x="2866897" y="11463"/>
                    <a:pt x="2866897" y="25604"/>
                  </a:cubicBezTo>
                  <a:lnTo>
                    <a:pt x="2866897" y="915712"/>
                  </a:lnTo>
                  <a:cubicBezTo>
                    <a:pt x="2866897" y="929852"/>
                    <a:pt x="2855433" y="941316"/>
                    <a:pt x="2841292" y="941316"/>
                  </a:cubicBezTo>
                  <a:lnTo>
                    <a:pt x="25604" y="941316"/>
                  </a:lnTo>
                  <a:cubicBezTo>
                    <a:pt x="11463" y="941316"/>
                    <a:pt x="0" y="929852"/>
                    <a:pt x="0" y="915712"/>
                  </a:cubicBezTo>
                  <a:lnTo>
                    <a:pt x="0" y="25604"/>
                  </a:lnTo>
                  <a:cubicBezTo>
                    <a:pt x="0" y="11463"/>
                    <a:pt x="11463" y="0"/>
                    <a:pt x="2560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0">
              <a:extLst>
                <a:ext uri="{FF2B5EF4-FFF2-40B4-BE49-F238E27FC236}">
                  <a16:creationId xmlns:a16="http://schemas.microsoft.com/office/drawing/2014/main" id="{57BA51F3-A57A-90CC-0257-3D3B72D20EF2}"/>
                </a:ext>
              </a:extLst>
            </p:cNvPr>
            <p:cNvSpPr txBox="1"/>
            <p:nvPr/>
          </p:nvSpPr>
          <p:spPr>
            <a:xfrm>
              <a:off x="0" y="-38100"/>
              <a:ext cx="2866897" cy="9794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59488" y="126835"/>
            <a:ext cx="8670834" cy="76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Read and answer the questions</a:t>
            </a:r>
          </a:p>
        </p:txBody>
      </p:sp>
      <p:sp>
        <p:nvSpPr>
          <p:cNvPr id="12" name="TextBox 10"/>
          <p:cNvSpPr txBox="1"/>
          <p:nvPr/>
        </p:nvSpPr>
        <p:spPr>
          <a:xfrm>
            <a:off x="1361279" y="845518"/>
            <a:ext cx="11227435" cy="4801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1. Which prize did Tom win?</a:t>
            </a:r>
          </a:p>
          <a:p>
            <a:pPr marL="0" marR="0" lvl="0" indent="0" algn="just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2. Which natural wonders did Tom talk about?</a:t>
            </a:r>
          </a:p>
          <a:p>
            <a:pPr marL="0" marR="0" lvl="0" indent="0" algn="just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3. Which risks did Tom mention?</a:t>
            </a:r>
          </a:p>
          <a:p>
            <a:pPr marL="0" marR="0" lvl="0" indent="0" algn="just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4. Where will Tom visit?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1733151" y="1919469"/>
            <a:ext cx="113303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marR="0" lvl="0" indent="-6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The second prize in the Natural Wonders Contest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733151" y="3165456"/>
            <a:ext cx="1066727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marR="0" lvl="0" indent="-6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Mount Everest, the Great Barrier Reef, and the Dead Sea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733151" y="4403439"/>
            <a:ext cx="102571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marR="0" lvl="0" indent="-6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Humans, destroying natural wonders.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759488" y="5612664"/>
            <a:ext cx="102571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marR="0" lvl="0" indent="-6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The Grand Canyon and Ha Long Bay.</a:t>
            </a:r>
          </a:p>
        </p:txBody>
      </p:sp>
      <p:graphicFrame>
        <p:nvGraphicFramePr>
          <p:cNvPr id="5" name="Table 4"/>
          <p:cNvGraphicFramePr/>
          <p:nvPr/>
        </p:nvGraphicFramePr>
        <p:xfrm>
          <a:off x="953135" y="7448550"/>
          <a:ext cx="10452735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8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53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/>
                        <a:t>T</a:t>
                      </a:r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/>
                        <a:t>F</a:t>
                      </a:r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1. Tom took part in the Natural Wonders Contest.</a:t>
                      </a:r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2. Lan is not keen on natural wonders.</a:t>
                      </a:r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3. Tom suggested ways to preserve natural wonders.</a:t>
                      </a:r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4. Tom asked the host if he wanted to go to Ha Long Bay.</a:t>
                      </a:r>
                    </a:p>
                  </a:txBody>
                  <a:tcPr>
                    <a:solidFill>
                      <a:srgbClr val="6B5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FFB7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>
                    <a:solidFill>
                      <a:srgbClr val="53FC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Freeform 25">
            <a:extLst>
              <a:ext uri="{FF2B5EF4-FFF2-40B4-BE49-F238E27FC236}">
                <a16:creationId xmlns:a16="http://schemas.microsoft.com/office/drawing/2014/main" id="{63675B11-BA6D-6173-EE45-AD34D0180020}"/>
              </a:ext>
            </a:extLst>
          </p:cNvPr>
          <p:cNvSpPr/>
          <p:nvPr/>
        </p:nvSpPr>
        <p:spPr>
          <a:xfrm>
            <a:off x="9740983" y="-333044"/>
            <a:ext cx="3255875" cy="2364579"/>
          </a:xfrm>
          <a:custGeom>
            <a:avLst/>
            <a:gdLst/>
            <a:ahLst/>
            <a:cxnLst/>
            <a:rect l="l" t="t" r="r" b="b"/>
            <a:pathLst>
              <a:path w="4883813" h="3546869">
                <a:moveTo>
                  <a:pt x="0" y="0"/>
                </a:moveTo>
                <a:lnTo>
                  <a:pt x="4883813" y="0"/>
                </a:lnTo>
                <a:lnTo>
                  <a:pt x="4883813" y="3546868"/>
                </a:lnTo>
                <a:lnTo>
                  <a:pt x="0" y="3546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26">
            <a:extLst>
              <a:ext uri="{FF2B5EF4-FFF2-40B4-BE49-F238E27FC236}">
                <a16:creationId xmlns:a16="http://schemas.microsoft.com/office/drawing/2014/main" id="{109A7A99-C3A3-D981-4D4D-AD017D09B612}"/>
              </a:ext>
            </a:extLst>
          </p:cNvPr>
          <p:cNvSpPr/>
          <p:nvPr/>
        </p:nvSpPr>
        <p:spPr>
          <a:xfrm rot="765224">
            <a:off x="-888446" y="-580322"/>
            <a:ext cx="2561961" cy="3354450"/>
          </a:xfrm>
          <a:custGeom>
            <a:avLst/>
            <a:gdLst/>
            <a:ahLst/>
            <a:cxnLst/>
            <a:rect l="l" t="t" r="r" b="b"/>
            <a:pathLst>
              <a:path w="3842942" h="5031675">
                <a:moveTo>
                  <a:pt x="0" y="0"/>
                </a:moveTo>
                <a:lnTo>
                  <a:pt x="3842942" y="0"/>
                </a:lnTo>
                <a:lnTo>
                  <a:pt x="3842942" y="5031674"/>
                </a:lnTo>
                <a:lnTo>
                  <a:pt x="0" y="50316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27">
            <a:extLst>
              <a:ext uri="{FF2B5EF4-FFF2-40B4-BE49-F238E27FC236}">
                <a16:creationId xmlns:a16="http://schemas.microsoft.com/office/drawing/2014/main" id="{3E47D999-7BB7-0107-DBD2-5C4D4D1CB6E2}"/>
              </a:ext>
            </a:extLst>
          </p:cNvPr>
          <p:cNvSpPr/>
          <p:nvPr/>
        </p:nvSpPr>
        <p:spPr>
          <a:xfrm>
            <a:off x="-215893" y="5437685"/>
            <a:ext cx="1803385" cy="1728996"/>
          </a:xfrm>
          <a:custGeom>
            <a:avLst/>
            <a:gdLst/>
            <a:ahLst/>
            <a:cxnLst/>
            <a:rect l="l" t="t" r="r" b="b"/>
            <a:pathLst>
              <a:path w="2705078" h="2593494">
                <a:moveTo>
                  <a:pt x="0" y="0"/>
                </a:moveTo>
                <a:lnTo>
                  <a:pt x="2705078" y="0"/>
                </a:lnTo>
                <a:lnTo>
                  <a:pt x="2705078" y="2593493"/>
                </a:lnTo>
                <a:lnTo>
                  <a:pt x="0" y="259349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28">
            <a:extLst>
              <a:ext uri="{FF2B5EF4-FFF2-40B4-BE49-F238E27FC236}">
                <a16:creationId xmlns:a16="http://schemas.microsoft.com/office/drawing/2014/main" id="{D28C0520-8296-C955-A025-584D6FBB6E1F}"/>
              </a:ext>
            </a:extLst>
          </p:cNvPr>
          <p:cNvSpPr/>
          <p:nvPr/>
        </p:nvSpPr>
        <p:spPr>
          <a:xfrm>
            <a:off x="10602317" y="4996664"/>
            <a:ext cx="1798105" cy="2001939"/>
          </a:xfrm>
          <a:custGeom>
            <a:avLst/>
            <a:gdLst/>
            <a:ahLst/>
            <a:cxnLst/>
            <a:rect l="l" t="t" r="r" b="b"/>
            <a:pathLst>
              <a:path w="2697158" h="3002908">
                <a:moveTo>
                  <a:pt x="0" y="0"/>
                </a:moveTo>
                <a:lnTo>
                  <a:pt x="2697158" y="0"/>
                </a:lnTo>
                <a:lnTo>
                  <a:pt x="2697158" y="3002908"/>
                </a:lnTo>
                <a:lnTo>
                  <a:pt x="0" y="30029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56624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00" grpId="0"/>
      <p:bldP spid="100" grpId="1"/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95" y="0"/>
            <a:ext cx="12192000" cy="689973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8" name="Group 8">
            <a:extLst>
              <a:ext uri="{FF2B5EF4-FFF2-40B4-BE49-F238E27FC236}">
                <a16:creationId xmlns:a16="http://schemas.microsoft.com/office/drawing/2014/main" id="{3984D7CA-9C95-31A5-5578-55516C21B22E}"/>
              </a:ext>
            </a:extLst>
          </p:cNvPr>
          <p:cNvGrpSpPr/>
          <p:nvPr/>
        </p:nvGrpSpPr>
        <p:grpSpPr>
          <a:xfrm>
            <a:off x="728240" y="1421315"/>
            <a:ext cx="10681024" cy="4759991"/>
            <a:chOff x="0" y="0"/>
            <a:chExt cx="2866897" cy="941316"/>
          </a:xfrm>
        </p:grpSpPr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13F9F80C-8A46-B1D8-3F53-2E31F2596DCD}"/>
                </a:ext>
              </a:extLst>
            </p:cNvPr>
            <p:cNvSpPr/>
            <p:nvPr/>
          </p:nvSpPr>
          <p:spPr>
            <a:xfrm>
              <a:off x="0" y="0"/>
              <a:ext cx="2866897" cy="941316"/>
            </a:xfrm>
            <a:custGeom>
              <a:avLst/>
              <a:gdLst/>
              <a:ahLst/>
              <a:cxnLst/>
              <a:rect l="l" t="t" r="r" b="b"/>
              <a:pathLst>
                <a:path w="2866897" h="941316">
                  <a:moveTo>
                    <a:pt x="25604" y="0"/>
                  </a:moveTo>
                  <a:lnTo>
                    <a:pt x="2841292" y="0"/>
                  </a:lnTo>
                  <a:cubicBezTo>
                    <a:pt x="2855433" y="0"/>
                    <a:pt x="2866897" y="11463"/>
                    <a:pt x="2866897" y="25604"/>
                  </a:cubicBezTo>
                  <a:lnTo>
                    <a:pt x="2866897" y="915712"/>
                  </a:lnTo>
                  <a:cubicBezTo>
                    <a:pt x="2866897" y="929852"/>
                    <a:pt x="2855433" y="941316"/>
                    <a:pt x="2841292" y="941316"/>
                  </a:cubicBezTo>
                  <a:lnTo>
                    <a:pt x="25604" y="941316"/>
                  </a:lnTo>
                  <a:cubicBezTo>
                    <a:pt x="11463" y="941316"/>
                    <a:pt x="0" y="929852"/>
                    <a:pt x="0" y="915712"/>
                  </a:cubicBezTo>
                  <a:lnTo>
                    <a:pt x="0" y="25604"/>
                  </a:lnTo>
                  <a:cubicBezTo>
                    <a:pt x="0" y="11463"/>
                    <a:pt x="11463" y="0"/>
                    <a:pt x="2560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0" name="TextBox 10">
              <a:extLst>
                <a:ext uri="{FF2B5EF4-FFF2-40B4-BE49-F238E27FC236}">
                  <a16:creationId xmlns:a16="http://schemas.microsoft.com/office/drawing/2014/main" id="{6DB18B5C-932C-6C36-4668-810B2D896D5E}"/>
                </a:ext>
              </a:extLst>
            </p:cNvPr>
            <p:cNvSpPr txBox="1"/>
            <p:nvPr/>
          </p:nvSpPr>
          <p:spPr>
            <a:xfrm>
              <a:off x="0" y="-38100"/>
              <a:ext cx="2866897" cy="9794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2188577" y="-561877"/>
            <a:ext cx="1331986" cy="477093"/>
          </a:xfrm>
          <a:custGeom>
            <a:avLst/>
            <a:gdLst/>
            <a:ahLst/>
            <a:cxnLst/>
            <a:rect l="l" t="t" r="r" b="b"/>
            <a:pathLst>
              <a:path w="1997979" h="715640">
                <a:moveTo>
                  <a:pt x="0" y="0"/>
                </a:moveTo>
                <a:lnTo>
                  <a:pt x="1997979" y="0"/>
                </a:lnTo>
                <a:lnTo>
                  <a:pt x="1997979" y="715640"/>
                </a:lnTo>
                <a:lnTo>
                  <a:pt x="0" y="7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582093" y="-561877"/>
            <a:ext cx="1331986" cy="477093"/>
          </a:xfrm>
          <a:custGeom>
            <a:avLst/>
            <a:gdLst/>
            <a:ahLst/>
            <a:cxnLst/>
            <a:rect l="l" t="t" r="r" b="b"/>
            <a:pathLst>
              <a:path w="1997979" h="715640">
                <a:moveTo>
                  <a:pt x="0" y="0"/>
                </a:moveTo>
                <a:lnTo>
                  <a:pt x="1997979" y="0"/>
                </a:lnTo>
                <a:lnTo>
                  <a:pt x="1997979" y="715640"/>
                </a:lnTo>
                <a:lnTo>
                  <a:pt x="0" y="7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8975607" y="-561877"/>
            <a:ext cx="1331986" cy="477093"/>
          </a:xfrm>
          <a:custGeom>
            <a:avLst/>
            <a:gdLst/>
            <a:ahLst/>
            <a:cxnLst/>
            <a:rect l="l" t="t" r="r" b="b"/>
            <a:pathLst>
              <a:path w="1997979" h="715640">
                <a:moveTo>
                  <a:pt x="0" y="0"/>
                </a:moveTo>
                <a:lnTo>
                  <a:pt x="1997980" y="0"/>
                </a:lnTo>
                <a:lnTo>
                  <a:pt x="1997980" y="715640"/>
                </a:lnTo>
                <a:lnTo>
                  <a:pt x="0" y="7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641526" y="269359"/>
            <a:ext cx="3255875" cy="2364579"/>
          </a:xfrm>
          <a:custGeom>
            <a:avLst/>
            <a:gdLst/>
            <a:ahLst/>
            <a:cxnLst/>
            <a:rect l="l" t="t" r="r" b="b"/>
            <a:pathLst>
              <a:path w="4883813" h="3546869">
                <a:moveTo>
                  <a:pt x="0" y="0"/>
                </a:moveTo>
                <a:lnTo>
                  <a:pt x="4883813" y="0"/>
                </a:lnTo>
                <a:lnTo>
                  <a:pt x="4883813" y="3546868"/>
                </a:lnTo>
                <a:lnTo>
                  <a:pt x="0" y="35468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765224">
            <a:off x="-849437" y="-574009"/>
            <a:ext cx="2561961" cy="3354450"/>
          </a:xfrm>
          <a:custGeom>
            <a:avLst/>
            <a:gdLst/>
            <a:ahLst/>
            <a:cxnLst/>
            <a:rect l="l" t="t" r="r" b="b"/>
            <a:pathLst>
              <a:path w="3842942" h="5031675">
                <a:moveTo>
                  <a:pt x="0" y="0"/>
                </a:moveTo>
                <a:lnTo>
                  <a:pt x="3842942" y="0"/>
                </a:lnTo>
                <a:lnTo>
                  <a:pt x="3842942" y="5031674"/>
                </a:lnTo>
                <a:lnTo>
                  <a:pt x="0" y="50316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-215893" y="5437685"/>
            <a:ext cx="1803385" cy="1728996"/>
          </a:xfrm>
          <a:custGeom>
            <a:avLst/>
            <a:gdLst/>
            <a:ahLst/>
            <a:cxnLst/>
            <a:rect l="l" t="t" r="r" b="b"/>
            <a:pathLst>
              <a:path w="2705078" h="2593494">
                <a:moveTo>
                  <a:pt x="0" y="0"/>
                </a:moveTo>
                <a:lnTo>
                  <a:pt x="2705078" y="0"/>
                </a:lnTo>
                <a:lnTo>
                  <a:pt x="2705078" y="2593493"/>
                </a:lnTo>
                <a:lnTo>
                  <a:pt x="0" y="25934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0602317" y="4996664"/>
            <a:ext cx="1798105" cy="2001939"/>
          </a:xfrm>
          <a:custGeom>
            <a:avLst/>
            <a:gdLst/>
            <a:ahLst/>
            <a:cxnLst/>
            <a:rect l="l" t="t" r="r" b="b"/>
            <a:pathLst>
              <a:path w="2697158" h="3002908">
                <a:moveTo>
                  <a:pt x="0" y="0"/>
                </a:moveTo>
                <a:lnTo>
                  <a:pt x="2697158" y="0"/>
                </a:lnTo>
                <a:lnTo>
                  <a:pt x="2697158" y="3002908"/>
                </a:lnTo>
                <a:lnTo>
                  <a:pt x="0" y="30029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266162" y="79807"/>
            <a:ext cx="1607797" cy="1280391"/>
          </a:xfrm>
          <a:custGeom>
            <a:avLst/>
            <a:gdLst/>
            <a:ahLst/>
            <a:cxnLst/>
            <a:rect l="l" t="t" r="r" b="b"/>
            <a:pathLst>
              <a:path w="2411696" h="1920587">
                <a:moveTo>
                  <a:pt x="0" y="0"/>
                </a:moveTo>
                <a:lnTo>
                  <a:pt x="2411696" y="0"/>
                </a:lnTo>
                <a:lnTo>
                  <a:pt x="2411696" y="1920586"/>
                </a:lnTo>
                <a:lnTo>
                  <a:pt x="0" y="19205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flipH="1">
            <a:off x="9139808" y="1650613"/>
            <a:ext cx="1001006" cy="682383"/>
          </a:xfrm>
          <a:custGeom>
            <a:avLst/>
            <a:gdLst/>
            <a:ahLst/>
            <a:cxnLst/>
            <a:rect l="l" t="t" r="r" b="b"/>
            <a:pathLst>
              <a:path w="1501509" h="1023575">
                <a:moveTo>
                  <a:pt x="1501509" y="0"/>
                </a:moveTo>
                <a:lnTo>
                  <a:pt x="0" y="0"/>
                </a:lnTo>
                <a:lnTo>
                  <a:pt x="0" y="1023576"/>
                </a:lnTo>
                <a:lnTo>
                  <a:pt x="1501509" y="1023576"/>
                </a:lnTo>
                <a:lnTo>
                  <a:pt x="1501509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089756" y="868012"/>
            <a:ext cx="1459919" cy="746384"/>
          </a:xfrm>
          <a:custGeom>
            <a:avLst/>
            <a:gdLst/>
            <a:ahLst/>
            <a:cxnLst/>
            <a:rect l="l" t="t" r="r" b="b"/>
            <a:pathLst>
              <a:path w="2189879" h="1119576">
                <a:moveTo>
                  <a:pt x="0" y="0"/>
                </a:moveTo>
                <a:lnTo>
                  <a:pt x="2189878" y="0"/>
                </a:lnTo>
                <a:lnTo>
                  <a:pt x="2189878" y="1119575"/>
                </a:lnTo>
                <a:lnTo>
                  <a:pt x="0" y="111957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3519969" y="592036"/>
            <a:ext cx="1079615" cy="551953"/>
          </a:xfrm>
          <a:custGeom>
            <a:avLst/>
            <a:gdLst/>
            <a:ahLst/>
            <a:cxnLst/>
            <a:rect l="l" t="t" r="r" b="b"/>
            <a:pathLst>
              <a:path w="1619422" h="827929">
                <a:moveTo>
                  <a:pt x="0" y="0"/>
                </a:moveTo>
                <a:lnTo>
                  <a:pt x="1619422" y="0"/>
                </a:lnTo>
                <a:lnTo>
                  <a:pt x="1619422" y="827929"/>
                </a:lnTo>
                <a:lnTo>
                  <a:pt x="0" y="82792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C50C14-908B-FB08-CC11-1CFCAAB03C57}"/>
              </a:ext>
            </a:extLst>
          </p:cNvPr>
          <p:cNvSpPr txBox="1"/>
          <p:nvPr/>
        </p:nvSpPr>
        <p:spPr>
          <a:xfrm>
            <a:off x="1731298" y="251267"/>
            <a:ext cx="8871019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2. Read the conversation again and tick (√) T (True) of F (False) for each sentence.</a:t>
            </a: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2C35FF23-C9A9-F8D5-A069-3F0C14ED9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7289816"/>
              </p:ext>
            </p:extLst>
          </p:nvPr>
        </p:nvGraphicFramePr>
        <p:xfrm>
          <a:off x="685799" y="1537434"/>
          <a:ext cx="10452735" cy="435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68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53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1. 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Tom took part in the Natural Wonders Contest.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2. 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Lan is not keen on natural wonders.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3. 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Tom suggested ways to preserve natural wonders.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4. 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Tom asked the host if he wanted to go to Ha Long Bay.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8024" b="-1080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65341" y="1115472"/>
            <a:ext cx="8454877" cy="5281483"/>
            <a:chOff x="0" y="0"/>
            <a:chExt cx="2568631" cy="11706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68631" cy="1170684"/>
            </a:xfrm>
            <a:custGeom>
              <a:avLst/>
              <a:gdLst/>
              <a:ahLst/>
              <a:cxnLst/>
              <a:rect l="l" t="t" r="r" b="b"/>
              <a:pathLst>
                <a:path w="2568631" h="1170684">
                  <a:moveTo>
                    <a:pt x="14888" y="0"/>
                  </a:moveTo>
                  <a:lnTo>
                    <a:pt x="2553744" y="0"/>
                  </a:lnTo>
                  <a:cubicBezTo>
                    <a:pt x="2557692" y="0"/>
                    <a:pt x="2561479" y="1569"/>
                    <a:pt x="2564271" y="4360"/>
                  </a:cubicBezTo>
                  <a:cubicBezTo>
                    <a:pt x="2567062" y="7152"/>
                    <a:pt x="2568631" y="10939"/>
                    <a:pt x="2568631" y="14888"/>
                  </a:cubicBezTo>
                  <a:lnTo>
                    <a:pt x="2568631" y="1155796"/>
                  </a:lnTo>
                  <a:cubicBezTo>
                    <a:pt x="2568631" y="1159745"/>
                    <a:pt x="2567062" y="1163531"/>
                    <a:pt x="2564271" y="1166323"/>
                  </a:cubicBezTo>
                  <a:cubicBezTo>
                    <a:pt x="2561479" y="1169115"/>
                    <a:pt x="2557692" y="1170684"/>
                    <a:pt x="2553744" y="1170684"/>
                  </a:cubicBezTo>
                  <a:lnTo>
                    <a:pt x="14888" y="1170684"/>
                  </a:lnTo>
                  <a:cubicBezTo>
                    <a:pt x="10939" y="1170684"/>
                    <a:pt x="7152" y="1169115"/>
                    <a:pt x="4360" y="1166323"/>
                  </a:cubicBezTo>
                  <a:cubicBezTo>
                    <a:pt x="1569" y="1163531"/>
                    <a:pt x="0" y="1159745"/>
                    <a:pt x="0" y="1155796"/>
                  </a:cubicBezTo>
                  <a:lnTo>
                    <a:pt x="0" y="14888"/>
                  </a:lnTo>
                  <a:cubicBezTo>
                    <a:pt x="0" y="10939"/>
                    <a:pt x="1569" y="7152"/>
                    <a:pt x="4360" y="4360"/>
                  </a:cubicBezTo>
                  <a:cubicBezTo>
                    <a:pt x="7152" y="1569"/>
                    <a:pt x="10939" y="0"/>
                    <a:pt x="1488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568631" cy="1208784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8990469" y="806824"/>
            <a:ext cx="3459644" cy="6080340"/>
          </a:xfrm>
          <a:custGeom>
            <a:avLst/>
            <a:gdLst/>
            <a:ahLst/>
            <a:cxnLst/>
            <a:rect l="l" t="t" r="r" b="b"/>
            <a:pathLst>
              <a:path w="8243614" h="10769567">
                <a:moveTo>
                  <a:pt x="0" y="0"/>
                </a:moveTo>
                <a:lnTo>
                  <a:pt x="8243614" y="0"/>
                </a:lnTo>
                <a:lnTo>
                  <a:pt x="8243614" y="10769567"/>
                </a:lnTo>
                <a:lnTo>
                  <a:pt x="0" y="10769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030924" y="5777458"/>
            <a:ext cx="2839488" cy="1017053"/>
          </a:xfrm>
          <a:custGeom>
            <a:avLst/>
            <a:gdLst/>
            <a:ahLst/>
            <a:cxnLst/>
            <a:rect l="l" t="t" r="r" b="b"/>
            <a:pathLst>
              <a:path w="4259232" h="1525580">
                <a:moveTo>
                  <a:pt x="0" y="0"/>
                </a:moveTo>
                <a:lnTo>
                  <a:pt x="4259232" y="0"/>
                </a:lnTo>
                <a:lnTo>
                  <a:pt x="4259232" y="1525580"/>
                </a:lnTo>
                <a:lnTo>
                  <a:pt x="0" y="15255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59538" y="204834"/>
            <a:ext cx="8568946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00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WATCHING A VIDEO</a:t>
            </a:r>
          </a:p>
        </p:txBody>
      </p:sp>
      <p:sp>
        <p:nvSpPr>
          <p:cNvPr id="16" name="Freeform 16"/>
          <p:cNvSpPr/>
          <p:nvPr/>
        </p:nvSpPr>
        <p:spPr>
          <a:xfrm rot="1221955">
            <a:off x="-511447" y="-232836"/>
            <a:ext cx="1269171" cy="1387762"/>
          </a:xfrm>
          <a:custGeom>
            <a:avLst/>
            <a:gdLst/>
            <a:ahLst/>
            <a:cxnLst/>
            <a:rect l="l" t="t" r="r" b="b"/>
            <a:pathLst>
              <a:path w="1903757" h="2081643">
                <a:moveTo>
                  <a:pt x="0" y="0"/>
                </a:moveTo>
                <a:lnTo>
                  <a:pt x="1903757" y="0"/>
                </a:lnTo>
                <a:lnTo>
                  <a:pt x="1903757" y="2081643"/>
                </a:lnTo>
                <a:lnTo>
                  <a:pt x="0" y="20816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880357">
            <a:off x="-222502" y="5347019"/>
            <a:ext cx="2994951" cy="2343549"/>
          </a:xfrm>
          <a:custGeom>
            <a:avLst/>
            <a:gdLst/>
            <a:ahLst/>
            <a:cxnLst/>
            <a:rect l="l" t="t" r="r" b="b"/>
            <a:pathLst>
              <a:path w="4492426" h="3515323">
                <a:moveTo>
                  <a:pt x="0" y="0"/>
                </a:moveTo>
                <a:lnTo>
                  <a:pt x="4492425" y="0"/>
                </a:lnTo>
                <a:lnTo>
                  <a:pt x="4492425" y="3515323"/>
                </a:lnTo>
                <a:lnTo>
                  <a:pt x="0" y="351532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262677">
            <a:off x="10991765" y="-410125"/>
            <a:ext cx="1911519" cy="1338063"/>
          </a:xfrm>
          <a:custGeom>
            <a:avLst/>
            <a:gdLst/>
            <a:ahLst/>
            <a:cxnLst/>
            <a:rect l="l" t="t" r="r" b="b"/>
            <a:pathLst>
              <a:path w="2867278" h="2007095">
                <a:moveTo>
                  <a:pt x="0" y="0"/>
                </a:moveTo>
                <a:lnTo>
                  <a:pt x="2867278" y="0"/>
                </a:lnTo>
                <a:lnTo>
                  <a:pt x="2867278" y="2007094"/>
                </a:lnTo>
                <a:lnTo>
                  <a:pt x="0" y="200709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4059519">
            <a:off x="8310609" y="1890998"/>
            <a:ext cx="805320" cy="548985"/>
          </a:xfrm>
          <a:custGeom>
            <a:avLst/>
            <a:gdLst/>
            <a:ahLst/>
            <a:cxnLst/>
            <a:rect l="l" t="t" r="r" b="b"/>
            <a:pathLst>
              <a:path w="1207980" h="823477">
                <a:moveTo>
                  <a:pt x="0" y="0"/>
                </a:moveTo>
                <a:lnTo>
                  <a:pt x="1207980" y="0"/>
                </a:lnTo>
                <a:lnTo>
                  <a:pt x="1207980" y="823477"/>
                </a:lnTo>
                <a:lnTo>
                  <a:pt x="0" y="82347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pic>
        <p:nvPicPr>
          <p:cNvPr id="27" name="Seven Natural Wonders of the World">
            <a:hlinkClick r:id="" action="ppaction://media"/>
            <a:extLst>
              <a:ext uri="{FF2B5EF4-FFF2-40B4-BE49-F238E27FC236}">
                <a16:creationId xmlns:a16="http://schemas.microsoft.com/office/drawing/2014/main" id="{2404F688-D89E-0EF2-4A77-1A40A37688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95089" y="1168517"/>
            <a:ext cx="8195380" cy="50035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13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5800" y="3202988"/>
            <a:ext cx="7237854" cy="2969212"/>
            <a:chOff x="0" y="0"/>
            <a:chExt cx="2626337" cy="10774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26337" cy="1077412"/>
            </a:xfrm>
            <a:custGeom>
              <a:avLst/>
              <a:gdLst/>
              <a:ahLst/>
              <a:cxnLst/>
              <a:rect l="l" t="t" r="r" b="b"/>
              <a:pathLst>
                <a:path w="2626337" h="1077412">
                  <a:moveTo>
                    <a:pt x="22819" y="0"/>
                  </a:moveTo>
                  <a:lnTo>
                    <a:pt x="2603518" y="0"/>
                  </a:lnTo>
                  <a:cubicBezTo>
                    <a:pt x="2616121" y="0"/>
                    <a:pt x="2626337" y="10216"/>
                    <a:pt x="2626337" y="22819"/>
                  </a:cubicBezTo>
                  <a:lnTo>
                    <a:pt x="2626337" y="1054593"/>
                  </a:lnTo>
                  <a:cubicBezTo>
                    <a:pt x="2626337" y="1067196"/>
                    <a:pt x="2616121" y="1077412"/>
                    <a:pt x="2603518" y="1077412"/>
                  </a:cubicBezTo>
                  <a:lnTo>
                    <a:pt x="22819" y="1077412"/>
                  </a:lnTo>
                  <a:cubicBezTo>
                    <a:pt x="10216" y="1077412"/>
                    <a:pt x="0" y="1067196"/>
                    <a:pt x="0" y="1054593"/>
                  </a:cubicBezTo>
                  <a:lnTo>
                    <a:pt x="0" y="22819"/>
                  </a:lnTo>
                  <a:cubicBezTo>
                    <a:pt x="0" y="10216"/>
                    <a:pt x="10216" y="0"/>
                    <a:pt x="2281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26337" cy="11155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 rot="765224">
            <a:off x="8375378" y="-347189"/>
            <a:ext cx="2272133" cy="2974969"/>
          </a:xfrm>
          <a:custGeom>
            <a:avLst/>
            <a:gdLst/>
            <a:ahLst/>
            <a:cxnLst/>
            <a:rect l="l" t="t" r="r" b="b"/>
            <a:pathLst>
              <a:path w="3408199" h="4462454">
                <a:moveTo>
                  <a:pt x="0" y="0"/>
                </a:moveTo>
                <a:lnTo>
                  <a:pt x="3408199" y="0"/>
                </a:lnTo>
                <a:lnTo>
                  <a:pt x="3408199" y="4462454"/>
                </a:lnTo>
                <a:lnTo>
                  <a:pt x="0" y="44624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7080972" y="685800"/>
            <a:ext cx="6808719" cy="7489591"/>
          </a:xfrm>
          <a:custGeom>
            <a:avLst/>
            <a:gdLst/>
            <a:ahLst/>
            <a:cxnLst/>
            <a:rect l="l" t="t" r="r" b="b"/>
            <a:pathLst>
              <a:path w="10213078" h="11234386">
                <a:moveTo>
                  <a:pt x="10213078" y="0"/>
                </a:moveTo>
                <a:lnTo>
                  <a:pt x="0" y="0"/>
                </a:lnTo>
                <a:lnTo>
                  <a:pt x="0" y="11234386"/>
                </a:lnTo>
                <a:lnTo>
                  <a:pt x="10213078" y="11234386"/>
                </a:lnTo>
                <a:lnTo>
                  <a:pt x="1021307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34032" y="372900"/>
            <a:ext cx="8038635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Check your answer</a:t>
            </a:r>
          </a:p>
        </p:txBody>
      </p:sp>
      <p:sp>
        <p:nvSpPr>
          <p:cNvPr id="10" name="Freeform 10"/>
          <p:cNvSpPr/>
          <p:nvPr/>
        </p:nvSpPr>
        <p:spPr>
          <a:xfrm>
            <a:off x="267967" y="2081709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4" y="0"/>
                </a:lnTo>
                <a:lnTo>
                  <a:pt x="1425124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391405" y="2081709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4" y="0"/>
                </a:lnTo>
                <a:lnTo>
                  <a:pt x="1425124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86103" y="1088567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438593" y="1088567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801907">
            <a:off x="-528157" y="5418964"/>
            <a:ext cx="1592245" cy="1741024"/>
          </a:xfrm>
          <a:custGeom>
            <a:avLst/>
            <a:gdLst/>
            <a:ahLst/>
            <a:cxnLst/>
            <a:rect l="l" t="t" r="r" b="b"/>
            <a:pathLst>
              <a:path w="2388368" h="2611536">
                <a:moveTo>
                  <a:pt x="0" y="0"/>
                </a:moveTo>
                <a:lnTo>
                  <a:pt x="2388369" y="0"/>
                </a:lnTo>
                <a:lnTo>
                  <a:pt x="2388369" y="2611536"/>
                </a:lnTo>
                <a:lnTo>
                  <a:pt x="0" y="26115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38B73A-6B50-3965-076C-0AFCD9FD214E}"/>
              </a:ext>
            </a:extLst>
          </p:cNvPr>
          <p:cNvSpPr txBox="1"/>
          <p:nvPr/>
        </p:nvSpPr>
        <p:spPr>
          <a:xfrm>
            <a:off x="374979" y="1375275"/>
            <a:ext cx="77000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r>
              <a:rPr lang="en-US" sz="40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 took part in the Natural Wonders Contest.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ADC91E-E84D-B138-1AC2-F71861AAA64B}"/>
              </a:ext>
            </a:extLst>
          </p:cNvPr>
          <p:cNvSpPr txBox="1"/>
          <p:nvPr/>
        </p:nvSpPr>
        <p:spPr>
          <a:xfrm>
            <a:off x="685800" y="3444163"/>
            <a:ext cx="712711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Lan</a:t>
            </a:r>
            <a:r>
              <a:rPr lang="en-US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 </a:t>
            </a:r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Hi, Tom. I hear that </a:t>
            </a:r>
            <a:r>
              <a:rPr lang="en-US" sz="3600" dirty="0">
                <a:highlight>
                  <a:srgbClr val="FFFF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you’ve won second prize in the Natural Wonders Contest</a:t>
            </a:r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. Congratulations!</a:t>
            </a:r>
          </a:p>
        </p:txBody>
      </p:sp>
      <p:grpSp>
        <p:nvGrpSpPr>
          <p:cNvPr id="20" name="Group 3">
            <a:extLst>
              <a:ext uri="{FF2B5EF4-FFF2-40B4-BE49-F238E27FC236}">
                <a16:creationId xmlns:a16="http://schemas.microsoft.com/office/drawing/2014/main" id="{07701364-FF03-34F0-C9CF-65E036EA7ED7}"/>
              </a:ext>
            </a:extLst>
          </p:cNvPr>
          <p:cNvGrpSpPr/>
          <p:nvPr/>
        </p:nvGrpSpPr>
        <p:grpSpPr>
          <a:xfrm>
            <a:off x="4785032" y="2203225"/>
            <a:ext cx="2992833" cy="634201"/>
            <a:chOff x="0" y="0"/>
            <a:chExt cx="1182354" cy="250548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C33CC2BE-A17D-D3D8-7B88-329DF5C19383}"/>
                </a:ext>
              </a:extLst>
            </p:cNvPr>
            <p:cNvSpPr/>
            <p:nvPr/>
          </p:nvSpPr>
          <p:spPr>
            <a:xfrm>
              <a:off x="0" y="0"/>
              <a:ext cx="1182354" cy="250548"/>
            </a:xfrm>
            <a:custGeom>
              <a:avLst/>
              <a:gdLst/>
              <a:ahLst/>
              <a:cxnLst/>
              <a:rect l="l" t="t" r="r" b="b"/>
              <a:pathLst>
                <a:path w="1182354" h="250548">
                  <a:moveTo>
                    <a:pt x="125274" y="0"/>
                  </a:moveTo>
                  <a:lnTo>
                    <a:pt x="1057080" y="0"/>
                  </a:lnTo>
                  <a:cubicBezTo>
                    <a:pt x="1126267" y="0"/>
                    <a:pt x="1182354" y="56087"/>
                    <a:pt x="1182354" y="125274"/>
                  </a:cubicBezTo>
                  <a:lnTo>
                    <a:pt x="1182354" y="125274"/>
                  </a:lnTo>
                  <a:cubicBezTo>
                    <a:pt x="1182354" y="158499"/>
                    <a:pt x="1169155" y="190363"/>
                    <a:pt x="1145662" y="213856"/>
                  </a:cubicBezTo>
                  <a:cubicBezTo>
                    <a:pt x="1122169" y="237350"/>
                    <a:pt x="1090305" y="250548"/>
                    <a:pt x="1057080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210283B2-9408-44DE-4BC2-EEC3E86F13D3}"/>
                </a:ext>
              </a:extLst>
            </p:cNvPr>
            <p:cNvSpPr txBox="1"/>
            <p:nvPr/>
          </p:nvSpPr>
          <p:spPr>
            <a:xfrm>
              <a:off x="0" y="-38100"/>
              <a:ext cx="1182354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3" name="TextBox 15">
            <a:extLst>
              <a:ext uri="{FF2B5EF4-FFF2-40B4-BE49-F238E27FC236}">
                <a16:creationId xmlns:a16="http://schemas.microsoft.com/office/drawing/2014/main" id="{22A1D3AF-BC19-EDFC-B280-69F8BDF9203B}"/>
              </a:ext>
            </a:extLst>
          </p:cNvPr>
          <p:cNvSpPr txBox="1"/>
          <p:nvPr/>
        </p:nvSpPr>
        <p:spPr>
          <a:xfrm>
            <a:off x="4775343" y="2519036"/>
            <a:ext cx="2992833" cy="279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5"/>
              </a:lnSpc>
            </a:pPr>
            <a:r>
              <a:rPr lang="en-US" sz="4000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nva Sans Bold"/>
                <a:sym typeface="Canva Sans Bold"/>
              </a:rPr>
              <a:t>TRUE</a:t>
            </a:r>
            <a:endParaRPr lang="en-US" sz="1735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nva Sans Bold"/>
              <a:sym typeface="Canva Sans 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5800" y="2928823"/>
            <a:ext cx="7237854" cy="3587191"/>
            <a:chOff x="0" y="0"/>
            <a:chExt cx="2626337" cy="10774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26337" cy="1077412"/>
            </a:xfrm>
            <a:custGeom>
              <a:avLst/>
              <a:gdLst/>
              <a:ahLst/>
              <a:cxnLst/>
              <a:rect l="l" t="t" r="r" b="b"/>
              <a:pathLst>
                <a:path w="2626337" h="1077412">
                  <a:moveTo>
                    <a:pt x="22819" y="0"/>
                  </a:moveTo>
                  <a:lnTo>
                    <a:pt x="2603518" y="0"/>
                  </a:lnTo>
                  <a:cubicBezTo>
                    <a:pt x="2616121" y="0"/>
                    <a:pt x="2626337" y="10216"/>
                    <a:pt x="2626337" y="22819"/>
                  </a:cubicBezTo>
                  <a:lnTo>
                    <a:pt x="2626337" y="1054593"/>
                  </a:lnTo>
                  <a:cubicBezTo>
                    <a:pt x="2626337" y="1067196"/>
                    <a:pt x="2616121" y="1077412"/>
                    <a:pt x="2603518" y="1077412"/>
                  </a:cubicBezTo>
                  <a:lnTo>
                    <a:pt x="22819" y="1077412"/>
                  </a:lnTo>
                  <a:cubicBezTo>
                    <a:pt x="10216" y="1077412"/>
                    <a:pt x="0" y="1067196"/>
                    <a:pt x="0" y="1054593"/>
                  </a:cubicBezTo>
                  <a:lnTo>
                    <a:pt x="0" y="22819"/>
                  </a:lnTo>
                  <a:cubicBezTo>
                    <a:pt x="0" y="10216"/>
                    <a:pt x="10216" y="0"/>
                    <a:pt x="2281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26337" cy="11155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 rot="765224">
            <a:off x="8375378" y="-347189"/>
            <a:ext cx="2272133" cy="2974969"/>
          </a:xfrm>
          <a:custGeom>
            <a:avLst/>
            <a:gdLst/>
            <a:ahLst/>
            <a:cxnLst/>
            <a:rect l="l" t="t" r="r" b="b"/>
            <a:pathLst>
              <a:path w="3408199" h="4462454">
                <a:moveTo>
                  <a:pt x="0" y="0"/>
                </a:moveTo>
                <a:lnTo>
                  <a:pt x="3408199" y="0"/>
                </a:lnTo>
                <a:lnTo>
                  <a:pt x="3408199" y="4462454"/>
                </a:lnTo>
                <a:lnTo>
                  <a:pt x="0" y="44624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7080972" y="685800"/>
            <a:ext cx="6808719" cy="7489591"/>
          </a:xfrm>
          <a:custGeom>
            <a:avLst/>
            <a:gdLst/>
            <a:ahLst/>
            <a:cxnLst/>
            <a:rect l="l" t="t" r="r" b="b"/>
            <a:pathLst>
              <a:path w="10213078" h="11234386">
                <a:moveTo>
                  <a:pt x="10213078" y="0"/>
                </a:moveTo>
                <a:lnTo>
                  <a:pt x="0" y="0"/>
                </a:lnTo>
                <a:lnTo>
                  <a:pt x="0" y="11234386"/>
                </a:lnTo>
                <a:lnTo>
                  <a:pt x="10213078" y="11234386"/>
                </a:lnTo>
                <a:lnTo>
                  <a:pt x="1021307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34032" y="372900"/>
            <a:ext cx="8038635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66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66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Check your answer</a:t>
            </a:r>
          </a:p>
        </p:txBody>
      </p:sp>
      <p:sp>
        <p:nvSpPr>
          <p:cNvPr id="10" name="Freeform 10"/>
          <p:cNvSpPr/>
          <p:nvPr/>
        </p:nvSpPr>
        <p:spPr>
          <a:xfrm>
            <a:off x="267967" y="2081709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4" y="0"/>
                </a:lnTo>
                <a:lnTo>
                  <a:pt x="1425124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391405" y="2081709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4" y="0"/>
                </a:lnTo>
                <a:lnTo>
                  <a:pt x="1425124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86103" y="1088567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438593" y="1088567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801907">
            <a:off x="-528157" y="5418964"/>
            <a:ext cx="1592245" cy="1741024"/>
          </a:xfrm>
          <a:custGeom>
            <a:avLst/>
            <a:gdLst/>
            <a:ahLst/>
            <a:cxnLst/>
            <a:rect l="l" t="t" r="r" b="b"/>
            <a:pathLst>
              <a:path w="2388368" h="2611536">
                <a:moveTo>
                  <a:pt x="0" y="0"/>
                </a:moveTo>
                <a:lnTo>
                  <a:pt x="2388369" y="0"/>
                </a:lnTo>
                <a:lnTo>
                  <a:pt x="2388369" y="2611536"/>
                </a:lnTo>
                <a:lnTo>
                  <a:pt x="0" y="26115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38B73A-6B50-3965-076C-0AFCD9FD214E}"/>
              </a:ext>
            </a:extLst>
          </p:cNvPr>
          <p:cNvSpPr txBox="1"/>
          <p:nvPr/>
        </p:nvSpPr>
        <p:spPr>
          <a:xfrm>
            <a:off x="374979" y="1375275"/>
            <a:ext cx="77000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r>
              <a:rPr lang="en-US" sz="40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Lan is not keen on natural wonders.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ADC91E-E84D-B138-1AC2-F71861AAA64B}"/>
              </a:ext>
            </a:extLst>
          </p:cNvPr>
          <p:cNvSpPr txBox="1"/>
          <p:nvPr/>
        </p:nvSpPr>
        <p:spPr>
          <a:xfrm>
            <a:off x="739335" y="3060098"/>
            <a:ext cx="712711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</a:t>
            </a:r>
            <a:r>
              <a:rPr lang="en-US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 </a:t>
            </a:r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 talked about some natural wonders like Mount Everest, the Great Barrier Reef, and the Dead Sea.</a:t>
            </a:r>
          </a:p>
          <a:p>
            <a:pPr algn="just"/>
            <a:r>
              <a:rPr lang="en-US" sz="3600" b="1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Lan</a:t>
            </a:r>
            <a:r>
              <a:rPr lang="en-US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Wonderful! </a:t>
            </a:r>
            <a:r>
              <a:rPr lang="en-US" sz="3600" dirty="0">
                <a:highlight>
                  <a:srgbClr val="FFFF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I’m interested in them too.</a:t>
            </a:r>
          </a:p>
        </p:txBody>
      </p:sp>
      <p:grpSp>
        <p:nvGrpSpPr>
          <p:cNvPr id="20" name="Group 3">
            <a:extLst>
              <a:ext uri="{FF2B5EF4-FFF2-40B4-BE49-F238E27FC236}">
                <a16:creationId xmlns:a16="http://schemas.microsoft.com/office/drawing/2014/main" id="{07701364-FF03-34F0-C9CF-65E036EA7ED7}"/>
              </a:ext>
            </a:extLst>
          </p:cNvPr>
          <p:cNvGrpSpPr/>
          <p:nvPr/>
        </p:nvGrpSpPr>
        <p:grpSpPr>
          <a:xfrm>
            <a:off x="4785032" y="2203225"/>
            <a:ext cx="2992833" cy="634201"/>
            <a:chOff x="0" y="0"/>
            <a:chExt cx="1182354" cy="250548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C33CC2BE-A17D-D3D8-7B88-329DF5C19383}"/>
                </a:ext>
              </a:extLst>
            </p:cNvPr>
            <p:cNvSpPr/>
            <p:nvPr/>
          </p:nvSpPr>
          <p:spPr>
            <a:xfrm>
              <a:off x="0" y="0"/>
              <a:ext cx="1182354" cy="250548"/>
            </a:xfrm>
            <a:custGeom>
              <a:avLst/>
              <a:gdLst/>
              <a:ahLst/>
              <a:cxnLst/>
              <a:rect l="l" t="t" r="r" b="b"/>
              <a:pathLst>
                <a:path w="1182354" h="250548">
                  <a:moveTo>
                    <a:pt x="125274" y="0"/>
                  </a:moveTo>
                  <a:lnTo>
                    <a:pt x="1057080" y="0"/>
                  </a:lnTo>
                  <a:cubicBezTo>
                    <a:pt x="1126267" y="0"/>
                    <a:pt x="1182354" y="56087"/>
                    <a:pt x="1182354" y="125274"/>
                  </a:cubicBezTo>
                  <a:lnTo>
                    <a:pt x="1182354" y="125274"/>
                  </a:lnTo>
                  <a:cubicBezTo>
                    <a:pt x="1182354" y="158499"/>
                    <a:pt x="1169155" y="190363"/>
                    <a:pt x="1145662" y="213856"/>
                  </a:cubicBezTo>
                  <a:cubicBezTo>
                    <a:pt x="1122169" y="237350"/>
                    <a:pt x="1090305" y="250548"/>
                    <a:pt x="1057080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210283B2-9408-44DE-4BC2-EEC3E86F13D3}"/>
                </a:ext>
              </a:extLst>
            </p:cNvPr>
            <p:cNvSpPr txBox="1"/>
            <p:nvPr/>
          </p:nvSpPr>
          <p:spPr>
            <a:xfrm>
              <a:off x="0" y="-38100"/>
              <a:ext cx="1182354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TextBox 15">
            <a:extLst>
              <a:ext uri="{FF2B5EF4-FFF2-40B4-BE49-F238E27FC236}">
                <a16:creationId xmlns:a16="http://schemas.microsoft.com/office/drawing/2014/main" id="{22A1D3AF-BC19-EDFC-B280-69F8BDF9203B}"/>
              </a:ext>
            </a:extLst>
          </p:cNvPr>
          <p:cNvSpPr txBox="1"/>
          <p:nvPr/>
        </p:nvSpPr>
        <p:spPr>
          <a:xfrm>
            <a:off x="4775343" y="2519036"/>
            <a:ext cx="2992833" cy="279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7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Canva Sans Bold"/>
                <a:sym typeface="Canva Sans Bold"/>
              </a:rPr>
              <a:t>FALSE</a:t>
            </a:r>
            <a:endParaRPr kumimoji="0" lang="en-US" sz="1735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Canva Sans Bold"/>
              <a:sym typeface="Canva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606778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5800" y="3202987"/>
            <a:ext cx="7237854" cy="3452455"/>
            <a:chOff x="0" y="0"/>
            <a:chExt cx="2626337" cy="10774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26337" cy="1077412"/>
            </a:xfrm>
            <a:custGeom>
              <a:avLst/>
              <a:gdLst/>
              <a:ahLst/>
              <a:cxnLst/>
              <a:rect l="l" t="t" r="r" b="b"/>
              <a:pathLst>
                <a:path w="2626337" h="1077412">
                  <a:moveTo>
                    <a:pt x="22819" y="0"/>
                  </a:moveTo>
                  <a:lnTo>
                    <a:pt x="2603518" y="0"/>
                  </a:lnTo>
                  <a:cubicBezTo>
                    <a:pt x="2616121" y="0"/>
                    <a:pt x="2626337" y="10216"/>
                    <a:pt x="2626337" y="22819"/>
                  </a:cubicBezTo>
                  <a:lnTo>
                    <a:pt x="2626337" y="1054593"/>
                  </a:lnTo>
                  <a:cubicBezTo>
                    <a:pt x="2626337" y="1067196"/>
                    <a:pt x="2616121" y="1077412"/>
                    <a:pt x="2603518" y="1077412"/>
                  </a:cubicBezTo>
                  <a:lnTo>
                    <a:pt x="22819" y="1077412"/>
                  </a:lnTo>
                  <a:cubicBezTo>
                    <a:pt x="10216" y="1077412"/>
                    <a:pt x="0" y="1067196"/>
                    <a:pt x="0" y="1054593"/>
                  </a:cubicBezTo>
                  <a:lnTo>
                    <a:pt x="0" y="22819"/>
                  </a:lnTo>
                  <a:cubicBezTo>
                    <a:pt x="0" y="10216"/>
                    <a:pt x="10216" y="0"/>
                    <a:pt x="2281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26337" cy="11155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 rot="765224">
            <a:off x="8375378" y="-347189"/>
            <a:ext cx="2272133" cy="2974969"/>
          </a:xfrm>
          <a:custGeom>
            <a:avLst/>
            <a:gdLst/>
            <a:ahLst/>
            <a:cxnLst/>
            <a:rect l="l" t="t" r="r" b="b"/>
            <a:pathLst>
              <a:path w="3408199" h="4462454">
                <a:moveTo>
                  <a:pt x="0" y="0"/>
                </a:moveTo>
                <a:lnTo>
                  <a:pt x="3408199" y="0"/>
                </a:lnTo>
                <a:lnTo>
                  <a:pt x="3408199" y="4462454"/>
                </a:lnTo>
                <a:lnTo>
                  <a:pt x="0" y="44624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7080972" y="685800"/>
            <a:ext cx="6808719" cy="7489591"/>
          </a:xfrm>
          <a:custGeom>
            <a:avLst/>
            <a:gdLst/>
            <a:ahLst/>
            <a:cxnLst/>
            <a:rect l="l" t="t" r="r" b="b"/>
            <a:pathLst>
              <a:path w="10213078" h="11234386">
                <a:moveTo>
                  <a:pt x="10213078" y="0"/>
                </a:moveTo>
                <a:lnTo>
                  <a:pt x="0" y="0"/>
                </a:lnTo>
                <a:lnTo>
                  <a:pt x="0" y="11234386"/>
                </a:lnTo>
                <a:lnTo>
                  <a:pt x="10213078" y="11234386"/>
                </a:lnTo>
                <a:lnTo>
                  <a:pt x="1021307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34032" y="372900"/>
            <a:ext cx="8038635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66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66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Check your answer</a:t>
            </a:r>
          </a:p>
        </p:txBody>
      </p:sp>
      <p:sp>
        <p:nvSpPr>
          <p:cNvPr id="10" name="Freeform 10"/>
          <p:cNvSpPr/>
          <p:nvPr/>
        </p:nvSpPr>
        <p:spPr>
          <a:xfrm>
            <a:off x="267967" y="2081709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4" y="0"/>
                </a:lnTo>
                <a:lnTo>
                  <a:pt x="1425124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391405" y="2081709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4" y="0"/>
                </a:lnTo>
                <a:lnTo>
                  <a:pt x="1425124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86103" y="1088567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438593" y="1088567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801907">
            <a:off x="-528157" y="5418964"/>
            <a:ext cx="1592245" cy="1741024"/>
          </a:xfrm>
          <a:custGeom>
            <a:avLst/>
            <a:gdLst/>
            <a:ahLst/>
            <a:cxnLst/>
            <a:rect l="l" t="t" r="r" b="b"/>
            <a:pathLst>
              <a:path w="2388368" h="2611536">
                <a:moveTo>
                  <a:pt x="0" y="0"/>
                </a:moveTo>
                <a:lnTo>
                  <a:pt x="2388369" y="0"/>
                </a:lnTo>
                <a:lnTo>
                  <a:pt x="2388369" y="2611536"/>
                </a:lnTo>
                <a:lnTo>
                  <a:pt x="0" y="26115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38B73A-6B50-3965-076C-0AFCD9FD214E}"/>
              </a:ext>
            </a:extLst>
          </p:cNvPr>
          <p:cNvSpPr txBox="1"/>
          <p:nvPr/>
        </p:nvSpPr>
        <p:spPr>
          <a:xfrm>
            <a:off x="374979" y="1375275"/>
            <a:ext cx="77000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r>
              <a:rPr lang="en-US" sz="40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 suggested ways to preserve natural wonders.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ADC91E-E84D-B138-1AC2-F71861AAA64B}"/>
              </a:ext>
            </a:extLst>
          </p:cNvPr>
          <p:cNvSpPr txBox="1"/>
          <p:nvPr/>
        </p:nvSpPr>
        <p:spPr>
          <a:xfrm>
            <a:off x="660943" y="3243620"/>
            <a:ext cx="712711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</a:t>
            </a:r>
            <a:r>
              <a:rPr lang="en-US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Well, I mentioned the risk of us, humans, destroying natural wonders, </a:t>
            </a:r>
          </a:p>
          <a:p>
            <a:pPr algn="just"/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and </a:t>
            </a:r>
            <a:r>
              <a:rPr lang="en-US" sz="3600" dirty="0">
                <a:highlight>
                  <a:srgbClr val="FFFF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I suggested ways to preserve them </a:t>
            </a:r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and support sustainable development.</a:t>
            </a:r>
          </a:p>
        </p:txBody>
      </p:sp>
      <p:grpSp>
        <p:nvGrpSpPr>
          <p:cNvPr id="20" name="Group 3">
            <a:extLst>
              <a:ext uri="{FF2B5EF4-FFF2-40B4-BE49-F238E27FC236}">
                <a16:creationId xmlns:a16="http://schemas.microsoft.com/office/drawing/2014/main" id="{07701364-FF03-34F0-C9CF-65E036EA7ED7}"/>
              </a:ext>
            </a:extLst>
          </p:cNvPr>
          <p:cNvGrpSpPr/>
          <p:nvPr/>
        </p:nvGrpSpPr>
        <p:grpSpPr>
          <a:xfrm>
            <a:off x="6588300" y="2122178"/>
            <a:ext cx="2992833" cy="634201"/>
            <a:chOff x="0" y="0"/>
            <a:chExt cx="1182354" cy="250548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C33CC2BE-A17D-D3D8-7B88-329DF5C19383}"/>
                </a:ext>
              </a:extLst>
            </p:cNvPr>
            <p:cNvSpPr/>
            <p:nvPr/>
          </p:nvSpPr>
          <p:spPr>
            <a:xfrm>
              <a:off x="0" y="0"/>
              <a:ext cx="1182354" cy="250548"/>
            </a:xfrm>
            <a:custGeom>
              <a:avLst/>
              <a:gdLst/>
              <a:ahLst/>
              <a:cxnLst/>
              <a:rect l="l" t="t" r="r" b="b"/>
              <a:pathLst>
                <a:path w="1182354" h="250548">
                  <a:moveTo>
                    <a:pt x="125274" y="0"/>
                  </a:moveTo>
                  <a:lnTo>
                    <a:pt x="1057080" y="0"/>
                  </a:lnTo>
                  <a:cubicBezTo>
                    <a:pt x="1126267" y="0"/>
                    <a:pt x="1182354" y="56087"/>
                    <a:pt x="1182354" y="125274"/>
                  </a:cubicBezTo>
                  <a:lnTo>
                    <a:pt x="1182354" y="125274"/>
                  </a:lnTo>
                  <a:cubicBezTo>
                    <a:pt x="1182354" y="158499"/>
                    <a:pt x="1169155" y="190363"/>
                    <a:pt x="1145662" y="213856"/>
                  </a:cubicBezTo>
                  <a:cubicBezTo>
                    <a:pt x="1122169" y="237350"/>
                    <a:pt x="1090305" y="250548"/>
                    <a:pt x="1057080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210283B2-9408-44DE-4BC2-EEC3E86F13D3}"/>
                </a:ext>
              </a:extLst>
            </p:cNvPr>
            <p:cNvSpPr txBox="1"/>
            <p:nvPr/>
          </p:nvSpPr>
          <p:spPr>
            <a:xfrm>
              <a:off x="0" y="-38100"/>
              <a:ext cx="1182354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TextBox 15">
            <a:extLst>
              <a:ext uri="{FF2B5EF4-FFF2-40B4-BE49-F238E27FC236}">
                <a16:creationId xmlns:a16="http://schemas.microsoft.com/office/drawing/2014/main" id="{22A1D3AF-BC19-EDFC-B280-69F8BDF9203B}"/>
              </a:ext>
            </a:extLst>
          </p:cNvPr>
          <p:cNvSpPr txBox="1"/>
          <p:nvPr/>
        </p:nvSpPr>
        <p:spPr>
          <a:xfrm>
            <a:off x="6578611" y="2437989"/>
            <a:ext cx="2992833" cy="279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7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Canva Sans Bold"/>
                <a:sym typeface="Canva Sans Bold"/>
              </a:rPr>
              <a:t>TRUE</a:t>
            </a:r>
            <a:endParaRPr kumimoji="0" lang="en-US" sz="1735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Canva Sans Bold"/>
              <a:sym typeface="Canva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654825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5800" y="3202988"/>
            <a:ext cx="7237854" cy="2969212"/>
            <a:chOff x="0" y="0"/>
            <a:chExt cx="2626337" cy="10774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26337" cy="1077412"/>
            </a:xfrm>
            <a:custGeom>
              <a:avLst/>
              <a:gdLst/>
              <a:ahLst/>
              <a:cxnLst/>
              <a:rect l="l" t="t" r="r" b="b"/>
              <a:pathLst>
                <a:path w="2626337" h="1077412">
                  <a:moveTo>
                    <a:pt x="22819" y="0"/>
                  </a:moveTo>
                  <a:lnTo>
                    <a:pt x="2603518" y="0"/>
                  </a:lnTo>
                  <a:cubicBezTo>
                    <a:pt x="2616121" y="0"/>
                    <a:pt x="2626337" y="10216"/>
                    <a:pt x="2626337" y="22819"/>
                  </a:cubicBezTo>
                  <a:lnTo>
                    <a:pt x="2626337" y="1054593"/>
                  </a:lnTo>
                  <a:cubicBezTo>
                    <a:pt x="2626337" y="1067196"/>
                    <a:pt x="2616121" y="1077412"/>
                    <a:pt x="2603518" y="1077412"/>
                  </a:cubicBezTo>
                  <a:lnTo>
                    <a:pt x="22819" y="1077412"/>
                  </a:lnTo>
                  <a:cubicBezTo>
                    <a:pt x="10216" y="1077412"/>
                    <a:pt x="0" y="1067196"/>
                    <a:pt x="0" y="1054593"/>
                  </a:cubicBezTo>
                  <a:lnTo>
                    <a:pt x="0" y="22819"/>
                  </a:lnTo>
                  <a:cubicBezTo>
                    <a:pt x="0" y="10216"/>
                    <a:pt x="10216" y="0"/>
                    <a:pt x="2281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26337" cy="11155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 rot="765224">
            <a:off x="8375378" y="-347189"/>
            <a:ext cx="2272133" cy="2974969"/>
          </a:xfrm>
          <a:custGeom>
            <a:avLst/>
            <a:gdLst/>
            <a:ahLst/>
            <a:cxnLst/>
            <a:rect l="l" t="t" r="r" b="b"/>
            <a:pathLst>
              <a:path w="3408199" h="4462454">
                <a:moveTo>
                  <a:pt x="0" y="0"/>
                </a:moveTo>
                <a:lnTo>
                  <a:pt x="3408199" y="0"/>
                </a:lnTo>
                <a:lnTo>
                  <a:pt x="3408199" y="4462454"/>
                </a:lnTo>
                <a:lnTo>
                  <a:pt x="0" y="44624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7080972" y="685800"/>
            <a:ext cx="6808719" cy="7489591"/>
          </a:xfrm>
          <a:custGeom>
            <a:avLst/>
            <a:gdLst/>
            <a:ahLst/>
            <a:cxnLst/>
            <a:rect l="l" t="t" r="r" b="b"/>
            <a:pathLst>
              <a:path w="10213078" h="11234386">
                <a:moveTo>
                  <a:pt x="10213078" y="0"/>
                </a:moveTo>
                <a:lnTo>
                  <a:pt x="0" y="0"/>
                </a:lnTo>
                <a:lnTo>
                  <a:pt x="0" y="11234386"/>
                </a:lnTo>
                <a:lnTo>
                  <a:pt x="10213078" y="11234386"/>
                </a:lnTo>
                <a:lnTo>
                  <a:pt x="1021307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34032" y="372900"/>
            <a:ext cx="8038635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66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66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Check your answer</a:t>
            </a:r>
          </a:p>
        </p:txBody>
      </p:sp>
      <p:sp>
        <p:nvSpPr>
          <p:cNvPr id="10" name="Freeform 10"/>
          <p:cNvSpPr/>
          <p:nvPr/>
        </p:nvSpPr>
        <p:spPr>
          <a:xfrm>
            <a:off x="267967" y="2081709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4" y="0"/>
                </a:lnTo>
                <a:lnTo>
                  <a:pt x="1425124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391405" y="2081709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4" y="0"/>
                </a:lnTo>
                <a:lnTo>
                  <a:pt x="1425124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86103" y="1088567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438593" y="1088567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801907">
            <a:off x="-528157" y="5418964"/>
            <a:ext cx="1592245" cy="1741024"/>
          </a:xfrm>
          <a:custGeom>
            <a:avLst/>
            <a:gdLst/>
            <a:ahLst/>
            <a:cxnLst/>
            <a:rect l="l" t="t" r="r" b="b"/>
            <a:pathLst>
              <a:path w="2388368" h="2611536">
                <a:moveTo>
                  <a:pt x="0" y="0"/>
                </a:moveTo>
                <a:lnTo>
                  <a:pt x="2388369" y="0"/>
                </a:lnTo>
                <a:lnTo>
                  <a:pt x="2388369" y="2611536"/>
                </a:lnTo>
                <a:lnTo>
                  <a:pt x="0" y="26115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38B73A-6B50-3965-076C-0AFCD9FD214E}"/>
              </a:ext>
            </a:extLst>
          </p:cNvPr>
          <p:cNvSpPr txBox="1"/>
          <p:nvPr/>
        </p:nvSpPr>
        <p:spPr>
          <a:xfrm>
            <a:off x="374979" y="1375275"/>
            <a:ext cx="77000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 </a:t>
            </a:r>
            <a:r>
              <a:rPr lang="en-US" sz="40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 asked the host if he wanted to go to Ha Long Bay.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ADC91E-E84D-B138-1AC2-F71861AAA64B}"/>
              </a:ext>
            </a:extLst>
          </p:cNvPr>
          <p:cNvSpPr txBox="1"/>
          <p:nvPr/>
        </p:nvSpPr>
        <p:spPr>
          <a:xfrm>
            <a:off x="661447" y="3306922"/>
            <a:ext cx="712711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Tom</a:t>
            </a:r>
            <a:r>
              <a:rPr lang="en-US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600" dirty="0">
                <a:highlight>
                  <a:srgbClr val="FFFF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The host also asked me </a:t>
            </a:r>
            <a:r>
              <a:rPr lang="en-US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if I wanted to visit those places, and I answered that I wanted to see two of them: the Grand Canyon and Ha Long Bay.</a:t>
            </a:r>
          </a:p>
        </p:txBody>
      </p:sp>
      <p:grpSp>
        <p:nvGrpSpPr>
          <p:cNvPr id="20" name="Group 3">
            <a:extLst>
              <a:ext uri="{FF2B5EF4-FFF2-40B4-BE49-F238E27FC236}">
                <a16:creationId xmlns:a16="http://schemas.microsoft.com/office/drawing/2014/main" id="{07701364-FF03-34F0-C9CF-65E036EA7ED7}"/>
              </a:ext>
            </a:extLst>
          </p:cNvPr>
          <p:cNvGrpSpPr/>
          <p:nvPr/>
        </p:nvGrpSpPr>
        <p:grpSpPr>
          <a:xfrm>
            <a:off x="6436926" y="2631068"/>
            <a:ext cx="2992833" cy="634201"/>
            <a:chOff x="0" y="0"/>
            <a:chExt cx="1182354" cy="250548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C33CC2BE-A17D-D3D8-7B88-329DF5C19383}"/>
                </a:ext>
              </a:extLst>
            </p:cNvPr>
            <p:cNvSpPr/>
            <p:nvPr/>
          </p:nvSpPr>
          <p:spPr>
            <a:xfrm>
              <a:off x="0" y="0"/>
              <a:ext cx="1182354" cy="250548"/>
            </a:xfrm>
            <a:custGeom>
              <a:avLst/>
              <a:gdLst/>
              <a:ahLst/>
              <a:cxnLst/>
              <a:rect l="l" t="t" r="r" b="b"/>
              <a:pathLst>
                <a:path w="1182354" h="250548">
                  <a:moveTo>
                    <a:pt x="125274" y="0"/>
                  </a:moveTo>
                  <a:lnTo>
                    <a:pt x="1057080" y="0"/>
                  </a:lnTo>
                  <a:cubicBezTo>
                    <a:pt x="1126267" y="0"/>
                    <a:pt x="1182354" y="56087"/>
                    <a:pt x="1182354" y="125274"/>
                  </a:cubicBezTo>
                  <a:lnTo>
                    <a:pt x="1182354" y="125274"/>
                  </a:lnTo>
                  <a:cubicBezTo>
                    <a:pt x="1182354" y="158499"/>
                    <a:pt x="1169155" y="190363"/>
                    <a:pt x="1145662" y="213856"/>
                  </a:cubicBezTo>
                  <a:cubicBezTo>
                    <a:pt x="1122169" y="237350"/>
                    <a:pt x="1090305" y="250548"/>
                    <a:pt x="1057080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210283B2-9408-44DE-4BC2-EEC3E86F13D3}"/>
                </a:ext>
              </a:extLst>
            </p:cNvPr>
            <p:cNvSpPr txBox="1"/>
            <p:nvPr/>
          </p:nvSpPr>
          <p:spPr>
            <a:xfrm>
              <a:off x="0" y="-38100"/>
              <a:ext cx="1182354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TextBox 15">
            <a:extLst>
              <a:ext uri="{FF2B5EF4-FFF2-40B4-BE49-F238E27FC236}">
                <a16:creationId xmlns:a16="http://schemas.microsoft.com/office/drawing/2014/main" id="{22A1D3AF-BC19-EDFC-B280-69F8BDF9203B}"/>
              </a:ext>
            </a:extLst>
          </p:cNvPr>
          <p:cNvSpPr txBox="1"/>
          <p:nvPr/>
        </p:nvSpPr>
        <p:spPr>
          <a:xfrm>
            <a:off x="6427237" y="2946879"/>
            <a:ext cx="2992833" cy="279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7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Canva Sans Bold"/>
                <a:sym typeface="Canva Sans Bold"/>
              </a:rPr>
              <a:t>FALSE</a:t>
            </a:r>
            <a:endParaRPr kumimoji="0" lang="en-US" sz="1735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Canva Sans Bold"/>
              <a:sym typeface="Canva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27137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95" y="0"/>
            <a:ext cx="12192000" cy="689973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8" name="Group 8">
            <a:extLst>
              <a:ext uri="{FF2B5EF4-FFF2-40B4-BE49-F238E27FC236}">
                <a16:creationId xmlns:a16="http://schemas.microsoft.com/office/drawing/2014/main" id="{3984D7CA-9C95-31A5-5578-55516C21B22E}"/>
              </a:ext>
            </a:extLst>
          </p:cNvPr>
          <p:cNvGrpSpPr/>
          <p:nvPr/>
        </p:nvGrpSpPr>
        <p:grpSpPr>
          <a:xfrm>
            <a:off x="728240" y="1421315"/>
            <a:ext cx="10681024" cy="4759991"/>
            <a:chOff x="0" y="0"/>
            <a:chExt cx="2866897" cy="941316"/>
          </a:xfrm>
        </p:grpSpPr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13F9F80C-8A46-B1D8-3F53-2E31F2596DCD}"/>
                </a:ext>
              </a:extLst>
            </p:cNvPr>
            <p:cNvSpPr/>
            <p:nvPr/>
          </p:nvSpPr>
          <p:spPr>
            <a:xfrm>
              <a:off x="0" y="0"/>
              <a:ext cx="2866897" cy="941316"/>
            </a:xfrm>
            <a:custGeom>
              <a:avLst/>
              <a:gdLst/>
              <a:ahLst/>
              <a:cxnLst/>
              <a:rect l="l" t="t" r="r" b="b"/>
              <a:pathLst>
                <a:path w="2866897" h="941316">
                  <a:moveTo>
                    <a:pt x="25604" y="0"/>
                  </a:moveTo>
                  <a:lnTo>
                    <a:pt x="2841292" y="0"/>
                  </a:lnTo>
                  <a:cubicBezTo>
                    <a:pt x="2855433" y="0"/>
                    <a:pt x="2866897" y="11463"/>
                    <a:pt x="2866897" y="25604"/>
                  </a:cubicBezTo>
                  <a:lnTo>
                    <a:pt x="2866897" y="915712"/>
                  </a:lnTo>
                  <a:cubicBezTo>
                    <a:pt x="2866897" y="929852"/>
                    <a:pt x="2855433" y="941316"/>
                    <a:pt x="2841292" y="941316"/>
                  </a:cubicBezTo>
                  <a:lnTo>
                    <a:pt x="25604" y="941316"/>
                  </a:lnTo>
                  <a:cubicBezTo>
                    <a:pt x="11463" y="941316"/>
                    <a:pt x="0" y="929852"/>
                    <a:pt x="0" y="915712"/>
                  </a:cubicBezTo>
                  <a:lnTo>
                    <a:pt x="0" y="25604"/>
                  </a:lnTo>
                  <a:cubicBezTo>
                    <a:pt x="0" y="11463"/>
                    <a:pt x="11463" y="0"/>
                    <a:pt x="2560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0" name="TextBox 10">
              <a:extLst>
                <a:ext uri="{FF2B5EF4-FFF2-40B4-BE49-F238E27FC236}">
                  <a16:creationId xmlns:a16="http://schemas.microsoft.com/office/drawing/2014/main" id="{6DB18B5C-932C-6C36-4668-810B2D896D5E}"/>
                </a:ext>
              </a:extLst>
            </p:cNvPr>
            <p:cNvSpPr txBox="1"/>
            <p:nvPr/>
          </p:nvSpPr>
          <p:spPr>
            <a:xfrm>
              <a:off x="0" y="-38100"/>
              <a:ext cx="2866897" cy="9794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2188577" y="-561877"/>
            <a:ext cx="1331986" cy="477093"/>
          </a:xfrm>
          <a:custGeom>
            <a:avLst/>
            <a:gdLst/>
            <a:ahLst/>
            <a:cxnLst/>
            <a:rect l="l" t="t" r="r" b="b"/>
            <a:pathLst>
              <a:path w="1997979" h="715640">
                <a:moveTo>
                  <a:pt x="0" y="0"/>
                </a:moveTo>
                <a:lnTo>
                  <a:pt x="1997979" y="0"/>
                </a:lnTo>
                <a:lnTo>
                  <a:pt x="1997979" y="715640"/>
                </a:lnTo>
                <a:lnTo>
                  <a:pt x="0" y="7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582093" y="-561877"/>
            <a:ext cx="1331986" cy="477093"/>
          </a:xfrm>
          <a:custGeom>
            <a:avLst/>
            <a:gdLst/>
            <a:ahLst/>
            <a:cxnLst/>
            <a:rect l="l" t="t" r="r" b="b"/>
            <a:pathLst>
              <a:path w="1997979" h="715640">
                <a:moveTo>
                  <a:pt x="0" y="0"/>
                </a:moveTo>
                <a:lnTo>
                  <a:pt x="1997979" y="0"/>
                </a:lnTo>
                <a:lnTo>
                  <a:pt x="1997979" y="715640"/>
                </a:lnTo>
                <a:lnTo>
                  <a:pt x="0" y="7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8975607" y="-561877"/>
            <a:ext cx="1331986" cy="477093"/>
          </a:xfrm>
          <a:custGeom>
            <a:avLst/>
            <a:gdLst/>
            <a:ahLst/>
            <a:cxnLst/>
            <a:rect l="l" t="t" r="r" b="b"/>
            <a:pathLst>
              <a:path w="1997979" h="715640">
                <a:moveTo>
                  <a:pt x="0" y="0"/>
                </a:moveTo>
                <a:lnTo>
                  <a:pt x="1997980" y="0"/>
                </a:lnTo>
                <a:lnTo>
                  <a:pt x="1997980" y="715640"/>
                </a:lnTo>
                <a:lnTo>
                  <a:pt x="0" y="7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641526" y="269359"/>
            <a:ext cx="3255875" cy="2364579"/>
          </a:xfrm>
          <a:custGeom>
            <a:avLst/>
            <a:gdLst/>
            <a:ahLst/>
            <a:cxnLst/>
            <a:rect l="l" t="t" r="r" b="b"/>
            <a:pathLst>
              <a:path w="4883813" h="3546869">
                <a:moveTo>
                  <a:pt x="0" y="0"/>
                </a:moveTo>
                <a:lnTo>
                  <a:pt x="4883813" y="0"/>
                </a:lnTo>
                <a:lnTo>
                  <a:pt x="4883813" y="3546868"/>
                </a:lnTo>
                <a:lnTo>
                  <a:pt x="0" y="35468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765224">
            <a:off x="-849437" y="-574009"/>
            <a:ext cx="2561961" cy="3354450"/>
          </a:xfrm>
          <a:custGeom>
            <a:avLst/>
            <a:gdLst/>
            <a:ahLst/>
            <a:cxnLst/>
            <a:rect l="l" t="t" r="r" b="b"/>
            <a:pathLst>
              <a:path w="3842942" h="5031675">
                <a:moveTo>
                  <a:pt x="0" y="0"/>
                </a:moveTo>
                <a:lnTo>
                  <a:pt x="3842942" y="0"/>
                </a:lnTo>
                <a:lnTo>
                  <a:pt x="3842942" y="5031674"/>
                </a:lnTo>
                <a:lnTo>
                  <a:pt x="0" y="50316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-215893" y="5437685"/>
            <a:ext cx="1803385" cy="1728996"/>
          </a:xfrm>
          <a:custGeom>
            <a:avLst/>
            <a:gdLst/>
            <a:ahLst/>
            <a:cxnLst/>
            <a:rect l="l" t="t" r="r" b="b"/>
            <a:pathLst>
              <a:path w="2705078" h="2593494">
                <a:moveTo>
                  <a:pt x="0" y="0"/>
                </a:moveTo>
                <a:lnTo>
                  <a:pt x="2705078" y="0"/>
                </a:lnTo>
                <a:lnTo>
                  <a:pt x="2705078" y="2593493"/>
                </a:lnTo>
                <a:lnTo>
                  <a:pt x="0" y="25934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0602317" y="4996664"/>
            <a:ext cx="1798105" cy="2001939"/>
          </a:xfrm>
          <a:custGeom>
            <a:avLst/>
            <a:gdLst/>
            <a:ahLst/>
            <a:cxnLst/>
            <a:rect l="l" t="t" r="r" b="b"/>
            <a:pathLst>
              <a:path w="2697158" h="3002908">
                <a:moveTo>
                  <a:pt x="0" y="0"/>
                </a:moveTo>
                <a:lnTo>
                  <a:pt x="2697158" y="0"/>
                </a:lnTo>
                <a:lnTo>
                  <a:pt x="2697158" y="3002908"/>
                </a:lnTo>
                <a:lnTo>
                  <a:pt x="0" y="30029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266162" y="79807"/>
            <a:ext cx="1607797" cy="1280391"/>
          </a:xfrm>
          <a:custGeom>
            <a:avLst/>
            <a:gdLst/>
            <a:ahLst/>
            <a:cxnLst/>
            <a:rect l="l" t="t" r="r" b="b"/>
            <a:pathLst>
              <a:path w="2411696" h="1920587">
                <a:moveTo>
                  <a:pt x="0" y="0"/>
                </a:moveTo>
                <a:lnTo>
                  <a:pt x="2411696" y="0"/>
                </a:lnTo>
                <a:lnTo>
                  <a:pt x="2411696" y="1920586"/>
                </a:lnTo>
                <a:lnTo>
                  <a:pt x="0" y="19205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flipH="1">
            <a:off x="9139808" y="1650613"/>
            <a:ext cx="1001006" cy="682383"/>
          </a:xfrm>
          <a:custGeom>
            <a:avLst/>
            <a:gdLst/>
            <a:ahLst/>
            <a:cxnLst/>
            <a:rect l="l" t="t" r="r" b="b"/>
            <a:pathLst>
              <a:path w="1501509" h="1023575">
                <a:moveTo>
                  <a:pt x="1501509" y="0"/>
                </a:moveTo>
                <a:lnTo>
                  <a:pt x="0" y="0"/>
                </a:lnTo>
                <a:lnTo>
                  <a:pt x="0" y="1023576"/>
                </a:lnTo>
                <a:lnTo>
                  <a:pt x="1501509" y="1023576"/>
                </a:lnTo>
                <a:lnTo>
                  <a:pt x="1501509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089756" y="868012"/>
            <a:ext cx="1459919" cy="746384"/>
          </a:xfrm>
          <a:custGeom>
            <a:avLst/>
            <a:gdLst/>
            <a:ahLst/>
            <a:cxnLst/>
            <a:rect l="l" t="t" r="r" b="b"/>
            <a:pathLst>
              <a:path w="2189879" h="1119576">
                <a:moveTo>
                  <a:pt x="0" y="0"/>
                </a:moveTo>
                <a:lnTo>
                  <a:pt x="2189878" y="0"/>
                </a:lnTo>
                <a:lnTo>
                  <a:pt x="2189878" y="1119575"/>
                </a:lnTo>
                <a:lnTo>
                  <a:pt x="0" y="111957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3519969" y="592036"/>
            <a:ext cx="1079615" cy="551953"/>
          </a:xfrm>
          <a:custGeom>
            <a:avLst/>
            <a:gdLst/>
            <a:ahLst/>
            <a:cxnLst/>
            <a:rect l="l" t="t" r="r" b="b"/>
            <a:pathLst>
              <a:path w="1619422" h="827929">
                <a:moveTo>
                  <a:pt x="0" y="0"/>
                </a:moveTo>
                <a:lnTo>
                  <a:pt x="1619422" y="0"/>
                </a:lnTo>
                <a:lnTo>
                  <a:pt x="1619422" y="827929"/>
                </a:lnTo>
                <a:lnTo>
                  <a:pt x="0" y="82792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C50C14-908B-FB08-CC11-1CFCAAB03C57}"/>
              </a:ext>
            </a:extLst>
          </p:cNvPr>
          <p:cNvSpPr txBox="1"/>
          <p:nvPr/>
        </p:nvSpPr>
        <p:spPr>
          <a:xfrm>
            <a:off x="1731298" y="251267"/>
            <a:ext cx="8871019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2. Read the conversation again and tick (√) T (True) of F (False) for each sentence.</a:t>
            </a: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2C35FF23-C9A9-F8D5-A069-3F0C14ED9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1937550"/>
              </p:ext>
            </p:extLst>
          </p:nvPr>
        </p:nvGraphicFramePr>
        <p:xfrm>
          <a:off x="685799" y="1537434"/>
          <a:ext cx="10452735" cy="435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68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53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1. 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Tom took part in the Natural Wonders Contest.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200" dirty="0">
                        <a:solidFill>
                          <a:srgbClr val="FF0000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2. 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Lan is not keen on natural wonders.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200" dirty="0">
                        <a:solidFill>
                          <a:srgbClr val="FF0000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3. 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Tom suggested ways to preserve natural wonders.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200">
                        <a:solidFill>
                          <a:srgbClr val="FF0000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4. 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Tom asked the host if he wanted to go to Ha Long Bay.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200">
                        <a:solidFill>
                          <a:srgbClr val="FF0000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528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181742" y="643820"/>
            <a:ext cx="2150569" cy="634201"/>
            <a:chOff x="0" y="0"/>
            <a:chExt cx="849608" cy="25054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49608" cy="250548"/>
            </a:xfrm>
            <a:custGeom>
              <a:avLst/>
              <a:gdLst/>
              <a:ahLst/>
              <a:cxnLst/>
              <a:rect l="l" t="t" r="r" b="b"/>
              <a:pathLst>
                <a:path w="849608" h="250548">
                  <a:moveTo>
                    <a:pt x="125274" y="0"/>
                  </a:moveTo>
                  <a:lnTo>
                    <a:pt x="724333" y="0"/>
                  </a:lnTo>
                  <a:cubicBezTo>
                    <a:pt x="757558" y="0"/>
                    <a:pt x="789422" y="13198"/>
                    <a:pt x="812916" y="36692"/>
                  </a:cubicBezTo>
                  <a:cubicBezTo>
                    <a:pt x="836409" y="60185"/>
                    <a:pt x="849608" y="92049"/>
                    <a:pt x="849608" y="125274"/>
                  </a:cubicBezTo>
                  <a:lnTo>
                    <a:pt x="849608" y="125274"/>
                  </a:lnTo>
                  <a:cubicBezTo>
                    <a:pt x="849608" y="194461"/>
                    <a:pt x="793520" y="250548"/>
                    <a:pt x="724333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49608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401776" y="643820"/>
            <a:ext cx="2150569" cy="634201"/>
            <a:chOff x="0" y="0"/>
            <a:chExt cx="849608" cy="25054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49608" cy="250548"/>
            </a:xfrm>
            <a:custGeom>
              <a:avLst/>
              <a:gdLst/>
              <a:ahLst/>
              <a:cxnLst/>
              <a:rect l="l" t="t" r="r" b="b"/>
              <a:pathLst>
                <a:path w="849608" h="250548">
                  <a:moveTo>
                    <a:pt x="125274" y="0"/>
                  </a:moveTo>
                  <a:lnTo>
                    <a:pt x="724333" y="0"/>
                  </a:lnTo>
                  <a:cubicBezTo>
                    <a:pt x="757558" y="0"/>
                    <a:pt x="789422" y="13198"/>
                    <a:pt x="812916" y="36692"/>
                  </a:cubicBezTo>
                  <a:cubicBezTo>
                    <a:pt x="836409" y="60185"/>
                    <a:pt x="849608" y="92049"/>
                    <a:pt x="849608" y="125274"/>
                  </a:cubicBezTo>
                  <a:lnTo>
                    <a:pt x="849608" y="125274"/>
                  </a:lnTo>
                  <a:cubicBezTo>
                    <a:pt x="849608" y="194461"/>
                    <a:pt x="793520" y="250548"/>
                    <a:pt x="724333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49608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615892" y="631953"/>
            <a:ext cx="2150569" cy="634201"/>
            <a:chOff x="0" y="0"/>
            <a:chExt cx="849608" cy="25054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49608" cy="250548"/>
            </a:xfrm>
            <a:custGeom>
              <a:avLst/>
              <a:gdLst/>
              <a:ahLst/>
              <a:cxnLst/>
              <a:rect l="l" t="t" r="r" b="b"/>
              <a:pathLst>
                <a:path w="849608" h="250548">
                  <a:moveTo>
                    <a:pt x="125274" y="0"/>
                  </a:moveTo>
                  <a:lnTo>
                    <a:pt x="724333" y="0"/>
                  </a:lnTo>
                  <a:cubicBezTo>
                    <a:pt x="757558" y="0"/>
                    <a:pt x="789422" y="13198"/>
                    <a:pt x="812916" y="36692"/>
                  </a:cubicBezTo>
                  <a:cubicBezTo>
                    <a:pt x="836409" y="60185"/>
                    <a:pt x="849608" y="92049"/>
                    <a:pt x="849608" y="125274"/>
                  </a:cubicBezTo>
                  <a:lnTo>
                    <a:pt x="849608" y="125274"/>
                  </a:lnTo>
                  <a:cubicBezTo>
                    <a:pt x="849608" y="194461"/>
                    <a:pt x="793520" y="250548"/>
                    <a:pt x="724333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49608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003605" y="643130"/>
            <a:ext cx="2150569" cy="634201"/>
            <a:chOff x="0" y="0"/>
            <a:chExt cx="849608" cy="25054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49608" cy="250548"/>
            </a:xfrm>
            <a:custGeom>
              <a:avLst/>
              <a:gdLst/>
              <a:ahLst/>
              <a:cxnLst/>
              <a:rect l="l" t="t" r="r" b="b"/>
              <a:pathLst>
                <a:path w="849608" h="250548">
                  <a:moveTo>
                    <a:pt x="125274" y="0"/>
                  </a:moveTo>
                  <a:lnTo>
                    <a:pt x="724333" y="0"/>
                  </a:lnTo>
                  <a:cubicBezTo>
                    <a:pt x="757558" y="0"/>
                    <a:pt x="789422" y="13198"/>
                    <a:pt x="812916" y="36692"/>
                  </a:cubicBezTo>
                  <a:cubicBezTo>
                    <a:pt x="836409" y="60185"/>
                    <a:pt x="849608" y="92049"/>
                    <a:pt x="849608" y="125274"/>
                  </a:cubicBezTo>
                  <a:lnTo>
                    <a:pt x="849608" y="125274"/>
                  </a:lnTo>
                  <a:cubicBezTo>
                    <a:pt x="849608" y="194461"/>
                    <a:pt x="793520" y="250548"/>
                    <a:pt x="724333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849608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8" name="Freeform 28"/>
          <p:cNvSpPr/>
          <p:nvPr/>
        </p:nvSpPr>
        <p:spPr>
          <a:xfrm rot="765224">
            <a:off x="-942049" y="-615186"/>
            <a:ext cx="2088901" cy="2735059"/>
          </a:xfrm>
          <a:custGeom>
            <a:avLst/>
            <a:gdLst/>
            <a:ahLst/>
            <a:cxnLst/>
            <a:rect l="l" t="t" r="r" b="b"/>
            <a:pathLst>
              <a:path w="3133352" h="4102588">
                <a:moveTo>
                  <a:pt x="0" y="0"/>
                </a:moveTo>
                <a:lnTo>
                  <a:pt x="3133351" y="0"/>
                </a:lnTo>
                <a:lnTo>
                  <a:pt x="3133351" y="4102588"/>
                </a:lnTo>
                <a:lnTo>
                  <a:pt x="0" y="41025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2262677">
            <a:off x="11092713" y="-604031"/>
            <a:ext cx="1911519" cy="1338063"/>
          </a:xfrm>
          <a:custGeom>
            <a:avLst/>
            <a:gdLst/>
            <a:ahLst/>
            <a:cxnLst/>
            <a:rect l="l" t="t" r="r" b="b"/>
            <a:pathLst>
              <a:path w="2867278" h="2007095">
                <a:moveTo>
                  <a:pt x="0" y="0"/>
                </a:moveTo>
                <a:lnTo>
                  <a:pt x="2867279" y="0"/>
                </a:lnTo>
                <a:lnTo>
                  <a:pt x="2867279" y="2007095"/>
                </a:lnTo>
                <a:lnTo>
                  <a:pt x="0" y="20070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7891280" y="461045"/>
            <a:ext cx="721446" cy="368839"/>
          </a:xfrm>
          <a:custGeom>
            <a:avLst/>
            <a:gdLst/>
            <a:ahLst/>
            <a:cxnLst/>
            <a:rect l="l" t="t" r="r" b="b"/>
            <a:pathLst>
              <a:path w="1082169" h="553259">
                <a:moveTo>
                  <a:pt x="0" y="0"/>
                </a:moveTo>
                <a:lnTo>
                  <a:pt x="1082169" y="0"/>
                </a:lnTo>
                <a:lnTo>
                  <a:pt x="1082169" y="553259"/>
                </a:lnTo>
                <a:lnTo>
                  <a:pt x="0" y="5532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9258195" y="645465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50"/>
                </a:lnTo>
                <a:lnTo>
                  <a:pt x="0" y="7481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958223" y="645465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50"/>
                </a:lnTo>
                <a:lnTo>
                  <a:pt x="0" y="7481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3607194" y="461045"/>
            <a:ext cx="721446" cy="368839"/>
          </a:xfrm>
          <a:custGeom>
            <a:avLst/>
            <a:gdLst/>
            <a:ahLst/>
            <a:cxnLst/>
            <a:rect l="l" t="t" r="r" b="b"/>
            <a:pathLst>
              <a:path w="1082169" h="553259">
                <a:moveTo>
                  <a:pt x="0" y="0"/>
                </a:moveTo>
                <a:lnTo>
                  <a:pt x="1082169" y="0"/>
                </a:lnTo>
                <a:lnTo>
                  <a:pt x="1082169" y="553259"/>
                </a:lnTo>
                <a:lnTo>
                  <a:pt x="0" y="5532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-990121" y="5793435"/>
            <a:ext cx="7136896" cy="1587959"/>
          </a:xfrm>
          <a:custGeom>
            <a:avLst/>
            <a:gdLst/>
            <a:ahLst/>
            <a:cxnLst/>
            <a:rect l="l" t="t" r="r" b="b"/>
            <a:pathLst>
              <a:path w="10705344" h="2381939">
                <a:moveTo>
                  <a:pt x="0" y="0"/>
                </a:moveTo>
                <a:lnTo>
                  <a:pt x="10705343" y="0"/>
                </a:lnTo>
                <a:lnTo>
                  <a:pt x="10705343" y="2381939"/>
                </a:lnTo>
                <a:lnTo>
                  <a:pt x="0" y="23819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6045225" y="5793435"/>
            <a:ext cx="7136896" cy="1587959"/>
          </a:xfrm>
          <a:custGeom>
            <a:avLst/>
            <a:gdLst/>
            <a:ahLst/>
            <a:cxnLst/>
            <a:rect l="l" t="t" r="r" b="b"/>
            <a:pathLst>
              <a:path w="10705344" h="2381939">
                <a:moveTo>
                  <a:pt x="0" y="0"/>
                </a:moveTo>
                <a:lnTo>
                  <a:pt x="10705343" y="0"/>
                </a:lnTo>
                <a:lnTo>
                  <a:pt x="10705343" y="2381939"/>
                </a:lnTo>
                <a:lnTo>
                  <a:pt x="0" y="23819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8640119" y="5272470"/>
            <a:ext cx="3246235" cy="1562251"/>
          </a:xfrm>
          <a:custGeom>
            <a:avLst/>
            <a:gdLst/>
            <a:ahLst/>
            <a:cxnLst/>
            <a:rect l="l" t="t" r="r" b="b"/>
            <a:pathLst>
              <a:path w="4869352" h="2343376">
                <a:moveTo>
                  <a:pt x="0" y="0"/>
                </a:moveTo>
                <a:lnTo>
                  <a:pt x="4869352" y="0"/>
                </a:lnTo>
                <a:lnTo>
                  <a:pt x="4869352" y="2343376"/>
                </a:lnTo>
                <a:lnTo>
                  <a:pt x="0" y="2343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1421319" y="3224658"/>
            <a:ext cx="1436751" cy="2743200"/>
          </a:xfrm>
          <a:custGeom>
            <a:avLst/>
            <a:gdLst/>
            <a:ahLst/>
            <a:cxnLst/>
            <a:rect l="l" t="t" r="r" b="b"/>
            <a:pathLst>
              <a:path w="2155126" h="4114800">
                <a:moveTo>
                  <a:pt x="0" y="0"/>
                </a:moveTo>
                <a:lnTo>
                  <a:pt x="2155126" y="0"/>
                </a:lnTo>
                <a:lnTo>
                  <a:pt x="21551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 flipH="1">
            <a:off x="-860329" y="3179342"/>
            <a:ext cx="1436751" cy="2743200"/>
          </a:xfrm>
          <a:custGeom>
            <a:avLst/>
            <a:gdLst/>
            <a:ahLst/>
            <a:cxnLst/>
            <a:rect l="l" t="t" r="r" b="b"/>
            <a:pathLst>
              <a:path w="2155127" h="4114800">
                <a:moveTo>
                  <a:pt x="2155126" y="0"/>
                </a:moveTo>
                <a:lnTo>
                  <a:pt x="0" y="0"/>
                </a:lnTo>
                <a:lnTo>
                  <a:pt x="0" y="4114800"/>
                </a:lnTo>
                <a:lnTo>
                  <a:pt x="2155126" y="4114800"/>
                </a:lnTo>
                <a:lnTo>
                  <a:pt x="2155126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1181742" y="856337"/>
            <a:ext cx="215056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5"/>
              </a:lnSpc>
            </a:pPr>
            <a:r>
              <a:rPr lang="en-US" sz="2400" dirty="0">
                <a:solidFill>
                  <a:srgbClr val="000000"/>
                </a:solidFill>
                <a:latin typeface="Segoe UI Semibold" panose="020B0702040204020203" pitchFamily="34" charset="0"/>
                <a:ea typeface="Canva Sans Bold"/>
                <a:cs typeface="Segoe UI Semibold" panose="020B0702040204020203" pitchFamily="34" charset="0"/>
                <a:sym typeface="Canva Sans Bold"/>
              </a:rPr>
              <a:t>explore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401776" y="856337"/>
            <a:ext cx="215056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5"/>
              </a:lnSpc>
            </a:pPr>
            <a:r>
              <a:rPr lang="en-US" sz="2400" dirty="0">
                <a:solidFill>
                  <a:srgbClr val="000000"/>
                </a:solidFill>
                <a:latin typeface="Segoe UI Semibold" panose="020B0702040204020203" pitchFamily="34" charset="0"/>
                <a:ea typeface="Canva Sans Bold"/>
                <a:cs typeface="Segoe UI Semibold" panose="020B0702040204020203" pitchFamily="34" charset="0"/>
                <a:sym typeface="Canva Sans Bold"/>
              </a:rPr>
              <a:t>couldn’t help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615892" y="844470"/>
            <a:ext cx="215056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5"/>
              </a:lnSpc>
            </a:pPr>
            <a:r>
              <a:rPr lang="en-US" sz="2400" dirty="0">
                <a:solidFill>
                  <a:srgbClr val="000000"/>
                </a:solidFill>
                <a:latin typeface="Segoe UI Semibold" panose="020B0702040204020203" pitchFamily="34" charset="0"/>
                <a:ea typeface="Canva Sans Bold"/>
                <a:cs typeface="Segoe UI Semibold" panose="020B0702040204020203" pitchFamily="34" charset="0"/>
                <a:sym typeface="Canva Sans Bold"/>
              </a:rPr>
              <a:t>landscape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349C51-82B0-A4A5-272F-8E8D3A09D1D8}"/>
              </a:ext>
            </a:extLst>
          </p:cNvPr>
          <p:cNvSpPr txBox="1"/>
          <p:nvPr/>
        </p:nvSpPr>
        <p:spPr>
          <a:xfrm>
            <a:off x="1478738" y="52401"/>
            <a:ext cx="998836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3. Complete the sentences with the words from the box.</a:t>
            </a:r>
          </a:p>
        </p:txBody>
      </p:sp>
      <p:sp>
        <p:nvSpPr>
          <p:cNvPr id="45" name="Text Box 2">
            <a:extLst>
              <a:ext uri="{FF2B5EF4-FFF2-40B4-BE49-F238E27FC236}">
                <a16:creationId xmlns:a16="http://schemas.microsoft.com/office/drawing/2014/main" id="{AA0A0D9B-FAC7-2D6D-404B-6021519E2D34}"/>
              </a:ext>
            </a:extLst>
          </p:cNvPr>
          <p:cNvSpPr txBox="1"/>
          <p:nvPr/>
        </p:nvSpPr>
        <p:spPr>
          <a:xfrm>
            <a:off x="626024" y="1286076"/>
            <a:ext cx="1122489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1.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A _____________________ is everything you can see in a large area of land, especially in the countryside.</a:t>
            </a:r>
          </a:p>
        </p:txBody>
      </p:sp>
      <p:sp>
        <p:nvSpPr>
          <p:cNvPr id="46" name="Text Box 8">
            <a:extLst>
              <a:ext uri="{FF2B5EF4-FFF2-40B4-BE49-F238E27FC236}">
                <a16:creationId xmlns:a16="http://schemas.microsoft.com/office/drawing/2014/main" id="{8F41DC7D-BDBC-F793-A5B6-B93B200125FC}"/>
              </a:ext>
            </a:extLst>
          </p:cNvPr>
          <p:cNvSpPr txBox="1"/>
          <p:nvPr/>
        </p:nvSpPr>
        <p:spPr>
          <a:xfrm>
            <a:off x="626659" y="2161630"/>
            <a:ext cx="11224260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2.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It was risky for him to climb the peak, but we </a:t>
            </a:r>
            <a:r>
              <a:rPr lang="en-US" sz="2800" dirty="0">
                <a:sym typeface="+mn-ea"/>
              </a:rPr>
              <a:t>______________ </a:t>
            </a:r>
            <a:r>
              <a:rPr lang="en-US" sz="2800" dirty="0"/>
              <a:t>admiring his courage.</a:t>
            </a:r>
          </a:p>
        </p:txBody>
      </p:sp>
      <p:sp>
        <p:nvSpPr>
          <p:cNvPr id="47" name="Text Box 9">
            <a:extLst>
              <a:ext uri="{FF2B5EF4-FFF2-40B4-BE49-F238E27FC236}">
                <a16:creationId xmlns:a16="http://schemas.microsoft.com/office/drawing/2014/main" id="{1160952C-BFA2-2A9E-89A8-4D3B9156270E}"/>
              </a:ext>
            </a:extLst>
          </p:cNvPr>
          <p:cNvSpPr txBox="1"/>
          <p:nvPr/>
        </p:nvSpPr>
        <p:spPr>
          <a:xfrm>
            <a:off x="617452" y="3072545"/>
            <a:ext cx="1122489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3. </a:t>
            </a:r>
            <a:r>
              <a:rPr lang="en-US" sz="2800" dirty="0"/>
              <a:t>The best way to _____________ the Trang An Landscape Complex is by boat.</a:t>
            </a:r>
          </a:p>
        </p:txBody>
      </p:sp>
      <p:grpSp>
        <p:nvGrpSpPr>
          <p:cNvPr id="48" name="Group 25">
            <a:extLst>
              <a:ext uri="{FF2B5EF4-FFF2-40B4-BE49-F238E27FC236}">
                <a16:creationId xmlns:a16="http://schemas.microsoft.com/office/drawing/2014/main" id="{999EB3A6-02DF-EAA3-39CD-D2ADB7816FA0}"/>
              </a:ext>
            </a:extLst>
          </p:cNvPr>
          <p:cNvGrpSpPr/>
          <p:nvPr/>
        </p:nvGrpSpPr>
        <p:grpSpPr>
          <a:xfrm>
            <a:off x="7818407" y="625422"/>
            <a:ext cx="2150569" cy="634201"/>
            <a:chOff x="0" y="0"/>
            <a:chExt cx="849608" cy="250548"/>
          </a:xfrm>
        </p:grpSpPr>
        <p:sp>
          <p:nvSpPr>
            <p:cNvPr id="49" name="Freeform 26">
              <a:extLst>
                <a:ext uri="{FF2B5EF4-FFF2-40B4-BE49-F238E27FC236}">
                  <a16:creationId xmlns:a16="http://schemas.microsoft.com/office/drawing/2014/main" id="{D9850F5E-8401-7719-4CFE-D4822B8CE09F}"/>
                </a:ext>
              </a:extLst>
            </p:cNvPr>
            <p:cNvSpPr/>
            <p:nvPr/>
          </p:nvSpPr>
          <p:spPr>
            <a:xfrm>
              <a:off x="0" y="0"/>
              <a:ext cx="849608" cy="250548"/>
            </a:xfrm>
            <a:custGeom>
              <a:avLst/>
              <a:gdLst/>
              <a:ahLst/>
              <a:cxnLst/>
              <a:rect l="l" t="t" r="r" b="b"/>
              <a:pathLst>
                <a:path w="849608" h="250548">
                  <a:moveTo>
                    <a:pt x="125274" y="0"/>
                  </a:moveTo>
                  <a:lnTo>
                    <a:pt x="724333" y="0"/>
                  </a:lnTo>
                  <a:cubicBezTo>
                    <a:pt x="757558" y="0"/>
                    <a:pt x="789422" y="13198"/>
                    <a:pt x="812916" y="36692"/>
                  </a:cubicBezTo>
                  <a:cubicBezTo>
                    <a:pt x="836409" y="60185"/>
                    <a:pt x="849608" y="92049"/>
                    <a:pt x="849608" y="125274"/>
                  </a:cubicBezTo>
                  <a:lnTo>
                    <a:pt x="849608" y="125274"/>
                  </a:lnTo>
                  <a:cubicBezTo>
                    <a:pt x="849608" y="194461"/>
                    <a:pt x="793520" y="250548"/>
                    <a:pt x="724333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50" name="TextBox 27">
              <a:extLst>
                <a:ext uri="{FF2B5EF4-FFF2-40B4-BE49-F238E27FC236}">
                  <a16:creationId xmlns:a16="http://schemas.microsoft.com/office/drawing/2014/main" id="{5C9E4A5F-8C41-368F-9485-A4D02346D5AC}"/>
                </a:ext>
              </a:extLst>
            </p:cNvPr>
            <p:cNvSpPr txBox="1"/>
            <p:nvPr/>
          </p:nvSpPr>
          <p:spPr>
            <a:xfrm>
              <a:off x="0" y="-38100"/>
              <a:ext cx="849608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1" name="TextBox 43">
            <a:extLst>
              <a:ext uri="{FF2B5EF4-FFF2-40B4-BE49-F238E27FC236}">
                <a16:creationId xmlns:a16="http://schemas.microsoft.com/office/drawing/2014/main" id="{495F5517-D993-F09D-D4A7-DA8B1B333325}"/>
              </a:ext>
            </a:extLst>
          </p:cNvPr>
          <p:cNvSpPr txBox="1"/>
          <p:nvPr/>
        </p:nvSpPr>
        <p:spPr>
          <a:xfrm>
            <a:off x="7856464" y="873134"/>
            <a:ext cx="215056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5"/>
              </a:lnSpc>
            </a:pPr>
            <a:r>
              <a:rPr lang="en-US" sz="2400" dirty="0">
                <a:solidFill>
                  <a:srgbClr val="000000"/>
                </a:solidFill>
                <a:latin typeface="Segoe UI Semibold" panose="020B0702040204020203" pitchFamily="34" charset="0"/>
                <a:ea typeface="Canva Sans Bold"/>
                <a:cs typeface="Segoe UI Semibold" panose="020B0702040204020203" pitchFamily="34" charset="0"/>
                <a:sym typeface="Canva Sans Bold"/>
              </a:rPr>
              <a:t>support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931380" y="882770"/>
            <a:ext cx="215056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5"/>
              </a:lnSpc>
            </a:pPr>
            <a:r>
              <a:rPr lang="en-US" sz="2400" dirty="0">
                <a:solidFill>
                  <a:srgbClr val="000000"/>
                </a:solidFill>
                <a:latin typeface="Segoe UI Semibold" panose="020B0702040204020203" pitchFamily="34" charset="0"/>
                <a:ea typeface="Canva Sans Bold"/>
                <a:cs typeface="Segoe UI Semibold" panose="020B0702040204020203" pitchFamily="34" charset="0"/>
                <a:sym typeface="Canva Sans Bold"/>
              </a:rPr>
              <a:t>development</a:t>
            </a:r>
          </a:p>
        </p:txBody>
      </p:sp>
      <p:sp>
        <p:nvSpPr>
          <p:cNvPr id="52" name="Text Box 8">
            <a:extLst>
              <a:ext uri="{FF2B5EF4-FFF2-40B4-BE49-F238E27FC236}">
                <a16:creationId xmlns:a16="http://schemas.microsoft.com/office/drawing/2014/main" id="{DD1A20BC-8E6F-5B16-59D2-A46642ADA0BC}"/>
              </a:ext>
            </a:extLst>
          </p:cNvPr>
          <p:cNvSpPr txBox="1"/>
          <p:nvPr/>
        </p:nvSpPr>
        <p:spPr>
          <a:xfrm>
            <a:off x="605191" y="3918348"/>
            <a:ext cx="11224260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4.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Environmentalists strongly ______________ measures to save these heritage trees.</a:t>
            </a:r>
          </a:p>
        </p:txBody>
      </p:sp>
      <p:sp>
        <p:nvSpPr>
          <p:cNvPr id="53" name="Text Box 9">
            <a:extLst>
              <a:ext uri="{FF2B5EF4-FFF2-40B4-BE49-F238E27FC236}">
                <a16:creationId xmlns:a16="http://schemas.microsoft.com/office/drawing/2014/main" id="{6523D7FD-51B6-0F00-8E64-D35E5C22FA34}"/>
              </a:ext>
            </a:extLst>
          </p:cNvPr>
          <p:cNvSpPr txBox="1"/>
          <p:nvPr/>
        </p:nvSpPr>
        <p:spPr>
          <a:xfrm>
            <a:off x="633325" y="4837791"/>
            <a:ext cx="1122489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5. </a:t>
            </a:r>
            <a:r>
              <a:rPr lang="en-US" sz="2800" dirty="0"/>
              <a:t>Sustainable ________________ goals will guide us to create a more sustainable future for all.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-0.303 0.086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43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29011 0.084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5" y="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39219 0.197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9" y="988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39414 0.212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1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6 L 0.20325 0.3300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56" y="1650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33333E-6 L 0.20325 0.3284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56" y="1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20352 0.4562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82" y="228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-0.20495 0.456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6 L -0.56028 0.595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21" y="2976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85185E-6 L -0.55442 0.5833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21" y="2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51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182199" y="5667877"/>
            <a:ext cx="18556397" cy="1686945"/>
          </a:xfrm>
          <a:custGeom>
            <a:avLst/>
            <a:gdLst/>
            <a:ahLst/>
            <a:cxnLst/>
            <a:rect l="l" t="t" r="r" b="b"/>
            <a:pathLst>
              <a:path w="27834596" h="2530418">
                <a:moveTo>
                  <a:pt x="0" y="0"/>
                </a:moveTo>
                <a:lnTo>
                  <a:pt x="27834596" y="0"/>
                </a:lnTo>
                <a:lnTo>
                  <a:pt x="27834596" y="2530418"/>
                </a:lnTo>
                <a:lnTo>
                  <a:pt x="0" y="25304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28593" y="902142"/>
            <a:ext cx="11863407" cy="5407080"/>
            <a:chOff x="0" y="0"/>
            <a:chExt cx="2709108" cy="11601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108" cy="1160183"/>
            </a:xfrm>
            <a:custGeom>
              <a:avLst/>
              <a:gdLst/>
              <a:ahLst/>
              <a:cxnLst/>
              <a:rect l="l" t="t" r="r" b="b"/>
              <a:pathLst>
                <a:path w="2709108" h="1160183">
                  <a:moveTo>
                    <a:pt x="22122" y="0"/>
                  </a:moveTo>
                  <a:lnTo>
                    <a:pt x="2686986" y="0"/>
                  </a:lnTo>
                  <a:cubicBezTo>
                    <a:pt x="2699203" y="0"/>
                    <a:pt x="2709108" y="9904"/>
                    <a:pt x="2709108" y="22122"/>
                  </a:cubicBezTo>
                  <a:lnTo>
                    <a:pt x="2709108" y="1138061"/>
                  </a:lnTo>
                  <a:cubicBezTo>
                    <a:pt x="2709108" y="1150278"/>
                    <a:pt x="2699203" y="1160183"/>
                    <a:pt x="2686986" y="1160183"/>
                  </a:cubicBezTo>
                  <a:lnTo>
                    <a:pt x="22122" y="1160183"/>
                  </a:lnTo>
                  <a:cubicBezTo>
                    <a:pt x="9904" y="1160183"/>
                    <a:pt x="0" y="1150278"/>
                    <a:pt x="0" y="1138061"/>
                  </a:cubicBezTo>
                  <a:lnTo>
                    <a:pt x="0" y="22122"/>
                  </a:lnTo>
                  <a:cubicBezTo>
                    <a:pt x="0" y="9904"/>
                    <a:pt x="9904" y="0"/>
                    <a:pt x="2212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108" cy="119828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 rot="2262677">
            <a:off x="10301495" y="-384673"/>
            <a:ext cx="2377765" cy="1664435"/>
          </a:xfrm>
          <a:custGeom>
            <a:avLst/>
            <a:gdLst/>
            <a:ahLst/>
            <a:cxnLst/>
            <a:rect l="l" t="t" r="r" b="b"/>
            <a:pathLst>
              <a:path w="3566647" h="2496653">
                <a:moveTo>
                  <a:pt x="0" y="0"/>
                </a:moveTo>
                <a:lnTo>
                  <a:pt x="3566646" y="0"/>
                </a:lnTo>
                <a:lnTo>
                  <a:pt x="3566646" y="2496653"/>
                </a:lnTo>
                <a:lnTo>
                  <a:pt x="0" y="24966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864402" y="1347404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5" y="0"/>
                </a:lnTo>
                <a:lnTo>
                  <a:pt x="1425125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65351" y="1541448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5" y="0"/>
                </a:lnTo>
                <a:lnTo>
                  <a:pt x="1425125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482538" y="354261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765224">
            <a:off x="-593640" y="-444496"/>
            <a:ext cx="1414935" cy="1852615"/>
          </a:xfrm>
          <a:custGeom>
            <a:avLst/>
            <a:gdLst/>
            <a:ahLst/>
            <a:cxnLst/>
            <a:rect l="l" t="t" r="r" b="b"/>
            <a:pathLst>
              <a:path w="2122403" h="2778923">
                <a:moveTo>
                  <a:pt x="0" y="0"/>
                </a:moveTo>
                <a:lnTo>
                  <a:pt x="2122403" y="0"/>
                </a:lnTo>
                <a:lnTo>
                  <a:pt x="2122403" y="2778924"/>
                </a:lnTo>
                <a:lnTo>
                  <a:pt x="0" y="27789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090158" y="548778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5" y="0"/>
                </a:lnTo>
                <a:lnTo>
                  <a:pt x="1425125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247293" y="2881768"/>
            <a:ext cx="2486167" cy="4169673"/>
          </a:xfrm>
          <a:custGeom>
            <a:avLst/>
            <a:gdLst/>
            <a:ahLst/>
            <a:cxnLst/>
            <a:rect l="l" t="t" r="r" b="b"/>
            <a:pathLst>
              <a:path w="3729251" h="6254510">
                <a:moveTo>
                  <a:pt x="0" y="0"/>
                </a:moveTo>
                <a:lnTo>
                  <a:pt x="3729252" y="0"/>
                </a:lnTo>
                <a:lnTo>
                  <a:pt x="3729252" y="6254510"/>
                </a:lnTo>
                <a:lnTo>
                  <a:pt x="0" y="625451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591270">
            <a:off x="8858174" y="5425131"/>
            <a:ext cx="2111034" cy="1651884"/>
          </a:xfrm>
          <a:custGeom>
            <a:avLst/>
            <a:gdLst/>
            <a:ahLst/>
            <a:cxnLst/>
            <a:rect l="l" t="t" r="r" b="b"/>
            <a:pathLst>
              <a:path w="3166551" h="2477826">
                <a:moveTo>
                  <a:pt x="0" y="0"/>
                </a:moveTo>
                <a:lnTo>
                  <a:pt x="3166551" y="0"/>
                </a:lnTo>
                <a:lnTo>
                  <a:pt x="3166551" y="2477826"/>
                </a:lnTo>
                <a:lnTo>
                  <a:pt x="0" y="247782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817618-5597-7815-BF9B-FFF84127DA77}"/>
              </a:ext>
            </a:extLst>
          </p:cNvPr>
          <p:cNvSpPr txBox="1"/>
          <p:nvPr/>
        </p:nvSpPr>
        <p:spPr>
          <a:xfrm>
            <a:off x="735330" y="76627"/>
            <a:ext cx="108883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  <a:sym typeface="+mn-ea"/>
              </a:rPr>
              <a:t>4. Underline the correct answer to complete each sentence.</a:t>
            </a:r>
            <a:endParaRPr lang="en-US" sz="2800" b="1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Segoe UI Black" panose="020B0A02040204020203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21">
            <a:extLst>
              <a:ext uri="{FF2B5EF4-FFF2-40B4-BE49-F238E27FC236}">
                <a16:creationId xmlns:a16="http://schemas.microsoft.com/office/drawing/2014/main" id="{8ED92424-25DD-883E-E0B4-4965A9E574D6}"/>
              </a:ext>
            </a:extLst>
          </p:cNvPr>
          <p:cNvSpPr txBox="1"/>
          <p:nvPr/>
        </p:nvSpPr>
        <p:spPr>
          <a:xfrm>
            <a:off x="533549" y="902142"/>
            <a:ext cx="11453495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</a:t>
            </a:r>
            <a:r>
              <a:rPr lang="en-US" sz="32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Charles is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crazy / interested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about football. He follows all the World Cup matches. </a:t>
            </a:r>
          </a:p>
        </p:txBody>
      </p:sp>
      <p:sp>
        <p:nvSpPr>
          <p:cNvPr id="20" name="Text Box 28">
            <a:extLst>
              <a:ext uri="{FF2B5EF4-FFF2-40B4-BE49-F238E27FC236}">
                <a16:creationId xmlns:a16="http://schemas.microsoft.com/office/drawing/2014/main" id="{28EA1F76-FEDE-B99F-444D-097E6DA1DC1D}"/>
              </a:ext>
            </a:extLst>
          </p:cNvPr>
          <p:cNvSpPr txBox="1"/>
          <p:nvPr/>
        </p:nvSpPr>
        <p:spPr>
          <a:xfrm>
            <a:off x="533548" y="1895918"/>
            <a:ext cx="1145349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</a:t>
            </a:r>
            <a:r>
              <a:rPr lang="en-US" sz="32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When you go to Mui Ne, you can see the unique </a:t>
            </a:r>
            <a:r>
              <a:rPr lang="en-US" sz="3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location / landscape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of a desert.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6C8012C9-FD20-511D-C69D-C2DDD733D422}"/>
              </a:ext>
            </a:extLst>
          </p:cNvPr>
          <p:cNvSpPr txBox="1"/>
          <p:nvPr/>
        </p:nvSpPr>
        <p:spPr>
          <a:xfrm>
            <a:off x="533548" y="2962045"/>
            <a:ext cx="1145349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</a:t>
            </a:r>
            <a:r>
              <a:rPr lang="en-US" sz="32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The children were very eager to </a:t>
            </a:r>
            <a:r>
              <a:rPr lang="en-US" sz="3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explore/ possess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the surrounding countryside.</a:t>
            </a: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CA82DCCC-CE92-214D-045D-7E82FF044A77}"/>
              </a:ext>
            </a:extLst>
          </p:cNvPr>
          <p:cNvSpPr txBox="1"/>
          <p:nvPr/>
        </p:nvSpPr>
        <p:spPr>
          <a:xfrm>
            <a:off x="533549" y="4085397"/>
            <a:ext cx="11453495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 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Can you </a:t>
            </a:r>
            <a:r>
              <a:rPr lang="en-US" sz="3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suggest / discover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ways of boosting our local tourism?</a:t>
            </a:r>
          </a:p>
        </p:txBody>
      </p:sp>
      <p:sp>
        <p:nvSpPr>
          <p:cNvPr id="23" name="Text Box 6">
            <a:extLst>
              <a:ext uri="{FF2B5EF4-FFF2-40B4-BE49-F238E27FC236}">
                <a16:creationId xmlns:a16="http://schemas.microsoft.com/office/drawing/2014/main" id="{F11499DF-B490-7172-5870-BF1F9A6295E6}"/>
              </a:ext>
            </a:extLst>
          </p:cNvPr>
          <p:cNvSpPr txBox="1"/>
          <p:nvPr/>
        </p:nvSpPr>
        <p:spPr>
          <a:xfrm>
            <a:off x="533549" y="5066930"/>
            <a:ext cx="1145349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5.</a:t>
            </a:r>
            <a:r>
              <a:rPr lang="en-US" sz="32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Tourism </a:t>
            </a:r>
            <a:r>
              <a:rPr lang="en-US" sz="3200" b="1" dirty="0">
                <a:solidFill>
                  <a:srgbClr val="ED7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develops / contributes</a:t>
            </a:r>
            <a:r>
              <a:rPr 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millions of dollars to our country’s economy.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7F441B8-03D7-195F-BF27-7E322CC497F5}"/>
              </a:ext>
            </a:extLst>
          </p:cNvPr>
          <p:cNvSpPr/>
          <p:nvPr/>
        </p:nvSpPr>
        <p:spPr>
          <a:xfrm>
            <a:off x="2910840" y="902142"/>
            <a:ext cx="1279692" cy="6045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1FE48E-5230-1B8D-B672-3A05BC1003F5}"/>
              </a:ext>
            </a:extLst>
          </p:cNvPr>
          <p:cNvSpPr/>
          <p:nvPr/>
        </p:nvSpPr>
        <p:spPr>
          <a:xfrm>
            <a:off x="533546" y="2374082"/>
            <a:ext cx="2026773" cy="6045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E56401B-2158-F29D-CB00-949535E90A4F}"/>
              </a:ext>
            </a:extLst>
          </p:cNvPr>
          <p:cNvSpPr/>
          <p:nvPr/>
        </p:nvSpPr>
        <p:spPr>
          <a:xfrm>
            <a:off x="9400948" y="2989822"/>
            <a:ext cx="2014485" cy="6045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52719D9-B53E-119E-DC5D-AE57261AFFFD}"/>
              </a:ext>
            </a:extLst>
          </p:cNvPr>
          <p:cNvSpPr/>
          <p:nvPr/>
        </p:nvSpPr>
        <p:spPr>
          <a:xfrm>
            <a:off x="2760549" y="4070477"/>
            <a:ext cx="1721989" cy="6045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12FBE97-C466-5B3F-562E-DA60798D222E}"/>
              </a:ext>
            </a:extLst>
          </p:cNvPr>
          <p:cNvSpPr/>
          <p:nvPr/>
        </p:nvSpPr>
        <p:spPr>
          <a:xfrm>
            <a:off x="4740538" y="5046950"/>
            <a:ext cx="2486166" cy="6045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22683" y="0"/>
            <a:ext cx="2008675" cy="6858000"/>
            <a:chOff x="0" y="0"/>
            <a:chExt cx="793551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93551" cy="2709333"/>
            </a:xfrm>
            <a:custGeom>
              <a:avLst/>
              <a:gdLst/>
              <a:ahLst/>
              <a:cxnLst/>
              <a:rect l="l" t="t" r="r" b="b"/>
              <a:pathLst>
                <a:path w="793551" h="2709333">
                  <a:moveTo>
                    <a:pt x="118197" y="0"/>
                  </a:moveTo>
                  <a:lnTo>
                    <a:pt x="675354" y="0"/>
                  </a:lnTo>
                  <a:cubicBezTo>
                    <a:pt x="740632" y="0"/>
                    <a:pt x="793551" y="52918"/>
                    <a:pt x="793551" y="118197"/>
                  </a:cubicBezTo>
                  <a:lnTo>
                    <a:pt x="793551" y="2591137"/>
                  </a:lnTo>
                  <a:cubicBezTo>
                    <a:pt x="793551" y="2622484"/>
                    <a:pt x="781098" y="2652548"/>
                    <a:pt x="758932" y="2674714"/>
                  </a:cubicBezTo>
                  <a:cubicBezTo>
                    <a:pt x="736766" y="2696881"/>
                    <a:pt x="706702" y="2709333"/>
                    <a:pt x="675354" y="2709333"/>
                  </a:cubicBezTo>
                  <a:lnTo>
                    <a:pt x="118197" y="2709333"/>
                  </a:lnTo>
                  <a:cubicBezTo>
                    <a:pt x="52918" y="2709333"/>
                    <a:pt x="0" y="2656415"/>
                    <a:pt x="0" y="2591137"/>
                  </a:cubicBezTo>
                  <a:lnTo>
                    <a:pt x="0" y="118197"/>
                  </a:lnTo>
                  <a:cubicBezTo>
                    <a:pt x="0" y="52918"/>
                    <a:pt x="52918" y="0"/>
                    <a:pt x="11819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793551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8558068" y="2290464"/>
            <a:ext cx="3740968" cy="4567536"/>
          </a:xfrm>
          <a:custGeom>
            <a:avLst/>
            <a:gdLst/>
            <a:ahLst/>
            <a:cxnLst/>
            <a:rect l="l" t="t" r="r" b="b"/>
            <a:pathLst>
              <a:path w="10568971" h="12160950">
                <a:moveTo>
                  <a:pt x="0" y="0"/>
                </a:moveTo>
                <a:lnTo>
                  <a:pt x="10568971" y="0"/>
                </a:lnTo>
                <a:lnTo>
                  <a:pt x="10568971" y="12160951"/>
                </a:lnTo>
                <a:lnTo>
                  <a:pt x="0" y="121609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 rot="-5400000">
            <a:off x="-2357070" y="2783376"/>
            <a:ext cx="6566729" cy="1291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49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hrikhand"/>
                <a:ea typeface="Shrikhand"/>
                <a:cs typeface="Shrikhand"/>
                <a:sym typeface="Shrikhand"/>
              </a:rPr>
              <a:t>NATURAL WONDERS KNOWLEDGE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87AE4A-57CE-D666-C929-46DBBAF5C892}"/>
              </a:ext>
            </a:extLst>
          </p:cNvPr>
          <p:cNvSpPr txBox="1"/>
          <p:nvPr/>
        </p:nvSpPr>
        <p:spPr>
          <a:xfrm>
            <a:off x="2008675" y="145634"/>
            <a:ext cx="101135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Work in groups. List some natural wonders and say where they are located. The group that has the most correct answers wins.</a:t>
            </a:r>
          </a:p>
        </p:txBody>
      </p:sp>
      <p:sp>
        <p:nvSpPr>
          <p:cNvPr id="9" name="Rectangles 9">
            <a:extLst>
              <a:ext uri="{FF2B5EF4-FFF2-40B4-BE49-F238E27FC236}">
                <a16:creationId xmlns:a16="http://schemas.microsoft.com/office/drawing/2014/main" id="{9C505FB9-0DF7-9B1F-C5B6-7DA8079F45A3}"/>
              </a:ext>
            </a:extLst>
          </p:cNvPr>
          <p:cNvSpPr/>
          <p:nvPr/>
        </p:nvSpPr>
        <p:spPr>
          <a:xfrm>
            <a:off x="2066661" y="1704658"/>
            <a:ext cx="6882765" cy="344868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88F083-A528-DAEF-0C2F-2ABBA34B9E27}"/>
              </a:ext>
            </a:extLst>
          </p:cNvPr>
          <p:cNvSpPr txBox="1"/>
          <p:nvPr/>
        </p:nvSpPr>
        <p:spPr>
          <a:xfrm>
            <a:off x="1959625" y="5188511"/>
            <a:ext cx="6263640" cy="1304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- The Grand Canyon, USA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- The Great Barrier Reef, Australia….</a:t>
            </a:r>
          </a:p>
        </p:txBody>
      </p:sp>
    </p:spTree>
    <p:extLst>
      <p:ext uri="{BB962C8B-B14F-4D97-AF65-F5344CB8AC3E}">
        <p14:creationId xmlns:p14="http://schemas.microsoft.com/office/powerpoint/2010/main" val="2441441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182199" y="4202551"/>
            <a:ext cx="18556397" cy="1686945"/>
          </a:xfrm>
          <a:custGeom>
            <a:avLst/>
            <a:gdLst/>
            <a:ahLst/>
            <a:cxnLst/>
            <a:rect l="l" t="t" r="r" b="b"/>
            <a:pathLst>
              <a:path w="27834596" h="2530418">
                <a:moveTo>
                  <a:pt x="0" y="0"/>
                </a:moveTo>
                <a:lnTo>
                  <a:pt x="27834596" y="0"/>
                </a:lnTo>
                <a:lnTo>
                  <a:pt x="27834596" y="2530417"/>
                </a:lnTo>
                <a:lnTo>
                  <a:pt x="0" y="25304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30929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5"/>
              <a:stretch>
                <a:fillRect r="-3002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5141393" y="2424098"/>
            <a:ext cx="5532839" cy="3465398"/>
            <a:chOff x="0" y="0"/>
            <a:chExt cx="1952069" cy="13063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-266754" y="685800"/>
            <a:ext cx="5870839" cy="6643953"/>
          </a:xfrm>
          <a:custGeom>
            <a:avLst/>
            <a:gdLst/>
            <a:ahLst/>
            <a:cxnLst/>
            <a:rect l="l" t="t" r="r" b="b"/>
            <a:pathLst>
              <a:path w="8806258" h="9965930">
                <a:moveTo>
                  <a:pt x="0" y="0"/>
                </a:moveTo>
                <a:lnTo>
                  <a:pt x="8806258" y="0"/>
                </a:lnTo>
                <a:lnTo>
                  <a:pt x="8806258" y="9965930"/>
                </a:lnTo>
                <a:lnTo>
                  <a:pt x="0" y="9965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292195" y="2586538"/>
            <a:ext cx="5105793" cy="3151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Learn by heart vocabulary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Do exercises in the workbook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Prepare: A Closer Look 1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Prepare: Project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9971323" y="3429000"/>
            <a:ext cx="3976384" cy="3557056"/>
          </a:xfrm>
          <a:custGeom>
            <a:avLst/>
            <a:gdLst/>
            <a:ahLst/>
            <a:cxnLst/>
            <a:rect l="l" t="t" r="r" b="b"/>
            <a:pathLst>
              <a:path w="5964576" h="5335584">
                <a:moveTo>
                  <a:pt x="0" y="0"/>
                </a:moveTo>
                <a:lnTo>
                  <a:pt x="5964576" y="0"/>
                </a:lnTo>
                <a:lnTo>
                  <a:pt x="5964576" y="5335584"/>
                </a:lnTo>
                <a:lnTo>
                  <a:pt x="0" y="53355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366665" y="-27691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340878" y="685801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720412" y="328047"/>
            <a:ext cx="721446" cy="368839"/>
          </a:xfrm>
          <a:custGeom>
            <a:avLst/>
            <a:gdLst/>
            <a:ahLst/>
            <a:cxnLst/>
            <a:rect l="l" t="t" r="r" b="b"/>
            <a:pathLst>
              <a:path w="1082169" h="553259">
                <a:moveTo>
                  <a:pt x="0" y="0"/>
                </a:moveTo>
                <a:lnTo>
                  <a:pt x="1082169" y="0"/>
                </a:lnTo>
                <a:lnTo>
                  <a:pt x="1082169" y="553259"/>
                </a:lnTo>
                <a:lnTo>
                  <a:pt x="0" y="55325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35646" y="1439944"/>
            <a:ext cx="721446" cy="368839"/>
          </a:xfrm>
          <a:custGeom>
            <a:avLst/>
            <a:gdLst/>
            <a:ahLst/>
            <a:cxnLst/>
            <a:rect l="l" t="t" r="r" b="b"/>
            <a:pathLst>
              <a:path w="1082169" h="553259">
                <a:moveTo>
                  <a:pt x="0" y="0"/>
                </a:moveTo>
                <a:lnTo>
                  <a:pt x="1082169" y="0"/>
                </a:lnTo>
                <a:lnTo>
                  <a:pt x="1082169" y="553258"/>
                </a:lnTo>
                <a:lnTo>
                  <a:pt x="0" y="5532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5141393" y="1306183"/>
            <a:ext cx="5532839" cy="870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66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66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HOMEWORK</a:t>
            </a:r>
          </a:p>
        </p:txBody>
      </p:sp>
      <p:sp>
        <p:nvSpPr>
          <p:cNvPr id="18" name="Freeform 18"/>
          <p:cNvSpPr/>
          <p:nvPr/>
        </p:nvSpPr>
        <p:spPr>
          <a:xfrm>
            <a:off x="8416470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6581167" y="5745813"/>
            <a:ext cx="2323094" cy="634201"/>
            <a:chOff x="0" y="0"/>
            <a:chExt cx="917766" cy="25054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17766" cy="250548"/>
            </a:xfrm>
            <a:custGeom>
              <a:avLst/>
              <a:gdLst/>
              <a:ahLst/>
              <a:cxnLst/>
              <a:rect l="l" t="t" r="r" b="b"/>
              <a:pathLst>
                <a:path w="917766" h="250548">
                  <a:moveTo>
                    <a:pt x="125274" y="0"/>
                  </a:moveTo>
                  <a:lnTo>
                    <a:pt x="792492" y="0"/>
                  </a:lnTo>
                  <a:cubicBezTo>
                    <a:pt x="825716" y="0"/>
                    <a:pt x="857580" y="13198"/>
                    <a:pt x="881074" y="36692"/>
                  </a:cubicBezTo>
                  <a:cubicBezTo>
                    <a:pt x="904567" y="60185"/>
                    <a:pt x="917766" y="92049"/>
                    <a:pt x="917766" y="125274"/>
                  </a:cubicBezTo>
                  <a:lnTo>
                    <a:pt x="917766" y="125274"/>
                  </a:lnTo>
                  <a:cubicBezTo>
                    <a:pt x="917766" y="194461"/>
                    <a:pt x="861679" y="250548"/>
                    <a:pt x="792492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917766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Freeform 25"/>
          <p:cNvSpPr/>
          <p:nvPr/>
        </p:nvSpPr>
        <p:spPr>
          <a:xfrm flipH="1">
            <a:off x="10366665" y="1624363"/>
            <a:ext cx="1001006" cy="682383"/>
          </a:xfrm>
          <a:custGeom>
            <a:avLst/>
            <a:gdLst/>
            <a:ahLst/>
            <a:cxnLst/>
            <a:rect l="l" t="t" r="r" b="b"/>
            <a:pathLst>
              <a:path w="1501509" h="1023575">
                <a:moveTo>
                  <a:pt x="1501510" y="0"/>
                </a:moveTo>
                <a:lnTo>
                  <a:pt x="0" y="0"/>
                </a:lnTo>
                <a:lnTo>
                  <a:pt x="0" y="1023575"/>
                </a:lnTo>
                <a:lnTo>
                  <a:pt x="1501510" y="1023575"/>
                </a:lnTo>
                <a:lnTo>
                  <a:pt x="150151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210500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873322" y="685800"/>
            <a:ext cx="2992833" cy="634201"/>
            <a:chOff x="0" y="0"/>
            <a:chExt cx="1182354" cy="2505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82354" cy="250548"/>
            </a:xfrm>
            <a:custGeom>
              <a:avLst/>
              <a:gdLst/>
              <a:ahLst/>
              <a:cxnLst/>
              <a:rect l="l" t="t" r="r" b="b"/>
              <a:pathLst>
                <a:path w="1182354" h="250548">
                  <a:moveTo>
                    <a:pt x="125274" y="0"/>
                  </a:moveTo>
                  <a:lnTo>
                    <a:pt x="1057080" y="0"/>
                  </a:lnTo>
                  <a:cubicBezTo>
                    <a:pt x="1126267" y="0"/>
                    <a:pt x="1182354" y="56087"/>
                    <a:pt x="1182354" y="125274"/>
                  </a:cubicBezTo>
                  <a:lnTo>
                    <a:pt x="1182354" y="125274"/>
                  </a:lnTo>
                  <a:cubicBezTo>
                    <a:pt x="1182354" y="158499"/>
                    <a:pt x="1169155" y="190363"/>
                    <a:pt x="1145662" y="213856"/>
                  </a:cubicBezTo>
                  <a:cubicBezTo>
                    <a:pt x="1122169" y="237350"/>
                    <a:pt x="1090305" y="250548"/>
                    <a:pt x="1057080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82354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685800" y="685800"/>
            <a:ext cx="4851357" cy="6190827"/>
          </a:xfrm>
          <a:custGeom>
            <a:avLst/>
            <a:gdLst/>
            <a:ahLst/>
            <a:cxnLst/>
            <a:rect l="l" t="t" r="r" b="b"/>
            <a:pathLst>
              <a:path w="7277035" h="9286240">
                <a:moveTo>
                  <a:pt x="7277035" y="0"/>
                </a:moveTo>
                <a:lnTo>
                  <a:pt x="0" y="0"/>
                </a:lnTo>
                <a:lnTo>
                  <a:pt x="0" y="9286240"/>
                </a:lnTo>
                <a:lnTo>
                  <a:pt x="7277035" y="9286240"/>
                </a:lnTo>
                <a:lnTo>
                  <a:pt x="72770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78453" y="2346669"/>
            <a:ext cx="2423848" cy="2544115"/>
          </a:xfrm>
          <a:custGeom>
            <a:avLst/>
            <a:gdLst/>
            <a:ahLst/>
            <a:cxnLst/>
            <a:rect l="l" t="t" r="r" b="b"/>
            <a:pathLst>
              <a:path w="3635772" h="3816173">
                <a:moveTo>
                  <a:pt x="0" y="0"/>
                </a:moveTo>
                <a:lnTo>
                  <a:pt x="3635772" y="0"/>
                </a:lnTo>
                <a:lnTo>
                  <a:pt x="3635772" y="3816173"/>
                </a:lnTo>
                <a:lnTo>
                  <a:pt x="0" y="38161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912037" y="2421674"/>
            <a:ext cx="5632878" cy="2876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0834"/>
              </a:lnSpc>
            </a:pPr>
            <a:r>
              <a:rPr lang="en-US" sz="13000" dirty="0">
                <a:solidFill>
                  <a:srgbClr val="FFFF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Thank You</a:t>
            </a:r>
          </a:p>
        </p:txBody>
      </p:sp>
      <p:sp>
        <p:nvSpPr>
          <p:cNvPr id="13" name="Freeform 13"/>
          <p:cNvSpPr/>
          <p:nvPr/>
        </p:nvSpPr>
        <p:spPr>
          <a:xfrm rot="2262677">
            <a:off x="10301495" y="-384673"/>
            <a:ext cx="2377765" cy="1664435"/>
          </a:xfrm>
          <a:custGeom>
            <a:avLst/>
            <a:gdLst/>
            <a:ahLst/>
            <a:cxnLst/>
            <a:rect l="l" t="t" r="r" b="b"/>
            <a:pathLst>
              <a:path w="3566647" h="2496653">
                <a:moveTo>
                  <a:pt x="0" y="0"/>
                </a:moveTo>
                <a:lnTo>
                  <a:pt x="3566646" y="0"/>
                </a:lnTo>
                <a:lnTo>
                  <a:pt x="3566646" y="2496653"/>
                </a:lnTo>
                <a:lnTo>
                  <a:pt x="0" y="24966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475384" y="-440749"/>
            <a:ext cx="1649581" cy="1313667"/>
          </a:xfrm>
          <a:custGeom>
            <a:avLst/>
            <a:gdLst/>
            <a:ahLst/>
            <a:cxnLst/>
            <a:rect l="l" t="t" r="r" b="b"/>
            <a:pathLst>
              <a:path w="2474372" h="1970500">
                <a:moveTo>
                  <a:pt x="0" y="0"/>
                </a:moveTo>
                <a:lnTo>
                  <a:pt x="2474372" y="0"/>
                </a:lnTo>
                <a:lnTo>
                  <a:pt x="2474372" y="1970500"/>
                </a:lnTo>
                <a:lnTo>
                  <a:pt x="0" y="19705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1343340">
            <a:off x="11069989" y="4844859"/>
            <a:ext cx="1317779" cy="1440911"/>
          </a:xfrm>
          <a:custGeom>
            <a:avLst/>
            <a:gdLst/>
            <a:ahLst/>
            <a:cxnLst/>
            <a:rect l="l" t="t" r="r" b="b"/>
            <a:pathLst>
              <a:path w="1976668" h="2161367">
                <a:moveTo>
                  <a:pt x="0" y="0"/>
                </a:moveTo>
                <a:lnTo>
                  <a:pt x="1976668" y="0"/>
                </a:lnTo>
                <a:lnTo>
                  <a:pt x="1976668" y="2161366"/>
                </a:lnTo>
                <a:lnTo>
                  <a:pt x="0" y="216136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flipH="1">
            <a:off x="4086533" y="344609"/>
            <a:ext cx="1001006" cy="682383"/>
          </a:xfrm>
          <a:custGeom>
            <a:avLst/>
            <a:gdLst/>
            <a:ahLst/>
            <a:cxnLst/>
            <a:rect l="l" t="t" r="r" b="b"/>
            <a:pathLst>
              <a:path w="1501509" h="1023575">
                <a:moveTo>
                  <a:pt x="1501509" y="0"/>
                </a:moveTo>
                <a:lnTo>
                  <a:pt x="0" y="0"/>
                </a:lnTo>
                <a:lnTo>
                  <a:pt x="0" y="1023576"/>
                </a:lnTo>
                <a:lnTo>
                  <a:pt x="1501509" y="1023576"/>
                </a:lnTo>
                <a:lnTo>
                  <a:pt x="1501509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458847" y="5620376"/>
            <a:ext cx="18556397" cy="1686945"/>
          </a:xfrm>
          <a:custGeom>
            <a:avLst/>
            <a:gdLst/>
            <a:ahLst/>
            <a:cxnLst/>
            <a:rect l="l" t="t" r="r" b="b"/>
            <a:pathLst>
              <a:path w="27834596" h="2530418">
                <a:moveTo>
                  <a:pt x="0" y="0"/>
                </a:moveTo>
                <a:lnTo>
                  <a:pt x="27834596" y="0"/>
                </a:lnTo>
                <a:lnTo>
                  <a:pt x="27834596" y="2530418"/>
                </a:lnTo>
                <a:lnTo>
                  <a:pt x="0" y="25304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-407410" y="5054040"/>
            <a:ext cx="3511307" cy="1500285"/>
          </a:xfrm>
          <a:custGeom>
            <a:avLst/>
            <a:gdLst/>
            <a:ahLst/>
            <a:cxnLst/>
            <a:rect l="l" t="t" r="r" b="b"/>
            <a:pathLst>
              <a:path w="5266960" h="2250428">
                <a:moveTo>
                  <a:pt x="5266960" y="0"/>
                </a:moveTo>
                <a:lnTo>
                  <a:pt x="0" y="0"/>
                </a:lnTo>
                <a:lnTo>
                  <a:pt x="0" y="2250429"/>
                </a:lnTo>
                <a:lnTo>
                  <a:pt x="5266960" y="2250429"/>
                </a:lnTo>
                <a:lnTo>
                  <a:pt x="526696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320778" y="449321"/>
            <a:ext cx="7439645" cy="6858000"/>
          </a:xfrm>
          <a:custGeom>
            <a:avLst/>
            <a:gdLst/>
            <a:ahLst/>
            <a:cxnLst/>
            <a:rect l="l" t="t" r="r" b="b"/>
            <a:pathLst>
              <a:path w="11159467" h="10287000">
                <a:moveTo>
                  <a:pt x="0" y="0"/>
                </a:moveTo>
                <a:lnTo>
                  <a:pt x="11159467" y="0"/>
                </a:lnTo>
                <a:lnTo>
                  <a:pt x="1115946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58667" y="4332224"/>
            <a:ext cx="5064398" cy="634201"/>
            <a:chOff x="0" y="0"/>
            <a:chExt cx="1182354" cy="250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2354" cy="250548"/>
            </a:xfrm>
            <a:custGeom>
              <a:avLst/>
              <a:gdLst/>
              <a:ahLst/>
              <a:cxnLst/>
              <a:rect l="l" t="t" r="r" b="b"/>
              <a:pathLst>
                <a:path w="1182354" h="250548">
                  <a:moveTo>
                    <a:pt x="125274" y="0"/>
                  </a:moveTo>
                  <a:lnTo>
                    <a:pt x="1057080" y="0"/>
                  </a:lnTo>
                  <a:cubicBezTo>
                    <a:pt x="1126267" y="0"/>
                    <a:pt x="1182354" y="56087"/>
                    <a:pt x="1182354" y="125274"/>
                  </a:cubicBezTo>
                  <a:lnTo>
                    <a:pt x="1182354" y="125274"/>
                  </a:lnTo>
                  <a:cubicBezTo>
                    <a:pt x="1182354" y="158499"/>
                    <a:pt x="1169155" y="190363"/>
                    <a:pt x="1145662" y="213856"/>
                  </a:cubicBezTo>
                  <a:cubicBezTo>
                    <a:pt x="1122169" y="237350"/>
                    <a:pt x="1090305" y="250548"/>
                    <a:pt x="1057080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182354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" y="1431905"/>
            <a:ext cx="950083" cy="485730"/>
          </a:xfrm>
          <a:custGeom>
            <a:avLst/>
            <a:gdLst/>
            <a:ahLst/>
            <a:cxnLst/>
            <a:rect l="l" t="t" r="r" b="b"/>
            <a:pathLst>
              <a:path w="1425125" h="728595">
                <a:moveTo>
                  <a:pt x="0" y="0"/>
                </a:moveTo>
                <a:lnTo>
                  <a:pt x="1425125" y="0"/>
                </a:lnTo>
                <a:lnTo>
                  <a:pt x="1425125" y="728595"/>
                </a:lnTo>
                <a:lnTo>
                  <a:pt x="0" y="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18137" y="438762"/>
            <a:ext cx="1284759" cy="656833"/>
          </a:xfrm>
          <a:custGeom>
            <a:avLst/>
            <a:gdLst/>
            <a:ahLst/>
            <a:cxnLst/>
            <a:rect l="l" t="t" r="r" b="b"/>
            <a:pathLst>
              <a:path w="1927139" h="985250">
                <a:moveTo>
                  <a:pt x="0" y="0"/>
                </a:moveTo>
                <a:lnTo>
                  <a:pt x="1927139" y="0"/>
                </a:lnTo>
                <a:lnTo>
                  <a:pt x="1927139" y="985250"/>
                </a:lnTo>
                <a:lnTo>
                  <a:pt x="0" y="9852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680053" y="324568"/>
            <a:ext cx="1649581" cy="1313667"/>
          </a:xfrm>
          <a:custGeom>
            <a:avLst/>
            <a:gdLst/>
            <a:ahLst/>
            <a:cxnLst/>
            <a:rect l="l" t="t" r="r" b="b"/>
            <a:pathLst>
              <a:path w="2474372" h="1970500">
                <a:moveTo>
                  <a:pt x="0" y="0"/>
                </a:moveTo>
                <a:lnTo>
                  <a:pt x="2474372" y="0"/>
                </a:lnTo>
                <a:lnTo>
                  <a:pt x="2474372" y="1970500"/>
                </a:lnTo>
                <a:lnTo>
                  <a:pt x="0" y="19705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-198612" y="1688411"/>
            <a:ext cx="7178956" cy="25776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FFFF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NATURAL WONDERS OF THE WORLD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25941" y="4664742"/>
            <a:ext cx="5237332" cy="256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735"/>
              </a:lnSpc>
            </a:pPr>
            <a:r>
              <a:rPr lang="en-US" sz="3200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Lesson 1: Getting Started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31618" y="1265735"/>
            <a:ext cx="2992833" cy="256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5"/>
              </a:lnSpc>
            </a:pPr>
            <a:r>
              <a:rPr lang="en-US" sz="3200" dirty="0">
                <a:latin typeface="Segoe UI Black" panose="020B0A02040204020203" pitchFamily="34" charset="0"/>
                <a:ea typeface="Segoe UI Black" panose="020B0A02040204020203" pitchFamily="34" charset="0"/>
                <a:cs typeface="Canva Sans Bold"/>
                <a:sym typeface="Canva Sans Bold"/>
              </a:rPr>
              <a:t>UNIT 7:</a:t>
            </a:r>
          </a:p>
        </p:txBody>
      </p:sp>
      <p:sp>
        <p:nvSpPr>
          <p:cNvPr id="16" name="Freeform 16"/>
          <p:cNvSpPr/>
          <p:nvPr/>
        </p:nvSpPr>
        <p:spPr>
          <a:xfrm>
            <a:off x="5376832" y="5054040"/>
            <a:ext cx="637650" cy="434685"/>
          </a:xfrm>
          <a:custGeom>
            <a:avLst/>
            <a:gdLst/>
            <a:ahLst/>
            <a:cxnLst/>
            <a:rect l="l" t="t" r="r" b="b"/>
            <a:pathLst>
              <a:path w="956475" h="652027">
                <a:moveTo>
                  <a:pt x="0" y="0"/>
                </a:moveTo>
                <a:lnTo>
                  <a:pt x="956475" y="0"/>
                </a:lnTo>
                <a:lnTo>
                  <a:pt x="956475" y="652027"/>
                </a:lnTo>
                <a:lnTo>
                  <a:pt x="0" y="65202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b="-1080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182199" y="4202551"/>
            <a:ext cx="18556397" cy="1686945"/>
          </a:xfrm>
          <a:custGeom>
            <a:avLst/>
            <a:gdLst/>
            <a:ahLst/>
            <a:cxnLst/>
            <a:rect l="l" t="t" r="r" b="b"/>
            <a:pathLst>
              <a:path w="27834596" h="2530418">
                <a:moveTo>
                  <a:pt x="0" y="0"/>
                </a:moveTo>
                <a:lnTo>
                  <a:pt x="27834596" y="0"/>
                </a:lnTo>
                <a:lnTo>
                  <a:pt x="27834596" y="2530417"/>
                </a:lnTo>
                <a:lnTo>
                  <a:pt x="0" y="25304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30929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5"/>
              <a:stretch>
                <a:fillRect r="-3002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5141393" y="2186711"/>
            <a:ext cx="5532839" cy="3702785"/>
            <a:chOff x="0" y="0"/>
            <a:chExt cx="1952069" cy="13063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-266754" y="685800"/>
            <a:ext cx="5870839" cy="6643953"/>
          </a:xfrm>
          <a:custGeom>
            <a:avLst/>
            <a:gdLst/>
            <a:ahLst/>
            <a:cxnLst/>
            <a:rect l="l" t="t" r="r" b="b"/>
            <a:pathLst>
              <a:path w="8806258" h="9965930">
                <a:moveTo>
                  <a:pt x="0" y="0"/>
                </a:moveTo>
                <a:lnTo>
                  <a:pt x="8806258" y="0"/>
                </a:lnTo>
                <a:lnTo>
                  <a:pt x="8806258" y="9965930"/>
                </a:lnTo>
                <a:lnTo>
                  <a:pt x="0" y="9965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292195" y="2330402"/>
            <a:ext cx="5105793" cy="3255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By the end of the lesson, students will be able to:</a:t>
            </a:r>
          </a:p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Use the words related to </a:t>
            </a:r>
            <a:r>
              <a:rPr lang="en-US" sz="2400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natural wonders of the world</a:t>
            </a:r>
          </a:p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Gain vocabulary to talk about</a:t>
            </a:r>
            <a:r>
              <a:rPr lang="en-US" sz="2400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natural wonders of the world</a:t>
            </a:r>
          </a:p>
        </p:txBody>
      </p:sp>
      <p:sp>
        <p:nvSpPr>
          <p:cNvPr id="12" name="Freeform 12"/>
          <p:cNvSpPr/>
          <p:nvPr/>
        </p:nvSpPr>
        <p:spPr>
          <a:xfrm>
            <a:off x="9971323" y="3429000"/>
            <a:ext cx="3976384" cy="3557056"/>
          </a:xfrm>
          <a:custGeom>
            <a:avLst/>
            <a:gdLst/>
            <a:ahLst/>
            <a:cxnLst/>
            <a:rect l="l" t="t" r="r" b="b"/>
            <a:pathLst>
              <a:path w="5964576" h="5335584">
                <a:moveTo>
                  <a:pt x="0" y="0"/>
                </a:moveTo>
                <a:lnTo>
                  <a:pt x="5964576" y="0"/>
                </a:lnTo>
                <a:lnTo>
                  <a:pt x="5964576" y="5335584"/>
                </a:lnTo>
                <a:lnTo>
                  <a:pt x="0" y="53355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366665" y="-27691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340878" y="685801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720412" y="328047"/>
            <a:ext cx="721446" cy="368839"/>
          </a:xfrm>
          <a:custGeom>
            <a:avLst/>
            <a:gdLst/>
            <a:ahLst/>
            <a:cxnLst/>
            <a:rect l="l" t="t" r="r" b="b"/>
            <a:pathLst>
              <a:path w="1082169" h="553259">
                <a:moveTo>
                  <a:pt x="0" y="0"/>
                </a:moveTo>
                <a:lnTo>
                  <a:pt x="1082169" y="0"/>
                </a:lnTo>
                <a:lnTo>
                  <a:pt x="1082169" y="553259"/>
                </a:lnTo>
                <a:lnTo>
                  <a:pt x="0" y="55325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35646" y="1439944"/>
            <a:ext cx="721446" cy="368839"/>
          </a:xfrm>
          <a:custGeom>
            <a:avLst/>
            <a:gdLst/>
            <a:ahLst/>
            <a:cxnLst/>
            <a:rect l="l" t="t" r="r" b="b"/>
            <a:pathLst>
              <a:path w="1082169" h="553259">
                <a:moveTo>
                  <a:pt x="0" y="0"/>
                </a:moveTo>
                <a:lnTo>
                  <a:pt x="1082169" y="0"/>
                </a:lnTo>
                <a:lnTo>
                  <a:pt x="1082169" y="553258"/>
                </a:lnTo>
                <a:lnTo>
                  <a:pt x="0" y="5532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5141393" y="1306183"/>
            <a:ext cx="5532839" cy="870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OBJECTIVES</a:t>
            </a:r>
          </a:p>
        </p:txBody>
      </p:sp>
      <p:sp>
        <p:nvSpPr>
          <p:cNvPr id="18" name="Freeform 18"/>
          <p:cNvSpPr/>
          <p:nvPr/>
        </p:nvSpPr>
        <p:spPr>
          <a:xfrm>
            <a:off x="8416470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6746265" y="5538000"/>
            <a:ext cx="2323094" cy="634201"/>
            <a:chOff x="0" y="0"/>
            <a:chExt cx="917766" cy="25054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17766" cy="250548"/>
            </a:xfrm>
            <a:custGeom>
              <a:avLst/>
              <a:gdLst/>
              <a:ahLst/>
              <a:cxnLst/>
              <a:rect l="l" t="t" r="r" b="b"/>
              <a:pathLst>
                <a:path w="917766" h="250548">
                  <a:moveTo>
                    <a:pt x="125274" y="0"/>
                  </a:moveTo>
                  <a:lnTo>
                    <a:pt x="792492" y="0"/>
                  </a:lnTo>
                  <a:cubicBezTo>
                    <a:pt x="825716" y="0"/>
                    <a:pt x="857580" y="13198"/>
                    <a:pt x="881074" y="36692"/>
                  </a:cubicBezTo>
                  <a:cubicBezTo>
                    <a:pt x="904567" y="60185"/>
                    <a:pt x="917766" y="92049"/>
                    <a:pt x="917766" y="125274"/>
                  </a:cubicBezTo>
                  <a:lnTo>
                    <a:pt x="917766" y="125274"/>
                  </a:lnTo>
                  <a:cubicBezTo>
                    <a:pt x="917766" y="194461"/>
                    <a:pt x="861679" y="250548"/>
                    <a:pt x="792492" y="250548"/>
                  </a:cubicBezTo>
                  <a:lnTo>
                    <a:pt x="125274" y="250548"/>
                  </a:lnTo>
                  <a:cubicBezTo>
                    <a:pt x="56087" y="250548"/>
                    <a:pt x="0" y="194461"/>
                    <a:pt x="0" y="125274"/>
                  </a:cubicBezTo>
                  <a:lnTo>
                    <a:pt x="0" y="125274"/>
                  </a:lnTo>
                  <a:cubicBezTo>
                    <a:pt x="0" y="56087"/>
                    <a:pt x="56087" y="0"/>
                    <a:pt x="125274" y="0"/>
                  </a:cubicBezTo>
                  <a:close/>
                </a:path>
              </a:pathLst>
            </a:custGeom>
            <a:solidFill>
              <a:srgbClr val="FFCD0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917766" cy="288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5" name="Freeform 25"/>
          <p:cNvSpPr/>
          <p:nvPr/>
        </p:nvSpPr>
        <p:spPr>
          <a:xfrm flipH="1">
            <a:off x="10366665" y="1624363"/>
            <a:ext cx="1001006" cy="682383"/>
          </a:xfrm>
          <a:custGeom>
            <a:avLst/>
            <a:gdLst/>
            <a:ahLst/>
            <a:cxnLst/>
            <a:rect l="l" t="t" r="r" b="b"/>
            <a:pathLst>
              <a:path w="1501509" h="1023575">
                <a:moveTo>
                  <a:pt x="1501510" y="0"/>
                </a:moveTo>
                <a:lnTo>
                  <a:pt x="0" y="0"/>
                </a:lnTo>
                <a:lnTo>
                  <a:pt x="0" y="1023575"/>
                </a:lnTo>
                <a:lnTo>
                  <a:pt x="1501510" y="1023575"/>
                </a:lnTo>
                <a:lnTo>
                  <a:pt x="150151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E3EE9B80-4543-A77A-0305-D17C8209C74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AE7B7DBF-BC60-66C9-5D59-E496419C6D7B}"/>
              </a:ext>
            </a:extLst>
          </p:cNvPr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F7E0B5D3-C007-178F-8EB5-8C527F5FFCF4}"/>
                </a:ext>
              </a:extLst>
            </p:cNvPr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30929"/>
              </a:stretch>
            </a:blipFill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ABECE64A-273B-C89E-E3B2-E12BBDC8939C}"/>
                </a:ext>
              </a:extLst>
            </p:cNvPr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6"/>
              <a:stretch>
                <a:fillRect r="-30029"/>
              </a:stretch>
            </a:blipFill>
          </p:spPr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0A66FE76-4667-951E-FAA2-E992D2AB9114}"/>
              </a:ext>
            </a:extLst>
          </p:cNvPr>
          <p:cNvGrpSpPr/>
          <p:nvPr/>
        </p:nvGrpSpPr>
        <p:grpSpPr>
          <a:xfrm>
            <a:off x="346668" y="1491174"/>
            <a:ext cx="5942372" cy="4756172"/>
            <a:chOff x="0" y="0"/>
            <a:chExt cx="1952069" cy="130639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FB511F9-E2A9-F3AC-7B2B-EE097E2B63FB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815ED20-9A8E-C969-7E08-99990F60239C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-107950" y="1356995"/>
            <a:ext cx="6459855" cy="44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6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crazy (adj) about so/</a:t>
            </a:r>
            <a:r>
              <a:rPr lang="en-US" sz="6600" b="1" dirty="0" err="1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sth</a:t>
            </a:r>
            <a:r>
              <a:rPr lang="en-US" sz="5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endParaRPr lang="en-US" sz="5400" b="1" dirty="0">
              <a:solidFill>
                <a:srgbClr val="AD4F0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92408" y="4951999"/>
            <a:ext cx="405089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thích</a:t>
            </a:r>
            <a:r>
              <a:rPr lang="en-US" sz="4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48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mê</a:t>
            </a:r>
            <a:endParaRPr lang="en-US" sz="48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02934" y="3687629"/>
            <a:ext cx="24379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kreɪzi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6665595" y="1733205"/>
            <a:ext cx="591693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4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like so/</a:t>
            </a:r>
            <a:r>
              <a:rPr lang="en-US" sz="4400" b="0" dirty="0" err="1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sth</a:t>
            </a:r>
            <a:r>
              <a:rPr lang="en-US" sz="44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very much</a:t>
            </a:r>
          </a:p>
        </p:txBody>
      </p:sp>
      <p:pic>
        <p:nvPicPr>
          <p:cNvPr id="3" name="craz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2315" y="3748970"/>
            <a:ext cx="895350" cy="8953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6754309" y="2807857"/>
            <a:ext cx="5262245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400" b="1" i="1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Ex: </a:t>
            </a:r>
            <a:r>
              <a:rPr lang="en-US" sz="44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</a:t>
            </a:r>
            <a:r>
              <a:rPr lang="en-US" sz="4400" b="1" u="sng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was crazy about baseball </a:t>
            </a:r>
            <a:r>
              <a:rPr lang="en-US" sz="44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when I was seven. </a:t>
            </a:r>
          </a:p>
        </p:txBody>
      </p:sp>
      <p:pic>
        <p:nvPicPr>
          <p:cNvPr id="9" name="Content Placeholder 8" descr="coral_noun_002_08529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-3630295" y="4739640"/>
            <a:ext cx="3239770" cy="2006600"/>
          </a:xfrm>
          <a:prstGeom prst="rect">
            <a:avLst/>
          </a:prstGeom>
        </p:spPr>
      </p:pic>
      <p:sp>
        <p:nvSpPr>
          <p:cNvPr id="11" name="Freeform 13">
            <a:extLst>
              <a:ext uri="{FF2B5EF4-FFF2-40B4-BE49-F238E27FC236}">
                <a16:creationId xmlns:a16="http://schemas.microsoft.com/office/drawing/2014/main" id="{11257692-A700-C862-967E-7C7BD166182C}"/>
              </a:ext>
            </a:extLst>
          </p:cNvPr>
          <p:cNvSpPr/>
          <p:nvPr/>
        </p:nvSpPr>
        <p:spPr>
          <a:xfrm>
            <a:off x="8179443" y="-4379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5857A213-A77D-5FD9-DD8C-730E62C0FA6A}"/>
              </a:ext>
            </a:extLst>
          </p:cNvPr>
          <p:cNvSpPr/>
          <p:nvPr/>
        </p:nvSpPr>
        <p:spPr>
          <a:xfrm>
            <a:off x="6452833" y="50363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7B5FDE99-4772-71E9-808C-A27E30B972D3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6" name="Freeform 19">
            <a:extLst>
              <a:ext uri="{FF2B5EF4-FFF2-40B4-BE49-F238E27FC236}">
                <a16:creationId xmlns:a16="http://schemas.microsoft.com/office/drawing/2014/main" id="{E582F8ED-7C2F-8010-0A66-20BAC719A40F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6E35030-1AC6-37BB-1B72-313394D66314}"/>
              </a:ext>
            </a:extLst>
          </p:cNvPr>
          <p:cNvSpPr/>
          <p:nvPr/>
        </p:nvSpPr>
        <p:spPr>
          <a:xfrm>
            <a:off x="-1095" y="7009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AD802643-34D6-C2C0-957E-09299A63A82D}"/>
              </a:ext>
            </a:extLst>
          </p:cNvPr>
          <p:cNvGrpSpPr/>
          <p:nvPr/>
        </p:nvGrpSpPr>
        <p:grpSpPr>
          <a:xfrm>
            <a:off x="346668" y="1491174"/>
            <a:ext cx="5942372" cy="4756172"/>
            <a:chOff x="0" y="0"/>
            <a:chExt cx="1952069" cy="130639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2A13AE14-729C-59D2-C37F-72032DEB3055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30D6137-1A3C-8F3E-7C76-555D7C23A203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286385" y="1584960"/>
            <a:ext cx="5842635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6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coral (n,adj)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045" y="4043045"/>
            <a:ext cx="501523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san hô</a:t>
            </a:r>
          </a:p>
        </p:txBody>
      </p:sp>
      <p:sp>
        <p:nvSpPr>
          <p:cNvPr id="2" name="Rectangle 1"/>
          <p:cNvSpPr/>
          <p:nvPr/>
        </p:nvSpPr>
        <p:spPr>
          <a:xfrm>
            <a:off x="1918242" y="3044857"/>
            <a:ext cx="23134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kɒrəl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6646297" y="1102995"/>
            <a:ext cx="5272018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32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 substance like rock, formed in the sea by groups of particular types of small animal, often used in jewelry.</a:t>
            </a:r>
          </a:p>
        </p:txBody>
      </p:sp>
      <p:pic>
        <p:nvPicPr>
          <p:cNvPr id="18" name="Content Placeholder 17" descr="coral_noun_002_08529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682846" y="3708340"/>
            <a:ext cx="5375049" cy="3099298"/>
          </a:xfrm>
          <a:prstGeom prst="rect">
            <a:avLst/>
          </a:prstGeom>
        </p:spPr>
      </p:pic>
      <p:pic>
        <p:nvPicPr>
          <p:cNvPr id="20" name="coral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3630" y="3044825"/>
            <a:ext cx="1007110" cy="1007110"/>
          </a:xfrm>
          <a:prstGeom prst="rect">
            <a:avLst/>
          </a:prstGeom>
        </p:spPr>
      </p:pic>
      <p:pic>
        <p:nvPicPr>
          <p:cNvPr id="21" name="Content Placeholder 13" descr="landscape-photography-tips-yosemite-valley-featur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670300" y="4789170"/>
            <a:ext cx="2904490" cy="1638300"/>
          </a:xfrm>
          <a:prstGeom prst="rect">
            <a:avLst/>
          </a:prstGeom>
        </p:spPr>
      </p:pic>
      <p:sp>
        <p:nvSpPr>
          <p:cNvPr id="8" name="Freeform 13">
            <a:extLst>
              <a:ext uri="{FF2B5EF4-FFF2-40B4-BE49-F238E27FC236}">
                <a16:creationId xmlns:a16="http://schemas.microsoft.com/office/drawing/2014/main" id="{E47B4E1F-9C70-5DFE-B79C-B411674743F1}"/>
              </a:ext>
            </a:extLst>
          </p:cNvPr>
          <p:cNvSpPr/>
          <p:nvPr/>
        </p:nvSpPr>
        <p:spPr>
          <a:xfrm>
            <a:off x="7342095" y="-329751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4E36E554-44D7-BB49-C078-A745EC622E8D}"/>
              </a:ext>
            </a:extLst>
          </p:cNvPr>
          <p:cNvSpPr/>
          <p:nvPr/>
        </p:nvSpPr>
        <p:spPr>
          <a:xfrm>
            <a:off x="6452833" y="50363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3B2FCF34-6FF2-366B-CA33-6B3603C2C058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81035F62-4348-0FC0-F2F6-A0CFCA3BC36B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C08C7459-24E8-D388-1D74-365B843AF73C}"/>
              </a:ext>
            </a:extLst>
          </p:cNvPr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65B0C00E-398A-99FD-6827-86BE64DD20CA}"/>
                </a:ext>
              </a:extLst>
            </p:cNvPr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r="-30929"/>
              </a:stretch>
            </a:blipFill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9C9A0759-1054-CA63-E1FA-E03E423F7FBE}"/>
                </a:ext>
              </a:extLst>
            </p:cNvPr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13"/>
              <a:stretch>
                <a:fillRect r="-30029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7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D505150-6304-9E0F-E762-D4664603F551}"/>
              </a:ext>
            </a:extLst>
          </p:cNvPr>
          <p:cNvSpPr/>
          <p:nvPr/>
        </p:nvSpPr>
        <p:spPr>
          <a:xfrm>
            <a:off x="-13997" y="-16763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0413767B-3521-9E33-FE79-DC8FD85EB217}"/>
              </a:ext>
            </a:extLst>
          </p:cNvPr>
          <p:cNvGrpSpPr/>
          <p:nvPr/>
        </p:nvGrpSpPr>
        <p:grpSpPr>
          <a:xfrm>
            <a:off x="346668" y="1491174"/>
            <a:ext cx="5942372" cy="4756172"/>
            <a:chOff x="0" y="0"/>
            <a:chExt cx="1952069" cy="130639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7C758E94-2E4E-651F-12CB-1233A15763A0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3068E56-38FD-EB56-E4A2-D60C9DE54C91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174316" y="1312813"/>
            <a:ext cx="6459566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landscape</a:t>
            </a:r>
            <a:r>
              <a:rPr lang="en-US" sz="60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54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(n)</a:t>
            </a:r>
            <a:endParaRPr lang="en-US" sz="4400" b="1" dirty="0">
              <a:solidFill>
                <a:srgbClr val="AD4F0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0322" y="4417019"/>
            <a:ext cx="405089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phong</a:t>
            </a:r>
            <a:r>
              <a:rPr lang="en-US" sz="4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48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cảnh</a:t>
            </a:r>
            <a:endParaRPr lang="en-US" sz="48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9719" y="3130480"/>
            <a:ext cx="3945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lænd.skeɪp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6372892" y="1481278"/>
            <a:ext cx="5416550" cy="17543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36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 view or picture of the countryside, or the art of making such pictures.</a:t>
            </a:r>
          </a:p>
        </p:txBody>
      </p:sp>
      <p:pic>
        <p:nvPicPr>
          <p:cNvPr id="16" name="Content Placeholder 17" descr="coral_noun_002_085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8140" y="5247005"/>
            <a:ext cx="2352675" cy="1457325"/>
          </a:xfrm>
          <a:prstGeom prst="rect">
            <a:avLst/>
          </a:prstGeom>
        </p:spPr>
      </p:pic>
      <p:pic>
        <p:nvPicPr>
          <p:cNvPr id="23" name="landscape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5490" y="2947188"/>
            <a:ext cx="1242060" cy="1242060"/>
          </a:xfrm>
          <a:prstGeom prst="rect">
            <a:avLst/>
          </a:prstGeom>
        </p:spPr>
      </p:pic>
      <p:pic>
        <p:nvPicPr>
          <p:cNvPr id="24" name="Content Placeholder 12" descr="istockphoto-1135481871-612x6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674235" y="4646930"/>
            <a:ext cx="2592070" cy="1774190"/>
          </a:xfrm>
          <a:prstGeom prst="rect">
            <a:avLst/>
          </a:prstGeom>
        </p:spPr>
      </p:pic>
      <p:sp>
        <p:nvSpPr>
          <p:cNvPr id="8" name="Freeform 13">
            <a:extLst>
              <a:ext uri="{FF2B5EF4-FFF2-40B4-BE49-F238E27FC236}">
                <a16:creationId xmlns:a16="http://schemas.microsoft.com/office/drawing/2014/main" id="{94C3D162-BA17-E64F-3878-DAE9421DCEFD}"/>
              </a:ext>
            </a:extLst>
          </p:cNvPr>
          <p:cNvSpPr/>
          <p:nvPr/>
        </p:nvSpPr>
        <p:spPr>
          <a:xfrm>
            <a:off x="7715767" y="-8758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D42ECCD0-92DE-E33E-192F-93B420A00676}"/>
              </a:ext>
            </a:extLst>
          </p:cNvPr>
          <p:cNvSpPr/>
          <p:nvPr/>
        </p:nvSpPr>
        <p:spPr>
          <a:xfrm>
            <a:off x="6452833" y="50363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2BAECC4D-6063-1AFF-03FA-93551F84790F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757B4169-BB9C-DD0B-1940-48E564BCDA91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4CB7ABAD-2B4D-9F8E-CD14-7CC153E00FAE}"/>
              </a:ext>
            </a:extLst>
          </p:cNvPr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70DA685E-DC9E-1379-1E98-9469C369D202}"/>
                </a:ext>
              </a:extLst>
            </p:cNvPr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r="-30929"/>
              </a:stretch>
            </a:blipFill>
          </p:spPr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81E12FAF-B66B-F470-D5C8-9494F1C223C6}"/>
                </a:ext>
              </a:extLst>
            </p:cNvPr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13"/>
              <a:stretch>
                <a:fillRect r="-30029"/>
              </a:stretch>
            </a:blipFill>
          </p:spPr>
        </p:sp>
      </p:grpSp>
      <p:pic>
        <p:nvPicPr>
          <p:cNvPr id="14" name="Content Placeholder 13" descr="landscape-photography-tips-yosemite-valley-feature"/>
          <p:cNvPicPr>
            <a:picLocks noGrp="1" noChangeAspect="1"/>
          </p:cNvPicPr>
          <p:nvPr>
            <p:ph idx="1"/>
          </p:nvPr>
        </p:nvPicPr>
        <p:blipFill>
          <a:blip r:embed="rId14"/>
          <a:stretch>
            <a:fillRect/>
          </a:stretch>
        </p:blipFill>
        <p:spPr>
          <a:xfrm>
            <a:off x="6394741" y="3441858"/>
            <a:ext cx="5607050" cy="3162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3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2FF2517-3FDE-C389-56DC-666E40C4AB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04F4E8FC-417C-7E0B-E738-2A92AFA94BF4}"/>
              </a:ext>
            </a:extLst>
          </p:cNvPr>
          <p:cNvGrpSpPr/>
          <p:nvPr/>
        </p:nvGrpSpPr>
        <p:grpSpPr>
          <a:xfrm>
            <a:off x="346668" y="1491174"/>
            <a:ext cx="5942372" cy="4756172"/>
            <a:chOff x="0" y="0"/>
            <a:chExt cx="1952069" cy="130639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9EB15BD1-E1C4-77B1-FE23-13DD3892259E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3D84B6-8625-D45C-5819-7F538F155F95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58420" y="1655445"/>
            <a:ext cx="6459855" cy="67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peak (n)</a:t>
            </a:r>
            <a:r>
              <a:rPr lang="en-US" sz="4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endParaRPr lang="en-US" sz="4400" b="1" dirty="0">
              <a:solidFill>
                <a:srgbClr val="AD4F0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0322" y="4417019"/>
            <a:ext cx="405089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>
                <a:latin typeface="Segoe UI Semibold" panose="020B0702040204020203" pitchFamily="34" charset="0"/>
                <a:cs typeface="Segoe UI Semibold" panose="020B0702040204020203" pitchFamily="34" charset="0"/>
              </a:rPr>
              <a:t>đỉnh, đỉnh núi</a:t>
            </a:r>
          </a:p>
        </p:txBody>
      </p:sp>
      <p:sp>
        <p:nvSpPr>
          <p:cNvPr id="2" name="Rectangle 1"/>
          <p:cNvSpPr/>
          <p:nvPr/>
        </p:nvSpPr>
        <p:spPr>
          <a:xfrm>
            <a:off x="2428755" y="3082855"/>
            <a:ext cx="17203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piːk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6635708" y="1756315"/>
            <a:ext cx="54165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4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highest point</a:t>
            </a:r>
          </a:p>
        </p:txBody>
      </p:sp>
      <p:pic>
        <p:nvPicPr>
          <p:cNvPr id="14" name="Content Placeholder 13" descr="landscape-photography-tips-yosemite-valley-featur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70865" y="4961890"/>
            <a:ext cx="2305685" cy="1300480"/>
          </a:xfrm>
          <a:prstGeom prst="rect">
            <a:avLst/>
          </a:prstGeom>
        </p:spPr>
      </p:pic>
      <p:pic>
        <p:nvPicPr>
          <p:cNvPr id="22" name="peak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16355" y="3000375"/>
            <a:ext cx="1149350" cy="1149350"/>
          </a:xfrm>
          <a:prstGeom prst="rect">
            <a:avLst/>
          </a:prstGeom>
        </p:spPr>
      </p:pic>
      <p:sp>
        <p:nvSpPr>
          <p:cNvPr id="8" name="Freeform 13">
            <a:extLst>
              <a:ext uri="{FF2B5EF4-FFF2-40B4-BE49-F238E27FC236}">
                <a16:creationId xmlns:a16="http://schemas.microsoft.com/office/drawing/2014/main" id="{822D18E4-2879-F07C-B9E8-16B360E8E12A}"/>
              </a:ext>
            </a:extLst>
          </p:cNvPr>
          <p:cNvSpPr/>
          <p:nvPr/>
        </p:nvSpPr>
        <p:spPr>
          <a:xfrm>
            <a:off x="8179443" y="-4379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1FBA8E6F-0E3B-7999-3C4D-F383E30FEA7E}"/>
              </a:ext>
            </a:extLst>
          </p:cNvPr>
          <p:cNvSpPr/>
          <p:nvPr/>
        </p:nvSpPr>
        <p:spPr>
          <a:xfrm>
            <a:off x="6452833" y="50363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D8732156-45C3-57DC-BA66-4B7BFCFB2A8D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A3DE0E47-E815-EC98-961C-122D34B24009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id="{7F63AB4E-8D62-6C6B-2572-22089A9888FD}"/>
              </a:ext>
            </a:extLst>
          </p:cNvPr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89F9C37C-ED98-20E8-B6B4-085DB021F0DA}"/>
                </a:ext>
              </a:extLst>
            </p:cNvPr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r="-30929"/>
              </a:stretch>
            </a:blipFill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30C67A07-0ECB-F46F-2943-56E315542F2C}"/>
                </a:ext>
              </a:extLst>
            </p:cNvPr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12"/>
              <a:stretch>
                <a:fillRect r="-30029"/>
              </a:stretch>
            </a:blipFill>
          </p:spPr>
        </p:sp>
      </p:grpSp>
      <p:pic>
        <p:nvPicPr>
          <p:cNvPr id="13" name="Content Placeholder 12" descr="istockphoto-1135481871-612x612"/>
          <p:cNvPicPr>
            <a:picLocks noGrp="1" noChangeAspect="1"/>
          </p:cNvPicPr>
          <p:nvPr>
            <p:ph idx="1"/>
          </p:nvPr>
        </p:nvPicPr>
        <p:blipFill>
          <a:blip r:embed="rId13"/>
          <a:stretch>
            <a:fillRect/>
          </a:stretch>
        </p:blipFill>
        <p:spPr>
          <a:xfrm>
            <a:off x="6577288" y="2746016"/>
            <a:ext cx="5258068" cy="35993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76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E8E33A04-E759-C192-C1FF-9B1182AC1F3F}"/>
              </a:ext>
            </a:extLst>
          </p:cNvPr>
          <p:cNvSpPr/>
          <p:nvPr/>
        </p:nvSpPr>
        <p:spPr>
          <a:xfrm>
            <a:off x="-1095" y="4173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8024" b="-108024"/>
            </a:stretch>
          </a:blipFill>
        </p:spPr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BA033110-9B8B-5F1B-3E54-CA9A3D80A4C4}"/>
              </a:ext>
            </a:extLst>
          </p:cNvPr>
          <p:cNvGrpSpPr/>
          <p:nvPr/>
        </p:nvGrpSpPr>
        <p:grpSpPr>
          <a:xfrm>
            <a:off x="346668" y="1491174"/>
            <a:ext cx="5942372" cy="4756172"/>
            <a:chOff x="0" y="0"/>
            <a:chExt cx="1952069" cy="1306398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062956F7-100D-E40B-4BC5-CFD74A17017F}"/>
                </a:ext>
              </a:extLst>
            </p:cNvPr>
            <p:cNvSpPr/>
            <p:nvPr/>
          </p:nvSpPr>
          <p:spPr>
            <a:xfrm>
              <a:off x="0" y="0"/>
              <a:ext cx="1952069" cy="1306398"/>
            </a:xfrm>
            <a:custGeom>
              <a:avLst/>
              <a:gdLst/>
              <a:ahLst/>
              <a:cxnLst/>
              <a:rect l="l" t="t" r="r" b="b"/>
              <a:pathLst>
                <a:path w="1952069" h="1306398">
                  <a:moveTo>
                    <a:pt x="19590" y="0"/>
                  </a:moveTo>
                  <a:lnTo>
                    <a:pt x="1932480" y="0"/>
                  </a:lnTo>
                  <a:cubicBezTo>
                    <a:pt x="1943299" y="0"/>
                    <a:pt x="1952069" y="8771"/>
                    <a:pt x="1952069" y="19590"/>
                  </a:cubicBezTo>
                  <a:lnTo>
                    <a:pt x="1952069" y="1286809"/>
                  </a:lnTo>
                  <a:cubicBezTo>
                    <a:pt x="1952069" y="1297628"/>
                    <a:pt x="1943299" y="1306398"/>
                    <a:pt x="1932480" y="1306398"/>
                  </a:cubicBezTo>
                  <a:lnTo>
                    <a:pt x="19590" y="1306398"/>
                  </a:lnTo>
                  <a:cubicBezTo>
                    <a:pt x="8771" y="1306398"/>
                    <a:pt x="0" y="1297628"/>
                    <a:pt x="0" y="1286809"/>
                  </a:cubicBezTo>
                  <a:lnTo>
                    <a:pt x="0" y="19590"/>
                  </a:lnTo>
                  <a:cubicBezTo>
                    <a:pt x="0" y="8771"/>
                    <a:pt x="8771" y="0"/>
                    <a:pt x="19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003A0E-BAB3-304A-A019-14812ACE073B}"/>
                </a:ext>
              </a:extLst>
            </p:cNvPr>
            <p:cNvSpPr txBox="1"/>
            <p:nvPr/>
          </p:nvSpPr>
          <p:spPr>
            <a:xfrm>
              <a:off x="0" y="-38100"/>
              <a:ext cx="1952069" cy="134449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Freeform 13">
            <a:extLst>
              <a:ext uri="{FF2B5EF4-FFF2-40B4-BE49-F238E27FC236}">
                <a16:creationId xmlns:a16="http://schemas.microsoft.com/office/drawing/2014/main" id="{E8CDA234-DE75-2E99-08ED-00768153C08E}"/>
              </a:ext>
            </a:extLst>
          </p:cNvPr>
          <p:cNvSpPr/>
          <p:nvPr/>
        </p:nvSpPr>
        <p:spPr>
          <a:xfrm>
            <a:off x="8179443" y="-43790"/>
            <a:ext cx="1982453" cy="1578754"/>
          </a:xfrm>
          <a:custGeom>
            <a:avLst/>
            <a:gdLst/>
            <a:ahLst/>
            <a:cxnLst/>
            <a:rect l="l" t="t" r="r" b="b"/>
            <a:pathLst>
              <a:path w="2973680" h="2368131">
                <a:moveTo>
                  <a:pt x="0" y="0"/>
                </a:moveTo>
                <a:lnTo>
                  <a:pt x="2973681" y="0"/>
                </a:lnTo>
                <a:lnTo>
                  <a:pt x="2973681" y="2368131"/>
                </a:lnTo>
                <a:lnTo>
                  <a:pt x="0" y="23681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46BB2130-FEEE-453B-CB95-9E6FF6E292A0}"/>
              </a:ext>
            </a:extLst>
          </p:cNvPr>
          <p:cNvSpPr/>
          <p:nvPr/>
        </p:nvSpPr>
        <p:spPr>
          <a:xfrm>
            <a:off x="6452833" y="50363"/>
            <a:ext cx="1601031" cy="818527"/>
          </a:xfrm>
          <a:custGeom>
            <a:avLst/>
            <a:gdLst/>
            <a:ahLst/>
            <a:cxnLst/>
            <a:rect l="l" t="t" r="r" b="b"/>
            <a:pathLst>
              <a:path w="2401547" h="1227791">
                <a:moveTo>
                  <a:pt x="0" y="0"/>
                </a:moveTo>
                <a:lnTo>
                  <a:pt x="2401547" y="0"/>
                </a:lnTo>
                <a:lnTo>
                  <a:pt x="2401547" y="1227791"/>
                </a:lnTo>
                <a:lnTo>
                  <a:pt x="0" y="12277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1E0AB86D-2A6B-5911-07D6-DDC6E76CEFFE}"/>
              </a:ext>
            </a:extLst>
          </p:cNvPr>
          <p:cNvSpPr txBox="1"/>
          <p:nvPr/>
        </p:nvSpPr>
        <p:spPr>
          <a:xfrm>
            <a:off x="955222" y="315982"/>
            <a:ext cx="638687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en-US" sz="6666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hrikhand"/>
                <a:sym typeface="Shrikhand"/>
              </a:rPr>
              <a:t>VOCABULARY</a:t>
            </a:r>
          </a:p>
        </p:txBody>
      </p:sp>
      <p:sp>
        <p:nvSpPr>
          <p:cNvPr id="16" name="Freeform 19">
            <a:extLst>
              <a:ext uri="{FF2B5EF4-FFF2-40B4-BE49-F238E27FC236}">
                <a16:creationId xmlns:a16="http://schemas.microsoft.com/office/drawing/2014/main" id="{692240C0-28F1-3EDA-8162-58EE972E0FA3}"/>
              </a:ext>
            </a:extLst>
          </p:cNvPr>
          <p:cNvSpPr/>
          <p:nvPr/>
        </p:nvSpPr>
        <p:spPr>
          <a:xfrm>
            <a:off x="437945" y="512467"/>
            <a:ext cx="975583" cy="498767"/>
          </a:xfrm>
          <a:custGeom>
            <a:avLst/>
            <a:gdLst/>
            <a:ahLst/>
            <a:cxnLst/>
            <a:rect l="l" t="t" r="r" b="b"/>
            <a:pathLst>
              <a:path w="1463374" h="748150">
                <a:moveTo>
                  <a:pt x="0" y="0"/>
                </a:moveTo>
                <a:lnTo>
                  <a:pt x="1463374" y="0"/>
                </a:lnTo>
                <a:lnTo>
                  <a:pt x="1463374" y="748149"/>
                </a:lnTo>
                <a:lnTo>
                  <a:pt x="0" y="7481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1881;p31"/>
          <p:cNvSpPr txBox="1"/>
          <p:nvPr/>
        </p:nvSpPr>
        <p:spPr>
          <a:xfrm>
            <a:off x="58420" y="1655445"/>
            <a:ext cx="6459855" cy="67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solidFill>
                  <a:srgbClr val="AD4F0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charming (adj)</a:t>
            </a:r>
            <a:r>
              <a:rPr lang="en-US" sz="4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endParaRPr lang="en-US" sz="4400" b="1" dirty="0">
              <a:solidFill>
                <a:srgbClr val="AD4F0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0322" y="4417019"/>
            <a:ext cx="405089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>
                <a:latin typeface="Segoe UI Semibold" panose="020B0702040204020203" pitchFamily="34" charset="0"/>
                <a:cs typeface="Segoe UI Semibold" panose="020B0702040204020203" pitchFamily="34" charset="0"/>
              </a:rPr>
              <a:t>đẹp</a:t>
            </a:r>
          </a:p>
        </p:txBody>
      </p:sp>
      <p:sp>
        <p:nvSpPr>
          <p:cNvPr id="2" name="Rectangle 1"/>
          <p:cNvSpPr/>
          <p:nvPr/>
        </p:nvSpPr>
        <p:spPr>
          <a:xfrm>
            <a:off x="1734655" y="3082855"/>
            <a:ext cx="31085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/ˈtʃɑː.mɪŋ/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6518275" y="1722740"/>
            <a:ext cx="5416550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400" b="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pleasant and attractive</a:t>
            </a:r>
          </a:p>
        </p:txBody>
      </p:sp>
      <p:pic>
        <p:nvPicPr>
          <p:cNvPr id="13" name="Content Placeholder 12" descr="istockphoto-1135481871-612x612"/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13117830" y="4592320"/>
            <a:ext cx="2541270" cy="173990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6497040" y="3530491"/>
            <a:ext cx="5262245" cy="21236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35" indent="-635" algn="just"/>
            <a:r>
              <a:rPr lang="en-US" sz="4400" b="1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Ex: </a:t>
            </a:r>
            <a:r>
              <a:rPr lang="en-US" sz="44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What a </a:t>
            </a:r>
            <a:r>
              <a:rPr lang="en-US" sz="4400" b="1" u="sng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charming street</a:t>
            </a:r>
            <a:r>
              <a:rPr lang="en-US" sz="44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this is.</a:t>
            </a:r>
          </a:p>
        </p:txBody>
      </p:sp>
      <p:pic>
        <p:nvPicPr>
          <p:cNvPr id="3" name="charmi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5345" y="2964815"/>
            <a:ext cx="1007110" cy="1007110"/>
          </a:xfrm>
          <a:prstGeom prst="rect">
            <a:avLst/>
          </a:prstGeom>
        </p:spPr>
      </p:pic>
      <p:grpSp>
        <p:nvGrpSpPr>
          <p:cNvPr id="17" name="Group 4">
            <a:extLst>
              <a:ext uri="{FF2B5EF4-FFF2-40B4-BE49-F238E27FC236}">
                <a16:creationId xmlns:a16="http://schemas.microsoft.com/office/drawing/2014/main" id="{3739DD3E-95D3-DBB0-5D3E-2B5AE85EDDB2}"/>
              </a:ext>
            </a:extLst>
          </p:cNvPr>
          <p:cNvGrpSpPr/>
          <p:nvPr/>
        </p:nvGrpSpPr>
        <p:grpSpPr>
          <a:xfrm>
            <a:off x="-530596" y="5589537"/>
            <a:ext cx="13253191" cy="2536927"/>
            <a:chOff x="0" y="0"/>
            <a:chExt cx="26506383" cy="5073855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F1C80D07-98E1-5554-7B78-0F225265709E}"/>
                </a:ext>
              </a:extLst>
            </p:cNvPr>
            <p:cNvSpPr/>
            <p:nvPr/>
          </p:nvSpPr>
          <p:spPr>
            <a:xfrm>
              <a:off x="0" y="0"/>
              <a:ext cx="13207464" cy="5058056"/>
            </a:xfrm>
            <a:custGeom>
              <a:avLst/>
              <a:gdLst/>
              <a:ahLst/>
              <a:cxnLst/>
              <a:rect l="l" t="t" r="r" b="b"/>
              <a:pathLst>
                <a:path w="13207464" h="5058056">
                  <a:moveTo>
                    <a:pt x="0" y="0"/>
                  </a:moveTo>
                  <a:lnTo>
                    <a:pt x="13207464" y="0"/>
                  </a:lnTo>
                  <a:lnTo>
                    <a:pt x="13207464" y="5058056"/>
                  </a:lnTo>
                  <a:lnTo>
                    <a:pt x="0" y="505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r="-30929"/>
              </a:stretch>
            </a:blipFill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A8D806EE-383F-FD3B-8325-59ED3896015A}"/>
                </a:ext>
              </a:extLst>
            </p:cNvPr>
            <p:cNvSpPr/>
            <p:nvPr/>
          </p:nvSpPr>
          <p:spPr>
            <a:xfrm flipH="1">
              <a:off x="13207464" y="15799"/>
              <a:ext cx="13298920" cy="5058056"/>
            </a:xfrm>
            <a:custGeom>
              <a:avLst/>
              <a:gdLst/>
              <a:ahLst/>
              <a:cxnLst/>
              <a:rect l="l" t="t" r="r" b="b"/>
              <a:pathLst>
                <a:path w="13298920" h="5058056">
                  <a:moveTo>
                    <a:pt x="13298919" y="0"/>
                  </a:moveTo>
                  <a:lnTo>
                    <a:pt x="0" y="0"/>
                  </a:lnTo>
                  <a:lnTo>
                    <a:pt x="0" y="5058056"/>
                  </a:lnTo>
                  <a:lnTo>
                    <a:pt x="13298919" y="5058056"/>
                  </a:lnTo>
                  <a:lnTo>
                    <a:pt x="13298919" y="0"/>
                  </a:lnTo>
                  <a:close/>
                </a:path>
              </a:pathLst>
            </a:custGeom>
            <a:blipFill>
              <a:blip r:embed="rId12"/>
              <a:stretch>
                <a:fillRect r="-30029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8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1435</Words>
  <Application>Microsoft Office PowerPoint</Application>
  <PresentationFormat>Widescreen</PresentationFormat>
  <Paragraphs>198</Paragraphs>
  <Slides>29</Slides>
  <Notes>13</Notes>
  <HiddenSlides>0</HiddenSlides>
  <MMClips>18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Calibri</vt:lpstr>
      <vt:lpstr>Calibri Light</vt:lpstr>
      <vt:lpstr>Canva Sans Bold</vt:lpstr>
      <vt:lpstr>Courier New</vt:lpstr>
      <vt:lpstr>Segoe UI Black</vt:lpstr>
      <vt:lpstr>Segoe UI Semibold</vt:lpstr>
      <vt:lpstr>Shrikhand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Duyên Lương</cp:lastModifiedBy>
  <cp:revision>295</cp:revision>
  <dcterms:created xsi:type="dcterms:W3CDTF">2020-12-09T02:04:00Z</dcterms:created>
  <dcterms:modified xsi:type="dcterms:W3CDTF">2024-08-06T05:24:51Z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8C7035F1CAF14C38A987F017ED973128_13</vt:lpwstr>
  </property>
  <property fmtid="{D5CDD505-2E9C-101B-9397-08002B2CF9AE}" pid="3" name="KSOProductBuildVer">
    <vt:lpwstr>1033-12.2.0.13359</vt:lpwstr>
  </property>
</Properties>
</file>