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9" r:id="rId3"/>
    <p:sldId id="274" r:id="rId4"/>
    <p:sldId id="277" r:id="rId5"/>
    <p:sldId id="280" r:id="rId6"/>
    <p:sldId id="258" r:id="rId7"/>
    <p:sldId id="281" r:id="rId8"/>
    <p:sldId id="292" r:id="rId9"/>
    <p:sldId id="282" r:id="rId10"/>
    <p:sldId id="293" r:id="rId11"/>
    <p:sldId id="303" r:id="rId12"/>
    <p:sldId id="302" r:id="rId13"/>
    <p:sldId id="301" r:id="rId14"/>
    <p:sldId id="297" r:id="rId15"/>
    <p:sldId id="300" r:id="rId16"/>
    <p:sldId id="294" r:id="rId17"/>
    <p:sldId id="260" r:id="rId18"/>
    <p:sldId id="261" r:id="rId19"/>
    <p:sldId id="289" r:id="rId20"/>
    <p:sldId id="290" r:id="rId21"/>
    <p:sldId id="291" r:id="rId22"/>
    <p:sldId id="296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999"/>
    <a:srgbClr val="FFFF00"/>
    <a:srgbClr val="FFFF66"/>
    <a:srgbClr val="008080"/>
    <a:srgbClr val="006699"/>
    <a:srgbClr val="62C8CE"/>
    <a:srgbClr val="F16649"/>
    <a:srgbClr val="53C3C9"/>
    <a:srgbClr val="79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96" y="-3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audio" Target="../media/audio2.wav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5" y="2076734"/>
            <a:ext cx="731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55" y="14263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485" y="1374182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3E8431-D736-42F9-BF9A-F38FD22FE51A}"/>
              </a:ext>
            </a:extLst>
          </p:cNvPr>
          <p:cNvSpPr txBox="1"/>
          <p:nvPr/>
        </p:nvSpPr>
        <p:spPr>
          <a:xfrm>
            <a:off x="2302358" y="135727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483" y="135999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3" y="135134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0483EC-8857-4FD0-B0DC-04E8B220660E}"/>
              </a:ext>
            </a:extLst>
          </p:cNvPr>
          <p:cNvSpPr txBox="1"/>
          <p:nvPr/>
        </p:nvSpPr>
        <p:spPr>
          <a:xfrm>
            <a:off x="7457915" y="1368869"/>
            <a:ext cx="125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exciting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101" y="12580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931" y="124943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BEC478-4118-4376-B56A-A7038D53C5B6}"/>
              </a:ext>
            </a:extLst>
          </p:cNvPr>
          <p:cNvSpPr txBox="1"/>
          <p:nvPr/>
        </p:nvSpPr>
        <p:spPr>
          <a:xfrm>
            <a:off x="3985140" y="1230791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friendly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73" y="12430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3" y="123440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1B1C98-752A-4AEC-B00A-69CBE3B2A662}"/>
              </a:ext>
            </a:extLst>
          </p:cNvPr>
          <p:cNvSpPr txBox="1"/>
          <p:nvPr/>
        </p:nvSpPr>
        <p:spPr>
          <a:xfrm>
            <a:off x="3720815" y="1218003"/>
            <a:ext cx="221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delicious / tasty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08" y="4972196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22206"/>
            <a:ext cx="750058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</a:t>
            </a:r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NUMBER!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1" y="4976274"/>
            <a:ext cx="1883390" cy="16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0368" y="5632447"/>
            <a:ext cx="3537857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8" y="2579427"/>
            <a:ext cx="3185615" cy="27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6989643" y="6322325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3" y="165686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3" y="213360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13117" y="2490876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373" y="2900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3" y="2848148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72790" y="318538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373" y="40349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02631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419703" y="439402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73" y="48611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85245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099561" y="521190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3" y="5669935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38304" y="6059542"/>
            <a:ext cx="192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959447-A1D5-49B2-AC31-2F44318A1C3A}"/>
              </a:ext>
            </a:extLst>
          </p:cNvPr>
          <p:cNvSpPr txBox="1"/>
          <p:nvPr/>
        </p:nvSpPr>
        <p:spPr>
          <a:xfrm>
            <a:off x="1671424" y="2133604"/>
            <a:ext cx="94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sunny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B3E8431-D736-42F9-BF9A-F38FD22FE51A}"/>
              </a:ext>
            </a:extLst>
          </p:cNvPr>
          <p:cNvSpPr txBox="1"/>
          <p:nvPr/>
        </p:nvSpPr>
        <p:spPr>
          <a:xfrm>
            <a:off x="2302358" y="2849124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0483EC-8857-4FD0-B0DC-04E8B220660E}"/>
              </a:ext>
            </a:extLst>
          </p:cNvPr>
          <p:cNvSpPr txBox="1"/>
          <p:nvPr/>
        </p:nvSpPr>
        <p:spPr>
          <a:xfrm>
            <a:off x="7350970" y="4034964"/>
            <a:ext cx="125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exciting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8BEC478-4118-4376-B56A-A7038D53C5B6}"/>
              </a:ext>
            </a:extLst>
          </p:cNvPr>
          <p:cNvSpPr txBox="1"/>
          <p:nvPr/>
        </p:nvSpPr>
        <p:spPr>
          <a:xfrm>
            <a:off x="4075768" y="4861103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friendly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81B1C98-752A-4AEC-B00A-69CBE3B2A662}"/>
              </a:ext>
            </a:extLst>
          </p:cNvPr>
          <p:cNvSpPr txBox="1"/>
          <p:nvPr/>
        </p:nvSpPr>
        <p:spPr>
          <a:xfrm>
            <a:off x="3720815" y="5679707"/>
            <a:ext cx="221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delicious / tasty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101" y="768316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64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below under the correct pictures.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1230083"/>
            <a:ext cx="4971187" cy="864428"/>
          </a:xfrm>
          <a:prstGeom prst="roundRect">
            <a:avLst>
              <a:gd name="adj" fmla="val 1611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309" y="1284508"/>
            <a:ext cx="131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2309" y="1632845"/>
            <a:ext cx="131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palace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0480" y="1284507"/>
            <a:ext cx="190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street food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0480" y="1632845"/>
            <a:ext cx="242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floating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2475505"/>
            <a:ext cx="2340429" cy="1560286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8" y="2475505"/>
            <a:ext cx="2331587" cy="1560286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5" y="4757773"/>
            <a:ext cx="2258063" cy="1560286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16" y="4757773"/>
            <a:ext cx="2340429" cy="1560286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210" y="41614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50360" y="451777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8508" y="4156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86329" y="451729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210" y="63317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47696" y="669641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05920" y="63180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16810" y="668625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663B0E7-E93F-4402-AC1C-BFBC63E3710C}"/>
              </a:ext>
            </a:extLst>
          </p:cNvPr>
          <p:cNvSpPr txBox="1"/>
          <p:nvPr/>
        </p:nvSpPr>
        <p:spPr>
          <a:xfrm>
            <a:off x="6277472" y="634545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stall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273540D-9061-4496-BC57-29BB2E59D6A8}"/>
              </a:ext>
            </a:extLst>
          </p:cNvPr>
          <p:cNvSpPr txBox="1"/>
          <p:nvPr/>
        </p:nvSpPr>
        <p:spPr>
          <a:xfrm>
            <a:off x="1259158" y="4161429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palace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0923954-CE0B-4F2B-9932-9DE543D63149}"/>
              </a:ext>
            </a:extLst>
          </p:cNvPr>
          <p:cNvSpPr txBox="1"/>
          <p:nvPr/>
        </p:nvSpPr>
        <p:spPr>
          <a:xfrm>
            <a:off x="1014148" y="634545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street food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475CA58-2564-4DD6-B05E-AFBFFA7865F0}"/>
              </a:ext>
            </a:extLst>
          </p:cNvPr>
          <p:cNvSpPr txBox="1"/>
          <p:nvPr/>
        </p:nvSpPr>
        <p:spPr>
          <a:xfrm>
            <a:off x="5930153" y="4156828"/>
            <a:ext cx="207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floating market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213" y="822908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92220" y="5627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write the words in the correct column. Then listen and repeat.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102" y="1024704"/>
            <a:ext cx="29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Pronunciation 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0872" y="1055481"/>
            <a:ext cx="229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əʊ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dirty="0"/>
              <a:t>and</a:t>
            </a:r>
            <a:r>
              <a:rPr lang="en-US" sz="2800" b="1" dirty="0">
                <a:solidFill>
                  <a:srgbClr val="FF0000"/>
                </a:solidFill>
              </a:rPr>
              <a:t> /</a:t>
            </a:r>
            <a:r>
              <a:rPr lang="en-US" sz="2800" b="1" dirty="0" err="1">
                <a:solidFill>
                  <a:srgbClr val="FF0000"/>
                </a:solidFill>
              </a:rPr>
              <a:t>aʊ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7403" y="1840158"/>
            <a:ext cx="7498397" cy="1114415"/>
          </a:xfrm>
          <a:prstGeom prst="roundRect">
            <a:avLst>
              <a:gd name="adj" fmla="val 1611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0959" y="193812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0959" y="2286464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postcard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9130" y="1938126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9130" y="22864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crowded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393" y="193812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393" y="2286464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8142" y="1938126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8142" y="22864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pagoda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24BD10-4264-4C37-B6FD-8FBA0BB7196D}"/>
              </a:ext>
            </a:extLst>
          </p:cNvPr>
          <p:cNvSpPr txBox="1"/>
          <p:nvPr/>
        </p:nvSpPr>
        <p:spPr>
          <a:xfrm>
            <a:off x="2483915" y="415470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99"/>
                </a:solidFill>
              </a:rPr>
              <a:t>boat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796F94E-2D24-4800-B79C-F1ED35D4F277}"/>
              </a:ext>
            </a:extLst>
          </p:cNvPr>
          <p:cNvSpPr txBox="1"/>
          <p:nvPr/>
        </p:nvSpPr>
        <p:spPr>
          <a:xfrm>
            <a:off x="2248813" y="4605701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99"/>
                </a:solidFill>
              </a:rPr>
              <a:t>postcard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E17B53-2C2E-4CA4-951A-A1678A2E06DC}"/>
              </a:ext>
            </a:extLst>
          </p:cNvPr>
          <p:cNvSpPr txBox="1"/>
          <p:nvPr/>
        </p:nvSpPr>
        <p:spPr>
          <a:xfrm>
            <a:off x="5409167" y="415087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03DED4-23E9-4747-81FC-D800CB72DA18}"/>
              </a:ext>
            </a:extLst>
          </p:cNvPr>
          <p:cNvSpPr txBox="1"/>
          <p:nvPr/>
        </p:nvSpPr>
        <p:spPr>
          <a:xfrm>
            <a:off x="5509100" y="461254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crowded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E394D01-89A6-4CCC-B2D8-9967CCFF224E}"/>
              </a:ext>
            </a:extLst>
          </p:cNvPr>
          <p:cNvSpPr txBox="1"/>
          <p:nvPr/>
        </p:nvSpPr>
        <p:spPr>
          <a:xfrm>
            <a:off x="5656062" y="506222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8AA07E9-C842-426B-B925-195247E54DB6}"/>
              </a:ext>
            </a:extLst>
          </p:cNvPr>
          <p:cNvSpPr txBox="1"/>
          <p:nvPr/>
        </p:nvSpPr>
        <p:spPr>
          <a:xfrm>
            <a:off x="2450844" y="5046073"/>
            <a:ext cx="88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99"/>
                </a:solidFill>
              </a:rPr>
              <a:t>coast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8D49F80-5C94-4BE2-A45E-4625EEBFEA67}"/>
              </a:ext>
            </a:extLst>
          </p:cNvPr>
          <p:cNvSpPr txBox="1"/>
          <p:nvPr/>
        </p:nvSpPr>
        <p:spPr>
          <a:xfrm>
            <a:off x="5409167" y="546774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27682B1-1C7B-4B8D-BE52-D4E08704CE58}"/>
              </a:ext>
            </a:extLst>
          </p:cNvPr>
          <p:cNvSpPr txBox="1"/>
          <p:nvPr/>
        </p:nvSpPr>
        <p:spPr>
          <a:xfrm>
            <a:off x="2178054" y="546774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99"/>
                </a:solidFill>
              </a:rPr>
              <a:t>pagoda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25566" y="3400879"/>
            <a:ext cx="6662070" cy="2647406"/>
            <a:chOff x="1240959" y="3799111"/>
            <a:chExt cx="6662070" cy="2647406"/>
          </a:xfrm>
        </p:grpSpPr>
        <p:sp>
          <p:nvSpPr>
            <p:cNvPr id="27" name="Rectangle 26"/>
            <p:cNvSpPr/>
            <p:nvPr/>
          </p:nvSpPr>
          <p:spPr>
            <a:xfrm>
              <a:off x="1240959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0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40959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00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504647" y="3411757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əʊ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41664" y="3391553"/>
            <a:ext cx="953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aʊ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</a:p>
        </p:txBody>
      </p:sp>
      <p:pic>
        <p:nvPicPr>
          <p:cNvPr id="33" name="U9_A closed look_Pronunciation_6_Listen and repeat">
            <a:hlinkClick r:id="" action="ppaction://media"/>
            <a:extLst>
              <a:ext uri="{FF2B5EF4-FFF2-40B4-BE49-F238E27FC236}">
                <a16:creationId xmlns="" xmlns:a16="http://schemas.microsoft.com/office/drawing/2014/main" id="{E4398043-A307-4370-B199-EC7C4109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460" y="4778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13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6" y="1195754"/>
            <a:ext cx="1503659" cy="18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10" y="1226639"/>
            <a:ext cx="1461373" cy="18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33" y="1226152"/>
            <a:ext cx="1510416" cy="187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63" y="1226112"/>
            <a:ext cx="1529304" cy="18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id the Great Wall of China work? | Live Sci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09" y="1209286"/>
            <a:ext cx="1481732" cy="18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53160" y="1085969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6510" y="1055611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55700" y="1072320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52882" y="1069259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65161" y="1072848"/>
            <a:ext cx="1707129" cy="2152751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7952" y="35732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Great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wall</a:t>
            </a:r>
            <a:endParaRPr kumimoji="0" lang="en-US" sz="3600" b="1" i="0" u="none" strike="noStrike" kern="0" cap="none" spc="0" normalizeH="0" baseline="0" noProof="0" dirty="0">
              <a:ln w="38100"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5865" y="3571809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noProof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404906" y="3518705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One Pillar Pagoda</a:t>
            </a:r>
            <a:endParaRPr lang="en-GB" sz="32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365379" y="3536897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noProof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729216" y="35368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Sydney </a:t>
            </a:r>
            <a:r>
              <a:rPr lang="en-GB" sz="3200" b="1" dirty="0" smtClean="0">
                <a:solidFill>
                  <a:srgbClr val="FFFF00"/>
                </a:solidFill>
              </a:rPr>
              <a:t>Opera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House</a:t>
            </a:r>
          </a:p>
          <a:p>
            <a:pPr lvl="0" algn="ctr">
              <a:defRPr/>
            </a:pPr>
            <a:endParaRPr lang="en-GB" sz="32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33481" y="3562705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571632" y="35368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Tower Bridge</a:t>
            </a:r>
            <a:endParaRPr lang="en-GB" sz="32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562249" y="3549057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9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955658" y="3573297"/>
            <a:ext cx="1608230" cy="2284864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400" b="1" dirty="0">
                <a:solidFill>
                  <a:srgbClr val="FFFF00"/>
                </a:solidFill>
              </a:rPr>
              <a:t>Twin Tower</a:t>
            </a:r>
            <a:endParaRPr lang="en-GB" sz="34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921862" y="3575077"/>
            <a:ext cx="1687284" cy="225578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-95535"/>
            <a:ext cx="3563888" cy="1015651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419476" y="57813"/>
            <a:ext cx="503872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</a:t>
            </a:r>
            <a:r>
              <a:rPr lang="en-US" sz="4400" b="1" dirty="0" err="1">
                <a:solidFill>
                  <a:srgbClr val="0070C0"/>
                </a:solidFill>
              </a:rPr>
              <a:t>Pelmanism</a:t>
            </a:r>
            <a:endParaRPr lang="en-US" sz="44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46649" y="77215"/>
            <a:ext cx="762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underlined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660" y="19807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490" y="197211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town is crowded at the weekend.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328" y="28752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58" y="2866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There’s lots of snow in Tokyo in winter.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660" y="37884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5490" y="377976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It’s very cold on the boat.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660" y="47015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5490" y="46929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He’s running aroud the house.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47705" y="2349344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5363" y="3241973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8481" y="2349898"/>
            <a:ext cx="64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82993" y="3241973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4070" y="4157099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68793" y="4168539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83413" y="5080934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43977" y="5080934"/>
            <a:ext cx="777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U9_A closed look_5_Listen and repeat">
            <a:hlinkClick r:id="" action="ppaction://media"/>
            <a:extLst>
              <a:ext uri="{FF2B5EF4-FFF2-40B4-BE49-F238E27FC236}">
                <a16:creationId xmlns="" xmlns:a16="http://schemas.microsoft.com/office/drawing/2014/main" id="{94CCBD80-D57F-4C98-9CDE-34864AB02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1464" y="664530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2102" y="956464"/>
            <a:ext cx="29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Pronunciation 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20872" y="974715"/>
            <a:ext cx="229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əʊ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dirty="0"/>
              <a:t>and</a:t>
            </a:r>
            <a:r>
              <a:rPr lang="en-US" sz="2800" b="1" dirty="0">
                <a:solidFill>
                  <a:srgbClr val="FF0000"/>
                </a:solidFill>
              </a:rPr>
              <a:t> /</a:t>
            </a:r>
            <a:r>
              <a:rPr lang="en-US" sz="2800" b="1" dirty="0" err="1">
                <a:solidFill>
                  <a:srgbClr val="FF0000"/>
                </a:solidFill>
              </a:rPr>
              <a:t>aʊ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788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284" y="1514602"/>
            <a:ext cx="7920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 smtClean="0"/>
              <a:t>1. The </a:t>
            </a:r>
            <a:r>
              <a:rPr lang="en-US" sz="3200" i="1" dirty="0"/>
              <a:t>house is very old.</a:t>
            </a:r>
            <a:endParaRPr lang="en-US" sz="3200" dirty="0"/>
          </a:p>
          <a:p>
            <a:pPr lvl="0"/>
            <a:r>
              <a:rPr lang="en-US" sz="3200" i="1" dirty="0" smtClean="0"/>
              <a:t>2. I </a:t>
            </a:r>
            <a:r>
              <a:rPr lang="en-US" sz="3200" i="1" dirty="0"/>
              <a:t>visited a famous floating market.</a:t>
            </a:r>
            <a:endParaRPr lang="en-US" sz="3200" dirty="0"/>
          </a:p>
          <a:p>
            <a:r>
              <a:rPr lang="en-US" sz="3200" i="1" dirty="0"/>
              <a:t>3. He lives in an old house.</a:t>
            </a:r>
            <a:endParaRPr lang="en-US" sz="3200" dirty="0"/>
          </a:p>
          <a:p>
            <a:r>
              <a:rPr lang="en-US" sz="3200" b="1" i="1" dirty="0" smtClean="0"/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7417" y="146291"/>
            <a:ext cx="7127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* Game: </a:t>
            </a:r>
            <a:r>
              <a:rPr lang="en-US" sz="4800" b="1" dirty="0" smtClean="0">
                <a:solidFill>
                  <a:srgbClr val="00B050"/>
                </a:solidFill>
              </a:rPr>
              <a:t>Game Whispering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100" y="1007913"/>
            <a:ext cx="361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FF0000"/>
                </a:solidFill>
              </a:rPr>
              <a:t>* Suggested sentences: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02" y="3259468"/>
            <a:ext cx="3616595" cy="284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28559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27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104314" y="3048000"/>
            <a:ext cx="7315200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Learn new words by heart.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Redo all the exercises.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Prepare A CLOSER LOOK </a:t>
            </a:r>
            <a:r>
              <a:rPr lang="en-US" altLang="vi-VN" sz="4000" dirty="0" smtClean="0">
                <a:latin typeface="Calibri" pitchFamily="34" charset="0"/>
              </a:rPr>
              <a:t>2.</a:t>
            </a:r>
            <a:endParaRPr lang="en-US" altLang="vi-VN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3151" y="1828801"/>
            <a:ext cx="6848475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4162425" cy="104775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49603600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5851" y="0"/>
            <a:ext cx="9247237" cy="228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155244" y="2512509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16649"/>
                </a:solidFill>
                <a:latin typeface=".VnBodoni" pitchFamily="34" charset="0"/>
              </a:rPr>
              <a:t>LESSON 2</a:t>
            </a:r>
            <a:endParaRPr lang="en-US" sz="4000" b="1" dirty="0">
              <a:solidFill>
                <a:srgbClr val="F16649"/>
              </a:solidFill>
              <a:latin typeface=".VnBodon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6" y="3429000"/>
            <a:ext cx="4176100" cy="913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91" y="3516172"/>
            <a:ext cx="961782" cy="777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8872" y="4522958"/>
            <a:ext cx="274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*Vocabulary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0722" y="5046178"/>
            <a:ext cx="310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*Pronunciation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2504" y="5569398"/>
            <a:ext cx="290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/</a:t>
            </a:r>
            <a:r>
              <a:rPr lang="en-US" sz="3600" b="1" dirty="0" err="1">
                <a:solidFill>
                  <a:srgbClr val="F16649"/>
                </a:solidFill>
              </a:rPr>
              <a:t>əʊ</a:t>
            </a:r>
            <a:r>
              <a:rPr lang="en-US" sz="3600" b="1" dirty="0">
                <a:solidFill>
                  <a:srgbClr val="F16649"/>
                </a:solidFill>
              </a:rPr>
              <a:t>/ </a:t>
            </a:r>
            <a:r>
              <a:rPr lang="en-US" sz="3600" b="1" dirty="0"/>
              <a:t>and </a:t>
            </a:r>
            <a:r>
              <a:rPr lang="en-US" sz="3600" b="1" dirty="0">
                <a:solidFill>
                  <a:srgbClr val="F16649"/>
                </a:solidFill>
              </a:rPr>
              <a:t>/</a:t>
            </a:r>
            <a:r>
              <a:rPr lang="en-US" sz="3600" b="1" dirty="0" err="1">
                <a:solidFill>
                  <a:srgbClr val="F16649"/>
                </a:solidFill>
              </a:rPr>
              <a:t>aʊ</a:t>
            </a:r>
            <a:r>
              <a:rPr lang="en-US" sz="3600" b="1" dirty="0">
                <a:solidFill>
                  <a:srgbClr val="F1664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66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81" y="13645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999"/>
                </a:solidFill>
              </a:rPr>
              <a:t>* Vocabulary</a:t>
            </a:r>
            <a:endParaRPr lang="en-US" sz="3200" b="1" dirty="0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10" y="512698"/>
            <a:ext cx="4299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sunny </a:t>
            </a:r>
            <a:r>
              <a:rPr lang="en-US" sz="2800" dirty="0"/>
              <a:t>(</a:t>
            </a:r>
            <a:r>
              <a:rPr lang="en-US" sz="2800" dirty="0" err="1"/>
              <a:t>adj</a:t>
            </a:r>
            <a:r>
              <a:rPr lang="en-US" sz="2800" dirty="0" smtClean="0"/>
              <a:t>) </a:t>
            </a:r>
            <a:r>
              <a:rPr lang="en-US" sz="2400" dirty="0"/>
              <a:t>/ˈ</a:t>
            </a:r>
            <a:r>
              <a:rPr lang="en-US" sz="2400" dirty="0" err="1"/>
              <a:t>sʌni</a:t>
            </a:r>
            <a:r>
              <a:rPr lang="en-US" sz="2400" dirty="0" smtClean="0"/>
              <a:t>/  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67220" y="471808"/>
            <a:ext cx="116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 rainy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7220" y="995048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 delicious </a:t>
            </a:r>
            <a:r>
              <a:rPr lang="en-US" sz="2800" dirty="0"/>
              <a:t>(</a:t>
            </a:r>
            <a:r>
              <a:rPr lang="en-US" sz="2800" dirty="0" err="1"/>
              <a:t>adj</a:t>
            </a:r>
            <a:r>
              <a:rPr lang="en-US" sz="2800" dirty="0" smtClean="0"/>
              <a:t>)  </a:t>
            </a:r>
            <a:r>
              <a:rPr lang="en-US" sz="2400" dirty="0" smtClean="0"/>
              <a:t>/</a:t>
            </a:r>
            <a:r>
              <a:rPr lang="en-US" sz="2400" dirty="0" err="1"/>
              <a:t>dɪˈlɪʃəs</a:t>
            </a:r>
            <a:r>
              <a:rPr lang="en-US" sz="2400" dirty="0" smtClean="0"/>
              <a:t>/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10008" y="1015571"/>
            <a:ext cx="1152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 tasty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84232" y="1479545"/>
            <a:ext cx="293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 stall </a:t>
            </a:r>
            <a:r>
              <a:rPr lang="en-US" sz="2800" dirty="0"/>
              <a:t>(n</a:t>
            </a:r>
            <a:r>
              <a:rPr lang="en-US" sz="2800" dirty="0" smtClean="0"/>
              <a:t>)  </a:t>
            </a:r>
            <a:r>
              <a:rPr lang="en-US" sz="2400" dirty="0" smtClean="0"/>
              <a:t>/</a:t>
            </a:r>
            <a:r>
              <a:rPr lang="en-US" sz="2400" dirty="0" err="1"/>
              <a:t>stɔːl</a:t>
            </a:r>
            <a:r>
              <a:rPr lang="en-US" sz="2400" dirty="0" smtClean="0"/>
              <a:t>/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18795" y="1914544"/>
            <a:ext cx="364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-  palace </a:t>
            </a:r>
            <a:r>
              <a:rPr lang="en-US" sz="2800" dirty="0"/>
              <a:t>(n</a:t>
            </a:r>
            <a:r>
              <a:rPr lang="en-US" sz="2800" dirty="0" smtClean="0"/>
              <a:t>)  </a:t>
            </a:r>
            <a:r>
              <a:rPr lang="en-US" sz="2400" dirty="0" smtClean="0"/>
              <a:t>/</a:t>
            </a:r>
            <a:r>
              <a:rPr lang="en-US" sz="2400" dirty="0"/>
              <a:t>ˈ</a:t>
            </a:r>
            <a:r>
              <a:rPr lang="en-US" sz="2400" dirty="0" err="1"/>
              <a:t>pæləs</a:t>
            </a:r>
            <a:r>
              <a:rPr lang="en-US" sz="2400" dirty="0" smtClean="0"/>
              <a:t>/: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60660" y="2411720"/>
            <a:ext cx="507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street </a:t>
            </a:r>
            <a:r>
              <a:rPr lang="en-US" sz="2800" dirty="0"/>
              <a:t>food (</a:t>
            </a:r>
            <a:r>
              <a:rPr lang="en-US" sz="2800" dirty="0" err="1"/>
              <a:t>nph</a:t>
            </a:r>
            <a:r>
              <a:rPr lang="en-US" sz="2800" dirty="0" smtClean="0"/>
              <a:t>)  </a:t>
            </a:r>
            <a:r>
              <a:rPr lang="en-US" sz="2400" dirty="0" smtClean="0"/>
              <a:t>/ˈ</a:t>
            </a:r>
            <a:r>
              <a:rPr lang="en-US" sz="2400" dirty="0" err="1"/>
              <a:t>striːt</a:t>
            </a:r>
            <a:r>
              <a:rPr lang="en-US" sz="2400" dirty="0"/>
              <a:t> </a:t>
            </a:r>
            <a:r>
              <a:rPr lang="en-US" sz="2400" dirty="0" err="1"/>
              <a:t>fuːd</a:t>
            </a:r>
            <a:r>
              <a:rPr lang="en-US" sz="2400" dirty="0" smtClean="0"/>
              <a:t>/: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63903" y="2890236"/>
            <a:ext cx="658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floating </a:t>
            </a:r>
            <a:r>
              <a:rPr lang="en-US" sz="2800" dirty="0"/>
              <a:t>market (</a:t>
            </a:r>
            <a:r>
              <a:rPr lang="en-US" sz="2800" dirty="0" err="1"/>
              <a:t>nph</a:t>
            </a:r>
            <a:r>
              <a:rPr lang="en-US" sz="2800" dirty="0" smtClean="0"/>
              <a:t>) </a:t>
            </a:r>
            <a:r>
              <a:rPr lang="en-US" sz="2400" dirty="0"/>
              <a:t>/ˈ</a:t>
            </a:r>
            <a:r>
              <a:rPr lang="en-US" sz="2400" dirty="0" err="1"/>
              <a:t>fləʊtɪŋ</a:t>
            </a:r>
            <a:r>
              <a:rPr lang="en-US" sz="2400" dirty="0"/>
              <a:t> </a:t>
            </a:r>
            <a:r>
              <a:rPr lang="en-US" sz="2400" dirty="0" err="1"/>
              <a:t>mɑːrkɪt</a:t>
            </a:r>
            <a:r>
              <a:rPr lang="en-US" sz="2400" dirty="0"/>
              <a:t>/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90" y="160532"/>
            <a:ext cx="3643952" cy="345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78" y="203814"/>
            <a:ext cx="3560313" cy="262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1" y="3376952"/>
            <a:ext cx="3761475" cy="286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99982" y="1433378"/>
            <a:ext cx="2600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/>
              <a:t>q</a:t>
            </a:r>
            <a:r>
              <a:rPr lang="en-GB" sz="2800" dirty="0" err="1" smtClean="0"/>
              <a:t>uán</a:t>
            </a:r>
            <a:r>
              <a:rPr lang="en-GB" sz="2800" dirty="0" smtClean="0"/>
              <a:t>, </a:t>
            </a:r>
            <a:r>
              <a:rPr lang="en-GB" sz="2800" dirty="0" err="1" smtClean="0"/>
              <a:t>quày</a:t>
            </a:r>
            <a:r>
              <a:rPr lang="en-GB" sz="2800" dirty="0" smtClean="0"/>
              <a:t> </a:t>
            </a:r>
            <a:r>
              <a:rPr lang="en-GB" sz="2800" dirty="0" err="1" smtClean="0"/>
              <a:t>hàng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557539" y="1886974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cung</a:t>
            </a:r>
            <a:r>
              <a:rPr lang="en-GB" sz="2800" dirty="0" smtClean="0"/>
              <a:t> </a:t>
            </a:r>
            <a:r>
              <a:rPr lang="en-GB" sz="2800" dirty="0" err="1" smtClean="0"/>
              <a:t>điện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941299" y="2401769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/>
              <a:t>m</a:t>
            </a:r>
            <a:r>
              <a:rPr lang="en-GB" sz="2800" dirty="0" err="1" smtClean="0"/>
              <a:t>ón</a:t>
            </a:r>
            <a:r>
              <a:rPr lang="en-GB" sz="2800" dirty="0" smtClean="0"/>
              <a:t> </a:t>
            </a:r>
            <a:r>
              <a:rPr lang="en-GB" sz="2800" dirty="0" err="1" smtClean="0"/>
              <a:t>ăn</a:t>
            </a:r>
            <a:r>
              <a:rPr lang="en-GB" sz="2800" dirty="0" smtClean="0"/>
              <a:t> </a:t>
            </a:r>
            <a:r>
              <a:rPr lang="en-GB" sz="2800" dirty="0" err="1" smtClean="0"/>
              <a:t>đường</a:t>
            </a:r>
            <a:r>
              <a:rPr lang="en-GB" sz="2800" dirty="0" smtClean="0"/>
              <a:t> </a:t>
            </a:r>
            <a:r>
              <a:rPr lang="en-GB" sz="2800" dirty="0" err="1" smtClean="0"/>
              <a:t>phố</a:t>
            </a:r>
            <a:endParaRPr lang="en-US" sz="2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88" y="3613414"/>
            <a:ext cx="3785592" cy="250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6" y="3613415"/>
            <a:ext cx="3370997" cy="250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69161" y="2893996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chợ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4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206" y="-15133"/>
            <a:ext cx="5702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999"/>
                </a:solidFill>
              </a:rPr>
              <a:t>* Checking vocabulary</a:t>
            </a:r>
            <a:endParaRPr lang="en-US" sz="3200" b="1" dirty="0">
              <a:solidFill>
                <a:srgbClr val="0099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10" y="499050"/>
            <a:ext cx="2149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sunny </a:t>
            </a:r>
            <a:r>
              <a:rPr lang="en-US" sz="2800" dirty="0"/>
              <a:t>(</a:t>
            </a:r>
            <a:r>
              <a:rPr lang="en-US" sz="2800" dirty="0" err="1"/>
              <a:t>adj</a:t>
            </a:r>
            <a:r>
              <a:rPr lang="en-US" sz="2800" dirty="0" smtClean="0"/>
              <a:t>):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07396" y="485456"/>
            <a:ext cx="116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# rainy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20" y="995048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 delicious </a:t>
            </a:r>
            <a:r>
              <a:rPr lang="en-US" sz="2800" dirty="0"/>
              <a:t>(</a:t>
            </a:r>
            <a:r>
              <a:rPr lang="en-US" sz="2800" dirty="0" err="1"/>
              <a:t>adj</a:t>
            </a:r>
            <a:r>
              <a:rPr lang="en-US" sz="2800" dirty="0" smtClean="0"/>
              <a:t>):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890616" y="988275"/>
            <a:ext cx="1152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# tasty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232" y="1479545"/>
            <a:ext cx="1994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 stall </a:t>
            </a:r>
            <a:r>
              <a:rPr lang="en-US" sz="2800" dirty="0"/>
              <a:t>(n</a:t>
            </a:r>
            <a:r>
              <a:rPr lang="en-US" sz="2800" dirty="0" smtClean="0"/>
              <a:t>) :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18795" y="1914544"/>
            <a:ext cx="2415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-  palace </a:t>
            </a:r>
            <a:r>
              <a:rPr lang="en-US" sz="2800" dirty="0"/>
              <a:t>(n</a:t>
            </a:r>
            <a:r>
              <a:rPr lang="en-US" sz="2800" dirty="0" smtClean="0"/>
              <a:t>):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60660" y="2411720"/>
            <a:ext cx="3069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street </a:t>
            </a:r>
            <a:r>
              <a:rPr lang="en-US" sz="2800" dirty="0"/>
              <a:t>food (</a:t>
            </a:r>
            <a:r>
              <a:rPr lang="en-US" sz="2800" dirty="0" err="1"/>
              <a:t>nph</a:t>
            </a:r>
            <a:r>
              <a:rPr lang="en-US" sz="2800" dirty="0" smtClean="0"/>
              <a:t>):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63904" y="2890236"/>
            <a:ext cx="3597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floating </a:t>
            </a:r>
            <a:r>
              <a:rPr lang="en-US" sz="2800" dirty="0"/>
              <a:t>market (</a:t>
            </a:r>
            <a:r>
              <a:rPr lang="en-US" sz="2800" dirty="0" err="1"/>
              <a:t>nph</a:t>
            </a:r>
            <a:r>
              <a:rPr lang="en-US" sz="28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790286" y="1419730"/>
            <a:ext cx="2600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</a:rPr>
              <a:t>q</a:t>
            </a:r>
            <a:r>
              <a:rPr lang="en-GB" sz="2800" dirty="0" err="1" smtClean="0">
                <a:solidFill>
                  <a:srgbClr val="0070C0"/>
                </a:solidFill>
              </a:rPr>
              <a:t>uán</a:t>
            </a:r>
            <a:r>
              <a:rPr lang="en-GB" sz="2800" dirty="0" smtClean="0">
                <a:solidFill>
                  <a:srgbClr val="0070C0"/>
                </a:solidFill>
              </a:rPr>
              <a:t>, </a:t>
            </a:r>
            <a:r>
              <a:rPr lang="en-GB" sz="2800" dirty="0" err="1" smtClean="0">
                <a:solidFill>
                  <a:srgbClr val="0070C0"/>
                </a:solidFill>
              </a:rPr>
              <a:t>quày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hàng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4195" y="1873326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>
                <a:solidFill>
                  <a:srgbClr val="0070C0"/>
                </a:solidFill>
              </a:rPr>
              <a:t>cung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điện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0073" y="2893996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nổi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8131" y="2401769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</a:rPr>
              <a:t>m</a:t>
            </a:r>
            <a:r>
              <a:rPr lang="en-GB" sz="2800" dirty="0" err="1" smtClean="0">
                <a:solidFill>
                  <a:srgbClr val="0070C0"/>
                </a:solidFill>
              </a:rPr>
              <a:t>ón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ăn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đường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phố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57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box with an adjective.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69314" y="1542679"/>
            <a:ext cx="5683257" cy="1268475"/>
            <a:chOff x="3069314" y="1357941"/>
            <a:chExt cx="5683257" cy="126847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city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69312" y="2836059"/>
            <a:ext cx="5683257" cy="1268475"/>
            <a:chOff x="3069314" y="1357941"/>
            <a:chExt cx="5683257" cy="12684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food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40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069312" y="4150742"/>
            <a:ext cx="5683257" cy="1268475"/>
            <a:chOff x="3069314" y="1357941"/>
            <a:chExt cx="5683257" cy="126847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17905" y="2033409"/>
                <a:ext cx="12246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people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8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69312" y="5313569"/>
            <a:ext cx="5683257" cy="1268475"/>
            <a:chOff x="3069314" y="1357941"/>
            <a:chExt cx="5683257" cy="126847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203371" y="1940616"/>
              <a:ext cx="1472292" cy="685800"/>
              <a:chOff x="5279571" y="1940616"/>
              <a:chExt cx="1472292" cy="6858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20388" y="2037294"/>
                <a:ext cx="14314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weather</a:t>
                </a: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42101" y="768316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E89453-B680-41A6-AB91-EB8A4DF13AD1}"/>
              </a:ext>
            </a:extLst>
          </p:cNvPr>
          <p:cNvSpPr txBox="1"/>
          <p:nvPr/>
        </p:nvSpPr>
        <p:spPr>
          <a:xfrm>
            <a:off x="3372535" y="5346476"/>
            <a:ext cx="851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rainy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FEF3E36-F6B9-4692-ABF4-CBF107EC5CA1}"/>
              </a:ext>
            </a:extLst>
          </p:cNvPr>
          <p:cNvSpPr txBox="1"/>
          <p:nvPr/>
        </p:nvSpPr>
        <p:spPr>
          <a:xfrm>
            <a:off x="3486533" y="1568872"/>
            <a:ext cx="6126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old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6B51669-CA0C-432B-B695-A6BACD64B778}"/>
              </a:ext>
            </a:extLst>
          </p:cNvPr>
          <p:cNvSpPr txBox="1"/>
          <p:nvPr/>
        </p:nvSpPr>
        <p:spPr>
          <a:xfrm>
            <a:off x="3115448" y="2857362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delicious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F4E97E9-C05E-46E4-8430-BD4C5EA930C5}"/>
              </a:ext>
            </a:extLst>
          </p:cNvPr>
          <p:cNvSpPr txBox="1"/>
          <p:nvPr/>
        </p:nvSpPr>
        <p:spPr>
          <a:xfrm>
            <a:off x="3193192" y="4173120"/>
            <a:ext cx="1221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C122A0A-9422-49B8-9329-3CC3D47DB477}"/>
              </a:ext>
            </a:extLst>
          </p:cNvPr>
          <p:cNvSpPr txBox="1"/>
          <p:nvPr/>
        </p:nvSpPr>
        <p:spPr>
          <a:xfrm>
            <a:off x="7407554" y="1564811"/>
            <a:ext cx="12204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exciting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6C8C910-7A4D-4BE7-BA69-09469F38B3E5}"/>
              </a:ext>
            </a:extLst>
          </p:cNvPr>
          <p:cNvSpPr txBox="1"/>
          <p:nvPr/>
        </p:nvSpPr>
        <p:spPr>
          <a:xfrm>
            <a:off x="7526174" y="5339762"/>
            <a:ext cx="983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sunny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419382F-8205-47C9-BD8C-A08737F30A10}"/>
              </a:ext>
            </a:extLst>
          </p:cNvPr>
          <p:cNvSpPr txBox="1"/>
          <p:nvPr/>
        </p:nvSpPr>
        <p:spPr>
          <a:xfrm>
            <a:off x="7596706" y="2857361"/>
            <a:ext cx="8421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tasty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A07E5DA-CA74-4E02-BA99-026C00E88EB1}"/>
              </a:ext>
            </a:extLst>
          </p:cNvPr>
          <p:cNvSpPr txBox="1"/>
          <p:nvPr/>
        </p:nvSpPr>
        <p:spPr>
          <a:xfrm>
            <a:off x="7454745" y="4176934"/>
            <a:ext cx="1126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helpful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371" y="143381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rainy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44" y="208697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371" y="274013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delicious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71" y="339329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344" y="404517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exciting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344" y="4697047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sunny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371" y="5348921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tasty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344" y="6000795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8576 0.5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28455 -0.07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8576 0.01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148E-6 L 0.28698 0.110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74584 -0.36458 " pathEditMode="relative" rAng="0" ptsTypes="AA">
                                      <p:cBhvr>
                                        <p:cTn id="4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74462 0.08981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2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74809 -0.36736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74584 -0.27084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5998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3" y="154768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3" y="202442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13117" y="2381692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373" y="27911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3" y="2738964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72790" y="3076200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373" y="3925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391712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419703" y="428484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73" y="47519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74326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099561" y="510272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373" y="556940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3" y="556075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38304" y="5950358"/>
            <a:ext cx="192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2101" y="768316"/>
            <a:ext cx="224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* Vocabulary</a:t>
            </a:r>
            <a:endParaRPr lang="en-US" sz="2800" b="1" dirty="0">
              <a:solidFill>
                <a:srgbClr val="0066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1584" y="6314320"/>
            <a:ext cx="248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Game : Lucky number0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524001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962400" y="15240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895600" y="22098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590800" y="3276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124200" y="42672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67200" y="48768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505450" y="4371975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15000" y="31242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105400" y="2133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3083" name="AutoShape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7391400" y="5638800"/>
            <a:ext cx="1143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1427" tIns="45714" rIns="91427" bIns="45714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  <a:latin typeface="Source Sans Pro Black" pitchFamily="34" charset="0"/>
              </a:rPr>
              <a:t>LUCKY NUMBER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525192" y="27178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152244" y="2735264"/>
            <a:ext cx="17526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764769" y="32430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722565" y="3276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722565" y="33067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764769" y="3243083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73963" y="3330579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48325" y="32766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73963" y="3298826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63509" y="32658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8" name="Oval 34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06446" y="3307617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9" name="Oval 3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3963" y="3285233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36518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5" grpId="0" animBg="1"/>
      <p:bldP spid="77856" grpId="0" animBg="1"/>
      <p:bldP spid="77858" grpId="0" animBg="1"/>
      <p:bldP spid="778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73" y="13951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3" y="134296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3" y="181970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0959447-A1D5-49B2-AC31-2F44318A1C3A}"/>
              </a:ext>
            </a:extLst>
          </p:cNvPr>
          <p:cNvSpPr txBox="1"/>
          <p:nvPr/>
        </p:nvSpPr>
        <p:spPr>
          <a:xfrm>
            <a:off x="1671424" y="1806052"/>
            <a:ext cx="94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sunny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7124131" y="6387152"/>
            <a:ext cx="604729" cy="443552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738</Words>
  <Application>Microsoft Office PowerPoint</Application>
  <PresentationFormat>On-screen Show (4:3)</PresentationFormat>
  <Paragraphs>208</Paragraphs>
  <Slides>23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63</cp:revision>
  <dcterms:created xsi:type="dcterms:W3CDTF">2020-12-09T02:04:09Z</dcterms:created>
  <dcterms:modified xsi:type="dcterms:W3CDTF">2021-12-27T14:58:12Z</dcterms:modified>
</cp:coreProperties>
</file>