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9" r:id="rId5"/>
    <p:sldId id="258" r:id="rId6"/>
    <p:sldId id="263" r:id="rId7"/>
    <p:sldId id="743" r:id="rId8"/>
    <p:sldId id="261" r:id="rId9"/>
    <p:sldId id="744" r:id="rId10"/>
    <p:sldId id="745" r:id="rId11"/>
    <p:sldId id="456" r:id="rId12"/>
    <p:sldId id="260" r:id="rId13"/>
    <p:sldId id="749" r:id="rId14"/>
    <p:sldId id="748" r:id="rId15"/>
    <p:sldId id="747" r:id="rId16"/>
    <p:sldId id="746" r:id="rId17"/>
    <p:sldId id="642" r:id="rId18"/>
    <p:sldId id="266" r:id="rId19"/>
    <p:sldId id="739" r:id="rId20"/>
    <p:sldId id="267" r:id="rId21"/>
    <p:sldId id="314" r:id="rId22"/>
    <p:sldId id="330" r:id="rId23"/>
    <p:sldId id="265" r:id="rId24"/>
    <p:sldId id="268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9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EDF"/>
    <a:srgbClr val="FFE5E5"/>
    <a:srgbClr val="FFF5C2"/>
    <a:srgbClr val="C5FFF8"/>
    <a:srgbClr val="FBF6EE"/>
    <a:srgbClr val="C1F2B0"/>
    <a:srgbClr val="6DB9EF"/>
    <a:srgbClr val="F3FDE8"/>
    <a:srgbClr val="398FCF"/>
    <a:srgbClr val="F6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6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68" y="60"/>
      </p:cViewPr>
      <p:guideLst>
        <p:guide orient="horz" pos="2159"/>
        <p:guide pos="39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9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5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82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92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46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36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76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2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63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36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9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12" Type="http://schemas.openxmlformats.org/officeDocument/2006/relationships/image" Target="../media/image17.png"/><Relationship Id="rId17" Type="http://schemas.openxmlformats.org/officeDocument/2006/relationships/image" Target="../media/image38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4.svg"/><Relationship Id="rId15" Type="http://schemas.openxmlformats.org/officeDocument/2006/relationships/image" Target="../media/image24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sv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sv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13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svg"/><Relationship Id="rId11" Type="http://schemas.openxmlformats.org/officeDocument/2006/relationships/image" Target="../media/image36.svg"/><Relationship Id="rId5" Type="http://schemas.openxmlformats.org/officeDocument/2006/relationships/image" Target="../media/image5.png"/><Relationship Id="rId15" Type="http://schemas.openxmlformats.org/officeDocument/2006/relationships/image" Target="../media/image49.svg"/><Relationship Id="rId10" Type="http://schemas.openxmlformats.org/officeDocument/2006/relationships/image" Target="../media/image35.png"/><Relationship Id="rId4" Type="http://schemas.openxmlformats.org/officeDocument/2006/relationships/image" Target="../media/image8.svg"/><Relationship Id="rId9" Type="http://schemas.openxmlformats.org/officeDocument/2006/relationships/image" Target="../media/image45.sv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89277" y="2230557"/>
            <a:ext cx="9549433" cy="286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0850"/>
              </a:lnSpc>
            </a:pPr>
            <a:r>
              <a:rPr lang="en-US" sz="10800" dirty="0">
                <a:solidFill>
                  <a:srgbClr val="8A4985"/>
                </a:solidFill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WELCOME TO OUR CLASS</a:t>
            </a:r>
          </a:p>
        </p:txBody>
      </p:sp>
      <p:sp>
        <p:nvSpPr>
          <p:cNvPr id="5" name="Freeform 5"/>
          <p:cNvSpPr/>
          <p:nvPr/>
        </p:nvSpPr>
        <p:spPr>
          <a:xfrm>
            <a:off x="-253923" y="-537003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9990620" y="5160510"/>
            <a:ext cx="3031160" cy="2743200"/>
          </a:xfrm>
          <a:custGeom>
            <a:avLst/>
            <a:gdLst/>
            <a:ahLst/>
            <a:cxnLst/>
            <a:rect l="l" t="t" r="r" b="b"/>
            <a:pathLst>
              <a:path w="4546740" h="4114800">
                <a:moveTo>
                  <a:pt x="0" y="0"/>
                </a:moveTo>
                <a:lnTo>
                  <a:pt x="4546740" y="0"/>
                </a:lnTo>
                <a:lnTo>
                  <a:pt x="45467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824299" y="-190860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6172200" h="6172200">
                <a:moveTo>
                  <a:pt x="0" y="0"/>
                </a:moveTo>
                <a:lnTo>
                  <a:pt x="6172200" y="0"/>
                </a:lnTo>
                <a:lnTo>
                  <a:pt x="61722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3487865" y="3429000"/>
            <a:ext cx="7282309" cy="7767797"/>
          </a:xfrm>
          <a:custGeom>
            <a:avLst/>
            <a:gdLst/>
            <a:ahLst/>
            <a:cxnLst/>
            <a:rect l="l" t="t" r="r" b="b"/>
            <a:pathLst>
              <a:path w="10923464" h="11651695">
                <a:moveTo>
                  <a:pt x="0" y="0"/>
                </a:moveTo>
                <a:lnTo>
                  <a:pt x="10923464" y="0"/>
                </a:lnTo>
                <a:lnTo>
                  <a:pt x="10923464" y="11651695"/>
                </a:lnTo>
                <a:lnTo>
                  <a:pt x="0" y="11651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651BA76-F540-2F82-C8C1-BD44CC31A32E}"/>
              </a:ext>
            </a:extLst>
          </p:cNvPr>
          <p:cNvSpPr/>
          <p:nvPr/>
        </p:nvSpPr>
        <p:spPr>
          <a:xfrm>
            <a:off x="3590517" y="5160510"/>
            <a:ext cx="7346951" cy="966967"/>
          </a:xfrm>
          <a:custGeom>
            <a:avLst/>
            <a:gdLst/>
            <a:ahLst/>
            <a:cxnLst/>
            <a:rect l="l" t="t" r="r" b="b"/>
            <a:pathLst>
              <a:path w="812800" h="111078">
                <a:moveTo>
                  <a:pt x="0" y="0"/>
                </a:moveTo>
                <a:lnTo>
                  <a:pt x="812800" y="0"/>
                </a:lnTo>
                <a:lnTo>
                  <a:pt x="812800" y="111078"/>
                </a:lnTo>
                <a:lnTo>
                  <a:pt x="0" y="111078"/>
                </a:lnTo>
                <a:close/>
              </a:path>
            </a:pathLst>
          </a:custGeom>
          <a:solidFill>
            <a:srgbClr val="B3A183"/>
          </a:solidFill>
        </p:spPr>
        <p:txBody>
          <a:bodyPr/>
          <a:lstStyle/>
          <a:p>
            <a:pPr algn="ctr"/>
            <a:r>
              <a:rPr lang="en-US" sz="4400" dirty="0">
                <a:latin typeface="Book Antiqua" panose="02040602050305030304" pitchFamily="18" charset="0"/>
              </a:rPr>
              <a:t>Presented by: …..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5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8605" y="82550"/>
            <a:ext cx="1088834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2. Complete the following reported questions.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705485"/>
            <a:ext cx="118002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1.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“Are you excited about your upcoming trip to Mui Ne?”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28015" y="1848803"/>
            <a:ext cx="118002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2.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“Do you often meet Angela at school?”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98499" y="2938622"/>
            <a:ext cx="11798851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3.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“Will you visit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Giang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Dien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Waterfall next week?”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47115" y="1250950"/>
            <a:ext cx="11800205" cy="807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He asked the children if they were _______________________.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047115" y="2392045"/>
            <a:ext cx="1137361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She asked us whether we ______________________________.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1047114" y="3411378"/>
            <a:ext cx="11373618" cy="825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She wanted to know if Mark____________________________.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F15D858E-B210-0220-092A-C13406D913B8}"/>
              </a:ext>
            </a:extLst>
          </p:cNvPr>
          <p:cNvSpPr txBox="1"/>
          <p:nvPr/>
        </p:nvSpPr>
        <p:spPr>
          <a:xfrm>
            <a:off x="697229" y="4040188"/>
            <a:ext cx="118002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4.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“Is Con Dao National Park rich in flora and fauna?”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06B22230-7DA7-0DC2-37DA-CA22A57CAAD8}"/>
              </a:ext>
            </a:extLst>
          </p:cNvPr>
          <p:cNvSpPr txBox="1"/>
          <p:nvPr/>
        </p:nvSpPr>
        <p:spPr>
          <a:xfrm>
            <a:off x="697229" y="5196045"/>
            <a:ext cx="118002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5.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“Can we go to the campsite by bike?”</a:t>
            </a: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0A9E5E8D-6890-2B12-9774-5C103F490ABC}"/>
              </a:ext>
            </a:extLst>
          </p:cNvPr>
          <p:cNvSpPr txBox="1"/>
          <p:nvPr/>
        </p:nvSpPr>
        <p:spPr>
          <a:xfrm>
            <a:off x="1047113" y="5779610"/>
            <a:ext cx="11884169" cy="1214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Arthur wanted to know ________________________________.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4D023237-00AC-E327-83EF-51DE3C6BDFBF}"/>
              </a:ext>
            </a:extLst>
          </p:cNvPr>
          <p:cNvSpPr txBox="1"/>
          <p:nvPr/>
        </p:nvSpPr>
        <p:spPr>
          <a:xfrm>
            <a:off x="1097279" y="4623753"/>
            <a:ext cx="11373618" cy="1028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I asked the teacher ___________________________________.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B62F28C-5956-C7EB-AB34-EC319730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017" flipH="1" flipV="1">
            <a:off x="99270" y="875609"/>
            <a:ext cx="1057490" cy="9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F34D48D-6F5F-B26C-7C9F-51848AC8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017" flipH="1" flipV="1">
            <a:off x="22652" y="2007942"/>
            <a:ext cx="1057490" cy="9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4203B21-0DB0-047C-F2A4-63C693367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017" flipH="1" flipV="1">
            <a:off x="25829" y="3057014"/>
            <a:ext cx="1057490" cy="9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14135D5-5717-D3A8-C1C4-30DEE5555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017" flipH="1" flipV="1">
            <a:off x="61159" y="4212870"/>
            <a:ext cx="1057490" cy="9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5C1FAB1-E364-4192-6AB3-A1A87AF61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017" flipH="1" flipV="1">
            <a:off x="134686" y="5370505"/>
            <a:ext cx="1057490" cy="9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52771C58-87F8-DD84-64E4-DCD49A9630ED}"/>
              </a:ext>
            </a:extLst>
          </p:cNvPr>
          <p:cNvSpPr/>
          <p:nvPr/>
        </p:nvSpPr>
        <p:spPr>
          <a:xfrm>
            <a:off x="10826328" y="-296948"/>
            <a:ext cx="1470234" cy="1803241"/>
          </a:xfrm>
          <a:custGeom>
            <a:avLst/>
            <a:gdLst/>
            <a:ahLst/>
            <a:cxnLst/>
            <a:rect l="l" t="t" r="r" b="b"/>
            <a:pathLst>
              <a:path w="2782851" h="2782851">
                <a:moveTo>
                  <a:pt x="0" y="0"/>
                </a:moveTo>
                <a:lnTo>
                  <a:pt x="2782851" y="0"/>
                </a:lnTo>
                <a:lnTo>
                  <a:pt x="2782851" y="2782851"/>
                </a:lnTo>
                <a:lnTo>
                  <a:pt x="0" y="278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28191A64-D5F5-7D0A-23B7-1F321D0615A9}"/>
              </a:ext>
            </a:extLst>
          </p:cNvPr>
          <p:cNvSpPr/>
          <p:nvPr/>
        </p:nvSpPr>
        <p:spPr>
          <a:xfrm>
            <a:off x="-40849" y="6404935"/>
            <a:ext cx="2650912" cy="453065"/>
          </a:xfrm>
          <a:custGeom>
            <a:avLst/>
            <a:gdLst/>
            <a:ahLst/>
            <a:cxnLst/>
            <a:rect l="l" t="t" r="r" b="b"/>
            <a:pathLst>
              <a:path w="3976368" h="679597">
                <a:moveTo>
                  <a:pt x="0" y="0"/>
                </a:moveTo>
                <a:lnTo>
                  <a:pt x="3976368" y="0"/>
                </a:lnTo>
                <a:lnTo>
                  <a:pt x="3976368" y="679598"/>
                </a:lnTo>
                <a:lnTo>
                  <a:pt x="0" y="679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50974A2-95C7-5CB6-8DF0-12FD789750D1}"/>
              </a:ext>
            </a:extLst>
          </p:cNvPr>
          <p:cNvSpPr/>
          <p:nvPr/>
        </p:nvSpPr>
        <p:spPr>
          <a:xfrm>
            <a:off x="2610063" y="6378738"/>
            <a:ext cx="2650912" cy="453065"/>
          </a:xfrm>
          <a:custGeom>
            <a:avLst/>
            <a:gdLst/>
            <a:ahLst/>
            <a:cxnLst/>
            <a:rect l="l" t="t" r="r" b="b"/>
            <a:pathLst>
              <a:path w="3976368" h="679597">
                <a:moveTo>
                  <a:pt x="0" y="0"/>
                </a:moveTo>
                <a:lnTo>
                  <a:pt x="3976368" y="0"/>
                </a:lnTo>
                <a:lnTo>
                  <a:pt x="3976368" y="679598"/>
                </a:lnTo>
                <a:lnTo>
                  <a:pt x="0" y="679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2D59316E-E152-D8BD-6870-5E4B6CCE3B8A}"/>
              </a:ext>
            </a:extLst>
          </p:cNvPr>
          <p:cNvSpPr/>
          <p:nvPr/>
        </p:nvSpPr>
        <p:spPr>
          <a:xfrm>
            <a:off x="5271875" y="6390720"/>
            <a:ext cx="2650912" cy="453065"/>
          </a:xfrm>
          <a:custGeom>
            <a:avLst/>
            <a:gdLst/>
            <a:ahLst/>
            <a:cxnLst/>
            <a:rect l="l" t="t" r="r" b="b"/>
            <a:pathLst>
              <a:path w="3976368" h="679597">
                <a:moveTo>
                  <a:pt x="0" y="0"/>
                </a:moveTo>
                <a:lnTo>
                  <a:pt x="3976368" y="0"/>
                </a:lnTo>
                <a:lnTo>
                  <a:pt x="3976368" y="679598"/>
                </a:lnTo>
                <a:lnTo>
                  <a:pt x="0" y="679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E3BA1A76-087D-6BA0-912A-1CF1BE85EDD2}"/>
              </a:ext>
            </a:extLst>
          </p:cNvPr>
          <p:cNvSpPr/>
          <p:nvPr/>
        </p:nvSpPr>
        <p:spPr>
          <a:xfrm>
            <a:off x="7922787" y="6425887"/>
            <a:ext cx="2650912" cy="453065"/>
          </a:xfrm>
          <a:custGeom>
            <a:avLst/>
            <a:gdLst/>
            <a:ahLst/>
            <a:cxnLst/>
            <a:rect l="l" t="t" r="r" b="b"/>
            <a:pathLst>
              <a:path w="3976368" h="679597">
                <a:moveTo>
                  <a:pt x="0" y="0"/>
                </a:moveTo>
                <a:lnTo>
                  <a:pt x="3976368" y="0"/>
                </a:lnTo>
                <a:lnTo>
                  <a:pt x="3976368" y="679598"/>
                </a:lnTo>
                <a:lnTo>
                  <a:pt x="0" y="679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D57B8FA8-27BB-24F4-D25D-8C9D8A714B59}"/>
              </a:ext>
            </a:extLst>
          </p:cNvPr>
          <p:cNvSpPr/>
          <p:nvPr/>
        </p:nvSpPr>
        <p:spPr>
          <a:xfrm>
            <a:off x="10573699" y="6461054"/>
            <a:ext cx="2650912" cy="453065"/>
          </a:xfrm>
          <a:custGeom>
            <a:avLst/>
            <a:gdLst/>
            <a:ahLst/>
            <a:cxnLst/>
            <a:rect l="l" t="t" r="r" b="b"/>
            <a:pathLst>
              <a:path w="3976368" h="679597">
                <a:moveTo>
                  <a:pt x="0" y="0"/>
                </a:moveTo>
                <a:lnTo>
                  <a:pt x="3976368" y="0"/>
                </a:lnTo>
                <a:lnTo>
                  <a:pt x="3976368" y="679598"/>
                </a:lnTo>
                <a:lnTo>
                  <a:pt x="0" y="679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49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28" y="5020700"/>
            <a:ext cx="3688431" cy="3674599"/>
          </a:xfrm>
          <a:custGeom>
            <a:avLst/>
            <a:gdLst/>
            <a:ahLst/>
            <a:cxnLst/>
            <a:rect l="l" t="t" r="r" b="b"/>
            <a:pathLst>
              <a:path w="5532646" h="5511898">
                <a:moveTo>
                  <a:pt x="0" y="0"/>
                </a:moveTo>
                <a:lnTo>
                  <a:pt x="5532645" y="0"/>
                </a:lnTo>
                <a:lnTo>
                  <a:pt x="5532645" y="5511899"/>
                </a:lnTo>
                <a:lnTo>
                  <a:pt x="0" y="5511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93606" y="5183666"/>
            <a:ext cx="1992050" cy="1451223"/>
            <a:chOff x="0" y="0"/>
            <a:chExt cx="3984100" cy="290244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4873" r="4873"/>
            <a:stretch>
              <a:fillRect/>
            </a:stretch>
          </p:blipFill>
          <p:spPr>
            <a:xfrm>
              <a:off x="0" y="0"/>
              <a:ext cx="3984100" cy="290244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0" y="341183"/>
            <a:ext cx="9525000" cy="984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60"/>
              </a:lnSpc>
            </a:pPr>
            <a:r>
              <a:rPr lang="en-US" sz="7334" dirty="0">
                <a:solidFill>
                  <a:srgbClr val="FFFFFF"/>
                </a:solidFill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Check your answer</a:t>
            </a:r>
          </a:p>
        </p:txBody>
      </p:sp>
      <p:sp>
        <p:nvSpPr>
          <p:cNvPr id="15" name="Freeform 15"/>
          <p:cNvSpPr/>
          <p:nvPr/>
        </p:nvSpPr>
        <p:spPr>
          <a:xfrm>
            <a:off x="9618215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1705382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3A88D652-0AF1-14BD-E11D-8CD3FE70B75F}"/>
              </a:ext>
            </a:extLst>
          </p:cNvPr>
          <p:cNvSpPr txBox="1"/>
          <p:nvPr/>
        </p:nvSpPr>
        <p:spPr>
          <a:xfrm>
            <a:off x="554355" y="1408857"/>
            <a:ext cx="1180020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Book Antiqua" panose="02040602050305030304" pitchFamily="18" charset="0"/>
              </a:rPr>
              <a:t>1.</a:t>
            </a:r>
            <a:r>
              <a:rPr lang="en-US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 “Are you excited about your upcoming trip to Mui Ne?”</a:t>
            </a:r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C59231B9-DEFD-F839-C937-19666C8E55A8}"/>
              </a:ext>
            </a:extLst>
          </p:cNvPr>
          <p:cNvSpPr txBox="1"/>
          <p:nvPr/>
        </p:nvSpPr>
        <p:spPr>
          <a:xfrm>
            <a:off x="760197" y="3208668"/>
            <a:ext cx="7227084" cy="807720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no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He asked the children if they were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C8FC7B-985B-92E5-3DB1-328C15DB6DA6}"/>
              </a:ext>
            </a:extLst>
          </p:cNvPr>
          <p:cNvSpPr txBox="1"/>
          <p:nvPr/>
        </p:nvSpPr>
        <p:spPr>
          <a:xfrm>
            <a:off x="760197" y="4130807"/>
            <a:ext cx="10365003" cy="707886"/>
          </a:xfrm>
          <a:prstGeom prst="rect">
            <a:avLst/>
          </a:prstGeom>
          <a:solidFill>
            <a:srgbClr val="FFF5C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ook Antiqua" panose="02040602050305030304" pitchFamily="18" charset="0"/>
              </a:rPr>
              <a:t>excited about their upcoming trip to Mui Ne.</a:t>
            </a:r>
          </a:p>
        </p:txBody>
      </p:sp>
      <p:pic>
        <p:nvPicPr>
          <p:cNvPr id="32" name="Graphic 31" descr="Arrow: Counter-clockwise curve with solid fill">
            <a:extLst>
              <a:ext uri="{FF2B5EF4-FFF2-40B4-BE49-F238E27FC236}">
                <a16:creationId xmlns:a16="http://schemas.microsoft.com/office/drawing/2014/main" id="{C89B6B84-393C-6E06-6268-C557BDDF3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795070">
            <a:off x="-123003" y="3035883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49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28" y="5020700"/>
            <a:ext cx="3688431" cy="3674599"/>
          </a:xfrm>
          <a:custGeom>
            <a:avLst/>
            <a:gdLst/>
            <a:ahLst/>
            <a:cxnLst/>
            <a:rect l="l" t="t" r="r" b="b"/>
            <a:pathLst>
              <a:path w="5532646" h="5511898">
                <a:moveTo>
                  <a:pt x="0" y="0"/>
                </a:moveTo>
                <a:lnTo>
                  <a:pt x="5532645" y="0"/>
                </a:lnTo>
                <a:lnTo>
                  <a:pt x="5532645" y="5511899"/>
                </a:lnTo>
                <a:lnTo>
                  <a:pt x="0" y="5511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93606" y="5183666"/>
            <a:ext cx="1992050" cy="1451223"/>
            <a:chOff x="0" y="0"/>
            <a:chExt cx="3984100" cy="290244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4873" r="4873"/>
            <a:stretch>
              <a:fillRect/>
            </a:stretch>
          </p:blipFill>
          <p:spPr>
            <a:xfrm>
              <a:off x="0" y="0"/>
              <a:ext cx="3984100" cy="290244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0" y="341183"/>
            <a:ext cx="9525000" cy="984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Check your answer</a:t>
            </a:r>
          </a:p>
        </p:txBody>
      </p:sp>
      <p:sp>
        <p:nvSpPr>
          <p:cNvPr id="15" name="Freeform 15"/>
          <p:cNvSpPr/>
          <p:nvPr/>
        </p:nvSpPr>
        <p:spPr>
          <a:xfrm>
            <a:off x="9618215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1705382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3A88D652-0AF1-14BD-E11D-8CD3FE70B75F}"/>
              </a:ext>
            </a:extLst>
          </p:cNvPr>
          <p:cNvSpPr txBox="1"/>
          <p:nvPr/>
        </p:nvSpPr>
        <p:spPr>
          <a:xfrm>
            <a:off x="554355" y="1408857"/>
            <a:ext cx="1180020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Book Antiqua" panose="02040602050305030304" pitchFamily="18" charset="0"/>
              </a:rPr>
              <a:t>2.</a:t>
            </a:r>
            <a:r>
              <a:rPr lang="en-US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 “Do you often meet Angela at school?”</a:t>
            </a:r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C59231B9-DEFD-F839-C937-19666C8E55A8}"/>
              </a:ext>
            </a:extLst>
          </p:cNvPr>
          <p:cNvSpPr txBox="1"/>
          <p:nvPr/>
        </p:nvSpPr>
        <p:spPr>
          <a:xfrm>
            <a:off x="760197" y="3208668"/>
            <a:ext cx="6052083" cy="807720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noAutofit/>
          </a:bodyPr>
          <a:lstStyle/>
          <a:p>
            <a:r>
              <a:rPr lang="en-US" sz="4000" dirty="0">
                <a:latin typeface="Book Antiqua" panose="02040602050305030304" pitchFamily="18" charset="0"/>
              </a:rPr>
              <a:t>She asked us whether we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C8FC7B-985B-92E5-3DB1-328C15DB6DA6}"/>
              </a:ext>
            </a:extLst>
          </p:cNvPr>
          <p:cNvSpPr txBox="1"/>
          <p:nvPr/>
        </p:nvSpPr>
        <p:spPr>
          <a:xfrm>
            <a:off x="760197" y="4207601"/>
            <a:ext cx="7362723" cy="769441"/>
          </a:xfrm>
          <a:prstGeom prst="rect">
            <a:avLst/>
          </a:prstGeom>
          <a:solidFill>
            <a:srgbClr val="FFF5C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often met Angela at school.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32" name="Graphic 31" descr="Arrow: Counter-clockwise curve with solid fill">
            <a:extLst>
              <a:ext uri="{FF2B5EF4-FFF2-40B4-BE49-F238E27FC236}">
                <a16:creationId xmlns:a16="http://schemas.microsoft.com/office/drawing/2014/main" id="{C89B6B84-393C-6E06-6268-C557BDDF3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795070">
            <a:off x="-123003" y="30358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49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28" y="5020700"/>
            <a:ext cx="3688431" cy="3674599"/>
          </a:xfrm>
          <a:custGeom>
            <a:avLst/>
            <a:gdLst/>
            <a:ahLst/>
            <a:cxnLst/>
            <a:rect l="l" t="t" r="r" b="b"/>
            <a:pathLst>
              <a:path w="5532646" h="5511898">
                <a:moveTo>
                  <a:pt x="0" y="0"/>
                </a:moveTo>
                <a:lnTo>
                  <a:pt x="5532645" y="0"/>
                </a:lnTo>
                <a:lnTo>
                  <a:pt x="5532645" y="5511899"/>
                </a:lnTo>
                <a:lnTo>
                  <a:pt x="0" y="5511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93606" y="5183666"/>
            <a:ext cx="1992050" cy="1451223"/>
            <a:chOff x="0" y="0"/>
            <a:chExt cx="3984100" cy="290244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4873" r="4873"/>
            <a:stretch>
              <a:fillRect/>
            </a:stretch>
          </p:blipFill>
          <p:spPr>
            <a:xfrm>
              <a:off x="0" y="0"/>
              <a:ext cx="3984100" cy="290244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0" y="341183"/>
            <a:ext cx="9525000" cy="984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Check your answer</a:t>
            </a:r>
          </a:p>
        </p:txBody>
      </p:sp>
      <p:sp>
        <p:nvSpPr>
          <p:cNvPr id="15" name="Freeform 15"/>
          <p:cNvSpPr/>
          <p:nvPr/>
        </p:nvSpPr>
        <p:spPr>
          <a:xfrm>
            <a:off x="9618215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1705382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3A88D652-0AF1-14BD-E11D-8CD3FE70B75F}"/>
              </a:ext>
            </a:extLst>
          </p:cNvPr>
          <p:cNvSpPr txBox="1"/>
          <p:nvPr/>
        </p:nvSpPr>
        <p:spPr>
          <a:xfrm>
            <a:off x="554355" y="1408857"/>
            <a:ext cx="1180020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Book Antiqua" panose="02040602050305030304" pitchFamily="18" charset="0"/>
              </a:rPr>
              <a:t>3.</a:t>
            </a:r>
            <a:r>
              <a:rPr lang="en-US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 “Will you visit </a:t>
            </a:r>
            <a:r>
              <a:rPr lang="en-US" sz="48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Giang</a:t>
            </a:r>
            <a:r>
              <a:rPr lang="en-US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Dien</a:t>
            </a:r>
            <a:r>
              <a:rPr lang="en-US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 Waterfall next week?”</a:t>
            </a:r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C59231B9-DEFD-F839-C937-19666C8E55A8}"/>
              </a:ext>
            </a:extLst>
          </p:cNvPr>
          <p:cNvSpPr txBox="1"/>
          <p:nvPr/>
        </p:nvSpPr>
        <p:spPr>
          <a:xfrm>
            <a:off x="760196" y="3208668"/>
            <a:ext cx="6097804" cy="807720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no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She wanted to know if Mark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C8FC7B-985B-92E5-3DB1-328C15DB6DA6}"/>
              </a:ext>
            </a:extLst>
          </p:cNvPr>
          <p:cNvSpPr txBox="1"/>
          <p:nvPr/>
        </p:nvSpPr>
        <p:spPr>
          <a:xfrm>
            <a:off x="760197" y="4130807"/>
            <a:ext cx="11431803" cy="707886"/>
          </a:xfrm>
          <a:prstGeom prst="rect">
            <a:avLst/>
          </a:prstGeom>
          <a:solidFill>
            <a:srgbClr val="FFF5C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would visit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Giang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Dien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Waterfall the next week?</a:t>
            </a:r>
          </a:p>
        </p:txBody>
      </p:sp>
      <p:pic>
        <p:nvPicPr>
          <p:cNvPr id="32" name="Graphic 31" descr="Arrow: Counter-clockwise curve with solid fill">
            <a:extLst>
              <a:ext uri="{FF2B5EF4-FFF2-40B4-BE49-F238E27FC236}">
                <a16:creationId xmlns:a16="http://schemas.microsoft.com/office/drawing/2014/main" id="{C89B6B84-393C-6E06-6268-C557BDDF3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795070">
            <a:off x="-123003" y="30358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49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28" y="5020700"/>
            <a:ext cx="3688431" cy="3674599"/>
          </a:xfrm>
          <a:custGeom>
            <a:avLst/>
            <a:gdLst/>
            <a:ahLst/>
            <a:cxnLst/>
            <a:rect l="l" t="t" r="r" b="b"/>
            <a:pathLst>
              <a:path w="5532646" h="5511898">
                <a:moveTo>
                  <a:pt x="0" y="0"/>
                </a:moveTo>
                <a:lnTo>
                  <a:pt x="5532645" y="0"/>
                </a:lnTo>
                <a:lnTo>
                  <a:pt x="5532645" y="5511899"/>
                </a:lnTo>
                <a:lnTo>
                  <a:pt x="0" y="5511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93606" y="5183666"/>
            <a:ext cx="1992050" cy="1451223"/>
            <a:chOff x="0" y="0"/>
            <a:chExt cx="3984100" cy="290244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4873" r="4873"/>
            <a:stretch>
              <a:fillRect/>
            </a:stretch>
          </p:blipFill>
          <p:spPr>
            <a:xfrm>
              <a:off x="0" y="0"/>
              <a:ext cx="3984100" cy="290244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0" y="341183"/>
            <a:ext cx="9525000" cy="984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Check your answer</a:t>
            </a:r>
          </a:p>
        </p:txBody>
      </p:sp>
      <p:sp>
        <p:nvSpPr>
          <p:cNvPr id="15" name="Freeform 15"/>
          <p:cNvSpPr/>
          <p:nvPr/>
        </p:nvSpPr>
        <p:spPr>
          <a:xfrm>
            <a:off x="9618215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1705382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3A88D652-0AF1-14BD-E11D-8CD3FE70B75F}"/>
              </a:ext>
            </a:extLst>
          </p:cNvPr>
          <p:cNvSpPr txBox="1"/>
          <p:nvPr/>
        </p:nvSpPr>
        <p:spPr>
          <a:xfrm>
            <a:off x="554355" y="1408857"/>
            <a:ext cx="1180020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Book Antiqua" panose="02040602050305030304" pitchFamily="18" charset="0"/>
              </a:rPr>
              <a:t>4.</a:t>
            </a:r>
            <a:r>
              <a:rPr lang="en-US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 “Is Con Dao National Park rich in flora and fauna?”</a:t>
            </a:r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C59231B9-DEFD-F839-C937-19666C8E55A8}"/>
              </a:ext>
            </a:extLst>
          </p:cNvPr>
          <p:cNvSpPr txBox="1"/>
          <p:nvPr/>
        </p:nvSpPr>
        <p:spPr>
          <a:xfrm>
            <a:off x="760197" y="3208668"/>
            <a:ext cx="4650003" cy="807720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noAutofit/>
          </a:bodyPr>
          <a:lstStyle/>
          <a:p>
            <a:pPr lvl="0"/>
            <a:r>
              <a:rPr lang="en-US" sz="4000" dirty="0">
                <a:latin typeface="Book Antiqua" panose="02040602050305030304" pitchFamily="18" charset="0"/>
              </a:rPr>
              <a:t>I asked the teacher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C8FC7B-985B-92E5-3DB1-328C15DB6DA6}"/>
              </a:ext>
            </a:extLst>
          </p:cNvPr>
          <p:cNvSpPr txBox="1"/>
          <p:nvPr/>
        </p:nvSpPr>
        <p:spPr>
          <a:xfrm>
            <a:off x="760197" y="4130807"/>
            <a:ext cx="8764803" cy="1446550"/>
          </a:xfrm>
          <a:prstGeom prst="rect">
            <a:avLst/>
          </a:prstGeom>
          <a:solidFill>
            <a:srgbClr val="FFF5C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if Con Dao National Park rich in flora and fauna. </a:t>
            </a:r>
          </a:p>
        </p:txBody>
      </p:sp>
      <p:pic>
        <p:nvPicPr>
          <p:cNvPr id="32" name="Graphic 31" descr="Arrow: Counter-clockwise curve with solid fill">
            <a:extLst>
              <a:ext uri="{FF2B5EF4-FFF2-40B4-BE49-F238E27FC236}">
                <a16:creationId xmlns:a16="http://schemas.microsoft.com/office/drawing/2014/main" id="{C89B6B84-393C-6E06-6268-C557BDDF3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795070">
            <a:off x="-123003" y="30358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9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49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28" y="5020700"/>
            <a:ext cx="3688431" cy="3674599"/>
          </a:xfrm>
          <a:custGeom>
            <a:avLst/>
            <a:gdLst/>
            <a:ahLst/>
            <a:cxnLst/>
            <a:rect l="l" t="t" r="r" b="b"/>
            <a:pathLst>
              <a:path w="5532646" h="5511898">
                <a:moveTo>
                  <a:pt x="0" y="0"/>
                </a:moveTo>
                <a:lnTo>
                  <a:pt x="5532645" y="0"/>
                </a:lnTo>
                <a:lnTo>
                  <a:pt x="5532645" y="5511899"/>
                </a:lnTo>
                <a:lnTo>
                  <a:pt x="0" y="5511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93606" y="5183666"/>
            <a:ext cx="1992050" cy="1451223"/>
            <a:chOff x="0" y="0"/>
            <a:chExt cx="3984100" cy="290244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4873" r="4873"/>
            <a:stretch>
              <a:fillRect/>
            </a:stretch>
          </p:blipFill>
          <p:spPr>
            <a:xfrm>
              <a:off x="0" y="0"/>
              <a:ext cx="3984100" cy="290244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0" y="341183"/>
            <a:ext cx="9525000" cy="984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Check your answer</a:t>
            </a:r>
          </a:p>
        </p:txBody>
      </p:sp>
      <p:sp>
        <p:nvSpPr>
          <p:cNvPr id="15" name="Freeform 15"/>
          <p:cNvSpPr/>
          <p:nvPr/>
        </p:nvSpPr>
        <p:spPr>
          <a:xfrm>
            <a:off x="9618215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1705382" y="5100236"/>
            <a:ext cx="223959" cy="1552091"/>
          </a:xfrm>
          <a:custGeom>
            <a:avLst/>
            <a:gdLst/>
            <a:ahLst/>
            <a:cxnLst/>
            <a:rect l="l" t="t" r="r" b="b"/>
            <a:pathLst>
              <a:path w="335939" h="2328137">
                <a:moveTo>
                  <a:pt x="0" y="0"/>
                </a:moveTo>
                <a:lnTo>
                  <a:pt x="335940" y="0"/>
                </a:lnTo>
                <a:lnTo>
                  <a:pt x="335940" y="2328138"/>
                </a:lnTo>
                <a:lnTo>
                  <a:pt x="0" y="232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3A88D652-0AF1-14BD-E11D-8CD3FE70B75F}"/>
              </a:ext>
            </a:extLst>
          </p:cNvPr>
          <p:cNvSpPr txBox="1"/>
          <p:nvPr/>
        </p:nvSpPr>
        <p:spPr>
          <a:xfrm>
            <a:off x="554355" y="1408857"/>
            <a:ext cx="1180020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Book Antiqua" panose="02040602050305030304" pitchFamily="18" charset="0"/>
              </a:rPr>
              <a:t>5.</a:t>
            </a:r>
            <a:r>
              <a:rPr lang="en-US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 “Can we go to the campsite by bike?”</a:t>
            </a:r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C59231B9-DEFD-F839-C937-19666C8E55A8}"/>
              </a:ext>
            </a:extLst>
          </p:cNvPr>
          <p:cNvSpPr txBox="1"/>
          <p:nvPr/>
        </p:nvSpPr>
        <p:spPr>
          <a:xfrm>
            <a:off x="760197" y="3208668"/>
            <a:ext cx="5610123" cy="807720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noAutofit/>
          </a:bodyPr>
          <a:lstStyle/>
          <a:p>
            <a:pPr lvl="0"/>
            <a:r>
              <a:rPr lang="en-US" sz="4000" dirty="0">
                <a:latin typeface="Book Antiqua" panose="02040602050305030304" pitchFamily="18" charset="0"/>
              </a:rPr>
              <a:t>Arthur wanted to know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C8FC7B-985B-92E5-3DB1-328C15DB6DA6}"/>
              </a:ext>
            </a:extLst>
          </p:cNvPr>
          <p:cNvSpPr txBox="1"/>
          <p:nvPr/>
        </p:nvSpPr>
        <p:spPr>
          <a:xfrm>
            <a:off x="760197" y="4130807"/>
            <a:ext cx="10182123" cy="769441"/>
          </a:xfrm>
          <a:prstGeom prst="rect">
            <a:avLst/>
          </a:prstGeom>
          <a:solidFill>
            <a:srgbClr val="FFF5C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if they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could go to the campsite by bike.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32" name="Graphic 31" descr="Arrow: Counter-clockwise curve with solid fill">
            <a:extLst>
              <a:ext uri="{FF2B5EF4-FFF2-40B4-BE49-F238E27FC236}">
                <a16:creationId xmlns:a16="http://schemas.microsoft.com/office/drawing/2014/main" id="{C89B6B84-393C-6E06-6268-C557BDDF3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795070">
            <a:off x="-123003" y="30358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8750" y="119062"/>
            <a:ext cx="1088834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3. Rewrite the sentences in reported questions.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1290" y="765393"/>
            <a:ext cx="110661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1.</a:t>
            </a:r>
            <a:r>
              <a:rPr lang="en-US" sz="2800" dirty="0">
                <a:latin typeface="Book Antiqua" panose="02040602050305030304" pitchFamily="18" charset="0"/>
              </a:rPr>
              <a:t> “Are you still working from home?” I asked my dad.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02640" y="1245691"/>
            <a:ext cx="8491220" cy="7105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noAutofit/>
          </a:bodyPr>
          <a:lstStyle/>
          <a:p>
            <a:pPr algn="l"/>
            <a:r>
              <a:rPr lang="en-US" sz="28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 asked my dad if / whether he was still working from home.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58750" y="1740227"/>
            <a:ext cx="110661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2</a:t>
            </a:r>
            <a:r>
              <a:rPr lang="en-US" sz="2800" dirty="0">
                <a:latin typeface="Book Antiqua" panose="02040602050305030304" pitchFamily="18" charset="0"/>
              </a:rPr>
              <a:t>. “Do you have to pack your suitcase, Anne?” said Mark.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02640" y="2230973"/>
            <a:ext cx="8491220" cy="7105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noAutofit/>
          </a:bodyPr>
          <a:lstStyle/>
          <a:p>
            <a:pPr algn="l"/>
            <a:r>
              <a:rPr lang="en-US" sz="2800" b="1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Mark asked Anne if / whether she had to pack her suitcase.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58750" y="2683817"/>
            <a:ext cx="118351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3.</a:t>
            </a:r>
            <a:r>
              <a:rPr lang="en-US" sz="2800" dirty="0">
                <a:latin typeface="Book Antiqua" panose="02040602050305030304" pitchFamily="18" charset="0"/>
              </a:rPr>
              <a:t> Lan: “Are you interested in visiting </a:t>
            </a:r>
            <a:r>
              <a:rPr lang="en-US" sz="2800" dirty="0" err="1">
                <a:latin typeface="Book Antiqua" panose="02040602050305030304" pitchFamily="18" charset="0"/>
              </a:rPr>
              <a:t>Phu</a:t>
            </a:r>
            <a:r>
              <a:rPr lang="en-US" sz="2800" dirty="0">
                <a:latin typeface="Book Antiqua" panose="02040602050305030304" pitchFamily="18" charset="0"/>
              </a:rPr>
              <a:t> Quoc Island, Tom?”.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802640" y="3155355"/>
            <a:ext cx="8491220" cy="7105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noAutofit/>
          </a:bodyPr>
          <a:lstStyle/>
          <a:p>
            <a:pPr algn="l"/>
            <a:r>
              <a:rPr lang="en-US" sz="28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Lan asked / wanted to know if / whether Tom was interested </a:t>
            </a:r>
          </a:p>
          <a:p>
            <a:pPr algn="l"/>
            <a:r>
              <a:rPr lang="en-US" sz="28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in visiting </a:t>
            </a:r>
            <a:r>
              <a:rPr lang="en-US" sz="2800" b="1" dirty="0" err="1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Phu</a:t>
            </a:r>
            <a:r>
              <a:rPr lang="en-US" sz="28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Quoc Island.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403D80A8-9B9D-597C-6AF3-4D4826DAC2F1}"/>
              </a:ext>
            </a:extLst>
          </p:cNvPr>
          <p:cNvSpPr txBox="1"/>
          <p:nvPr/>
        </p:nvSpPr>
        <p:spPr>
          <a:xfrm>
            <a:off x="158749" y="4015863"/>
            <a:ext cx="110661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4. </a:t>
            </a:r>
            <a:r>
              <a:rPr lang="en-US" sz="2800" dirty="0">
                <a:latin typeface="Book Antiqua" panose="02040602050305030304" pitchFamily="18" charset="0"/>
              </a:rPr>
              <a:t>“Can we afford to go to Niagara Falls, Mum?” said Kay.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BB45807C-5DF9-B4E6-A671-C214402C35F3}"/>
              </a:ext>
            </a:extLst>
          </p:cNvPr>
          <p:cNvSpPr txBox="1"/>
          <p:nvPr/>
        </p:nvSpPr>
        <p:spPr>
          <a:xfrm>
            <a:off x="158749" y="5407178"/>
            <a:ext cx="120332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5</a:t>
            </a:r>
            <a:r>
              <a:rPr lang="en-US" sz="2800" dirty="0">
                <a:latin typeface="Book Antiqua" panose="02040602050305030304" pitchFamily="18" charset="0"/>
              </a:rPr>
              <a:t>. “Will they visit Sa Pa and climb Mount </a:t>
            </a:r>
            <a:r>
              <a:rPr lang="en-US" sz="2800" dirty="0" err="1">
                <a:latin typeface="Book Antiqua" panose="02040602050305030304" pitchFamily="18" charset="0"/>
              </a:rPr>
              <a:t>Fansipan</a:t>
            </a:r>
            <a:r>
              <a:rPr lang="en-US" sz="2800" dirty="0">
                <a:latin typeface="Book Antiqua" panose="02040602050305030304" pitchFamily="18" charset="0"/>
              </a:rPr>
              <a:t> this summer?”</a:t>
            </a: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578020E1-D7DB-74E9-7C7E-F3FC0C1FBFEA}"/>
              </a:ext>
            </a:extLst>
          </p:cNvPr>
          <p:cNvSpPr txBox="1"/>
          <p:nvPr/>
        </p:nvSpPr>
        <p:spPr>
          <a:xfrm>
            <a:off x="761364" y="5882605"/>
            <a:ext cx="1154176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28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 asked / wanted to know if/ whether they would visit Sa Pa </a:t>
            </a:r>
          </a:p>
          <a:p>
            <a:pPr algn="l"/>
            <a:r>
              <a:rPr lang="en-US" sz="28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 climb </a:t>
            </a:r>
            <a:r>
              <a:rPr lang="en-US" sz="2800" b="1" dirty="0" err="1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Fansipan</a:t>
            </a:r>
            <a:r>
              <a:rPr lang="en-US" sz="28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that summer.</a:t>
            </a:r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4634FC7D-61DB-4AEA-54CC-8039C586D2C0}"/>
              </a:ext>
            </a:extLst>
          </p:cNvPr>
          <p:cNvSpPr txBox="1"/>
          <p:nvPr/>
        </p:nvSpPr>
        <p:spPr>
          <a:xfrm>
            <a:off x="761364" y="4470255"/>
            <a:ext cx="10463530" cy="7105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noAutofit/>
          </a:bodyPr>
          <a:lstStyle/>
          <a:p>
            <a:pPr algn="just"/>
            <a:r>
              <a:rPr lang="en-US" sz="28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Kay asked her mum if / whether they could afford to </a:t>
            </a:r>
          </a:p>
          <a:p>
            <a:pPr algn="just"/>
            <a:r>
              <a:rPr lang="en-US" sz="28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go to Niagara Falls.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A258A5C-993D-E765-E794-5EDE80412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51" flipH="1" flipV="1">
            <a:off x="117861" y="1191502"/>
            <a:ext cx="657721" cy="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11F38BA-61E9-E137-766C-5F879698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51" flipH="1" flipV="1">
            <a:off x="117860" y="2168125"/>
            <a:ext cx="657721" cy="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83403C-83F0-847D-E5E1-48A0F5431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51" flipH="1" flipV="1">
            <a:off x="117859" y="3092261"/>
            <a:ext cx="657721" cy="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C715EBA-FA8F-73EC-1D5A-97C2DE58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51" flipH="1" flipV="1">
            <a:off x="117860" y="4399936"/>
            <a:ext cx="657721" cy="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2C9BB0E-4DD6-8EDE-4910-8A423B26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51" flipH="1" flipV="1">
            <a:off x="160086" y="5862498"/>
            <a:ext cx="657721" cy="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  <p:bldP spid="36" grpId="1"/>
      <p:bldP spid="11" grpId="0" animBg="1"/>
      <p:bldP spid="11" grpId="1" animBg="1"/>
      <p:bldP spid="21" grpId="0" animBg="1"/>
      <p:bldP spid="21" grpId="1"/>
      <p:bldP spid="23" grpId="0" animBg="1"/>
      <p:bldP spid="23" grpId="1" animBg="1"/>
      <p:bldP spid="30" grpId="0" animBg="1"/>
      <p:bldP spid="30" grpId="1"/>
      <p:bldP spid="3" grpId="0" animBg="1"/>
      <p:bldP spid="3" grpId="1" animBg="1"/>
      <p:bldP spid="4" grpId="0" animBg="1"/>
      <p:bldP spid="4" grpId="1" animBg="1"/>
      <p:bldP spid="5" grpId="0"/>
      <p:bldP spid="5" grpId="1"/>
      <p:bldP spid="6" grpId="0" animBg="1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3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23946" y="1534034"/>
            <a:ext cx="9090633" cy="4470525"/>
            <a:chOff x="0" y="0"/>
            <a:chExt cx="3591361" cy="17661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1361" cy="1766133"/>
            </a:xfrm>
            <a:custGeom>
              <a:avLst/>
              <a:gdLst/>
              <a:ahLst/>
              <a:cxnLst/>
              <a:rect l="l" t="t" r="r" b="b"/>
              <a:pathLst>
                <a:path w="3591361" h="1766133">
                  <a:moveTo>
                    <a:pt x="0" y="0"/>
                  </a:moveTo>
                  <a:lnTo>
                    <a:pt x="3591361" y="0"/>
                  </a:lnTo>
                  <a:lnTo>
                    <a:pt x="3591361" y="1766133"/>
                  </a:lnTo>
                  <a:lnTo>
                    <a:pt x="0" y="1766133"/>
                  </a:lnTo>
                  <a:close/>
                </a:path>
              </a:pathLst>
            </a:custGeom>
            <a:solidFill>
              <a:srgbClr val="FFFAF5"/>
            </a:solidFill>
            <a:ln w="19050" cap="sq">
              <a:solidFill>
                <a:srgbClr val="B3A183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591361" cy="18232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61" y="1631997"/>
            <a:ext cx="2550186" cy="1576328"/>
            <a:chOff x="-61265" y="-38033"/>
            <a:chExt cx="1119186" cy="860425"/>
          </a:xfrm>
        </p:grpSpPr>
        <p:sp>
          <p:nvSpPr>
            <p:cNvPr id="22" name="Freeform 22"/>
            <p:cNvSpPr/>
            <p:nvPr/>
          </p:nvSpPr>
          <p:spPr>
            <a:xfrm>
              <a:off x="-59958" y="-14220"/>
              <a:ext cx="105792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3DCF1"/>
            </a:solidFill>
            <a:ln w="19050" cap="sq">
              <a:solidFill>
                <a:srgbClr val="B3A183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-61265" y="-38033"/>
              <a:ext cx="1119186" cy="860425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algn="ctr" defTabSz="609630"/>
              <a:r>
                <a:rPr lang="en-US" sz="2800" dirty="0">
                  <a:solidFill>
                    <a:srgbClr val="8A4985"/>
                  </a:solidFill>
                  <a:latin typeface="Book Antiqua" panose="02040602050305030304" pitchFamily="18" charset="0"/>
                  <a:ea typeface="Tenor Sans"/>
                  <a:cs typeface="Tenor Sans"/>
                  <a:sym typeface="Tenor Sans"/>
                </a:rPr>
                <a:t>Underline the Yes/No question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761" y="3581401"/>
            <a:ext cx="2550185" cy="234136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EDE9"/>
            </a:solidFill>
            <a:ln w="19050" cap="sq">
              <a:solidFill>
                <a:srgbClr val="B3A183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 defTabSz="609630"/>
              <a:r>
                <a:rPr lang="en-US" sz="2800" dirty="0">
                  <a:solidFill>
                    <a:srgbClr val="8A4985"/>
                  </a:solidFill>
                  <a:latin typeface="Book Antiqua" panose="02040602050305030304" pitchFamily="18" charset="0"/>
                  <a:ea typeface="Tenor Sans"/>
                  <a:cs typeface="Tenor Sans"/>
                  <a:sym typeface="Tenor Sans"/>
                </a:rPr>
                <a:t>Write them in reported questions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763547" y="1721898"/>
            <a:ext cx="8742653" cy="4094793"/>
            <a:chOff x="0" y="0"/>
            <a:chExt cx="2737505" cy="218045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37505" cy="2180458"/>
            </a:xfrm>
            <a:custGeom>
              <a:avLst/>
              <a:gdLst/>
              <a:ahLst/>
              <a:cxnLst/>
              <a:rect l="l" t="t" r="r" b="b"/>
              <a:pathLst>
                <a:path w="2737505" h="2180458">
                  <a:moveTo>
                    <a:pt x="64007" y="0"/>
                  </a:moveTo>
                  <a:lnTo>
                    <a:pt x="2673499" y="0"/>
                  </a:lnTo>
                  <a:cubicBezTo>
                    <a:pt x="2708849" y="0"/>
                    <a:pt x="2737505" y="28657"/>
                    <a:pt x="2737505" y="64007"/>
                  </a:cubicBezTo>
                  <a:lnTo>
                    <a:pt x="2737505" y="2116452"/>
                  </a:lnTo>
                  <a:cubicBezTo>
                    <a:pt x="2737505" y="2133427"/>
                    <a:pt x="2730762" y="2149708"/>
                    <a:pt x="2718758" y="2161711"/>
                  </a:cubicBezTo>
                  <a:cubicBezTo>
                    <a:pt x="2706755" y="2173715"/>
                    <a:pt x="2690474" y="2180458"/>
                    <a:pt x="2673499" y="2180458"/>
                  </a:cubicBezTo>
                  <a:lnTo>
                    <a:pt x="64007" y="2180458"/>
                  </a:lnTo>
                  <a:cubicBezTo>
                    <a:pt x="47031" y="2180458"/>
                    <a:pt x="30751" y="2173715"/>
                    <a:pt x="18747" y="2161711"/>
                  </a:cubicBezTo>
                  <a:cubicBezTo>
                    <a:pt x="6744" y="2149708"/>
                    <a:pt x="0" y="2133427"/>
                    <a:pt x="0" y="2116452"/>
                  </a:cubicBezTo>
                  <a:lnTo>
                    <a:pt x="0" y="64007"/>
                  </a:lnTo>
                  <a:cubicBezTo>
                    <a:pt x="0" y="47031"/>
                    <a:pt x="6744" y="30751"/>
                    <a:pt x="18747" y="18747"/>
                  </a:cubicBezTo>
                  <a:cubicBezTo>
                    <a:pt x="30751" y="6744"/>
                    <a:pt x="47031" y="0"/>
                    <a:pt x="64007" y="0"/>
                  </a:cubicBezTo>
                  <a:close/>
                </a:path>
              </a:pathLst>
            </a:custGeom>
            <a:solidFill>
              <a:srgbClr val="FFFAF5"/>
            </a:solidFill>
            <a:ln w="19050" cap="rnd">
              <a:solidFill>
                <a:srgbClr val="517EA4"/>
              </a:solidFill>
              <a:prstDash val="sysDot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737505" cy="2218558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algn="just"/>
              <a:r>
                <a:rPr lang="en-US" sz="3200" dirty="0">
                  <a:solidFill>
                    <a:schemeClr val="tx1"/>
                  </a:solidFill>
                  <a:latin typeface="Book Antiqua" panose="02040602050305030304" pitchFamily="18" charset="0"/>
                </a:rPr>
                <a:t>A tour guide is taking a group of tourists to visit Tonle Sap Lake in Cambodia. The guide said to them: “Is it your first time here?” Some said yes and some said no. Olivia asked the guide: “Do the people live on fishing?” He said most of them did. Then Mark said: “Do their children go to school on land?” “Yes, they do,” said the guide. ...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35638" y="161228"/>
            <a:ext cx="10820400" cy="984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260"/>
              </a:lnSpc>
            </a:pPr>
            <a:r>
              <a:rPr lang="en-US" sz="6600" dirty="0">
                <a:solidFill>
                  <a:srgbClr val="FFFF00"/>
                </a:solidFill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Read the passage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9B93F-52E4-4362-3959-C853AFF1CE5B}"/>
              </a:ext>
            </a:extLst>
          </p:cNvPr>
          <p:cNvCxnSpPr/>
          <p:nvPr/>
        </p:nvCxnSpPr>
        <p:spPr>
          <a:xfrm>
            <a:off x="5562600" y="3225660"/>
            <a:ext cx="423672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DBA65F-21AF-4A84-D6AD-B86EE962E60F}"/>
              </a:ext>
            </a:extLst>
          </p:cNvPr>
          <p:cNvCxnSpPr>
            <a:cxnSpLocks/>
          </p:cNvCxnSpPr>
          <p:nvPr/>
        </p:nvCxnSpPr>
        <p:spPr>
          <a:xfrm>
            <a:off x="4556760" y="4216260"/>
            <a:ext cx="56388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2B0939-9993-B20F-CD27-164B5A00CE26}"/>
              </a:ext>
            </a:extLst>
          </p:cNvPr>
          <p:cNvCxnSpPr>
            <a:cxnSpLocks/>
          </p:cNvCxnSpPr>
          <p:nvPr/>
        </p:nvCxnSpPr>
        <p:spPr>
          <a:xfrm>
            <a:off x="2932542" y="5191620"/>
            <a:ext cx="6866778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294B21B-4D10-296D-2C82-91E59D15AA05}"/>
              </a:ext>
            </a:extLst>
          </p:cNvPr>
          <p:cNvCxnSpPr>
            <a:cxnSpLocks/>
          </p:cNvCxnSpPr>
          <p:nvPr/>
        </p:nvCxnSpPr>
        <p:spPr>
          <a:xfrm>
            <a:off x="10789920" y="4701145"/>
            <a:ext cx="581673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5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6538" y="108585"/>
            <a:ext cx="1160494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Write them in reported questions.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79718" y="816471"/>
            <a:ext cx="110661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1.</a:t>
            </a:r>
            <a:r>
              <a:rPr lang="en-US" sz="3200" dirty="0">
                <a:latin typeface="Book Antiqua" panose="02040602050305030304" pitchFamily="18" charset="0"/>
              </a:rPr>
              <a:t> </a:t>
            </a:r>
            <a:r>
              <a:rPr lang="en-US" sz="3200" dirty="0">
                <a:latin typeface="Book Antiqua" panose="02040602050305030304" pitchFamily="18" charset="0"/>
                <a:sym typeface="+mn-ea"/>
              </a:rPr>
              <a:t>The guide said to them: “Is it your first time here?”</a:t>
            </a:r>
            <a:endParaRPr lang="en-US" sz="3200" dirty="0">
              <a:latin typeface="Book Antiqua" panose="0204060205030503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36538" y="2593131"/>
            <a:ext cx="110661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2.</a:t>
            </a:r>
            <a:r>
              <a:rPr lang="en-US" sz="3200" dirty="0">
                <a:latin typeface="Book Antiqua" panose="02040602050305030304" pitchFamily="18" charset="0"/>
              </a:rPr>
              <a:t> </a:t>
            </a:r>
            <a:r>
              <a:rPr lang="en-US" sz="3200" dirty="0">
                <a:latin typeface="Book Antiqua" panose="02040602050305030304" pitchFamily="18" charset="0"/>
                <a:sym typeface="+mn-ea"/>
              </a:rPr>
              <a:t>Olivia asked the guide: “Do the people live on fishing?”</a:t>
            </a:r>
            <a:endParaRPr lang="en-US" sz="3200" dirty="0">
              <a:latin typeface="Book Antiqua" panose="0204060205030503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31190" y="724154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Mark said: “Do their children go to school on land?”</a:t>
            </a:r>
            <a:endParaRPr lang="en-US" sz="3200"/>
          </a:p>
        </p:txBody>
      </p:sp>
      <p:sp>
        <p:nvSpPr>
          <p:cNvPr id="13" name="Right Arrow 12"/>
          <p:cNvSpPr/>
          <p:nvPr/>
        </p:nvSpPr>
        <p:spPr>
          <a:xfrm>
            <a:off x="236538" y="78251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631190" y="1407002"/>
            <a:ext cx="1121029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just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 guide asked them / wanted to know </a:t>
            </a:r>
          </a:p>
          <a:p>
            <a:pPr algn="just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if / whether it was their first time there.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31190" y="3218218"/>
            <a:ext cx="1121029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Olivia asked / wanted to know </a:t>
            </a:r>
          </a:p>
          <a:p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if / whether the people there lived on fishing.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6CFEF7DF-B78A-D7E3-C128-BAAE8C12E5EA}"/>
              </a:ext>
            </a:extLst>
          </p:cNvPr>
          <p:cNvSpPr txBox="1"/>
          <p:nvPr/>
        </p:nvSpPr>
        <p:spPr>
          <a:xfrm>
            <a:off x="279718" y="4369791"/>
            <a:ext cx="110661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3.</a:t>
            </a:r>
            <a:r>
              <a:rPr lang="en-US" sz="3200" dirty="0">
                <a:latin typeface="Book Antiqua" panose="02040602050305030304" pitchFamily="18" charset="0"/>
              </a:rPr>
              <a:t> </a:t>
            </a:r>
            <a:r>
              <a:rPr lang="en-US" sz="3200" dirty="0">
                <a:latin typeface="Book Antiqua" panose="02040602050305030304" pitchFamily="18" charset="0"/>
                <a:sym typeface="+mn-ea"/>
              </a:rPr>
              <a:t>Mark said: “Do their children go to school on land?”</a:t>
            </a:r>
            <a:endParaRPr lang="en-US" sz="3200" dirty="0">
              <a:latin typeface="Book Antiqua" panose="02040602050305030304" pitchFamily="18" charset="0"/>
            </a:endParaRP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0BB0DBFE-2E78-D029-0F65-64965B09A570}"/>
              </a:ext>
            </a:extLst>
          </p:cNvPr>
          <p:cNvSpPr txBox="1"/>
          <p:nvPr/>
        </p:nvSpPr>
        <p:spPr>
          <a:xfrm>
            <a:off x="631190" y="5095100"/>
            <a:ext cx="1131697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Mark asked / wanted to know </a:t>
            </a:r>
          </a:p>
          <a:p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if / whether their children went to school on land.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601017A-D0C3-B2D7-C8D0-87E14FC9B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51" flipH="1" flipV="1">
            <a:off x="27058" y="1389521"/>
            <a:ext cx="657721" cy="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A732646-B447-3A16-75D7-A67D8676C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51" flipH="1" flipV="1">
            <a:off x="27058" y="3208363"/>
            <a:ext cx="657721" cy="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9D5C8E5-5ADA-D063-AE7D-10FF8749D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51" flipH="1" flipV="1">
            <a:off x="48648" y="5077618"/>
            <a:ext cx="657721" cy="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8">
            <a:extLst>
              <a:ext uri="{FF2B5EF4-FFF2-40B4-BE49-F238E27FC236}">
                <a16:creationId xmlns:a16="http://schemas.microsoft.com/office/drawing/2014/main" id="{B46F2AE3-21B3-3833-95E6-D27EF7CFBB67}"/>
              </a:ext>
            </a:extLst>
          </p:cNvPr>
          <p:cNvSpPr/>
          <p:nvPr/>
        </p:nvSpPr>
        <p:spPr>
          <a:xfrm rot="16200000">
            <a:off x="8379532" y="2777291"/>
            <a:ext cx="6365380" cy="1154338"/>
          </a:xfrm>
          <a:custGeom>
            <a:avLst/>
            <a:gdLst/>
            <a:ahLst/>
            <a:cxnLst/>
            <a:rect l="l" t="t" r="r" b="b"/>
            <a:pathLst>
              <a:path w="7315200" h="784721">
                <a:moveTo>
                  <a:pt x="0" y="0"/>
                </a:moveTo>
                <a:lnTo>
                  <a:pt x="7315200" y="0"/>
                </a:lnTo>
                <a:lnTo>
                  <a:pt x="7315200" y="784721"/>
                </a:lnTo>
                <a:lnTo>
                  <a:pt x="0" y="784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9" grpId="1" animBg="1"/>
      <p:bldP spid="19" grpId="0"/>
      <p:bldP spid="19" grpId="1"/>
      <p:bldP spid="24" grpId="0"/>
      <p:bldP spid="24" grpId="1"/>
      <p:bldP spid="2" grpId="0" animBg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54EAC5C8-0938-D8E5-B41D-49F0342A8C21}"/>
              </a:ext>
            </a:extLst>
          </p:cNvPr>
          <p:cNvSpPr txBox="1"/>
          <p:nvPr/>
        </p:nvSpPr>
        <p:spPr>
          <a:xfrm>
            <a:off x="208280" y="0"/>
            <a:ext cx="1198372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5. Work in two groups. Take turns to give and change the Yes/No questions into reported speech.</a:t>
            </a:r>
          </a:p>
        </p:txBody>
      </p:sp>
      <p:sp>
        <p:nvSpPr>
          <p:cNvPr id="58" name="Cloud Callout 3">
            <a:extLst>
              <a:ext uri="{FF2B5EF4-FFF2-40B4-BE49-F238E27FC236}">
                <a16:creationId xmlns:a16="http://schemas.microsoft.com/office/drawing/2014/main" id="{7B45A5BD-89C4-4FA1-681B-16DF35604BA9}"/>
              </a:ext>
            </a:extLst>
          </p:cNvPr>
          <p:cNvSpPr/>
          <p:nvPr/>
        </p:nvSpPr>
        <p:spPr>
          <a:xfrm>
            <a:off x="208280" y="1630681"/>
            <a:ext cx="7461885" cy="1926590"/>
          </a:xfrm>
          <a:prstGeom prst="cloudCallout">
            <a:avLst>
              <a:gd name="adj1" fmla="val -24101"/>
              <a:gd name="adj2" fmla="val 81540"/>
            </a:avLst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Book Antiqua" panose="02040602050305030304" pitchFamily="18" charset="0"/>
              </a:rPr>
              <a:t>Group A: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Book Antiqua" panose="02040602050305030304" pitchFamily="18" charset="0"/>
              </a:rPr>
              <a:t>“Is the Atacama Desert in Chile?”</a:t>
            </a:r>
          </a:p>
        </p:txBody>
      </p:sp>
      <p:sp>
        <p:nvSpPr>
          <p:cNvPr id="59" name="Cloud Callout 8">
            <a:extLst>
              <a:ext uri="{FF2B5EF4-FFF2-40B4-BE49-F238E27FC236}">
                <a16:creationId xmlns:a16="http://schemas.microsoft.com/office/drawing/2014/main" id="{DFA28C44-73A9-B828-4B19-E1C7499BF21F}"/>
              </a:ext>
            </a:extLst>
          </p:cNvPr>
          <p:cNvSpPr/>
          <p:nvPr/>
        </p:nvSpPr>
        <p:spPr>
          <a:xfrm flipH="1">
            <a:off x="4520565" y="3895090"/>
            <a:ext cx="7487920" cy="2068195"/>
          </a:xfrm>
          <a:prstGeom prst="cloudCallout">
            <a:avLst>
              <a:gd name="adj1" fmla="val -18686"/>
              <a:gd name="adj2" fmla="val 85501"/>
            </a:avLst>
          </a:prstGeom>
          <a:solidFill>
            <a:srgbClr val="C1F2B0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Book Antiqua" panose="02040602050305030304" pitchFamily="18" charset="0"/>
              </a:rPr>
              <a:t>Group B: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Book Antiqua" panose="02040602050305030304" pitchFamily="18" charset="0"/>
              </a:rPr>
              <a:t>She asked if the Atacama Desert was in Chile.</a:t>
            </a:r>
          </a:p>
        </p:txBody>
      </p:sp>
      <p:sp>
        <p:nvSpPr>
          <p:cNvPr id="61" name="Freeform 6">
            <a:extLst>
              <a:ext uri="{FF2B5EF4-FFF2-40B4-BE49-F238E27FC236}">
                <a16:creationId xmlns:a16="http://schemas.microsoft.com/office/drawing/2014/main" id="{C81FDE8B-D1FC-3B45-5918-F9A01B952AA6}"/>
              </a:ext>
            </a:extLst>
          </p:cNvPr>
          <p:cNvSpPr/>
          <p:nvPr/>
        </p:nvSpPr>
        <p:spPr>
          <a:xfrm>
            <a:off x="-51435" y="3429000"/>
            <a:ext cx="6571717" cy="5027177"/>
          </a:xfrm>
          <a:custGeom>
            <a:avLst/>
            <a:gdLst/>
            <a:ahLst/>
            <a:cxnLst/>
            <a:rect l="l" t="t" r="r" b="b"/>
            <a:pathLst>
              <a:path w="3074974" h="2782851">
                <a:moveTo>
                  <a:pt x="0" y="0"/>
                </a:moveTo>
                <a:lnTo>
                  <a:pt x="3074974" y="0"/>
                </a:lnTo>
                <a:lnTo>
                  <a:pt x="3074974" y="2782851"/>
                </a:lnTo>
                <a:lnTo>
                  <a:pt x="0" y="2782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9" grpId="0" animBg="1"/>
      <p:bldP spid="5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2249340" y="0"/>
            <a:ext cx="7260419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580"/>
              </a:lnSpc>
            </a:pPr>
            <a:r>
              <a:rPr lang="en-US" sz="7200" dirty="0">
                <a:solidFill>
                  <a:srgbClr val="8A4985"/>
                </a:solidFill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Do the quiz</a:t>
            </a:r>
          </a:p>
        </p:txBody>
      </p:sp>
      <p:pic>
        <p:nvPicPr>
          <p:cNvPr id="19" name="Direct and Indirect Speech - Quiz">
            <a:hlinkClick r:id="" action="ppaction://media"/>
            <a:extLst>
              <a:ext uri="{FF2B5EF4-FFF2-40B4-BE49-F238E27FC236}">
                <a16:creationId xmlns:a16="http://schemas.microsoft.com/office/drawing/2014/main" id="{CD90F247-F303-0BE8-2555-B1FBB8BBD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" y="1140142"/>
            <a:ext cx="10165080" cy="5717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ED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51176" y="602552"/>
            <a:ext cx="703602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378" y="1978821"/>
            <a:ext cx="11445622" cy="167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latin typeface="Book Antiqua" panose="02040602050305030304" pitchFamily="18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Book Antiqua" panose="02040602050305030304" pitchFamily="18" charset="0"/>
                <a:sym typeface="+mn-ea"/>
              </a:rPr>
              <a:t>Change Yes / No questions into reported speech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A82A78B7-D756-18A2-5AB7-C1E5795DA02B}"/>
              </a:ext>
            </a:extLst>
          </p:cNvPr>
          <p:cNvSpPr/>
          <p:nvPr/>
        </p:nvSpPr>
        <p:spPr>
          <a:xfrm>
            <a:off x="-777239" y="3565932"/>
            <a:ext cx="6759006" cy="5582116"/>
          </a:xfrm>
          <a:custGeom>
            <a:avLst/>
            <a:gdLst/>
            <a:ahLst/>
            <a:cxnLst/>
            <a:rect l="l" t="t" r="r" b="b"/>
            <a:pathLst>
              <a:path w="2798351" h="2798351">
                <a:moveTo>
                  <a:pt x="0" y="0"/>
                </a:moveTo>
                <a:lnTo>
                  <a:pt x="2798351" y="0"/>
                </a:lnTo>
                <a:lnTo>
                  <a:pt x="2798351" y="2798351"/>
                </a:lnTo>
                <a:lnTo>
                  <a:pt x="0" y="2798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40A61AE-BECC-FAEE-B77F-80D71660285A}"/>
              </a:ext>
            </a:extLst>
          </p:cNvPr>
          <p:cNvSpPr/>
          <p:nvPr/>
        </p:nvSpPr>
        <p:spPr>
          <a:xfrm>
            <a:off x="8404669" y="-1280160"/>
            <a:ext cx="4671251" cy="4521613"/>
          </a:xfrm>
          <a:custGeom>
            <a:avLst/>
            <a:gdLst/>
            <a:ahLst/>
            <a:cxnLst/>
            <a:rect l="l" t="t" r="r" b="b"/>
            <a:pathLst>
              <a:path w="2720915" h="2710712">
                <a:moveTo>
                  <a:pt x="0" y="0"/>
                </a:moveTo>
                <a:lnTo>
                  <a:pt x="2720916" y="0"/>
                </a:lnTo>
                <a:lnTo>
                  <a:pt x="2720916" y="2710712"/>
                </a:lnTo>
                <a:lnTo>
                  <a:pt x="0" y="2710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ED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46340" y="384235"/>
            <a:ext cx="734891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HOMEWORK</a:t>
            </a:r>
            <a:endParaRPr lang="en-US" sz="8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Congenial Black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333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Book Antiqua" panose="02040602050305030304" pitchFamily="18" charset="0"/>
              </a:rPr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Book Antiqua" panose="02040602050305030304" pitchFamily="18" charset="0"/>
              </a:rPr>
              <a:t>- Make 5 sentences by using Yes/No questions in Reported Speech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Book Antiqua" panose="02040602050305030304" pitchFamily="18" charset="0"/>
              </a:rPr>
              <a:t>- Prepare: Communication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F4991DF-B4A4-0972-BC0D-EFBAB371469C}"/>
              </a:ext>
            </a:extLst>
          </p:cNvPr>
          <p:cNvSpPr/>
          <p:nvPr/>
        </p:nvSpPr>
        <p:spPr>
          <a:xfrm>
            <a:off x="6766560" y="3429000"/>
            <a:ext cx="6209411" cy="5784048"/>
          </a:xfrm>
          <a:custGeom>
            <a:avLst/>
            <a:gdLst/>
            <a:ahLst/>
            <a:cxnLst/>
            <a:rect l="l" t="t" r="r" b="b"/>
            <a:pathLst>
              <a:path w="2786634" h="2972410">
                <a:moveTo>
                  <a:pt x="0" y="0"/>
                </a:moveTo>
                <a:lnTo>
                  <a:pt x="2786634" y="0"/>
                </a:lnTo>
                <a:lnTo>
                  <a:pt x="2786634" y="2972410"/>
                </a:lnTo>
                <a:lnTo>
                  <a:pt x="0" y="2972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D127E13-FF4A-8CC8-5530-CE9845ED6DA8}"/>
              </a:ext>
            </a:extLst>
          </p:cNvPr>
          <p:cNvSpPr/>
          <p:nvPr/>
        </p:nvSpPr>
        <p:spPr>
          <a:xfrm>
            <a:off x="-967931" y="-1036731"/>
            <a:ext cx="3274191" cy="3334374"/>
          </a:xfrm>
          <a:custGeom>
            <a:avLst/>
            <a:gdLst/>
            <a:ahLst/>
            <a:cxnLst/>
            <a:rect l="l" t="t" r="r" b="b"/>
            <a:pathLst>
              <a:path w="2720915" h="2710712">
                <a:moveTo>
                  <a:pt x="0" y="0"/>
                </a:moveTo>
                <a:lnTo>
                  <a:pt x="2720916" y="0"/>
                </a:lnTo>
                <a:lnTo>
                  <a:pt x="2720916" y="2710712"/>
                </a:lnTo>
                <a:lnTo>
                  <a:pt x="0" y="2710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19462" y="271310"/>
            <a:ext cx="2852098" cy="2743200"/>
          </a:xfrm>
          <a:custGeom>
            <a:avLst/>
            <a:gdLst/>
            <a:ahLst/>
            <a:cxnLst/>
            <a:rect l="l" t="t" r="r" b="b"/>
            <a:pathLst>
              <a:path w="4278147" h="4114800">
                <a:moveTo>
                  <a:pt x="0" y="0"/>
                </a:moveTo>
                <a:lnTo>
                  <a:pt x="4278148" y="0"/>
                </a:lnTo>
                <a:lnTo>
                  <a:pt x="4278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 flipV="1">
            <a:off x="254354" y="3838989"/>
            <a:ext cx="2852098" cy="2743200"/>
          </a:xfrm>
          <a:custGeom>
            <a:avLst/>
            <a:gdLst/>
            <a:ahLst/>
            <a:cxnLst/>
            <a:rect l="l" t="t" r="r" b="b"/>
            <a:pathLst>
              <a:path w="4278147" h="4114800">
                <a:moveTo>
                  <a:pt x="4278147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278147" y="0"/>
                </a:lnTo>
                <a:lnTo>
                  <a:pt x="4278147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2706779" y="1148774"/>
            <a:ext cx="6535259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13800" dirty="0">
                <a:solidFill>
                  <a:srgbClr val="8A4985"/>
                </a:solidFill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194678" y="3427680"/>
            <a:ext cx="6838351" cy="0"/>
          </a:xfrm>
          <a:prstGeom prst="line">
            <a:avLst/>
          </a:prstGeom>
          <a:ln w="19050" cap="rnd">
            <a:solidFill>
              <a:srgbClr val="B3A18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685800" y="831850"/>
            <a:ext cx="3495764" cy="28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260"/>
              </a:lnSpc>
            </a:pPr>
            <a:r>
              <a:rPr lang="en-US" sz="7334">
                <a:solidFill>
                  <a:srgbClr val="8A4985"/>
                </a:solidFill>
                <a:latin typeface="Bellaboo"/>
                <a:ea typeface="Bellaboo"/>
                <a:cs typeface="Bellaboo"/>
                <a:sym typeface="Bellaboo"/>
              </a:rPr>
              <a:t>Resource </a:t>
            </a:r>
          </a:p>
          <a:p>
            <a:pPr defTabSz="609630">
              <a:lnSpc>
                <a:spcPts val="7260"/>
              </a:lnSpc>
            </a:pPr>
            <a:r>
              <a:rPr lang="en-US" sz="7334">
                <a:solidFill>
                  <a:srgbClr val="8A4985"/>
                </a:solidFill>
                <a:latin typeface="Bellaboo"/>
                <a:ea typeface="Bellaboo"/>
                <a:cs typeface="Bellaboo"/>
                <a:sym typeface="Bellaboo"/>
              </a:rPr>
              <a:t>Page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0" y="4875953"/>
            <a:ext cx="3495764" cy="132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53"/>
              </a:lnSpc>
              <a:spcBef>
                <a:spcPct val="0"/>
              </a:spcBef>
            </a:pPr>
            <a:r>
              <a:rPr lang="en-US" sz="1467">
                <a:solidFill>
                  <a:srgbClr val="8A4985"/>
                </a:solidFill>
                <a:latin typeface="Tenor Sans"/>
                <a:ea typeface="Tenor Sans"/>
                <a:cs typeface="Tenor Sans"/>
                <a:sym typeface="Tenor Sans"/>
              </a:rPr>
              <a:t>Use these design resources in your Canva Presentation. Happy designing! </a:t>
            </a:r>
          </a:p>
          <a:p>
            <a:pPr defTabSz="609630">
              <a:lnSpc>
                <a:spcPts val="2053"/>
              </a:lnSpc>
              <a:spcBef>
                <a:spcPct val="0"/>
              </a:spcBef>
            </a:pPr>
            <a:endParaRPr lang="en-US" sz="1467">
              <a:solidFill>
                <a:srgbClr val="8A4985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defTabSz="609630">
              <a:lnSpc>
                <a:spcPts val="2053"/>
              </a:lnSpc>
              <a:spcBef>
                <a:spcPct val="0"/>
              </a:spcBef>
            </a:pPr>
            <a:r>
              <a:rPr lang="en-US" sz="1467">
                <a:solidFill>
                  <a:srgbClr val="8A4985"/>
                </a:solidFill>
                <a:latin typeface="Tenor Sans"/>
                <a:ea typeface="Tenor Sans"/>
                <a:cs typeface="Tenor Sans"/>
                <a:sym typeface="Tenor Sans"/>
              </a:rPr>
              <a:t>Don't forget to delete or hide this page before presenting.</a:t>
            </a:r>
          </a:p>
        </p:txBody>
      </p:sp>
      <p:sp>
        <p:nvSpPr>
          <p:cNvPr id="5" name="Freeform 5"/>
          <p:cNvSpPr/>
          <p:nvPr/>
        </p:nvSpPr>
        <p:spPr>
          <a:xfrm>
            <a:off x="5045653" y="548238"/>
            <a:ext cx="1855234" cy="1855234"/>
          </a:xfrm>
          <a:custGeom>
            <a:avLst/>
            <a:gdLst/>
            <a:ahLst/>
            <a:cxnLst/>
            <a:rect l="l" t="t" r="r" b="b"/>
            <a:pathLst>
              <a:path w="2782851" h="2782851">
                <a:moveTo>
                  <a:pt x="0" y="0"/>
                </a:moveTo>
                <a:lnTo>
                  <a:pt x="2782851" y="0"/>
                </a:lnTo>
                <a:lnTo>
                  <a:pt x="2782851" y="2782851"/>
                </a:lnTo>
                <a:lnTo>
                  <a:pt x="0" y="2782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7364957" y="641272"/>
            <a:ext cx="2049983" cy="1855234"/>
          </a:xfrm>
          <a:custGeom>
            <a:avLst/>
            <a:gdLst/>
            <a:ahLst/>
            <a:cxnLst/>
            <a:rect l="l" t="t" r="r" b="b"/>
            <a:pathLst>
              <a:path w="3074974" h="2782851">
                <a:moveTo>
                  <a:pt x="0" y="0"/>
                </a:moveTo>
                <a:lnTo>
                  <a:pt x="3074974" y="0"/>
                </a:lnTo>
                <a:lnTo>
                  <a:pt x="3074974" y="2782851"/>
                </a:lnTo>
                <a:lnTo>
                  <a:pt x="0" y="278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5047032" y="3202468"/>
            <a:ext cx="2650912" cy="453065"/>
          </a:xfrm>
          <a:custGeom>
            <a:avLst/>
            <a:gdLst/>
            <a:ahLst/>
            <a:cxnLst/>
            <a:rect l="l" t="t" r="r" b="b"/>
            <a:pathLst>
              <a:path w="3976368" h="679597">
                <a:moveTo>
                  <a:pt x="0" y="0"/>
                </a:moveTo>
                <a:lnTo>
                  <a:pt x="3976368" y="0"/>
                </a:lnTo>
                <a:lnTo>
                  <a:pt x="3976368" y="679598"/>
                </a:lnTo>
                <a:lnTo>
                  <a:pt x="0" y="679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435056" y="633138"/>
            <a:ext cx="270049" cy="1871501"/>
          </a:xfrm>
          <a:custGeom>
            <a:avLst/>
            <a:gdLst/>
            <a:ahLst/>
            <a:cxnLst/>
            <a:rect l="l" t="t" r="r" b="b"/>
            <a:pathLst>
              <a:path w="405073" h="2807251">
                <a:moveTo>
                  <a:pt x="0" y="0"/>
                </a:moveTo>
                <a:lnTo>
                  <a:pt x="405073" y="0"/>
                </a:lnTo>
                <a:lnTo>
                  <a:pt x="405073" y="2807251"/>
                </a:lnTo>
                <a:lnTo>
                  <a:pt x="0" y="2807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5354178" y="4455923"/>
            <a:ext cx="1546709" cy="1546709"/>
          </a:xfrm>
          <a:custGeom>
            <a:avLst/>
            <a:gdLst/>
            <a:ahLst/>
            <a:cxnLst/>
            <a:rect l="l" t="t" r="r" b="b"/>
            <a:pathLst>
              <a:path w="2320063" h="2320063">
                <a:moveTo>
                  <a:pt x="0" y="0"/>
                </a:moveTo>
                <a:lnTo>
                  <a:pt x="2320063" y="0"/>
                </a:lnTo>
                <a:lnTo>
                  <a:pt x="2320063" y="2320063"/>
                </a:lnTo>
                <a:lnTo>
                  <a:pt x="0" y="2320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5400000">
            <a:off x="7364957" y="4573590"/>
            <a:ext cx="1598610" cy="1598610"/>
          </a:xfrm>
          <a:custGeom>
            <a:avLst/>
            <a:gdLst/>
            <a:ahLst/>
            <a:cxnLst/>
            <a:rect l="l" t="t" r="r" b="b"/>
            <a:pathLst>
              <a:path w="2397915" h="2397915">
                <a:moveTo>
                  <a:pt x="0" y="0"/>
                </a:moveTo>
                <a:lnTo>
                  <a:pt x="2397916" y="0"/>
                </a:lnTo>
                <a:lnTo>
                  <a:pt x="2397916" y="2397915"/>
                </a:lnTo>
                <a:lnTo>
                  <a:pt x="0" y="2397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10800000">
            <a:off x="8124774" y="3101813"/>
            <a:ext cx="2580331" cy="664435"/>
          </a:xfrm>
          <a:custGeom>
            <a:avLst/>
            <a:gdLst/>
            <a:ahLst/>
            <a:cxnLst/>
            <a:rect l="l" t="t" r="r" b="b"/>
            <a:pathLst>
              <a:path w="3870496" h="996653">
                <a:moveTo>
                  <a:pt x="0" y="0"/>
                </a:moveTo>
                <a:lnTo>
                  <a:pt x="3870496" y="0"/>
                </a:lnTo>
                <a:lnTo>
                  <a:pt x="3870496" y="996652"/>
                </a:lnTo>
                <a:lnTo>
                  <a:pt x="0" y="996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 flipV="1">
            <a:off x="9339902" y="4573590"/>
            <a:ext cx="1485771" cy="1429041"/>
          </a:xfrm>
          <a:custGeom>
            <a:avLst/>
            <a:gdLst/>
            <a:ahLst/>
            <a:cxnLst/>
            <a:rect l="l" t="t" r="r" b="b"/>
            <a:pathLst>
              <a:path w="2228656" h="2143562">
                <a:moveTo>
                  <a:pt x="2228656" y="2143562"/>
                </a:moveTo>
                <a:lnTo>
                  <a:pt x="0" y="2143562"/>
                </a:lnTo>
                <a:lnTo>
                  <a:pt x="0" y="0"/>
                </a:lnTo>
                <a:lnTo>
                  <a:pt x="2228656" y="0"/>
                </a:lnTo>
                <a:lnTo>
                  <a:pt x="2228656" y="2143562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194678" y="3427680"/>
            <a:ext cx="6838351" cy="0"/>
          </a:xfrm>
          <a:prstGeom prst="line">
            <a:avLst/>
          </a:prstGeom>
          <a:ln w="19050" cap="rnd">
            <a:solidFill>
              <a:srgbClr val="B3A18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5189029" y="685800"/>
            <a:ext cx="1813943" cy="1807141"/>
          </a:xfrm>
          <a:custGeom>
            <a:avLst/>
            <a:gdLst/>
            <a:ahLst/>
            <a:cxnLst/>
            <a:rect l="l" t="t" r="r" b="b"/>
            <a:pathLst>
              <a:path w="2720915" h="2710712">
                <a:moveTo>
                  <a:pt x="0" y="0"/>
                </a:moveTo>
                <a:lnTo>
                  <a:pt x="2720916" y="0"/>
                </a:lnTo>
                <a:lnTo>
                  <a:pt x="2720916" y="2710712"/>
                </a:lnTo>
                <a:lnTo>
                  <a:pt x="0" y="2710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312947" y="511335"/>
            <a:ext cx="1857756" cy="1981607"/>
          </a:xfrm>
          <a:custGeom>
            <a:avLst/>
            <a:gdLst/>
            <a:ahLst/>
            <a:cxnLst/>
            <a:rect l="l" t="t" r="r" b="b"/>
            <a:pathLst>
              <a:path w="2786634" h="2972410">
                <a:moveTo>
                  <a:pt x="0" y="0"/>
                </a:moveTo>
                <a:lnTo>
                  <a:pt x="2786634" y="0"/>
                </a:lnTo>
                <a:lnTo>
                  <a:pt x="2786634" y="2972410"/>
                </a:lnTo>
                <a:lnTo>
                  <a:pt x="0" y="2972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80679" y="627375"/>
            <a:ext cx="1865567" cy="1865567"/>
          </a:xfrm>
          <a:custGeom>
            <a:avLst/>
            <a:gdLst/>
            <a:ahLst/>
            <a:cxnLst/>
            <a:rect l="l" t="t" r="r" b="b"/>
            <a:pathLst>
              <a:path w="2798351" h="2798351">
                <a:moveTo>
                  <a:pt x="0" y="0"/>
                </a:moveTo>
                <a:lnTo>
                  <a:pt x="2798351" y="0"/>
                </a:lnTo>
                <a:lnTo>
                  <a:pt x="2798351" y="2798351"/>
                </a:lnTo>
                <a:lnTo>
                  <a:pt x="0" y="279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737679" y="2949813"/>
            <a:ext cx="716642" cy="968435"/>
          </a:xfrm>
          <a:custGeom>
            <a:avLst/>
            <a:gdLst/>
            <a:ahLst/>
            <a:cxnLst/>
            <a:rect l="l" t="t" r="r" b="b"/>
            <a:pathLst>
              <a:path w="1074963" h="1452653">
                <a:moveTo>
                  <a:pt x="0" y="0"/>
                </a:moveTo>
                <a:lnTo>
                  <a:pt x="1074964" y="0"/>
                </a:lnTo>
                <a:lnTo>
                  <a:pt x="1074964" y="1452654"/>
                </a:lnTo>
                <a:lnTo>
                  <a:pt x="0" y="14526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3688" y="2949813"/>
            <a:ext cx="628253" cy="968435"/>
          </a:xfrm>
          <a:custGeom>
            <a:avLst/>
            <a:gdLst/>
            <a:ahLst/>
            <a:cxnLst/>
            <a:rect l="l" t="t" r="r" b="b"/>
            <a:pathLst>
              <a:path w="942379" h="1452653">
                <a:moveTo>
                  <a:pt x="0" y="0"/>
                </a:moveTo>
                <a:lnTo>
                  <a:pt x="942379" y="0"/>
                </a:lnTo>
                <a:lnTo>
                  <a:pt x="942379" y="1452654"/>
                </a:lnTo>
                <a:lnTo>
                  <a:pt x="0" y="1452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03425" y="4463833"/>
            <a:ext cx="4876800" cy="523147"/>
          </a:xfrm>
          <a:custGeom>
            <a:avLst/>
            <a:gdLst/>
            <a:ahLst/>
            <a:cxnLst/>
            <a:rect l="l" t="t" r="r" b="b"/>
            <a:pathLst>
              <a:path w="7315200" h="784721">
                <a:moveTo>
                  <a:pt x="0" y="0"/>
                </a:moveTo>
                <a:lnTo>
                  <a:pt x="7315200" y="0"/>
                </a:lnTo>
                <a:lnTo>
                  <a:pt x="7315200" y="784721"/>
                </a:lnTo>
                <a:lnTo>
                  <a:pt x="0" y="784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9268607" y="2851369"/>
            <a:ext cx="1913480" cy="1155263"/>
          </a:xfrm>
          <a:custGeom>
            <a:avLst/>
            <a:gdLst/>
            <a:ahLst/>
            <a:cxnLst/>
            <a:rect l="l" t="t" r="r" b="b"/>
            <a:pathLst>
              <a:path w="2870220" h="1732895">
                <a:moveTo>
                  <a:pt x="0" y="0"/>
                </a:moveTo>
                <a:lnTo>
                  <a:pt x="2870220" y="0"/>
                </a:lnTo>
                <a:lnTo>
                  <a:pt x="2870220" y="1732896"/>
                </a:lnTo>
                <a:lnTo>
                  <a:pt x="0" y="1732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8097430" y="3024013"/>
            <a:ext cx="735689" cy="928313"/>
          </a:xfrm>
          <a:custGeom>
            <a:avLst/>
            <a:gdLst/>
            <a:ahLst/>
            <a:cxnLst/>
            <a:rect l="l" t="t" r="r" b="b"/>
            <a:pathLst>
              <a:path w="1103533" h="1392470">
                <a:moveTo>
                  <a:pt x="0" y="0"/>
                </a:moveTo>
                <a:lnTo>
                  <a:pt x="1103532" y="0"/>
                </a:lnTo>
                <a:lnTo>
                  <a:pt x="1103532" y="1392470"/>
                </a:lnTo>
                <a:lnTo>
                  <a:pt x="0" y="13924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5221" y="5444180"/>
            <a:ext cx="3873208" cy="612671"/>
          </a:xfrm>
          <a:custGeom>
            <a:avLst/>
            <a:gdLst/>
            <a:ahLst/>
            <a:cxnLst/>
            <a:rect l="l" t="t" r="r" b="b"/>
            <a:pathLst>
              <a:path w="5809812" h="919007">
                <a:moveTo>
                  <a:pt x="0" y="0"/>
                </a:moveTo>
                <a:lnTo>
                  <a:pt x="5809812" y="0"/>
                </a:lnTo>
                <a:lnTo>
                  <a:pt x="5809812" y="919007"/>
                </a:lnTo>
                <a:lnTo>
                  <a:pt x="0" y="9190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685800" y="4875953"/>
            <a:ext cx="3495764" cy="132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53"/>
              </a:lnSpc>
              <a:spcBef>
                <a:spcPct val="0"/>
              </a:spcBef>
            </a:pPr>
            <a:r>
              <a:rPr lang="en-US" sz="1467">
                <a:solidFill>
                  <a:srgbClr val="8A4985"/>
                </a:solidFill>
                <a:latin typeface="Tenor Sans"/>
                <a:ea typeface="Tenor Sans"/>
                <a:cs typeface="Tenor Sans"/>
                <a:sym typeface="Tenor Sans"/>
              </a:rPr>
              <a:t>Use these design resources in your Canva Presentation. Happy designing! </a:t>
            </a:r>
          </a:p>
          <a:p>
            <a:pPr defTabSz="609630">
              <a:lnSpc>
                <a:spcPts val="2053"/>
              </a:lnSpc>
              <a:spcBef>
                <a:spcPct val="0"/>
              </a:spcBef>
            </a:pPr>
            <a:endParaRPr lang="en-US" sz="1467">
              <a:solidFill>
                <a:srgbClr val="8A4985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defTabSz="609630">
              <a:lnSpc>
                <a:spcPts val="2053"/>
              </a:lnSpc>
              <a:spcBef>
                <a:spcPct val="0"/>
              </a:spcBef>
            </a:pPr>
            <a:r>
              <a:rPr lang="en-US" sz="1467">
                <a:solidFill>
                  <a:srgbClr val="8A4985"/>
                </a:solidFill>
                <a:latin typeface="Tenor Sans"/>
                <a:ea typeface="Tenor Sans"/>
                <a:cs typeface="Tenor Sans"/>
                <a:sym typeface="Tenor Sans"/>
              </a:rPr>
              <a:t>Don't forget to delete or hide this page before presenting.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0" y="831850"/>
            <a:ext cx="3372754" cy="28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260"/>
              </a:lnSpc>
            </a:pPr>
            <a:r>
              <a:rPr lang="en-US" sz="7334">
                <a:solidFill>
                  <a:srgbClr val="8A4985"/>
                </a:solidFill>
                <a:latin typeface="Bellaboo"/>
                <a:ea typeface="Bellaboo"/>
                <a:cs typeface="Bellaboo"/>
                <a:sym typeface="Bellaboo"/>
              </a:rPr>
              <a:t>Resource </a:t>
            </a:r>
          </a:p>
          <a:p>
            <a:pPr defTabSz="609630">
              <a:lnSpc>
                <a:spcPts val="7260"/>
              </a:lnSpc>
            </a:pPr>
            <a:r>
              <a:rPr lang="en-US" sz="7334">
                <a:solidFill>
                  <a:srgbClr val="8A4985"/>
                </a:solidFill>
                <a:latin typeface="Bellaboo"/>
                <a:ea typeface="Bellaboo"/>
                <a:cs typeface="Bellaboo"/>
                <a:sym typeface="Bellaboo"/>
              </a:rPr>
              <a:t>Page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36632" y="5509991"/>
            <a:ext cx="7346951" cy="966967"/>
          </a:xfrm>
          <a:custGeom>
            <a:avLst/>
            <a:gdLst/>
            <a:ahLst/>
            <a:cxnLst/>
            <a:rect l="l" t="t" r="r" b="b"/>
            <a:pathLst>
              <a:path w="812800" h="111078">
                <a:moveTo>
                  <a:pt x="0" y="0"/>
                </a:moveTo>
                <a:lnTo>
                  <a:pt x="812800" y="0"/>
                </a:lnTo>
                <a:lnTo>
                  <a:pt x="812800" y="111078"/>
                </a:lnTo>
                <a:lnTo>
                  <a:pt x="0" y="111078"/>
                </a:lnTo>
                <a:close/>
              </a:path>
            </a:pathLst>
          </a:custGeom>
          <a:solidFill>
            <a:srgbClr val="B3A183"/>
          </a:solidFill>
        </p:spPr>
        <p:txBody>
          <a:bodyPr/>
          <a:lstStyle/>
          <a:p>
            <a:pPr algn="ctr"/>
            <a:r>
              <a:rPr lang="en-US" sz="4400" dirty="0">
                <a:latin typeface="Book Antiqua" panose="02040602050305030304" pitchFamily="18" charset="0"/>
              </a:rPr>
              <a:t>Lesson 3: A Closer Look 2</a:t>
            </a:r>
          </a:p>
        </p:txBody>
      </p:sp>
      <p:sp>
        <p:nvSpPr>
          <p:cNvPr id="5" name="Freeform 5"/>
          <p:cNvSpPr/>
          <p:nvPr/>
        </p:nvSpPr>
        <p:spPr>
          <a:xfrm rot="-10800000">
            <a:off x="9079088" y="-219335"/>
            <a:ext cx="3031160" cy="2743200"/>
          </a:xfrm>
          <a:custGeom>
            <a:avLst/>
            <a:gdLst/>
            <a:ahLst/>
            <a:cxnLst/>
            <a:rect l="l" t="t" r="r" b="b"/>
            <a:pathLst>
              <a:path w="4546740" h="4114800">
                <a:moveTo>
                  <a:pt x="0" y="0"/>
                </a:moveTo>
                <a:lnTo>
                  <a:pt x="4546741" y="0"/>
                </a:lnTo>
                <a:lnTo>
                  <a:pt x="4546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522743" y="4548155"/>
            <a:ext cx="3031160" cy="2743200"/>
          </a:xfrm>
          <a:custGeom>
            <a:avLst/>
            <a:gdLst/>
            <a:ahLst/>
            <a:cxnLst/>
            <a:rect l="l" t="t" r="r" b="b"/>
            <a:pathLst>
              <a:path w="4546740" h="4114800">
                <a:moveTo>
                  <a:pt x="0" y="0"/>
                </a:moveTo>
                <a:lnTo>
                  <a:pt x="4546741" y="0"/>
                </a:lnTo>
                <a:lnTo>
                  <a:pt x="4546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679257" y="-994456"/>
            <a:ext cx="3862355" cy="3862355"/>
          </a:xfrm>
          <a:custGeom>
            <a:avLst/>
            <a:gdLst/>
            <a:ahLst/>
            <a:cxnLst/>
            <a:rect l="l" t="t" r="r" b="b"/>
            <a:pathLst>
              <a:path w="5793532" h="5793532">
                <a:moveTo>
                  <a:pt x="0" y="0"/>
                </a:moveTo>
                <a:lnTo>
                  <a:pt x="5793532" y="0"/>
                </a:lnTo>
                <a:lnTo>
                  <a:pt x="5793532" y="5793532"/>
                </a:lnTo>
                <a:lnTo>
                  <a:pt x="0" y="579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855368" y="3990100"/>
            <a:ext cx="3862355" cy="3862355"/>
          </a:xfrm>
          <a:custGeom>
            <a:avLst/>
            <a:gdLst/>
            <a:ahLst/>
            <a:cxnLst/>
            <a:rect l="l" t="t" r="r" b="b"/>
            <a:pathLst>
              <a:path w="5793532" h="5793532">
                <a:moveTo>
                  <a:pt x="0" y="0"/>
                </a:moveTo>
                <a:lnTo>
                  <a:pt x="5793532" y="0"/>
                </a:lnTo>
                <a:lnTo>
                  <a:pt x="5793532" y="5793532"/>
                </a:lnTo>
                <a:lnTo>
                  <a:pt x="0" y="579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1486133" y="2057400"/>
            <a:ext cx="8760269" cy="340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580"/>
              </a:lnSpc>
            </a:pPr>
            <a:r>
              <a:rPr lang="en-US" sz="9600" dirty="0">
                <a:solidFill>
                  <a:srgbClr val="8A4985"/>
                </a:solidFill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NATURAL WONDERS OF THE WORLD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B2342-25AA-615F-AFF7-3980D17D19D7}"/>
              </a:ext>
            </a:extLst>
          </p:cNvPr>
          <p:cNvSpPr txBox="1"/>
          <p:nvPr/>
        </p:nvSpPr>
        <p:spPr>
          <a:xfrm>
            <a:off x="1931177" y="936722"/>
            <a:ext cx="8018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Book Antiqua" panose="02040602050305030304" pitchFamily="18" charset="0"/>
              </a:rPr>
              <a:t>Unit 7: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3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474299" y="1297550"/>
            <a:ext cx="9331641" cy="9296647"/>
          </a:xfrm>
          <a:custGeom>
            <a:avLst/>
            <a:gdLst/>
            <a:ahLst/>
            <a:cxnLst/>
            <a:rect l="l" t="t" r="r" b="b"/>
            <a:pathLst>
              <a:path w="13997462" h="13944971">
                <a:moveTo>
                  <a:pt x="0" y="0"/>
                </a:moveTo>
                <a:lnTo>
                  <a:pt x="13997461" y="0"/>
                </a:lnTo>
                <a:lnTo>
                  <a:pt x="13997461" y="13944971"/>
                </a:lnTo>
                <a:lnTo>
                  <a:pt x="0" y="13944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 rot="-312824">
            <a:off x="7621343" y="615786"/>
            <a:ext cx="2891387" cy="5556868"/>
            <a:chOff x="0" y="0"/>
            <a:chExt cx="5782775" cy="1111373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53598" r="22726"/>
            <a:stretch>
              <a:fillRect/>
            </a:stretch>
          </p:blipFill>
          <p:spPr>
            <a:xfrm>
              <a:off x="0" y="0"/>
              <a:ext cx="5782775" cy="11113736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-236825">
            <a:off x="-2040871" y="58754"/>
            <a:ext cx="4876800" cy="833489"/>
          </a:xfrm>
          <a:custGeom>
            <a:avLst/>
            <a:gdLst/>
            <a:ahLst/>
            <a:cxnLst/>
            <a:rect l="l" t="t" r="r" b="b"/>
            <a:pathLst>
              <a:path w="7315200" h="1250234">
                <a:moveTo>
                  <a:pt x="0" y="0"/>
                </a:moveTo>
                <a:lnTo>
                  <a:pt x="7315200" y="0"/>
                </a:lnTo>
                <a:lnTo>
                  <a:pt x="7315200" y="1250234"/>
                </a:lnTo>
                <a:lnTo>
                  <a:pt x="0" y="125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236825">
            <a:off x="2611211" y="-262236"/>
            <a:ext cx="4876800" cy="833489"/>
          </a:xfrm>
          <a:custGeom>
            <a:avLst/>
            <a:gdLst/>
            <a:ahLst/>
            <a:cxnLst/>
            <a:rect l="l" t="t" r="r" b="b"/>
            <a:pathLst>
              <a:path w="7315200" h="1250234">
                <a:moveTo>
                  <a:pt x="0" y="0"/>
                </a:moveTo>
                <a:lnTo>
                  <a:pt x="7315200" y="0"/>
                </a:lnTo>
                <a:lnTo>
                  <a:pt x="7315200" y="1250235"/>
                </a:lnTo>
                <a:lnTo>
                  <a:pt x="0" y="12502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>
            <a:off x="799614" y="1297550"/>
            <a:ext cx="6575230" cy="4463451"/>
            <a:chOff x="-2" y="-510705"/>
            <a:chExt cx="10376691" cy="8926901"/>
          </a:xfrm>
        </p:grpSpPr>
        <p:sp>
          <p:nvSpPr>
            <p:cNvPr id="11" name="TextBox 11"/>
            <p:cNvSpPr txBox="1"/>
            <p:nvPr/>
          </p:nvSpPr>
          <p:spPr>
            <a:xfrm>
              <a:off x="-2" y="-510705"/>
              <a:ext cx="10376689" cy="1968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260"/>
                </a:lnSpc>
              </a:pPr>
              <a:r>
                <a:rPr lang="en-US" sz="7334" dirty="0">
                  <a:solidFill>
                    <a:srgbClr val="FFFFFF"/>
                  </a:solidFill>
                  <a:latin typeface="Congenial Black" panose="02000503040000020004" pitchFamily="2" charset="0"/>
                  <a:ea typeface="Bellaboo"/>
                  <a:cs typeface="Bellaboo"/>
                  <a:sym typeface="Bellaboo"/>
                </a:rPr>
                <a:t>OBJECTIVES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32115"/>
              <a:ext cx="10376689" cy="6484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By the end of the lesson, students will be able to:</a:t>
              </a:r>
            </a:p>
            <a:p>
              <a:pPr marL="457200" indent="-45720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en-US" sz="3600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Change Yes / No questions into reported speech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5400000">
            <a:off x="0" y="41148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5400000" flipH="1" flipV="1">
            <a:off x="9448800" y="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170938" y="61287"/>
            <a:ext cx="10807700" cy="88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60"/>
              </a:lnSpc>
            </a:pPr>
            <a:r>
              <a:rPr lang="en-US" sz="4800" dirty="0">
                <a:solidFill>
                  <a:srgbClr val="FF0000"/>
                </a:solidFill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Reported speech: Yes/No question 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6B0DE7D1-FCF6-B172-C9D1-838F6B5DD59E}"/>
              </a:ext>
            </a:extLst>
          </p:cNvPr>
          <p:cNvSpPr txBox="1"/>
          <p:nvPr/>
        </p:nvSpPr>
        <p:spPr>
          <a:xfrm>
            <a:off x="1012190" y="3764084"/>
            <a:ext cx="84886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>
                <a:latin typeface="Book Antiqua" panose="02040602050305030304" pitchFamily="18" charset="0"/>
                <a:ea typeface="Tenor Sans"/>
                <a:cs typeface="Tenor Sans"/>
                <a:sym typeface="Tenor Sans"/>
              </a:rPr>
              <a:t>Anna asked Joe if/whether he planned to climb any mountains that summer?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ABE690-550E-0F2E-70E7-AE3C9333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241" y="1650613"/>
            <a:ext cx="3079503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936EED-62B3-5AE9-B61D-4ADABC86D9A9}"/>
              </a:ext>
            </a:extLst>
          </p:cNvPr>
          <p:cNvSpPr/>
          <p:nvPr/>
        </p:nvSpPr>
        <p:spPr>
          <a:xfrm>
            <a:off x="9293348" y="6073652"/>
            <a:ext cx="1685290" cy="663683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ngenial Black" panose="02000503040000020004" pitchFamily="2" charset="0"/>
              </a:rPr>
              <a:t>Anna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2634AF52-B4E5-FD6A-1C6F-2F956A8D6C7F}"/>
              </a:ext>
            </a:extLst>
          </p:cNvPr>
          <p:cNvSpPr/>
          <p:nvPr/>
        </p:nvSpPr>
        <p:spPr>
          <a:xfrm>
            <a:off x="3307080" y="1109578"/>
            <a:ext cx="5289161" cy="2319422"/>
          </a:xfrm>
          <a:prstGeom prst="wedgeEllipseCallout">
            <a:avLst>
              <a:gd name="adj1" fmla="val 57444"/>
              <a:gd name="adj2" fmla="val 19370"/>
            </a:avLst>
          </a:prstGeom>
          <a:solidFill>
            <a:srgbClr val="FBF6EE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ts val="3546"/>
              </a:lnSpc>
              <a:spcBef>
                <a:spcPct val="0"/>
              </a:spcBef>
            </a:pPr>
            <a:r>
              <a:rPr lang="en-US" sz="4000" dirty="0">
                <a:solidFill>
                  <a:srgbClr val="8A4985"/>
                </a:solidFill>
                <a:latin typeface="Book Antiqua" panose="02040602050305030304" pitchFamily="18" charset="0"/>
                <a:ea typeface="Tenor Sans"/>
                <a:cs typeface="Tenor Sans"/>
                <a:sym typeface="Tenor Sans"/>
              </a:rPr>
              <a:t>Do you plan to climb any mountains this summer, Joe?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E20D2D6-0DA2-B01B-8EAD-827DC550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200" flipH="1" flipV="1">
            <a:off x="1501914" y="2099322"/>
            <a:ext cx="1605915" cy="14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381000" y="0"/>
            <a:ext cx="11551920" cy="1034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A4985"/>
                </a:solidFill>
                <a:effectLst/>
                <a:uLnTx/>
                <a:uFillTx/>
                <a:latin typeface="Congenial Black" panose="02000503040000020004" pitchFamily="2" charset="0"/>
                <a:ea typeface="Bellaboo"/>
                <a:cs typeface="Bellaboo"/>
                <a:sym typeface="Bellaboo"/>
              </a:rPr>
              <a:t>Reported Speech: Yes/No question</a:t>
            </a:r>
          </a:p>
        </p:txBody>
      </p:sp>
      <p:pic>
        <p:nvPicPr>
          <p:cNvPr id="2" name="Reported Speech 5- Reporting questions">
            <a:hlinkClick r:id="" action="ppaction://media"/>
            <a:extLst>
              <a:ext uri="{FF2B5EF4-FFF2-40B4-BE49-F238E27FC236}">
                <a16:creationId xmlns:a16="http://schemas.microsoft.com/office/drawing/2014/main" id="{88BC7D66-485B-150A-D278-E56960BAB5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421" end="58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780" y="1020127"/>
            <a:ext cx="10378440" cy="58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6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896035C-7855-990E-A645-EEDD6685C699}"/>
              </a:ext>
            </a:extLst>
          </p:cNvPr>
          <p:cNvSpPr txBox="1"/>
          <p:nvPr/>
        </p:nvSpPr>
        <p:spPr>
          <a:xfrm>
            <a:off x="320040" y="786676"/>
            <a:ext cx="116433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Book Antiqua" panose="02040602050305030304" pitchFamily="18" charset="0"/>
              </a:rPr>
              <a:t>In reporting </a:t>
            </a:r>
            <a:r>
              <a:rPr lang="en-US" sz="3200" i="1" dirty="0">
                <a:highlight>
                  <a:srgbClr val="FFFF00"/>
                </a:highlight>
                <a:latin typeface="Book Antiqua" panose="02040602050305030304" pitchFamily="18" charset="0"/>
              </a:rPr>
              <a:t>Yes / No questions</a:t>
            </a:r>
            <a:r>
              <a:rPr lang="en-US" sz="3200" dirty="0">
                <a:latin typeface="Book Antiqua" panose="02040602050305030304" pitchFamily="18" charset="0"/>
              </a:rPr>
              <a:t>, we often use the verb </a:t>
            </a:r>
            <a:r>
              <a:rPr lang="en-US" sz="3200" i="1" dirty="0">
                <a:highlight>
                  <a:srgbClr val="FFFF00"/>
                </a:highlight>
                <a:latin typeface="Book Antiqua" panose="02040602050305030304" pitchFamily="18" charset="0"/>
              </a:rPr>
              <a:t>ask</a:t>
            </a:r>
            <a:r>
              <a:rPr lang="en-US" sz="3200" dirty="0">
                <a:latin typeface="Book Antiqua" panose="02040602050305030304" pitchFamily="18" charset="0"/>
              </a:rPr>
              <a:t> or </a:t>
            </a:r>
            <a:r>
              <a:rPr lang="en-US" sz="3200" i="1" dirty="0">
                <a:highlight>
                  <a:srgbClr val="FFFF00"/>
                </a:highlight>
                <a:latin typeface="Book Antiqua" panose="02040602050305030304" pitchFamily="18" charset="0"/>
              </a:rPr>
              <a:t>want to know</a:t>
            </a:r>
            <a:r>
              <a:rPr lang="en-US" sz="3200" dirty="0">
                <a:latin typeface="Book Antiqua" panose="02040602050305030304" pitchFamily="18" charset="0"/>
              </a:rPr>
              <a:t>; we use the word order of statements. </a:t>
            </a: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In reporting </a:t>
            </a:r>
            <a:r>
              <a:rPr lang="en-US" sz="3200" i="1" dirty="0">
                <a:highlight>
                  <a:srgbClr val="FFFF00"/>
                </a:highlight>
                <a:latin typeface="Book Antiqua" panose="02040602050305030304" pitchFamily="18" charset="0"/>
              </a:rPr>
              <a:t>Yes / No questions</a:t>
            </a:r>
            <a:r>
              <a:rPr lang="en-US" sz="3200" dirty="0">
                <a:latin typeface="Book Antiqua" panose="02040602050305030304" pitchFamily="18" charset="0"/>
              </a:rPr>
              <a:t>, we normally use</a:t>
            </a:r>
            <a:r>
              <a:rPr lang="en-US" sz="3200" i="1" dirty="0">
                <a:highlight>
                  <a:srgbClr val="FFFF00"/>
                </a:highlight>
                <a:latin typeface="Book Antiqua" panose="02040602050305030304" pitchFamily="18" charset="0"/>
              </a:rPr>
              <a:t> if / whether + clause.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422F12-2001-EB1A-8511-708A6B543B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148330" cy="9277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3C9084-022C-DAC0-86E6-AF0DFB172E52}"/>
              </a:ext>
            </a:extLst>
          </p:cNvPr>
          <p:cNvSpPr txBox="1"/>
          <p:nvPr/>
        </p:nvSpPr>
        <p:spPr>
          <a:xfrm>
            <a:off x="132474" y="3170424"/>
            <a:ext cx="106680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Book Antiqua" panose="02040602050305030304" pitchFamily="18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919735-59C5-3539-D9F7-B982A986CBD6}"/>
              </a:ext>
            </a:extLst>
          </p:cNvPr>
          <p:cNvSpPr txBox="1"/>
          <p:nvPr/>
        </p:nvSpPr>
        <p:spPr>
          <a:xfrm>
            <a:off x="1344644" y="3150485"/>
            <a:ext cx="4382458" cy="144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Book Antiqua" panose="02040602050305030304" pitchFamily="18" charset="0"/>
              </a:rPr>
              <a:t>asked</a:t>
            </a:r>
          </a:p>
          <a:p>
            <a:r>
              <a:rPr lang="en-US" sz="4400" dirty="0">
                <a:solidFill>
                  <a:srgbClr val="0070C0"/>
                </a:solidFill>
                <a:latin typeface="Book Antiqua" panose="02040602050305030304" pitchFamily="18" charset="0"/>
              </a:rPr>
              <a:t>wanted to know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CF7C4A-D5A4-66DC-A7D5-888C986C4E3D}"/>
              </a:ext>
            </a:extLst>
          </p:cNvPr>
          <p:cNvSpPr txBox="1"/>
          <p:nvPr/>
        </p:nvSpPr>
        <p:spPr>
          <a:xfrm>
            <a:off x="827273" y="320616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Book Antiqua" panose="02040602050305030304" pitchFamily="18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F7B9E0-5AAA-CCBE-DC19-54E48E287856}"/>
              </a:ext>
            </a:extLst>
          </p:cNvPr>
          <p:cNvSpPr txBox="1"/>
          <p:nvPr/>
        </p:nvSpPr>
        <p:spPr>
          <a:xfrm>
            <a:off x="6134468" y="3144605"/>
            <a:ext cx="2455395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Book Antiqua" panose="02040602050305030304" pitchFamily="18" charset="0"/>
              </a:rPr>
              <a:t>if</a:t>
            </a:r>
          </a:p>
          <a:p>
            <a:r>
              <a:rPr lang="en-US" sz="4400" dirty="0">
                <a:solidFill>
                  <a:srgbClr val="0070C0"/>
                </a:solidFill>
                <a:latin typeface="Book Antiqua" panose="02040602050305030304" pitchFamily="18" charset="0"/>
              </a:rPr>
              <a:t>whether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3297CA-7052-8813-B196-58790D0AB852}"/>
              </a:ext>
            </a:extLst>
          </p:cNvPr>
          <p:cNvSpPr txBox="1"/>
          <p:nvPr/>
        </p:nvSpPr>
        <p:spPr>
          <a:xfrm>
            <a:off x="5439669" y="3133298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Book Antiqua" panose="02040602050305030304" pitchFamily="18" charset="0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F0974-2401-A595-57C8-04B8347FF25D}"/>
              </a:ext>
            </a:extLst>
          </p:cNvPr>
          <p:cNvSpPr txBox="1"/>
          <p:nvPr/>
        </p:nvSpPr>
        <p:spPr>
          <a:xfrm>
            <a:off x="9179027" y="3158165"/>
            <a:ext cx="719149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Book Antiqua" panose="02040602050305030304" pitchFamily="18" charset="0"/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0C60FA-9DF7-D168-C2FF-D94A8129D4DD}"/>
              </a:ext>
            </a:extLst>
          </p:cNvPr>
          <p:cNvSpPr txBox="1"/>
          <p:nvPr/>
        </p:nvSpPr>
        <p:spPr>
          <a:xfrm>
            <a:off x="8330713" y="3087201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Book Antiqua" panose="0204060205030503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F5C34D-8604-714D-FB80-0DAEA4FC0F03}"/>
              </a:ext>
            </a:extLst>
          </p:cNvPr>
          <p:cNvSpPr txBox="1"/>
          <p:nvPr/>
        </p:nvSpPr>
        <p:spPr>
          <a:xfrm>
            <a:off x="10503743" y="3173187"/>
            <a:ext cx="1688257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Book Antiqua" panose="02040602050305030304" pitchFamily="18" charset="0"/>
              </a:rPr>
              <a:t>V</a:t>
            </a:r>
            <a:r>
              <a:rPr lang="en-US" sz="2400" dirty="0">
                <a:solidFill>
                  <a:srgbClr val="0070C0"/>
                </a:solidFill>
                <a:latin typeface="Book Antiqua" panose="02040602050305030304" pitchFamily="18" charset="0"/>
              </a:rPr>
              <a:t>2/ed</a:t>
            </a:r>
            <a:endParaRPr lang="en-US" sz="54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5D537A-2986-90B5-6620-7DCD24367328}"/>
              </a:ext>
            </a:extLst>
          </p:cNvPr>
          <p:cNvSpPr txBox="1"/>
          <p:nvPr/>
        </p:nvSpPr>
        <p:spPr>
          <a:xfrm>
            <a:off x="9813038" y="3067908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Book Antiqua" panose="02040602050305030304" pitchFamily="18" charset="0"/>
              </a:rP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5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5A8C2-E134-A91F-A2BA-F7766CE15FBA}"/>
              </a:ext>
            </a:extLst>
          </p:cNvPr>
          <p:cNvSpPr txBox="1"/>
          <p:nvPr/>
        </p:nvSpPr>
        <p:spPr>
          <a:xfrm>
            <a:off x="0" y="124708"/>
            <a:ext cx="12447563" cy="5539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000" b="1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1. Choose the correct answer A, B, C, or D to complete each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5E0BE-82ED-AF02-BD9B-8F89696C8D35}"/>
              </a:ext>
            </a:extLst>
          </p:cNvPr>
          <p:cNvSpPr txBox="1"/>
          <p:nvPr/>
        </p:nvSpPr>
        <p:spPr>
          <a:xfrm>
            <a:off x="216425" y="1035577"/>
            <a:ext cx="120513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1.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“Will pollution endanger the wildlife here?” Kate asked.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→ Kate ______ if pollution would endanger the wildlife there.</a:t>
            </a:r>
          </a:p>
          <a:p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	A. told me                      			B. said to </a:t>
            </a:r>
            <a:r>
              <a:rPr lang="en-US" sz="2800" dirty="0">
                <a:latin typeface="Book Antiqua" panose="02040602050305030304" pitchFamily="18" charset="0"/>
              </a:rPr>
              <a:t>me                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	C. wanted to know                   	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D. questions me</a:t>
            </a:r>
          </a:p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2.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“Are you enjoying your flight?” the stewardess asked me.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→ The stewardess asked me if I ______my flight.</a:t>
            </a:r>
          </a:p>
          <a:p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	A. am enjoying          			B. was </a:t>
            </a:r>
            <a:r>
              <a:rPr lang="en-US" sz="2800" dirty="0">
                <a:latin typeface="Book Antiqua" panose="02040602050305030304" pitchFamily="18" charset="0"/>
              </a:rPr>
              <a:t>enjoying              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	C. enjoyed                      			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D. would enjoy  </a:t>
            </a:r>
          </a:p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3.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“Is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Ganh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 Da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Dia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 in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Phu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 Yen Province,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Phong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?” 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→ She asked </a:t>
            </a:r>
            <a:r>
              <a:rPr lang="en-US" sz="28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Phong</a:t>
            </a:r>
            <a:r>
              <a:rPr lang="en-US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 ______ in </a:t>
            </a:r>
            <a:r>
              <a:rPr lang="en-US" sz="28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Phu</a:t>
            </a:r>
            <a:r>
              <a:rPr lang="en-US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 Yen Province.</a:t>
            </a:r>
          </a:p>
          <a:p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	A. was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Ganh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Da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Dia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                    	B. if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Ganh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Da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Dia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is                        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	C. whether </a:t>
            </a:r>
            <a:r>
              <a:rPr lang="en-US" sz="2800" dirty="0" err="1">
                <a:latin typeface="Book Antiqua" panose="02040602050305030304" pitchFamily="18" charset="0"/>
              </a:rPr>
              <a:t>Ganh</a:t>
            </a:r>
            <a:r>
              <a:rPr lang="en-US" sz="2800" dirty="0">
                <a:latin typeface="Book Antiqua" panose="02040602050305030304" pitchFamily="18" charset="0"/>
              </a:rPr>
              <a:t> Da </a:t>
            </a:r>
            <a:r>
              <a:rPr lang="en-US" sz="2800" dirty="0" err="1">
                <a:latin typeface="Book Antiqua" panose="02040602050305030304" pitchFamily="18" charset="0"/>
              </a:rPr>
              <a:t>Dia</a:t>
            </a:r>
            <a:r>
              <a:rPr lang="en-US" sz="2800" dirty="0">
                <a:latin typeface="Book Antiqua" panose="02040602050305030304" pitchFamily="18" charset="0"/>
              </a:rPr>
              <a:t> was          	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D. if it is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Ganh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Da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64F9555-E71E-8EA0-38A2-2BCD6CB32626}"/>
              </a:ext>
            </a:extLst>
          </p:cNvPr>
          <p:cNvSpPr/>
          <p:nvPr/>
        </p:nvSpPr>
        <p:spPr>
          <a:xfrm rot="-10800000" flipV="1">
            <a:off x="3694489" y="6092650"/>
            <a:ext cx="4336991" cy="1116775"/>
          </a:xfrm>
          <a:custGeom>
            <a:avLst/>
            <a:gdLst/>
            <a:ahLst/>
            <a:cxnLst/>
            <a:rect l="l" t="t" r="r" b="b"/>
            <a:pathLst>
              <a:path w="6505487" h="1675163">
                <a:moveTo>
                  <a:pt x="0" y="1675163"/>
                </a:moveTo>
                <a:lnTo>
                  <a:pt x="6505487" y="1675163"/>
                </a:lnTo>
                <a:lnTo>
                  <a:pt x="6505487" y="0"/>
                </a:lnTo>
                <a:lnTo>
                  <a:pt x="0" y="0"/>
                </a:lnTo>
                <a:lnTo>
                  <a:pt x="0" y="16751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C059DE9-6E22-B620-A272-C1F50691A773}"/>
              </a:ext>
            </a:extLst>
          </p:cNvPr>
          <p:cNvSpPr/>
          <p:nvPr/>
        </p:nvSpPr>
        <p:spPr>
          <a:xfrm>
            <a:off x="9342120" y="2773680"/>
            <a:ext cx="2849880" cy="2818927"/>
          </a:xfrm>
          <a:custGeom>
            <a:avLst/>
            <a:gdLst/>
            <a:ahLst/>
            <a:cxnLst/>
            <a:rect l="l" t="t" r="r" b="b"/>
            <a:pathLst>
              <a:path w="2798351" h="2798351">
                <a:moveTo>
                  <a:pt x="0" y="0"/>
                </a:moveTo>
                <a:lnTo>
                  <a:pt x="2798351" y="0"/>
                </a:lnTo>
                <a:lnTo>
                  <a:pt x="2798351" y="2798351"/>
                </a:lnTo>
                <a:lnTo>
                  <a:pt x="0" y="2798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0AB2EC-1C19-28CA-B884-9DD6402A16F1}"/>
              </a:ext>
            </a:extLst>
          </p:cNvPr>
          <p:cNvSpPr/>
          <p:nvPr/>
        </p:nvSpPr>
        <p:spPr>
          <a:xfrm>
            <a:off x="1134055" y="227330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E7F99F-1A65-A5ED-3BC1-390AE7930BC8}"/>
              </a:ext>
            </a:extLst>
          </p:cNvPr>
          <p:cNvSpPr/>
          <p:nvPr/>
        </p:nvSpPr>
        <p:spPr>
          <a:xfrm>
            <a:off x="6569020" y="363918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EB9F87-E0F6-7307-679D-2A821A17086D}"/>
              </a:ext>
            </a:extLst>
          </p:cNvPr>
          <p:cNvSpPr/>
          <p:nvPr/>
        </p:nvSpPr>
        <p:spPr>
          <a:xfrm>
            <a:off x="1134055" y="579817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5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C5E0BE-82ED-AF02-BD9B-8F89696C8D35}"/>
              </a:ext>
            </a:extLst>
          </p:cNvPr>
          <p:cNvSpPr txBox="1"/>
          <p:nvPr/>
        </p:nvSpPr>
        <p:spPr>
          <a:xfrm>
            <a:off x="216425" y="1035577"/>
            <a:ext cx="120513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4.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“Can I take a photo inside the cave?” he said to the guide.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→ He ______ the guide if he could take a photo inside the cave.</a:t>
            </a:r>
          </a:p>
          <a:p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	A. asked          			B. said                        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	C. advised 				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D. ordered</a:t>
            </a:r>
          </a:p>
          <a:p>
            <a:pPr algn="just"/>
            <a:endParaRPr lang="en-US" sz="28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5.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“Is the weather good in Sa Pa in the winter?” 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→ She wanted to know_____________________</a:t>
            </a:r>
          </a:p>
          <a:p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	A. was the weather good in Sa Pa in the winter?</a:t>
            </a:r>
          </a:p>
          <a:p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	B. if the weather is good in Sa Pa in the winter.</a:t>
            </a:r>
          </a:p>
          <a:p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	C. whether was the weather good in Sa Pa in the winter.</a:t>
            </a:r>
          </a:p>
          <a:p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	D. if the weather was good in Sa Pa in the winter.</a:t>
            </a:r>
            <a:r>
              <a:rPr lang="en-US" sz="2800" dirty="0">
                <a:latin typeface="Book Antiqua" panose="02040602050305030304" pitchFamily="18" charset="0"/>
              </a:rPr>
              <a:t>                   </a:t>
            </a:r>
          </a:p>
          <a:p>
            <a:endParaRPr lang="en-US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64F9555-E71E-8EA0-38A2-2BCD6CB32626}"/>
              </a:ext>
            </a:extLst>
          </p:cNvPr>
          <p:cNvSpPr/>
          <p:nvPr/>
        </p:nvSpPr>
        <p:spPr>
          <a:xfrm rot="-10800000" flipV="1">
            <a:off x="3694489" y="5742130"/>
            <a:ext cx="4336991" cy="1116775"/>
          </a:xfrm>
          <a:custGeom>
            <a:avLst/>
            <a:gdLst/>
            <a:ahLst/>
            <a:cxnLst/>
            <a:rect l="l" t="t" r="r" b="b"/>
            <a:pathLst>
              <a:path w="6505487" h="1675163">
                <a:moveTo>
                  <a:pt x="0" y="1675163"/>
                </a:moveTo>
                <a:lnTo>
                  <a:pt x="6505487" y="1675163"/>
                </a:lnTo>
                <a:lnTo>
                  <a:pt x="6505487" y="0"/>
                </a:lnTo>
                <a:lnTo>
                  <a:pt x="0" y="0"/>
                </a:lnTo>
                <a:lnTo>
                  <a:pt x="0" y="16751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C059DE9-6E22-B620-A272-C1F50691A773}"/>
              </a:ext>
            </a:extLst>
          </p:cNvPr>
          <p:cNvSpPr/>
          <p:nvPr/>
        </p:nvSpPr>
        <p:spPr>
          <a:xfrm>
            <a:off x="9125695" y="2019536"/>
            <a:ext cx="2849880" cy="2818927"/>
          </a:xfrm>
          <a:custGeom>
            <a:avLst/>
            <a:gdLst/>
            <a:ahLst/>
            <a:cxnLst/>
            <a:rect l="l" t="t" r="r" b="b"/>
            <a:pathLst>
              <a:path w="2798351" h="2798351">
                <a:moveTo>
                  <a:pt x="0" y="0"/>
                </a:moveTo>
                <a:lnTo>
                  <a:pt x="2798351" y="0"/>
                </a:lnTo>
                <a:lnTo>
                  <a:pt x="2798351" y="2798351"/>
                </a:lnTo>
                <a:lnTo>
                  <a:pt x="0" y="2798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CE522-E482-44FE-23EF-6BCFDB839B75}"/>
              </a:ext>
            </a:extLst>
          </p:cNvPr>
          <p:cNvSpPr txBox="1"/>
          <p:nvPr/>
        </p:nvSpPr>
        <p:spPr>
          <a:xfrm>
            <a:off x="0" y="124708"/>
            <a:ext cx="12447563" cy="5539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000" b="1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1. Choose the correct answer A, B, C, or D to complete each question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C237DC-590B-A08B-3221-C8B99B323B0B}"/>
              </a:ext>
            </a:extLst>
          </p:cNvPr>
          <p:cNvSpPr/>
          <p:nvPr/>
        </p:nvSpPr>
        <p:spPr>
          <a:xfrm>
            <a:off x="1158820" y="188237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C30609-2874-C580-4D50-CD6B3B15DF8A}"/>
              </a:ext>
            </a:extLst>
          </p:cNvPr>
          <p:cNvSpPr/>
          <p:nvPr/>
        </p:nvSpPr>
        <p:spPr>
          <a:xfrm>
            <a:off x="1158820" y="5322043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F7F1825-BA7B-3BCF-5EB8-059CD01EC30E}"/>
              </a:ext>
            </a:extLst>
          </p:cNvPr>
          <p:cNvSpPr/>
          <p:nvPr/>
        </p:nvSpPr>
        <p:spPr>
          <a:xfrm rot="10800000" flipV="1">
            <a:off x="7981120" y="5740168"/>
            <a:ext cx="4336991" cy="1116775"/>
          </a:xfrm>
          <a:custGeom>
            <a:avLst/>
            <a:gdLst/>
            <a:ahLst/>
            <a:cxnLst/>
            <a:rect l="l" t="t" r="r" b="b"/>
            <a:pathLst>
              <a:path w="6505487" h="1675163">
                <a:moveTo>
                  <a:pt x="0" y="1675163"/>
                </a:moveTo>
                <a:lnTo>
                  <a:pt x="6505487" y="1675163"/>
                </a:lnTo>
                <a:lnTo>
                  <a:pt x="6505487" y="0"/>
                </a:lnTo>
                <a:lnTo>
                  <a:pt x="0" y="0"/>
                </a:lnTo>
                <a:lnTo>
                  <a:pt x="0" y="16751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B41518B-D7AE-2F57-B6F9-2F50CDEE7898}"/>
              </a:ext>
            </a:extLst>
          </p:cNvPr>
          <p:cNvSpPr/>
          <p:nvPr/>
        </p:nvSpPr>
        <p:spPr>
          <a:xfrm rot="10800000" flipV="1">
            <a:off x="-592139" y="5740168"/>
            <a:ext cx="4336991" cy="1116775"/>
          </a:xfrm>
          <a:custGeom>
            <a:avLst/>
            <a:gdLst/>
            <a:ahLst/>
            <a:cxnLst/>
            <a:rect l="l" t="t" r="r" b="b"/>
            <a:pathLst>
              <a:path w="6505487" h="1675163">
                <a:moveTo>
                  <a:pt x="0" y="1675163"/>
                </a:moveTo>
                <a:lnTo>
                  <a:pt x="6505487" y="1675163"/>
                </a:lnTo>
                <a:lnTo>
                  <a:pt x="6505487" y="0"/>
                </a:lnTo>
                <a:lnTo>
                  <a:pt x="0" y="0"/>
                </a:lnTo>
                <a:lnTo>
                  <a:pt x="0" y="16751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26567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1250</Words>
  <Application>Microsoft Office PowerPoint</Application>
  <PresentationFormat>Widescreen</PresentationFormat>
  <Paragraphs>140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Bellaboo</vt:lpstr>
      <vt:lpstr>Book Antiqua</vt:lpstr>
      <vt:lpstr>Calibri</vt:lpstr>
      <vt:lpstr>Calibri Light</vt:lpstr>
      <vt:lpstr>Congenial Black</vt:lpstr>
      <vt:lpstr>Courier New</vt:lpstr>
      <vt:lpstr>Tenor Sans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ntkimlan.vt@gmail.com</cp:lastModifiedBy>
  <cp:revision>312</cp:revision>
  <dcterms:created xsi:type="dcterms:W3CDTF">2020-12-09T02:04:00Z</dcterms:created>
  <dcterms:modified xsi:type="dcterms:W3CDTF">2025-03-14T03:57:57Z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1033-12.2.0.13359</vt:lpwstr>
  </property>
</Properties>
</file>