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Fredoka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4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1.png"/><Relationship Id="rId2" Type="http://schemas.openxmlformats.org/officeDocument/2006/relationships/hyperlink" Target="https://loigiaihay.com/skills-1-trang-22-unit-8-sgk-tieng-anh-6-moi-c134a22518.html#ixzz8RmzXReV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33085" y="1028700"/>
            <a:ext cx="11192194" cy="10741993"/>
          </a:xfrm>
          <a:custGeom>
            <a:avLst/>
            <a:gdLst/>
            <a:ahLst/>
            <a:cxnLst/>
            <a:rect l="l" t="t" r="r" b="b"/>
            <a:pathLst>
              <a:path w="11192194" h="10741993">
                <a:moveTo>
                  <a:pt x="0" y="0"/>
                </a:moveTo>
                <a:lnTo>
                  <a:pt x="11192194" y="0"/>
                </a:lnTo>
                <a:lnTo>
                  <a:pt x="11192194" y="10741993"/>
                </a:lnTo>
                <a:lnTo>
                  <a:pt x="0" y="10741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1642934" y="3198281"/>
            <a:ext cx="16872116" cy="1484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60"/>
              </a:lnSpc>
              <a:spcBef>
                <a:spcPct val="0"/>
              </a:spcBef>
            </a:pPr>
            <a:r>
              <a:rPr lang="en-US" sz="8686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8: Sports and games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61053" y="5016071"/>
            <a:ext cx="8088130" cy="835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7"/>
              </a:lnSpc>
              <a:spcBef>
                <a:spcPct val="0"/>
              </a:spcBef>
            </a:pPr>
            <a:r>
              <a:rPr lang="en-US" sz="5083" b="1">
                <a:solidFill>
                  <a:srgbClr val="B2826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5: Skills 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61993" y="6849100"/>
            <a:ext cx="5843125" cy="2677214"/>
            <a:chOff x="0" y="0"/>
            <a:chExt cx="7790833" cy="35696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790833" cy="3569618"/>
            </a:xfrm>
            <a:custGeom>
              <a:avLst/>
              <a:gdLst/>
              <a:ahLst/>
              <a:cxnLst/>
              <a:rect l="l" t="t" r="r" b="b"/>
              <a:pathLst>
                <a:path w="7790833" h="3569618">
                  <a:moveTo>
                    <a:pt x="0" y="0"/>
                  </a:moveTo>
                  <a:lnTo>
                    <a:pt x="7790833" y="0"/>
                  </a:lnTo>
                  <a:lnTo>
                    <a:pt x="7790833" y="3569618"/>
                  </a:lnTo>
                  <a:lnTo>
                    <a:pt x="0" y="3569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515727" y="774959"/>
              <a:ext cx="4408074" cy="2019699"/>
            </a:xfrm>
            <a:custGeom>
              <a:avLst/>
              <a:gdLst/>
              <a:ahLst/>
              <a:cxnLst/>
              <a:rect l="l" t="t" r="r" b="b"/>
              <a:pathLst>
                <a:path w="4408074" h="2019699">
                  <a:moveTo>
                    <a:pt x="0" y="0"/>
                  </a:moveTo>
                  <a:lnTo>
                    <a:pt x="4408074" y="0"/>
                  </a:lnTo>
                  <a:lnTo>
                    <a:pt x="4408074" y="2019700"/>
                  </a:lnTo>
                  <a:lnTo>
                    <a:pt x="0" y="2019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7238308" y="198853"/>
            <a:ext cx="3622348" cy="1659694"/>
            <a:chOff x="0" y="0"/>
            <a:chExt cx="4829797" cy="22129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29797" cy="2212925"/>
            </a:xfrm>
            <a:custGeom>
              <a:avLst/>
              <a:gdLst/>
              <a:ahLst/>
              <a:cxnLst/>
              <a:rect l="l" t="t" r="r" b="b"/>
              <a:pathLst>
                <a:path w="4829797" h="2212925">
                  <a:moveTo>
                    <a:pt x="0" y="0"/>
                  </a:moveTo>
                  <a:lnTo>
                    <a:pt x="4829797" y="0"/>
                  </a:lnTo>
                  <a:lnTo>
                    <a:pt x="4829797" y="2212925"/>
                  </a:lnTo>
                  <a:lnTo>
                    <a:pt x="0" y="2212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939649" y="480423"/>
              <a:ext cx="2732712" cy="1252079"/>
            </a:xfrm>
            <a:custGeom>
              <a:avLst/>
              <a:gdLst/>
              <a:ahLst/>
              <a:cxnLst/>
              <a:rect l="l" t="t" r="r" b="b"/>
              <a:pathLst>
                <a:path w="2732712" h="1252079">
                  <a:moveTo>
                    <a:pt x="0" y="0"/>
                  </a:moveTo>
                  <a:lnTo>
                    <a:pt x="2732712" y="0"/>
                  </a:lnTo>
                  <a:lnTo>
                    <a:pt x="2732712" y="1252079"/>
                  </a:lnTo>
                  <a:lnTo>
                    <a:pt x="0" y="1252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612303" y="0"/>
            <a:ext cx="2605367" cy="1193732"/>
            <a:chOff x="0" y="0"/>
            <a:chExt cx="3473823" cy="15916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473823" cy="1591642"/>
            </a:xfrm>
            <a:custGeom>
              <a:avLst/>
              <a:gdLst/>
              <a:ahLst/>
              <a:cxnLst/>
              <a:rect l="l" t="t" r="r" b="b"/>
              <a:pathLst>
                <a:path w="3473823" h="1591642">
                  <a:moveTo>
                    <a:pt x="0" y="0"/>
                  </a:moveTo>
                  <a:lnTo>
                    <a:pt x="3473823" y="0"/>
                  </a:lnTo>
                  <a:lnTo>
                    <a:pt x="3473823" y="1591642"/>
                  </a:lnTo>
                  <a:lnTo>
                    <a:pt x="0" y="1591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675841" y="345543"/>
              <a:ext cx="1965498" cy="900556"/>
            </a:xfrm>
            <a:custGeom>
              <a:avLst/>
              <a:gdLst/>
              <a:ahLst/>
              <a:cxnLst/>
              <a:rect l="l" t="t" r="r" b="b"/>
              <a:pathLst>
                <a:path w="1965498" h="900556">
                  <a:moveTo>
                    <a:pt x="0" y="0"/>
                  </a:moveTo>
                  <a:lnTo>
                    <a:pt x="1965498" y="0"/>
                  </a:lnTo>
                  <a:lnTo>
                    <a:pt x="1965498" y="900556"/>
                  </a:lnTo>
                  <a:lnTo>
                    <a:pt x="0" y="900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194243" y="9063640"/>
            <a:ext cx="8088130" cy="670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7"/>
              </a:lnSpc>
              <a:spcBef>
                <a:spcPct val="0"/>
              </a:spcBef>
            </a:pPr>
            <a:r>
              <a:rPr lang="en-US" sz="4083" b="1">
                <a:solidFill>
                  <a:srgbClr val="82B1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teacher Ha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1440" y="8560820"/>
            <a:ext cx="18470880" cy="4667395"/>
            <a:chOff x="0" y="0"/>
            <a:chExt cx="4166870" cy="10529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-91440" y="-2941215"/>
            <a:ext cx="18470880" cy="4667395"/>
            <a:chOff x="0" y="0"/>
            <a:chExt cx="4166870" cy="10529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-91440" y="7702529"/>
            <a:ext cx="3569317" cy="2346826"/>
          </a:xfrm>
          <a:custGeom>
            <a:avLst/>
            <a:gdLst/>
            <a:ahLst/>
            <a:cxnLst/>
            <a:rect l="l" t="t" r="r" b="b"/>
            <a:pathLst>
              <a:path w="3569317" h="2346826">
                <a:moveTo>
                  <a:pt x="0" y="0"/>
                </a:moveTo>
                <a:lnTo>
                  <a:pt x="3569317" y="0"/>
                </a:lnTo>
                <a:lnTo>
                  <a:pt x="3569317" y="2346826"/>
                </a:lnTo>
                <a:lnTo>
                  <a:pt x="0" y="23468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903673" y="2520315"/>
            <a:ext cx="6355627" cy="6355627"/>
            <a:chOff x="0" y="0"/>
            <a:chExt cx="6350889" cy="6350889"/>
          </a:xfrm>
        </p:grpSpPr>
        <p:sp>
          <p:nvSpPr>
            <p:cNvPr id="8" name="Freeform 8"/>
            <p:cNvSpPr/>
            <p:nvPr/>
          </p:nvSpPr>
          <p:spPr>
            <a:xfrm>
              <a:off x="63500" y="63500"/>
              <a:ext cx="6223889" cy="6223762"/>
            </a:xfrm>
            <a:custGeom>
              <a:avLst/>
              <a:gdLst/>
              <a:ahLst/>
              <a:cxnLst/>
              <a:rect l="l" t="t" r="r" b="b"/>
              <a:pathLst>
                <a:path w="6223889" h="6223762">
                  <a:moveTo>
                    <a:pt x="6223889" y="3111881"/>
                  </a:moveTo>
                  <a:cubicBezTo>
                    <a:pt x="6223889" y="4830572"/>
                    <a:pt x="4830572" y="6223762"/>
                    <a:pt x="3112008" y="6223762"/>
                  </a:cubicBezTo>
                  <a:cubicBezTo>
                    <a:pt x="1393444" y="6223762"/>
                    <a:pt x="0" y="4830572"/>
                    <a:pt x="0" y="3111881"/>
                  </a:cubicBezTo>
                  <a:cubicBezTo>
                    <a:pt x="0" y="1393190"/>
                    <a:pt x="1393317" y="0"/>
                    <a:pt x="3111881" y="0"/>
                  </a:cubicBezTo>
                  <a:cubicBezTo>
                    <a:pt x="4830445" y="0"/>
                    <a:pt x="6223889" y="1393317"/>
                    <a:pt x="6223889" y="3111881"/>
                  </a:cubicBezTo>
                  <a:close/>
                </a:path>
              </a:pathLst>
            </a:custGeom>
            <a:blipFill>
              <a:blip r:embed="rId3"/>
              <a:stretch>
                <a:fillRect l="-25271" r="-25271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6350889" cy="6350762"/>
            </a:xfrm>
            <a:custGeom>
              <a:avLst/>
              <a:gdLst/>
              <a:ahLst/>
              <a:cxnLst/>
              <a:rect l="l" t="t" r="r" b="b"/>
              <a:pathLst>
                <a:path w="6350889" h="6350762">
                  <a:moveTo>
                    <a:pt x="6350889" y="3175381"/>
                  </a:moveTo>
                  <a:cubicBezTo>
                    <a:pt x="6350889" y="4023614"/>
                    <a:pt x="6020562" y="4821047"/>
                    <a:pt x="5420868" y="5420741"/>
                  </a:cubicBezTo>
                  <a:cubicBezTo>
                    <a:pt x="4821174" y="6020436"/>
                    <a:pt x="4023741" y="6350762"/>
                    <a:pt x="3175508" y="6350762"/>
                  </a:cubicBezTo>
                  <a:cubicBezTo>
                    <a:pt x="2327275" y="6350762"/>
                    <a:pt x="1529842" y="6020435"/>
                    <a:pt x="930148" y="5420741"/>
                  </a:cubicBezTo>
                  <a:cubicBezTo>
                    <a:pt x="330327" y="4821047"/>
                    <a:pt x="0" y="4023614"/>
                    <a:pt x="0" y="3175381"/>
                  </a:cubicBezTo>
                  <a:cubicBezTo>
                    <a:pt x="0" y="2327148"/>
                    <a:pt x="330327" y="1529715"/>
                    <a:pt x="930021" y="930021"/>
                  </a:cubicBezTo>
                  <a:cubicBezTo>
                    <a:pt x="1529715" y="330327"/>
                    <a:pt x="2327275" y="0"/>
                    <a:pt x="3175381" y="0"/>
                  </a:cubicBezTo>
                  <a:cubicBezTo>
                    <a:pt x="4023614" y="0"/>
                    <a:pt x="4821047" y="330327"/>
                    <a:pt x="5420741" y="930021"/>
                  </a:cubicBezTo>
                  <a:cubicBezTo>
                    <a:pt x="6020562" y="1529842"/>
                    <a:pt x="6350889" y="2327275"/>
                    <a:pt x="6350889" y="3175381"/>
                  </a:cubicBezTo>
                  <a:close/>
                </a:path>
              </a:pathLst>
            </a:custGeom>
            <a:blipFill>
              <a:blip r:embed="rId4"/>
              <a:stretch>
                <a:fillRect l="-30" r="-30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-1003408" y="1329575"/>
            <a:ext cx="14965341" cy="182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7"/>
              </a:lnSpc>
            </a:pPr>
            <a:r>
              <a:rPr lang="en-US" sz="5083" b="1" dirty="0">
                <a:solidFill>
                  <a:srgbClr val="004A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Ex1: Work in pairs. Discuss the questions.</a:t>
            </a:r>
          </a:p>
          <a:p>
            <a:pPr algn="ctr">
              <a:lnSpc>
                <a:spcPts val="7117"/>
              </a:lnSpc>
              <a:spcBef>
                <a:spcPct val="0"/>
              </a:spcBef>
            </a:pPr>
            <a:endParaRPr lang="en-US" sz="5083" b="1" dirty="0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-91440" y="2735793"/>
            <a:ext cx="14965341" cy="182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97612" lvl="1" indent="-548806">
              <a:lnSpc>
                <a:spcPts val="7117"/>
              </a:lnSpc>
              <a:buFont typeface="Arial"/>
              <a:buChar char="•"/>
            </a:pPr>
            <a:r>
              <a:rPr lang="en-US" sz="5083" b="1">
                <a:solidFill>
                  <a:srgbClr val="004A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What do you know about Pelé?</a:t>
            </a:r>
          </a:p>
          <a:p>
            <a:pPr algn="ctr">
              <a:lnSpc>
                <a:spcPts val="7117"/>
              </a:lnSpc>
              <a:spcBef>
                <a:spcPct val="0"/>
              </a:spcBef>
            </a:pPr>
            <a:endParaRPr lang="en-US" sz="5083" b="1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92220" y="3760265"/>
            <a:ext cx="14965341" cy="273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17"/>
              </a:lnSpc>
            </a:pPr>
            <a:r>
              <a:rPr lang="en-US" sz="5083" b="1">
                <a:solidFill>
                  <a:srgbClr val="004A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What is special about him?</a:t>
            </a:r>
          </a:p>
          <a:p>
            <a:pPr>
              <a:lnSpc>
                <a:spcPts val="7117"/>
              </a:lnSpc>
            </a:pPr>
            <a:endParaRPr lang="en-US" sz="5083" b="1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7117"/>
              </a:lnSpc>
              <a:spcBef>
                <a:spcPct val="0"/>
              </a:spcBef>
            </a:pPr>
            <a:endParaRPr lang="en-US" sz="5083" b="1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-1660025" y="5038725"/>
            <a:ext cx="14965341" cy="910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7"/>
              </a:lnSpc>
              <a:spcBef>
                <a:spcPct val="0"/>
              </a:spcBef>
            </a:pPr>
            <a:r>
              <a:rPr lang="en-US" sz="5083" b="1" dirty="0">
                <a:solidFill>
                  <a:srgbClr val="B87D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 Best footballer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1660025" y="6317185"/>
            <a:ext cx="14965341" cy="910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7"/>
              </a:lnSpc>
              <a:spcBef>
                <a:spcPct val="0"/>
              </a:spcBef>
            </a:pPr>
            <a:r>
              <a:rPr lang="en-US" sz="5083" b="1" dirty="0">
                <a:solidFill>
                  <a:srgbClr val="B87D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  King of football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-1660025" y="7386615"/>
            <a:ext cx="14965341" cy="910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7"/>
              </a:lnSpc>
              <a:spcBef>
                <a:spcPct val="0"/>
              </a:spcBef>
            </a:pPr>
            <a:r>
              <a:rPr lang="en-US" sz="5083" b="1" dirty="0">
                <a:solidFill>
                  <a:srgbClr val="B87D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 From Brazil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1003408" y="130778"/>
            <a:ext cx="6905203" cy="1247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12"/>
              </a:lnSpc>
            </a:pPr>
            <a:r>
              <a:rPr lang="en-US" sz="758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Reading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15242"/>
            <a:ext cx="17664766" cy="2661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7"/>
              </a:lnSpc>
            </a:pPr>
            <a:r>
              <a:rPr lang="en-US" sz="5083" b="1">
                <a:solidFill>
                  <a:srgbClr val="004A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Ex2: Read the dialogue quickly to check your ideas in 1.</a:t>
            </a:r>
          </a:p>
          <a:p>
            <a:pPr algn="ctr">
              <a:lnSpc>
                <a:spcPts val="7117"/>
              </a:lnSpc>
            </a:pPr>
            <a:endParaRPr lang="en-US" sz="5083" b="1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7117"/>
              </a:lnSpc>
              <a:spcBef>
                <a:spcPct val="0"/>
              </a:spcBef>
            </a:pPr>
            <a:endParaRPr lang="en-US" sz="5083" b="1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64787" y="985624"/>
            <a:ext cx="11961535" cy="1216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77"/>
              </a:lnSpc>
            </a:pPr>
            <a:r>
              <a:rPr lang="en-US" sz="3483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PE teacher is talking to her students about Pelé.</a:t>
            </a:r>
          </a:p>
          <a:p>
            <a:pPr>
              <a:lnSpc>
                <a:spcPts val="4877"/>
              </a:lnSpc>
              <a:spcBef>
                <a:spcPct val="0"/>
              </a:spcBef>
            </a:pPr>
            <a:endParaRPr lang="en-US" sz="3483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64787" y="1641067"/>
            <a:ext cx="15855639" cy="8744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F8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Teacher: </a:t>
            </a: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 we’re going to talk about Pelé. Do you know him?</a:t>
            </a:r>
          </a:p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F4CD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Nick:</a:t>
            </a: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Yes, I think he’s the best footballer of all time.</a:t>
            </a:r>
          </a:p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F8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Teacher:</a:t>
            </a: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Right. He was born in 1940 in Brazil. His father taught him to play football at a very young age.</a:t>
            </a:r>
          </a:p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Susan: Oh. When did he begin his career in football?</a:t>
            </a:r>
          </a:p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F8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Teacher:</a:t>
            </a: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15, when he started playing for Santos Football Club. In 1958, he won his first World Cup.</a:t>
            </a:r>
          </a:p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F4CD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Nick: </a:t>
            </a: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goals did he score in his career?</a:t>
            </a:r>
          </a:p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F8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Teacher:</a:t>
            </a: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1,281 goals in total, I think.</a:t>
            </a:r>
          </a:p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96A9C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Nick and Susan:</a:t>
            </a: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Wow! Amazing!</a:t>
            </a:r>
          </a:p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F8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Teacher: </a:t>
            </a: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he became “Football Player of the Century” in 1999.</a:t>
            </a:r>
          </a:p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Michael: Surely Pelé’s a national hero in Brazil.</a:t>
            </a:r>
          </a:p>
          <a:p>
            <a:pPr>
              <a:lnSpc>
                <a:spcPts val="4877"/>
              </a:lnSpc>
            </a:pPr>
            <a:r>
              <a:rPr lang="en-US" sz="3483" b="1" dirty="0">
                <a:solidFill>
                  <a:srgbClr val="F806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Teacher:</a:t>
            </a:r>
            <a:r>
              <a:rPr lang="en-US" sz="348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Yes, and he’s known around the world as “The King of Football”.</a:t>
            </a:r>
          </a:p>
          <a:p>
            <a:pPr>
              <a:lnSpc>
                <a:spcPts val="4877"/>
              </a:lnSpc>
              <a:spcBef>
                <a:spcPct val="0"/>
              </a:spcBef>
            </a:pPr>
            <a:endParaRPr lang="en-US" sz="3483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4481850" y="5471809"/>
            <a:ext cx="3477152" cy="347715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74675" y="0"/>
                  </a:moveTo>
                  <a:lnTo>
                    <a:pt x="812800" y="238125"/>
                  </a:lnTo>
                  <a:lnTo>
                    <a:pt x="812800" y="574675"/>
                  </a:lnTo>
                  <a:lnTo>
                    <a:pt x="574675" y="812800"/>
                  </a:lnTo>
                  <a:lnTo>
                    <a:pt x="238125" y="812800"/>
                  </a:lnTo>
                  <a:lnTo>
                    <a:pt x="0" y="574675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57467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3327" y="9094701"/>
            <a:ext cx="18470880" cy="4667395"/>
            <a:chOff x="0" y="0"/>
            <a:chExt cx="4166870" cy="10529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-91440" y="-2941215"/>
            <a:ext cx="18470880" cy="4667395"/>
            <a:chOff x="0" y="0"/>
            <a:chExt cx="4166870" cy="10529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-405466" y="334114"/>
            <a:ext cx="17664766" cy="3557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17"/>
              </a:lnSpc>
            </a:pPr>
            <a:r>
              <a:rPr lang="en-US" sz="5083" b="1" dirty="0">
                <a:solidFill>
                  <a:srgbClr val="004A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Ex3: Read the text again and answer the questions.</a:t>
            </a:r>
          </a:p>
          <a:p>
            <a:pPr algn="ctr">
              <a:lnSpc>
                <a:spcPts val="7117"/>
              </a:lnSpc>
            </a:pPr>
            <a:endParaRPr lang="en-US" sz="5083" b="1" dirty="0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7117"/>
              </a:lnSpc>
            </a:pPr>
            <a:endParaRPr lang="en-US" sz="5083" b="1" dirty="0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7117"/>
              </a:lnSpc>
              <a:spcBef>
                <a:spcPct val="0"/>
              </a:spcBef>
            </a:pPr>
            <a:endParaRPr lang="en-US" sz="5083" b="1" dirty="0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05466" y="1630930"/>
            <a:ext cx="9144000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2418" lvl="1" indent="-536209">
              <a:lnSpc>
                <a:spcPts val="6954"/>
              </a:lnSpc>
              <a:buFont typeface="Arial"/>
              <a:buChar char="•"/>
            </a:pPr>
            <a:r>
              <a:rPr lang="en-US" sz="4967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was Pelé born?</a:t>
            </a:r>
          </a:p>
          <a:p>
            <a:pPr>
              <a:lnSpc>
                <a:spcPts val="6954"/>
              </a:lnSpc>
            </a:pPr>
            <a:endParaRPr lang="en-US" sz="4967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954"/>
              </a:lnSpc>
            </a:pPr>
            <a:endParaRPr lang="en-US" sz="4967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954"/>
              </a:lnSpc>
              <a:spcBef>
                <a:spcPct val="0"/>
              </a:spcBef>
            </a:pPr>
            <a:endParaRPr lang="en-US" sz="4967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55351" y="2849253"/>
            <a:ext cx="13100726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4"/>
              </a:lnSpc>
            </a:pPr>
            <a:r>
              <a:rPr lang="en-US" sz="4967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Who first taught him to play football?</a:t>
            </a:r>
          </a:p>
          <a:p>
            <a:pPr algn="l">
              <a:lnSpc>
                <a:spcPts val="6954"/>
              </a:lnSpc>
              <a:spcBef>
                <a:spcPct val="0"/>
              </a:spcBef>
            </a:pPr>
            <a:endParaRPr lang="en-US" sz="4967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55351" y="4097617"/>
            <a:ext cx="6550363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4"/>
              </a:lnSpc>
            </a:pPr>
            <a:r>
              <a:rPr lang="en-US" sz="4967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How many goals did he score in total?</a:t>
            </a:r>
          </a:p>
          <a:p>
            <a:pPr algn="l">
              <a:lnSpc>
                <a:spcPts val="6954"/>
              </a:lnSpc>
              <a:spcBef>
                <a:spcPct val="0"/>
              </a:spcBef>
            </a:pPr>
            <a:endParaRPr lang="en-US" sz="4967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55351" y="6159949"/>
            <a:ext cx="18536055" cy="1721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4"/>
              </a:lnSpc>
            </a:pPr>
            <a:r>
              <a:rPr lang="en-US" sz="4967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When did he become “Football Player of the Century”?</a:t>
            </a:r>
          </a:p>
          <a:p>
            <a:pPr algn="l">
              <a:lnSpc>
                <a:spcPts val="6954"/>
              </a:lnSpc>
              <a:spcBef>
                <a:spcPct val="0"/>
              </a:spcBef>
            </a:pPr>
            <a:endParaRPr lang="en-US" sz="4967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55351" y="7783379"/>
            <a:ext cx="17733523" cy="1720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4"/>
              </a:lnSpc>
            </a:pPr>
            <a:r>
              <a:rPr lang="en-US" sz="4967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What do people call him?</a:t>
            </a:r>
          </a:p>
          <a:p>
            <a:pPr algn="l">
              <a:lnSpc>
                <a:spcPts val="6954"/>
              </a:lnSpc>
              <a:spcBef>
                <a:spcPct val="0"/>
              </a:spcBef>
            </a:pPr>
            <a:endParaRPr lang="en-US" sz="4967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67017" y="1630930"/>
            <a:ext cx="13100726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54"/>
              </a:lnSpc>
              <a:spcBef>
                <a:spcPct val="0"/>
              </a:spcBef>
            </a:pPr>
            <a:r>
              <a:rPr lang="en-US" sz="4967" b="1" dirty="0">
                <a:solidFill>
                  <a:srgbClr val="004A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Pelé was born in 1940.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634608" y="2846251"/>
            <a:ext cx="13100726" cy="1720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4"/>
              </a:lnSpc>
            </a:pPr>
            <a:r>
              <a:rPr lang="en-US" sz="4967" b="1" dirty="0">
                <a:solidFill>
                  <a:srgbClr val="004A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His father did. </a:t>
            </a:r>
          </a:p>
          <a:p>
            <a:pPr algn="l">
              <a:lnSpc>
                <a:spcPts val="6954"/>
              </a:lnSpc>
              <a:spcBef>
                <a:spcPct val="0"/>
              </a:spcBef>
            </a:pPr>
            <a:endParaRPr lang="en-US" sz="4967" b="1" dirty="0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62904" y="4533515"/>
            <a:ext cx="13100726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4"/>
              </a:lnSpc>
            </a:pPr>
            <a:r>
              <a:rPr lang="en-US" sz="4967" b="1" dirty="0">
                <a:solidFill>
                  <a:srgbClr val="004A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He scored 1,281 goals in total.</a:t>
            </a:r>
          </a:p>
          <a:p>
            <a:pPr algn="l">
              <a:lnSpc>
                <a:spcPts val="6954"/>
              </a:lnSpc>
              <a:spcBef>
                <a:spcPct val="0"/>
              </a:spcBef>
            </a:pPr>
            <a:endParaRPr lang="en-US" sz="4967" b="1" dirty="0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396436" y="6893374"/>
            <a:ext cx="13100726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4"/>
              </a:lnSpc>
            </a:pPr>
            <a:r>
              <a:rPr lang="en-US" sz="4967" b="1" dirty="0">
                <a:solidFill>
                  <a:srgbClr val="004A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In 1999.</a:t>
            </a:r>
          </a:p>
          <a:p>
            <a:pPr algn="l">
              <a:lnSpc>
                <a:spcPts val="6954"/>
              </a:lnSpc>
              <a:spcBef>
                <a:spcPct val="0"/>
              </a:spcBef>
            </a:pPr>
            <a:endParaRPr lang="en-US" sz="4967" b="1" dirty="0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738534" y="7840529"/>
            <a:ext cx="9549466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4"/>
              </a:lnSpc>
            </a:pPr>
            <a:r>
              <a:rPr lang="en-US" sz="4967" b="1" dirty="0">
                <a:solidFill>
                  <a:srgbClr val="004A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They call him “The King of     Football”.</a:t>
            </a:r>
          </a:p>
          <a:p>
            <a:pPr>
              <a:lnSpc>
                <a:spcPts val="6954"/>
              </a:lnSpc>
            </a:pPr>
            <a:endParaRPr lang="en-US" sz="4967" b="1" dirty="0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6954"/>
              </a:lnSpc>
              <a:spcBef>
                <a:spcPct val="0"/>
              </a:spcBef>
            </a:pPr>
            <a:endParaRPr lang="en-US" sz="4967" b="1" dirty="0">
              <a:solidFill>
                <a:srgbClr val="004A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1440" y="8560820"/>
            <a:ext cx="18470880" cy="4667395"/>
            <a:chOff x="0" y="0"/>
            <a:chExt cx="4166870" cy="10529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-91440" y="-2941215"/>
            <a:ext cx="18470880" cy="4667395"/>
            <a:chOff x="0" y="0"/>
            <a:chExt cx="4166870" cy="10529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6166444" y="2350814"/>
            <a:ext cx="11874102" cy="7373232"/>
          </a:xfrm>
          <a:custGeom>
            <a:avLst/>
            <a:gdLst/>
            <a:ahLst/>
            <a:cxnLst/>
            <a:rect l="l" t="t" r="r" b="b"/>
            <a:pathLst>
              <a:path w="11874102" h="7373232">
                <a:moveTo>
                  <a:pt x="0" y="0"/>
                </a:moveTo>
                <a:lnTo>
                  <a:pt x="11874102" y="0"/>
                </a:lnTo>
                <a:lnTo>
                  <a:pt x="11874102" y="7373232"/>
                </a:lnTo>
                <a:lnTo>
                  <a:pt x="0" y="737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41" b="-264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60315" y="2798596"/>
            <a:ext cx="3041764" cy="2653939"/>
          </a:xfrm>
          <a:custGeom>
            <a:avLst/>
            <a:gdLst/>
            <a:ahLst/>
            <a:cxnLst/>
            <a:rect l="l" t="t" r="r" b="b"/>
            <a:pathLst>
              <a:path w="3041764" h="2653939">
                <a:moveTo>
                  <a:pt x="0" y="0"/>
                </a:moveTo>
                <a:lnTo>
                  <a:pt x="3041764" y="0"/>
                </a:lnTo>
                <a:lnTo>
                  <a:pt x="3041764" y="2653939"/>
                </a:lnTo>
                <a:lnTo>
                  <a:pt x="0" y="26539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43277" y="6063115"/>
            <a:ext cx="1833238" cy="3195185"/>
          </a:xfrm>
          <a:custGeom>
            <a:avLst/>
            <a:gdLst/>
            <a:ahLst/>
            <a:cxnLst/>
            <a:rect l="l" t="t" r="r" b="b"/>
            <a:pathLst>
              <a:path w="1833238" h="3195185">
                <a:moveTo>
                  <a:pt x="0" y="0"/>
                </a:moveTo>
                <a:lnTo>
                  <a:pt x="1833237" y="0"/>
                </a:lnTo>
                <a:lnTo>
                  <a:pt x="1833237" y="3195185"/>
                </a:lnTo>
                <a:lnTo>
                  <a:pt x="0" y="31951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-492706" y="-152400"/>
            <a:ext cx="6905203" cy="1247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12"/>
              </a:lnSpc>
            </a:pPr>
            <a:r>
              <a:rPr lang="en-US" sz="7580" b="1">
                <a:solidFill>
                  <a:srgbClr val="000000"/>
                </a:solidFill>
                <a:latin typeface="Fredoka"/>
              </a:rPr>
              <a:t>II. Speaking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4986" y="1065447"/>
            <a:ext cx="17363014" cy="2485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78"/>
              </a:lnSpc>
            </a:pPr>
            <a:r>
              <a:rPr lang="en-US" sz="4770" b="1">
                <a:solidFill>
                  <a:srgbClr val="004AAD"/>
                </a:solidFill>
                <a:latin typeface="Fredoka Bold"/>
              </a:rPr>
              <a:t>Ex 4: Read the following facts about two famous sportspeople.</a:t>
            </a:r>
          </a:p>
          <a:p>
            <a:pPr algn="ctr">
              <a:lnSpc>
                <a:spcPts val="6678"/>
              </a:lnSpc>
              <a:spcBef>
                <a:spcPct val="0"/>
              </a:spcBef>
            </a:pPr>
            <a:endParaRPr lang="en-US" sz="4770" b="1">
              <a:solidFill>
                <a:srgbClr val="004AAD"/>
              </a:solidFill>
              <a:latin typeface="Fredok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1440" y="8560820"/>
            <a:ext cx="18470880" cy="4667395"/>
            <a:chOff x="0" y="0"/>
            <a:chExt cx="4166870" cy="10529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-91440" y="-2941215"/>
            <a:ext cx="18470880" cy="4667395"/>
            <a:chOff x="0" y="0"/>
            <a:chExt cx="4166870" cy="10529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68140" cy="1052924"/>
            </a:xfrm>
            <a:custGeom>
              <a:avLst/>
              <a:gdLst/>
              <a:ahLst/>
              <a:cxnLst/>
              <a:rect l="l" t="t" r="r" b="b"/>
              <a:pathLst>
                <a:path w="4168140" h="1052924">
                  <a:moveTo>
                    <a:pt x="4166870" y="193040"/>
                  </a:moveTo>
                  <a:cubicBezTo>
                    <a:pt x="4084320" y="137160"/>
                    <a:pt x="3983990" y="105410"/>
                    <a:pt x="3876040" y="105410"/>
                  </a:cubicBezTo>
                  <a:cubicBezTo>
                    <a:pt x="3717290" y="105410"/>
                    <a:pt x="3575050" y="176530"/>
                    <a:pt x="3478530" y="287020"/>
                  </a:cubicBezTo>
                  <a:cubicBezTo>
                    <a:pt x="3409950" y="254000"/>
                    <a:pt x="3332480" y="234950"/>
                    <a:pt x="3251200" y="234950"/>
                  </a:cubicBezTo>
                  <a:cubicBezTo>
                    <a:pt x="3186430" y="234950"/>
                    <a:pt x="3124200" y="246380"/>
                    <a:pt x="3067050" y="267970"/>
                  </a:cubicBezTo>
                  <a:cubicBezTo>
                    <a:pt x="2971800" y="137160"/>
                    <a:pt x="2816860" y="52070"/>
                    <a:pt x="2642870" y="52070"/>
                  </a:cubicBezTo>
                  <a:cubicBezTo>
                    <a:pt x="2470150" y="52070"/>
                    <a:pt x="2316480" y="135890"/>
                    <a:pt x="2221230" y="264160"/>
                  </a:cubicBezTo>
                  <a:cubicBezTo>
                    <a:pt x="2125980" y="165100"/>
                    <a:pt x="1992630" y="104140"/>
                    <a:pt x="1844040" y="104140"/>
                  </a:cubicBezTo>
                  <a:cubicBezTo>
                    <a:pt x="1727200" y="104140"/>
                    <a:pt x="1619250" y="142240"/>
                    <a:pt x="1531620" y="207010"/>
                  </a:cubicBezTo>
                  <a:cubicBezTo>
                    <a:pt x="1426210" y="81280"/>
                    <a:pt x="1262380" y="0"/>
                    <a:pt x="1079500" y="0"/>
                  </a:cubicBezTo>
                  <a:lnTo>
                    <a:pt x="1064260" y="0"/>
                  </a:lnTo>
                  <a:lnTo>
                    <a:pt x="1049020" y="0"/>
                  </a:lnTo>
                  <a:cubicBezTo>
                    <a:pt x="905510" y="0"/>
                    <a:pt x="774700" y="58420"/>
                    <a:pt x="679450" y="151130"/>
                  </a:cubicBezTo>
                  <a:cubicBezTo>
                    <a:pt x="665480" y="162560"/>
                    <a:pt x="652780" y="175260"/>
                    <a:pt x="641350" y="189230"/>
                  </a:cubicBezTo>
                  <a:cubicBezTo>
                    <a:pt x="603250" y="180340"/>
                    <a:pt x="563880" y="176530"/>
                    <a:pt x="524510" y="176530"/>
                  </a:cubicBezTo>
                  <a:cubicBezTo>
                    <a:pt x="412750" y="176530"/>
                    <a:pt x="309880" y="212090"/>
                    <a:pt x="224790" y="271780"/>
                  </a:cubicBezTo>
                  <a:cubicBezTo>
                    <a:pt x="168910" y="193040"/>
                    <a:pt x="91440" y="132080"/>
                    <a:pt x="1270" y="93980"/>
                  </a:cubicBezTo>
                  <a:lnTo>
                    <a:pt x="1270" y="440690"/>
                  </a:lnTo>
                  <a:lnTo>
                    <a:pt x="0" y="440690"/>
                  </a:lnTo>
                  <a:lnTo>
                    <a:pt x="0" y="1052924"/>
                  </a:lnTo>
                  <a:lnTo>
                    <a:pt x="4166870" y="1052924"/>
                  </a:lnTo>
                  <a:lnTo>
                    <a:pt x="4166870" y="441960"/>
                  </a:lnTo>
                  <a:lnTo>
                    <a:pt x="4168140" y="441960"/>
                  </a:lnTo>
                  <a:lnTo>
                    <a:pt x="4166870" y="193040"/>
                  </a:lnTo>
                  <a:close/>
                </a:path>
              </a:pathLst>
            </a:custGeom>
            <a:solidFill>
              <a:srgbClr val="CBE0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-492706" y="-152400"/>
            <a:ext cx="6905203" cy="1247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12"/>
              </a:lnSpc>
            </a:pPr>
            <a:r>
              <a:rPr lang="en-US" sz="7580" b="1">
                <a:solidFill>
                  <a:srgbClr val="000000"/>
                </a:solidFill>
                <a:latin typeface="Fredoka"/>
              </a:rPr>
              <a:t>II. Speaking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2493" y="1065447"/>
            <a:ext cx="17363014" cy="2485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78"/>
              </a:lnSpc>
            </a:pPr>
            <a:r>
              <a:rPr lang="en-US" sz="4770" b="1">
                <a:solidFill>
                  <a:srgbClr val="004AAD"/>
                </a:solidFill>
                <a:latin typeface="Fredoka Bold"/>
              </a:rPr>
              <a:t>Ex 5: Choose one sportsperson in 4. Talk about him / her. Use the following cues.</a:t>
            </a:r>
          </a:p>
          <a:p>
            <a:pPr algn="ctr">
              <a:lnSpc>
                <a:spcPts val="6678"/>
              </a:lnSpc>
              <a:spcBef>
                <a:spcPct val="0"/>
              </a:spcBef>
            </a:pPr>
            <a:endParaRPr lang="en-US" sz="4770" b="1">
              <a:solidFill>
                <a:srgbClr val="004AAD"/>
              </a:solidFill>
              <a:latin typeface="Fredoka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186782" y="2806283"/>
            <a:ext cx="11638725" cy="15181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4"/>
              </a:lnSpc>
            </a:pPr>
            <a:r>
              <a:rPr lang="en-US" sz="4967" b="1" dirty="0">
                <a:solidFill>
                  <a:srgbClr val="000000"/>
                </a:solidFill>
                <a:latin typeface="Fredoka Bold"/>
              </a:rPr>
              <a:t>His name is Hoang </a:t>
            </a:r>
            <a:r>
              <a:rPr lang="en-US" sz="4967" b="1" dirty="0" err="1">
                <a:solidFill>
                  <a:srgbClr val="000000"/>
                </a:solidFill>
                <a:latin typeface="Fredoka Bold"/>
              </a:rPr>
              <a:t>Giang</a:t>
            </a:r>
            <a:r>
              <a:rPr lang="en-US" sz="4967" b="1" dirty="0">
                <a:solidFill>
                  <a:srgbClr val="000000"/>
                </a:solidFill>
                <a:latin typeface="Fredoka Bold"/>
              </a:rPr>
              <a:t>, he was born in 1978 in Viet Nam. He plays shooting. He is famous for being No.1 sportsman in shooting. In 1996, he took part in a shooting competition.  In 2001, he won a medal for shooting. I like him very much because he’s talented.</a:t>
            </a:r>
          </a:p>
          <a:p>
            <a:pPr>
              <a:lnSpc>
                <a:spcPts val="6954"/>
              </a:lnSpc>
            </a:pPr>
            <a:endParaRPr lang="en-US" sz="4967" b="1" dirty="0">
              <a:solidFill>
                <a:srgbClr val="000000"/>
              </a:solidFill>
              <a:latin typeface="Fredoka Bold"/>
            </a:endParaRPr>
          </a:p>
          <a:p>
            <a:pPr>
              <a:lnSpc>
                <a:spcPts val="6954"/>
              </a:lnSpc>
            </a:pPr>
            <a:endParaRPr lang="en-US" sz="4967" b="1" dirty="0">
              <a:solidFill>
                <a:srgbClr val="000000"/>
              </a:solidFill>
              <a:latin typeface="Fredoka Bold"/>
            </a:endParaRPr>
          </a:p>
          <a:p>
            <a:pPr>
              <a:lnSpc>
                <a:spcPts val="6954"/>
              </a:lnSpc>
            </a:pPr>
            <a:endParaRPr lang="en-US" sz="4967" b="1" dirty="0">
              <a:solidFill>
                <a:srgbClr val="000000"/>
              </a:solidFill>
              <a:latin typeface="Fredoka Bold"/>
            </a:endParaRPr>
          </a:p>
          <a:p>
            <a:pPr>
              <a:lnSpc>
                <a:spcPts val="6954"/>
              </a:lnSpc>
            </a:pPr>
            <a:r>
              <a:rPr lang="en-US" sz="4967" b="1" dirty="0" err="1">
                <a:solidFill>
                  <a:srgbClr val="000000"/>
                </a:solidFill>
                <a:latin typeface="Fredoka Bold"/>
              </a:rPr>
              <a:t>Xem</a:t>
            </a:r>
            <a:r>
              <a:rPr lang="en-US" sz="4967" b="1" dirty="0">
                <a:solidFill>
                  <a:srgbClr val="000000"/>
                </a:solidFill>
                <a:latin typeface="Fredoka Bold"/>
              </a:rPr>
              <a:t> </a:t>
            </a:r>
            <a:r>
              <a:rPr lang="en-US" sz="4967" b="1" dirty="0" err="1">
                <a:solidFill>
                  <a:srgbClr val="000000"/>
                </a:solidFill>
                <a:latin typeface="Fredoka Bold"/>
              </a:rPr>
              <a:t>thêm</a:t>
            </a:r>
            <a:r>
              <a:rPr lang="en-US" sz="4967" b="1" dirty="0">
                <a:solidFill>
                  <a:srgbClr val="000000"/>
                </a:solidFill>
                <a:latin typeface="Fredoka Bold"/>
              </a:rPr>
              <a:t> </a:t>
            </a:r>
            <a:r>
              <a:rPr lang="en-US" sz="4967" b="1" dirty="0" err="1">
                <a:solidFill>
                  <a:srgbClr val="000000"/>
                </a:solidFill>
                <a:latin typeface="Fredoka Bold"/>
              </a:rPr>
              <a:t>tại</a:t>
            </a:r>
            <a:r>
              <a:rPr lang="en-US" sz="4967" b="1" dirty="0">
                <a:solidFill>
                  <a:srgbClr val="000000"/>
                </a:solidFill>
                <a:latin typeface="Fredoka Bold"/>
              </a:rPr>
              <a:t>: </a:t>
            </a:r>
            <a:r>
              <a:rPr lang="en-US" sz="4967" b="1" u="sng" dirty="0">
                <a:solidFill>
                  <a:srgbClr val="000000"/>
                </a:solidFill>
                <a:latin typeface="Fredoka Bold"/>
                <a:hlinkClick r:id="rId2" tooltip="https://loigiaihay.com/skills-1-trang-22-unit-8-sgk-tieng-anh-6-moi-c134a22518.html#ixzz8RmzXReVG"/>
              </a:rPr>
              <a:t>-His / Her name</a:t>
            </a:r>
          </a:p>
          <a:p>
            <a:pPr>
              <a:lnSpc>
                <a:spcPts val="6954"/>
              </a:lnSpc>
            </a:pPr>
            <a:r>
              <a:rPr lang="en-US" sz="4967" b="1" u="sng" dirty="0">
                <a:solidFill>
                  <a:srgbClr val="000000"/>
                </a:solidFill>
                <a:latin typeface="Fredoka Bold"/>
                <a:hlinkClick r:id="rId2" tooltip="https://loigiaihay.com/skills-1-trang-22-unit-8-sgk-tieng-anh-6-moi-c134a22518.html#ixzz8RmzXReVG"/>
              </a:rPr>
              <a:t>-The sport he / she plays</a:t>
            </a:r>
          </a:p>
          <a:p>
            <a:pPr>
              <a:lnSpc>
                <a:spcPts val="6954"/>
              </a:lnSpc>
            </a:pPr>
            <a:r>
              <a:rPr lang="en-US" sz="4967" b="1" u="sng" dirty="0">
                <a:solidFill>
                  <a:srgbClr val="000000"/>
                </a:solidFill>
                <a:latin typeface="Fredoka Bold"/>
                <a:hlinkClick r:id="rId2" tooltip="https://loigiaihay.com/skills-1-trang-22-unit-8-sgk-tieng-anh-6-moi-c134a22518.html#ixzz8RmzXReVG"/>
              </a:rPr>
              <a:t>-Why he / she is famous</a:t>
            </a:r>
          </a:p>
          <a:p>
            <a:pPr>
              <a:lnSpc>
                <a:spcPts val="6954"/>
              </a:lnSpc>
            </a:pPr>
            <a:r>
              <a:rPr lang="en-US" sz="4967" b="1" u="sng" dirty="0">
                <a:solidFill>
                  <a:srgbClr val="000000"/>
                </a:solidFill>
                <a:latin typeface="Fredoka Bold"/>
                <a:hlinkClick r:id="rId2" tooltip="https://loigiaihay.com/skills-1-trang-22-unit-8-sgk-tieng-anh-6-moi-c134a22518.html#ixzz8RmzXReVG"/>
              </a:rPr>
              <a:t>-You like him / her or not </a:t>
            </a:r>
          </a:p>
          <a:p>
            <a:pPr>
              <a:lnSpc>
                <a:spcPts val="6954"/>
              </a:lnSpc>
            </a:pPr>
            <a:r>
              <a:rPr lang="en-US" sz="4967" b="1" u="sng" dirty="0">
                <a:solidFill>
                  <a:srgbClr val="000000"/>
                </a:solidFill>
                <a:latin typeface="Fredoka Bold"/>
                <a:hlinkClick r:id="rId2" tooltip="https://loigiaihay.com/skills-1-trang-22-unit-8-sgk-tieng-anh-6-moi-c134a22518.html#ixzz8RmzXReVG"/>
              </a:rPr>
              <a:t>Explain why</a:t>
            </a:r>
          </a:p>
          <a:p>
            <a:pPr algn="l">
              <a:lnSpc>
                <a:spcPts val="6954"/>
              </a:lnSpc>
              <a:spcBef>
                <a:spcPct val="0"/>
              </a:spcBef>
            </a:pPr>
            <a:endParaRPr lang="en-US" sz="4967" b="1" u="sng" dirty="0">
              <a:solidFill>
                <a:srgbClr val="000000"/>
              </a:solidFill>
              <a:latin typeface="Fredoka Bold"/>
              <a:hlinkClick r:id="rId2" tooltip="https://loigiaihay.com/skills-1-trang-22-unit-8-sgk-tieng-anh-6-moi-c134a22518.html#ixzz8RmzXReVG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2076645" y="6365607"/>
            <a:ext cx="1766501" cy="1258632"/>
          </a:xfrm>
          <a:custGeom>
            <a:avLst/>
            <a:gdLst/>
            <a:ahLst/>
            <a:cxnLst/>
            <a:rect l="l" t="t" r="r" b="b"/>
            <a:pathLst>
              <a:path w="1766501" h="1258632">
                <a:moveTo>
                  <a:pt x="0" y="0"/>
                </a:moveTo>
                <a:lnTo>
                  <a:pt x="1766501" y="0"/>
                </a:lnTo>
                <a:lnTo>
                  <a:pt x="1766501" y="1258631"/>
                </a:lnTo>
                <a:lnTo>
                  <a:pt x="0" y="12586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62493" y="3289235"/>
            <a:ext cx="4605122" cy="3108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91"/>
              </a:lnSpc>
            </a:pPr>
            <a:r>
              <a:rPr lang="en-US" sz="2922" b="1">
                <a:solidFill>
                  <a:srgbClr val="000000"/>
                </a:solidFill>
                <a:latin typeface="Fredoka Bold"/>
              </a:rPr>
              <a:t>-His / Her name</a:t>
            </a:r>
          </a:p>
          <a:p>
            <a:pPr>
              <a:lnSpc>
                <a:spcPts val="4091"/>
              </a:lnSpc>
            </a:pPr>
            <a:r>
              <a:rPr lang="en-US" sz="2922" b="1">
                <a:solidFill>
                  <a:srgbClr val="000000"/>
                </a:solidFill>
                <a:latin typeface="Fredoka Bold"/>
              </a:rPr>
              <a:t>-The sport he / she plays</a:t>
            </a:r>
          </a:p>
          <a:p>
            <a:pPr>
              <a:lnSpc>
                <a:spcPts val="4091"/>
              </a:lnSpc>
            </a:pPr>
            <a:r>
              <a:rPr lang="en-US" sz="2922" b="1">
                <a:solidFill>
                  <a:srgbClr val="000000"/>
                </a:solidFill>
                <a:latin typeface="Fredoka Bold"/>
              </a:rPr>
              <a:t>-Why he / she is famous</a:t>
            </a:r>
          </a:p>
          <a:p>
            <a:pPr>
              <a:lnSpc>
                <a:spcPts val="4091"/>
              </a:lnSpc>
            </a:pPr>
            <a:r>
              <a:rPr lang="en-US" sz="2922" b="1">
                <a:solidFill>
                  <a:srgbClr val="000000"/>
                </a:solidFill>
                <a:latin typeface="Fredoka Bold"/>
              </a:rPr>
              <a:t>-You like him / her or not </a:t>
            </a:r>
          </a:p>
          <a:p>
            <a:pPr>
              <a:lnSpc>
                <a:spcPts val="4091"/>
              </a:lnSpc>
            </a:pPr>
            <a:r>
              <a:rPr lang="en-US" sz="2922" b="1">
                <a:solidFill>
                  <a:srgbClr val="000000"/>
                </a:solidFill>
                <a:latin typeface="Fredoka Bold"/>
              </a:rPr>
              <a:t>Explain why</a:t>
            </a:r>
          </a:p>
          <a:p>
            <a:pPr algn="l">
              <a:lnSpc>
                <a:spcPts val="4091"/>
              </a:lnSpc>
              <a:spcBef>
                <a:spcPct val="0"/>
              </a:spcBef>
            </a:pPr>
            <a:endParaRPr lang="en-US" sz="2922" b="1">
              <a:solidFill>
                <a:srgbClr val="000000"/>
              </a:solidFill>
              <a:latin typeface="Fredok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20958" y="2263457"/>
            <a:ext cx="8437916" cy="5537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39"/>
              </a:lnSpc>
            </a:pPr>
            <a:r>
              <a:rPr lang="en-US" sz="105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have you learnt today?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1229126" y="1202941"/>
            <a:ext cx="7391831" cy="7881117"/>
          </a:xfrm>
          <a:custGeom>
            <a:avLst/>
            <a:gdLst/>
            <a:ahLst/>
            <a:cxnLst/>
            <a:rect l="l" t="t" r="r" b="b"/>
            <a:pathLst>
              <a:path w="7391831" h="7881117">
                <a:moveTo>
                  <a:pt x="7391832" y="0"/>
                </a:moveTo>
                <a:lnTo>
                  <a:pt x="0" y="0"/>
                </a:lnTo>
                <a:lnTo>
                  <a:pt x="0" y="7881118"/>
                </a:lnTo>
                <a:lnTo>
                  <a:pt x="7391832" y="7881118"/>
                </a:lnTo>
                <a:lnTo>
                  <a:pt x="739183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114915" y="2226978"/>
            <a:ext cx="8437916" cy="1807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39"/>
              </a:lnSpc>
            </a:pPr>
            <a:r>
              <a:rPr lang="en-US" sz="10599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1229126" y="1202941"/>
            <a:ext cx="7391831" cy="7881117"/>
          </a:xfrm>
          <a:custGeom>
            <a:avLst/>
            <a:gdLst/>
            <a:ahLst/>
            <a:cxnLst/>
            <a:rect l="l" t="t" r="r" b="b"/>
            <a:pathLst>
              <a:path w="7391831" h="7881117">
                <a:moveTo>
                  <a:pt x="7391832" y="0"/>
                </a:moveTo>
                <a:lnTo>
                  <a:pt x="0" y="0"/>
                </a:lnTo>
                <a:lnTo>
                  <a:pt x="0" y="7881118"/>
                </a:lnTo>
                <a:lnTo>
                  <a:pt x="7391832" y="7881118"/>
                </a:lnTo>
                <a:lnTo>
                  <a:pt x="739183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114915" y="5048250"/>
            <a:ext cx="11638725" cy="2597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54"/>
              </a:lnSpc>
            </a:pPr>
            <a:r>
              <a:rPr lang="en-US" sz="4967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-Do ex5 in the course book</a:t>
            </a:r>
          </a:p>
          <a:p>
            <a:pPr>
              <a:lnSpc>
                <a:spcPts val="6954"/>
              </a:lnSpc>
            </a:pPr>
            <a:r>
              <a:rPr lang="en-US" sz="4967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-Prepare Unit 8: lesson 6: Skills 2</a:t>
            </a:r>
          </a:p>
          <a:p>
            <a:pPr algn="l">
              <a:lnSpc>
                <a:spcPts val="6954"/>
              </a:lnSpc>
              <a:spcBef>
                <a:spcPct val="0"/>
              </a:spcBef>
            </a:pPr>
            <a:endParaRPr lang="en-US" sz="4967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33085" y="1028700"/>
            <a:ext cx="11192194" cy="10741993"/>
          </a:xfrm>
          <a:custGeom>
            <a:avLst/>
            <a:gdLst/>
            <a:ahLst/>
            <a:cxnLst/>
            <a:rect l="l" t="t" r="r" b="b"/>
            <a:pathLst>
              <a:path w="11192194" h="10741993">
                <a:moveTo>
                  <a:pt x="0" y="0"/>
                </a:moveTo>
                <a:lnTo>
                  <a:pt x="11192194" y="0"/>
                </a:lnTo>
                <a:lnTo>
                  <a:pt x="11192194" y="10741993"/>
                </a:lnTo>
                <a:lnTo>
                  <a:pt x="0" y="10741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1993" y="6849100"/>
            <a:ext cx="5843125" cy="2677214"/>
            <a:chOff x="0" y="0"/>
            <a:chExt cx="7790833" cy="35696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790833" cy="3569618"/>
            </a:xfrm>
            <a:custGeom>
              <a:avLst/>
              <a:gdLst/>
              <a:ahLst/>
              <a:cxnLst/>
              <a:rect l="l" t="t" r="r" b="b"/>
              <a:pathLst>
                <a:path w="7790833" h="3569618">
                  <a:moveTo>
                    <a:pt x="0" y="0"/>
                  </a:moveTo>
                  <a:lnTo>
                    <a:pt x="7790833" y="0"/>
                  </a:lnTo>
                  <a:lnTo>
                    <a:pt x="7790833" y="3569618"/>
                  </a:lnTo>
                  <a:lnTo>
                    <a:pt x="0" y="3569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515727" y="774959"/>
              <a:ext cx="4408074" cy="2019699"/>
            </a:xfrm>
            <a:custGeom>
              <a:avLst/>
              <a:gdLst/>
              <a:ahLst/>
              <a:cxnLst/>
              <a:rect l="l" t="t" r="r" b="b"/>
              <a:pathLst>
                <a:path w="4408074" h="2019699">
                  <a:moveTo>
                    <a:pt x="0" y="0"/>
                  </a:moveTo>
                  <a:lnTo>
                    <a:pt x="4408074" y="0"/>
                  </a:lnTo>
                  <a:lnTo>
                    <a:pt x="4408074" y="2019700"/>
                  </a:lnTo>
                  <a:lnTo>
                    <a:pt x="0" y="2019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7238308" y="1289982"/>
            <a:ext cx="3622348" cy="1659694"/>
            <a:chOff x="0" y="0"/>
            <a:chExt cx="4829797" cy="22129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29797" cy="2212925"/>
            </a:xfrm>
            <a:custGeom>
              <a:avLst/>
              <a:gdLst/>
              <a:ahLst/>
              <a:cxnLst/>
              <a:rect l="l" t="t" r="r" b="b"/>
              <a:pathLst>
                <a:path w="4829797" h="2212925">
                  <a:moveTo>
                    <a:pt x="0" y="0"/>
                  </a:moveTo>
                  <a:lnTo>
                    <a:pt x="4829797" y="0"/>
                  </a:lnTo>
                  <a:lnTo>
                    <a:pt x="4829797" y="2212925"/>
                  </a:lnTo>
                  <a:lnTo>
                    <a:pt x="0" y="2212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939649" y="480423"/>
              <a:ext cx="2732712" cy="1252079"/>
            </a:xfrm>
            <a:custGeom>
              <a:avLst/>
              <a:gdLst/>
              <a:ahLst/>
              <a:cxnLst/>
              <a:rect l="l" t="t" r="r" b="b"/>
              <a:pathLst>
                <a:path w="2732712" h="1252079">
                  <a:moveTo>
                    <a:pt x="0" y="0"/>
                  </a:moveTo>
                  <a:lnTo>
                    <a:pt x="2732712" y="0"/>
                  </a:lnTo>
                  <a:lnTo>
                    <a:pt x="2732712" y="1252079"/>
                  </a:lnTo>
                  <a:lnTo>
                    <a:pt x="0" y="1252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612303" y="0"/>
            <a:ext cx="2605367" cy="1193732"/>
            <a:chOff x="0" y="0"/>
            <a:chExt cx="3473823" cy="15916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73823" cy="1591642"/>
            </a:xfrm>
            <a:custGeom>
              <a:avLst/>
              <a:gdLst/>
              <a:ahLst/>
              <a:cxnLst/>
              <a:rect l="l" t="t" r="r" b="b"/>
              <a:pathLst>
                <a:path w="3473823" h="1591642">
                  <a:moveTo>
                    <a:pt x="0" y="0"/>
                  </a:moveTo>
                  <a:lnTo>
                    <a:pt x="3473823" y="0"/>
                  </a:lnTo>
                  <a:lnTo>
                    <a:pt x="3473823" y="1591642"/>
                  </a:lnTo>
                  <a:lnTo>
                    <a:pt x="0" y="1591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675841" y="345543"/>
              <a:ext cx="1965498" cy="900556"/>
            </a:xfrm>
            <a:custGeom>
              <a:avLst/>
              <a:gdLst/>
              <a:ahLst/>
              <a:cxnLst/>
              <a:rect l="l" t="t" r="r" b="b"/>
              <a:pathLst>
                <a:path w="1965498" h="900556">
                  <a:moveTo>
                    <a:pt x="0" y="0"/>
                  </a:moveTo>
                  <a:lnTo>
                    <a:pt x="1965498" y="0"/>
                  </a:lnTo>
                  <a:lnTo>
                    <a:pt x="1965498" y="900556"/>
                  </a:lnTo>
                  <a:lnTo>
                    <a:pt x="0" y="900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561993" y="3328650"/>
            <a:ext cx="9831956" cy="6203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54"/>
              </a:lnSpc>
            </a:pP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zalo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0866631300 (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Nhị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ts val="6954"/>
              </a:lnSpc>
            </a:pP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gói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Powerpoint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Unit,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ts val="6954"/>
              </a:lnSpc>
            </a:pP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Thanks!</a:t>
            </a:r>
          </a:p>
          <a:p>
            <a:pPr algn="just">
              <a:lnSpc>
                <a:spcPts val="6954"/>
              </a:lnSpc>
            </a:pPr>
            <a:endParaRPr lang="en-US" sz="4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6954"/>
              </a:lnSpc>
              <a:spcBef>
                <a:spcPct val="0"/>
              </a:spcBef>
            </a:pPr>
            <a:endParaRPr lang="en-US" sz="4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548</Words>
  <Application>Microsoft Office PowerPoint</Application>
  <PresentationFormat>Custom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Fredoka</vt:lpstr>
      <vt:lpstr>Fredoka Bold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8: Sports and games</dc:title>
  <cp:lastModifiedBy>admin</cp:lastModifiedBy>
  <cp:revision>5</cp:revision>
  <dcterms:created xsi:type="dcterms:W3CDTF">2006-08-16T00:00:00Z</dcterms:created>
  <dcterms:modified xsi:type="dcterms:W3CDTF">2024-02-15T07:11:19Z</dcterms:modified>
  <dc:identifier>DAF70aKSCmI</dc:identifier>
</cp:coreProperties>
</file>