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9"/>
  </p:notesMasterIdLst>
  <p:sldIdLst>
    <p:sldId id="256" r:id="rId2"/>
    <p:sldId id="282" r:id="rId3"/>
    <p:sldId id="292" r:id="rId4"/>
    <p:sldId id="293" r:id="rId5"/>
    <p:sldId id="294" r:id="rId6"/>
    <p:sldId id="295" r:id="rId7"/>
    <p:sldId id="296" r:id="rId8"/>
    <p:sldId id="297" r:id="rId9"/>
    <p:sldId id="272" r:id="rId10"/>
    <p:sldId id="298" r:id="rId11"/>
    <p:sldId id="259" r:id="rId12"/>
    <p:sldId id="291" r:id="rId13"/>
    <p:sldId id="277" r:id="rId14"/>
    <p:sldId id="299" r:id="rId15"/>
    <p:sldId id="263" r:id="rId16"/>
    <p:sldId id="275" r:id="rId17"/>
    <p:sldId id="286" r:id="rId18"/>
    <p:sldId id="264" r:id="rId19"/>
    <p:sldId id="288" r:id="rId20"/>
    <p:sldId id="290" r:id="rId21"/>
    <p:sldId id="280" r:id="rId22"/>
    <p:sldId id="268" r:id="rId23"/>
    <p:sldId id="269" r:id="rId24"/>
    <p:sldId id="281" r:id="rId25"/>
    <p:sldId id="270" r:id="rId26"/>
    <p:sldId id="271" r:id="rId27"/>
    <p:sldId id="257" r:id="rId28"/>
  </p:sldIdLst>
  <p:sldSz cx="18288000" cy="10287000"/>
  <p:notesSz cx="6858000" cy="9144000"/>
  <p:embeddedFontLst>
    <p:embeddedFont>
      <p:font typeface="Bogart Black" panose="020B0604020202020204" charset="0"/>
      <p:regular r:id="rId30"/>
    </p:embeddedFont>
    <p:embeddedFont>
      <p:font typeface="Calibri" panose="020F0502020204030204" pitchFamily="34" charset="0"/>
      <p:regular r:id="rId31"/>
      <p:bold r:id="rId32"/>
      <p:italic r:id="rId33"/>
      <p:boldItalic r:id="rId34"/>
    </p:embeddedFont>
    <p:embeddedFont>
      <p:font typeface="Dancing Script" panose="020B0604020202020204" charset="0"/>
      <p:regular r:id="rId35"/>
    </p:embeddedFont>
    <p:embeddedFont>
      <p:font typeface="DejaVu Serif Bold" panose="020B0604020202020204" charset="0"/>
      <p:regular r:id="rId36"/>
    </p:embeddedFont>
    <p:embeddedFont>
      <p:font typeface="Times Neue Roman" panose="020B0604020202020204" charset="0"/>
      <p:regular r:id="rId37"/>
    </p:embeddedFont>
  </p:embeddedFontLst>
  <p:custDataLst>
    <p:tags r:id="rId38"/>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Kiểu Có chủ đề 1 - Màu chủ đề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gs" Target="tags/tag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6:11:53.493"/>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6:11:53.493"/>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7:02:35.899"/>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6:11:53.493"/>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7:07:49.940"/>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6:11:53.493"/>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2279F-B107-487D-962C-A0CFD00C9A0B}" type="datetimeFigureOut">
              <a:rPr lang="vi-VN" smtClean="0"/>
              <a:t>23/02/2025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1BFD8-25BD-4505-B42F-8D901E95FF94}" type="slidenum">
              <a:rPr lang="vi-VN" smtClean="0"/>
              <a:t>‹#›</a:t>
            </a:fld>
            <a:endParaRPr lang="vi-VN"/>
          </a:p>
        </p:txBody>
      </p:sp>
    </p:spTree>
    <p:extLst>
      <p:ext uri="{BB962C8B-B14F-4D97-AF65-F5344CB8AC3E}">
        <p14:creationId xmlns:p14="http://schemas.microsoft.com/office/powerpoint/2010/main" val="236718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AD1BFD8-25BD-4505-B42F-8D901E95FF94}" type="slidenum">
              <a:rPr lang="vi-VN" smtClean="0"/>
              <a:t>2</a:t>
            </a:fld>
            <a:endParaRPr lang="vi-VN"/>
          </a:p>
        </p:txBody>
      </p:sp>
    </p:spTree>
    <p:extLst>
      <p:ext uri="{BB962C8B-B14F-4D97-AF65-F5344CB8AC3E}">
        <p14:creationId xmlns:p14="http://schemas.microsoft.com/office/powerpoint/2010/main" val="9156604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933" name="Rectangle 21"/>
          <p:cNvSpPr>
            <a:spLocks noChangeArrowheads="1"/>
          </p:cNvSpPr>
          <p:nvPr/>
        </p:nvSpPr>
        <p:spPr bwMode="gray">
          <a:xfrm>
            <a:off x="0" y="0"/>
            <a:ext cx="18288000" cy="10287000"/>
          </a:xfrm>
          <a:prstGeom prst="rect">
            <a:avLst/>
          </a:prstGeom>
          <a:gradFill rotWithShape="1">
            <a:gsLst>
              <a:gs pos="0">
                <a:schemeClr val="bg2">
                  <a:gamma/>
                  <a:tint val="15686"/>
                  <a:invGamma/>
                </a:schemeClr>
              </a:gs>
              <a:gs pos="50000">
                <a:schemeClr val="bg2"/>
              </a:gs>
              <a:gs pos="100000">
                <a:schemeClr val="bg2">
                  <a:gamma/>
                  <a:tint val="1568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38934" name="Rectangle 22"/>
          <p:cNvSpPr>
            <a:spLocks noChangeArrowheads="1"/>
          </p:cNvSpPr>
          <p:nvPr/>
        </p:nvSpPr>
        <p:spPr bwMode="gray">
          <a:xfrm>
            <a:off x="0" y="5655470"/>
            <a:ext cx="18288000" cy="4631531"/>
          </a:xfrm>
          <a:prstGeom prst="rect">
            <a:avLst/>
          </a:prstGeom>
          <a:gradFill rotWithShape="1">
            <a:gsLst>
              <a:gs pos="0">
                <a:schemeClr val="accent1">
                  <a:alpha val="70000"/>
                </a:schemeClr>
              </a:gs>
              <a:gs pos="100000">
                <a:schemeClr val="accent1">
                  <a:gamma/>
                  <a:tint val="98431"/>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pic>
        <p:nvPicPr>
          <p:cNvPr id="38935" name="Picture 23" descr="09"/>
          <p:cNvPicPr>
            <a:picLocks noChangeAspect="1" noChangeArrowheads="1"/>
          </p:cNvPicPr>
          <p:nvPr/>
        </p:nvPicPr>
        <p:blipFill>
          <a:blip r:embed="rId2">
            <a:extLst>
              <a:ext uri="{28A0092B-C50C-407E-A947-70E740481C1C}">
                <a14:useLocalDpi xmlns:a14="http://schemas.microsoft.com/office/drawing/2010/main" val="0"/>
              </a:ext>
            </a:extLst>
          </a:blip>
          <a:srcRect r="18924"/>
          <a:stretch>
            <a:fillRect/>
          </a:stretch>
        </p:blipFill>
        <p:spPr bwMode="auto">
          <a:xfrm>
            <a:off x="0" y="3669507"/>
            <a:ext cx="18288000" cy="6617493"/>
          </a:xfrm>
          <a:prstGeom prst="rect">
            <a:avLst/>
          </a:prstGeom>
          <a:noFill/>
          <a:extLst>
            <a:ext uri="{909E8E84-426E-40DD-AFC4-6F175D3DCCD1}">
              <a14:hiddenFill xmlns:a14="http://schemas.microsoft.com/office/drawing/2010/main">
                <a:solidFill>
                  <a:srgbClr val="FFFFFF"/>
                </a:solidFill>
              </a14:hiddenFill>
            </a:ext>
          </a:extLst>
        </p:spPr>
      </p:pic>
      <p:sp>
        <p:nvSpPr>
          <p:cNvPr id="38936" name="Rectangle 24" descr="02"/>
          <p:cNvSpPr>
            <a:spLocks noChangeArrowheads="1"/>
          </p:cNvSpPr>
          <p:nvPr/>
        </p:nvSpPr>
        <p:spPr bwMode="gray">
          <a:xfrm>
            <a:off x="12947650" y="4048125"/>
            <a:ext cx="1765300" cy="1609725"/>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38937" name="Rectangle 25" descr="04"/>
          <p:cNvSpPr>
            <a:spLocks noChangeArrowheads="1"/>
          </p:cNvSpPr>
          <p:nvPr/>
        </p:nvSpPr>
        <p:spPr bwMode="gray">
          <a:xfrm>
            <a:off x="14760576" y="5681663"/>
            <a:ext cx="1765300" cy="1664495"/>
          </a:xfrm>
          <a:prstGeom prst="rect">
            <a:avLst/>
          </a:prstGeom>
          <a:blipFill dpi="0" rotWithShape="1">
            <a:blip r:embed="rId4"/>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38938" name="Rectangle 26" descr="05"/>
          <p:cNvSpPr>
            <a:spLocks noChangeArrowheads="1"/>
          </p:cNvSpPr>
          <p:nvPr/>
        </p:nvSpPr>
        <p:spPr bwMode="gray">
          <a:xfrm>
            <a:off x="16567151" y="4055270"/>
            <a:ext cx="1720850" cy="1609725"/>
          </a:xfrm>
          <a:prstGeom prst="rect">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38939" name="Rectangle 27" descr="03"/>
          <p:cNvSpPr>
            <a:spLocks noChangeArrowheads="1"/>
          </p:cNvSpPr>
          <p:nvPr/>
        </p:nvSpPr>
        <p:spPr bwMode="gray">
          <a:xfrm>
            <a:off x="11141076" y="5674520"/>
            <a:ext cx="1765300" cy="1664493"/>
          </a:xfrm>
          <a:prstGeom prst="rect">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38940" name="Rectangle 28"/>
          <p:cNvSpPr>
            <a:spLocks noChangeArrowheads="1"/>
          </p:cNvSpPr>
          <p:nvPr/>
        </p:nvSpPr>
        <p:spPr bwMode="gray">
          <a:xfrm>
            <a:off x="9324977" y="4048126"/>
            <a:ext cx="1755774" cy="1616870"/>
          </a:xfrm>
          <a:prstGeom prst="rect">
            <a:avLst/>
          </a:prstGeom>
          <a:blipFill dpi="0" rotWithShape="1">
            <a:blip r:embed="rId7"/>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nvGrpSpPr>
          <p:cNvPr id="38941" name="Group 29"/>
          <p:cNvGrpSpPr>
            <a:grpSpLocks/>
          </p:cNvGrpSpPr>
          <p:nvPr/>
        </p:nvGrpSpPr>
        <p:grpSpPr bwMode="auto">
          <a:xfrm>
            <a:off x="11096627" y="3340895"/>
            <a:ext cx="5670550" cy="4510088"/>
            <a:chOff x="3092" y="369"/>
            <a:chExt cx="1786" cy="2021"/>
          </a:xfrm>
        </p:grpSpPr>
        <p:pic>
          <p:nvPicPr>
            <p:cNvPr id="38942" name="Picture 30" descr="bar1"/>
            <p:cNvPicPr>
              <a:picLocks noChangeAspect="1" noChangeArrowheads="1"/>
            </p:cNvPicPr>
            <p:nvPr/>
          </p:nvPicPr>
          <p:blipFill>
            <a:blip r:embed="rId8">
              <a:extLst>
                <a:ext uri="{28A0092B-C50C-407E-A947-70E740481C1C}">
                  <a14:useLocalDpi xmlns:a14="http://schemas.microsoft.com/office/drawing/2010/main" val="0"/>
                </a:ext>
              </a:extLst>
            </a:blip>
            <a:srcRect l="36005" t="18329" r="-324039" b="16782"/>
            <a:stretch>
              <a:fillRect/>
            </a:stretch>
          </p:blipFill>
          <p:spPr bwMode="gray">
            <a:xfrm>
              <a:off x="3664" y="369"/>
              <a:ext cx="80" cy="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Picture 31" descr="bar1"/>
            <p:cNvPicPr>
              <a:picLocks noChangeAspect="1" noChangeArrowheads="1"/>
            </p:cNvPicPr>
            <p:nvPr/>
          </p:nvPicPr>
          <p:blipFill>
            <a:blip r:embed="rId8">
              <a:extLst>
                <a:ext uri="{28A0092B-C50C-407E-A947-70E740481C1C}">
                  <a14:useLocalDpi xmlns:a14="http://schemas.microsoft.com/office/drawing/2010/main" val="0"/>
                </a:ext>
              </a:extLst>
            </a:blip>
            <a:srcRect l="36005" t="18329" r="-324039" b="16782"/>
            <a:stretch>
              <a:fillRect/>
            </a:stretch>
          </p:blipFill>
          <p:spPr bwMode="gray">
            <a:xfrm>
              <a:off x="3092" y="369"/>
              <a:ext cx="58" cy="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Picture 32" descr="bar1"/>
            <p:cNvPicPr>
              <a:picLocks noChangeAspect="1" noChangeArrowheads="1"/>
            </p:cNvPicPr>
            <p:nvPr/>
          </p:nvPicPr>
          <p:blipFill>
            <a:blip r:embed="rId8">
              <a:extLst>
                <a:ext uri="{28A0092B-C50C-407E-A947-70E740481C1C}">
                  <a14:useLocalDpi xmlns:a14="http://schemas.microsoft.com/office/drawing/2010/main" val="0"/>
                </a:ext>
              </a:extLst>
            </a:blip>
            <a:srcRect l="36005" t="18329" r="-324039" b="16782"/>
            <a:stretch>
              <a:fillRect/>
            </a:stretch>
          </p:blipFill>
          <p:spPr bwMode="gray">
            <a:xfrm>
              <a:off x="4237" y="369"/>
              <a:ext cx="83" cy="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5" name="Picture 33" descr="bar1"/>
            <p:cNvPicPr>
              <a:picLocks noChangeAspect="1" noChangeArrowheads="1"/>
            </p:cNvPicPr>
            <p:nvPr/>
          </p:nvPicPr>
          <p:blipFill>
            <a:blip r:embed="rId8">
              <a:extLst>
                <a:ext uri="{28A0092B-C50C-407E-A947-70E740481C1C}">
                  <a14:useLocalDpi xmlns:a14="http://schemas.microsoft.com/office/drawing/2010/main" val="0"/>
                </a:ext>
              </a:extLst>
            </a:blip>
            <a:srcRect l="36005" t="18329" r="-324039" b="16782"/>
            <a:stretch>
              <a:fillRect/>
            </a:stretch>
          </p:blipFill>
          <p:spPr bwMode="gray">
            <a:xfrm>
              <a:off x="4802" y="369"/>
              <a:ext cx="76" cy="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46" name="Picture 34" descr="0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29094">
            <a:off x="2193927" y="7872413"/>
            <a:ext cx="539750" cy="238125"/>
          </a:xfrm>
          <a:prstGeom prst="rect">
            <a:avLst/>
          </a:prstGeom>
          <a:noFill/>
          <a:extLst>
            <a:ext uri="{909E8E84-426E-40DD-AFC4-6F175D3DCCD1}">
              <a14:hiddenFill xmlns:a14="http://schemas.microsoft.com/office/drawing/2010/main">
                <a:solidFill>
                  <a:srgbClr val="FFFFFF"/>
                </a:solidFill>
              </a14:hiddenFill>
            </a:ext>
          </a:extLst>
        </p:spPr>
      </p:pic>
      <p:sp>
        <p:nvSpPr>
          <p:cNvPr id="38947" name="Rectangle 35"/>
          <p:cNvSpPr>
            <a:spLocks noGrp="1" noChangeArrowheads="1"/>
          </p:cNvSpPr>
          <p:nvPr>
            <p:ph type="ctrTitle"/>
          </p:nvPr>
        </p:nvSpPr>
        <p:spPr>
          <a:xfrm>
            <a:off x="463550" y="938213"/>
            <a:ext cx="12827000" cy="22050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7500" smtClean="0"/>
            </a:lvl1pPr>
          </a:lstStyle>
          <a:p>
            <a:pPr lvl="0"/>
            <a:r>
              <a:rPr lang="en-US" noProof="0"/>
              <a:t>Click to edit Master title style</a:t>
            </a:r>
          </a:p>
        </p:txBody>
      </p:sp>
      <p:sp>
        <p:nvSpPr>
          <p:cNvPr id="38948" name="Rectangle 36"/>
          <p:cNvSpPr>
            <a:spLocks noGrp="1" noChangeArrowheads="1"/>
          </p:cNvSpPr>
          <p:nvPr>
            <p:ph type="subTitle" idx="1"/>
          </p:nvPr>
        </p:nvSpPr>
        <p:spPr>
          <a:xfrm>
            <a:off x="463550" y="3071813"/>
            <a:ext cx="12801600" cy="7477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Tx/>
              <a:buNone/>
              <a:defRPr sz="3600" smtClean="0"/>
            </a:lvl1pPr>
          </a:lstStyle>
          <a:p>
            <a:pPr lvl="0"/>
            <a:r>
              <a:rPr lang="en-US" noProof="0"/>
              <a:t>Click to edit Master subtitle style</a:t>
            </a:r>
          </a:p>
        </p:txBody>
      </p:sp>
      <p:sp>
        <p:nvSpPr>
          <p:cNvPr id="38949" name="Rectangle 37"/>
          <p:cNvSpPr>
            <a:spLocks noGrp="1" noChangeArrowheads="1"/>
          </p:cNvSpPr>
          <p:nvPr>
            <p:ph type="dt" sz="half" idx="2"/>
          </p:nvPr>
        </p:nvSpPr>
        <p:spPr>
          <a:xfrm>
            <a:off x="4997450" y="9751220"/>
            <a:ext cx="4267200" cy="38814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1D8BD707-D9CF-40AE-B4C6-C98DA3205C09}" type="datetimeFigureOut">
              <a:rPr lang="en-US" smtClean="0"/>
              <a:pPr/>
              <a:t>2/23/2025</a:t>
            </a:fld>
            <a:endParaRPr lang="en-US"/>
          </a:p>
        </p:txBody>
      </p:sp>
      <p:sp>
        <p:nvSpPr>
          <p:cNvPr id="38950" name="Rectangle 38"/>
          <p:cNvSpPr>
            <a:spLocks noGrp="1" noChangeArrowheads="1"/>
          </p:cNvSpPr>
          <p:nvPr>
            <p:ph type="ftr" sz="quarter" idx="3"/>
          </p:nvPr>
        </p:nvSpPr>
        <p:spPr>
          <a:xfrm>
            <a:off x="9953626" y="9751220"/>
            <a:ext cx="5791200" cy="38814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endParaRPr lang="en-US"/>
          </a:p>
        </p:txBody>
      </p:sp>
      <p:sp>
        <p:nvSpPr>
          <p:cNvPr id="38951" name="Rectangle 39"/>
          <p:cNvSpPr>
            <a:spLocks noGrp="1" noChangeArrowheads="1"/>
          </p:cNvSpPr>
          <p:nvPr>
            <p:ph type="sldNum" sz="quarter" idx="4"/>
          </p:nvPr>
        </p:nvSpPr>
        <p:spPr>
          <a:xfrm>
            <a:off x="16329027" y="9751220"/>
            <a:ext cx="933450" cy="38814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B6F15528-21DE-4FAA-801E-634DDDAF4B2B}" type="slidenum">
              <a:rPr lang="en-US" smtClean="0"/>
              <a:pPr/>
              <a:t>‹#›</a:t>
            </a:fld>
            <a:endParaRPr lang="en-US"/>
          </a:p>
        </p:txBody>
      </p:sp>
      <p:sp>
        <p:nvSpPr>
          <p:cNvPr id="38952" name="Text Box 40"/>
          <p:cNvSpPr txBox="1">
            <a:spLocks noChangeArrowheads="1"/>
          </p:cNvSpPr>
          <p:nvPr/>
        </p:nvSpPr>
        <p:spPr bwMode="auto">
          <a:xfrm>
            <a:off x="15290801" y="130970"/>
            <a:ext cx="2762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sz="3600" b="1">
                <a:solidFill>
                  <a:schemeClr val="tx2"/>
                </a:solidFill>
              </a:rPr>
              <a:t>L/O/G/O</a:t>
            </a:r>
          </a:p>
        </p:txBody>
      </p:sp>
    </p:spTree>
    <p:extLst>
      <p:ext uri="{BB962C8B-B14F-4D97-AF65-F5344CB8AC3E}">
        <p14:creationId xmlns:p14="http://schemas.microsoft.com/office/powerpoint/2010/main" val="406639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6133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68326" y="188120"/>
            <a:ext cx="4114800" cy="9434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3926" y="188120"/>
            <a:ext cx="12039600" cy="9434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01927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6450" y="188120"/>
            <a:ext cx="12446000" cy="1266825"/>
          </a:xfrm>
        </p:spPr>
        <p:txBody>
          <a:bodyPr/>
          <a:lstStyle/>
          <a:p>
            <a:r>
              <a:rPr lang="en-US"/>
              <a:t>Click to edit Master title style</a:t>
            </a:r>
          </a:p>
        </p:txBody>
      </p:sp>
      <p:sp>
        <p:nvSpPr>
          <p:cNvPr id="3" name="Text Placeholder 2"/>
          <p:cNvSpPr>
            <a:spLocks noGrp="1"/>
          </p:cNvSpPr>
          <p:nvPr>
            <p:ph type="body" sz="half" idx="1"/>
          </p:nvPr>
        </p:nvSpPr>
        <p:spPr>
          <a:xfrm>
            <a:off x="923926" y="2307432"/>
            <a:ext cx="8077200" cy="73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5926" y="2307432"/>
            <a:ext cx="8077200" cy="73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64065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076450" y="188120"/>
            <a:ext cx="12446000" cy="1266825"/>
          </a:xfrm>
        </p:spPr>
        <p:txBody>
          <a:bodyPr/>
          <a:lstStyle/>
          <a:p>
            <a:r>
              <a:rPr lang="en-US"/>
              <a:t>Click to edit Master title style</a:t>
            </a:r>
          </a:p>
        </p:txBody>
      </p:sp>
      <p:sp>
        <p:nvSpPr>
          <p:cNvPr id="3" name="SmartArt Placeholder 2"/>
          <p:cNvSpPr>
            <a:spLocks noGrp="1"/>
          </p:cNvSpPr>
          <p:nvPr>
            <p:ph type="dgm" idx="1"/>
          </p:nvPr>
        </p:nvSpPr>
        <p:spPr>
          <a:xfrm>
            <a:off x="923926" y="2307432"/>
            <a:ext cx="16459200" cy="7315200"/>
          </a:xfrm>
        </p:spPr>
        <p:txBody>
          <a:bodyPr/>
          <a:lstStyle/>
          <a:p>
            <a:pPr lvl="0"/>
            <a:r>
              <a:rPr lang="en-US" noProof="0"/>
              <a:t>Click icon to add SmartArt graphic</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660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3980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1649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3926" y="2307432"/>
            <a:ext cx="8077200" cy="7315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5926" y="2307432"/>
            <a:ext cx="8077200" cy="7315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46501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3014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081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586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173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2/23/2025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05750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21" Type="http://schemas.openxmlformats.org/officeDocument/2006/relationships/image" Target="../media/image7.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gray">
          <a:xfrm>
            <a:off x="0" y="0"/>
            <a:ext cx="18288000" cy="10287000"/>
          </a:xfrm>
          <a:prstGeom prst="rect">
            <a:avLst/>
          </a:prstGeom>
          <a:gradFill rotWithShape="1">
            <a:gsLst>
              <a:gs pos="0">
                <a:schemeClr val="bg2">
                  <a:gamma/>
                  <a:tint val="33725"/>
                  <a:invGamma/>
                  <a:alpha val="80000"/>
                </a:schemeClr>
              </a:gs>
              <a:gs pos="50000">
                <a:schemeClr val="bg2"/>
              </a:gs>
              <a:gs pos="100000">
                <a:schemeClr val="bg2">
                  <a:gamma/>
                  <a:tint val="33725"/>
                  <a:invGamma/>
                  <a:alpha val="8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sz="2700"/>
          </a:p>
        </p:txBody>
      </p:sp>
      <p:pic>
        <p:nvPicPr>
          <p:cNvPr id="1027" name="Picture 8" descr="10"/>
          <p:cNvPicPr>
            <a:picLocks noChangeAspect="1" noChangeArrowheads="1"/>
          </p:cNvPicPr>
          <p:nvPr/>
        </p:nvPicPr>
        <p:blipFill>
          <a:blip r:embed="rId16">
            <a:extLst>
              <a:ext uri="{28A0092B-C50C-407E-A947-70E740481C1C}">
                <a14:useLocalDpi xmlns:a14="http://schemas.microsoft.com/office/drawing/2010/main" val="0"/>
              </a:ext>
            </a:extLst>
          </a:blip>
          <a:srcRect r="42316"/>
          <a:stretch>
            <a:fillRect/>
          </a:stretch>
        </p:blipFill>
        <p:spPr bwMode="auto">
          <a:xfrm>
            <a:off x="1" y="1"/>
            <a:ext cx="2232026"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p:cNvSpPr>
            <a:spLocks noChangeArrowheads="1"/>
          </p:cNvSpPr>
          <p:nvPr/>
        </p:nvSpPr>
        <p:spPr bwMode="gray">
          <a:xfrm>
            <a:off x="0" y="1440657"/>
            <a:ext cx="18288000" cy="8846343"/>
          </a:xfrm>
          <a:prstGeom prst="rect">
            <a:avLst/>
          </a:prstGeom>
          <a:gradFill rotWithShape="1">
            <a:gsLst>
              <a:gs pos="0">
                <a:schemeClr val="accent1">
                  <a:alpha val="39999"/>
                </a:schemeClr>
              </a:gs>
              <a:gs pos="100000">
                <a:schemeClr val="accent1">
                  <a:gamma/>
                  <a:tint val="0"/>
                  <a:invGamma/>
                  <a:alpha val="0"/>
                </a:schemeClr>
              </a:gs>
            </a:gsLst>
            <a:lin ang="5400000" scaled="1"/>
          </a:gradFill>
          <a:ln w="9525">
            <a:noFill/>
            <a:miter lim="800000"/>
            <a:headEnd/>
            <a:tailEnd/>
          </a:ln>
          <a:effectLst/>
        </p:spPr>
        <p:txBody>
          <a:bodyPr wrap="none" anchor="ctr"/>
          <a:lstStyle/>
          <a:p>
            <a:pPr>
              <a:defRPr/>
            </a:pPr>
            <a:endParaRPr lang="en-US" sz="2700"/>
          </a:p>
        </p:txBody>
      </p:sp>
      <p:sp>
        <p:nvSpPr>
          <p:cNvPr id="1034" name="Rectangle 10" descr="02"/>
          <p:cNvSpPr>
            <a:spLocks noChangeArrowheads="1"/>
          </p:cNvSpPr>
          <p:nvPr/>
        </p:nvSpPr>
        <p:spPr bwMode="gray">
          <a:xfrm>
            <a:off x="15833726" y="690563"/>
            <a:ext cx="809624" cy="740570"/>
          </a:xfrm>
          <a:prstGeom prst="rect">
            <a:avLst/>
          </a:prstGeom>
          <a:blipFill dpi="0" rotWithShape="1">
            <a:blip r:embed="rId17" cstate="print"/>
            <a:srcRect/>
            <a:stretch>
              <a:fillRect/>
            </a:stretch>
          </a:blipFill>
          <a:ln w="9525">
            <a:noFill/>
            <a:miter lim="800000"/>
            <a:headEnd/>
            <a:tailEnd/>
          </a:ln>
          <a:effectLst/>
        </p:spPr>
        <p:txBody>
          <a:bodyPr wrap="none" anchor="ctr"/>
          <a:lstStyle/>
          <a:p>
            <a:pPr>
              <a:defRPr/>
            </a:pPr>
            <a:endParaRPr lang="en-US" sz="2700"/>
          </a:p>
        </p:txBody>
      </p:sp>
      <p:sp>
        <p:nvSpPr>
          <p:cNvPr id="1035" name="Rectangle 11" descr="04"/>
          <p:cNvSpPr>
            <a:spLocks noChangeArrowheads="1"/>
          </p:cNvSpPr>
          <p:nvPr/>
        </p:nvSpPr>
        <p:spPr bwMode="gray">
          <a:xfrm>
            <a:off x="16659226" y="1452563"/>
            <a:ext cx="812800" cy="764382"/>
          </a:xfrm>
          <a:prstGeom prst="rect">
            <a:avLst/>
          </a:prstGeom>
          <a:blipFill dpi="0" rotWithShape="1">
            <a:blip r:embed="rId18" cstate="print"/>
            <a:srcRect/>
            <a:stretch>
              <a:fillRect/>
            </a:stretch>
          </a:blipFill>
          <a:ln w="9525">
            <a:noFill/>
            <a:miter lim="800000"/>
            <a:headEnd/>
            <a:tailEnd/>
          </a:ln>
          <a:effectLst/>
        </p:spPr>
        <p:txBody>
          <a:bodyPr wrap="none" anchor="ctr"/>
          <a:lstStyle/>
          <a:p>
            <a:pPr>
              <a:defRPr/>
            </a:pPr>
            <a:endParaRPr lang="en-US" sz="2700"/>
          </a:p>
        </p:txBody>
      </p:sp>
      <p:sp>
        <p:nvSpPr>
          <p:cNvPr id="1036" name="Rectangle 12" descr="05"/>
          <p:cNvSpPr>
            <a:spLocks noChangeArrowheads="1"/>
          </p:cNvSpPr>
          <p:nvPr/>
        </p:nvSpPr>
        <p:spPr bwMode="gray">
          <a:xfrm>
            <a:off x="17497427" y="695326"/>
            <a:ext cx="790574" cy="738188"/>
          </a:xfrm>
          <a:prstGeom prst="rect">
            <a:avLst/>
          </a:prstGeom>
          <a:blipFill dpi="0" rotWithShape="1">
            <a:blip r:embed="rId19" cstate="print"/>
            <a:srcRect/>
            <a:stretch>
              <a:fillRect/>
            </a:stretch>
          </a:blipFill>
          <a:ln w="9525">
            <a:noFill/>
            <a:miter lim="800000"/>
            <a:headEnd/>
            <a:tailEnd/>
          </a:ln>
          <a:effectLst/>
        </p:spPr>
        <p:txBody>
          <a:bodyPr wrap="none" anchor="ctr"/>
          <a:lstStyle/>
          <a:p>
            <a:pPr>
              <a:defRPr/>
            </a:pPr>
            <a:endParaRPr lang="en-US" sz="2700"/>
          </a:p>
        </p:txBody>
      </p:sp>
      <p:sp>
        <p:nvSpPr>
          <p:cNvPr id="1037" name="Rectangle 13" descr="03"/>
          <p:cNvSpPr>
            <a:spLocks noChangeArrowheads="1"/>
          </p:cNvSpPr>
          <p:nvPr/>
        </p:nvSpPr>
        <p:spPr bwMode="gray">
          <a:xfrm>
            <a:off x="14989176" y="1447800"/>
            <a:ext cx="812800" cy="764382"/>
          </a:xfrm>
          <a:prstGeom prst="rect">
            <a:avLst/>
          </a:prstGeom>
          <a:blipFill dpi="0" rotWithShape="1">
            <a:blip r:embed="rId20" cstate="print"/>
            <a:srcRect/>
            <a:stretch>
              <a:fillRect/>
            </a:stretch>
          </a:blipFill>
          <a:ln w="9525">
            <a:noFill/>
            <a:miter lim="800000"/>
            <a:headEnd/>
            <a:tailEnd/>
          </a:ln>
          <a:effectLst/>
        </p:spPr>
        <p:txBody>
          <a:bodyPr wrap="none" anchor="ctr"/>
          <a:lstStyle/>
          <a:p>
            <a:pPr>
              <a:defRPr/>
            </a:pPr>
            <a:endParaRPr lang="en-US" sz="2700"/>
          </a:p>
        </p:txBody>
      </p:sp>
      <p:sp>
        <p:nvSpPr>
          <p:cNvPr id="1038" name="Rectangle 14" descr="01"/>
          <p:cNvSpPr>
            <a:spLocks noChangeArrowheads="1"/>
          </p:cNvSpPr>
          <p:nvPr/>
        </p:nvSpPr>
        <p:spPr bwMode="gray">
          <a:xfrm>
            <a:off x="14166851" y="690563"/>
            <a:ext cx="806450" cy="742950"/>
          </a:xfrm>
          <a:prstGeom prst="rect">
            <a:avLst/>
          </a:prstGeom>
          <a:blipFill dpi="0" rotWithShape="1">
            <a:blip r:embed="rId21" cstate="print"/>
            <a:srcRect/>
            <a:stretch>
              <a:fillRect/>
            </a:stretch>
          </a:blipFill>
          <a:ln w="9525">
            <a:noFill/>
            <a:miter lim="800000"/>
            <a:headEnd/>
            <a:tailEnd/>
          </a:ln>
          <a:effectLst/>
        </p:spPr>
        <p:txBody>
          <a:bodyPr wrap="none" anchor="ctr"/>
          <a:lstStyle/>
          <a:p>
            <a:pPr>
              <a:defRPr/>
            </a:pPr>
            <a:endParaRPr lang="en-US" sz="2700"/>
          </a:p>
        </p:txBody>
      </p:sp>
      <p:grpSp>
        <p:nvGrpSpPr>
          <p:cNvPr id="2" name="Group 15"/>
          <p:cNvGrpSpPr>
            <a:grpSpLocks/>
          </p:cNvGrpSpPr>
          <p:nvPr/>
        </p:nvGrpSpPr>
        <p:grpSpPr bwMode="auto">
          <a:xfrm>
            <a:off x="14970126" y="390526"/>
            <a:ext cx="2705100" cy="2557463"/>
            <a:chOff x="4715" y="164"/>
            <a:chExt cx="852" cy="1074"/>
          </a:xfrm>
        </p:grpSpPr>
        <p:pic>
          <p:nvPicPr>
            <p:cNvPr id="1041" name="Picture 16" descr="bar1"/>
            <p:cNvPicPr>
              <a:picLocks noChangeAspect="1" noChangeArrowheads="1"/>
            </p:cNvPicPr>
            <p:nvPr/>
          </p:nvPicPr>
          <p:blipFill>
            <a:blip r:embed="rId22">
              <a:extLst>
                <a:ext uri="{28A0092B-C50C-407E-A947-70E740481C1C}">
                  <a14:useLocalDpi xmlns:a14="http://schemas.microsoft.com/office/drawing/2010/main" val="0"/>
                </a:ext>
              </a:extLst>
            </a:blip>
            <a:srcRect l="36005" t="18329" r="-827046" b="1567"/>
            <a:stretch>
              <a:fillRect/>
            </a:stretch>
          </p:blipFill>
          <p:spPr bwMode="gray">
            <a:xfrm>
              <a:off x="4715" y="164"/>
              <a:ext cx="62"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7" descr="bar1"/>
            <p:cNvPicPr>
              <a:picLocks noChangeAspect="1" noChangeArrowheads="1"/>
            </p:cNvPicPr>
            <p:nvPr/>
          </p:nvPicPr>
          <p:blipFill>
            <a:blip r:embed="rId22">
              <a:extLst>
                <a:ext uri="{28A0092B-C50C-407E-A947-70E740481C1C}">
                  <a14:useLocalDpi xmlns:a14="http://schemas.microsoft.com/office/drawing/2010/main" val="0"/>
                </a:ext>
              </a:extLst>
            </a:blip>
            <a:srcRect l="36005" t="18329" r="-827046" b="1567"/>
            <a:stretch>
              <a:fillRect/>
            </a:stretch>
          </p:blipFill>
          <p:spPr bwMode="gray">
            <a:xfrm>
              <a:off x="4979" y="164"/>
              <a:ext cx="62"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8" descr="bar1"/>
            <p:cNvPicPr>
              <a:picLocks noChangeAspect="1" noChangeArrowheads="1"/>
            </p:cNvPicPr>
            <p:nvPr/>
          </p:nvPicPr>
          <p:blipFill>
            <a:blip r:embed="rId22">
              <a:extLst>
                <a:ext uri="{28A0092B-C50C-407E-A947-70E740481C1C}">
                  <a14:useLocalDpi xmlns:a14="http://schemas.microsoft.com/office/drawing/2010/main" val="0"/>
                </a:ext>
              </a:extLst>
            </a:blip>
            <a:srcRect l="36005" t="18329" r="-827046" b="1567"/>
            <a:stretch>
              <a:fillRect/>
            </a:stretch>
          </p:blipFill>
          <p:spPr bwMode="gray">
            <a:xfrm>
              <a:off x="5241" y="164"/>
              <a:ext cx="62"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9" descr="bar1"/>
            <p:cNvPicPr>
              <a:picLocks noChangeAspect="1" noChangeArrowheads="1"/>
            </p:cNvPicPr>
            <p:nvPr/>
          </p:nvPicPr>
          <p:blipFill>
            <a:blip r:embed="rId22">
              <a:extLst>
                <a:ext uri="{28A0092B-C50C-407E-A947-70E740481C1C}">
                  <a14:useLocalDpi xmlns:a14="http://schemas.microsoft.com/office/drawing/2010/main" val="0"/>
                </a:ext>
              </a:extLst>
            </a:blip>
            <a:srcRect l="36005" t="18329" r="-827046" b="1567"/>
            <a:stretch>
              <a:fillRect/>
            </a:stretch>
          </p:blipFill>
          <p:spPr bwMode="gray">
            <a:xfrm>
              <a:off x="5505" y="164"/>
              <a:ext cx="62"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 name="Line 20"/>
          <p:cNvSpPr>
            <a:spLocks noChangeShapeType="1"/>
          </p:cNvSpPr>
          <p:nvPr/>
        </p:nvSpPr>
        <p:spPr bwMode="white">
          <a:xfrm flipH="1">
            <a:off x="0" y="1440657"/>
            <a:ext cx="18288000" cy="0"/>
          </a:xfrm>
          <a:prstGeom prst="line">
            <a:avLst/>
          </a:prstGeom>
          <a:noFill/>
          <a:ln w="12700">
            <a:solidFill>
              <a:srgbClr val="FEFFFF">
                <a:alpha val="80000"/>
              </a:srgbClr>
            </a:solidFill>
            <a:round/>
            <a:headEnd/>
            <a:tailEnd/>
          </a:ln>
          <a:effectLst/>
        </p:spPr>
        <p:txBody>
          <a:bodyPr/>
          <a:lstStyle/>
          <a:p>
            <a:pPr>
              <a:defRPr/>
            </a:pPr>
            <a:endParaRPr lang="en-US" sz="2700"/>
          </a:p>
        </p:txBody>
      </p:sp>
      <p:sp>
        <p:nvSpPr>
          <p:cNvPr id="4" name="Rectangle 2"/>
          <p:cNvSpPr>
            <a:spLocks noGrp="1" noChangeArrowheads="1"/>
          </p:cNvSpPr>
          <p:nvPr>
            <p:ph type="title"/>
          </p:nvPr>
        </p:nvSpPr>
        <p:spPr bwMode="auto">
          <a:xfrm>
            <a:off x="2076450" y="188120"/>
            <a:ext cx="12446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 name="Rectangle 3"/>
          <p:cNvSpPr>
            <a:spLocks noGrp="1" noChangeArrowheads="1"/>
          </p:cNvSpPr>
          <p:nvPr>
            <p:ph type="body" idx="1"/>
          </p:nvPr>
        </p:nvSpPr>
        <p:spPr bwMode="auto">
          <a:xfrm>
            <a:off x="923926" y="2307432"/>
            <a:ext cx="164592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9751220"/>
            <a:ext cx="4267200" cy="3309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500" smtClean="0"/>
            </a:lvl1pPr>
          </a:lstStyle>
          <a:p>
            <a:fld id="{1D8BD707-D9CF-40AE-B4C6-C98DA3205C09}" type="datetimeFigureOut">
              <a:rPr lang="en-US" smtClean="0"/>
              <a:pPr/>
              <a:t>2/23/2025</a:t>
            </a:fld>
            <a:endParaRPr lang="en-US"/>
          </a:p>
        </p:txBody>
      </p:sp>
      <p:sp>
        <p:nvSpPr>
          <p:cNvPr id="1029" name="Rectangle 5"/>
          <p:cNvSpPr>
            <a:spLocks noGrp="1" noChangeArrowheads="1"/>
          </p:cNvSpPr>
          <p:nvPr>
            <p:ph type="ftr" sz="quarter" idx="3"/>
          </p:nvPr>
        </p:nvSpPr>
        <p:spPr bwMode="auto">
          <a:xfrm>
            <a:off x="6248400" y="9751220"/>
            <a:ext cx="5791200" cy="3309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00" smtClean="0"/>
            </a:lvl1pPr>
          </a:lstStyle>
          <a:p>
            <a:endParaRPr lang="en-US"/>
          </a:p>
        </p:txBody>
      </p:sp>
      <p:sp>
        <p:nvSpPr>
          <p:cNvPr id="1030" name="Rectangle 6"/>
          <p:cNvSpPr>
            <a:spLocks noGrp="1" noChangeArrowheads="1"/>
          </p:cNvSpPr>
          <p:nvPr>
            <p:ph type="sldNum" sz="quarter" idx="4"/>
          </p:nvPr>
        </p:nvSpPr>
        <p:spPr bwMode="auto">
          <a:xfrm>
            <a:off x="13106400" y="9751220"/>
            <a:ext cx="4267200" cy="3309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500" smtClean="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36349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fontAlgn="base" hangingPunct="1">
        <a:spcBef>
          <a:spcPct val="0"/>
        </a:spcBef>
        <a:spcAft>
          <a:spcPct val="0"/>
        </a:spcAft>
        <a:defRPr sz="6000" b="1">
          <a:solidFill>
            <a:schemeClr val="tx2"/>
          </a:solidFill>
          <a:latin typeface="+mj-lt"/>
          <a:ea typeface="+mj-ea"/>
          <a:cs typeface="+mj-cs"/>
        </a:defRPr>
      </a:lvl1pPr>
      <a:lvl2pPr algn="l" rtl="0" eaLnBrk="1" fontAlgn="base" hangingPunct="1">
        <a:spcBef>
          <a:spcPct val="0"/>
        </a:spcBef>
        <a:spcAft>
          <a:spcPct val="0"/>
        </a:spcAft>
        <a:defRPr sz="6000" b="1">
          <a:solidFill>
            <a:schemeClr val="tx2"/>
          </a:solidFill>
          <a:latin typeface="Arial" charset="0"/>
          <a:cs typeface="Arial" charset="0"/>
        </a:defRPr>
      </a:lvl2pPr>
      <a:lvl3pPr algn="l" rtl="0" eaLnBrk="1" fontAlgn="base" hangingPunct="1">
        <a:spcBef>
          <a:spcPct val="0"/>
        </a:spcBef>
        <a:spcAft>
          <a:spcPct val="0"/>
        </a:spcAft>
        <a:defRPr sz="6000" b="1">
          <a:solidFill>
            <a:schemeClr val="tx2"/>
          </a:solidFill>
          <a:latin typeface="Arial" charset="0"/>
          <a:cs typeface="Arial" charset="0"/>
        </a:defRPr>
      </a:lvl3pPr>
      <a:lvl4pPr algn="l" rtl="0" eaLnBrk="1" fontAlgn="base" hangingPunct="1">
        <a:spcBef>
          <a:spcPct val="0"/>
        </a:spcBef>
        <a:spcAft>
          <a:spcPct val="0"/>
        </a:spcAft>
        <a:defRPr sz="6000" b="1">
          <a:solidFill>
            <a:schemeClr val="tx2"/>
          </a:solidFill>
          <a:latin typeface="Arial" charset="0"/>
          <a:cs typeface="Arial" charset="0"/>
        </a:defRPr>
      </a:lvl4pPr>
      <a:lvl5pPr algn="l" rtl="0" eaLnBrk="1" fontAlgn="base" hangingPunct="1">
        <a:spcBef>
          <a:spcPct val="0"/>
        </a:spcBef>
        <a:spcAft>
          <a:spcPct val="0"/>
        </a:spcAft>
        <a:defRPr sz="6000" b="1">
          <a:solidFill>
            <a:schemeClr val="tx2"/>
          </a:solidFill>
          <a:latin typeface="Arial" charset="0"/>
          <a:cs typeface="Arial" charset="0"/>
        </a:defRPr>
      </a:lvl5pPr>
      <a:lvl6pPr marL="685800" algn="l" rtl="0" eaLnBrk="1" fontAlgn="base" hangingPunct="1">
        <a:spcBef>
          <a:spcPct val="0"/>
        </a:spcBef>
        <a:spcAft>
          <a:spcPct val="0"/>
        </a:spcAft>
        <a:defRPr sz="6000" b="1">
          <a:solidFill>
            <a:schemeClr val="tx2"/>
          </a:solidFill>
          <a:latin typeface="Arial" charset="0"/>
          <a:cs typeface="Arial" charset="0"/>
        </a:defRPr>
      </a:lvl6pPr>
      <a:lvl7pPr marL="1371600" algn="l" rtl="0" eaLnBrk="1" fontAlgn="base" hangingPunct="1">
        <a:spcBef>
          <a:spcPct val="0"/>
        </a:spcBef>
        <a:spcAft>
          <a:spcPct val="0"/>
        </a:spcAft>
        <a:defRPr sz="6000" b="1">
          <a:solidFill>
            <a:schemeClr val="tx2"/>
          </a:solidFill>
          <a:latin typeface="Arial" charset="0"/>
          <a:cs typeface="Arial" charset="0"/>
        </a:defRPr>
      </a:lvl7pPr>
      <a:lvl8pPr marL="2057400" algn="l" rtl="0" eaLnBrk="1" fontAlgn="base" hangingPunct="1">
        <a:spcBef>
          <a:spcPct val="0"/>
        </a:spcBef>
        <a:spcAft>
          <a:spcPct val="0"/>
        </a:spcAft>
        <a:defRPr sz="6000" b="1">
          <a:solidFill>
            <a:schemeClr val="tx2"/>
          </a:solidFill>
          <a:latin typeface="Arial" charset="0"/>
          <a:cs typeface="Arial" charset="0"/>
        </a:defRPr>
      </a:lvl8pPr>
      <a:lvl9pPr marL="2743200" algn="l" rtl="0" eaLnBrk="1" fontAlgn="base" hangingPunct="1">
        <a:spcBef>
          <a:spcPct val="0"/>
        </a:spcBef>
        <a:spcAft>
          <a:spcPct val="0"/>
        </a:spcAft>
        <a:defRPr sz="6000" b="1">
          <a:solidFill>
            <a:schemeClr val="tx2"/>
          </a:solidFill>
          <a:latin typeface="Arial" charset="0"/>
          <a:cs typeface="Arial" charset="0"/>
        </a:defRPr>
      </a:lvl9pPr>
    </p:titleStyle>
    <p:bodyStyle>
      <a:lvl1pPr marL="514350" indent="-514350" algn="l" rtl="0" eaLnBrk="1" fontAlgn="base" hangingPunct="1">
        <a:spcBef>
          <a:spcPct val="20000"/>
        </a:spcBef>
        <a:spcAft>
          <a:spcPct val="0"/>
        </a:spcAft>
        <a:buChar char="•"/>
        <a:defRPr sz="4800">
          <a:solidFill>
            <a:schemeClr val="tx1"/>
          </a:solidFill>
          <a:latin typeface="+mn-lt"/>
          <a:ea typeface="+mn-ea"/>
          <a:cs typeface="+mn-cs"/>
        </a:defRPr>
      </a:lvl1pPr>
      <a:lvl2pPr marL="1114425" indent="-428625" algn="l" rtl="0" eaLnBrk="1" fontAlgn="base" hangingPunct="1">
        <a:spcBef>
          <a:spcPct val="20000"/>
        </a:spcBef>
        <a:spcAft>
          <a:spcPct val="0"/>
        </a:spcAft>
        <a:buChar char="–"/>
        <a:defRPr sz="4200">
          <a:solidFill>
            <a:schemeClr val="tx1"/>
          </a:solidFill>
          <a:latin typeface="+mn-lt"/>
          <a:cs typeface="+mn-cs"/>
        </a:defRPr>
      </a:lvl2pPr>
      <a:lvl3pPr marL="1714500" indent="-342900" algn="l" rtl="0" eaLnBrk="1" fontAlgn="base" hangingPunct="1">
        <a:spcBef>
          <a:spcPct val="20000"/>
        </a:spcBef>
        <a:spcAft>
          <a:spcPct val="0"/>
        </a:spcAft>
        <a:buChar char="•"/>
        <a:defRPr sz="3600">
          <a:solidFill>
            <a:schemeClr val="tx1"/>
          </a:solidFill>
          <a:latin typeface="+mn-lt"/>
          <a:cs typeface="+mn-cs"/>
        </a:defRPr>
      </a:lvl3pPr>
      <a:lvl4pPr marL="2400300" indent="-342900" algn="l" rtl="0" eaLnBrk="1" fontAlgn="base" hangingPunct="1">
        <a:spcBef>
          <a:spcPct val="20000"/>
        </a:spcBef>
        <a:spcAft>
          <a:spcPct val="0"/>
        </a:spcAft>
        <a:buChar char="–"/>
        <a:defRPr sz="3000">
          <a:solidFill>
            <a:schemeClr val="tx1"/>
          </a:solidFill>
          <a:latin typeface="+mn-lt"/>
          <a:cs typeface="+mn-cs"/>
        </a:defRPr>
      </a:lvl4pPr>
      <a:lvl5pPr marL="3086100" indent="-342900" algn="l" rtl="0" eaLnBrk="1" fontAlgn="base" hangingPunct="1">
        <a:spcBef>
          <a:spcPct val="20000"/>
        </a:spcBef>
        <a:spcAft>
          <a:spcPct val="0"/>
        </a:spcAft>
        <a:buChar char="»"/>
        <a:defRPr sz="3000">
          <a:solidFill>
            <a:schemeClr val="tx1"/>
          </a:solidFill>
          <a:latin typeface="+mn-lt"/>
          <a:cs typeface="+mn-cs"/>
        </a:defRPr>
      </a:lvl5pPr>
      <a:lvl6pPr marL="3771900" indent="-342900" algn="l" rtl="0" eaLnBrk="1" fontAlgn="base" hangingPunct="1">
        <a:spcBef>
          <a:spcPct val="20000"/>
        </a:spcBef>
        <a:spcAft>
          <a:spcPct val="0"/>
        </a:spcAft>
        <a:buChar char="»"/>
        <a:defRPr sz="3000">
          <a:solidFill>
            <a:schemeClr val="tx1"/>
          </a:solidFill>
          <a:latin typeface="+mn-lt"/>
          <a:cs typeface="+mn-cs"/>
        </a:defRPr>
      </a:lvl6pPr>
      <a:lvl7pPr marL="4457700" indent="-342900" algn="l" rtl="0" eaLnBrk="1" fontAlgn="base" hangingPunct="1">
        <a:spcBef>
          <a:spcPct val="20000"/>
        </a:spcBef>
        <a:spcAft>
          <a:spcPct val="0"/>
        </a:spcAft>
        <a:buChar char="»"/>
        <a:defRPr sz="3000">
          <a:solidFill>
            <a:schemeClr val="tx1"/>
          </a:solidFill>
          <a:latin typeface="+mn-lt"/>
          <a:cs typeface="+mn-cs"/>
        </a:defRPr>
      </a:lvl7pPr>
      <a:lvl8pPr marL="5143500" indent="-342900" algn="l" rtl="0" eaLnBrk="1" fontAlgn="base" hangingPunct="1">
        <a:spcBef>
          <a:spcPct val="20000"/>
        </a:spcBef>
        <a:spcAft>
          <a:spcPct val="0"/>
        </a:spcAft>
        <a:buChar char="»"/>
        <a:defRPr sz="3000">
          <a:solidFill>
            <a:schemeClr val="tx1"/>
          </a:solidFill>
          <a:latin typeface="+mn-lt"/>
          <a:cs typeface="+mn-cs"/>
        </a:defRPr>
      </a:lvl8pPr>
      <a:lvl9pPr marL="5829300" indent="-342900" algn="l" rtl="0" eaLnBrk="1" fontAlgn="base" hangingPunct="1">
        <a:spcBef>
          <a:spcPct val="20000"/>
        </a:spcBef>
        <a:spcAft>
          <a:spcPct val="0"/>
        </a:spcAft>
        <a:buChar char="»"/>
        <a:defRPr sz="3000">
          <a:solidFill>
            <a:schemeClr val="tx1"/>
          </a:solidFill>
          <a:latin typeface="+mn-lt"/>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8.png"/><Relationship Id="rId7" Type="http://schemas.openxmlformats.org/officeDocument/2006/relationships/image" Target="../media/image43.jpeg"/><Relationship Id="rId2"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openxmlformats.org/officeDocument/2006/relationships/customXml" Target="../ink/ink1.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customXml" Target="../ink/ink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4.xml"/><Relationship Id="rId1" Type="http://schemas.openxmlformats.org/officeDocument/2006/relationships/slideLayout" Target="../slideLayouts/slideLayout7.xml"/><Relationship Id="rId5" Type="http://schemas.openxmlformats.org/officeDocument/2006/relationships/customXml" Target="../ink/ink5.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154228">
            <a:off x="-9106042" y="-3028129"/>
            <a:ext cx="16520732" cy="15285364"/>
            <a:chOff x="0" y="0"/>
            <a:chExt cx="22027643" cy="20380486"/>
          </a:xfrm>
        </p:grpSpPr>
        <p:pic>
          <p:nvPicPr>
            <p:cNvPr id="3" name="Picture 3"/>
            <p:cNvPicPr>
              <a:picLocks noChangeAspect="1"/>
            </p:cNvPicPr>
            <p:nvPr/>
          </p:nvPicPr>
          <p:blipFill>
            <a:blip r:embed="rId2"/>
            <a:srcRect/>
            <a:stretch>
              <a:fillRect/>
            </a:stretch>
          </p:blipFill>
          <p:spPr>
            <a:xfrm rot="6475152">
              <a:off x="700454" y="3831349"/>
              <a:ext cx="16381098" cy="13391548"/>
            </a:xfrm>
            <a:prstGeom prst="rect">
              <a:avLst/>
            </a:prstGeom>
          </p:spPr>
        </p:pic>
        <p:pic>
          <p:nvPicPr>
            <p:cNvPr id="4" name="Picture 4"/>
            <p:cNvPicPr>
              <a:picLocks noChangeAspect="1"/>
            </p:cNvPicPr>
            <p:nvPr/>
          </p:nvPicPr>
          <p:blipFill>
            <a:blip r:embed="rId3"/>
            <a:srcRect/>
            <a:stretch>
              <a:fillRect/>
            </a:stretch>
          </p:blipFill>
          <p:spPr>
            <a:xfrm rot="-573200">
              <a:off x="11887318" y="1757187"/>
              <a:ext cx="7607955" cy="7132458"/>
            </a:xfrm>
            <a:prstGeom prst="rect">
              <a:avLst/>
            </a:prstGeom>
          </p:spPr>
        </p:pic>
        <p:pic>
          <p:nvPicPr>
            <p:cNvPr id="5" name="Picture 5"/>
            <p:cNvPicPr>
              <a:picLocks noChangeAspect="1"/>
            </p:cNvPicPr>
            <p:nvPr/>
          </p:nvPicPr>
          <p:blipFill>
            <a:blip r:embed="rId4"/>
            <a:srcRect/>
            <a:stretch>
              <a:fillRect/>
            </a:stretch>
          </p:blipFill>
          <p:spPr>
            <a:xfrm rot="9769493">
              <a:off x="18891867" y="201213"/>
              <a:ext cx="2285044" cy="6107022"/>
            </a:xfrm>
            <a:prstGeom prst="rect">
              <a:avLst/>
            </a:prstGeom>
          </p:spPr>
        </p:pic>
      </p:grpSp>
      <p:grpSp>
        <p:nvGrpSpPr>
          <p:cNvPr id="6" name="Group 6"/>
          <p:cNvGrpSpPr/>
          <p:nvPr/>
        </p:nvGrpSpPr>
        <p:grpSpPr>
          <a:xfrm>
            <a:off x="11908048" y="359549"/>
            <a:ext cx="15314272" cy="13169414"/>
            <a:chOff x="0" y="0"/>
            <a:chExt cx="20419030" cy="17559219"/>
          </a:xfrm>
        </p:grpSpPr>
        <p:pic>
          <p:nvPicPr>
            <p:cNvPr id="7" name="Picture 7"/>
            <p:cNvPicPr>
              <a:picLocks noChangeAspect="1"/>
            </p:cNvPicPr>
            <p:nvPr/>
          </p:nvPicPr>
          <p:blipFill>
            <a:blip r:embed="rId2"/>
            <a:srcRect/>
            <a:stretch>
              <a:fillRect/>
            </a:stretch>
          </p:blipFill>
          <p:spPr>
            <a:xfrm rot="1676611">
              <a:off x="3708332" y="2752233"/>
              <a:ext cx="14745875" cy="12054752"/>
            </a:xfrm>
            <a:prstGeom prst="rect">
              <a:avLst/>
            </a:prstGeom>
          </p:spPr>
        </p:pic>
        <p:pic>
          <p:nvPicPr>
            <p:cNvPr id="8" name="Picture 8"/>
            <p:cNvPicPr>
              <a:picLocks noChangeAspect="1"/>
            </p:cNvPicPr>
            <p:nvPr/>
          </p:nvPicPr>
          <p:blipFill>
            <a:blip r:embed="rId5"/>
            <a:srcRect/>
            <a:stretch>
              <a:fillRect/>
            </a:stretch>
          </p:blipFill>
          <p:spPr>
            <a:xfrm rot="-2571853">
              <a:off x="1876740" y="9544856"/>
              <a:ext cx="4753122" cy="7383490"/>
            </a:xfrm>
            <a:prstGeom prst="rect">
              <a:avLst/>
            </a:prstGeom>
          </p:spPr>
        </p:pic>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2447" y="6133645"/>
            <a:ext cx="4089773" cy="3931294"/>
          </a:xfrm>
          <a:prstGeom prst="rect">
            <a:avLst/>
          </a:prstGeom>
        </p:spPr>
      </p:pic>
      <p:sp>
        <p:nvSpPr>
          <p:cNvPr id="12" name="TextBox 12"/>
          <p:cNvSpPr txBox="1"/>
          <p:nvPr/>
        </p:nvSpPr>
        <p:spPr>
          <a:xfrm>
            <a:off x="6624111" y="1533775"/>
            <a:ext cx="5415463" cy="884858"/>
          </a:xfrm>
          <a:prstGeom prst="rect">
            <a:avLst/>
          </a:prstGeom>
        </p:spPr>
        <p:txBody>
          <a:bodyPr wrap="square" lIns="0" tIns="0" rIns="0" bIns="0" rtlCol="0" anchor="t">
            <a:spAutoFit/>
          </a:bodyPr>
          <a:lstStyle/>
          <a:p>
            <a:pPr>
              <a:lnSpc>
                <a:spcPts val="6910"/>
              </a:lnSpc>
            </a:pPr>
            <a:r>
              <a:rPr lang="en-US" sz="4935" dirty="0">
                <a:solidFill>
                  <a:srgbClr val="000000"/>
                </a:solidFill>
                <a:latin typeface="Bogart Black"/>
              </a:rPr>
              <a:t>CHUYÊN ĐỀ </a:t>
            </a:r>
          </a:p>
        </p:txBody>
      </p:sp>
      <p:sp>
        <p:nvSpPr>
          <p:cNvPr id="14" name="TextBox 14"/>
          <p:cNvSpPr txBox="1"/>
          <p:nvPr/>
        </p:nvSpPr>
        <p:spPr>
          <a:xfrm>
            <a:off x="3175715" y="2494796"/>
            <a:ext cx="11446073" cy="807142"/>
          </a:xfrm>
          <a:prstGeom prst="rect">
            <a:avLst/>
          </a:prstGeom>
        </p:spPr>
        <p:txBody>
          <a:bodyPr lIns="0" tIns="0" rIns="0" bIns="0" rtlCol="0" anchor="t">
            <a:spAutoFit/>
          </a:bodyPr>
          <a:lstStyle/>
          <a:p>
            <a:pPr algn="ctr">
              <a:lnSpc>
                <a:spcPts val="6580"/>
              </a:lnSpc>
            </a:pPr>
            <a:r>
              <a:rPr lang="en-US" sz="4700" dirty="0" err="1">
                <a:solidFill>
                  <a:srgbClr val="5E17EB"/>
                </a:solidFill>
                <a:latin typeface="DejaVu Serif Bold"/>
              </a:rPr>
              <a:t>Môn</a:t>
            </a:r>
            <a:r>
              <a:rPr lang="en-US" sz="4700" dirty="0">
                <a:solidFill>
                  <a:srgbClr val="5E17EB"/>
                </a:solidFill>
                <a:latin typeface="DejaVu Serif Bold"/>
              </a:rPr>
              <a:t> Tin </a:t>
            </a:r>
            <a:r>
              <a:rPr lang="en-US" sz="4700" dirty="0" err="1">
                <a:solidFill>
                  <a:srgbClr val="5E17EB"/>
                </a:solidFill>
                <a:latin typeface="DejaVu Serif Bold"/>
              </a:rPr>
              <a:t>học</a:t>
            </a:r>
            <a:r>
              <a:rPr lang="en-US" sz="4700" dirty="0">
                <a:solidFill>
                  <a:srgbClr val="5E17EB"/>
                </a:solidFill>
                <a:latin typeface="DejaVu Serif Bold"/>
              </a:rPr>
              <a:t> </a:t>
            </a:r>
            <a:r>
              <a:rPr lang="en-US" sz="4700" dirty="0" err="1">
                <a:solidFill>
                  <a:srgbClr val="5E17EB"/>
                </a:solidFill>
                <a:latin typeface="DejaVu Serif Bold"/>
              </a:rPr>
              <a:t>lớp</a:t>
            </a:r>
            <a:r>
              <a:rPr lang="en-US" sz="4700" dirty="0">
                <a:solidFill>
                  <a:srgbClr val="5E17EB"/>
                </a:solidFill>
                <a:latin typeface="DejaVu Serif Bold"/>
              </a:rPr>
              <a:t> 6</a:t>
            </a:r>
          </a:p>
        </p:txBody>
      </p:sp>
      <p:sp>
        <p:nvSpPr>
          <p:cNvPr id="15" name="TextBox 15"/>
          <p:cNvSpPr txBox="1"/>
          <p:nvPr/>
        </p:nvSpPr>
        <p:spPr>
          <a:xfrm>
            <a:off x="1246403" y="3982804"/>
            <a:ext cx="16105674" cy="2885405"/>
          </a:xfrm>
          <a:prstGeom prst="rect">
            <a:avLst/>
          </a:prstGeom>
        </p:spPr>
        <p:txBody>
          <a:bodyPr lIns="0" tIns="0" rIns="0" bIns="0" rtlCol="0" anchor="t">
            <a:spAutoFit/>
          </a:bodyPr>
          <a:lstStyle/>
          <a:p>
            <a:pPr algn="ctr">
              <a:lnSpc>
                <a:spcPts val="7470"/>
              </a:lnSpc>
            </a:pPr>
            <a:r>
              <a:rPr lang="en-US" sz="5335" dirty="0">
                <a:solidFill>
                  <a:srgbClr val="000000"/>
                </a:solidFill>
                <a:latin typeface="Bogart Black"/>
              </a:rPr>
              <a:t>CHỦ ĐỀ 2. MẠNG MÁY TÍNH VÀ INTERNET</a:t>
            </a:r>
          </a:p>
          <a:p>
            <a:pPr algn="ctr">
              <a:lnSpc>
                <a:spcPts val="7470"/>
              </a:lnSpc>
            </a:pPr>
            <a:r>
              <a:rPr lang="en-US" sz="5335" dirty="0">
                <a:solidFill>
                  <a:srgbClr val="000000"/>
                </a:solidFill>
                <a:latin typeface="Bogart Black"/>
              </a:rPr>
              <a:t>TUẦN 5 – TIẾT 5 </a:t>
            </a:r>
          </a:p>
          <a:p>
            <a:pPr algn="ctr">
              <a:lnSpc>
                <a:spcPts val="7470"/>
              </a:lnSpc>
            </a:pPr>
            <a:r>
              <a:rPr lang="en-US" sz="5335" dirty="0" err="1">
                <a:solidFill>
                  <a:srgbClr val="000000"/>
                </a:solidFill>
                <a:latin typeface="Bogart Black"/>
              </a:rPr>
              <a:t>Bài</a:t>
            </a:r>
            <a:r>
              <a:rPr lang="en-US" sz="5335" dirty="0">
                <a:solidFill>
                  <a:srgbClr val="000000"/>
                </a:solidFill>
                <a:latin typeface="Bogart Black"/>
              </a:rPr>
              <a:t> 4: </a:t>
            </a:r>
            <a:r>
              <a:rPr lang="en-US" sz="5335" dirty="0" err="1">
                <a:solidFill>
                  <a:srgbClr val="000000"/>
                </a:solidFill>
                <a:latin typeface="Bogart Black"/>
              </a:rPr>
              <a:t>Mạng</a:t>
            </a:r>
            <a:r>
              <a:rPr lang="en-US" sz="5335" dirty="0">
                <a:solidFill>
                  <a:srgbClr val="000000"/>
                </a:solidFill>
                <a:latin typeface="Bogart Black"/>
              </a:rPr>
              <a:t> </a:t>
            </a:r>
            <a:r>
              <a:rPr lang="en-US" sz="5335" dirty="0" err="1">
                <a:solidFill>
                  <a:srgbClr val="000000"/>
                </a:solidFill>
                <a:latin typeface="Bogart Black"/>
              </a:rPr>
              <a:t>máy</a:t>
            </a:r>
            <a:r>
              <a:rPr lang="en-US" sz="5335" dirty="0">
                <a:solidFill>
                  <a:srgbClr val="000000"/>
                </a:solidFill>
                <a:latin typeface="Bogart Black"/>
              </a:rPr>
              <a:t> </a:t>
            </a:r>
            <a:r>
              <a:rPr lang="en-US" sz="5335" dirty="0" err="1">
                <a:solidFill>
                  <a:srgbClr val="000000"/>
                </a:solidFill>
                <a:latin typeface="Bogart Black"/>
              </a:rPr>
              <a:t>tính</a:t>
            </a:r>
            <a:endParaRPr lang="en-US" sz="5335" dirty="0">
              <a:solidFill>
                <a:srgbClr val="000000"/>
              </a:solidFill>
              <a:latin typeface="Bogart Black"/>
            </a:endParaRPr>
          </a:p>
        </p:txBody>
      </p:sp>
      <p:pic>
        <p:nvPicPr>
          <p:cNvPr id="17" name="Picture 16" descr="A picture containing text, electronics&#10;&#10;Description automatically generated">
            <a:extLst>
              <a:ext uri="{FF2B5EF4-FFF2-40B4-BE49-F238E27FC236}">
                <a16:creationId xmlns:a16="http://schemas.microsoft.com/office/drawing/2014/main" id="{32FC6FF4-2727-4B3F-B26E-A783A12960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38193" y="491041"/>
            <a:ext cx="2387028" cy="3328318"/>
          </a:xfrm>
          <a:prstGeom prst="rect">
            <a:avLst/>
          </a:prstGeom>
        </p:spPr>
      </p:pic>
      <p:sp>
        <p:nvSpPr>
          <p:cNvPr id="16" name="TextBox 14">
            <a:extLst>
              <a:ext uri="{FF2B5EF4-FFF2-40B4-BE49-F238E27FC236}">
                <a16:creationId xmlns:a16="http://schemas.microsoft.com/office/drawing/2014/main" id="{EBE940F5-4FFA-4871-9843-031B2D96694A}"/>
              </a:ext>
            </a:extLst>
          </p:cNvPr>
          <p:cNvSpPr txBox="1"/>
          <p:nvPr/>
        </p:nvSpPr>
        <p:spPr>
          <a:xfrm>
            <a:off x="3989684" y="9153912"/>
            <a:ext cx="11446073" cy="807142"/>
          </a:xfrm>
          <a:prstGeom prst="rect">
            <a:avLst/>
          </a:prstGeom>
        </p:spPr>
        <p:txBody>
          <a:bodyPr lIns="0" tIns="0" rIns="0" bIns="0" rtlCol="0" anchor="t">
            <a:spAutoFit/>
          </a:bodyPr>
          <a:lstStyle/>
          <a:p>
            <a:pPr algn="ctr">
              <a:lnSpc>
                <a:spcPts val="6580"/>
              </a:lnSpc>
            </a:pPr>
            <a:r>
              <a:rPr lang="en-US" sz="4700" dirty="0">
                <a:solidFill>
                  <a:srgbClr val="5E17EB"/>
                </a:solidFill>
                <a:latin typeface="DejaVu Serif Bold"/>
              </a:rPr>
              <a:t>GV: </a:t>
            </a:r>
            <a:r>
              <a:rPr lang="en-US" sz="4700" dirty="0" err="1">
                <a:solidFill>
                  <a:srgbClr val="5E17EB"/>
                </a:solidFill>
                <a:latin typeface="DejaVu Serif Bold"/>
              </a:rPr>
              <a:t>Nguyễn</a:t>
            </a:r>
            <a:r>
              <a:rPr lang="en-US" sz="4700" dirty="0">
                <a:solidFill>
                  <a:srgbClr val="5E17EB"/>
                </a:solidFill>
                <a:latin typeface="DejaVu Serif Bold"/>
              </a:rPr>
              <a:t> </a:t>
            </a:r>
            <a:r>
              <a:rPr lang="en-US" sz="4700" dirty="0" err="1">
                <a:solidFill>
                  <a:srgbClr val="5E17EB"/>
                </a:solidFill>
                <a:latin typeface="DejaVu Serif Bold"/>
              </a:rPr>
              <a:t>Thị</a:t>
            </a:r>
            <a:r>
              <a:rPr lang="en-US" sz="4700" dirty="0">
                <a:solidFill>
                  <a:srgbClr val="5E17EB"/>
                </a:solidFill>
                <a:latin typeface="DejaVu Serif Bold"/>
              </a:rPr>
              <a:t> </a:t>
            </a:r>
            <a:r>
              <a:rPr lang="en-US" sz="4700" dirty="0" err="1">
                <a:solidFill>
                  <a:srgbClr val="5E17EB"/>
                </a:solidFill>
                <a:latin typeface="DejaVu Serif Bold"/>
              </a:rPr>
              <a:t>Hoài</a:t>
            </a:r>
            <a:r>
              <a:rPr lang="en-US" sz="4700" dirty="0">
                <a:solidFill>
                  <a:srgbClr val="5E17EB"/>
                </a:solidFill>
                <a:latin typeface="DejaVu Serif Bold"/>
              </a:rPr>
              <a:t> </a:t>
            </a:r>
            <a:r>
              <a:rPr lang="en-US" sz="4700" dirty="0" err="1">
                <a:solidFill>
                  <a:srgbClr val="5E17EB"/>
                </a:solidFill>
                <a:latin typeface="DejaVu Serif Bold"/>
              </a:rPr>
              <a:t>Thương</a:t>
            </a:r>
            <a:endParaRPr lang="en-US" sz="4700" dirty="0">
              <a:solidFill>
                <a:srgbClr val="5E17EB"/>
              </a:solidFill>
              <a:latin typeface="DejaVu Serif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609600" y="1028700"/>
            <a:ext cx="14249400" cy="646331"/>
          </a:xfrm>
          <a:prstGeom prst="rect">
            <a:avLst/>
          </a:prstGeom>
          <a:noFill/>
        </p:spPr>
        <p:txBody>
          <a:bodyPr wrap="square" rtlCol="0">
            <a:spAutoFit/>
          </a:bodyPr>
          <a:lstStyle/>
          <a:p>
            <a:r>
              <a:rPr lang="vi-VN" sz="3600">
                <a:latin typeface="Times Neue Roman" panose="020B0604020202020204" charset="-93"/>
              </a:rPr>
              <a:t>VẬY, Nhiều máy tính và các thiết bị được kết nối với nhau thì gọi là gì?</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1256605" y="2001656"/>
            <a:ext cx="9753600" cy="769441"/>
          </a:xfrm>
          <a:prstGeom prst="rect">
            <a:avLst/>
          </a:prstGeom>
          <a:noFill/>
        </p:spPr>
        <p:txBody>
          <a:bodyPr wrap="square" rtlCol="0">
            <a:spAutoFit/>
          </a:bodyPr>
          <a:lstStyle/>
          <a:p>
            <a:r>
              <a:rPr lang="vi-VN" sz="4400">
                <a:solidFill>
                  <a:srgbClr val="FF0000"/>
                </a:solidFill>
                <a:latin typeface="Times Neue Roman" panose="020B0604020202020204" charset="-93"/>
              </a:rPr>
              <a:t>Mạng máy tính</a:t>
            </a:r>
          </a:p>
        </p:txBody>
      </p:sp>
      <mc:AlternateContent xmlns:mc="http://schemas.openxmlformats.org/markup-compatibility/2006" xmlns:p14="http://schemas.microsoft.com/office/powerpoint/2010/main">
        <mc:Choice Requires="p14">
          <p:contentPart p14:bwMode="auto" r:id="rId2">
            <p14:nvContentPartPr>
              <p14:cNvPr id="6" name="Viết tay 5">
                <a:extLst>
                  <a:ext uri="{FF2B5EF4-FFF2-40B4-BE49-F238E27FC236}">
                    <a16:creationId xmlns:a16="http://schemas.microsoft.com/office/drawing/2014/main" id="{0A1AAAA1-89E4-F9AB-5C9E-DCC63834523D}"/>
                  </a:ext>
                </a:extLst>
              </p14:cNvPr>
              <p14:cNvContentPartPr/>
              <p14:nvPr/>
            </p14:nvContentPartPr>
            <p14:xfrm>
              <a:off x="8138892" y="5186969"/>
              <a:ext cx="360" cy="360"/>
            </p14:xfrm>
          </p:contentPart>
        </mc:Choice>
        <mc:Fallback xmlns="">
          <p:pic>
            <p:nvPicPr>
              <p:cNvPr id="6" name="Viết tay 5">
                <a:extLst>
                  <a:ext uri="{FF2B5EF4-FFF2-40B4-BE49-F238E27FC236}">
                    <a16:creationId xmlns:a16="http://schemas.microsoft.com/office/drawing/2014/main" id="{0A1AAAA1-89E4-F9AB-5C9E-DCC63834523D}"/>
                  </a:ext>
                </a:extLst>
              </p:cNvPr>
              <p:cNvPicPr/>
              <p:nvPr/>
            </p:nvPicPr>
            <p:blipFill>
              <a:blip r:embed="rId3"/>
              <a:stretch>
                <a:fillRect/>
              </a:stretch>
            </p:blipFill>
            <p:spPr>
              <a:xfrm>
                <a:off x="8129892" y="5177969"/>
                <a:ext cx="18000" cy="18000"/>
              </a:xfrm>
              <a:prstGeom prst="rect">
                <a:avLst/>
              </a:prstGeom>
            </p:spPr>
          </p:pic>
        </mc:Fallback>
      </mc:AlternateContent>
      <p:pic>
        <p:nvPicPr>
          <p:cNvPr id="2050" name="Picture 2" descr="Xem hơn 100 ảnh về hình vẽ máy tính để bàn - NEC">
            <a:extLst>
              <a:ext uri="{FF2B5EF4-FFF2-40B4-BE49-F238E27FC236}">
                <a16:creationId xmlns:a16="http://schemas.microsoft.com/office/drawing/2014/main" id="{1BCB11CE-998B-76FB-3865-70BC76CD7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3717" y="1665985"/>
            <a:ext cx="3610737" cy="3086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ptop HP | Máy tính xách tay HP giá rẻ, sale siêu sốc">
            <a:extLst>
              <a:ext uri="{FF2B5EF4-FFF2-40B4-BE49-F238E27FC236}">
                <a16:creationId xmlns:a16="http://schemas.microsoft.com/office/drawing/2014/main" id="{0521B18F-C452-7C0A-F837-B051AA4CE8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56469" y="6515100"/>
            <a:ext cx="30099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oucher 15% max 3TR] Máy tính xách tay/ Laptop HP 14s 14-em0085AU (835T8PA)  (AMD Ryzen 3-7320U) (Bạc) - Bảo hành 12 tháng | Lazada.vn">
            <a:extLst>
              <a:ext uri="{FF2B5EF4-FFF2-40B4-BE49-F238E27FC236}">
                <a16:creationId xmlns:a16="http://schemas.microsoft.com/office/drawing/2014/main" id="{D78A512B-D1E1-74C7-1B3E-69D8A2050D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2250" y="2299439"/>
            <a:ext cx="30099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áy tính bảng Samsung Galaxy Tab A7 Gray 64GB+64GB MicroSD/3 GB/10.4”/Wi-Fi  - No.1 Computer">
            <a:extLst>
              <a:ext uri="{FF2B5EF4-FFF2-40B4-BE49-F238E27FC236}">
                <a16:creationId xmlns:a16="http://schemas.microsoft.com/office/drawing/2014/main" id="{88591736-D671-8060-502B-386A757AC0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3066" y="2674785"/>
            <a:ext cx="4527178" cy="45271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rix fracassé ! Moins 500 euros de réduction pour le smartphone pliable  Samsung Galaxy Z Flip 5G">
            <a:extLst>
              <a:ext uri="{FF2B5EF4-FFF2-40B4-BE49-F238E27FC236}">
                <a16:creationId xmlns:a16="http://schemas.microsoft.com/office/drawing/2014/main" id="{35A114DF-D9C1-FB01-5127-1C8B277E98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600" y="7487797"/>
            <a:ext cx="3233594" cy="215265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P LaserJet MFP 137FNW 4ZB84A">
            <a:extLst>
              <a:ext uri="{FF2B5EF4-FFF2-40B4-BE49-F238E27FC236}">
                <a16:creationId xmlns:a16="http://schemas.microsoft.com/office/drawing/2014/main" id="{05491929-E79D-E0F7-B09A-096BE6486F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9992" y="6981472"/>
            <a:ext cx="30099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outer là gì? Cách thức hoạt động của bộ định tuyến | BKHOST">
            <a:extLst>
              <a:ext uri="{FF2B5EF4-FFF2-40B4-BE49-F238E27FC236}">
                <a16:creationId xmlns:a16="http://schemas.microsoft.com/office/drawing/2014/main" id="{B3BC37D7-51A8-577E-7A02-CB9DB50DDE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6705" y="5007810"/>
            <a:ext cx="4154791" cy="233707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80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3" descr="imag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4432" y="1828801"/>
            <a:ext cx="21717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3732" y="1828800"/>
            <a:ext cx="2628900" cy="159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1" descr="imag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332" y="4914900"/>
            <a:ext cx="2057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2" descr="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9432" y="4800600"/>
            <a:ext cx="2628900" cy="159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download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4833" y="3543300"/>
            <a:ext cx="15001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Line 14"/>
          <p:cNvSpPr>
            <a:spLocks noChangeShapeType="1"/>
          </p:cNvSpPr>
          <p:nvPr/>
        </p:nvSpPr>
        <p:spPr bwMode="auto">
          <a:xfrm flipV="1">
            <a:off x="11170445" y="4572000"/>
            <a:ext cx="814388"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28" name="Line 15"/>
          <p:cNvSpPr>
            <a:spLocks noChangeShapeType="1"/>
          </p:cNvSpPr>
          <p:nvPr/>
        </p:nvSpPr>
        <p:spPr bwMode="auto">
          <a:xfrm>
            <a:off x="10841832" y="3086100"/>
            <a:ext cx="1028700" cy="800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29" name="Line 16"/>
          <p:cNvSpPr>
            <a:spLocks noChangeShapeType="1"/>
          </p:cNvSpPr>
          <p:nvPr/>
        </p:nvSpPr>
        <p:spPr bwMode="auto">
          <a:xfrm flipH="1">
            <a:off x="13470732" y="2857500"/>
            <a:ext cx="11430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30" name="Line 17"/>
          <p:cNvSpPr>
            <a:spLocks noChangeShapeType="1"/>
          </p:cNvSpPr>
          <p:nvPr/>
        </p:nvSpPr>
        <p:spPr bwMode="auto">
          <a:xfrm flipH="1" flipV="1">
            <a:off x="13585032" y="4572000"/>
            <a:ext cx="1028700"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31" name="Line 23"/>
          <p:cNvSpPr>
            <a:spLocks noChangeShapeType="1"/>
          </p:cNvSpPr>
          <p:nvPr/>
        </p:nvSpPr>
        <p:spPr bwMode="auto">
          <a:xfrm flipV="1">
            <a:off x="11184732" y="2538413"/>
            <a:ext cx="3429000" cy="3095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32" name="Line 23"/>
          <p:cNvSpPr>
            <a:spLocks noChangeShapeType="1"/>
          </p:cNvSpPr>
          <p:nvPr/>
        </p:nvSpPr>
        <p:spPr bwMode="auto">
          <a:xfrm flipV="1">
            <a:off x="11184732" y="5512595"/>
            <a:ext cx="3429000" cy="3095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33" name="Line 23"/>
          <p:cNvSpPr>
            <a:spLocks noChangeShapeType="1"/>
          </p:cNvSpPr>
          <p:nvPr/>
        </p:nvSpPr>
        <p:spPr bwMode="auto">
          <a:xfrm>
            <a:off x="9927432" y="3626645"/>
            <a:ext cx="0" cy="105965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34" name="Line 23"/>
          <p:cNvSpPr>
            <a:spLocks noChangeShapeType="1"/>
          </p:cNvSpPr>
          <p:nvPr/>
        </p:nvSpPr>
        <p:spPr bwMode="auto">
          <a:xfrm>
            <a:off x="16785432" y="3543300"/>
            <a:ext cx="0" cy="105965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31" name="Rounded Rectangular Callout 30"/>
          <p:cNvSpPr/>
          <p:nvPr/>
        </p:nvSpPr>
        <p:spPr bwMode="auto">
          <a:xfrm>
            <a:off x="790575" y="1135857"/>
            <a:ext cx="7343775" cy="2962513"/>
          </a:xfrm>
          <a:prstGeom prst="wedgeRoundRectCallout">
            <a:avLst>
              <a:gd name="adj1" fmla="val -36883"/>
              <a:gd name="adj2" fmla="val 77768"/>
              <a:gd name="adj3" fmla="val 16667"/>
            </a:avLst>
          </a:prstGeom>
          <a:blipFill>
            <a:blip r:embed="rId5"/>
            <a:tile tx="0" ty="0" sx="100000" sy="100000" flip="none" algn="tl"/>
          </a:blip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a:spAutoFit/>
          </a:bodyPr>
          <a:lstStyle/>
          <a:p>
            <a:pPr>
              <a:defRPr/>
            </a:pPr>
            <a:r>
              <a:rPr lang="vi-VN" sz="4200">
                <a:solidFill>
                  <a:srgbClr val="FF0000"/>
                </a:solidFill>
                <a:latin typeface="Times New Roman" panose="02020603050405020304" pitchFamily="18" charset="0"/>
                <a:cs typeface="Times New Roman" panose="02020603050405020304" pitchFamily="18" charset="0"/>
              </a:rPr>
              <a:t>Vậy mạng máy tính là gì? Các thành phần để tạo thành một mạng máy tính gồm những gì? </a:t>
            </a:r>
          </a:p>
          <a:p>
            <a:pPr>
              <a:defRPr/>
            </a:pPr>
            <a:r>
              <a:rPr lang="vi-VN" sz="4200">
                <a:solidFill>
                  <a:srgbClr val="FF0000"/>
                </a:solidFill>
                <a:latin typeface="Times New Roman" panose="02020603050405020304" pitchFamily="18" charset="0"/>
                <a:cs typeface="Times New Roman" panose="02020603050405020304" pitchFamily="18" charset="0"/>
              </a:rPr>
              <a:t>Ta vào bài học ngày hôm nay:</a:t>
            </a:r>
            <a:endParaRPr lang="en-US" sz="4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89;p13">
            <a:extLst>
              <a:ext uri="{FF2B5EF4-FFF2-40B4-BE49-F238E27FC236}">
                <a16:creationId xmlns:a16="http://schemas.microsoft.com/office/drawing/2014/main" id="{F2AC91EA-6552-4757-9734-2A6F4DC468FB}"/>
              </a:ext>
            </a:extLst>
          </p:cNvPr>
          <p:cNvPicPr preferRelativeResize="0"/>
          <p:nvPr/>
        </p:nvPicPr>
        <p:blipFill rotWithShape="1">
          <a:blip r:embed="rId2">
            <a:alphaModFix/>
          </a:blip>
          <a:srcRect/>
          <a:stretch/>
        </p:blipFill>
        <p:spPr>
          <a:xfrm>
            <a:off x="914400" y="1866900"/>
            <a:ext cx="16078200" cy="8077200"/>
          </a:xfrm>
          <a:prstGeom prst="rect">
            <a:avLst/>
          </a:prstGeom>
          <a:noFill/>
          <a:ln>
            <a:noFill/>
          </a:ln>
        </p:spPr>
      </p:pic>
      <p:sp>
        <p:nvSpPr>
          <p:cNvPr id="5" name="Google Shape;151;p19">
            <a:extLst>
              <a:ext uri="{FF2B5EF4-FFF2-40B4-BE49-F238E27FC236}">
                <a16:creationId xmlns:a16="http://schemas.microsoft.com/office/drawing/2014/main" id="{E9B725BF-0480-4874-9CDC-312B87AC5C7E}"/>
              </a:ext>
            </a:extLst>
          </p:cNvPr>
          <p:cNvSpPr txBox="1">
            <a:spLocks/>
          </p:cNvSpPr>
          <p:nvPr/>
        </p:nvSpPr>
        <p:spPr>
          <a:xfrm>
            <a:off x="1981200" y="342900"/>
            <a:ext cx="12039599" cy="842962"/>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FF0000"/>
              </a:buClr>
              <a:buSzPct val="100000"/>
              <a:buFont typeface="Times New Roman"/>
              <a:buNone/>
            </a:pPr>
            <a:r>
              <a:rPr lang="en-US" sz="4000" b="1" dirty="0">
                <a:solidFill>
                  <a:srgbClr val="FF0000"/>
                </a:solidFill>
                <a:latin typeface="Times New Roman"/>
                <a:ea typeface="Times New Roman"/>
                <a:cs typeface="Times New Roman"/>
                <a:sym typeface="Times New Roman"/>
              </a:rPr>
              <a:t>CHỦ ĐỀ 2. MẠNG MÁY TÍNH VÀ INTERNET</a:t>
            </a:r>
            <a:endParaRPr lang="en-US" sz="4000" dirty="0">
              <a:solidFill>
                <a:srgbClr val="FF0000"/>
              </a:solidFill>
            </a:endParaRPr>
          </a:p>
        </p:txBody>
      </p:sp>
      <p:sp>
        <p:nvSpPr>
          <p:cNvPr id="6" name="Google Shape;91;p13">
            <a:extLst>
              <a:ext uri="{FF2B5EF4-FFF2-40B4-BE49-F238E27FC236}">
                <a16:creationId xmlns:a16="http://schemas.microsoft.com/office/drawing/2014/main" id="{3C38D0E7-3E02-4AB4-9721-432D36DE6951}"/>
              </a:ext>
            </a:extLst>
          </p:cNvPr>
          <p:cNvSpPr/>
          <p:nvPr/>
        </p:nvSpPr>
        <p:spPr>
          <a:xfrm>
            <a:off x="6096000" y="3924300"/>
            <a:ext cx="6781800" cy="10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0"/>
              <a:buFont typeface="Arial"/>
              <a:buNone/>
            </a:pPr>
            <a:r>
              <a:rPr lang="vi-VN" sz="4400" b="1">
                <a:solidFill>
                  <a:schemeClr val="lt1"/>
                </a:solidFill>
                <a:latin typeface="Times New Roman"/>
                <a:ea typeface="Times New Roman"/>
                <a:cs typeface="Times New Roman"/>
                <a:sym typeface="Times New Roman"/>
              </a:rPr>
              <a:t>Tuần 5- </a:t>
            </a:r>
            <a:r>
              <a:rPr lang="en-US" sz="4400" b="1">
                <a:solidFill>
                  <a:schemeClr val="lt1"/>
                </a:solidFill>
                <a:latin typeface="Times New Roman"/>
                <a:ea typeface="Times New Roman"/>
                <a:cs typeface="Times New Roman"/>
                <a:sym typeface="Times New Roman"/>
              </a:rPr>
              <a:t>TIẾT </a:t>
            </a:r>
            <a:r>
              <a:rPr lang="en-US" sz="4400" b="1" dirty="0">
                <a:solidFill>
                  <a:schemeClr val="lt1"/>
                </a:solidFill>
                <a:latin typeface="Times New Roman"/>
                <a:ea typeface="Times New Roman"/>
                <a:cs typeface="Times New Roman"/>
                <a:sym typeface="Times New Roman"/>
              </a:rPr>
              <a:t>5. </a:t>
            </a:r>
            <a:r>
              <a:rPr lang="en-US" sz="4400" b="1" i="0" u="none" strike="noStrike" cap="none" dirty="0">
                <a:solidFill>
                  <a:schemeClr val="lt1"/>
                </a:solidFill>
                <a:latin typeface="Times New Roman"/>
                <a:ea typeface="Times New Roman"/>
                <a:cs typeface="Times New Roman"/>
                <a:sym typeface="Times New Roman"/>
              </a:rPr>
              <a:t>BÀI 4.  </a:t>
            </a:r>
          </a:p>
          <a:p>
            <a:pPr marL="0" marR="0" lvl="0" indent="0" algn="ctr" rtl="0">
              <a:lnSpc>
                <a:spcPct val="100000"/>
              </a:lnSpc>
              <a:spcBef>
                <a:spcPts val="0"/>
              </a:spcBef>
              <a:spcAft>
                <a:spcPts val="0"/>
              </a:spcAft>
              <a:buClr>
                <a:schemeClr val="lt1"/>
              </a:buClr>
              <a:buSzPts val="3000"/>
              <a:buFont typeface="Arial"/>
              <a:buNone/>
            </a:pPr>
            <a:r>
              <a:rPr lang="en-US" sz="4400" b="1" i="0" u="none" strike="noStrike" cap="none" dirty="0">
                <a:solidFill>
                  <a:schemeClr val="lt1"/>
                </a:solidFill>
                <a:latin typeface="Times New Roman"/>
                <a:ea typeface="Times New Roman"/>
                <a:cs typeface="Times New Roman"/>
                <a:sym typeface="Times New Roman"/>
              </a:rPr>
              <a:t>MẠNG MÁY TÍNH</a:t>
            </a:r>
            <a:endParaRPr sz="4400" b="1" i="0" u="none" strike="noStrike" cap="none"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5093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TextBox 5"/>
          <p:cNvSpPr txBox="1">
            <a:spLocks noChangeArrowheads="1"/>
          </p:cNvSpPr>
          <p:nvPr/>
        </p:nvSpPr>
        <p:spPr bwMode="auto">
          <a:xfrm>
            <a:off x="1616870" y="1304925"/>
            <a:ext cx="71818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800" b="1">
                <a:solidFill>
                  <a:srgbClr val="7030A0"/>
                </a:solidFill>
                <a:latin typeface="Times New Roman" pitchFamily="18" charset="0"/>
                <a:cs typeface="Times New Roman" pitchFamily="18" charset="0"/>
              </a:rPr>
              <a:t>1. Mạng máy tính là gì?</a:t>
            </a:r>
            <a:endParaRPr lang="en-US" sz="4800">
              <a:solidFill>
                <a:srgbClr val="7030A0"/>
              </a:solidFill>
              <a:latin typeface="Times New Roman" pitchFamily="18" charset="0"/>
              <a:cs typeface="Times New Roman" pitchFamily="18" charset="0"/>
            </a:endParaRPr>
          </a:p>
          <a:p>
            <a:pPr eaLnBrk="1" hangingPunct="1"/>
            <a:endParaRPr lang="en-US" sz="3600">
              <a:solidFill>
                <a:srgbClr val="7030A0"/>
              </a:solidFill>
            </a:endParaRPr>
          </a:p>
        </p:txBody>
      </p:sp>
      <p:sp>
        <p:nvSpPr>
          <p:cNvPr id="7" name="TextBox 15">
            <a:extLst>
              <a:ext uri="{FF2B5EF4-FFF2-40B4-BE49-F238E27FC236}">
                <a16:creationId xmlns:a16="http://schemas.microsoft.com/office/drawing/2014/main" id="{9EAB8D0D-B36F-49B3-8FE0-085892FE53AE}"/>
              </a:ext>
            </a:extLst>
          </p:cNvPr>
          <p:cNvSpPr txBox="1"/>
          <p:nvPr/>
        </p:nvSpPr>
        <p:spPr>
          <a:xfrm>
            <a:off x="533400" y="190500"/>
            <a:ext cx="16105674" cy="961802"/>
          </a:xfrm>
          <a:prstGeom prst="rect">
            <a:avLst/>
          </a:prstGeom>
        </p:spPr>
        <p:txBody>
          <a:bodyPr lIns="0" tIns="0" rIns="0" bIns="0" rtlCol="0" anchor="t">
            <a:spAutoFit/>
          </a:bodyPr>
          <a:lstStyle/>
          <a:p>
            <a:pPr algn="ctr">
              <a:lnSpc>
                <a:spcPts val="7470"/>
              </a:lnSpc>
            </a:pPr>
            <a:r>
              <a:rPr lang="en-US" sz="5335">
                <a:solidFill>
                  <a:srgbClr val="000000"/>
                </a:solidFill>
                <a:latin typeface="Bogart Black"/>
              </a:rPr>
              <a:t>Bài 4: Mạng máy tính</a:t>
            </a:r>
          </a:p>
        </p:txBody>
      </p:sp>
      <p:graphicFrame>
        <p:nvGraphicFramePr>
          <p:cNvPr id="8" name="Table 7">
            <a:extLst>
              <a:ext uri="{FF2B5EF4-FFF2-40B4-BE49-F238E27FC236}">
                <a16:creationId xmlns:a16="http://schemas.microsoft.com/office/drawing/2014/main" id="{4AC2C96B-A911-41B0-8D55-6D87E547481D}"/>
              </a:ext>
            </a:extLst>
          </p:cNvPr>
          <p:cNvGraphicFramePr>
            <a:graphicFrameLocks noGrp="1"/>
          </p:cNvGraphicFramePr>
          <p:nvPr>
            <p:extLst>
              <p:ext uri="{D42A27DB-BD31-4B8C-83A1-F6EECF244321}">
                <p14:modId xmlns:p14="http://schemas.microsoft.com/office/powerpoint/2010/main" val="1897858239"/>
              </p:ext>
            </p:extLst>
          </p:nvPr>
        </p:nvGraphicFramePr>
        <p:xfrm>
          <a:off x="228600" y="2666969"/>
          <a:ext cx="17449800" cy="7055131"/>
        </p:xfrm>
        <a:graphic>
          <a:graphicData uri="http://schemas.openxmlformats.org/drawingml/2006/table">
            <a:tbl>
              <a:tblPr firstRow="1" bandRow="1">
                <a:tableStyleId>{5C22544A-7EE6-4342-B048-85BDC9FD1C3A}</a:tableStyleId>
              </a:tblPr>
              <a:tblGrid>
                <a:gridCol w="17449800">
                  <a:extLst>
                    <a:ext uri="{9D8B030D-6E8A-4147-A177-3AD203B41FA5}">
                      <a16:colId xmlns:a16="http://schemas.microsoft.com/office/drawing/2014/main" val="20000"/>
                    </a:ext>
                  </a:extLst>
                </a:gridCol>
              </a:tblGrid>
              <a:tr h="928645">
                <a:tc>
                  <a:txBody>
                    <a:bodyPr/>
                    <a:lstStyle/>
                    <a:p>
                      <a:pPr algn="ctr"/>
                      <a:r>
                        <a:rPr lang="en-US" sz="3200" dirty="0">
                          <a:solidFill>
                            <a:srgbClr val="0000FF"/>
                          </a:solidFill>
                          <a:latin typeface="Times New Roman" panose="02020603050405020304" pitchFamily="18" charset="0"/>
                          <a:cs typeface="Times New Roman" panose="02020603050405020304" pitchFamily="18" charset="0"/>
                        </a:rPr>
                        <a:t>PHIẾU</a:t>
                      </a:r>
                      <a:r>
                        <a:rPr lang="en-US" sz="3200" baseline="0" dirty="0">
                          <a:solidFill>
                            <a:srgbClr val="0000FF"/>
                          </a:solidFill>
                          <a:latin typeface="Times New Roman" panose="02020603050405020304" pitchFamily="18" charset="0"/>
                          <a:cs typeface="Times New Roman" panose="02020603050405020304" pitchFamily="18" charset="0"/>
                        </a:rPr>
                        <a:t> HỌC TẬP SỐ 1</a:t>
                      </a:r>
                      <a:endParaRPr lang="en-US" sz="3200" dirty="0">
                        <a:solidFill>
                          <a:srgbClr val="0000FF"/>
                        </a:solidFill>
                        <a:latin typeface="Times New Roman" panose="02020603050405020304" pitchFamily="18" charset="0"/>
                        <a:cs typeface="Times New Roman" panose="02020603050405020304" pitchFamily="18" charset="0"/>
                      </a:endParaRPr>
                    </a:p>
                  </a:txBody>
                  <a:tcPr marT="45723" marB="45723">
                    <a:solidFill>
                      <a:schemeClr val="accent2">
                        <a:lumMod val="20000"/>
                        <a:lumOff val="80000"/>
                      </a:schemeClr>
                    </a:solidFill>
                  </a:tcPr>
                </a:tc>
                <a:extLst>
                  <a:ext uri="{0D108BD9-81ED-4DB2-BD59-A6C34878D82A}">
                    <a16:rowId xmlns:a16="http://schemas.microsoft.com/office/drawing/2014/main" val="10000"/>
                  </a:ext>
                </a:extLst>
              </a:tr>
              <a:tr h="4605379">
                <a:tc>
                  <a:txBody>
                    <a:bodyPr/>
                    <a:lstStyle/>
                    <a:p>
                      <a:pPr lvl="1"/>
                      <a:r>
                        <a:rPr lang="vi-VN" sz="4000" b="1" i="0" u="none" strike="noStrike" kern="1200">
                          <a:solidFill>
                            <a:srgbClr val="FF0000"/>
                          </a:solidFill>
                          <a:effectLst/>
                          <a:latin typeface="Times New Roman" panose="02020603050405020304" pitchFamily="18" charset="0"/>
                          <a:ea typeface="+mn-ea"/>
                          <a:cs typeface="Times New Roman" panose="02020603050405020304" pitchFamily="18" charset="0"/>
                        </a:rPr>
                        <a:t>Điền thông tin còn thiếu vào các câu sau: </a:t>
                      </a:r>
                    </a:p>
                    <a:p>
                      <a:pPr lvl="1">
                        <a:lnSpc>
                          <a:spcPct val="150000"/>
                        </a:lnSpc>
                      </a:pPr>
                      <a:r>
                        <a:rPr lang="vi-VN" sz="4000" b="1" i="0" u="none" strike="noStrike" kern="1200">
                          <a:solidFill>
                            <a:srgbClr val="002060"/>
                          </a:solidFill>
                          <a:effectLst/>
                          <a:latin typeface="Times New Roman" panose="02020603050405020304" pitchFamily="18" charset="0"/>
                          <a:ea typeface="+mn-ea"/>
                          <a:cs typeface="Times New Roman" panose="02020603050405020304" pitchFamily="18" charset="0"/>
                        </a:rPr>
                        <a:t>a, Nếu một đoạn đường bị sạt lỡ thì giao thông sẽ bị</a:t>
                      </a:r>
                      <a:r>
                        <a:rPr lang="en-US" sz="4000" b="1" i="0" u="none" strike="noStrike" kern="1200">
                          <a:solidFill>
                            <a:srgbClr val="002060"/>
                          </a:solidFill>
                          <a:effectLst/>
                          <a:latin typeface="Times New Roman" panose="02020603050405020304" pitchFamily="18" charset="0"/>
                          <a:ea typeface="+mn-ea"/>
                          <a:cs typeface="Times New Roman" panose="02020603050405020304" pitchFamily="18" charset="0"/>
                        </a:rPr>
                        <a:t> …………. </a:t>
                      </a:r>
                      <a:r>
                        <a:rPr lang="vi-VN" sz="4000" b="1" i="0" u="none" strike="noStrike" kern="1200">
                          <a:solidFill>
                            <a:srgbClr val="002060"/>
                          </a:solidFill>
                          <a:effectLst/>
                          <a:latin typeface="Times New Roman" panose="02020603050405020304" pitchFamily="18" charset="0"/>
                          <a:ea typeface="+mn-ea"/>
                          <a:cs typeface="Times New Roman" panose="02020603050405020304" pitchFamily="18" charset="0"/>
                        </a:rPr>
                        <a:t>…Điều đó có nghĩa là mạng sẽ chỉ hoạt động nếu được …………………..</a:t>
                      </a:r>
                      <a:endParaRPr lang="en-US" sz="4000" u="sng" kern="1200" dirty="0">
                        <a:solidFill>
                          <a:srgbClr val="002060"/>
                        </a:solidFill>
                        <a:effectLst/>
                        <a:latin typeface="Times New Roman" panose="02020603050405020304" pitchFamily="18" charset="0"/>
                        <a:ea typeface="+mn-ea"/>
                        <a:cs typeface="Times New Roman" panose="02020603050405020304" pitchFamily="18" charset="0"/>
                      </a:endParaRPr>
                    </a:p>
                    <a:p>
                      <a:pPr lvl="1">
                        <a:lnSpc>
                          <a:spcPct val="150000"/>
                        </a:lnSpc>
                      </a:pPr>
                      <a:r>
                        <a:rPr lang="en-US" sz="4000" b="1" i="0" u="none" strike="noStrike" kern="1200">
                          <a:solidFill>
                            <a:srgbClr val="002060"/>
                          </a:solidFill>
                          <a:effectLst/>
                          <a:latin typeface="Times New Roman" panose="02020603050405020304" pitchFamily="18" charset="0"/>
                          <a:ea typeface="+mn-ea"/>
                          <a:cs typeface="Times New Roman" panose="02020603050405020304" pitchFamily="18" charset="0"/>
                        </a:rPr>
                        <a:t>b, </a:t>
                      </a:r>
                      <a:r>
                        <a:rPr lang="vi-VN" sz="4000" b="1" i="0" u="none" strike="noStrike" kern="1200">
                          <a:solidFill>
                            <a:srgbClr val="002060"/>
                          </a:solidFill>
                          <a:effectLst/>
                          <a:latin typeface="Times New Roman" panose="02020603050405020304" pitchFamily="18" charset="0"/>
                          <a:ea typeface="+mn-ea"/>
                          <a:cs typeface="Times New Roman" panose="02020603050405020304" pitchFamily="18" charset="0"/>
                        </a:rPr>
                        <a:t>Đường giúp em đi đến trường, đường cũng giúp các bạn khác đến trường. Điều đó có nghĩa là mạng ……………….tài nguyên cho nhiều người.</a:t>
                      </a:r>
                      <a:endParaRPr lang="en-US" sz="4000" u="none" strike="noStrike" kern="1200" dirty="0">
                        <a:solidFill>
                          <a:srgbClr val="002060"/>
                        </a:solidFill>
                        <a:effectLst/>
                        <a:latin typeface="Times New Roman" panose="02020603050405020304" pitchFamily="18" charset="0"/>
                        <a:ea typeface="+mn-ea"/>
                        <a:cs typeface="Times New Roman" panose="02020603050405020304" pitchFamily="18" charset="0"/>
                      </a:endParaRPr>
                    </a:p>
                    <a:p>
                      <a:pPr lvl="1"/>
                      <a:r>
                        <a:rPr lang="vi-VN" sz="4400" u="none" strike="noStrike" kern="1200">
                          <a:solidFill>
                            <a:srgbClr val="FF0000"/>
                          </a:solidFill>
                          <a:effectLst/>
                          <a:latin typeface="Times New Roman" panose="02020603050405020304" pitchFamily="18" charset="0"/>
                          <a:ea typeface="+mn-ea"/>
                          <a:cs typeface="Times New Roman" panose="02020603050405020304" pitchFamily="18" charset="0"/>
                        </a:rPr>
                        <a:t>Từ a, và b, ta thấy đ</a:t>
                      </a:r>
                      <a:r>
                        <a:rPr lang="en-US" sz="4400" u="none" strike="noStrike" kern="1200">
                          <a:solidFill>
                            <a:srgbClr val="FF0000"/>
                          </a:solidFill>
                          <a:effectLst/>
                          <a:latin typeface="Times New Roman" panose="02020603050405020304" pitchFamily="18" charset="0"/>
                          <a:ea typeface="+mn-ea"/>
                          <a:cs typeface="Times New Roman" panose="02020603050405020304" pitchFamily="18" charset="0"/>
                        </a:rPr>
                        <a:t>ặc </a:t>
                      </a:r>
                      <a:r>
                        <a:rPr lang="en-US" sz="4400" u="none" strike="noStrike" kern="1200" dirty="0" err="1">
                          <a:solidFill>
                            <a:srgbClr val="FF0000"/>
                          </a:solidFill>
                          <a:effectLst/>
                          <a:latin typeface="Times New Roman" panose="02020603050405020304" pitchFamily="18" charset="0"/>
                          <a:ea typeface="+mn-ea"/>
                          <a:cs typeface="Times New Roman" panose="02020603050405020304" pitchFamily="18" charset="0"/>
                        </a:rPr>
                        <a:t>điểm</a:t>
                      </a:r>
                      <a:r>
                        <a:rPr lang="en-US" sz="4400" u="none" strike="noStrike" kern="1200" dirty="0">
                          <a:solidFill>
                            <a:srgbClr val="FF0000"/>
                          </a:solidFill>
                          <a:effectLst/>
                          <a:latin typeface="Times New Roman" panose="02020603050405020304" pitchFamily="18" charset="0"/>
                          <a:ea typeface="+mn-ea"/>
                          <a:cs typeface="Times New Roman" panose="02020603050405020304" pitchFamily="18" charset="0"/>
                        </a:rPr>
                        <a:t> </a:t>
                      </a:r>
                      <a:r>
                        <a:rPr lang="en-US" sz="4400" u="none" strike="noStrike" kern="1200" dirty="0" err="1">
                          <a:solidFill>
                            <a:srgbClr val="FF0000"/>
                          </a:solidFill>
                          <a:effectLst/>
                          <a:latin typeface="Times New Roman" panose="02020603050405020304" pitchFamily="18" charset="0"/>
                          <a:ea typeface="+mn-ea"/>
                          <a:cs typeface="Times New Roman" panose="02020603050405020304" pitchFamily="18" charset="0"/>
                        </a:rPr>
                        <a:t>chung</a:t>
                      </a:r>
                      <a:r>
                        <a:rPr lang="en-US" sz="4400" u="none" strike="noStrike" kern="1200" dirty="0">
                          <a:solidFill>
                            <a:srgbClr val="FF0000"/>
                          </a:solidFill>
                          <a:effectLst/>
                          <a:latin typeface="Times New Roman" panose="02020603050405020304" pitchFamily="18" charset="0"/>
                          <a:ea typeface="+mn-ea"/>
                          <a:cs typeface="Times New Roman" panose="02020603050405020304" pitchFamily="18" charset="0"/>
                        </a:rPr>
                        <a:t> </a:t>
                      </a:r>
                      <a:r>
                        <a:rPr lang="en-US" sz="4400" u="none" strike="noStrike" kern="1200" dirty="0" err="1">
                          <a:solidFill>
                            <a:srgbClr val="FF0000"/>
                          </a:solidFill>
                          <a:effectLst/>
                          <a:latin typeface="Times New Roman" panose="02020603050405020304" pitchFamily="18" charset="0"/>
                          <a:ea typeface="+mn-ea"/>
                          <a:cs typeface="Times New Roman" panose="02020603050405020304" pitchFamily="18" charset="0"/>
                        </a:rPr>
                        <a:t>của</a:t>
                      </a:r>
                      <a:r>
                        <a:rPr lang="en-US" sz="4400" u="none" strike="noStrike" kern="1200" dirty="0">
                          <a:solidFill>
                            <a:srgbClr val="FF0000"/>
                          </a:solidFill>
                          <a:effectLst/>
                          <a:latin typeface="Times New Roman" panose="02020603050405020304" pitchFamily="18" charset="0"/>
                          <a:ea typeface="+mn-ea"/>
                          <a:cs typeface="Times New Roman" panose="02020603050405020304" pitchFamily="18" charset="0"/>
                        </a:rPr>
                        <a:t> </a:t>
                      </a:r>
                      <a:r>
                        <a:rPr lang="en-US" sz="4400" u="none" strike="noStrike" kern="1200" dirty="0" err="1">
                          <a:solidFill>
                            <a:srgbClr val="FF0000"/>
                          </a:solidFill>
                          <a:effectLst/>
                          <a:latin typeface="Times New Roman" panose="02020603050405020304" pitchFamily="18" charset="0"/>
                          <a:ea typeface="+mn-ea"/>
                          <a:cs typeface="Times New Roman" panose="02020603050405020304" pitchFamily="18" charset="0"/>
                        </a:rPr>
                        <a:t>các</a:t>
                      </a:r>
                      <a:r>
                        <a:rPr lang="en-US" sz="4400" u="none" strike="noStrike" kern="1200" dirty="0">
                          <a:solidFill>
                            <a:srgbClr val="FF0000"/>
                          </a:solidFill>
                          <a:effectLst/>
                          <a:latin typeface="Times New Roman" panose="02020603050405020304" pitchFamily="18" charset="0"/>
                          <a:ea typeface="+mn-ea"/>
                          <a:cs typeface="Times New Roman" panose="02020603050405020304" pitchFamily="18" charset="0"/>
                        </a:rPr>
                        <a:t> </a:t>
                      </a:r>
                      <a:r>
                        <a:rPr lang="en-US" sz="4400" u="none" strike="noStrike" kern="1200" dirty="0" err="1">
                          <a:solidFill>
                            <a:srgbClr val="FF0000"/>
                          </a:solidFill>
                          <a:effectLst/>
                          <a:latin typeface="Times New Roman" panose="02020603050405020304" pitchFamily="18" charset="0"/>
                          <a:ea typeface="+mn-ea"/>
                          <a:cs typeface="Times New Roman" panose="02020603050405020304" pitchFamily="18" charset="0"/>
                        </a:rPr>
                        <a:t>mạng</a:t>
                      </a:r>
                      <a:r>
                        <a:rPr lang="en-US" sz="4400" u="none" strike="noStrike" kern="1200" dirty="0">
                          <a:solidFill>
                            <a:srgbClr val="FF0000"/>
                          </a:solidFill>
                          <a:effectLst/>
                          <a:latin typeface="Times New Roman" panose="02020603050405020304" pitchFamily="18" charset="0"/>
                          <a:ea typeface="+mn-ea"/>
                          <a:cs typeface="Times New Roman" panose="02020603050405020304" pitchFamily="18" charset="0"/>
                        </a:rPr>
                        <a:t> </a:t>
                      </a:r>
                      <a:r>
                        <a:rPr lang="en-US" sz="4400" u="none" strike="noStrike" kern="1200" err="1">
                          <a:solidFill>
                            <a:srgbClr val="FF0000"/>
                          </a:solidFill>
                          <a:effectLst/>
                          <a:latin typeface="Times New Roman" panose="02020603050405020304" pitchFamily="18" charset="0"/>
                          <a:ea typeface="+mn-ea"/>
                          <a:cs typeface="Times New Roman" panose="02020603050405020304" pitchFamily="18" charset="0"/>
                        </a:rPr>
                        <a:t>lưới</a:t>
                      </a:r>
                      <a:r>
                        <a:rPr lang="en-US" sz="4400" u="none" strike="noStrike" kern="1200">
                          <a:solidFill>
                            <a:srgbClr val="FF0000"/>
                          </a:solidFill>
                          <a:effectLst/>
                          <a:latin typeface="Times New Roman" panose="02020603050405020304" pitchFamily="18" charset="0"/>
                          <a:ea typeface="+mn-ea"/>
                          <a:cs typeface="Times New Roman" panose="02020603050405020304" pitchFamily="18" charset="0"/>
                        </a:rPr>
                        <a:t> </a:t>
                      </a:r>
                      <a:r>
                        <a:rPr lang="vi-VN" sz="4400" u="none" strike="noStrike" kern="1200">
                          <a:solidFill>
                            <a:srgbClr val="FF0000"/>
                          </a:solidFill>
                          <a:effectLst/>
                          <a:latin typeface="Times New Roman" panose="02020603050405020304" pitchFamily="18" charset="0"/>
                          <a:ea typeface="+mn-ea"/>
                          <a:cs typeface="Times New Roman" panose="02020603050405020304" pitchFamily="18" charset="0"/>
                        </a:rPr>
                        <a:t>chính là:</a:t>
                      </a:r>
                      <a:endParaRPr lang="en-US" sz="4400" u="none" strike="noStrike" kern="1200">
                        <a:solidFill>
                          <a:srgbClr val="FF0000"/>
                        </a:solidFill>
                        <a:effectLst/>
                        <a:latin typeface="Times New Roman" panose="02020603050405020304" pitchFamily="18" charset="0"/>
                        <a:ea typeface="+mn-ea"/>
                        <a:cs typeface="Times New Roman" panose="02020603050405020304" pitchFamily="18" charset="0"/>
                      </a:endParaRPr>
                    </a:p>
                    <a:p>
                      <a:pPr lvl="1"/>
                      <a:r>
                        <a:rPr lang="vi-VN" sz="4400" u="none" strike="noStrike" kern="1200">
                          <a:solidFill>
                            <a:srgbClr val="FF0000"/>
                          </a:solidFill>
                          <a:effectLst/>
                          <a:latin typeface="Times New Roman" panose="02020603050405020304" pitchFamily="18" charset="0"/>
                          <a:ea typeface="+mn-ea"/>
                          <a:cs typeface="Times New Roman" panose="02020603050405020304" pitchFamily="18" charset="0"/>
                        </a:rPr>
                        <a:t> …………………………</a:t>
                      </a:r>
                      <a:endParaRPr lang="en-US" sz="4400" u="sng" kern="1200" dirty="0">
                        <a:solidFill>
                          <a:srgbClr val="FF0000"/>
                        </a:solidFill>
                        <a:effectLst/>
                        <a:latin typeface="Times New Roman" panose="02020603050405020304" pitchFamily="18" charset="0"/>
                        <a:ea typeface="+mn-ea"/>
                        <a:cs typeface="Times New Roman" panose="02020603050405020304" pitchFamily="18" charset="0"/>
                      </a:endParaRPr>
                    </a:p>
                    <a:p>
                      <a:endParaRPr lang="en-US" sz="2800" dirty="0">
                        <a:solidFill>
                          <a:srgbClr val="FF0000"/>
                        </a:solidFill>
                      </a:endParaRPr>
                    </a:p>
                  </a:txBody>
                  <a:tcPr marT="45723" marB="45723">
                    <a:blipFill>
                      <a:blip r:embed="rId2"/>
                      <a:tile tx="0" ty="0" sx="100000" sy="100000" flip="none" algn="tl"/>
                    </a:blipFill>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005A40C0-5B5E-4D9B-B284-7BF5CCAB78DC}"/>
              </a:ext>
            </a:extLst>
          </p:cNvPr>
          <p:cNvSpPr txBox="1">
            <a:spLocks noChangeArrowheads="1"/>
          </p:cNvSpPr>
          <p:nvPr/>
        </p:nvSpPr>
        <p:spPr bwMode="auto">
          <a:xfrm>
            <a:off x="12801600" y="4268569"/>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3600" i="1">
                <a:solidFill>
                  <a:srgbClr val="FF0000"/>
                </a:solidFill>
                <a:latin typeface="Times New Roman" pitchFamily="18" charset="0"/>
                <a:cs typeface="Times New Roman" pitchFamily="18" charset="0"/>
              </a:rPr>
              <a:t>ngưng trệ</a:t>
            </a:r>
            <a:endParaRPr lang="en-US" sz="3600" u="sng"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81AA88E5-7EEB-43C6-BABD-6D9DD0C5C618}"/>
              </a:ext>
            </a:extLst>
          </p:cNvPr>
          <p:cNvSpPr txBox="1">
            <a:spLocks noChangeArrowheads="1"/>
          </p:cNvSpPr>
          <p:nvPr/>
        </p:nvSpPr>
        <p:spPr bwMode="auto">
          <a:xfrm>
            <a:off x="1295400" y="8572500"/>
            <a:ext cx="54437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200" i="1">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luôn</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có</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sự</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kết</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nối</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và</a:t>
            </a:r>
            <a:r>
              <a:rPr lang="en-US" sz="3200" i="1" dirty="0">
                <a:solidFill>
                  <a:srgbClr val="002060"/>
                </a:solidFill>
                <a:latin typeface="Times New Roman" pitchFamily="18" charset="0"/>
                <a:cs typeface="Times New Roman" pitchFamily="18" charset="0"/>
              </a:rPr>
              <a:t> </a:t>
            </a:r>
            <a:r>
              <a:rPr lang="en-US" sz="3200" i="1">
                <a:solidFill>
                  <a:srgbClr val="002060"/>
                </a:solidFill>
                <a:latin typeface="Times New Roman" pitchFamily="18" charset="0"/>
                <a:cs typeface="Times New Roman" pitchFamily="18" charset="0"/>
              </a:rPr>
              <a:t>chia sẻ.</a:t>
            </a:r>
            <a:endParaRPr lang="en-US" sz="3200" u="sng" dirty="0">
              <a:solidFill>
                <a:srgbClr val="002060"/>
              </a:solidFill>
              <a:latin typeface="Times New Roman" pitchFamily="18" charset="0"/>
              <a:cs typeface="Times New Roman" pitchFamily="18" charset="0"/>
            </a:endParaRPr>
          </a:p>
        </p:txBody>
      </p:sp>
      <p:sp>
        <p:nvSpPr>
          <p:cNvPr id="2" name="TextBox 9">
            <a:extLst>
              <a:ext uri="{FF2B5EF4-FFF2-40B4-BE49-F238E27FC236}">
                <a16:creationId xmlns:a16="http://schemas.microsoft.com/office/drawing/2014/main" id="{EFE17C95-D47A-46BA-8BBD-D9A64052A646}"/>
              </a:ext>
            </a:extLst>
          </p:cNvPr>
          <p:cNvSpPr txBox="1">
            <a:spLocks noChangeArrowheads="1"/>
          </p:cNvSpPr>
          <p:nvPr/>
        </p:nvSpPr>
        <p:spPr bwMode="auto">
          <a:xfrm>
            <a:off x="11049000" y="5143500"/>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3600" i="1">
                <a:solidFill>
                  <a:srgbClr val="FF0000"/>
                </a:solidFill>
                <a:latin typeface="Times New Roman" pitchFamily="18" charset="0"/>
                <a:cs typeface="Times New Roman" pitchFamily="18" charset="0"/>
              </a:rPr>
              <a:t>kết nối</a:t>
            </a:r>
            <a:endParaRPr lang="en-US" sz="3600" u="sng" dirty="0">
              <a:solidFill>
                <a:srgbClr val="FF0000"/>
              </a:solidFill>
              <a:latin typeface="Times New Roman" pitchFamily="18" charset="0"/>
              <a:cs typeface="Times New Roman" pitchFamily="18" charset="0"/>
            </a:endParaRPr>
          </a:p>
        </p:txBody>
      </p:sp>
      <p:sp>
        <p:nvSpPr>
          <p:cNvPr id="3" name="TextBox 9">
            <a:extLst>
              <a:ext uri="{FF2B5EF4-FFF2-40B4-BE49-F238E27FC236}">
                <a16:creationId xmlns:a16="http://schemas.microsoft.com/office/drawing/2014/main" id="{D0784620-9E51-804F-1AB3-8DC5B7F8466E}"/>
              </a:ext>
            </a:extLst>
          </p:cNvPr>
          <p:cNvSpPr txBox="1">
            <a:spLocks noChangeArrowheads="1"/>
          </p:cNvSpPr>
          <p:nvPr/>
        </p:nvSpPr>
        <p:spPr bwMode="auto">
          <a:xfrm>
            <a:off x="7467600" y="7048500"/>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3600" i="1">
                <a:solidFill>
                  <a:srgbClr val="FF0000"/>
                </a:solidFill>
                <a:latin typeface="Times New Roman" pitchFamily="18" charset="0"/>
                <a:cs typeface="Times New Roman" pitchFamily="18" charset="0"/>
              </a:rPr>
              <a:t>chia sẻ</a:t>
            </a:r>
            <a:endParaRPr lang="en-US" sz="3600" u="sng" dirty="0">
              <a:solidFill>
                <a:srgbClr val="FF0000"/>
              </a:solidFill>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ách truyền dữ liệu giữa 2 máy tính qua Wifi chi tiết không cần USB">
            <a:extLst>
              <a:ext uri="{FF2B5EF4-FFF2-40B4-BE49-F238E27FC236}">
                <a16:creationId xmlns:a16="http://schemas.microsoft.com/office/drawing/2014/main" id="{916F082D-8031-F241-5760-E787F0C34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62576"/>
            <a:ext cx="5486400" cy="3051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Hộp Văn bản 4">
            <a:extLst>
              <a:ext uri="{FF2B5EF4-FFF2-40B4-BE49-F238E27FC236}">
                <a16:creationId xmlns:a16="http://schemas.microsoft.com/office/drawing/2014/main" id="{6B1CB05A-6EFC-6079-7E16-1513F0919614}"/>
              </a:ext>
            </a:extLst>
          </p:cNvPr>
          <p:cNvSpPr txBox="1"/>
          <p:nvPr/>
        </p:nvSpPr>
        <p:spPr>
          <a:xfrm>
            <a:off x="3713224" y="136776"/>
            <a:ext cx="9144000" cy="646331"/>
          </a:xfrm>
          <a:prstGeom prst="rect">
            <a:avLst/>
          </a:prstGeom>
          <a:noFill/>
        </p:spPr>
        <p:txBody>
          <a:bodyPr wrap="square">
            <a:spAutoFit/>
          </a:bodyPr>
          <a:lstStyle/>
          <a:p>
            <a:pPr algn="ctr"/>
            <a:r>
              <a:rPr lang="en-US" sz="3600">
                <a:solidFill>
                  <a:srgbClr val="FF0000"/>
                </a:solidFill>
                <a:latin typeface="Times New Roman" panose="02020603050405020304" pitchFamily="18" charset="0"/>
                <a:cs typeface="Times New Roman" panose="02020603050405020304" pitchFamily="18" charset="0"/>
              </a:rPr>
              <a:t>PHIẾU</a:t>
            </a:r>
            <a:r>
              <a:rPr lang="en-US" sz="3600" baseline="0">
                <a:solidFill>
                  <a:srgbClr val="FF0000"/>
                </a:solidFill>
                <a:latin typeface="Times New Roman" panose="02020603050405020304" pitchFamily="18" charset="0"/>
                <a:cs typeface="Times New Roman" panose="02020603050405020304" pitchFamily="18" charset="0"/>
              </a:rPr>
              <a:t> HỌC TẬP SỐ 2</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7116CCBC-6FC7-3045-6C35-B4DBAEEAD5E1}"/>
              </a:ext>
            </a:extLst>
          </p:cNvPr>
          <p:cNvSpPr txBox="1"/>
          <p:nvPr/>
        </p:nvSpPr>
        <p:spPr>
          <a:xfrm>
            <a:off x="228600" y="799029"/>
            <a:ext cx="17678400" cy="2492990"/>
          </a:xfrm>
          <a:prstGeom prst="rect">
            <a:avLst/>
          </a:prstGeom>
          <a:noFill/>
        </p:spPr>
        <p:txBody>
          <a:bodyPr wrap="square">
            <a:spAutoFit/>
          </a:bodyPr>
          <a:lstStyle/>
          <a:p>
            <a:pPr lvl="1" algn="just"/>
            <a:r>
              <a:rPr lang="en-US" sz="4000" b="1" i="1" u="sng" strike="noStrike" kern="1200">
                <a:solidFill>
                  <a:srgbClr val="FF0000"/>
                </a:solidFill>
                <a:effectLst/>
                <a:latin typeface="Times New Roman" panose="02020603050405020304" pitchFamily="18" charset="0"/>
                <a:ea typeface="+mn-ea"/>
                <a:cs typeface="Times New Roman" panose="02020603050405020304" pitchFamily="18" charset="0"/>
              </a:rPr>
              <a:t>Câu 1.</a:t>
            </a:r>
            <a:r>
              <a:rPr lang="en-US" sz="4000" u="none" strike="noStrike" kern="1200">
                <a:solidFill>
                  <a:srgbClr val="FF0000"/>
                </a:solidFill>
                <a:effectLst/>
                <a:latin typeface="Times New Roman" panose="02020603050405020304" pitchFamily="18" charset="0"/>
                <a:ea typeface="+mn-ea"/>
                <a:cs typeface="Times New Roman" panose="02020603050405020304" pitchFamily="18" charset="0"/>
              </a:rPr>
              <a:t> </a:t>
            </a:r>
            <a:r>
              <a:rPr lang="vi-VN" sz="4000" u="none" strike="noStrike" kern="1200">
                <a:solidFill>
                  <a:srgbClr val="0070C0"/>
                </a:solidFill>
                <a:effectLst/>
                <a:latin typeface="Times New Roman" panose="02020603050405020304" pitchFamily="18" charset="0"/>
                <a:ea typeface="+mn-ea"/>
                <a:cs typeface="Times New Roman" panose="02020603050405020304" pitchFamily="18" charset="0"/>
              </a:rPr>
              <a:t>Giống như mạng giao thông, các máy tính cũng được kết nối với nhau để tạo thành ….…………….Chỉ cần ……máy tính kết nối với nhau là có một mạng máy tính.</a:t>
            </a:r>
            <a:endParaRPr lang="en-US" sz="4000" u="none" strike="noStrike" kern="1200">
              <a:solidFill>
                <a:srgbClr val="0070C0"/>
              </a:solidFill>
              <a:effectLst/>
              <a:latin typeface="Times New Roman" panose="02020603050405020304" pitchFamily="18" charset="0"/>
              <a:ea typeface="+mn-ea"/>
              <a:cs typeface="Times New Roman" panose="02020603050405020304" pitchFamily="18" charset="0"/>
            </a:endParaRPr>
          </a:p>
          <a:p>
            <a:pPr lvl="1" algn="just"/>
            <a:r>
              <a:rPr lang="vi-VN" sz="3600" b="1" i="0" u="none" strike="noStrike" kern="1200">
                <a:solidFill>
                  <a:srgbClr val="FF0000"/>
                </a:solidFill>
                <a:effectLst/>
                <a:latin typeface="Times New Roman" panose="02020603050405020304" pitchFamily="18" charset="0"/>
                <a:ea typeface="+mn-ea"/>
                <a:cs typeface="Times New Roman" panose="02020603050405020304" pitchFamily="18" charset="0"/>
              </a:rPr>
              <a:t>Vậy</a:t>
            </a:r>
            <a:r>
              <a:rPr lang="en-US" sz="3600" b="1" i="0" u="none" strike="noStrike" kern="1200">
                <a:solidFill>
                  <a:srgbClr val="FF0000"/>
                </a:solidFill>
                <a:effectLst/>
                <a:latin typeface="Times New Roman" panose="02020603050405020304" pitchFamily="18" charset="0"/>
                <a:ea typeface="+mn-ea"/>
                <a:cs typeface="Times New Roman" panose="02020603050405020304" pitchFamily="18" charset="0"/>
              </a:rPr>
              <a:t>, </a:t>
            </a:r>
            <a:r>
              <a:rPr lang="vi-VN" sz="3600" b="1">
                <a:solidFill>
                  <a:srgbClr val="FF0000"/>
                </a:solidFill>
                <a:latin typeface="Times New Roman" panose="02020603050405020304" pitchFamily="18" charset="0"/>
                <a:cs typeface="Times New Roman" panose="02020603050405020304" pitchFamily="18" charset="0"/>
              </a:rPr>
              <a:t>dựa vào 2 hình ảnh bên dưới, em hãy cho biết </a:t>
            </a:r>
            <a:r>
              <a:rPr lang="en-US" sz="3600" b="1" i="0" u="none" strike="noStrike" kern="1200">
                <a:solidFill>
                  <a:srgbClr val="FF0000"/>
                </a:solidFill>
                <a:effectLst/>
                <a:latin typeface="Times New Roman" panose="02020603050405020304" pitchFamily="18" charset="0"/>
                <a:ea typeface="+mn-ea"/>
                <a:cs typeface="Times New Roman" panose="02020603050405020304" pitchFamily="18" charset="0"/>
              </a:rPr>
              <a:t>m</a:t>
            </a:r>
            <a:r>
              <a:rPr lang="en-US" sz="3600" u="none" strike="noStrike" kern="1200">
                <a:solidFill>
                  <a:srgbClr val="FF0000"/>
                </a:solidFill>
                <a:effectLst/>
                <a:latin typeface="Times New Roman" panose="02020603050405020304" pitchFamily="18" charset="0"/>
                <a:ea typeface="+mn-ea"/>
                <a:cs typeface="Times New Roman" panose="02020603050405020304" pitchFamily="18" charset="0"/>
              </a:rPr>
              <a:t>ạng máy tính chia sẻ những gì?</a:t>
            </a:r>
            <a:endParaRPr lang="en-US" sz="3600" u="sng" strike="noStrike" kern="1200" dirty="0">
              <a:solidFill>
                <a:srgbClr val="FF0000"/>
              </a:solidFill>
              <a:effectLst/>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14B87360-B744-5F80-A473-1955CC5471C0}"/>
              </a:ext>
            </a:extLst>
          </p:cNvPr>
          <p:cNvSpPr txBox="1">
            <a:spLocks noChangeArrowheads="1"/>
          </p:cNvSpPr>
          <p:nvPr/>
        </p:nvSpPr>
        <p:spPr bwMode="auto">
          <a:xfrm>
            <a:off x="3181582" y="1372613"/>
            <a:ext cx="28763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200" i="1">
                <a:latin typeface="Times New Roman" pitchFamily="18" charset="0"/>
                <a:cs typeface="Times New Roman" pitchFamily="18" charset="0"/>
              </a:rPr>
              <a:t>mạng </a:t>
            </a:r>
            <a:r>
              <a:rPr lang="en-US" sz="3200" i="1" err="1">
                <a:latin typeface="Times New Roman" pitchFamily="18" charset="0"/>
                <a:cs typeface="Times New Roman" pitchFamily="18" charset="0"/>
              </a:rPr>
              <a:t>máy</a:t>
            </a:r>
            <a:r>
              <a:rPr lang="en-US" sz="3200" i="1">
                <a:latin typeface="Times New Roman" pitchFamily="18" charset="0"/>
                <a:cs typeface="Times New Roman" pitchFamily="18" charset="0"/>
              </a:rPr>
              <a:t> tính</a:t>
            </a:r>
            <a:endParaRPr lang="en-US" sz="3200" u="sng" dirty="0">
              <a:latin typeface="Times New Roman" pitchFamily="18" charset="0"/>
              <a:cs typeface="Times New Roman" pitchFamily="18" charset="0"/>
            </a:endParaRPr>
          </a:p>
        </p:txBody>
      </p:sp>
      <p:sp>
        <p:nvSpPr>
          <p:cNvPr id="9" name="TextBox 7">
            <a:extLst>
              <a:ext uri="{FF2B5EF4-FFF2-40B4-BE49-F238E27FC236}">
                <a16:creationId xmlns:a16="http://schemas.microsoft.com/office/drawing/2014/main" id="{03743204-7AD0-0ECC-B37D-19AD5708CDA5}"/>
              </a:ext>
            </a:extLst>
          </p:cNvPr>
          <p:cNvSpPr txBox="1">
            <a:spLocks noChangeArrowheads="1"/>
          </p:cNvSpPr>
          <p:nvPr/>
        </p:nvSpPr>
        <p:spPr bwMode="auto">
          <a:xfrm>
            <a:off x="8086841" y="1380733"/>
            <a:ext cx="6761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200" i="1">
                <a:latin typeface="Times New Roman" pitchFamily="18" charset="0"/>
                <a:cs typeface="Times New Roman" pitchFamily="18" charset="0"/>
              </a:rPr>
              <a:t>2</a:t>
            </a:r>
            <a:endParaRPr lang="en-US" sz="3200" u="sng" dirty="0">
              <a:latin typeface="Times New Roman" pitchFamily="18" charset="0"/>
              <a:cs typeface="Times New Roman" pitchFamily="18" charset="0"/>
            </a:endParaRPr>
          </a:p>
        </p:txBody>
      </p:sp>
      <p:sp>
        <p:nvSpPr>
          <p:cNvPr id="10" name="TextBox 7">
            <a:extLst>
              <a:ext uri="{FF2B5EF4-FFF2-40B4-BE49-F238E27FC236}">
                <a16:creationId xmlns:a16="http://schemas.microsoft.com/office/drawing/2014/main" id="{8FE87997-1321-71FC-6336-14E5EA1407FC}"/>
              </a:ext>
            </a:extLst>
          </p:cNvPr>
          <p:cNvSpPr txBox="1">
            <a:spLocks noChangeArrowheads="1"/>
          </p:cNvSpPr>
          <p:nvPr/>
        </p:nvSpPr>
        <p:spPr bwMode="auto">
          <a:xfrm>
            <a:off x="1524000" y="6819900"/>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200" i="1">
                <a:latin typeface="Times New Roman" pitchFamily="18" charset="0"/>
                <a:cs typeface="Times New Roman" pitchFamily="18" charset="0"/>
              </a:rPr>
              <a:t>…………………………………………</a:t>
            </a:r>
            <a:endParaRPr lang="en-US" sz="3200" u="sng" dirty="0">
              <a:latin typeface="Times New Roman" pitchFamily="18" charset="0"/>
              <a:cs typeface="Times New Roman" pitchFamily="18" charset="0"/>
            </a:endParaRPr>
          </a:p>
        </p:txBody>
      </p:sp>
      <p:pic>
        <p:nvPicPr>
          <p:cNvPr id="1028" name="Picture 4" descr="Cách chia sẻ máy in qua WiFi trên máy tính đơn giản, hiệu quả -  Thegioididong.com">
            <a:extLst>
              <a:ext uri="{FF2B5EF4-FFF2-40B4-BE49-F238E27FC236}">
                <a16:creationId xmlns:a16="http://schemas.microsoft.com/office/drawing/2014/main" id="{E23389F0-D4D7-B2EC-6D37-BFFF26EFDA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4" t="11785" r="14505" b="10093"/>
          <a:stretch/>
        </p:blipFill>
        <p:spPr bwMode="auto">
          <a:xfrm>
            <a:off x="10287000" y="3354465"/>
            <a:ext cx="6101099" cy="3187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7">
            <a:extLst>
              <a:ext uri="{FF2B5EF4-FFF2-40B4-BE49-F238E27FC236}">
                <a16:creationId xmlns:a16="http://schemas.microsoft.com/office/drawing/2014/main" id="{6B27702A-9209-1583-7C33-4C03AC406C48}"/>
              </a:ext>
            </a:extLst>
          </p:cNvPr>
          <p:cNvSpPr txBox="1">
            <a:spLocks noChangeArrowheads="1"/>
          </p:cNvSpPr>
          <p:nvPr/>
        </p:nvSpPr>
        <p:spPr bwMode="auto">
          <a:xfrm>
            <a:off x="10439400" y="6896100"/>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200" i="1">
                <a:latin typeface="Times New Roman" pitchFamily="18" charset="0"/>
                <a:cs typeface="Times New Roman" pitchFamily="18" charset="0"/>
              </a:rPr>
              <a:t>…………………………………………</a:t>
            </a:r>
            <a:endParaRPr lang="en-US" sz="3200" u="sng" dirty="0">
              <a:latin typeface="Times New Roman" pitchFamily="18" charset="0"/>
              <a:cs typeface="Times New Roman" pitchFamily="18" charset="0"/>
            </a:endParaRPr>
          </a:p>
        </p:txBody>
      </p:sp>
      <p:sp>
        <p:nvSpPr>
          <p:cNvPr id="12" name="TextBox 7">
            <a:extLst>
              <a:ext uri="{FF2B5EF4-FFF2-40B4-BE49-F238E27FC236}">
                <a16:creationId xmlns:a16="http://schemas.microsoft.com/office/drawing/2014/main" id="{6C71AF54-AEAA-3943-5041-F35D02188D93}"/>
              </a:ext>
            </a:extLst>
          </p:cNvPr>
          <p:cNvSpPr txBox="1">
            <a:spLocks noChangeArrowheads="1"/>
          </p:cNvSpPr>
          <p:nvPr/>
        </p:nvSpPr>
        <p:spPr bwMode="auto">
          <a:xfrm>
            <a:off x="2762483" y="6591300"/>
            <a:ext cx="37145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600" b="1" i="1">
                <a:solidFill>
                  <a:srgbClr val="7030A0"/>
                </a:solidFill>
                <a:latin typeface="Times New Roman" pitchFamily="18" charset="0"/>
                <a:cs typeface="Times New Roman" pitchFamily="18" charset="0"/>
              </a:rPr>
              <a:t>Chia </a:t>
            </a:r>
            <a:r>
              <a:rPr lang="vi-VN" sz="3600" b="1" i="1">
                <a:solidFill>
                  <a:srgbClr val="7030A0"/>
                </a:solidFill>
                <a:latin typeface="Times New Roman" pitchFamily="18" charset="0"/>
                <a:cs typeface="Times New Roman" pitchFamily="18" charset="0"/>
              </a:rPr>
              <a:t>sẻ dữ liệu</a:t>
            </a:r>
            <a:endParaRPr lang="en-US" sz="3600" b="1" u="sng" dirty="0">
              <a:solidFill>
                <a:srgbClr val="7030A0"/>
              </a:solidFill>
              <a:latin typeface="Times New Roman" pitchFamily="18" charset="0"/>
              <a:cs typeface="Times New Roman" pitchFamily="18" charset="0"/>
            </a:endParaRPr>
          </a:p>
        </p:txBody>
      </p:sp>
      <p:sp>
        <p:nvSpPr>
          <p:cNvPr id="13" name="TextBox 7">
            <a:extLst>
              <a:ext uri="{FF2B5EF4-FFF2-40B4-BE49-F238E27FC236}">
                <a16:creationId xmlns:a16="http://schemas.microsoft.com/office/drawing/2014/main" id="{226EB137-F6A8-643A-DC23-7F68A98FA740}"/>
              </a:ext>
            </a:extLst>
          </p:cNvPr>
          <p:cNvSpPr txBox="1">
            <a:spLocks noChangeArrowheads="1"/>
          </p:cNvSpPr>
          <p:nvPr/>
        </p:nvSpPr>
        <p:spPr bwMode="auto">
          <a:xfrm>
            <a:off x="12192000" y="6662410"/>
            <a:ext cx="4171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600" b="1" i="1">
                <a:solidFill>
                  <a:srgbClr val="7030A0"/>
                </a:solidFill>
                <a:latin typeface="Times New Roman" pitchFamily="18" charset="0"/>
                <a:cs typeface="Times New Roman" pitchFamily="18" charset="0"/>
              </a:rPr>
              <a:t>Chia </a:t>
            </a:r>
            <a:r>
              <a:rPr lang="vi-VN" sz="3600" b="1" i="1">
                <a:solidFill>
                  <a:srgbClr val="7030A0"/>
                </a:solidFill>
                <a:latin typeface="Times New Roman" pitchFamily="18" charset="0"/>
                <a:cs typeface="Times New Roman" pitchFamily="18" charset="0"/>
              </a:rPr>
              <a:t>sẻ thiết bị</a:t>
            </a:r>
            <a:endParaRPr lang="en-US" sz="3600" b="1" u="sng" dirty="0">
              <a:solidFill>
                <a:srgbClr val="7030A0"/>
              </a:solidFill>
              <a:latin typeface="Times New Roman" pitchFamily="18" charset="0"/>
              <a:cs typeface="Times New Roman" pitchFamily="18" charset="0"/>
            </a:endParaRPr>
          </a:p>
        </p:txBody>
      </p:sp>
      <p:sp>
        <p:nvSpPr>
          <p:cNvPr id="14" name="Hình chữ nhật 13">
            <a:extLst>
              <a:ext uri="{FF2B5EF4-FFF2-40B4-BE49-F238E27FC236}">
                <a16:creationId xmlns:a16="http://schemas.microsoft.com/office/drawing/2014/main" id="{AD76DDBD-661D-B4B8-0ED4-A61BCDD1A589}"/>
              </a:ext>
            </a:extLst>
          </p:cNvPr>
          <p:cNvSpPr/>
          <p:nvPr/>
        </p:nvSpPr>
        <p:spPr>
          <a:xfrm>
            <a:off x="11209283" y="3181664"/>
            <a:ext cx="1371600" cy="5685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rPr>
              <a:t>Thiết bị</a:t>
            </a:r>
          </a:p>
        </p:txBody>
      </p:sp>
      <p:sp>
        <p:nvSpPr>
          <p:cNvPr id="16" name="Hộp Văn bản 15">
            <a:extLst>
              <a:ext uri="{FF2B5EF4-FFF2-40B4-BE49-F238E27FC236}">
                <a16:creationId xmlns:a16="http://schemas.microsoft.com/office/drawing/2014/main" id="{72F64DC4-293E-0316-4C55-E61C1A8AF92D}"/>
              </a:ext>
            </a:extLst>
          </p:cNvPr>
          <p:cNvSpPr txBox="1"/>
          <p:nvPr/>
        </p:nvSpPr>
        <p:spPr>
          <a:xfrm>
            <a:off x="304800" y="7428433"/>
            <a:ext cx="16622110" cy="707886"/>
          </a:xfrm>
          <a:prstGeom prst="rect">
            <a:avLst/>
          </a:prstGeom>
          <a:noFill/>
        </p:spPr>
        <p:txBody>
          <a:bodyPr wrap="square">
            <a:spAutoFit/>
          </a:bodyPr>
          <a:lstStyle/>
          <a:p>
            <a:pPr lvl="1" algn="just"/>
            <a:r>
              <a:rPr lang="vi-VN" sz="4000">
                <a:solidFill>
                  <a:srgbClr val="FF0000"/>
                </a:solidFill>
                <a:latin typeface="Times New Roman" panose="02020603050405020304" pitchFamily="18" charset="0"/>
                <a:cs typeface="Times New Roman" panose="02020603050405020304" pitchFamily="18" charset="0"/>
              </a:rPr>
              <a:t>Câu 2. </a:t>
            </a:r>
            <a:r>
              <a:rPr lang="en-US" sz="4000" u="none" strike="noStrike" kern="1200">
                <a:solidFill>
                  <a:srgbClr val="FF0000"/>
                </a:solidFill>
                <a:effectLst/>
                <a:latin typeface="Times New Roman" panose="02020603050405020304" pitchFamily="18" charset="0"/>
                <a:ea typeface="+mn-ea"/>
                <a:cs typeface="Times New Roman" panose="02020603050405020304" pitchFamily="18" charset="0"/>
              </a:rPr>
              <a:t>Em hãy kể một số lợi ích của mạng máy tính?</a:t>
            </a:r>
            <a:r>
              <a:rPr lang="en-US" sz="4000">
                <a:solidFill>
                  <a:srgbClr val="FF0000"/>
                </a:solidFill>
                <a:latin typeface="Times New Roman" panose="02020603050405020304" pitchFamily="18" charset="0"/>
                <a:cs typeface="Times New Roman" panose="02020603050405020304" pitchFamily="18" charset="0"/>
              </a:rPr>
              <a:t> </a:t>
            </a:r>
            <a:r>
              <a:rPr lang="vi-VN" sz="4000">
                <a:solidFill>
                  <a:srgbClr val="FF0000"/>
                </a:solidFill>
                <a:latin typeface="Times New Roman" panose="02020603050405020304" pitchFamily="18" charset="0"/>
                <a:cs typeface="Times New Roman" panose="02020603050405020304" pitchFamily="18" charset="0"/>
              </a:rPr>
              <a:t>Nêu ví dụ minh họa?</a:t>
            </a:r>
            <a:endParaRPr lang="en-US" sz="4000" u="none" strike="noStrike" kern="1200" dirty="0">
              <a:solidFill>
                <a:srgbClr val="FF0000"/>
              </a:solidFill>
              <a:effectLst/>
              <a:latin typeface="Times New Roman" panose="02020603050405020304" pitchFamily="18" charset="0"/>
              <a:ea typeface="+mn-ea"/>
              <a:cs typeface="Times New Roman" panose="02020603050405020304" pitchFamily="18" charset="0"/>
            </a:endParaRPr>
          </a:p>
        </p:txBody>
      </p:sp>
      <p:sp>
        <p:nvSpPr>
          <p:cNvPr id="3" name="TextBox 9">
            <a:extLst>
              <a:ext uri="{FF2B5EF4-FFF2-40B4-BE49-F238E27FC236}">
                <a16:creationId xmlns:a16="http://schemas.microsoft.com/office/drawing/2014/main" id="{9B9C4C64-0BA6-CFAA-811D-1BE21C1B0BDB}"/>
              </a:ext>
            </a:extLst>
          </p:cNvPr>
          <p:cNvSpPr txBox="1">
            <a:spLocks noChangeArrowheads="1"/>
          </p:cNvSpPr>
          <p:nvPr/>
        </p:nvSpPr>
        <p:spPr bwMode="auto">
          <a:xfrm>
            <a:off x="609600" y="8122788"/>
            <a:ext cx="17297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200" i="1">
                <a:latin typeface="Times New Roman" pitchFamily="18" charset="0"/>
                <a:cs typeface="Times New Roman" pitchFamily="18" charset="0"/>
              </a:rPr>
              <a:t>=&gt; Cho </a:t>
            </a:r>
            <a:r>
              <a:rPr lang="en-US" sz="3200" i="1" err="1">
                <a:latin typeface="Times New Roman" pitchFamily="18" charset="0"/>
                <a:cs typeface="Times New Roman" pitchFamily="18" charset="0"/>
              </a:rPr>
              <a:t>phép</a:t>
            </a:r>
            <a:r>
              <a:rPr lang="en-US" sz="3200" i="1">
                <a:latin typeface="Times New Roman" pitchFamily="18" charset="0"/>
                <a:cs typeface="Times New Roman" pitchFamily="18" charset="0"/>
              </a:rPr>
              <a:t> </a:t>
            </a:r>
            <a:r>
              <a:rPr lang="vi-VN" sz="3200" i="1">
                <a:latin typeface="Times New Roman" pitchFamily="18" charset="0"/>
                <a:cs typeface="Times New Roman" pitchFamily="18" charset="0"/>
              </a:rPr>
              <a:t>liên lạc, </a:t>
            </a:r>
            <a:r>
              <a:rPr lang="en-US" sz="3200" i="1">
                <a:latin typeface="Times New Roman" pitchFamily="18" charset="0"/>
                <a:cs typeface="Times New Roman" pitchFamily="18" charset="0"/>
              </a:rPr>
              <a:t>chia </a:t>
            </a:r>
            <a:r>
              <a:rPr lang="en-US" sz="3200" i="1" err="1">
                <a:latin typeface="Times New Roman" pitchFamily="18" charset="0"/>
                <a:cs typeface="Times New Roman" pitchFamily="18" charset="0"/>
              </a:rPr>
              <a:t>sẻ</a:t>
            </a:r>
            <a:r>
              <a:rPr lang="en-US" sz="3200" i="1">
                <a:latin typeface="Times New Roman" pitchFamily="18" charset="0"/>
                <a:cs typeface="Times New Roman" pitchFamily="18" charset="0"/>
              </a:rPr>
              <a:t> </a:t>
            </a:r>
            <a:r>
              <a:rPr lang="vi-VN" sz="3200" i="1">
                <a:latin typeface="Times New Roman" pitchFamily="18" charset="0"/>
                <a:cs typeface="Times New Roman" pitchFamily="18" charset="0"/>
              </a:rPr>
              <a:t>dữ liệu</a:t>
            </a:r>
            <a:r>
              <a:rPr lang="en-US" sz="3200" i="1">
                <a:latin typeface="Times New Roman" pitchFamily="18" charset="0"/>
                <a:cs typeface="Times New Roman" pitchFamily="18" charset="0"/>
              </a:rPr>
              <a:t> </a:t>
            </a:r>
            <a:r>
              <a:rPr lang="en-US" sz="3200" i="1" err="1">
                <a:latin typeface="Times New Roman" pitchFamily="18" charset="0"/>
                <a:cs typeface="Times New Roman" pitchFamily="18" charset="0"/>
              </a:rPr>
              <a:t>giữa</a:t>
            </a:r>
            <a:r>
              <a:rPr lang="en-US" sz="3200" i="1">
                <a:latin typeface="Times New Roman" pitchFamily="18" charset="0"/>
                <a:cs typeface="Times New Roman" pitchFamily="18" charset="0"/>
              </a:rPr>
              <a:t> con </a:t>
            </a:r>
            <a:r>
              <a:rPr lang="en-US" sz="3200" i="1" dirty="0" err="1">
                <a:latin typeface="Times New Roman" pitchFamily="18" charset="0"/>
                <a:cs typeface="Times New Roman" pitchFamily="18" charset="0"/>
              </a:rPr>
              <a:t>người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giữa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vùng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địa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lí</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xa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nhau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tiết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kiệm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thời</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gian</a:t>
            </a:r>
            <a:r>
              <a:rPr lang="en-US" sz="3200" i="1">
                <a:latin typeface="Times New Roman" pitchFamily="18" charset="0"/>
                <a:cs typeface="Times New Roman" pitchFamily="18" charset="0"/>
              </a:rPr>
              <a:t>. </a:t>
            </a:r>
            <a:r>
              <a:rPr lang="vi-VN" sz="3200" i="1">
                <a:latin typeface="Times New Roman" pitchFamily="18" charset="0"/>
                <a:cs typeface="Times New Roman" pitchFamily="18" charset="0"/>
              </a:rPr>
              <a:t>Ví dụ: Trò chuyện/ trao đổi thông tin qua zalo, mail,…</a:t>
            </a:r>
            <a:endParaRPr lang="en-US" sz="3200" dirty="0">
              <a:latin typeface="Times New Roman" pitchFamily="18" charset="0"/>
              <a:cs typeface="Times New Roman" pitchFamily="18" charset="0"/>
            </a:endParaRPr>
          </a:p>
        </p:txBody>
      </p:sp>
      <p:sp>
        <p:nvSpPr>
          <p:cNvPr id="4" name="TextBox 9">
            <a:extLst>
              <a:ext uri="{FF2B5EF4-FFF2-40B4-BE49-F238E27FC236}">
                <a16:creationId xmlns:a16="http://schemas.microsoft.com/office/drawing/2014/main" id="{A2B2C420-9DA2-4AE8-C211-3193F4FF0791}"/>
              </a:ext>
            </a:extLst>
          </p:cNvPr>
          <p:cNvSpPr txBox="1">
            <a:spLocks noChangeArrowheads="1"/>
          </p:cNvSpPr>
          <p:nvPr/>
        </p:nvSpPr>
        <p:spPr bwMode="auto">
          <a:xfrm>
            <a:off x="604603" y="9141249"/>
            <a:ext cx="1729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200" i="1">
                <a:latin typeface="Times New Roman" pitchFamily="18" charset="0"/>
                <a:cs typeface="Times New Roman" pitchFamily="18" charset="0"/>
              </a:rPr>
              <a:t>=&gt;</a:t>
            </a:r>
            <a:r>
              <a:rPr lang="vi-VN" sz="3200" i="1">
                <a:latin typeface="Times New Roman" pitchFamily="18" charset="0"/>
                <a:cs typeface="Times New Roman" pitchFamily="18" charset="0"/>
              </a:rPr>
              <a:t>Dùng chung các thiết bị trên mạng</a:t>
            </a:r>
            <a:r>
              <a:rPr lang="en-US" sz="3200" i="1">
                <a:latin typeface="Times New Roman" pitchFamily="18" charset="0"/>
                <a:cs typeface="Times New Roman" pitchFamily="18" charset="0"/>
              </a:rPr>
              <a:t>. </a:t>
            </a:r>
            <a:r>
              <a:rPr lang="vi-VN" sz="3200" i="1">
                <a:latin typeface="Times New Roman" pitchFamily="18" charset="0"/>
                <a:cs typeface="Times New Roman" pitchFamily="18" charset="0"/>
              </a:rPr>
              <a:t>Ví dụ: dùng chung máy in,….</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45769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94493" y="952500"/>
            <a:ext cx="4660107"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3106348" y="3303356"/>
            <a:ext cx="8760279" cy="41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3750" dirty="0">
                <a:latin typeface="Times New Roman" pitchFamily="18" charset="0"/>
                <a:ea typeface="Calibri" pitchFamily="34" charset="0"/>
                <a:cs typeface="Times New Roman" pitchFamily="18" charset="0"/>
              </a:rPr>
              <a:t>- Hai hay </a:t>
            </a:r>
            <a:r>
              <a:rPr lang="en-US" sz="3750" dirty="0" err="1">
                <a:latin typeface="Times New Roman" pitchFamily="18" charset="0"/>
                <a:ea typeface="Calibri" pitchFamily="34" charset="0"/>
                <a:cs typeface="Times New Roman" pitchFamily="18" charset="0"/>
              </a:rPr>
              <a:t>nhiều</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máy</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tính</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và</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các</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thiết</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bị</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được</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kết</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nối</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để</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truyền</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thông</a:t>
            </a:r>
            <a:r>
              <a:rPr lang="en-US" sz="3750" dirty="0">
                <a:latin typeface="Times New Roman" pitchFamily="18" charset="0"/>
                <a:ea typeface="Calibri" pitchFamily="34" charset="0"/>
                <a:cs typeface="Times New Roman" pitchFamily="18" charset="0"/>
              </a:rPr>
              <a:t> tin </a:t>
            </a:r>
            <a:r>
              <a:rPr lang="en-US" sz="3750" dirty="0" err="1">
                <a:latin typeface="Times New Roman" pitchFamily="18" charset="0"/>
                <a:ea typeface="Calibri" pitchFamily="34" charset="0"/>
                <a:cs typeface="Times New Roman" pitchFamily="18" charset="0"/>
              </a:rPr>
              <a:t>cho</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nhau</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tạo</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thành</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một</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mạng</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máy</a:t>
            </a:r>
            <a:r>
              <a:rPr lang="en-US" sz="3750" dirty="0">
                <a:latin typeface="Times New Roman" pitchFamily="18" charset="0"/>
                <a:ea typeface="Calibri" pitchFamily="34" charset="0"/>
                <a:cs typeface="Times New Roman" pitchFamily="18" charset="0"/>
              </a:rPr>
              <a:t> </a:t>
            </a:r>
            <a:r>
              <a:rPr lang="en-US" sz="3750" dirty="0" err="1">
                <a:latin typeface="Times New Roman" pitchFamily="18" charset="0"/>
                <a:ea typeface="Calibri" pitchFamily="34" charset="0"/>
                <a:cs typeface="Times New Roman" pitchFamily="18" charset="0"/>
              </a:rPr>
              <a:t>tính</a:t>
            </a:r>
            <a:r>
              <a:rPr lang="en-US" sz="3750" dirty="0">
                <a:latin typeface="Times New Roman" pitchFamily="18" charset="0"/>
                <a:ea typeface="Calibri" pitchFamily="34" charset="0"/>
                <a:cs typeface="Times New Roman" pitchFamily="18" charset="0"/>
              </a:rPr>
              <a:t>.</a:t>
            </a:r>
            <a:endParaRPr lang="en-US" sz="3750" u="sng" dirty="0">
              <a:latin typeface="Times New Roman" pitchFamily="18" charset="0"/>
              <a:ea typeface="Calibri" pitchFamily="34" charset="0"/>
              <a:cs typeface="Times New Roman" pitchFamily="18" charset="0"/>
            </a:endParaRPr>
          </a:p>
          <a:p>
            <a:pPr algn="just"/>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Lợi</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ích</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của</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mạng</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máy</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tính</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Người</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sử</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dụng</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có</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thể</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liên</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lạc</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với</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nhau</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để</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trao</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đổi</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thông</a:t>
            </a:r>
            <a:r>
              <a:rPr lang="en-US" sz="3750" dirty="0">
                <a:latin typeface="Times New Roman" pitchFamily="18" charset="0"/>
                <a:cs typeface="Calibri" pitchFamily="34" charset="0"/>
              </a:rPr>
              <a:t> tin, chia </a:t>
            </a:r>
            <a:r>
              <a:rPr lang="en-US" sz="3750" dirty="0" err="1">
                <a:latin typeface="Times New Roman" pitchFamily="18" charset="0"/>
                <a:cs typeface="Calibri" pitchFamily="34" charset="0"/>
              </a:rPr>
              <a:t>sẻ</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dữ</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liệu</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và</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dùng</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chung</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các</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thiết</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bị</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trên</a:t>
            </a:r>
            <a:r>
              <a:rPr lang="en-US" sz="3750" dirty="0">
                <a:latin typeface="Times New Roman" pitchFamily="18" charset="0"/>
                <a:cs typeface="Calibri" pitchFamily="34" charset="0"/>
              </a:rPr>
              <a:t> </a:t>
            </a:r>
            <a:r>
              <a:rPr lang="en-US" sz="3750" dirty="0" err="1">
                <a:latin typeface="Times New Roman" pitchFamily="18" charset="0"/>
                <a:cs typeface="Calibri" pitchFamily="34" charset="0"/>
              </a:rPr>
              <a:t>mạng</a:t>
            </a:r>
            <a:r>
              <a:rPr lang="en-US" sz="3750" dirty="0">
                <a:latin typeface="Times New Roman" pitchFamily="18" charset="0"/>
                <a:cs typeface="Calibri" pitchFamily="34" charset="0"/>
              </a:rPr>
              <a:t>.</a:t>
            </a:r>
            <a:endParaRPr lang="en-US" sz="3750" u="sng" dirty="0">
              <a:latin typeface="Times New Roman" pitchFamily="18" charset="0"/>
              <a:cs typeface="Calibri" pitchFamily="34" charset="0"/>
            </a:endParaRPr>
          </a:p>
        </p:txBody>
      </p:sp>
      <p:sp>
        <p:nvSpPr>
          <p:cNvPr id="11268" name="TextBox 8"/>
          <p:cNvSpPr txBox="1">
            <a:spLocks noChangeArrowheads="1"/>
          </p:cNvSpPr>
          <p:nvPr/>
        </p:nvSpPr>
        <p:spPr bwMode="auto">
          <a:xfrm>
            <a:off x="271802" y="1638300"/>
            <a:ext cx="5795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200" b="1" dirty="0">
                <a:solidFill>
                  <a:srgbClr val="7030A0"/>
                </a:solidFill>
                <a:latin typeface="Times New Roman" pitchFamily="18" charset="0"/>
                <a:cs typeface="Times New Roman" pitchFamily="18" charset="0"/>
              </a:rPr>
              <a:t>1. </a:t>
            </a:r>
            <a:r>
              <a:rPr lang="en-US" sz="4200" b="1" dirty="0" err="1">
                <a:solidFill>
                  <a:srgbClr val="7030A0"/>
                </a:solidFill>
                <a:latin typeface="Times New Roman" pitchFamily="18" charset="0"/>
                <a:cs typeface="Times New Roman" pitchFamily="18" charset="0"/>
              </a:rPr>
              <a:t>Mạng</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máy</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tính</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là</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gì</a:t>
            </a:r>
            <a:r>
              <a:rPr lang="en-US" sz="4200" b="1" dirty="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a:p>
            <a:pPr eaLnBrk="1" hangingPunct="1"/>
            <a:endParaRPr lang="en-US" sz="3000" dirty="0">
              <a:solidFill>
                <a:srgbClr val="7030A0"/>
              </a:solidFill>
            </a:endParaRPr>
          </a:p>
        </p:txBody>
      </p:sp>
      <p:sp>
        <p:nvSpPr>
          <p:cNvPr id="5" name="TextBox 15">
            <a:extLst>
              <a:ext uri="{FF2B5EF4-FFF2-40B4-BE49-F238E27FC236}">
                <a16:creationId xmlns:a16="http://schemas.microsoft.com/office/drawing/2014/main" id="{038A47CD-C45D-475A-8498-14787D4971D0}"/>
              </a:ext>
            </a:extLst>
          </p:cNvPr>
          <p:cNvSpPr txBox="1"/>
          <p:nvPr/>
        </p:nvSpPr>
        <p:spPr>
          <a:xfrm>
            <a:off x="533400" y="190500"/>
            <a:ext cx="16105674" cy="961802"/>
          </a:xfrm>
          <a:prstGeom prst="rect">
            <a:avLst/>
          </a:prstGeom>
        </p:spPr>
        <p:txBody>
          <a:bodyPr lIns="0" tIns="0" rIns="0" bIns="0" rtlCol="0" anchor="t">
            <a:spAutoFit/>
          </a:bodyPr>
          <a:lstStyle/>
          <a:p>
            <a:pPr algn="ctr">
              <a:lnSpc>
                <a:spcPts val="7470"/>
              </a:lnSpc>
            </a:pPr>
            <a:r>
              <a:rPr lang="en-US" sz="5335" dirty="0" err="1">
                <a:solidFill>
                  <a:srgbClr val="000000"/>
                </a:solidFill>
                <a:latin typeface="Bogart Black"/>
              </a:rPr>
              <a:t>Bài</a:t>
            </a:r>
            <a:r>
              <a:rPr lang="en-US" sz="5335" dirty="0">
                <a:solidFill>
                  <a:srgbClr val="000000"/>
                </a:solidFill>
                <a:latin typeface="Bogart Black"/>
              </a:rPr>
              <a:t> 4: </a:t>
            </a:r>
            <a:r>
              <a:rPr lang="en-US" sz="5335" dirty="0" err="1">
                <a:solidFill>
                  <a:srgbClr val="000000"/>
                </a:solidFill>
                <a:latin typeface="Bogart Black"/>
              </a:rPr>
              <a:t>Mạng</a:t>
            </a:r>
            <a:r>
              <a:rPr lang="en-US" sz="5335" dirty="0">
                <a:solidFill>
                  <a:srgbClr val="000000"/>
                </a:solidFill>
                <a:latin typeface="Bogart Black"/>
              </a:rPr>
              <a:t> </a:t>
            </a:r>
            <a:r>
              <a:rPr lang="en-US" sz="5335" dirty="0" err="1">
                <a:solidFill>
                  <a:srgbClr val="000000"/>
                </a:solidFill>
                <a:latin typeface="Bogart Black"/>
              </a:rPr>
              <a:t>máy</a:t>
            </a:r>
            <a:r>
              <a:rPr lang="en-US" sz="5335" dirty="0">
                <a:solidFill>
                  <a:srgbClr val="000000"/>
                </a:solidFill>
                <a:latin typeface="Bogart Black"/>
              </a:rPr>
              <a:t> </a:t>
            </a:r>
            <a:r>
              <a:rPr lang="en-US" sz="5335" dirty="0" err="1">
                <a:solidFill>
                  <a:srgbClr val="000000"/>
                </a:solidFill>
                <a:latin typeface="Bogart Black"/>
              </a:rPr>
              <a:t>tính</a:t>
            </a:r>
            <a:endParaRPr lang="en-US" sz="5335" dirty="0">
              <a:solidFill>
                <a:srgbClr val="000000"/>
              </a:solidFill>
              <a:latin typeface="Bogart Black"/>
            </a:endParaRPr>
          </a:p>
        </p:txBody>
      </p:sp>
      <p:pic>
        <p:nvPicPr>
          <p:cNvPr id="3" name="Hình ảnh 2" descr="Cartoon bee with pencil">
            <a:extLst>
              <a:ext uri="{FF2B5EF4-FFF2-40B4-BE49-F238E27FC236}">
                <a16:creationId xmlns:a16="http://schemas.microsoft.com/office/drawing/2014/main" id="{BA0A4436-96E1-C94F-011D-B25563AC4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01" y="2571572"/>
            <a:ext cx="2902147" cy="3105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1160" y="4305300"/>
            <a:ext cx="7620000" cy="5076825"/>
          </a:xfrm>
          <a:noFill/>
        </p:spPr>
      </p:pic>
      <p:sp>
        <p:nvSpPr>
          <p:cNvPr id="5" name="Cloud Callout 4"/>
          <p:cNvSpPr/>
          <p:nvPr/>
        </p:nvSpPr>
        <p:spPr bwMode="auto">
          <a:xfrm flipH="1">
            <a:off x="0" y="160519"/>
            <a:ext cx="9036842" cy="4357152"/>
          </a:xfrm>
          <a:prstGeom prst="cloudCallout">
            <a:avLst>
              <a:gd name="adj1" fmla="val -21571"/>
              <a:gd name="adj2" fmla="val 59082"/>
            </a:avLst>
          </a:prstGeom>
          <a:solidFill>
            <a:srgbClr val="FFFF0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wrap="square">
            <a:spAutoFit/>
          </a:bodyPr>
          <a:lstStyle/>
          <a:p>
            <a:pPr algn="just">
              <a:defRPr/>
            </a:pPr>
            <a:r>
              <a:rPr lang="en-US" sz="3600">
                <a:solidFill>
                  <a:srgbClr val="7030A0"/>
                </a:solidFill>
                <a:latin typeface="Times New Roman" panose="02020603050405020304" pitchFamily="18" charset="0"/>
                <a:cs typeface="Times New Roman" panose="02020603050405020304" pitchFamily="18" charset="0"/>
              </a:rPr>
              <a:t>Mạng </a:t>
            </a:r>
            <a:r>
              <a:rPr lang="en-US" sz="3600" dirty="0" err="1">
                <a:solidFill>
                  <a:srgbClr val="7030A0"/>
                </a:solidFill>
                <a:latin typeface="Times New Roman" panose="02020603050405020304" pitchFamily="18" charset="0"/>
                <a:cs typeface="Times New Roman" panose="02020603050405020304" pitchFamily="18" charset="0"/>
              </a:rPr>
              <a:t>máy</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tính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xuất</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hiện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trong</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mọi</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lĩnh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vực</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của</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cuộc</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sống</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Vậy</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mạng</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máy</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tính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kết</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nối</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với</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nhau</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như</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thế</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nào</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và</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có</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những</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thành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phần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gì</a:t>
            </a:r>
            <a:r>
              <a:rPr lang="en-US" sz="3600" dirty="0">
                <a:solidFill>
                  <a:srgbClr val="7030A0"/>
                </a:solidFill>
                <a:latin typeface="Times New Roman" panose="02020603050405020304" pitchFamily="18" charset="0"/>
                <a:cs typeface="Times New Roman" panose="02020603050405020304" pitchFamily="18" charset="0"/>
              </a:rPr>
              <a:t>? </a:t>
            </a:r>
          </a:p>
        </p:txBody>
      </p:sp>
      <p:pic>
        <p:nvPicPr>
          <p:cNvPr id="122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65770" y="0"/>
            <a:ext cx="6422231" cy="508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TextBox 5"/>
          <p:cNvSpPr txBox="1">
            <a:spLocks noChangeArrowheads="1"/>
          </p:cNvSpPr>
          <p:nvPr/>
        </p:nvSpPr>
        <p:spPr bwMode="auto">
          <a:xfrm>
            <a:off x="1981200" y="383416"/>
            <a:ext cx="122515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800" b="1" dirty="0">
                <a:solidFill>
                  <a:srgbClr val="7030A0"/>
                </a:solidFill>
                <a:latin typeface="Times New Roman" pitchFamily="18" charset="0"/>
                <a:cs typeface="Times New Roman" pitchFamily="18" charset="0"/>
              </a:rPr>
              <a:t>2. </a:t>
            </a:r>
            <a:r>
              <a:rPr lang="en-US" sz="4800" b="1" dirty="0" err="1">
                <a:solidFill>
                  <a:srgbClr val="7030A0"/>
                </a:solidFill>
                <a:latin typeface="Times New Roman" pitchFamily="18" charset="0"/>
                <a:cs typeface="Times New Roman" pitchFamily="18" charset="0"/>
              </a:rPr>
              <a:t>Các</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thành</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phần</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của</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mạng</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máy</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tính</a:t>
            </a:r>
            <a:endParaRPr lang="en-US" sz="4800" dirty="0">
              <a:solidFill>
                <a:srgbClr val="7030A0"/>
              </a:solidFill>
              <a:latin typeface="Times New Roman" pitchFamily="18" charset="0"/>
              <a:cs typeface="Times New Roman" pitchFamily="18" charset="0"/>
            </a:endParaRPr>
          </a:p>
          <a:p>
            <a:pPr eaLnBrk="1" hangingPunct="1"/>
            <a:endParaRPr lang="en-US" sz="3600" dirty="0">
              <a:solidFill>
                <a:srgbClr val="7030A0"/>
              </a:solidFill>
            </a:endParaRPr>
          </a:p>
        </p:txBody>
      </p:sp>
      <p:pic>
        <p:nvPicPr>
          <p:cNvPr id="4" name="Picture 3">
            <a:extLst>
              <a:ext uri="{FF2B5EF4-FFF2-40B4-BE49-F238E27FC236}">
                <a16:creationId xmlns:a16="http://schemas.microsoft.com/office/drawing/2014/main" id="{5A1AA86D-C958-472B-8934-22E3609CDB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86000" y="1562100"/>
            <a:ext cx="13082100" cy="81351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654584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1045370" y="507208"/>
            <a:ext cx="98607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200" b="1">
                <a:solidFill>
                  <a:srgbClr val="7030A0"/>
                </a:solidFill>
                <a:latin typeface="Times New Roman" pitchFamily="18" charset="0"/>
                <a:cs typeface="Times New Roman" pitchFamily="18" charset="0"/>
              </a:rPr>
              <a:t>2. Các thành phần của mạng máy tính</a:t>
            </a:r>
            <a:endParaRPr lang="en-US" sz="4200">
              <a:solidFill>
                <a:srgbClr val="7030A0"/>
              </a:solidFill>
              <a:latin typeface="Times New Roman" pitchFamily="18" charset="0"/>
              <a:cs typeface="Times New Roman" pitchFamily="18" charset="0"/>
            </a:endParaRPr>
          </a:p>
          <a:p>
            <a:pPr eaLnBrk="1" hangingPunct="1"/>
            <a:endParaRPr lang="en-US" sz="3000">
              <a:solidFill>
                <a:srgbClr val="7030A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009776179"/>
              </p:ext>
            </p:extLst>
          </p:nvPr>
        </p:nvGraphicFramePr>
        <p:xfrm>
          <a:off x="895350" y="1714500"/>
          <a:ext cx="16630650" cy="7924800"/>
        </p:xfrm>
        <a:graphic>
          <a:graphicData uri="http://schemas.openxmlformats.org/drawingml/2006/table">
            <a:tbl>
              <a:tblPr firstRow="1" bandRow="1">
                <a:tableStyleId>{5C22544A-7EE6-4342-B048-85BDC9FD1C3A}</a:tableStyleId>
              </a:tblPr>
              <a:tblGrid>
                <a:gridCol w="16630650">
                  <a:extLst>
                    <a:ext uri="{9D8B030D-6E8A-4147-A177-3AD203B41FA5}">
                      <a16:colId xmlns:a16="http://schemas.microsoft.com/office/drawing/2014/main" val="20000"/>
                    </a:ext>
                  </a:extLst>
                </a:gridCol>
              </a:tblGrid>
              <a:tr h="1150647">
                <a:tc>
                  <a:txBody>
                    <a:bodyPr/>
                    <a:lstStyle/>
                    <a:p>
                      <a:pPr algn="ctr">
                        <a:lnSpc>
                          <a:spcPct val="150000"/>
                        </a:lnSpc>
                      </a:pPr>
                      <a:r>
                        <a:rPr lang="en-US" sz="4200" dirty="0">
                          <a:solidFill>
                            <a:srgbClr val="FF0000"/>
                          </a:solidFill>
                          <a:latin typeface="Times New Roman" panose="02020603050405020304" pitchFamily="18" charset="0"/>
                          <a:cs typeface="Times New Roman" panose="02020603050405020304" pitchFamily="18" charset="0"/>
                        </a:rPr>
                        <a:t>PHIẾU</a:t>
                      </a:r>
                      <a:r>
                        <a:rPr lang="en-US" sz="4200" baseline="0" dirty="0">
                          <a:solidFill>
                            <a:srgbClr val="FF0000"/>
                          </a:solidFill>
                          <a:latin typeface="Times New Roman" panose="02020603050405020304" pitchFamily="18" charset="0"/>
                          <a:cs typeface="Times New Roman" panose="02020603050405020304" pitchFamily="18" charset="0"/>
                        </a:rPr>
                        <a:t> HỌC TẬP SỐ 3</a:t>
                      </a:r>
                      <a:endParaRPr lang="en-US" sz="4200" dirty="0">
                        <a:solidFill>
                          <a:srgbClr val="FF0000"/>
                        </a:solidFill>
                        <a:latin typeface="Times New Roman" panose="02020603050405020304" pitchFamily="18" charset="0"/>
                        <a:cs typeface="Times New Roman" panose="02020603050405020304" pitchFamily="18" charset="0"/>
                      </a:endParaRPr>
                    </a:p>
                  </a:txBody>
                  <a:tcPr marL="137160" marR="137160" marT="68573" marB="68573">
                    <a:blipFill>
                      <a:blip r:embed="rId2"/>
                      <a:tile tx="0" ty="0" sx="100000" sy="100000" flip="none" algn="tl"/>
                    </a:blipFill>
                  </a:tcPr>
                </a:tc>
                <a:extLst>
                  <a:ext uri="{0D108BD9-81ED-4DB2-BD59-A6C34878D82A}">
                    <a16:rowId xmlns:a16="http://schemas.microsoft.com/office/drawing/2014/main" val="10000"/>
                  </a:ext>
                </a:extLst>
              </a:tr>
              <a:tr h="6774153">
                <a:tc>
                  <a:txBody>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lang="en-US" sz="4200" b="1" i="1" kern="1200" dirty="0" err="1">
                          <a:solidFill>
                            <a:srgbClr val="FF0000"/>
                          </a:solidFill>
                          <a:effectLst/>
                          <a:latin typeface="Times New Roman" panose="02020603050405020304" pitchFamily="18" charset="0"/>
                          <a:ea typeface="+mn-ea"/>
                          <a:cs typeface="Times New Roman" panose="02020603050405020304" pitchFamily="18" charset="0"/>
                        </a:rPr>
                        <a:t>Phần</a:t>
                      </a:r>
                      <a:r>
                        <a:rPr lang="en-US" sz="4200" b="1" i="1" kern="1200" dirty="0">
                          <a:solidFill>
                            <a:srgbClr val="FF0000"/>
                          </a:solidFill>
                          <a:effectLst/>
                          <a:latin typeface="Times New Roman" panose="02020603050405020304" pitchFamily="18" charset="0"/>
                          <a:ea typeface="+mn-ea"/>
                          <a:cs typeface="Times New Roman" panose="02020603050405020304" pitchFamily="18" charset="0"/>
                        </a:rPr>
                        <a:t> 1</a:t>
                      </a:r>
                      <a:r>
                        <a:rPr lang="en-US" sz="4200" b="1" i="1" kern="1200">
                          <a:solidFill>
                            <a:srgbClr val="FF0000"/>
                          </a:solidFill>
                          <a:effectLst/>
                          <a:latin typeface="Times New Roman" panose="02020603050405020304" pitchFamily="18" charset="0"/>
                          <a:ea typeface="+mn-ea"/>
                          <a:cs typeface="Times New Roman" panose="02020603050405020304" pitchFamily="18" charset="0"/>
                        </a:rPr>
                        <a:t>:</a:t>
                      </a:r>
                      <a:r>
                        <a:rPr lang="en-US" sz="4200" b="1" kern="120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Q</a:t>
                      </a:r>
                      <a:r>
                        <a:rPr lang="en-US" sz="4200" b="1" kern="1200">
                          <a:solidFill>
                            <a:srgbClr val="FF0000"/>
                          </a:solidFill>
                          <a:effectLst/>
                          <a:latin typeface="Times New Roman" panose="02020603050405020304" pitchFamily="18" charset="0"/>
                          <a:ea typeface="+mn-ea"/>
                          <a:cs typeface="Times New Roman" panose="02020603050405020304" pitchFamily="18" charset="0"/>
                        </a:rPr>
                        <a:t>uan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sát</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hình</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2.1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sgk</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 &gt;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Trả</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lời</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các</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hỏi</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a:t>
                      </a:r>
                      <a:endParaRPr lang="en-US" sz="4200" b="0" kern="1200" dirty="0">
                        <a:solidFill>
                          <a:srgbClr val="FF0000"/>
                        </a:solidFill>
                        <a:effectLst/>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lang="en-US" sz="4200" b="1" i="1" u="sng"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4200" b="1" i="1" u="sng" kern="1200" dirty="0">
                          <a:solidFill>
                            <a:srgbClr val="FF0000"/>
                          </a:solidFill>
                          <a:effectLst/>
                          <a:latin typeface="Times New Roman" panose="02020603050405020304" pitchFamily="18" charset="0"/>
                          <a:ea typeface="+mn-ea"/>
                          <a:cs typeface="Times New Roman" panose="02020603050405020304" pitchFamily="18" charset="0"/>
                        </a:rPr>
                        <a:t> 1.</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Thiết</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bị</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nào</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đang</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được</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kết</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nối</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vào</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mạng</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4200" i="0" u="sng" strike="noStrike" kern="1200" dirty="0">
                        <a:solidFill>
                          <a:srgbClr val="FF0000"/>
                        </a:solidFill>
                        <a:effectLst/>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lang="en-US" sz="4200" b="1" i="1" u="sng"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4200" b="1" i="1" u="sng" kern="1200" dirty="0">
                          <a:solidFill>
                            <a:srgbClr val="FF0000"/>
                          </a:solidFill>
                          <a:effectLst/>
                          <a:latin typeface="Times New Roman" panose="02020603050405020304" pitchFamily="18" charset="0"/>
                          <a:ea typeface="+mn-ea"/>
                          <a:cs typeface="Times New Roman" panose="02020603050405020304" pitchFamily="18" charset="0"/>
                        </a:rPr>
                        <a:t> 2.</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Kết</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nối</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với</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nhau</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như</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thế</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nào</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a:t>
                      </a:r>
                    </a:p>
                    <a:p>
                      <a:pPr marL="457200" marR="0" lvl="1" indent="0" algn="l" defTabSz="914400" rtl="0" eaLnBrk="1" fontAlgn="auto" latinLnBrk="0" hangingPunct="1">
                        <a:lnSpc>
                          <a:spcPct val="150000"/>
                        </a:lnSpc>
                        <a:spcBef>
                          <a:spcPts val="0"/>
                        </a:spcBef>
                        <a:spcAft>
                          <a:spcPts val="0"/>
                        </a:spcAft>
                        <a:buClrTx/>
                        <a:buSzTx/>
                        <a:buFontTx/>
                        <a:buNone/>
                        <a:tabLst/>
                        <a:defRPr/>
                      </a:pPr>
                      <a:endParaRPr lang="en-US" sz="4200" b="1" i="1" u="sng" kern="1200" dirty="0">
                        <a:solidFill>
                          <a:srgbClr val="FF0000"/>
                        </a:solidFill>
                        <a:effectLst/>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lang="en-US" sz="4200" b="1" i="1" u="sng"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4200" b="1" i="1" u="sng" kern="1200" dirty="0">
                          <a:solidFill>
                            <a:srgbClr val="FF0000"/>
                          </a:solidFill>
                          <a:effectLst/>
                          <a:latin typeface="Times New Roman" panose="02020603050405020304" pitchFamily="18" charset="0"/>
                          <a:ea typeface="+mn-ea"/>
                          <a:cs typeface="Times New Roman" panose="02020603050405020304" pitchFamily="18" charset="0"/>
                        </a:rPr>
                        <a:t> 3.</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Kết</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nối</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qua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các</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vật</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trung</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gian</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nào</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a:t>
                      </a:r>
                    </a:p>
                  </a:txBody>
                  <a:tcPr marL="137160" marR="137160" marT="68573" marB="68573">
                    <a:blipFill>
                      <a:blip r:embed="rId2"/>
                      <a:tile tx="0" ty="0" sx="100000" sy="100000" flip="none" algn="tl"/>
                    </a:blipFill>
                  </a:tcPr>
                </a:tc>
                <a:extLst>
                  <a:ext uri="{0D108BD9-81ED-4DB2-BD59-A6C34878D82A}">
                    <a16:rowId xmlns:a16="http://schemas.microsoft.com/office/drawing/2014/main" val="10001"/>
                  </a:ext>
                </a:extLst>
              </a:tr>
            </a:tbl>
          </a:graphicData>
        </a:graphic>
      </p:graphicFrame>
      <p:sp>
        <p:nvSpPr>
          <p:cNvPr id="7" name="TextBox 6"/>
          <p:cNvSpPr txBox="1"/>
          <p:nvPr/>
        </p:nvSpPr>
        <p:spPr>
          <a:xfrm>
            <a:off x="1269205" y="4914900"/>
            <a:ext cx="16256795" cy="4616648"/>
          </a:xfrm>
          <a:prstGeom prst="rect">
            <a:avLst/>
          </a:prstGeom>
          <a:noFill/>
        </p:spPr>
        <p:txBody>
          <a:bodyPr>
            <a:spAutoFit/>
          </a:bodyPr>
          <a:lstStyle/>
          <a:p>
            <a:pPr marL="428625" indent="-428625">
              <a:buFont typeface="Symbol" panose="05050102010706020507" pitchFamily="18" charset="2"/>
              <a:buChar char="Þ"/>
              <a:defRPr/>
            </a:pPr>
            <a:r>
              <a:rPr lang="en-US" sz="4200" i="1" dirty="0" err="1">
                <a:latin typeface="Times New Roman" panose="02020603050405020304" pitchFamily="18" charset="0"/>
                <a:cs typeface="Times New Roman" panose="02020603050405020304" pitchFamily="18" charset="0"/>
              </a:rPr>
              <a:t>Tất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cả</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các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thiết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bị</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có</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trong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hình</a:t>
            </a:r>
            <a:r>
              <a:rPr lang="en-US" sz="4200" i="1" dirty="0">
                <a:latin typeface="Times New Roman" panose="02020603050405020304" pitchFamily="18" charset="0"/>
                <a:cs typeface="Times New Roman" panose="02020603050405020304" pitchFamily="18" charset="0"/>
              </a:rPr>
              <a:t> 2.1 </a:t>
            </a:r>
            <a:r>
              <a:rPr lang="en-US" sz="4200" i="1" dirty="0" err="1">
                <a:latin typeface="Times New Roman" panose="02020603050405020304" pitchFamily="18" charset="0"/>
                <a:cs typeface="Times New Roman" panose="02020603050405020304" pitchFamily="18" charset="0"/>
              </a:rPr>
              <a:t>đều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được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kết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nối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vào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mạng</a:t>
            </a:r>
            <a:endParaRPr lang="en-US" sz="4200" i="1" dirty="0">
              <a:latin typeface="Times New Roman" panose="02020603050405020304" pitchFamily="18" charset="0"/>
              <a:cs typeface="Times New Roman" panose="02020603050405020304" pitchFamily="18" charset="0"/>
            </a:endParaRPr>
          </a:p>
          <a:p>
            <a:pPr marL="428625" indent="-428625">
              <a:buFont typeface="Symbol" panose="05050102010706020507" pitchFamily="18" charset="2"/>
              <a:buChar char="Þ"/>
              <a:defRPr/>
            </a:pPr>
            <a:endParaRPr lang="en-US" sz="4200" i="1">
              <a:latin typeface="Times New Roman" panose="02020603050405020304" pitchFamily="18" charset="0"/>
              <a:cs typeface="Times New Roman" panose="02020603050405020304" pitchFamily="18" charset="0"/>
            </a:endParaRPr>
          </a:p>
          <a:p>
            <a:pPr marL="428625" indent="-428625">
              <a:buFont typeface="Symbol" panose="05050102010706020507" pitchFamily="18" charset="2"/>
              <a:buChar char="Þ"/>
              <a:defRPr/>
            </a:pPr>
            <a:endParaRPr lang="en-US" sz="4200" i="1" dirty="0">
              <a:latin typeface="Times New Roman" panose="02020603050405020304" pitchFamily="18" charset="0"/>
              <a:cs typeface="Times New Roman" panose="02020603050405020304" pitchFamily="18" charset="0"/>
            </a:endParaRPr>
          </a:p>
          <a:p>
            <a:pPr>
              <a:defRPr/>
            </a:pPr>
            <a:r>
              <a:rPr lang="en-US" sz="4200" i="1" dirty="0">
                <a:latin typeface="Times New Roman" panose="02020603050405020304" pitchFamily="18" charset="0"/>
                <a:cs typeface="Times New Roman" panose="02020603050405020304" pitchFamily="18" charset="0"/>
              </a:rPr>
              <a:t>=&gt; </a:t>
            </a:r>
            <a:r>
              <a:rPr lang="en-US" sz="4200" i="1" dirty="0" err="1">
                <a:latin typeface="Times New Roman" panose="02020603050405020304" pitchFamily="18" charset="0"/>
                <a:cs typeface="Times New Roman" panose="02020603050405020304" pitchFamily="18" charset="0"/>
              </a:rPr>
              <a:t>Chúng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được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kết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nối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với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nhau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bằng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dây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dẫn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mạng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hoặc</a:t>
            </a:r>
            <a:r>
              <a:rPr lang="en-US" sz="4200" i="1" dirty="0">
                <a:latin typeface="Times New Roman" panose="02020603050405020304" pitchFamily="18" charset="0"/>
                <a:cs typeface="Times New Roman" panose="02020603050405020304" pitchFamily="18" charset="0"/>
              </a:rPr>
              <a:t> </a:t>
            </a:r>
            <a:r>
              <a:rPr lang="en-US" sz="4200" i="1" err="1">
                <a:latin typeface="Times New Roman" panose="02020603050405020304" pitchFamily="18" charset="0"/>
                <a:cs typeface="Times New Roman" panose="02020603050405020304" pitchFamily="18" charset="0"/>
              </a:rPr>
              <a:t>sóng</a:t>
            </a:r>
            <a:r>
              <a:rPr lang="en-US" sz="4200" i="1">
                <a:latin typeface="Times New Roman" panose="02020603050405020304" pitchFamily="18" charset="0"/>
                <a:cs typeface="Times New Roman" panose="02020603050405020304" pitchFamily="18" charset="0"/>
              </a:rPr>
              <a:t> vô </a:t>
            </a:r>
            <a:r>
              <a:rPr lang="en-US" sz="4200" i="1" dirty="0" err="1">
                <a:latin typeface="Times New Roman" panose="02020603050405020304" pitchFamily="18" charset="0"/>
                <a:cs typeface="Times New Roman" panose="02020603050405020304" pitchFamily="18" charset="0"/>
              </a:rPr>
              <a:t>tuyến</a:t>
            </a:r>
            <a:r>
              <a:rPr lang="en-US" sz="4200" i="1" dirty="0">
                <a:latin typeface="Times New Roman" panose="02020603050405020304" pitchFamily="18" charset="0"/>
                <a:cs typeface="Times New Roman" panose="02020603050405020304" pitchFamily="18" charset="0"/>
              </a:rPr>
              <a:t>.</a:t>
            </a:r>
          </a:p>
          <a:p>
            <a:pPr marL="428625" indent="-428625">
              <a:buFont typeface="Symbol" panose="05050102010706020507" pitchFamily="18" charset="2"/>
              <a:buChar char="Þ"/>
              <a:defRPr/>
            </a:pPr>
            <a:endParaRPr lang="en-US" sz="4200" i="1">
              <a:latin typeface="Times New Roman" panose="02020603050405020304" pitchFamily="18" charset="0"/>
              <a:cs typeface="Times New Roman" panose="02020603050405020304" pitchFamily="18" charset="0"/>
            </a:endParaRPr>
          </a:p>
          <a:p>
            <a:pPr marL="428625" indent="-428625">
              <a:buFont typeface="Symbol" panose="05050102010706020507" pitchFamily="18" charset="2"/>
              <a:buChar char="Þ"/>
              <a:defRPr/>
            </a:pPr>
            <a:endParaRPr lang="en-US" sz="4200" i="1" dirty="0">
              <a:latin typeface="Times New Roman" panose="02020603050405020304" pitchFamily="18" charset="0"/>
              <a:cs typeface="Times New Roman" panose="02020603050405020304" pitchFamily="18" charset="0"/>
            </a:endParaRPr>
          </a:p>
          <a:p>
            <a:pPr>
              <a:defRPr/>
            </a:pPr>
            <a:r>
              <a:rPr lang="en-US" sz="4200" i="1" dirty="0">
                <a:latin typeface="Times New Roman" panose="02020603050405020304" pitchFamily="18" charset="0"/>
                <a:cs typeface="Times New Roman" panose="02020603050405020304" pitchFamily="18" charset="0"/>
              </a:rPr>
              <a:t>=&gt; </a:t>
            </a:r>
            <a:r>
              <a:rPr lang="en-US" sz="4200" i="1" dirty="0" err="1">
                <a:latin typeface="Times New Roman" panose="02020603050405020304" pitchFamily="18" charset="0"/>
                <a:cs typeface="Times New Roman" panose="02020603050405020304" pitchFamily="18" charset="0"/>
              </a:rPr>
              <a:t>Bộ</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chuyển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mạch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và</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bộ</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định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tuyến</a:t>
            </a:r>
            <a:r>
              <a:rPr lang="en-US" sz="4200" i="1" dirty="0">
                <a:latin typeface="Times New Roman" panose="02020603050405020304" pitchFamily="18" charset="0"/>
                <a:cs typeface="Times New Roman" panose="02020603050405020304" pitchFamily="18" charset="0"/>
              </a:rPr>
              <a:t> </a:t>
            </a:r>
            <a:r>
              <a:rPr lang="en-US" sz="4200" i="1" err="1">
                <a:latin typeface="Times New Roman" panose="02020603050405020304" pitchFamily="18" charset="0"/>
                <a:cs typeface="Times New Roman" panose="02020603050405020304" pitchFamily="18" charset="0"/>
              </a:rPr>
              <a:t>không</a:t>
            </a:r>
            <a:r>
              <a:rPr lang="en-US" sz="4200" i="1">
                <a:latin typeface="Times New Roman" panose="02020603050405020304" pitchFamily="18" charset="0"/>
                <a:cs typeface="Times New Roman" panose="02020603050405020304" pitchFamily="18" charset="0"/>
              </a:rPr>
              <a:t> dây</a:t>
            </a:r>
            <a:endParaRPr lang="en-US" sz="3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TextBox 5"/>
          <p:cNvSpPr txBox="1">
            <a:spLocks noChangeArrowheads="1"/>
          </p:cNvSpPr>
          <p:nvPr/>
        </p:nvSpPr>
        <p:spPr bwMode="auto">
          <a:xfrm>
            <a:off x="1676400" y="383416"/>
            <a:ext cx="122515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800" b="1">
                <a:solidFill>
                  <a:srgbClr val="7030A0"/>
                </a:solidFill>
                <a:latin typeface="Times New Roman" pitchFamily="18" charset="0"/>
                <a:cs typeface="Times New Roman" pitchFamily="18" charset="0"/>
              </a:rPr>
              <a:t>2. Các thành phần của mạng máy tính</a:t>
            </a:r>
            <a:endParaRPr lang="en-US" sz="4800">
              <a:solidFill>
                <a:srgbClr val="7030A0"/>
              </a:solidFill>
              <a:latin typeface="Times New Roman" pitchFamily="18" charset="0"/>
              <a:cs typeface="Times New Roman" pitchFamily="18" charset="0"/>
            </a:endParaRPr>
          </a:p>
          <a:p>
            <a:pPr eaLnBrk="1" hangingPunct="1"/>
            <a:endParaRPr lang="en-US" sz="3600">
              <a:solidFill>
                <a:srgbClr val="7030A0"/>
              </a:solidFill>
            </a:endParaRPr>
          </a:p>
        </p:txBody>
      </p:sp>
      <p:pic>
        <p:nvPicPr>
          <p:cNvPr id="4" name="Picture 3">
            <a:extLst>
              <a:ext uri="{FF2B5EF4-FFF2-40B4-BE49-F238E27FC236}">
                <a16:creationId xmlns:a16="http://schemas.microsoft.com/office/drawing/2014/main" id="{B5BD899A-F470-460D-B1FA-339067059EDF}"/>
              </a:ext>
            </a:extLst>
          </p:cNvPr>
          <p:cNvPicPr>
            <a:picLocks noChangeAspect="1"/>
          </p:cNvPicPr>
          <p:nvPr/>
        </p:nvPicPr>
        <p:blipFill>
          <a:blip r:embed="rId2"/>
          <a:stretch>
            <a:fillRect/>
          </a:stretch>
        </p:blipFill>
        <p:spPr>
          <a:xfrm>
            <a:off x="1032330" y="2324100"/>
            <a:ext cx="16223339" cy="503942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63627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357356-45F2-4D88-9BE9-0E2581FC87EE}"/>
              </a:ext>
            </a:extLst>
          </p:cNvPr>
          <p:cNvSpPr txBox="1">
            <a:spLocks/>
          </p:cNvSpPr>
          <p:nvPr/>
        </p:nvSpPr>
        <p:spPr bwMode="auto">
          <a:xfrm>
            <a:off x="800102" y="-719437"/>
            <a:ext cx="15773400" cy="199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90000"/>
              </a:lnSpc>
            </a:pPr>
            <a:r>
              <a:rPr lang="vi-VN" sz="6600">
                <a:solidFill>
                  <a:srgbClr val="FF0000"/>
                </a:solidFill>
                <a:latin typeface="Times New Roman" pitchFamily="18" charset="0"/>
                <a:cs typeface="Times New Roman" pitchFamily="18" charset="0"/>
              </a:rPr>
              <a:t>ĐỐ VUI- TÍCH ĐIỂM</a:t>
            </a:r>
            <a:endParaRPr lang="en-US" sz="6600">
              <a:solidFill>
                <a:srgbClr val="FF0000"/>
              </a:solidFill>
              <a:latin typeface="Times New Roman" pitchFamily="18" charset="0"/>
              <a:cs typeface="Times New Roman" pitchFamily="18" charset="0"/>
            </a:endParaRPr>
          </a:p>
        </p:txBody>
      </p:sp>
      <p:sp>
        <p:nvSpPr>
          <p:cNvPr id="2" name="Hộp Văn bản 1">
            <a:extLst>
              <a:ext uri="{FF2B5EF4-FFF2-40B4-BE49-F238E27FC236}">
                <a16:creationId xmlns:a16="http://schemas.microsoft.com/office/drawing/2014/main" id="{4B01CFB4-0F26-F32F-48B9-ACB9BFB75543}"/>
              </a:ext>
            </a:extLst>
          </p:cNvPr>
          <p:cNvSpPr txBox="1"/>
          <p:nvPr/>
        </p:nvSpPr>
        <p:spPr>
          <a:xfrm>
            <a:off x="3505200" y="1943100"/>
            <a:ext cx="11939666" cy="923330"/>
          </a:xfrm>
          <a:prstGeom prst="rect">
            <a:avLst/>
          </a:prstGeom>
          <a:noFill/>
        </p:spPr>
        <p:txBody>
          <a:bodyPr wrap="square" rtlCol="0">
            <a:spAutoFit/>
          </a:bodyPr>
          <a:lstStyle/>
          <a:p>
            <a:r>
              <a:rPr lang="vi-VN" sz="5400">
                <a:latin typeface="Times Neue Roman" panose="020B0604020202020204" charset="-93"/>
              </a:rPr>
              <a:t>Câu 1. Dãy bit là gì?</a:t>
            </a:r>
          </a:p>
        </p:txBody>
      </p:sp>
      <p:sp>
        <p:nvSpPr>
          <p:cNvPr id="3" name="Hộp Văn bản 2">
            <a:extLst>
              <a:ext uri="{FF2B5EF4-FFF2-40B4-BE49-F238E27FC236}">
                <a16:creationId xmlns:a16="http://schemas.microsoft.com/office/drawing/2014/main" id="{56C263A8-2E83-7B13-F3E9-B1F2FA8F7494}"/>
              </a:ext>
            </a:extLst>
          </p:cNvPr>
          <p:cNvSpPr txBox="1"/>
          <p:nvPr/>
        </p:nvSpPr>
        <p:spPr>
          <a:xfrm>
            <a:off x="3528934" y="3467100"/>
            <a:ext cx="11939666" cy="923330"/>
          </a:xfrm>
          <a:prstGeom prst="rect">
            <a:avLst/>
          </a:prstGeom>
          <a:noFill/>
        </p:spPr>
        <p:txBody>
          <a:bodyPr wrap="square" rtlCol="0">
            <a:spAutoFit/>
          </a:bodyPr>
          <a:lstStyle/>
          <a:p>
            <a:r>
              <a:rPr lang="vi-VN" sz="5400">
                <a:latin typeface="Times Neue Roman" panose="020B0604020202020204" charset="-93"/>
              </a:rPr>
              <a:t>A. Là dãy những ký hiệu 0 và 1.</a:t>
            </a:r>
          </a:p>
        </p:txBody>
      </p:sp>
      <p:sp>
        <p:nvSpPr>
          <p:cNvPr id="4" name="Hộp Văn bản 3">
            <a:extLst>
              <a:ext uri="{FF2B5EF4-FFF2-40B4-BE49-F238E27FC236}">
                <a16:creationId xmlns:a16="http://schemas.microsoft.com/office/drawing/2014/main" id="{F6DB02C4-4787-F946-A810-79E0FF8AC5C3}"/>
              </a:ext>
            </a:extLst>
          </p:cNvPr>
          <p:cNvSpPr txBox="1"/>
          <p:nvPr/>
        </p:nvSpPr>
        <p:spPr>
          <a:xfrm>
            <a:off x="3553918" y="4991100"/>
            <a:ext cx="11939666" cy="923330"/>
          </a:xfrm>
          <a:prstGeom prst="rect">
            <a:avLst/>
          </a:prstGeom>
          <a:noFill/>
        </p:spPr>
        <p:txBody>
          <a:bodyPr wrap="square" rtlCol="0">
            <a:spAutoFit/>
          </a:bodyPr>
          <a:lstStyle/>
          <a:p>
            <a:r>
              <a:rPr lang="vi-VN" sz="5400">
                <a:latin typeface="Times Neue Roman" panose="020B0604020202020204" charset="-93"/>
              </a:rPr>
              <a:t>B. Là một dãy chỉ gồm chữ số 2.</a:t>
            </a:r>
          </a:p>
        </p:txBody>
      </p:sp>
      <p:sp>
        <p:nvSpPr>
          <p:cNvPr id="10" name="Hộp Văn bản 9">
            <a:extLst>
              <a:ext uri="{FF2B5EF4-FFF2-40B4-BE49-F238E27FC236}">
                <a16:creationId xmlns:a16="http://schemas.microsoft.com/office/drawing/2014/main" id="{572C99BE-645C-E8BE-582B-24CBE6B0136B}"/>
              </a:ext>
            </a:extLst>
          </p:cNvPr>
          <p:cNvSpPr txBox="1"/>
          <p:nvPr/>
        </p:nvSpPr>
        <p:spPr>
          <a:xfrm>
            <a:off x="3485213" y="6422200"/>
            <a:ext cx="11939666" cy="923330"/>
          </a:xfrm>
          <a:prstGeom prst="rect">
            <a:avLst/>
          </a:prstGeom>
          <a:noFill/>
        </p:spPr>
        <p:txBody>
          <a:bodyPr wrap="square" rtlCol="0">
            <a:spAutoFit/>
          </a:bodyPr>
          <a:lstStyle/>
          <a:p>
            <a:r>
              <a:rPr lang="vi-VN" sz="5400">
                <a:latin typeface="Times Neue Roman" panose="020B0604020202020204" charset="-93"/>
              </a:rPr>
              <a:t>C. Là dãy những chữ số từ 0 đến 7.</a:t>
            </a:r>
          </a:p>
        </p:txBody>
      </p:sp>
      <p:pic>
        <p:nvPicPr>
          <p:cNvPr id="5" name="Picture 2" descr="mark - Trung Tâm Đào Tạo VTE">
            <a:extLst>
              <a:ext uri="{FF2B5EF4-FFF2-40B4-BE49-F238E27FC236}">
                <a16:creationId xmlns:a16="http://schemas.microsoft.com/office/drawing/2014/main" id="{C8C61776-A71C-07A4-CA93-CAE2C38531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437" y="3449849"/>
            <a:ext cx="771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72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TextBox 5"/>
          <p:cNvSpPr txBox="1">
            <a:spLocks noChangeArrowheads="1"/>
          </p:cNvSpPr>
          <p:nvPr/>
        </p:nvSpPr>
        <p:spPr bwMode="auto">
          <a:xfrm>
            <a:off x="1676400" y="383416"/>
            <a:ext cx="122515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800" b="1">
                <a:solidFill>
                  <a:srgbClr val="7030A0"/>
                </a:solidFill>
                <a:latin typeface="Times New Roman" pitchFamily="18" charset="0"/>
                <a:cs typeface="Times New Roman" pitchFamily="18" charset="0"/>
              </a:rPr>
              <a:t>2. Các thành phần của mạng máy tính</a:t>
            </a:r>
            <a:endParaRPr lang="en-US" sz="4800">
              <a:solidFill>
                <a:srgbClr val="7030A0"/>
              </a:solidFill>
              <a:latin typeface="Times New Roman" pitchFamily="18" charset="0"/>
              <a:cs typeface="Times New Roman" pitchFamily="18" charset="0"/>
            </a:endParaRPr>
          </a:p>
          <a:p>
            <a:pPr eaLnBrk="1" hangingPunct="1"/>
            <a:endParaRPr lang="en-US" sz="3600">
              <a:solidFill>
                <a:srgbClr val="7030A0"/>
              </a:solidFill>
            </a:endParaRPr>
          </a:p>
        </p:txBody>
      </p:sp>
      <p:pic>
        <p:nvPicPr>
          <p:cNvPr id="4" name="Picture 3">
            <a:extLst>
              <a:ext uri="{FF2B5EF4-FFF2-40B4-BE49-F238E27FC236}">
                <a16:creationId xmlns:a16="http://schemas.microsoft.com/office/drawing/2014/main" id="{547B080B-A6EC-47FA-A385-777822060841}"/>
              </a:ext>
            </a:extLst>
          </p:cNvPr>
          <p:cNvPicPr>
            <a:picLocks noChangeAspect="1"/>
          </p:cNvPicPr>
          <p:nvPr/>
        </p:nvPicPr>
        <p:blipFill>
          <a:blip r:embed="rId2"/>
          <a:stretch>
            <a:fillRect/>
          </a:stretch>
        </p:blipFill>
        <p:spPr>
          <a:xfrm>
            <a:off x="375830" y="1372969"/>
            <a:ext cx="14927758" cy="3553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54E9960D-C7B3-4DB6-94E6-BEE36EF240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24627"/>
          <a:stretch/>
        </p:blipFill>
        <p:spPr>
          <a:xfrm>
            <a:off x="3276600" y="5012145"/>
            <a:ext cx="10948500" cy="49259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descr="mark - Trung Tâm Đào Tạo VTE">
            <a:extLst>
              <a:ext uri="{FF2B5EF4-FFF2-40B4-BE49-F238E27FC236}">
                <a16:creationId xmlns:a16="http://schemas.microsoft.com/office/drawing/2014/main" id="{0FE8E5EE-5907-BDAA-1755-4F02E9CD2D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74751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rk - Trung Tâm Đào Tạo VTE">
            <a:extLst>
              <a:ext uri="{FF2B5EF4-FFF2-40B4-BE49-F238E27FC236}">
                <a16:creationId xmlns:a16="http://schemas.microsoft.com/office/drawing/2014/main" id="{730347FB-C92B-87BD-698D-7AC0DE1B9D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6383" y="5472097"/>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rk - Trung Tâm Đào Tạo VTE">
            <a:extLst>
              <a:ext uri="{FF2B5EF4-FFF2-40B4-BE49-F238E27FC236}">
                <a16:creationId xmlns:a16="http://schemas.microsoft.com/office/drawing/2014/main" id="{922F2C17-ABB7-D91D-36F5-6FFB25E065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0" y="6795551"/>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rk - Trung Tâm Đào Tạo VTE">
            <a:extLst>
              <a:ext uri="{FF2B5EF4-FFF2-40B4-BE49-F238E27FC236}">
                <a16:creationId xmlns:a16="http://schemas.microsoft.com/office/drawing/2014/main" id="{178EA4FA-D4E5-2F1B-36B8-249C65785A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83736" y="8246625"/>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rk - Trung Tâm Đào Tạo VTE">
            <a:extLst>
              <a:ext uri="{FF2B5EF4-FFF2-40B4-BE49-F238E27FC236}">
                <a16:creationId xmlns:a16="http://schemas.microsoft.com/office/drawing/2014/main" id="{DAFD0B40-3867-71B4-D71E-37F1FAB8D7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15762" y="4984188"/>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rk - Trung Tâm Đào Tạo VTE">
            <a:extLst>
              <a:ext uri="{FF2B5EF4-FFF2-40B4-BE49-F238E27FC236}">
                <a16:creationId xmlns:a16="http://schemas.microsoft.com/office/drawing/2014/main" id="{1AE65EC2-4946-DF27-B156-2C30A4A8DC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8184" y="8724363"/>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rk - Trung Tâm Đào Tạo VTE">
            <a:extLst>
              <a:ext uri="{FF2B5EF4-FFF2-40B4-BE49-F238E27FC236}">
                <a16:creationId xmlns:a16="http://schemas.microsoft.com/office/drawing/2014/main" id="{D0AC5F63-43E7-88B1-657C-635441658A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4900" y="69723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rk - Trung Tâm Đào Tạo VTE">
            <a:extLst>
              <a:ext uri="{FF2B5EF4-FFF2-40B4-BE49-F238E27FC236}">
                <a16:creationId xmlns:a16="http://schemas.microsoft.com/office/drawing/2014/main" id="{C0421C4C-D673-7BF7-33FB-48BA6EF3D1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2530" y="8036689"/>
            <a:ext cx="771525" cy="771525"/>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12">
            <a:extLst>
              <a:ext uri="{FF2B5EF4-FFF2-40B4-BE49-F238E27FC236}">
                <a16:creationId xmlns:a16="http://schemas.microsoft.com/office/drawing/2014/main" id="{B16F0B90-C011-922F-B477-59A18284657C}"/>
              </a:ext>
            </a:extLst>
          </p:cNvPr>
          <p:cNvSpPr/>
          <p:nvPr/>
        </p:nvSpPr>
        <p:spPr>
          <a:xfrm>
            <a:off x="14921141" y="152583"/>
            <a:ext cx="3339377"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bluetooth</a:t>
            </a:r>
            <a:endParaRPr lang="vi-VN"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4" name="Hình chữ nhật 13">
            <a:extLst>
              <a:ext uri="{FF2B5EF4-FFF2-40B4-BE49-F238E27FC236}">
                <a16:creationId xmlns:a16="http://schemas.microsoft.com/office/drawing/2014/main" id="{7CC47D56-5D0F-924C-8AEA-816F0E135B52}"/>
              </a:ext>
            </a:extLst>
          </p:cNvPr>
          <p:cNvSpPr/>
          <p:nvPr/>
        </p:nvSpPr>
        <p:spPr>
          <a:xfrm>
            <a:off x="15934743" y="1372969"/>
            <a:ext cx="1338829"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wifi</a:t>
            </a:r>
            <a:endParaRPr lang="vi-VN"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2337096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1000"/>
                                        <p:tgtEl>
                                          <p:spTgt spid="12"/>
                                        </p:tgtEl>
                                      </p:cBhvr>
                                    </p:animEffect>
                                    <p:anim calcmode="lin" valueType="num">
                                      <p:cBhvr>
                                        <p:cTn id="82" dur="1000" fill="hold"/>
                                        <p:tgtEl>
                                          <p:spTgt spid="12"/>
                                        </p:tgtEl>
                                        <p:attrNameLst>
                                          <p:attrName>ppt_x</p:attrName>
                                        </p:attrNameLst>
                                      </p:cBhvr>
                                      <p:tavLst>
                                        <p:tav tm="0">
                                          <p:val>
                                            <p:strVal val="#ppt_x"/>
                                          </p:val>
                                        </p:tav>
                                        <p:tav tm="100000">
                                          <p:val>
                                            <p:strVal val="#ppt_x"/>
                                          </p:val>
                                        </p:tav>
                                      </p:tavLst>
                                    </p:anim>
                                    <p:anim calcmode="lin" valueType="num">
                                      <p:cBhvr>
                                        <p:cTn id="8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wipe(down)">
                                      <p:cBhvr>
                                        <p:cTn id="9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962025" y="0"/>
            <a:ext cx="15773400" cy="1304925"/>
          </a:xfrm>
        </p:spPr>
        <p:txBody>
          <a:bodyPr/>
          <a:lstStyle/>
          <a:p>
            <a:pPr eaLnBrk="1" hangingPunct="1"/>
            <a:r>
              <a:rPr lang="en-US" b="1">
                <a:solidFill>
                  <a:srgbClr val="FF0000"/>
                </a:solidFill>
                <a:latin typeface="Times New Roman" pitchFamily="18" charset="0"/>
                <a:cs typeface="Times New Roman" pitchFamily="18" charset="0"/>
              </a:rPr>
              <a:t>HOẠT ĐỘNG LUYỆN TẬP</a:t>
            </a:r>
            <a:endParaRPr lang="en-US">
              <a:solidFill>
                <a:srgbClr val="FF0000"/>
              </a:solidFill>
              <a:latin typeface="Times New Roman" pitchFamily="18" charset="0"/>
              <a:cs typeface="Times New Roman" pitchFamily="18" charset="0"/>
            </a:endParaRPr>
          </a:p>
        </p:txBody>
      </p:sp>
      <p:sp>
        <p:nvSpPr>
          <p:cNvPr id="18435" name="Content Placeholder 2"/>
          <p:cNvSpPr>
            <a:spLocks noGrp="1"/>
          </p:cNvSpPr>
          <p:nvPr>
            <p:ph idx="1"/>
          </p:nvPr>
        </p:nvSpPr>
        <p:spPr>
          <a:xfrm>
            <a:off x="1226345" y="1771650"/>
            <a:ext cx="15773400" cy="6527007"/>
          </a:xfrm>
          <a:ln w="76200">
            <a:solidFill>
              <a:srgbClr val="002060"/>
            </a:solidFill>
          </a:ln>
        </p:spPr>
        <p:txBody>
          <a:bodyPr/>
          <a:lstStyle/>
          <a:p>
            <a:pPr marL="0" indent="0">
              <a:buNone/>
            </a:pPr>
            <a:r>
              <a:rPr lang="en-US" sz="3750" b="1" i="1">
                <a:solidFill>
                  <a:srgbClr val="FF0000"/>
                </a:solidFill>
                <a:latin typeface="Times New Roman" pitchFamily="18" charset="0"/>
                <a:cs typeface="Times New Roman" pitchFamily="18" charset="0"/>
              </a:rPr>
              <a:t>Chuyển giao nhiệm vụ học tập: </a:t>
            </a:r>
            <a:endParaRPr lang="en-US" sz="3750">
              <a:solidFill>
                <a:srgbClr val="FF0000"/>
              </a:solidFill>
              <a:latin typeface="Times New Roman" pitchFamily="18" charset="0"/>
              <a:cs typeface="Times New Roman" pitchFamily="18" charset="0"/>
            </a:endParaRPr>
          </a:p>
          <a:p>
            <a:pPr marL="0" indent="0">
              <a:buNone/>
            </a:pPr>
            <a:r>
              <a:rPr lang="en-US" sz="3750">
                <a:latin typeface="Times New Roman" pitchFamily="18" charset="0"/>
                <a:cs typeface="Times New Roman" pitchFamily="18" charset="0"/>
              </a:rPr>
              <a:t>- Làm bài tập trên phiếu học tập 4</a:t>
            </a:r>
            <a:endParaRPr lang="en-US" sz="3750" u="sng">
              <a:latin typeface="Times New Roman" pitchFamily="18" charset="0"/>
              <a:cs typeface="Times New Roman" pitchFamily="18" charset="0"/>
            </a:endParaRPr>
          </a:p>
          <a:p>
            <a:pPr marL="0" indent="0">
              <a:buNone/>
            </a:pPr>
            <a:r>
              <a:rPr lang="en-US" sz="3750">
                <a:latin typeface="Times New Roman" pitchFamily="18" charset="0"/>
                <a:cs typeface="Times New Roman" pitchFamily="18" charset="0"/>
              </a:rPr>
              <a:t>- Hoàn thành bài tập 1,2 trang 19 sgk</a:t>
            </a:r>
            <a:endParaRPr lang="en-US" sz="3750" u="sng">
              <a:latin typeface="Times New Roman" pitchFamily="18" charset="0"/>
              <a:cs typeface="Times New Roman" pitchFamily="18" charset="0"/>
            </a:endParaRPr>
          </a:p>
          <a:p>
            <a:pPr marL="0" indent="0">
              <a:buNone/>
            </a:pPr>
            <a:r>
              <a:rPr lang="en-US" sz="3750" b="1" i="1">
                <a:solidFill>
                  <a:srgbClr val="FF0000"/>
                </a:solidFill>
                <a:latin typeface="Times New Roman" pitchFamily="18" charset="0"/>
                <a:cs typeface="Times New Roman" pitchFamily="18" charset="0"/>
              </a:rPr>
              <a:t>Thực hiện nhiệm vụ học tập</a:t>
            </a:r>
            <a:endParaRPr lang="en-US" sz="3750" i="1" u="sng">
              <a:solidFill>
                <a:srgbClr val="FF0000"/>
              </a:solidFill>
              <a:latin typeface="Times New Roman" pitchFamily="18" charset="0"/>
              <a:cs typeface="Times New Roman" pitchFamily="18" charset="0"/>
            </a:endParaRPr>
          </a:p>
          <a:p>
            <a:pPr marL="0" indent="0">
              <a:buNone/>
            </a:pPr>
            <a:r>
              <a:rPr lang="en-US" sz="3750">
                <a:latin typeface="Times New Roman" pitchFamily="18" charset="0"/>
                <a:cs typeface="Times New Roman" pitchFamily="18" charset="0"/>
              </a:rPr>
              <a:t>- HS thực hiện cá nhân, sau đó thảo luận cặp đôi để tự sửa lỗi cho nhau</a:t>
            </a:r>
            <a:endParaRPr lang="en-US" sz="3750" u="sng">
              <a:latin typeface="Times New Roman" pitchFamily="18" charset="0"/>
              <a:cs typeface="Times New Roman" pitchFamily="18" charset="0"/>
            </a:endParaRPr>
          </a:p>
          <a:p>
            <a:pPr marL="0" indent="0">
              <a:buNone/>
            </a:pPr>
            <a:r>
              <a:rPr lang="en-US" sz="3750" b="1" i="1">
                <a:solidFill>
                  <a:srgbClr val="FF0000"/>
                </a:solidFill>
                <a:latin typeface="Times New Roman" pitchFamily="18" charset="0"/>
                <a:cs typeface="Times New Roman" pitchFamily="18" charset="0"/>
              </a:rPr>
              <a:t>Báo cáo kết quả hoạt động và thảo luận</a:t>
            </a:r>
            <a:endParaRPr lang="en-US" sz="3750" i="1" u="sng">
              <a:solidFill>
                <a:srgbClr val="FF0000"/>
              </a:solidFill>
              <a:latin typeface="Times New Roman" pitchFamily="18" charset="0"/>
              <a:cs typeface="Times New Roman" pitchFamily="18" charset="0"/>
            </a:endParaRPr>
          </a:p>
          <a:p>
            <a:pPr marL="0" indent="0">
              <a:buNone/>
            </a:pPr>
            <a:r>
              <a:rPr lang="en-US" sz="3750">
                <a:latin typeface="Times New Roman" pitchFamily="18" charset="0"/>
                <a:cs typeface="Times New Roman" pitchFamily="18" charset="0"/>
              </a:rPr>
              <a:t>- Học sinh trả lời các câu hỏi, học sinh khác nhận xét.</a:t>
            </a:r>
            <a:endParaRPr lang="en-US" sz="3750" u="sng">
              <a:latin typeface="Times New Roman" pitchFamily="18" charset="0"/>
              <a:cs typeface="Times New Roman" pitchFamily="18" charset="0"/>
            </a:endParaRPr>
          </a:p>
          <a:p>
            <a:pPr marL="0" indent="0">
              <a:buNone/>
            </a:pPr>
            <a:r>
              <a:rPr lang="en-US" sz="3750">
                <a:latin typeface="Times New Roman" pitchFamily="18" charset="0"/>
                <a:cs typeface="Times New Roman" pitchFamily="18" charset="0"/>
              </a:rPr>
              <a:t>- Các học sinh bên cạnh cùng nhau thảo luận và hỗ trợ để giúp bạn hoàn thành nhiệm vụ học tập.</a:t>
            </a:r>
            <a:endParaRPr lang="en-US" sz="3750" u="sng">
              <a:latin typeface="Times New Roman" pitchFamily="18" charset="0"/>
              <a:cs typeface="Times New Roman" pitchFamily="18" charset="0"/>
            </a:endParaRPr>
          </a:p>
        </p:txBody>
      </p:sp>
    </p:spTree>
  </p:cSld>
  <p:clrMapOvr>
    <a:masterClrMapping/>
  </p:clrMapOvr>
  <p:transition spd="slow">
    <p:circl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962025" y="-14990"/>
            <a:ext cx="15773400" cy="1304925"/>
          </a:xfrm>
        </p:spPr>
        <p:txBody>
          <a:bodyPr/>
          <a:lstStyle/>
          <a:p>
            <a:pPr eaLnBrk="1" hangingPunct="1"/>
            <a:r>
              <a:rPr lang="en-US" b="1">
                <a:solidFill>
                  <a:srgbClr val="FF0000"/>
                </a:solidFill>
                <a:latin typeface="Times New Roman" pitchFamily="18" charset="0"/>
                <a:cs typeface="Times New Roman" pitchFamily="18" charset="0"/>
              </a:rPr>
              <a:t>HOẠT ĐỘNG LUYỆN TẬP</a:t>
            </a:r>
            <a:endParaRPr lang="en-US">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27979259"/>
              </p:ext>
            </p:extLst>
          </p:nvPr>
        </p:nvGraphicFramePr>
        <p:xfrm>
          <a:off x="228600" y="1662113"/>
          <a:ext cx="17830800" cy="8327236"/>
        </p:xfrm>
        <a:graphic>
          <a:graphicData uri="http://schemas.openxmlformats.org/drawingml/2006/table">
            <a:tbl>
              <a:tblPr>
                <a:tableStyleId>{08FB837D-C827-4EFA-A057-4D05807E0F7C}</a:tableStyleId>
              </a:tblPr>
              <a:tblGrid>
                <a:gridCol w="3337785">
                  <a:extLst>
                    <a:ext uri="{9D8B030D-6E8A-4147-A177-3AD203B41FA5}">
                      <a16:colId xmlns:a16="http://schemas.microsoft.com/office/drawing/2014/main" val="20000"/>
                    </a:ext>
                  </a:extLst>
                </a:gridCol>
                <a:gridCol w="1668892">
                  <a:extLst>
                    <a:ext uri="{9D8B030D-6E8A-4147-A177-3AD203B41FA5}">
                      <a16:colId xmlns:a16="http://schemas.microsoft.com/office/drawing/2014/main" val="20001"/>
                    </a:ext>
                  </a:extLst>
                </a:gridCol>
                <a:gridCol w="2159312">
                  <a:extLst>
                    <a:ext uri="{9D8B030D-6E8A-4147-A177-3AD203B41FA5}">
                      <a16:colId xmlns:a16="http://schemas.microsoft.com/office/drawing/2014/main" val="20002"/>
                    </a:ext>
                  </a:extLst>
                </a:gridCol>
                <a:gridCol w="2108075">
                  <a:extLst>
                    <a:ext uri="{9D8B030D-6E8A-4147-A177-3AD203B41FA5}">
                      <a16:colId xmlns:a16="http://schemas.microsoft.com/office/drawing/2014/main" val="20003"/>
                    </a:ext>
                  </a:extLst>
                </a:gridCol>
                <a:gridCol w="1868964">
                  <a:extLst>
                    <a:ext uri="{9D8B030D-6E8A-4147-A177-3AD203B41FA5}">
                      <a16:colId xmlns:a16="http://schemas.microsoft.com/office/drawing/2014/main" val="20004"/>
                    </a:ext>
                  </a:extLst>
                </a:gridCol>
                <a:gridCol w="2230071">
                  <a:extLst>
                    <a:ext uri="{9D8B030D-6E8A-4147-A177-3AD203B41FA5}">
                      <a16:colId xmlns:a16="http://schemas.microsoft.com/office/drawing/2014/main" val="20005"/>
                    </a:ext>
                  </a:extLst>
                </a:gridCol>
                <a:gridCol w="2227630">
                  <a:extLst>
                    <a:ext uri="{9D8B030D-6E8A-4147-A177-3AD203B41FA5}">
                      <a16:colId xmlns:a16="http://schemas.microsoft.com/office/drawing/2014/main" val="20006"/>
                    </a:ext>
                  </a:extLst>
                </a:gridCol>
                <a:gridCol w="2230071">
                  <a:extLst>
                    <a:ext uri="{9D8B030D-6E8A-4147-A177-3AD203B41FA5}">
                      <a16:colId xmlns:a16="http://schemas.microsoft.com/office/drawing/2014/main" val="20007"/>
                    </a:ext>
                  </a:extLst>
                </a:gridCol>
              </a:tblGrid>
              <a:tr h="952497">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800" b="1" u="none" strike="noStrike" cap="none" normalizeH="0" baseline="0" dirty="0">
                          <a:ln>
                            <a:noFill/>
                          </a:ln>
                          <a:solidFill>
                            <a:schemeClr val="tx1"/>
                          </a:solidFill>
                          <a:effectLst/>
                        </a:rPr>
                        <a:t>PHIẾU HỌC TẬP SỐ 4</a:t>
                      </a:r>
                      <a:endParaRPr kumimoji="0" lang="en-US" sz="3800" b="1" i="0" u="none" strike="noStrike" cap="none" normalizeH="0" baseline="0" dirty="0">
                        <a:ln>
                          <a:noFill/>
                        </a:ln>
                        <a:solidFill>
                          <a:schemeClr val="tx1"/>
                        </a:solidFill>
                        <a:effectLst/>
                        <a:latin typeface="Times New Roman" pitchFamily="18" charset="0"/>
                        <a:cs typeface="Times New Roman" pitchFamily="18" charset="0"/>
                      </a:endParaRPr>
                    </a:p>
                  </a:txBody>
                  <a:tcPr marL="137160" marR="137160" marT="68580" marB="68580"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7207">
                <a:tc row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1" u="none" strike="noStrike" cap="none" normalizeH="0" baseline="0" dirty="0" err="1">
                          <a:ln>
                            <a:noFill/>
                          </a:ln>
                          <a:solidFill>
                            <a:schemeClr val="tx1"/>
                          </a:solidFill>
                          <a:effectLst/>
                        </a:rPr>
                        <a:t>Các</a:t>
                      </a:r>
                      <a:r>
                        <a:rPr kumimoji="0" lang="en-US" sz="3000" b="1" u="none" strike="noStrike" cap="none" normalizeH="0" baseline="0" dirty="0">
                          <a:ln>
                            <a:noFill/>
                          </a:ln>
                          <a:solidFill>
                            <a:schemeClr val="tx1"/>
                          </a:solidFill>
                          <a:effectLst/>
                        </a:rPr>
                        <a:t> </a:t>
                      </a:r>
                      <a:r>
                        <a:rPr kumimoji="0" lang="en-US" sz="3000" b="1" u="none" strike="noStrike" cap="none" normalizeH="0" baseline="0" dirty="0" err="1">
                          <a:ln>
                            <a:noFill/>
                          </a:ln>
                          <a:solidFill>
                            <a:schemeClr val="tx1"/>
                          </a:solidFill>
                          <a:effectLst/>
                        </a:rPr>
                        <a:t>ví</a:t>
                      </a:r>
                      <a:r>
                        <a:rPr kumimoji="0" lang="en-US" sz="3000" b="1" u="none" strike="noStrike" cap="none" normalizeH="0" baseline="0" dirty="0">
                          <a:ln>
                            <a:noFill/>
                          </a:ln>
                          <a:solidFill>
                            <a:schemeClr val="tx1"/>
                          </a:solidFill>
                          <a:effectLst/>
                        </a:rPr>
                        <a:t> </a:t>
                      </a:r>
                      <a:r>
                        <a:rPr kumimoji="0" lang="en-US" sz="3000" b="1" u="none" strike="noStrike" cap="none" normalizeH="0" baseline="0" dirty="0" err="1">
                          <a:ln>
                            <a:noFill/>
                          </a:ln>
                          <a:solidFill>
                            <a:schemeClr val="tx1"/>
                          </a:solidFill>
                          <a:effectLst/>
                        </a:rPr>
                        <a:t>dụ</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6">
                        <a:lumMod val="60000"/>
                        <a:lumOff val="40000"/>
                      </a:schemeClr>
                    </a:solidFill>
                  </a:tcPr>
                </a:tc>
                <a:tc row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Chia sẻ thông tin</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1"/>
                    </a:solidFill>
                  </a:tcPr>
                </a:tc>
                <a:tc row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Chia sẻ phần cứng</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1"/>
                    </a:solidFill>
                  </a:tcPr>
                </a:tc>
                <a:tc row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Thiết bị đầu cuối</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1"/>
                    </a:solidFill>
                  </a:tcPr>
                </a:tc>
                <a:tc grid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err="1">
                          <a:ln>
                            <a:noFill/>
                          </a:ln>
                          <a:solidFill>
                            <a:schemeClr val="tx1"/>
                          </a:solidFill>
                          <a:effectLst/>
                        </a:rPr>
                        <a:t>Thiết</a:t>
                      </a:r>
                      <a:r>
                        <a:rPr kumimoji="0" lang="en-US" sz="3000" b="0" u="none" strike="noStrike" cap="none" normalizeH="0" baseline="0" dirty="0">
                          <a:ln>
                            <a:noFill/>
                          </a:ln>
                          <a:solidFill>
                            <a:schemeClr val="tx1"/>
                          </a:solidFill>
                          <a:effectLst/>
                        </a:rPr>
                        <a:t> </a:t>
                      </a:r>
                      <a:r>
                        <a:rPr kumimoji="0" lang="en-US" sz="3000" b="0" u="none" strike="noStrike" cap="none" normalizeH="0" baseline="0" dirty="0" err="1">
                          <a:ln>
                            <a:noFill/>
                          </a:ln>
                          <a:solidFill>
                            <a:schemeClr val="tx1"/>
                          </a:solidFill>
                          <a:effectLst/>
                        </a:rPr>
                        <a:t>bị</a:t>
                      </a:r>
                      <a:r>
                        <a:rPr kumimoji="0" lang="en-US" sz="3000" b="0" u="none" strike="noStrike" cap="none" normalizeH="0" baseline="0" dirty="0">
                          <a:ln>
                            <a:noFill/>
                          </a:ln>
                          <a:solidFill>
                            <a:schemeClr val="tx1"/>
                          </a:solidFill>
                          <a:effectLst/>
                        </a:rPr>
                        <a:t> </a:t>
                      </a:r>
                      <a:r>
                        <a:rPr kumimoji="0" lang="en-US" sz="3000" b="0" u="none" strike="noStrike" cap="none" normalizeH="0" baseline="0" dirty="0" err="1">
                          <a:ln>
                            <a:noFill/>
                          </a:ln>
                          <a:solidFill>
                            <a:schemeClr val="tx1"/>
                          </a:solidFill>
                          <a:effectLst/>
                        </a:rPr>
                        <a:t>kết</a:t>
                      </a:r>
                      <a:r>
                        <a:rPr kumimoji="0" lang="en-US" sz="3000" b="0" u="none" strike="noStrike" cap="none" normalizeH="0" baseline="0" dirty="0">
                          <a:ln>
                            <a:noFill/>
                          </a:ln>
                          <a:solidFill>
                            <a:schemeClr val="tx1"/>
                          </a:solidFill>
                          <a:effectLst/>
                        </a:rPr>
                        <a:t> </a:t>
                      </a:r>
                      <a:r>
                        <a:rPr kumimoji="0" lang="en-US" sz="3000" b="0" u="none" strike="noStrike" cap="none" normalizeH="0" baseline="0" dirty="0" err="1">
                          <a:ln>
                            <a:noFill/>
                          </a:ln>
                          <a:solidFill>
                            <a:schemeClr val="tx1"/>
                          </a:solidFill>
                          <a:effectLst/>
                        </a:rPr>
                        <a:t>nối</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1"/>
                    </a:solidFill>
                  </a:tcPr>
                </a:tc>
                <a:tc hMerge="1">
                  <a:txBody>
                    <a:bodyPr/>
                    <a:lstStyle/>
                    <a:p>
                      <a:endParaRPr lang="en-US"/>
                    </a:p>
                  </a:txBody>
                  <a:tcPr/>
                </a:tc>
                <a:tc hMerge="1">
                  <a:txBody>
                    <a:bodyPr/>
                    <a:lstStyle/>
                    <a:p>
                      <a:endParaRPr lang="en-US"/>
                    </a:p>
                  </a:txBody>
                  <a:tcPr/>
                </a:tc>
                <a:tc row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Phần mềm mạng</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1"/>
                    </a:solidFill>
                  </a:tcPr>
                </a:tc>
                <a:extLst>
                  <a:ext uri="{0D108BD9-81ED-4DB2-BD59-A6C34878D82A}">
                    <a16:rowId xmlns:a16="http://schemas.microsoft.com/office/drawing/2014/main" val="10001"/>
                  </a:ext>
                </a:extLst>
              </a:tr>
              <a:tr h="50720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Khác</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2">
                        <a:lumMod val="60000"/>
                        <a:lumOff val="40000"/>
                      </a:schemeClr>
                    </a:solidFill>
                  </a:tcPr>
                </a:tc>
                <a:tc gridSpan="2">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Đường truyền dữ liệu</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2">
                        <a:lumMod val="60000"/>
                        <a:lumOff val="40000"/>
                      </a:schemeClr>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0720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Có dây</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Không dây</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3">
                        <a:lumMod val="60000"/>
                        <a:lumOff val="40000"/>
                      </a:schemeClr>
                    </a:solidFill>
                  </a:tcPr>
                </a:tc>
                <a:tc vMerge="1">
                  <a:txBody>
                    <a:bodyPr/>
                    <a:lstStyle/>
                    <a:p>
                      <a:endParaRPr lang="en-US"/>
                    </a:p>
                  </a:txBody>
                  <a:tcPr/>
                </a:tc>
                <a:extLst>
                  <a:ext uri="{0D108BD9-81ED-4DB2-BD59-A6C34878D82A}">
                    <a16:rowId xmlns:a16="http://schemas.microsoft.com/office/drawing/2014/main" val="10003"/>
                  </a:ext>
                </a:extLst>
              </a:tr>
              <a:tr h="626269">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2800" b="0" u="none" strike="noStrike" cap="none" normalizeH="0" baseline="0" dirty="0" err="1">
                          <a:ln>
                            <a:noFill/>
                          </a:ln>
                          <a:solidFill>
                            <a:schemeClr val="tx1"/>
                          </a:solidFill>
                          <a:effectLst/>
                        </a:rPr>
                        <a:t>Dùng</a:t>
                      </a:r>
                      <a:r>
                        <a:rPr kumimoji="0" lang="en-US" sz="2800" b="0" u="none" strike="noStrike" cap="none" normalizeH="0" baseline="0" dirty="0">
                          <a:ln>
                            <a:noFill/>
                          </a:ln>
                          <a:solidFill>
                            <a:schemeClr val="tx1"/>
                          </a:solidFill>
                          <a:effectLst/>
                        </a:rPr>
                        <a:t> </a:t>
                      </a:r>
                      <a:r>
                        <a:rPr kumimoji="0" lang="en-US" sz="2800" b="0" u="none" strike="noStrike" cap="none" normalizeH="0" baseline="0" dirty="0" err="1">
                          <a:ln>
                            <a:noFill/>
                          </a:ln>
                          <a:solidFill>
                            <a:schemeClr val="tx1"/>
                          </a:solidFill>
                          <a:effectLst/>
                        </a:rPr>
                        <a:t>chung</a:t>
                      </a:r>
                      <a:r>
                        <a:rPr kumimoji="0" lang="en-US" sz="2800" b="0" u="none" strike="noStrike" cap="none" normalizeH="0" baseline="0" dirty="0">
                          <a:ln>
                            <a:noFill/>
                          </a:ln>
                          <a:solidFill>
                            <a:schemeClr val="tx1"/>
                          </a:solidFill>
                          <a:effectLst/>
                        </a:rPr>
                        <a:t> </a:t>
                      </a:r>
                      <a:r>
                        <a:rPr kumimoji="0" lang="en-US" sz="2800" b="0" u="none" strike="noStrike" cap="none" normalizeH="0" baseline="0" dirty="0" err="1">
                          <a:ln>
                            <a:noFill/>
                          </a:ln>
                          <a:solidFill>
                            <a:schemeClr val="tx1"/>
                          </a:solidFill>
                          <a:effectLst/>
                        </a:rPr>
                        <a:t>máy</a:t>
                      </a:r>
                      <a:r>
                        <a:rPr kumimoji="0" lang="en-US" sz="2800" b="0" u="none" strike="noStrike" cap="none" normalizeH="0" baseline="0" dirty="0">
                          <a:ln>
                            <a:noFill/>
                          </a:ln>
                          <a:solidFill>
                            <a:schemeClr val="tx1"/>
                          </a:solidFill>
                          <a:effectLst/>
                        </a:rPr>
                        <a:t> in</a:t>
                      </a:r>
                      <a:endParaRPr kumimoji="0" lang="en-US" sz="28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extLst>
                  <a:ext uri="{0D108BD9-81ED-4DB2-BD59-A6C34878D82A}">
                    <a16:rowId xmlns:a16="http://schemas.microsoft.com/office/drawing/2014/main" val="10004"/>
                  </a:ext>
                </a:extLst>
              </a:tr>
              <a:tr h="609600">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Máy tính bàn</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extLst>
                  <a:ext uri="{0D108BD9-81ED-4DB2-BD59-A6C34878D82A}">
                    <a16:rowId xmlns:a16="http://schemas.microsoft.com/office/drawing/2014/main" val="10005"/>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Điện thoại</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extLst>
                  <a:ext uri="{0D108BD9-81ED-4DB2-BD59-A6C34878D82A}">
                    <a16:rowId xmlns:a16="http://schemas.microsoft.com/office/drawing/2014/main" val="10006"/>
                  </a:ext>
                </a:extLst>
              </a:tr>
              <a:tr h="559593">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it-IT" sz="3000" b="0" u="none" strike="noStrike" cap="none" normalizeH="0" baseline="0">
                          <a:ln>
                            <a:noFill/>
                          </a:ln>
                          <a:solidFill>
                            <a:schemeClr val="tx1"/>
                          </a:solidFill>
                          <a:effectLst/>
                        </a:rPr>
                        <a:t>Cáp quang</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extLst>
                  <a:ext uri="{0D108BD9-81ED-4DB2-BD59-A6C34878D82A}">
                    <a16:rowId xmlns:a16="http://schemas.microsoft.com/office/drawing/2014/main" val="10007"/>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Sóng Wifi</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extLst>
                  <a:ext uri="{0D108BD9-81ED-4DB2-BD59-A6C34878D82A}">
                    <a16:rowId xmlns:a16="http://schemas.microsoft.com/office/drawing/2014/main" val="10008"/>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Tivi</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extLst>
                  <a:ext uri="{0D108BD9-81ED-4DB2-BD59-A6C34878D82A}">
                    <a16:rowId xmlns:a16="http://schemas.microsoft.com/office/drawing/2014/main" val="10009"/>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Bộ định tuyến</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extLst>
                  <a:ext uri="{0D108BD9-81ED-4DB2-BD59-A6C34878D82A}">
                    <a16:rowId xmlns:a16="http://schemas.microsoft.com/office/drawing/2014/main" val="10010"/>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Bộ chuyển mạch</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extLst>
                  <a:ext uri="{0D108BD9-81ED-4DB2-BD59-A6C34878D82A}">
                    <a16:rowId xmlns:a16="http://schemas.microsoft.com/office/drawing/2014/main" val="10011"/>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Thư điện tử</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extLst>
                  <a:ext uri="{0D108BD9-81ED-4DB2-BD59-A6C34878D82A}">
                    <a16:rowId xmlns:a16="http://schemas.microsoft.com/office/drawing/2014/main" val="10012"/>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Zalo</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extLst>
                  <a:ext uri="{0D108BD9-81ED-4DB2-BD59-A6C34878D82A}">
                    <a16:rowId xmlns:a16="http://schemas.microsoft.com/office/drawing/2014/main" val="10013"/>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Facebook</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tc>
                <a:extLst>
                  <a:ext uri="{0D108BD9-81ED-4DB2-BD59-A6C34878D82A}">
                    <a16:rowId xmlns:a16="http://schemas.microsoft.com/office/drawing/2014/main" val="10014"/>
                  </a:ext>
                </a:extLst>
              </a:tr>
            </a:tbl>
          </a:graphicData>
        </a:graphic>
      </p:graphicFrame>
      <p:sp>
        <p:nvSpPr>
          <p:cNvPr id="23" name="TextBox 22"/>
          <p:cNvSpPr txBox="1">
            <a:spLocks noChangeArrowheads="1"/>
          </p:cNvSpPr>
          <p:nvPr/>
        </p:nvSpPr>
        <p:spPr bwMode="auto">
          <a:xfrm>
            <a:off x="12049126" y="5619750"/>
            <a:ext cx="5000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100" b="1">
                <a:solidFill>
                  <a:srgbClr val="FFFF00"/>
                </a:solidFill>
                <a:latin typeface="Times New Roman" pitchFamily="18" charset="0"/>
                <a:cs typeface="Times New Roman" pitchFamily="18" charset="0"/>
              </a:rPr>
              <a:t>X</a:t>
            </a:r>
          </a:p>
        </p:txBody>
      </p:sp>
      <p:pic>
        <p:nvPicPr>
          <p:cNvPr id="1026" name="Picture 2" descr="mark - Trung Tâm Đào Tạo VTE">
            <a:extLst>
              <a:ext uri="{FF2B5EF4-FFF2-40B4-BE49-F238E27FC236}">
                <a16:creationId xmlns:a16="http://schemas.microsoft.com/office/drawing/2014/main" id="{8E27754B-73B7-EFAD-9BA7-239DE4B7E2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381121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rk - Trung Tâm Đào Tạo VTE">
            <a:extLst>
              <a:ext uri="{FF2B5EF4-FFF2-40B4-BE49-F238E27FC236}">
                <a16:creationId xmlns:a16="http://schemas.microsoft.com/office/drawing/2014/main" id="{8E6A5358-FD55-2632-7CDD-CB7DF474FD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0" y="4371975"/>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rk - Trung Tâm Đào Tạo VTE">
            <a:extLst>
              <a:ext uri="{FF2B5EF4-FFF2-40B4-BE49-F238E27FC236}">
                <a16:creationId xmlns:a16="http://schemas.microsoft.com/office/drawing/2014/main" id="{F5EB4EAE-3BBD-B88D-9D53-002006AEF5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599" y="5048406"/>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rk - Trung Tâm Đào Tạo VTE">
            <a:extLst>
              <a:ext uri="{FF2B5EF4-FFF2-40B4-BE49-F238E27FC236}">
                <a16:creationId xmlns:a16="http://schemas.microsoft.com/office/drawing/2014/main" id="{C68C92B5-A356-12EB-1B85-96E942340D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99157" y="5614597"/>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rk - Trung Tâm Đào Tạo VTE">
            <a:extLst>
              <a:ext uri="{FF2B5EF4-FFF2-40B4-BE49-F238E27FC236}">
                <a16:creationId xmlns:a16="http://schemas.microsoft.com/office/drawing/2014/main" id="{049A398A-A94F-128F-CB17-B150082AB2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3524" y="61341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rk - Trung Tâm Đào Tạo VTE">
            <a:extLst>
              <a:ext uri="{FF2B5EF4-FFF2-40B4-BE49-F238E27FC236}">
                <a16:creationId xmlns:a16="http://schemas.microsoft.com/office/drawing/2014/main" id="{265CA97D-A1D1-8194-AAC5-A048ABE022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598" y="65913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rk - Trung Tâm Đào Tạo VTE">
            <a:extLst>
              <a:ext uri="{FF2B5EF4-FFF2-40B4-BE49-F238E27FC236}">
                <a16:creationId xmlns:a16="http://schemas.microsoft.com/office/drawing/2014/main" id="{3802FAA4-B6C2-14B9-D944-D017F195C0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800" y="71247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rk - Trung Tâm Đào Tạo VTE">
            <a:extLst>
              <a:ext uri="{FF2B5EF4-FFF2-40B4-BE49-F238E27FC236}">
                <a16:creationId xmlns:a16="http://schemas.microsoft.com/office/drawing/2014/main" id="{D93714BF-7604-F996-D872-E48DAC1853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9544" y="7597554"/>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rk - Trung Tâm Đào Tạo VTE">
            <a:extLst>
              <a:ext uri="{FF2B5EF4-FFF2-40B4-BE49-F238E27FC236}">
                <a16:creationId xmlns:a16="http://schemas.microsoft.com/office/drawing/2014/main" id="{F9B4CAFA-7A31-3B7A-56BD-C298740279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35425" y="81153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rk - Trung Tâm Đào Tạo VTE">
            <a:extLst>
              <a:ext uri="{FF2B5EF4-FFF2-40B4-BE49-F238E27FC236}">
                <a16:creationId xmlns:a16="http://schemas.microsoft.com/office/drawing/2014/main" id="{DF823F1C-5069-BA05-7EEB-E064EBFB35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0578" y="8115299"/>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ark - Trung Tâm Đào Tạo VTE">
            <a:extLst>
              <a:ext uri="{FF2B5EF4-FFF2-40B4-BE49-F238E27FC236}">
                <a16:creationId xmlns:a16="http://schemas.microsoft.com/office/drawing/2014/main" id="{A729C20B-5DEC-D8F8-3EC2-1A25E400F7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10441" y="8569751"/>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rk - Trung Tâm Đào Tạo VTE">
            <a:extLst>
              <a:ext uri="{FF2B5EF4-FFF2-40B4-BE49-F238E27FC236}">
                <a16:creationId xmlns:a16="http://schemas.microsoft.com/office/drawing/2014/main" id="{2234B051-7A16-2EA4-1DA4-8B5DF8A299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5594" y="856975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ark - Trung Tâm Đào Tạo VTE">
            <a:extLst>
              <a:ext uri="{FF2B5EF4-FFF2-40B4-BE49-F238E27FC236}">
                <a16:creationId xmlns:a16="http://schemas.microsoft.com/office/drawing/2014/main" id="{4B1E3981-D404-8E43-DF25-9F8A5F6D0B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35425" y="9095984"/>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rk - Trung Tâm Đào Tạo VTE">
            <a:extLst>
              <a:ext uri="{FF2B5EF4-FFF2-40B4-BE49-F238E27FC236}">
                <a16:creationId xmlns:a16="http://schemas.microsoft.com/office/drawing/2014/main" id="{0D19A17D-52AB-3152-8F76-F8026ED9C0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0578" y="9095983"/>
            <a:ext cx="771525" cy="771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00"/>
                                        <p:tgtEl>
                                          <p:spTgt spid="13"/>
                                        </p:tgtEl>
                                      </p:cBhvr>
                                    </p:animEffect>
                                    <p:anim calcmode="lin" valueType="num">
                                      <p:cBhvr>
                                        <p:cTn id="82" dur="1000" fill="hold"/>
                                        <p:tgtEl>
                                          <p:spTgt spid="13"/>
                                        </p:tgtEl>
                                        <p:attrNameLst>
                                          <p:attrName>ppt_x</p:attrName>
                                        </p:attrNameLst>
                                      </p:cBhvr>
                                      <p:tavLst>
                                        <p:tav tm="0">
                                          <p:val>
                                            <p:strVal val="#ppt_x"/>
                                          </p:val>
                                        </p:tav>
                                        <p:tav tm="100000">
                                          <p:val>
                                            <p:strVal val="#ppt_x"/>
                                          </p:val>
                                        </p:tav>
                                      </p:tavLst>
                                    </p:anim>
                                    <p:anim calcmode="lin" valueType="num">
                                      <p:cBhvr>
                                        <p:cTn id="8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1000"/>
                                        <p:tgtEl>
                                          <p:spTgt spid="14"/>
                                        </p:tgtEl>
                                      </p:cBhvr>
                                    </p:animEffect>
                                    <p:anim calcmode="lin" valueType="num">
                                      <p:cBhvr>
                                        <p:cTn id="89" dur="1000" fill="hold"/>
                                        <p:tgtEl>
                                          <p:spTgt spid="14"/>
                                        </p:tgtEl>
                                        <p:attrNameLst>
                                          <p:attrName>ppt_x</p:attrName>
                                        </p:attrNameLst>
                                      </p:cBhvr>
                                      <p:tavLst>
                                        <p:tav tm="0">
                                          <p:val>
                                            <p:strVal val="#ppt_x"/>
                                          </p:val>
                                        </p:tav>
                                        <p:tav tm="100000">
                                          <p:val>
                                            <p:strVal val="#ppt_x"/>
                                          </p:val>
                                        </p:tav>
                                      </p:tavLst>
                                    </p:anim>
                                    <p:anim calcmode="lin" valueType="num">
                                      <p:cBhvr>
                                        <p:cTn id="9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0"/>
                                        <p:tgtEl>
                                          <p:spTgt spid="15"/>
                                        </p:tgtEl>
                                      </p:cBhvr>
                                    </p:animEffect>
                                    <p:anim calcmode="lin" valueType="num">
                                      <p:cBhvr>
                                        <p:cTn id="96" dur="1000" fill="hold"/>
                                        <p:tgtEl>
                                          <p:spTgt spid="15"/>
                                        </p:tgtEl>
                                        <p:attrNameLst>
                                          <p:attrName>ppt_x</p:attrName>
                                        </p:attrNameLst>
                                      </p:cBhvr>
                                      <p:tavLst>
                                        <p:tav tm="0">
                                          <p:val>
                                            <p:strVal val="#ppt_x"/>
                                          </p:val>
                                        </p:tav>
                                        <p:tav tm="100000">
                                          <p:val>
                                            <p:strVal val="#ppt_x"/>
                                          </p:val>
                                        </p:tav>
                                      </p:tavLst>
                                    </p:anim>
                                    <p:anim calcmode="lin" valueType="num">
                                      <p:cBhvr>
                                        <p:cTn id="9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1000"/>
                                        <p:tgtEl>
                                          <p:spTgt spid="16"/>
                                        </p:tgtEl>
                                      </p:cBhvr>
                                    </p:animEffect>
                                    <p:anim calcmode="lin" valueType="num">
                                      <p:cBhvr>
                                        <p:cTn id="103" dur="1000" fill="hold"/>
                                        <p:tgtEl>
                                          <p:spTgt spid="16"/>
                                        </p:tgtEl>
                                        <p:attrNameLst>
                                          <p:attrName>ppt_x</p:attrName>
                                        </p:attrNameLst>
                                      </p:cBhvr>
                                      <p:tavLst>
                                        <p:tav tm="0">
                                          <p:val>
                                            <p:strVal val="#ppt_x"/>
                                          </p:val>
                                        </p:tav>
                                        <p:tav tm="100000">
                                          <p:val>
                                            <p:strVal val="#ppt_x"/>
                                          </p:val>
                                        </p:tav>
                                      </p:tavLst>
                                    </p:anim>
                                    <p:anim calcmode="lin" valueType="num">
                                      <p:cBhvr>
                                        <p:cTn id="10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a:xfrm>
            <a:off x="962025" y="0"/>
            <a:ext cx="15773400" cy="1304925"/>
          </a:xfrm>
        </p:spPr>
        <p:txBody>
          <a:bodyPr/>
          <a:lstStyle/>
          <a:p>
            <a:pPr eaLnBrk="1" hangingPunct="1"/>
            <a:r>
              <a:rPr lang="en-US" b="1">
                <a:solidFill>
                  <a:srgbClr val="FF0000"/>
                </a:solidFill>
                <a:latin typeface="Times New Roman" pitchFamily="18" charset="0"/>
                <a:cs typeface="Times New Roman" pitchFamily="18" charset="0"/>
              </a:rPr>
              <a:t>HOẠT ĐỘNG LUYỆN TẬP</a:t>
            </a:r>
            <a:endParaRPr lang="en-US">
              <a:solidFill>
                <a:srgbClr val="FF0000"/>
              </a:solidFill>
              <a:latin typeface="Times New Roman" pitchFamily="18" charset="0"/>
              <a:cs typeface="Times New Roman" pitchFamily="18" charset="0"/>
            </a:endParaRPr>
          </a:p>
        </p:txBody>
      </p:sp>
      <p:sp>
        <p:nvSpPr>
          <p:cNvPr id="7" name="TextBox 6"/>
          <p:cNvSpPr txBox="1"/>
          <p:nvPr/>
        </p:nvSpPr>
        <p:spPr>
          <a:xfrm>
            <a:off x="972980" y="1634847"/>
            <a:ext cx="10341770" cy="7017306"/>
          </a:xfrm>
          <a:prstGeom prst="rect">
            <a:avLst/>
          </a:prstGeom>
          <a:noFill/>
          <a:ln w="57150">
            <a:solidFill>
              <a:schemeClr val="accent6">
                <a:lumMod val="75000"/>
              </a:schemeClr>
            </a:solidFill>
          </a:ln>
        </p:spPr>
        <p:txBody>
          <a:bodyPr>
            <a:spAutoFit/>
          </a:bodyPr>
          <a:lstStyle/>
          <a:p>
            <a:pPr marL="514350" indent="-514350">
              <a:buFontTx/>
              <a:buAutoNum type="arabicPeriod"/>
              <a:defRPr/>
            </a:pPr>
            <a:r>
              <a:rPr lang="en-US" sz="3750" dirty="0" err="1">
                <a:latin typeface="Times New Roman" panose="02020603050405020304" pitchFamily="18" charset="0"/>
                <a:cs typeface="Times New Roman" panose="02020603050405020304" pitchFamily="18" charset="0"/>
              </a:rPr>
              <a:t>Em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hãy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chọn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phương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án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đúng</a:t>
            </a:r>
            <a:r>
              <a:rPr lang="en-US" sz="3750" dirty="0">
                <a:latin typeface="Times New Roman" panose="02020603050405020304" pitchFamily="18" charset="0"/>
                <a:cs typeface="Times New Roman" panose="02020603050405020304" pitchFamily="18" charset="0"/>
              </a:rPr>
              <a:t>.</a:t>
            </a:r>
          </a:p>
          <a:p>
            <a:pPr>
              <a:defRPr/>
            </a:pPr>
            <a:r>
              <a:rPr lang="en-US" sz="3750" dirty="0" err="1">
                <a:latin typeface="Times New Roman" panose="02020603050405020304" pitchFamily="18" charset="0"/>
                <a:cs typeface="Times New Roman" panose="02020603050405020304" pitchFamily="18" charset="0"/>
              </a:rPr>
              <a:t>Máy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nối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với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nhau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để</a:t>
            </a:r>
            <a:r>
              <a:rPr lang="en-US" sz="3750" dirty="0">
                <a:latin typeface="Times New Roman" panose="02020603050405020304" pitchFamily="18" charset="0"/>
                <a:cs typeface="Times New Roman" panose="02020603050405020304" pitchFamily="18" charset="0"/>
              </a:rPr>
              <a:t>:</a:t>
            </a:r>
          </a:p>
          <a:p>
            <a:pPr>
              <a:defRPr/>
            </a:pPr>
            <a:r>
              <a:rPr lang="en-US" sz="3750" dirty="0">
                <a:latin typeface="Times New Roman" panose="02020603050405020304" pitchFamily="18" charset="0"/>
                <a:cs typeface="Times New Roman" panose="02020603050405020304" pitchFamily="18" charset="0"/>
              </a:rPr>
              <a:t>A.   </a:t>
            </a:r>
            <a:r>
              <a:rPr lang="en-US" sz="3750" dirty="0" err="1">
                <a:latin typeface="Times New Roman" panose="02020603050405020304" pitchFamily="18" charset="0"/>
                <a:cs typeface="Times New Roman" panose="02020603050405020304" pitchFamily="18" charset="0"/>
              </a:rPr>
              <a:t>Chia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sẻ</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bị</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B.   </a:t>
            </a:r>
            <a:r>
              <a:rPr lang="en-US" sz="3750" dirty="0" err="1">
                <a:latin typeface="Times New Roman" panose="02020603050405020304" pitchFamily="18" charset="0"/>
                <a:cs typeface="Times New Roman" panose="02020603050405020304" pitchFamily="18" charset="0"/>
              </a:rPr>
              <a:t>Tiết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kiệm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điện</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C.   </a:t>
            </a:r>
            <a:r>
              <a:rPr lang="en-US" sz="3750" dirty="0" err="1">
                <a:latin typeface="Times New Roman" panose="02020603050405020304" pitchFamily="18" charset="0"/>
                <a:cs typeface="Times New Roman" panose="02020603050405020304" pitchFamily="18" charset="0"/>
              </a:rPr>
              <a:t>Trao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đổi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dữ</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liệu</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D.   </a:t>
            </a:r>
            <a:r>
              <a:rPr lang="en-US" sz="3750" dirty="0" err="1">
                <a:latin typeface="Times New Roman" panose="02020603050405020304" pitchFamily="18" charset="0"/>
                <a:cs typeface="Times New Roman" panose="02020603050405020304" pitchFamily="18" charset="0"/>
              </a:rPr>
              <a:t>Thuận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lợi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việc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sửa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chữa</a:t>
            </a:r>
            <a:r>
              <a:rPr lang="en-US" sz="3750" dirty="0">
                <a:latin typeface="Times New Roman" panose="02020603050405020304" pitchFamily="18" charset="0"/>
                <a:cs typeface="Times New Roman" panose="02020603050405020304" pitchFamily="18" charset="0"/>
              </a:rPr>
              <a:t>.</a:t>
            </a:r>
          </a:p>
          <a:p>
            <a:pPr>
              <a:defRPr/>
            </a:pPr>
            <a:r>
              <a:rPr lang="en-US" sz="3750" dirty="0">
                <a:latin typeface="Times New Roman" panose="02020603050405020304" pitchFamily="18" charset="0"/>
                <a:cs typeface="Times New Roman" panose="02020603050405020304" pitchFamily="18" charset="0"/>
              </a:rPr>
              <a:t>2. </a:t>
            </a:r>
            <a:r>
              <a:rPr lang="en-US" sz="3750" dirty="0" err="1">
                <a:latin typeface="Times New Roman" panose="02020603050405020304" pitchFamily="18" charset="0"/>
                <a:cs typeface="Times New Roman" panose="02020603050405020304" pitchFamily="18" charset="0"/>
              </a:rPr>
              <a:t>Em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hãy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chọn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phương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án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đúng</a:t>
            </a:r>
            <a:r>
              <a:rPr lang="en-US" sz="3750" dirty="0">
                <a:latin typeface="Times New Roman" panose="02020603050405020304" pitchFamily="18" charset="0"/>
                <a:cs typeface="Times New Roman" panose="02020603050405020304" pitchFamily="18" charset="0"/>
              </a:rPr>
              <a:t>.</a:t>
            </a:r>
          </a:p>
          <a:p>
            <a:pPr>
              <a:defRPr/>
            </a:pPr>
            <a:r>
              <a:rPr lang="en-US" sz="3750" dirty="0" err="1">
                <a:latin typeface="Times New Roman" panose="02020603050405020304" pitchFamily="18" charset="0"/>
                <a:cs typeface="Times New Roman" panose="02020603050405020304" pitchFamily="18" charset="0"/>
              </a:rPr>
              <a:t>Thiết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bị</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có</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nối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không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dây</a:t>
            </a:r>
            <a:r>
              <a:rPr lang="en-US" sz="3750" dirty="0">
                <a:latin typeface="Times New Roman" panose="02020603050405020304" pitchFamily="18" charset="0"/>
                <a:cs typeface="Times New Roman" panose="02020603050405020304" pitchFamily="18" charset="0"/>
              </a:rPr>
              <a:t> ở </a:t>
            </a:r>
            <a:r>
              <a:rPr lang="en-US" sz="3750" dirty="0" err="1">
                <a:latin typeface="Times New Roman" panose="02020603050405020304" pitchFamily="18" charset="0"/>
                <a:cs typeface="Times New Roman" panose="02020603050405020304" pitchFamily="18" charset="0"/>
              </a:rPr>
              <a:t>hình</a:t>
            </a:r>
            <a:r>
              <a:rPr lang="en-US" sz="3750" dirty="0">
                <a:latin typeface="Times New Roman" panose="02020603050405020304" pitchFamily="18" charset="0"/>
                <a:cs typeface="Times New Roman" panose="02020603050405020304" pitchFamily="18" charset="0"/>
              </a:rPr>
              <a:t> 2.2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a:t>
            </a:r>
          </a:p>
          <a:p>
            <a:pPr marL="514350" indent="-514350">
              <a:buFontTx/>
              <a:buAutoNum type="alphaUcPeriod"/>
              <a:defRPr/>
            </a:pP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Máy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để</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bàn</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B.    </a:t>
            </a:r>
            <a:r>
              <a:rPr lang="en-US" sz="3750" dirty="0" err="1">
                <a:latin typeface="Times New Roman" panose="02020603050405020304" pitchFamily="18" charset="0"/>
                <a:cs typeface="Times New Roman" panose="02020603050405020304" pitchFamily="18" charset="0"/>
              </a:rPr>
              <a:t>Máy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xách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tay</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C.    </a:t>
            </a:r>
            <a:r>
              <a:rPr lang="en-US" sz="3750" dirty="0" err="1">
                <a:latin typeface="Times New Roman" panose="02020603050405020304" pitchFamily="18" charset="0"/>
                <a:cs typeface="Times New Roman" panose="02020603050405020304" pitchFamily="18" charset="0"/>
              </a:rPr>
              <a:t>Điện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thoại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động</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D.    </a:t>
            </a:r>
            <a:r>
              <a:rPr lang="en-US" sz="3750" dirty="0" err="1">
                <a:latin typeface="Times New Roman" panose="02020603050405020304" pitchFamily="18" charset="0"/>
                <a:cs typeface="Times New Roman" panose="02020603050405020304" pitchFamily="18" charset="0"/>
              </a:rPr>
              <a:t>Bộ</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định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tuyến</a:t>
            </a:r>
            <a:endParaRPr lang="en-US" sz="3750" dirty="0">
              <a:latin typeface="Times New Roman" panose="02020603050405020304" pitchFamily="18" charset="0"/>
              <a:cs typeface="Times New Roman" panose="02020603050405020304" pitchFamily="18" charset="0"/>
            </a:endParaRPr>
          </a:p>
        </p:txBody>
      </p:sp>
      <p:pic>
        <p:nvPicPr>
          <p:cNvPr id="2048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13170" y="1519238"/>
            <a:ext cx="7634288" cy="751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1"/>
          <p:cNvSpPr>
            <a:spLocks noChangeArrowheads="1"/>
          </p:cNvSpPr>
          <p:nvPr/>
        </p:nvSpPr>
        <p:spPr bwMode="auto">
          <a:xfrm>
            <a:off x="962026" y="2845595"/>
            <a:ext cx="731045" cy="731043"/>
          </a:xfrm>
          <a:prstGeom prst="ellipse">
            <a:avLst/>
          </a:prstGeom>
          <a:no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US" altLang="en-US" sz="2700" b="1"/>
          </a:p>
        </p:txBody>
      </p:sp>
      <p:sp>
        <p:nvSpPr>
          <p:cNvPr id="10" name="Oval 11"/>
          <p:cNvSpPr>
            <a:spLocks noChangeArrowheads="1"/>
          </p:cNvSpPr>
          <p:nvPr/>
        </p:nvSpPr>
        <p:spPr bwMode="auto">
          <a:xfrm>
            <a:off x="962026" y="3969545"/>
            <a:ext cx="731045" cy="731043"/>
          </a:xfrm>
          <a:prstGeom prst="ellipse">
            <a:avLst/>
          </a:prstGeom>
          <a:no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US" altLang="en-US" sz="2700" b="1"/>
          </a:p>
        </p:txBody>
      </p:sp>
      <p:sp>
        <p:nvSpPr>
          <p:cNvPr id="11" name="Oval 11"/>
          <p:cNvSpPr>
            <a:spLocks noChangeArrowheads="1"/>
          </p:cNvSpPr>
          <p:nvPr/>
        </p:nvSpPr>
        <p:spPr bwMode="auto">
          <a:xfrm>
            <a:off x="988220" y="6898482"/>
            <a:ext cx="731043" cy="728663"/>
          </a:xfrm>
          <a:prstGeom prst="ellipse">
            <a:avLst/>
          </a:prstGeom>
          <a:no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US" altLang="en-US" sz="2700" b="1"/>
          </a:p>
        </p:txBody>
      </p:sp>
      <p:sp>
        <p:nvSpPr>
          <p:cNvPr id="12" name="Oval 11"/>
          <p:cNvSpPr>
            <a:spLocks noChangeArrowheads="1"/>
          </p:cNvSpPr>
          <p:nvPr/>
        </p:nvSpPr>
        <p:spPr bwMode="auto">
          <a:xfrm>
            <a:off x="914400" y="7353300"/>
            <a:ext cx="731043" cy="731045"/>
          </a:xfrm>
          <a:prstGeom prst="ellipse">
            <a:avLst/>
          </a:prstGeom>
          <a:no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US" altLang="en-US" sz="2700" b="1"/>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a:xfrm>
            <a:off x="962025" y="0"/>
            <a:ext cx="15773400" cy="1304925"/>
          </a:xfrm>
        </p:spPr>
        <p:txBody>
          <a:bodyPr/>
          <a:lstStyle/>
          <a:p>
            <a:pPr eaLnBrk="1" hangingPunct="1"/>
            <a:r>
              <a:rPr lang="en-US" b="1">
                <a:solidFill>
                  <a:srgbClr val="FF0000"/>
                </a:solidFill>
                <a:latin typeface="Times New Roman" pitchFamily="18" charset="0"/>
                <a:cs typeface="Times New Roman" pitchFamily="18" charset="0"/>
              </a:rPr>
              <a:t>HOẠT ĐỘNG VẬN DỤNG</a:t>
            </a:r>
            <a:endParaRPr lang="en-US">
              <a:solidFill>
                <a:srgbClr val="FF0000"/>
              </a:solidFill>
              <a:latin typeface="Times New Roman" pitchFamily="18" charset="0"/>
              <a:cs typeface="Times New Roman" pitchFamily="18" charset="0"/>
            </a:endParaRPr>
          </a:p>
        </p:txBody>
      </p:sp>
      <p:sp>
        <p:nvSpPr>
          <p:cNvPr id="21507" name="Content Placeholder 2"/>
          <p:cNvSpPr>
            <a:spLocks noGrp="1"/>
          </p:cNvSpPr>
          <p:nvPr>
            <p:ph idx="1"/>
          </p:nvPr>
        </p:nvSpPr>
        <p:spPr>
          <a:xfrm>
            <a:off x="1933575" y="2286001"/>
            <a:ext cx="14801850" cy="3314700"/>
          </a:xfrm>
        </p:spPr>
        <p:style>
          <a:lnRef idx="2">
            <a:schemeClr val="accent2"/>
          </a:lnRef>
          <a:fillRef idx="1">
            <a:schemeClr val="lt1"/>
          </a:fillRef>
          <a:effectRef idx="0">
            <a:schemeClr val="accent2"/>
          </a:effectRef>
          <a:fontRef idx="minor">
            <a:schemeClr val="dk1"/>
          </a:fontRef>
        </p:style>
        <p:txBody>
          <a:bodyPr/>
          <a:lstStyle/>
          <a:p>
            <a:pPr marL="0" indent="0">
              <a:buNone/>
            </a:pPr>
            <a:r>
              <a:rPr lang="en-US" sz="4200" b="1">
                <a:latin typeface="Times New Roman" pitchFamily="18" charset="0"/>
                <a:cs typeface="Times New Roman" pitchFamily="18" charset="0"/>
              </a:rPr>
              <a:t>     Chuyển giao nhiệm vụ học tập</a:t>
            </a:r>
            <a:endParaRPr lang="en-US" sz="4200" u="sng">
              <a:latin typeface="Times New Roman" pitchFamily="18" charset="0"/>
              <a:cs typeface="Times New Roman" pitchFamily="18" charset="0"/>
            </a:endParaRPr>
          </a:p>
          <a:p>
            <a:pPr marL="0" indent="0">
              <a:buNone/>
            </a:pPr>
            <a:r>
              <a:rPr lang="en-US" sz="4200">
                <a:latin typeface="Times New Roman" pitchFamily="18" charset="0"/>
                <a:cs typeface="Times New Roman" pitchFamily="18" charset="0"/>
              </a:rPr>
              <a:t>     Vận dụng các kiến thức đã học giải quyết 2 tình huống trong SGK trang 19  (về nhà làm vào vở)</a:t>
            </a:r>
          </a:p>
          <a:p>
            <a:pPr marL="0" indent="0">
              <a:buNone/>
            </a:pPr>
            <a:r>
              <a:rPr lang="en-US" sz="4200">
                <a:latin typeface="Times New Roman" pitchFamily="18" charset="0"/>
                <a:cs typeface="Times New Roman" pitchFamily="18" charset="0"/>
              </a:rPr>
              <a:t>     Tiết sau báo cáo</a:t>
            </a:r>
          </a:p>
          <a:p>
            <a:pPr marL="0" indent="0">
              <a:buNone/>
            </a:pPr>
            <a:r>
              <a:rPr lang="en-US" sz="4200" b="1">
                <a:latin typeface="Times New Roman" pitchFamily="18" charset="0"/>
                <a:cs typeface="Times New Roman" pitchFamily="18" charset="0"/>
              </a:rPr>
              <a:t> </a:t>
            </a:r>
            <a:endParaRPr lang="en-US" sz="4200">
              <a:latin typeface="Times New Roman" pitchFamily="18" charset="0"/>
              <a:cs typeface="Times New Roman" pitchFamily="18" charset="0"/>
            </a:endParaRPr>
          </a:p>
        </p:txBody>
      </p:sp>
    </p:spTree>
  </p:cSld>
  <p:clrMapOvr>
    <a:masterClrMapping/>
  </p:clrMapOvr>
  <p:transition spd="slow">
    <p:circl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962025" y="0"/>
            <a:ext cx="15773400" cy="1304925"/>
          </a:xfrm>
        </p:spPr>
        <p:txBody>
          <a:bodyPr/>
          <a:lstStyle/>
          <a:p>
            <a:pPr eaLnBrk="1" hangingPunct="1"/>
            <a:r>
              <a:rPr lang="en-US" b="1">
                <a:solidFill>
                  <a:srgbClr val="FF0000"/>
                </a:solidFill>
                <a:latin typeface="Times New Roman" pitchFamily="18" charset="0"/>
                <a:cs typeface="Times New Roman" pitchFamily="18" charset="0"/>
              </a:rPr>
              <a:t>HOẠT ĐỘNG VẬN DỤNG</a:t>
            </a:r>
            <a:endParaRPr lang="en-US">
              <a:solidFill>
                <a:srgbClr val="FF0000"/>
              </a:solidFill>
              <a:latin typeface="Times New Roman" pitchFamily="18" charset="0"/>
              <a:cs typeface="Times New Roman" pitchFamily="18" charset="0"/>
            </a:endParaRPr>
          </a:p>
        </p:txBody>
      </p:sp>
      <p:sp>
        <p:nvSpPr>
          <p:cNvPr id="22531" name="Rectangle 4"/>
          <p:cNvSpPr>
            <a:spLocks noChangeArrowheads="1"/>
          </p:cNvSpPr>
          <p:nvPr/>
        </p:nvSpPr>
        <p:spPr bwMode="auto">
          <a:xfrm>
            <a:off x="507208" y="1493045"/>
            <a:ext cx="17252156"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3750">
                <a:latin typeface="Times New Roman" pitchFamily="18" charset="0"/>
                <a:cs typeface="Times New Roman" pitchFamily="18" charset="0"/>
              </a:rPr>
              <a:t>Vận dụng các kiến thức đã học giải quyết 2 tình huống sau: </a:t>
            </a:r>
            <a:endParaRPr lang="en-US" sz="3750" u="sng">
              <a:latin typeface="Times New Roman" pitchFamily="18" charset="0"/>
              <a:cs typeface="Times New Roman" pitchFamily="18" charset="0"/>
            </a:endParaRPr>
          </a:p>
          <a:p>
            <a:pPr algn="just">
              <a:spcAft>
                <a:spcPts val="845"/>
              </a:spcAft>
            </a:pPr>
            <a:r>
              <a:rPr lang="en-US" sz="4200" b="1">
                <a:latin typeface="Times New Roman" pitchFamily="18" charset="0"/>
                <a:cs typeface="Times New Roman" pitchFamily="18" charset="0"/>
              </a:rPr>
              <a:t>? </a:t>
            </a:r>
            <a:r>
              <a:rPr lang="en-US" sz="3750">
                <a:latin typeface="Times New Roman" pitchFamily="18" charset="0"/>
                <a:ea typeface="Arial" charset="0"/>
                <a:cs typeface="Times New Roman" pitchFamily="18" charset="0"/>
              </a:rPr>
              <a:t>TH1: Phòng thư viện của trường có 5 máy tính cần kết nối thành một mạng. Có </a:t>
            </a:r>
            <a:r>
              <a:rPr lang="vi-VN" sz="3750">
                <a:latin typeface="Times New Roman" pitchFamily="18" charset="0"/>
                <a:ea typeface="Arial" charset="0"/>
                <a:cs typeface="Times New Roman" pitchFamily="18" charset="0"/>
              </a:rPr>
              <a:t>thể</a:t>
            </a:r>
            <a:r>
              <a:rPr lang="en-US" sz="3750">
                <a:latin typeface="Times New Roman" pitchFamily="18" charset="0"/>
                <a:ea typeface="Arial" charset="0"/>
                <a:cs typeface="Times New Roman" pitchFamily="18" charset="0"/>
              </a:rPr>
              <a:t> có </a:t>
            </a:r>
            <a:r>
              <a:rPr lang="vi-VN" sz="3750">
                <a:latin typeface="Times New Roman" pitchFamily="18" charset="0"/>
                <a:ea typeface="Arial" charset="0"/>
                <a:cs typeface="Times New Roman" pitchFamily="18" charset="0"/>
              </a:rPr>
              <a:t>nhiều</a:t>
            </a:r>
            <a:r>
              <a:rPr lang="en-US" sz="3750">
                <a:latin typeface="Times New Roman" pitchFamily="18" charset="0"/>
                <a:ea typeface="Arial" charset="0"/>
                <a:cs typeface="Times New Roman" pitchFamily="18" charset="0"/>
              </a:rPr>
              <a:t> cách kết nối ví dụ như Hình 2.3 sgk.</a:t>
            </a:r>
          </a:p>
          <a:p>
            <a:pPr algn="just">
              <a:spcAft>
                <a:spcPts val="57"/>
              </a:spcAft>
            </a:pPr>
            <a:r>
              <a:rPr lang="en-US" sz="3750">
                <a:latin typeface="Times New Roman" pitchFamily="18" charset="0"/>
                <a:ea typeface="Arial" charset="0"/>
                <a:cs typeface="Times New Roman" pitchFamily="18" charset="0"/>
              </a:rPr>
              <a:t>Em hãy vẽ hai cách khác để kết nối chúng thành một mạng.</a:t>
            </a:r>
          </a:p>
          <a:p>
            <a:pPr algn="just">
              <a:spcAft>
                <a:spcPts val="57"/>
              </a:spcAft>
            </a:pPr>
            <a:r>
              <a:rPr lang="en-US" sz="3750">
                <a:latin typeface="Times New Roman" pitchFamily="18" charset="0"/>
                <a:ea typeface="Arial" charset="0"/>
                <a:cs typeface="Times New Roman" pitchFamily="18" charset="0"/>
              </a:rPr>
              <a:t> </a:t>
            </a:r>
          </a:p>
          <a:p>
            <a:pPr algn="just">
              <a:spcAft>
                <a:spcPts val="57"/>
              </a:spcAft>
            </a:pPr>
            <a:endParaRPr lang="en-US" sz="3750">
              <a:latin typeface="Times New Roman" pitchFamily="18" charset="0"/>
              <a:ea typeface="Arial" charset="0"/>
              <a:cs typeface="Times New Roman" pitchFamily="18" charset="0"/>
            </a:endParaRPr>
          </a:p>
          <a:p>
            <a:pPr algn="just">
              <a:spcAft>
                <a:spcPts val="57"/>
              </a:spcAft>
            </a:pPr>
            <a:endParaRPr lang="en-US" sz="3750">
              <a:latin typeface="Times New Roman" pitchFamily="18" charset="0"/>
              <a:ea typeface="Arial" charset="0"/>
              <a:cs typeface="Times New Roman" pitchFamily="18" charset="0"/>
            </a:endParaRPr>
          </a:p>
          <a:p>
            <a:pPr algn="just"/>
            <a:r>
              <a:rPr lang="en-US" sz="4200" b="1">
                <a:latin typeface="Times New Roman" pitchFamily="18" charset="0"/>
                <a:cs typeface="Times New Roman" pitchFamily="18" charset="0"/>
              </a:rPr>
              <a:t>? </a:t>
            </a:r>
            <a:r>
              <a:rPr lang="en-US" sz="3750">
                <a:latin typeface="Times New Roman" pitchFamily="18" charset="0"/>
                <a:cs typeface="Times New Roman" pitchFamily="18" charset="0"/>
              </a:rPr>
              <a:t>TH2:  Nhà bạn An có điện thoại di động của bố, của mẹ và một máy tính xách tay đang cùng truy cập mạng Internet. Theo em, các thiết bị đó có đang được kết nối thành một mạng máy tính không? Nếu có, em hãy chỉ ra các thiết bị đầu cuối và thiết bị kết nối.</a:t>
            </a:r>
          </a:p>
        </p:txBody>
      </p:sp>
      <p:sp>
        <p:nvSpPr>
          <p:cNvPr id="22532" name="Rectangle 9"/>
          <p:cNvSpPr>
            <a:spLocks noChangeArrowheads="1"/>
          </p:cNvSpPr>
          <p:nvPr/>
        </p:nvSpPr>
        <p:spPr bwMode="auto">
          <a:xfrm>
            <a:off x="809626" y="950999"/>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700"/>
          </a:p>
        </p:txBody>
      </p:sp>
      <p:graphicFrame>
        <p:nvGraphicFramePr>
          <p:cNvPr id="14" name="Object 13"/>
          <p:cNvGraphicFramePr>
            <a:graphicFrameLocks noChangeAspect="1"/>
          </p:cNvGraphicFramePr>
          <p:nvPr/>
        </p:nvGraphicFramePr>
        <p:xfrm>
          <a:off x="2128838" y="4329113"/>
          <a:ext cx="6415088" cy="1290638"/>
        </p:xfrm>
        <a:graphic>
          <a:graphicData uri="http://schemas.openxmlformats.org/presentationml/2006/ole">
            <mc:AlternateContent xmlns:mc="http://schemas.openxmlformats.org/markup-compatibility/2006">
              <mc:Choice xmlns:v="urn:schemas-microsoft-com:vml" Requires="v">
                <p:oleObj spid="_x0000_s1026" name="Bitmap Image" r:id="rId3" imgW="3561905" imgH="752381" progId="Paint.Picture">
                  <p:embed/>
                </p:oleObj>
              </mc:Choice>
              <mc:Fallback>
                <p:oleObj name="Bitmap Image" r:id="rId3" imgW="3561905" imgH="752381" progId="Paint.Picture">
                  <p:embed/>
                  <p:pic>
                    <p:nvPicPr>
                      <p:cNvPr id="1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838" y="4329113"/>
                        <a:ext cx="6415088"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4" name="Rectangle 13"/>
          <p:cNvSpPr>
            <a:spLocks noChangeArrowheads="1"/>
          </p:cNvSpPr>
          <p:nvPr/>
        </p:nvSpPr>
        <p:spPr bwMode="auto">
          <a:xfrm>
            <a:off x="10956133" y="6751724"/>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700"/>
          </a:p>
        </p:txBody>
      </p:sp>
      <p:graphicFrame>
        <p:nvGraphicFramePr>
          <p:cNvPr id="18" name="Object 17"/>
          <p:cNvGraphicFramePr>
            <a:graphicFrameLocks noChangeAspect="1"/>
          </p:cNvGraphicFramePr>
          <p:nvPr/>
        </p:nvGraphicFramePr>
        <p:xfrm>
          <a:off x="10625138" y="4329113"/>
          <a:ext cx="4064795" cy="1385888"/>
        </p:xfrm>
        <a:graphic>
          <a:graphicData uri="http://schemas.openxmlformats.org/presentationml/2006/ole">
            <mc:AlternateContent xmlns:mc="http://schemas.openxmlformats.org/markup-compatibility/2006">
              <mc:Choice xmlns:v="urn:schemas-microsoft-com:vml" Requires="v">
                <p:oleObj spid="_x0000_s1027" name="Bitmap Image" r:id="rId5" imgW="3228571" imgH="1181265" progId="Paint.Picture">
                  <p:embed/>
                </p:oleObj>
              </mc:Choice>
              <mc:Fallback>
                <p:oleObj name="Bitmap Image" r:id="rId5" imgW="3228571" imgH="1181265" progId="Paint.Picture">
                  <p:embed/>
                  <p:pic>
                    <p:nvPicPr>
                      <p:cNvPr id="18"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5138" y="4329113"/>
                        <a:ext cx="406479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a:spLocks noChangeArrowheads="1"/>
          </p:cNvSpPr>
          <p:nvPr/>
        </p:nvSpPr>
        <p:spPr bwMode="auto">
          <a:xfrm>
            <a:off x="628650" y="8081963"/>
            <a:ext cx="1736645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750">
                <a:solidFill>
                  <a:schemeClr val="bg1"/>
                </a:solidFill>
                <a:latin typeface="Times New Roman" pitchFamily="18" charset="0"/>
                <a:cs typeface="Times New Roman" pitchFamily="18" charset="0"/>
              </a:rPr>
              <a:t>- Các thiết bị được kết nối thành mạng. </a:t>
            </a:r>
            <a:endParaRPr lang="en-US" sz="3750" u="sng">
              <a:solidFill>
                <a:schemeClr val="bg1"/>
              </a:solidFill>
              <a:latin typeface="Times New Roman" pitchFamily="18" charset="0"/>
              <a:cs typeface="Times New Roman" pitchFamily="18" charset="0"/>
            </a:endParaRPr>
          </a:p>
          <a:p>
            <a:pPr eaLnBrk="1" hangingPunct="1"/>
            <a:r>
              <a:rPr lang="en-US" sz="3750">
                <a:solidFill>
                  <a:schemeClr val="bg1"/>
                </a:solidFill>
                <a:latin typeface="Times New Roman" pitchFamily="18" charset="0"/>
                <a:cs typeface="Times New Roman" pitchFamily="18" charset="0"/>
              </a:rPr>
              <a:t>- Thiết bị đầu cuối gồm hai điện thoại thông minh và một máy tính xách tay. </a:t>
            </a:r>
            <a:endParaRPr lang="en-US" sz="3750" u="sng">
              <a:solidFill>
                <a:schemeClr val="bg1"/>
              </a:solidFill>
              <a:latin typeface="Times New Roman" pitchFamily="18" charset="0"/>
              <a:cs typeface="Times New Roman" pitchFamily="18" charset="0"/>
            </a:endParaRPr>
          </a:p>
          <a:p>
            <a:pPr eaLnBrk="1" hangingPunct="1"/>
            <a:r>
              <a:rPr lang="en-US" sz="3750">
                <a:solidFill>
                  <a:schemeClr val="bg1"/>
                </a:solidFill>
                <a:latin typeface="Times New Roman" pitchFamily="18" charset="0"/>
                <a:cs typeface="Times New Roman" pitchFamily="18" charset="0"/>
              </a:rPr>
              <a:t>- Thiết bị kết nối bao gồm modem hoặc bộ định tuyến, dây dẫn</a:t>
            </a:r>
            <a:endParaRPr lang="en-US" sz="3750" u="sng">
              <a:solidFill>
                <a:schemeClr val="bg1"/>
              </a:solidFill>
              <a:latin typeface="Times New Roman" pitchFamily="18" charset="0"/>
              <a:cs typeface="Times New Roman" pitchFamily="18" charset="0"/>
            </a:endParaRPr>
          </a:p>
          <a:p>
            <a:pPr algn="just" eaLnBrk="1" hangingPunct="1"/>
            <a:endParaRPr lang="en-US" sz="3750" u="sng">
              <a:solidFill>
                <a:schemeClr val="bg1"/>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a:xfrm>
            <a:off x="928688" y="1123950"/>
            <a:ext cx="15773400" cy="1304925"/>
          </a:xfrm>
        </p:spPr>
        <p:txBody>
          <a:bodyPr/>
          <a:lstStyle/>
          <a:p>
            <a:pPr eaLnBrk="1" hangingPunct="1"/>
            <a:r>
              <a:rPr lang="en-US" b="1">
                <a:solidFill>
                  <a:srgbClr val="FF0000"/>
                </a:solidFill>
                <a:latin typeface="Times New Roman" pitchFamily="18" charset="0"/>
                <a:cs typeface="Times New Roman" pitchFamily="18" charset="0"/>
              </a:rPr>
              <a:t>HƯỚNG DẪN HỌC TẬP Ở NHÀ</a:t>
            </a:r>
            <a:endParaRPr lang="en-US">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364583" y="3759995"/>
            <a:ext cx="9996488" cy="2569368"/>
          </a:xfrm>
        </p:spPr>
        <p:txBody>
          <a:bodyPr/>
          <a:lstStyle/>
          <a:p>
            <a:pPr marL="0" indent="0" algn="just">
              <a:buNone/>
            </a:pPr>
            <a:r>
              <a:rPr lang="nb-NO" sz="4500">
                <a:latin typeface="Times New Roman" pitchFamily="18" charset="0"/>
                <a:cs typeface="Times New Roman" pitchFamily="18" charset="0"/>
              </a:rPr>
              <a:t>Hoàn thành phần vận dụng </a:t>
            </a:r>
          </a:p>
          <a:p>
            <a:pPr marL="0" indent="0" algn="just">
              <a:buNone/>
            </a:pPr>
            <a:r>
              <a:rPr lang="nb-NO" sz="4500">
                <a:latin typeface="Times New Roman" pitchFamily="18" charset="0"/>
                <a:cs typeface="Times New Roman" pitchFamily="18" charset="0"/>
              </a:rPr>
              <a:t>Đọc bài tiếp theo để chuẩn bị tiết </a:t>
            </a:r>
            <a:r>
              <a:rPr lang="vi-VN" sz="4500">
                <a:latin typeface="Times New Roman" pitchFamily="18" charset="0"/>
                <a:cs typeface="Times New Roman" pitchFamily="18" charset="0"/>
              </a:rPr>
              <a:t>học </a:t>
            </a:r>
            <a:r>
              <a:rPr lang="nb-NO" sz="4500">
                <a:latin typeface="Times New Roman" pitchFamily="18" charset="0"/>
                <a:cs typeface="Times New Roman" pitchFamily="18" charset="0"/>
              </a:rPr>
              <a:t>sau.</a:t>
            </a:r>
            <a:endParaRPr lang="en-US" sz="4500" u="sng">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154228">
            <a:off x="-9215800" y="-2986177"/>
            <a:ext cx="16520732" cy="15285364"/>
            <a:chOff x="0" y="0"/>
            <a:chExt cx="22027643" cy="20380486"/>
          </a:xfrm>
        </p:grpSpPr>
        <p:pic>
          <p:nvPicPr>
            <p:cNvPr id="3" name="Picture 3"/>
            <p:cNvPicPr>
              <a:picLocks noChangeAspect="1"/>
            </p:cNvPicPr>
            <p:nvPr/>
          </p:nvPicPr>
          <p:blipFill>
            <a:blip r:embed="rId2"/>
            <a:srcRect/>
            <a:stretch>
              <a:fillRect/>
            </a:stretch>
          </p:blipFill>
          <p:spPr>
            <a:xfrm rot="6475152">
              <a:off x="700454" y="3831349"/>
              <a:ext cx="16381098" cy="13391548"/>
            </a:xfrm>
            <a:prstGeom prst="rect">
              <a:avLst/>
            </a:prstGeom>
          </p:spPr>
        </p:pic>
        <p:pic>
          <p:nvPicPr>
            <p:cNvPr id="4" name="Picture 4"/>
            <p:cNvPicPr>
              <a:picLocks noChangeAspect="1"/>
            </p:cNvPicPr>
            <p:nvPr/>
          </p:nvPicPr>
          <p:blipFill>
            <a:blip r:embed="rId3"/>
            <a:srcRect/>
            <a:stretch>
              <a:fillRect/>
            </a:stretch>
          </p:blipFill>
          <p:spPr>
            <a:xfrm rot="-573200">
              <a:off x="11887318" y="1757187"/>
              <a:ext cx="7607955" cy="7132458"/>
            </a:xfrm>
            <a:prstGeom prst="rect">
              <a:avLst/>
            </a:prstGeom>
          </p:spPr>
        </p:pic>
        <p:pic>
          <p:nvPicPr>
            <p:cNvPr id="5" name="Picture 5"/>
            <p:cNvPicPr>
              <a:picLocks noChangeAspect="1"/>
            </p:cNvPicPr>
            <p:nvPr/>
          </p:nvPicPr>
          <p:blipFill>
            <a:blip r:embed="rId4"/>
            <a:srcRect/>
            <a:stretch>
              <a:fillRect/>
            </a:stretch>
          </p:blipFill>
          <p:spPr>
            <a:xfrm rot="9769493">
              <a:off x="18891867" y="201213"/>
              <a:ext cx="2285044" cy="6107022"/>
            </a:xfrm>
            <a:prstGeom prst="rect">
              <a:avLst/>
            </a:prstGeom>
          </p:spPr>
        </p:pic>
      </p:grpSp>
      <p:grpSp>
        <p:nvGrpSpPr>
          <p:cNvPr id="6" name="Group 6"/>
          <p:cNvGrpSpPr/>
          <p:nvPr/>
        </p:nvGrpSpPr>
        <p:grpSpPr>
          <a:xfrm>
            <a:off x="11908048" y="359549"/>
            <a:ext cx="15314272" cy="13169414"/>
            <a:chOff x="0" y="0"/>
            <a:chExt cx="20419030" cy="17559219"/>
          </a:xfrm>
        </p:grpSpPr>
        <p:pic>
          <p:nvPicPr>
            <p:cNvPr id="7" name="Picture 7"/>
            <p:cNvPicPr>
              <a:picLocks noChangeAspect="1"/>
            </p:cNvPicPr>
            <p:nvPr/>
          </p:nvPicPr>
          <p:blipFill>
            <a:blip r:embed="rId2"/>
            <a:srcRect/>
            <a:stretch>
              <a:fillRect/>
            </a:stretch>
          </p:blipFill>
          <p:spPr>
            <a:xfrm rot="1676611">
              <a:off x="3708332" y="2752233"/>
              <a:ext cx="14745875" cy="12054752"/>
            </a:xfrm>
            <a:prstGeom prst="rect">
              <a:avLst/>
            </a:prstGeom>
          </p:spPr>
        </p:pic>
        <p:pic>
          <p:nvPicPr>
            <p:cNvPr id="8" name="Picture 8"/>
            <p:cNvPicPr>
              <a:picLocks noChangeAspect="1"/>
            </p:cNvPicPr>
            <p:nvPr/>
          </p:nvPicPr>
          <p:blipFill>
            <a:blip r:embed="rId5"/>
            <a:srcRect/>
            <a:stretch>
              <a:fillRect/>
            </a:stretch>
          </p:blipFill>
          <p:spPr>
            <a:xfrm rot="-2571853">
              <a:off x="1876740" y="9544856"/>
              <a:ext cx="4753122" cy="7383490"/>
            </a:xfrm>
            <a:prstGeom prst="rect">
              <a:avLst/>
            </a:prstGeom>
          </p:spPr>
        </p:pic>
      </p:grpSp>
      <p:sp>
        <p:nvSpPr>
          <p:cNvPr id="9" name="TextBox 9"/>
          <p:cNvSpPr txBox="1"/>
          <p:nvPr/>
        </p:nvSpPr>
        <p:spPr>
          <a:xfrm rot="-185126">
            <a:off x="4671731" y="7247770"/>
            <a:ext cx="8814530" cy="966048"/>
          </a:xfrm>
          <a:prstGeom prst="rect">
            <a:avLst/>
          </a:prstGeom>
        </p:spPr>
        <p:txBody>
          <a:bodyPr lIns="0" tIns="0" rIns="0" bIns="0" rtlCol="0" anchor="t">
            <a:spAutoFit/>
          </a:bodyPr>
          <a:lstStyle/>
          <a:p>
            <a:pPr algn="ctr">
              <a:lnSpc>
                <a:spcPts val="6745"/>
              </a:lnSpc>
            </a:pPr>
            <a:r>
              <a:rPr lang="en-US" sz="8431">
                <a:solidFill>
                  <a:srgbClr val="000000"/>
                </a:solidFill>
                <a:latin typeface="Dancing Script"/>
              </a:rPr>
              <a:t>Gv: S.Mai</a:t>
            </a:r>
          </a:p>
        </p:txBody>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2447" y="6133645"/>
            <a:ext cx="4089773" cy="3931294"/>
          </a:xfrm>
          <a:prstGeom prst="rect">
            <a:avLst/>
          </a:prstGeom>
        </p:spPr>
      </p:pic>
      <p:sp>
        <p:nvSpPr>
          <p:cNvPr id="11" name="TextBox 11"/>
          <p:cNvSpPr txBox="1"/>
          <p:nvPr/>
        </p:nvSpPr>
        <p:spPr>
          <a:xfrm>
            <a:off x="3330011" y="2490167"/>
            <a:ext cx="11137480" cy="3536734"/>
          </a:xfrm>
          <a:prstGeom prst="rect">
            <a:avLst/>
          </a:prstGeom>
        </p:spPr>
        <p:txBody>
          <a:bodyPr lIns="0" tIns="0" rIns="0" bIns="0" rtlCol="0" anchor="t">
            <a:spAutoFit/>
          </a:bodyPr>
          <a:lstStyle/>
          <a:p>
            <a:pPr algn="ctr">
              <a:lnSpc>
                <a:spcPts val="9430"/>
              </a:lnSpc>
            </a:pPr>
            <a:r>
              <a:rPr lang="en-US" sz="6735">
                <a:solidFill>
                  <a:srgbClr val="000000"/>
                </a:solidFill>
                <a:latin typeface="Bogart Black"/>
              </a:rPr>
              <a:t>Tiết học đến đây là kết thúc. Hẹn gặp lại các em ở tiết học sau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533400" y="499640"/>
            <a:ext cx="16992600" cy="1569660"/>
          </a:xfrm>
          <a:prstGeom prst="rect">
            <a:avLst/>
          </a:prstGeom>
          <a:noFill/>
        </p:spPr>
        <p:txBody>
          <a:bodyPr wrap="square" rtlCol="0">
            <a:spAutoFit/>
          </a:bodyPr>
          <a:lstStyle/>
          <a:p>
            <a:r>
              <a:rPr lang="vi-VN" sz="4800">
                <a:latin typeface="Times Neue Roman" panose="020B0604020202020204" charset="-93"/>
              </a:rPr>
              <a:t>Câu 2. Em hãy quan sát hình sau và cho biết thông tin về dung lượng của ổ đĩa?</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3505200" y="4590649"/>
            <a:ext cx="9753600" cy="769441"/>
          </a:xfrm>
          <a:prstGeom prst="rect">
            <a:avLst/>
          </a:prstGeom>
          <a:noFill/>
        </p:spPr>
        <p:txBody>
          <a:bodyPr wrap="square" rtlCol="0">
            <a:spAutoFit/>
          </a:bodyPr>
          <a:lstStyle/>
          <a:p>
            <a:r>
              <a:rPr lang="vi-VN" sz="4400">
                <a:latin typeface="Times Neue Roman" panose="020B0604020202020204" charset="-93"/>
              </a:rPr>
              <a:t>A. Ổ đĩa E có dung lượng 111 GB .</a:t>
            </a:r>
          </a:p>
        </p:txBody>
      </p:sp>
      <p:sp>
        <p:nvSpPr>
          <p:cNvPr id="4" name="Hộp Văn bản 3">
            <a:extLst>
              <a:ext uri="{FF2B5EF4-FFF2-40B4-BE49-F238E27FC236}">
                <a16:creationId xmlns:a16="http://schemas.microsoft.com/office/drawing/2014/main" id="{EEF4F1EB-63B3-4B6D-225E-6086E2C9787C}"/>
              </a:ext>
            </a:extLst>
          </p:cNvPr>
          <p:cNvSpPr txBox="1"/>
          <p:nvPr/>
        </p:nvSpPr>
        <p:spPr>
          <a:xfrm>
            <a:off x="3505200" y="5819574"/>
            <a:ext cx="9753600" cy="769441"/>
          </a:xfrm>
          <a:prstGeom prst="rect">
            <a:avLst/>
          </a:prstGeom>
          <a:noFill/>
        </p:spPr>
        <p:txBody>
          <a:bodyPr wrap="square" rtlCol="0">
            <a:spAutoFit/>
          </a:bodyPr>
          <a:lstStyle/>
          <a:p>
            <a:r>
              <a:rPr lang="vi-VN" sz="4400">
                <a:latin typeface="Times Neue Roman" panose="020B0604020202020204" charset="-93"/>
              </a:rPr>
              <a:t>B. Ổ đĩa E có dung lượng 120 GB.</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505200" y="7048500"/>
            <a:ext cx="9753600" cy="769441"/>
          </a:xfrm>
          <a:prstGeom prst="rect">
            <a:avLst/>
          </a:prstGeom>
          <a:noFill/>
        </p:spPr>
        <p:txBody>
          <a:bodyPr wrap="square" rtlCol="0">
            <a:spAutoFit/>
          </a:bodyPr>
          <a:lstStyle/>
          <a:p>
            <a:r>
              <a:rPr lang="vi-VN" sz="4400">
                <a:latin typeface="Times Neue Roman" panose="020B0604020202020204" charset="-93"/>
              </a:rPr>
              <a:t>C. Ổ đĩa E có dung lượng 9 GB.</a:t>
            </a:r>
          </a:p>
        </p:txBody>
      </p:sp>
      <p:pic>
        <p:nvPicPr>
          <p:cNvPr id="7" name="Hình ảnh 6">
            <a:extLst>
              <a:ext uri="{FF2B5EF4-FFF2-40B4-BE49-F238E27FC236}">
                <a16:creationId xmlns:a16="http://schemas.microsoft.com/office/drawing/2014/main" id="{8FFFCF7F-A397-B32F-A0F5-D76C35A83806}"/>
              </a:ext>
            </a:extLst>
          </p:cNvPr>
          <p:cNvPicPr>
            <a:picLocks noChangeAspect="1"/>
          </p:cNvPicPr>
          <p:nvPr/>
        </p:nvPicPr>
        <p:blipFill>
          <a:blip r:embed="rId3"/>
          <a:stretch>
            <a:fillRect/>
          </a:stretch>
        </p:blipFill>
        <p:spPr>
          <a:xfrm>
            <a:off x="4158091" y="1698044"/>
            <a:ext cx="8697654" cy="2119364"/>
          </a:xfrm>
          <a:prstGeom prst="rect">
            <a:avLst/>
          </a:prstGeom>
        </p:spPr>
      </p:pic>
      <p:pic>
        <p:nvPicPr>
          <p:cNvPr id="6" name="Picture 2" descr="mark - Trung Tâm Đào Tạo VTE">
            <a:extLst>
              <a:ext uri="{FF2B5EF4-FFF2-40B4-BE49-F238E27FC236}">
                <a16:creationId xmlns:a16="http://schemas.microsoft.com/office/drawing/2014/main" id="{B2792E49-E3DB-74D2-7FFA-CFDDAEF1BC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437" y="5747568"/>
            <a:ext cx="771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97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609600" y="1028700"/>
            <a:ext cx="16459200" cy="830997"/>
          </a:xfrm>
          <a:prstGeom prst="rect">
            <a:avLst/>
          </a:prstGeom>
          <a:noFill/>
        </p:spPr>
        <p:txBody>
          <a:bodyPr wrap="square" rtlCol="0">
            <a:spAutoFit/>
          </a:bodyPr>
          <a:lstStyle/>
          <a:p>
            <a:r>
              <a:rPr lang="vi-VN" sz="4800">
                <a:latin typeface="Times Neue Roman" panose="020B0604020202020204" charset="-93"/>
              </a:rPr>
              <a:t>Câu 3. Thứ tự từ nhỏ đến lớn của các đơn vị đo thông tin là?</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3200400" y="2705100"/>
            <a:ext cx="9753600" cy="830997"/>
          </a:xfrm>
          <a:prstGeom prst="rect">
            <a:avLst/>
          </a:prstGeom>
          <a:noFill/>
        </p:spPr>
        <p:txBody>
          <a:bodyPr wrap="square" rtlCol="0">
            <a:spAutoFit/>
          </a:bodyPr>
          <a:lstStyle/>
          <a:p>
            <a:r>
              <a:rPr lang="vi-VN" sz="4800">
                <a:latin typeface="Times Neue Roman" panose="020B0604020202020204" charset="-93"/>
              </a:rPr>
              <a:t>A. KB – B – MB – TB - GB .</a:t>
            </a:r>
          </a:p>
        </p:txBody>
      </p:sp>
      <p:sp>
        <p:nvSpPr>
          <p:cNvPr id="4" name="Hộp Văn bản 3">
            <a:extLst>
              <a:ext uri="{FF2B5EF4-FFF2-40B4-BE49-F238E27FC236}">
                <a16:creationId xmlns:a16="http://schemas.microsoft.com/office/drawing/2014/main" id="{EEF4F1EB-63B3-4B6D-225E-6086E2C9787C}"/>
              </a:ext>
            </a:extLst>
          </p:cNvPr>
          <p:cNvSpPr txBox="1"/>
          <p:nvPr/>
        </p:nvSpPr>
        <p:spPr>
          <a:xfrm>
            <a:off x="3230880" y="3966001"/>
            <a:ext cx="9753600" cy="830997"/>
          </a:xfrm>
          <a:prstGeom prst="rect">
            <a:avLst/>
          </a:prstGeom>
          <a:noFill/>
        </p:spPr>
        <p:txBody>
          <a:bodyPr wrap="square" rtlCol="0">
            <a:spAutoFit/>
          </a:bodyPr>
          <a:lstStyle/>
          <a:p>
            <a:r>
              <a:rPr lang="vi-VN" sz="4800">
                <a:latin typeface="Times Neue Roman" panose="020B0604020202020204" charset="-93"/>
              </a:rPr>
              <a:t>B. MB – KB – TB – GB - B.</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200400" y="5162951"/>
            <a:ext cx="9753600" cy="830997"/>
          </a:xfrm>
          <a:prstGeom prst="rect">
            <a:avLst/>
          </a:prstGeom>
          <a:noFill/>
        </p:spPr>
        <p:txBody>
          <a:bodyPr wrap="square" rtlCol="0">
            <a:spAutoFit/>
          </a:bodyPr>
          <a:lstStyle/>
          <a:p>
            <a:r>
              <a:rPr lang="vi-VN" sz="4800">
                <a:latin typeface="Times Neue Roman" panose="020B0604020202020204" charset="-93"/>
              </a:rPr>
              <a:t>C. B – KB – MB- GB - TB.</a:t>
            </a:r>
          </a:p>
        </p:txBody>
      </p:sp>
      <p:pic>
        <p:nvPicPr>
          <p:cNvPr id="6" name="Picture 2" descr="mark - Trung Tâm Đào Tạo VTE">
            <a:extLst>
              <a:ext uri="{FF2B5EF4-FFF2-40B4-BE49-F238E27FC236}">
                <a16:creationId xmlns:a16="http://schemas.microsoft.com/office/drawing/2014/main" id="{FE2D2818-52B7-EE50-1382-B5E0D37A52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5143500"/>
            <a:ext cx="771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1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609600" y="1028700"/>
            <a:ext cx="16764000" cy="1754326"/>
          </a:xfrm>
          <a:prstGeom prst="rect">
            <a:avLst/>
          </a:prstGeom>
          <a:noFill/>
        </p:spPr>
        <p:txBody>
          <a:bodyPr wrap="square" rtlCol="0">
            <a:spAutoFit/>
          </a:bodyPr>
          <a:lstStyle/>
          <a:p>
            <a:r>
              <a:rPr lang="vi-VN" sz="5400">
                <a:latin typeface="Times Neue Roman" panose="020B0604020202020204" charset="-93"/>
              </a:rPr>
              <a:t>Câu 4. Giả sử một bài hát có dung lượng khoảng 2MB. Vậy một thẻ nhớ 2 GB có thể chứa bao nhiêu bài hát?</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3561413" y="4040549"/>
            <a:ext cx="9753600" cy="830997"/>
          </a:xfrm>
          <a:prstGeom prst="rect">
            <a:avLst/>
          </a:prstGeom>
          <a:noFill/>
        </p:spPr>
        <p:txBody>
          <a:bodyPr wrap="square" rtlCol="0">
            <a:spAutoFit/>
          </a:bodyPr>
          <a:lstStyle/>
          <a:p>
            <a:r>
              <a:rPr lang="vi-VN" sz="4800">
                <a:latin typeface="Times Neue Roman" panose="020B0604020202020204" charset="-93"/>
              </a:rPr>
              <a:t>A. 2048 bài hát .</a:t>
            </a:r>
          </a:p>
        </p:txBody>
      </p:sp>
      <p:sp>
        <p:nvSpPr>
          <p:cNvPr id="4" name="Hộp Văn bản 3">
            <a:extLst>
              <a:ext uri="{FF2B5EF4-FFF2-40B4-BE49-F238E27FC236}">
                <a16:creationId xmlns:a16="http://schemas.microsoft.com/office/drawing/2014/main" id="{EEF4F1EB-63B3-4B6D-225E-6086E2C9787C}"/>
              </a:ext>
            </a:extLst>
          </p:cNvPr>
          <p:cNvSpPr txBox="1"/>
          <p:nvPr/>
        </p:nvSpPr>
        <p:spPr>
          <a:xfrm>
            <a:off x="3561413" y="5298072"/>
            <a:ext cx="9753600" cy="830997"/>
          </a:xfrm>
          <a:prstGeom prst="rect">
            <a:avLst/>
          </a:prstGeom>
          <a:noFill/>
        </p:spPr>
        <p:txBody>
          <a:bodyPr wrap="square" rtlCol="0">
            <a:spAutoFit/>
          </a:bodyPr>
          <a:lstStyle/>
          <a:p>
            <a:r>
              <a:rPr lang="vi-VN" sz="4800">
                <a:latin typeface="Times Neue Roman" panose="020B0604020202020204" charset="-93"/>
              </a:rPr>
              <a:t>B. 1024 bài hát.</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561413" y="6498400"/>
            <a:ext cx="9753600" cy="830997"/>
          </a:xfrm>
          <a:prstGeom prst="rect">
            <a:avLst/>
          </a:prstGeom>
          <a:noFill/>
        </p:spPr>
        <p:txBody>
          <a:bodyPr wrap="square" rtlCol="0">
            <a:spAutoFit/>
          </a:bodyPr>
          <a:lstStyle/>
          <a:p>
            <a:r>
              <a:rPr lang="vi-VN" sz="4800">
                <a:latin typeface="Times Neue Roman" panose="020B0604020202020204" charset="-93"/>
              </a:rPr>
              <a:t>C. 4024 bài hát.</a:t>
            </a:r>
          </a:p>
        </p:txBody>
      </p:sp>
      <p:pic>
        <p:nvPicPr>
          <p:cNvPr id="6" name="Picture 2" descr="mark - Trung Tâm Đào Tạo VTE">
            <a:extLst>
              <a:ext uri="{FF2B5EF4-FFF2-40B4-BE49-F238E27FC236}">
                <a16:creationId xmlns:a16="http://schemas.microsoft.com/office/drawing/2014/main" id="{1BABFD06-B3E4-51DB-E6D4-E7EEF4921C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5224603"/>
            <a:ext cx="771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96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561507" y="662469"/>
            <a:ext cx="14249400" cy="830997"/>
          </a:xfrm>
          <a:prstGeom prst="rect">
            <a:avLst/>
          </a:prstGeom>
          <a:noFill/>
        </p:spPr>
        <p:txBody>
          <a:bodyPr wrap="square" rtlCol="0">
            <a:spAutoFit/>
          </a:bodyPr>
          <a:lstStyle/>
          <a:p>
            <a:r>
              <a:rPr lang="vi-VN" sz="4800">
                <a:latin typeface="Times Neue Roman" panose="020B0604020202020204" charset="-93"/>
              </a:rPr>
              <a:t>Câu 5. Những ngôi nhà được kết nối với nhau bởi gì?</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3140022" y="1472982"/>
            <a:ext cx="9753600" cy="830997"/>
          </a:xfrm>
          <a:prstGeom prst="rect">
            <a:avLst/>
          </a:prstGeom>
          <a:noFill/>
        </p:spPr>
        <p:txBody>
          <a:bodyPr wrap="square" rtlCol="0">
            <a:spAutoFit/>
          </a:bodyPr>
          <a:lstStyle/>
          <a:p>
            <a:r>
              <a:rPr lang="vi-VN" sz="4800">
                <a:solidFill>
                  <a:srgbClr val="FF0000"/>
                </a:solidFill>
                <a:latin typeface="Times Neue Roman" panose="020B0604020202020204" charset="-93"/>
              </a:rPr>
              <a:t>Những con đường.</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124782" y="2698993"/>
            <a:ext cx="9753600" cy="830997"/>
          </a:xfrm>
          <a:prstGeom prst="rect">
            <a:avLst/>
          </a:prstGeom>
          <a:noFill/>
        </p:spPr>
        <p:txBody>
          <a:bodyPr wrap="square" rtlCol="0">
            <a:spAutoFit/>
          </a:bodyPr>
          <a:lstStyle/>
          <a:p>
            <a:r>
              <a:rPr lang="vi-VN" sz="4800">
                <a:solidFill>
                  <a:srgbClr val="FF0000"/>
                </a:solidFill>
                <a:latin typeface="Times Neue Roman" panose="020B0604020202020204" charset="-93"/>
              </a:rPr>
              <a:t>Mạng lưới giao thông đường bộ</a:t>
            </a:r>
          </a:p>
        </p:txBody>
      </p:sp>
      <p:pic>
        <p:nvPicPr>
          <p:cNvPr id="1026" name="Picture 2" descr="Ngôi Nhà Hoạt Hình Hình ảnh PNG | Vector Và Các Tập Tin PSD | Tải Về Miễn  Phí Trên Pngtree">
            <a:extLst>
              <a:ext uri="{FF2B5EF4-FFF2-40B4-BE49-F238E27FC236}">
                <a16:creationId xmlns:a16="http://schemas.microsoft.com/office/drawing/2014/main" id="{19236428-13F6-DAC3-6913-C006BB4E3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2621" y="2449666"/>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lustration Vectorielle Maison Isolé Sur Fond Blanc Maison Dessin Animé  Maison Clipart PNG , Clipart Maison, Clipart, Accueil PNG et vecteur pour  téléchargement gratuit">
            <a:extLst>
              <a:ext uri="{FF2B5EF4-FFF2-40B4-BE49-F238E27FC236}">
                <a16:creationId xmlns:a16="http://schemas.microsoft.com/office/drawing/2014/main" id="{AB9B33AD-F531-6254-0383-54AC6AACE7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6223" y="309648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ISON CLIPART - 19px Image #19">
            <a:extLst>
              <a:ext uri="{FF2B5EF4-FFF2-40B4-BE49-F238E27FC236}">
                <a16:creationId xmlns:a16="http://schemas.microsoft.com/office/drawing/2014/main" id="{29497616-5E8A-E335-E280-2B8E88532C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448"/>
          <a:stretch/>
        </p:blipFill>
        <p:spPr bwMode="auto">
          <a:xfrm>
            <a:off x="12878382" y="4911851"/>
            <a:ext cx="2114550" cy="19147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ison avec jardin clipart gratuit - Architecture dessin, picture, image,  graphic, clip art télécharger gratuit">
            <a:extLst>
              <a:ext uri="{FF2B5EF4-FFF2-40B4-BE49-F238E27FC236}">
                <a16:creationId xmlns:a16="http://schemas.microsoft.com/office/drawing/2014/main" id="{34F871A1-E791-3713-6EC4-352D51873F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522"/>
          <a:stretch/>
        </p:blipFill>
        <p:spPr bwMode="auto">
          <a:xfrm>
            <a:off x="15566223" y="312929"/>
            <a:ext cx="2190750" cy="20728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ison avec toit rouge images gratuites - Architecture dessin, picture,  image, graphic, clip art télécharger gratuit">
            <a:extLst>
              <a:ext uri="{FF2B5EF4-FFF2-40B4-BE49-F238E27FC236}">
                <a16:creationId xmlns:a16="http://schemas.microsoft.com/office/drawing/2014/main" id="{6B9E2EA0-B7B2-F710-63A0-B9003726C8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112"/>
          <a:stretch/>
        </p:blipFill>
        <p:spPr bwMode="auto">
          <a:xfrm>
            <a:off x="15437635" y="6210300"/>
            <a:ext cx="2543175" cy="22860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6" name="Viết tay 5">
                <a:extLst>
                  <a:ext uri="{FF2B5EF4-FFF2-40B4-BE49-F238E27FC236}">
                    <a16:creationId xmlns:a16="http://schemas.microsoft.com/office/drawing/2014/main" id="{0A1AAAA1-89E4-F9AB-5C9E-DCC63834523D}"/>
                  </a:ext>
                </a:extLst>
              </p14:cNvPr>
              <p14:cNvContentPartPr/>
              <p14:nvPr/>
            </p14:nvContentPartPr>
            <p14:xfrm>
              <a:off x="8138892" y="5186969"/>
              <a:ext cx="360" cy="360"/>
            </p14:xfrm>
          </p:contentPart>
        </mc:Choice>
        <mc:Fallback xmlns="">
          <p:pic>
            <p:nvPicPr>
              <p:cNvPr id="6" name="Viết tay 5">
                <a:extLst>
                  <a:ext uri="{FF2B5EF4-FFF2-40B4-BE49-F238E27FC236}">
                    <a16:creationId xmlns:a16="http://schemas.microsoft.com/office/drawing/2014/main" id="{0A1AAAA1-89E4-F9AB-5C9E-DCC63834523D}"/>
                  </a:ext>
                </a:extLst>
              </p:cNvPr>
              <p:cNvPicPr/>
              <p:nvPr/>
            </p:nvPicPr>
            <p:blipFill>
              <a:blip r:embed="rId8"/>
              <a:stretch>
                <a:fillRect/>
              </a:stretch>
            </p:blipFill>
            <p:spPr>
              <a:xfrm>
                <a:off x="8129892" y="5177969"/>
                <a:ext cx="18000" cy="18000"/>
              </a:xfrm>
              <a:prstGeom prst="rect">
                <a:avLst/>
              </a:prstGeom>
            </p:spPr>
          </p:pic>
        </mc:Fallback>
      </mc:AlternateContent>
      <p:sp>
        <p:nvSpPr>
          <p:cNvPr id="44" name="Hộp Văn bản 43">
            <a:extLst>
              <a:ext uri="{FF2B5EF4-FFF2-40B4-BE49-F238E27FC236}">
                <a16:creationId xmlns:a16="http://schemas.microsoft.com/office/drawing/2014/main" id="{200CA483-6918-8537-A1B4-B0DBC80C3573}"/>
              </a:ext>
            </a:extLst>
          </p:cNvPr>
          <p:cNvSpPr txBox="1"/>
          <p:nvPr/>
        </p:nvSpPr>
        <p:spPr>
          <a:xfrm>
            <a:off x="435776" y="4109050"/>
            <a:ext cx="12746823" cy="1569660"/>
          </a:xfrm>
          <a:prstGeom prst="rect">
            <a:avLst/>
          </a:prstGeom>
          <a:noFill/>
        </p:spPr>
        <p:txBody>
          <a:bodyPr wrap="square" rtlCol="0">
            <a:spAutoFit/>
          </a:bodyPr>
          <a:lstStyle/>
          <a:p>
            <a:r>
              <a:rPr lang="vi-VN" sz="4800">
                <a:latin typeface="Times Neue Roman" panose="020B0604020202020204" charset="-93"/>
              </a:rPr>
              <a:t>Những gì được vận chuyển trên mạng lưới giao thông đường bộ?</a:t>
            </a:r>
          </a:p>
        </p:txBody>
      </p:sp>
      <p:sp>
        <p:nvSpPr>
          <p:cNvPr id="45" name="Hộp Văn bản 44">
            <a:extLst>
              <a:ext uri="{FF2B5EF4-FFF2-40B4-BE49-F238E27FC236}">
                <a16:creationId xmlns:a16="http://schemas.microsoft.com/office/drawing/2014/main" id="{0A86A715-D563-D45D-AC9B-4887DE76D2E8}"/>
              </a:ext>
            </a:extLst>
          </p:cNvPr>
          <p:cNvSpPr txBox="1"/>
          <p:nvPr/>
        </p:nvSpPr>
        <p:spPr>
          <a:xfrm>
            <a:off x="1143000" y="5837162"/>
            <a:ext cx="9753600" cy="830997"/>
          </a:xfrm>
          <a:prstGeom prst="rect">
            <a:avLst/>
          </a:prstGeom>
          <a:noFill/>
        </p:spPr>
        <p:txBody>
          <a:bodyPr wrap="square" rtlCol="0">
            <a:spAutoFit/>
          </a:bodyPr>
          <a:lstStyle/>
          <a:p>
            <a:r>
              <a:rPr lang="vi-VN" sz="4800">
                <a:solidFill>
                  <a:srgbClr val="FF0000"/>
                </a:solidFill>
                <a:latin typeface="Times Neue Roman" panose="020B0604020202020204" charset="-93"/>
              </a:rPr>
              <a:t>Xe, con người, hàng hóa, ….</a:t>
            </a:r>
          </a:p>
        </p:txBody>
      </p:sp>
      <p:sp>
        <p:nvSpPr>
          <p:cNvPr id="4" name="Hộp Văn bản 3">
            <a:extLst>
              <a:ext uri="{FF2B5EF4-FFF2-40B4-BE49-F238E27FC236}">
                <a16:creationId xmlns:a16="http://schemas.microsoft.com/office/drawing/2014/main" id="{34127111-58F2-B85B-BE23-7612A51DC07E}"/>
              </a:ext>
            </a:extLst>
          </p:cNvPr>
          <p:cNvSpPr txBox="1"/>
          <p:nvPr/>
        </p:nvSpPr>
        <p:spPr>
          <a:xfrm>
            <a:off x="435776" y="3059405"/>
            <a:ext cx="14249400" cy="769441"/>
          </a:xfrm>
          <a:prstGeom prst="rect">
            <a:avLst/>
          </a:prstGeom>
          <a:noFill/>
        </p:spPr>
        <p:txBody>
          <a:bodyPr wrap="square" rtlCol="0">
            <a:spAutoFit/>
          </a:bodyPr>
          <a:lstStyle/>
          <a:p>
            <a:r>
              <a:rPr lang="vi-VN" sz="4400">
                <a:latin typeface="Times Neue Roman" panose="020B0604020202020204" charset="-93"/>
              </a:rPr>
              <a:t>Tạo thành: ……………….……… ………….</a:t>
            </a:r>
          </a:p>
        </p:txBody>
      </p:sp>
    </p:spTree>
    <p:extLst>
      <p:ext uri="{BB962C8B-B14F-4D97-AF65-F5344CB8AC3E}">
        <p14:creationId xmlns:p14="http://schemas.microsoft.com/office/powerpoint/2010/main" val="1456623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609600" y="1028700"/>
            <a:ext cx="14249400" cy="769441"/>
          </a:xfrm>
          <a:prstGeom prst="rect">
            <a:avLst/>
          </a:prstGeom>
          <a:noFill/>
        </p:spPr>
        <p:txBody>
          <a:bodyPr wrap="square" rtlCol="0">
            <a:spAutoFit/>
          </a:bodyPr>
          <a:lstStyle/>
          <a:p>
            <a:r>
              <a:rPr lang="vi-VN" sz="4400">
                <a:latin typeface="Times Neue Roman" panose="020B0604020202020204" charset="-93"/>
              </a:rPr>
              <a:t>Câu 6. Những nhà ga được kết nối với nhau bởi gì?</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1905000" y="1723993"/>
            <a:ext cx="9753600" cy="646331"/>
          </a:xfrm>
          <a:prstGeom prst="rect">
            <a:avLst/>
          </a:prstGeom>
          <a:noFill/>
        </p:spPr>
        <p:txBody>
          <a:bodyPr wrap="square" rtlCol="0">
            <a:spAutoFit/>
          </a:bodyPr>
          <a:lstStyle/>
          <a:p>
            <a:r>
              <a:rPr lang="vi-VN" sz="3600">
                <a:solidFill>
                  <a:srgbClr val="FF0000"/>
                </a:solidFill>
                <a:latin typeface="Times Neue Roman" panose="020B0604020202020204" charset="-93"/>
              </a:rPr>
              <a:t>Những con đường sắt.</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262092" y="2766310"/>
            <a:ext cx="9753600" cy="646331"/>
          </a:xfrm>
          <a:prstGeom prst="rect">
            <a:avLst/>
          </a:prstGeom>
          <a:noFill/>
        </p:spPr>
        <p:txBody>
          <a:bodyPr wrap="square" rtlCol="0">
            <a:spAutoFit/>
          </a:bodyPr>
          <a:lstStyle/>
          <a:p>
            <a:r>
              <a:rPr lang="vi-VN" sz="3600">
                <a:solidFill>
                  <a:srgbClr val="FF0000"/>
                </a:solidFill>
                <a:latin typeface="Times Neue Roman" panose="020B0604020202020204" charset="-93"/>
              </a:rPr>
              <a:t>Mạng lưới giao thông đường sắt</a:t>
            </a:r>
          </a:p>
        </p:txBody>
      </p:sp>
      <mc:AlternateContent xmlns:mc="http://schemas.openxmlformats.org/markup-compatibility/2006" xmlns:p14="http://schemas.microsoft.com/office/powerpoint/2010/main">
        <mc:Choice Requires="p14">
          <p:contentPart p14:bwMode="auto" r:id="rId2">
            <p14:nvContentPartPr>
              <p14:cNvPr id="6" name="Viết tay 5">
                <a:extLst>
                  <a:ext uri="{FF2B5EF4-FFF2-40B4-BE49-F238E27FC236}">
                    <a16:creationId xmlns:a16="http://schemas.microsoft.com/office/drawing/2014/main" id="{0A1AAAA1-89E4-F9AB-5C9E-DCC63834523D}"/>
                  </a:ext>
                </a:extLst>
              </p14:cNvPr>
              <p14:cNvContentPartPr/>
              <p14:nvPr/>
            </p14:nvContentPartPr>
            <p14:xfrm>
              <a:off x="8138892" y="5186969"/>
              <a:ext cx="360" cy="360"/>
            </p14:xfrm>
          </p:contentPart>
        </mc:Choice>
        <mc:Fallback xmlns="">
          <p:pic>
            <p:nvPicPr>
              <p:cNvPr id="6" name="Viết tay 5">
                <a:extLst>
                  <a:ext uri="{FF2B5EF4-FFF2-40B4-BE49-F238E27FC236}">
                    <a16:creationId xmlns:a16="http://schemas.microsoft.com/office/drawing/2014/main" id="{0A1AAAA1-89E4-F9AB-5C9E-DCC63834523D}"/>
                  </a:ext>
                </a:extLst>
              </p:cNvPr>
              <p:cNvPicPr/>
              <p:nvPr/>
            </p:nvPicPr>
            <p:blipFill>
              <a:blip r:embed="rId3"/>
              <a:stretch>
                <a:fillRect/>
              </a:stretch>
            </p:blipFill>
            <p:spPr>
              <a:xfrm>
                <a:off x="8129892" y="5177969"/>
                <a:ext cx="18000" cy="18000"/>
              </a:xfrm>
              <a:prstGeom prst="rect">
                <a:avLst/>
              </a:prstGeom>
            </p:spPr>
          </p:pic>
        </mc:Fallback>
      </mc:AlternateContent>
      <p:sp>
        <p:nvSpPr>
          <p:cNvPr id="43" name="Hộp Văn bản 42">
            <a:extLst>
              <a:ext uri="{FF2B5EF4-FFF2-40B4-BE49-F238E27FC236}">
                <a16:creationId xmlns:a16="http://schemas.microsoft.com/office/drawing/2014/main" id="{CB7988D6-6FCC-75C4-94A4-AF511C7C9C09}"/>
              </a:ext>
            </a:extLst>
          </p:cNvPr>
          <p:cNvSpPr txBox="1"/>
          <p:nvPr/>
        </p:nvSpPr>
        <p:spPr>
          <a:xfrm>
            <a:off x="302975" y="2997770"/>
            <a:ext cx="14249400" cy="646331"/>
          </a:xfrm>
          <a:prstGeom prst="rect">
            <a:avLst/>
          </a:prstGeom>
          <a:noFill/>
        </p:spPr>
        <p:txBody>
          <a:bodyPr wrap="square" rtlCol="0">
            <a:spAutoFit/>
          </a:bodyPr>
          <a:lstStyle/>
          <a:p>
            <a:r>
              <a:rPr lang="vi-VN" sz="3600">
                <a:latin typeface="Times Neue Roman" panose="020B0604020202020204" charset="-93"/>
              </a:rPr>
              <a:t>Tạo thành: ……………….…….…… ………….?</a:t>
            </a:r>
          </a:p>
        </p:txBody>
      </p:sp>
      <p:pic>
        <p:nvPicPr>
          <p:cNvPr id="9" name="Hình ảnh 8">
            <a:extLst>
              <a:ext uri="{FF2B5EF4-FFF2-40B4-BE49-F238E27FC236}">
                <a16:creationId xmlns:a16="http://schemas.microsoft.com/office/drawing/2014/main" id="{202901ED-09CE-9CA9-CE57-55C6FC957417}"/>
              </a:ext>
            </a:extLst>
          </p:cNvPr>
          <p:cNvPicPr>
            <a:picLocks noChangeAspect="1"/>
          </p:cNvPicPr>
          <p:nvPr/>
        </p:nvPicPr>
        <p:blipFill>
          <a:blip r:embed="rId4"/>
          <a:stretch>
            <a:fillRect/>
          </a:stretch>
        </p:blipFill>
        <p:spPr>
          <a:xfrm>
            <a:off x="12420600" y="387920"/>
            <a:ext cx="5568173" cy="3377417"/>
          </a:xfrm>
          <a:prstGeom prst="ellipse">
            <a:avLst/>
          </a:prstGeom>
          <a:ln>
            <a:noFill/>
          </a:ln>
          <a:effectLst>
            <a:softEdge rad="112500"/>
          </a:effectLst>
        </p:spPr>
      </p:pic>
      <p:pic>
        <p:nvPicPr>
          <p:cNvPr id="11" name="Hình ảnh 10">
            <a:extLst>
              <a:ext uri="{FF2B5EF4-FFF2-40B4-BE49-F238E27FC236}">
                <a16:creationId xmlns:a16="http://schemas.microsoft.com/office/drawing/2014/main" id="{0CFFA60A-09CB-BFB9-D6FD-E76C22CC4C92}"/>
              </a:ext>
            </a:extLst>
          </p:cNvPr>
          <p:cNvPicPr>
            <a:picLocks noChangeAspect="1"/>
          </p:cNvPicPr>
          <p:nvPr/>
        </p:nvPicPr>
        <p:blipFill>
          <a:blip r:embed="rId5"/>
          <a:stretch>
            <a:fillRect/>
          </a:stretch>
        </p:blipFill>
        <p:spPr>
          <a:xfrm>
            <a:off x="9280920" y="2700223"/>
            <a:ext cx="4004942" cy="3663576"/>
          </a:xfrm>
          <a:prstGeom prst="ellipse">
            <a:avLst/>
          </a:prstGeom>
          <a:ln>
            <a:noFill/>
          </a:ln>
          <a:effectLst>
            <a:softEdge rad="112500"/>
          </a:effectLst>
        </p:spPr>
      </p:pic>
      <p:pic>
        <p:nvPicPr>
          <p:cNvPr id="13" name="Hình ảnh 12">
            <a:extLst>
              <a:ext uri="{FF2B5EF4-FFF2-40B4-BE49-F238E27FC236}">
                <a16:creationId xmlns:a16="http://schemas.microsoft.com/office/drawing/2014/main" id="{645D90FA-FCDF-36AD-BDF7-7544771828E8}"/>
              </a:ext>
            </a:extLst>
          </p:cNvPr>
          <p:cNvPicPr>
            <a:picLocks noChangeAspect="1"/>
          </p:cNvPicPr>
          <p:nvPr/>
        </p:nvPicPr>
        <p:blipFill>
          <a:blip r:embed="rId6"/>
          <a:stretch>
            <a:fillRect/>
          </a:stretch>
        </p:blipFill>
        <p:spPr>
          <a:xfrm>
            <a:off x="14212548" y="4622852"/>
            <a:ext cx="3838953" cy="3249906"/>
          </a:xfrm>
          <a:prstGeom prst="ellipse">
            <a:avLst/>
          </a:prstGeom>
          <a:ln>
            <a:noFill/>
          </a:ln>
          <a:effectLst>
            <a:softEdge rad="112500"/>
          </a:effectLst>
        </p:spPr>
      </p:pic>
      <p:pic>
        <p:nvPicPr>
          <p:cNvPr id="21" name="Hình ảnh 20">
            <a:extLst>
              <a:ext uri="{FF2B5EF4-FFF2-40B4-BE49-F238E27FC236}">
                <a16:creationId xmlns:a16="http://schemas.microsoft.com/office/drawing/2014/main" id="{BFBAC5D0-640D-3FE4-9930-B50D9FAAD425}"/>
              </a:ext>
            </a:extLst>
          </p:cNvPr>
          <p:cNvPicPr>
            <a:picLocks noChangeAspect="1"/>
          </p:cNvPicPr>
          <p:nvPr/>
        </p:nvPicPr>
        <p:blipFill>
          <a:blip r:embed="rId7"/>
          <a:stretch>
            <a:fillRect/>
          </a:stretch>
        </p:blipFill>
        <p:spPr>
          <a:xfrm>
            <a:off x="15538689" y="8115300"/>
            <a:ext cx="2270847" cy="1938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p14="http://schemas.microsoft.com/office/powerpoint/2010/main">
        <mc:Choice Requires="p14">
          <p:contentPart p14:bwMode="auto" r:id="rId8">
            <p14:nvContentPartPr>
              <p14:cNvPr id="23" name="Viết tay 22">
                <a:extLst>
                  <a:ext uri="{FF2B5EF4-FFF2-40B4-BE49-F238E27FC236}">
                    <a16:creationId xmlns:a16="http://schemas.microsoft.com/office/drawing/2014/main" id="{91462F35-1233-5390-634F-78C92C7FFB55}"/>
                  </a:ext>
                </a:extLst>
              </p14:cNvPr>
              <p14:cNvContentPartPr/>
              <p14:nvPr/>
            </p14:nvContentPartPr>
            <p14:xfrm>
              <a:off x="8236391" y="7706453"/>
              <a:ext cx="360" cy="360"/>
            </p14:xfrm>
          </p:contentPart>
        </mc:Choice>
        <mc:Fallback xmlns="">
          <p:pic>
            <p:nvPicPr>
              <p:cNvPr id="23" name="Viết tay 22">
                <a:extLst>
                  <a:ext uri="{FF2B5EF4-FFF2-40B4-BE49-F238E27FC236}">
                    <a16:creationId xmlns:a16="http://schemas.microsoft.com/office/drawing/2014/main" id="{91462F35-1233-5390-634F-78C92C7FFB55}"/>
                  </a:ext>
                </a:extLst>
              </p:cNvPr>
              <p:cNvPicPr/>
              <p:nvPr/>
            </p:nvPicPr>
            <p:blipFill>
              <a:blip r:embed="rId3"/>
              <a:stretch>
                <a:fillRect/>
              </a:stretch>
            </p:blipFill>
            <p:spPr>
              <a:xfrm>
                <a:off x="8227391" y="7697453"/>
                <a:ext cx="18000" cy="18000"/>
              </a:xfrm>
              <a:prstGeom prst="rect">
                <a:avLst/>
              </a:prstGeom>
            </p:spPr>
          </p:pic>
        </mc:Fallback>
      </mc:AlternateContent>
      <p:sp>
        <p:nvSpPr>
          <p:cNvPr id="24" name="Hộp Văn bản 23">
            <a:extLst>
              <a:ext uri="{FF2B5EF4-FFF2-40B4-BE49-F238E27FC236}">
                <a16:creationId xmlns:a16="http://schemas.microsoft.com/office/drawing/2014/main" id="{F3279963-9B7A-0C90-77B7-FF15DF6533B1}"/>
              </a:ext>
            </a:extLst>
          </p:cNvPr>
          <p:cNvSpPr txBox="1"/>
          <p:nvPr/>
        </p:nvSpPr>
        <p:spPr>
          <a:xfrm>
            <a:off x="533275" y="6628534"/>
            <a:ext cx="12746823" cy="646331"/>
          </a:xfrm>
          <a:prstGeom prst="rect">
            <a:avLst/>
          </a:prstGeom>
          <a:noFill/>
        </p:spPr>
        <p:txBody>
          <a:bodyPr wrap="square" rtlCol="0">
            <a:spAutoFit/>
          </a:bodyPr>
          <a:lstStyle/>
          <a:p>
            <a:r>
              <a:rPr lang="vi-VN" sz="3600">
                <a:latin typeface="Times Neue Roman" panose="020B0604020202020204" charset="-93"/>
              </a:rPr>
              <a:t>Những gì được vận chuyển trên mạng lưới giao thông đường sắt?</a:t>
            </a:r>
          </a:p>
        </p:txBody>
      </p:sp>
      <p:sp>
        <p:nvSpPr>
          <p:cNvPr id="25" name="Hộp Văn bản 24">
            <a:extLst>
              <a:ext uri="{FF2B5EF4-FFF2-40B4-BE49-F238E27FC236}">
                <a16:creationId xmlns:a16="http://schemas.microsoft.com/office/drawing/2014/main" id="{84B9D5E2-6ACC-5FFF-22CD-E0FE587AFA92}"/>
              </a:ext>
            </a:extLst>
          </p:cNvPr>
          <p:cNvSpPr txBox="1"/>
          <p:nvPr/>
        </p:nvSpPr>
        <p:spPr>
          <a:xfrm>
            <a:off x="1240499" y="7743395"/>
            <a:ext cx="9753600" cy="646331"/>
          </a:xfrm>
          <a:prstGeom prst="rect">
            <a:avLst/>
          </a:prstGeom>
          <a:noFill/>
        </p:spPr>
        <p:txBody>
          <a:bodyPr wrap="square" rtlCol="0">
            <a:spAutoFit/>
          </a:bodyPr>
          <a:lstStyle/>
          <a:p>
            <a:r>
              <a:rPr lang="vi-VN" sz="3600">
                <a:solidFill>
                  <a:srgbClr val="FF0000"/>
                </a:solidFill>
                <a:latin typeface="Times Neue Roman" panose="020B0604020202020204" charset="-93"/>
              </a:rPr>
              <a:t>Tàu chở con người, hàng hóa, ….</a:t>
            </a:r>
          </a:p>
        </p:txBody>
      </p:sp>
    </p:spTree>
    <p:extLst>
      <p:ext uri="{BB962C8B-B14F-4D97-AF65-F5344CB8AC3E}">
        <p14:creationId xmlns:p14="http://schemas.microsoft.com/office/powerpoint/2010/main" val="451381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335454" y="576530"/>
            <a:ext cx="14249400" cy="769441"/>
          </a:xfrm>
          <a:prstGeom prst="rect">
            <a:avLst/>
          </a:prstGeom>
          <a:noFill/>
        </p:spPr>
        <p:txBody>
          <a:bodyPr wrap="square" rtlCol="0">
            <a:spAutoFit/>
          </a:bodyPr>
          <a:lstStyle/>
          <a:p>
            <a:r>
              <a:rPr lang="vi-VN" sz="4400">
                <a:latin typeface="Times Neue Roman" panose="020B0604020202020204" charset="-93"/>
              </a:rPr>
              <a:t>Câu 7. Quan sát hình ảnh, đây là gì?</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1599395" y="1368821"/>
            <a:ext cx="9753600" cy="830997"/>
          </a:xfrm>
          <a:prstGeom prst="rect">
            <a:avLst/>
          </a:prstGeom>
          <a:noFill/>
        </p:spPr>
        <p:txBody>
          <a:bodyPr wrap="square" rtlCol="0">
            <a:spAutoFit/>
          </a:bodyPr>
          <a:lstStyle/>
          <a:p>
            <a:r>
              <a:rPr lang="vi-VN" sz="4800">
                <a:solidFill>
                  <a:srgbClr val="FF0000"/>
                </a:solidFill>
                <a:latin typeface="Times Neue Roman" panose="020B0604020202020204" charset="-93"/>
              </a:rPr>
              <a:t>Hệ thống điện</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623691" y="2566182"/>
            <a:ext cx="5715000" cy="830997"/>
          </a:xfrm>
          <a:prstGeom prst="rect">
            <a:avLst/>
          </a:prstGeom>
          <a:noFill/>
        </p:spPr>
        <p:txBody>
          <a:bodyPr wrap="square" rtlCol="0">
            <a:spAutoFit/>
          </a:bodyPr>
          <a:lstStyle/>
          <a:p>
            <a:r>
              <a:rPr lang="vi-VN" sz="4800">
                <a:solidFill>
                  <a:srgbClr val="FF0000"/>
                </a:solidFill>
                <a:latin typeface="Times Neue Roman" panose="020B0604020202020204" charset="-93"/>
              </a:rPr>
              <a:t>Mạng lưới tải điện</a:t>
            </a:r>
          </a:p>
        </p:txBody>
      </p:sp>
      <mc:AlternateContent xmlns:mc="http://schemas.openxmlformats.org/markup-compatibility/2006" xmlns:p14="http://schemas.microsoft.com/office/powerpoint/2010/main">
        <mc:Choice Requires="p14">
          <p:contentPart p14:bwMode="auto" r:id="rId2">
            <p14:nvContentPartPr>
              <p14:cNvPr id="6" name="Viết tay 5">
                <a:extLst>
                  <a:ext uri="{FF2B5EF4-FFF2-40B4-BE49-F238E27FC236}">
                    <a16:creationId xmlns:a16="http://schemas.microsoft.com/office/drawing/2014/main" id="{0A1AAAA1-89E4-F9AB-5C9E-DCC63834523D}"/>
                  </a:ext>
                </a:extLst>
              </p14:cNvPr>
              <p14:cNvContentPartPr/>
              <p14:nvPr/>
            </p14:nvContentPartPr>
            <p14:xfrm>
              <a:off x="8138892" y="5186969"/>
              <a:ext cx="360" cy="360"/>
            </p14:xfrm>
          </p:contentPart>
        </mc:Choice>
        <mc:Fallback xmlns="">
          <p:pic>
            <p:nvPicPr>
              <p:cNvPr id="6" name="Viết tay 5">
                <a:extLst>
                  <a:ext uri="{FF2B5EF4-FFF2-40B4-BE49-F238E27FC236}">
                    <a16:creationId xmlns:a16="http://schemas.microsoft.com/office/drawing/2014/main" id="{0A1AAAA1-89E4-F9AB-5C9E-DCC63834523D}"/>
                  </a:ext>
                </a:extLst>
              </p:cNvPr>
              <p:cNvPicPr/>
              <p:nvPr/>
            </p:nvPicPr>
            <p:blipFill>
              <a:blip r:embed="rId3"/>
              <a:stretch>
                <a:fillRect/>
              </a:stretch>
            </p:blipFill>
            <p:spPr>
              <a:xfrm>
                <a:off x="8129892" y="5177969"/>
                <a:ext cx="18000" cy="18000"/>
              </a:xfrm>
              <a:prstGeom prst="rect">
                <a:avLst/>
              </a:prstGeom>
            </p:spPr>
          </p:pic>
        </mc:Fallback>
      </mc:AlternateContent>
      <p:sp>
        <p:nvSpPr>
          <p:cNvPr id="19" name="AutoShape 2" descr="Hệ thống điện là gì? Sơ đồ hệ thống điện mới nhất 2022">
            <a:extLst>
              <a:ext uri="{FF2B5EF4-FFF2-40B4-BE49-F238E27FC236}">
                <a16:creationId xmlns:a16="http://schemas.microsoft.com/office/drawing/2014/main" id="{03A3623F-FB3E-9FF6-F358-B1B35755C865}"/>
              </a:ext>
            </a:extLst>
          </p:cNvPr>
          <p:cNvSpPr>
            <a:spLocks noChangeAspect="1" noChangeArrowheads="1"/>
          </p:cNvSpPr>
          <p:nvPr/>
        </p:nvSpPr>
        <p:spPr bwMode="auto">
          <a:xfrm>
            <a:off x="8991600" y="648060"/>
            <a:ext cx="4647840" cy="46478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2" name="Hình ảnh 21">
            <a:extLst>
              <a:ext uri="{FF2B5EF4-FFF2-40B4-BE49-F238E27FC236}">
                <a16:creationId xmlns:a16="http://schemas.microsoft.com/office/drawing/2014/main" id="{E4406F5C-9E10-9F11-1C07-0CB56E15A59D}"/>
              </a:ext>
            </a:extLst>
          </p:cNvPr>
          <p:cNvPicPr>
            <a:picLocks noChangeAspect="1"/>
          </p:cNvPicPr>
          <p:nvPr/>
        </p:nvPicPr>
        <p:blipFill rotWithShape="1">
          <a:blip r:embed="rId4"/>
          <a:srcRect b="19034"/>
          <a:stretch/>
        </p:blipFill>
        <p:spPr>
          <a:xfrm>
            <a:off x="9338691" y="91695"/>
            <a:ext cx="8787616" cy="7115022"/>
          </a:xfrm>
          <a:prstGeom prst="rect">
            <a:avLst/>
          </a:prstGeom>
        </p:spPr>
      </p:pic>
      <p:sp>
        <p:nvSpPr>
          <p:cNvPr id="23" name="Hộp Văn bản 22">
            <a:extLst>
              <a:ext uri="{FF2B5EF4-FFF2-40B4-BE49-F238E27FC236}">
                <a16:creationId xmlns:a16="http://schemas.microsoft.com/office/drawing/2014/main" id="{DCB78047-5EB1-6E5D-3006-418757861901}"/>
              </a:ext>
            </a:extLst>
          </p:cNvPr>
          <p:cNvSpPr txBox="1"/>
          <p:nvPr/>
        </p:nvSpPr>
        <p:spPr>
          <a:xfrm>
            <a:off x="302975" y="2997770"/>
            <a:ext cx="14249400" cy="646331"/>
          </a:xfrm>
          <a:prstGeom prst="rect">
            <a:avLst/>
          </a:prstGeom>
          <a:noFill/>
        </p:spPr>
        <p:txBody>
          <a:bodyPr wrap="square" rtlCol="0">
            <a:spAutoFit/>
          </a:bodyPr>
          <a:lstStyle/>
          <a:p>
            <a:r>
              <a:rPr lang="vi-VN" sz="3600">
                <a:latin typeface="Times Neue Roman" panose="020B0604020202020204" charset="-93"/>
              </a:rPr>
              <a:t>Hay còn gọi là: ……………….……… ………</a:t>
            </a:r>
          </a:p>
        </p:txBody>
      </p:sp>
      <mc:AlternateContent xmlns:mc="http://schemas.openxmlformats.org/markup-compatibility/2006" xmlns:p14="http://schemas.microsoft.com/office/powerpoint/2010/main">
        <mc:Choice Requires="p14">
          <p:contentPart p14:bwMode="auto" r:id="rId5">
            <p14:nvContentPartPr>
              <p14:cNvPr id="24" name="Viết tay 23">
                <a:extLst>
                  <a:ext uri="{FF2B5EF4-FFF2-40B4-BE49-F238E27FC236}">
                    <a16:creationId xmlns:a16="http://schemas.microsoft.com/office/drawing/2014/main" id="{602EFA1A-F267-1AE7-3593-D84E34EF43F5}"/>
                  </a:ext>
                </a:extLst>
              </p14:cNvPr>
              <p14:cNvContentPartPr/>
              <p14:nvPr/>
            </p14:nvContentPartPr>
            <p14:xfrm>
              <a:off x="8465116" y="8081514"/>
              <a:ext cx="360" cy="360"/>
            </p14:xfrm>
          </p:contentPart>
        </mc:Choice>
        <mc:Fallback xmlns="">
          <p:pic>
            <p:nvPicPr>
              <p:cNvPr id="24" name="Viết tay 23">
                <a:extLst>
                  <a:ext uri="{FF2B5EF4-FFF2-40B4-BE49-F238E27FC236}">
                    <a16:creationId xmlns:a16="http://schemas.microsoft.com/office/drawing/2014/main" id="{602EFA1A-F267-1AE7-3593-D84E34EF43F5}"/>
                  </a:ext>
                </a:extLst>
              </p:cNvPr>
              <p:cNvPicPr/>
              <p:nvPr/>
            </p:nvPicPr>
            <p:blipFill>
              <a:blip r:embed="rId3"/>
              <a:stretch>
                <a:fillRect/>
              </a:stretch>
            </p:blipFill>
            <p:spPr>
              <a:xfrm>
                <a:off x="8456116" y="8072514"/>
                <a:ext cx="18000" cy="18000"/>
              </a:xfrm>
              <a:prstGeom prst="rect">
                <a:avLst/>
              </a:prstGeom>
            </p:spPr>
          </p:pic>
        </mc:Fallback>
      </mc:AlternateContent>
      <p:sp>
        <p:nvSpPr>
          <p:cNvPr id="25" name="Hộp Văn bản 24">
            <a:extLst>
              <a:ext uri="{FF2B5EF4-FFF2-40B4-BE49-F238E27FC236}">
                <a16:creationId xmlns:a16="http://schemas.microsoft.com/office/drawing/2014/main" id="{EE9D3773-C727-C2F4-9DB7-F35B49FCF52F}"/>
              </a:ext>
            </a:extLst>
          </p:cNvPr>
          <p:cNvSpPr txBox="1"/>
          <p:nvPr/>
        </p:nvSpPr>
        <p:spPr>
          <a:xfrm>
            <a:off x="395597" y="4463694"/>
            <a:ext cx="8881131" cy="1446550"/>
          </a:xfrm>
          <a:prstGeom prst="rect">
            <a:avLst/>
          </a:prstGeom>
          <a:noFill/>
        </p:spPr>
        <p:txBody>
          <a:bodyPr wrap="square" rtlCol="0">
            <a:spAutoFit/>
          </a:bodyPr>
          <a:lstStyle/>
          <a:p>
            <a:r>
              <a:rPr lang="vi-VN" sz="4400">
                <a:latin typeface="Times Neue Roman" panose="020B0604020202020204" charset="-93"/>
              </a:rPr>
              <a:t>Những gì được vận chuyển trên mạng lưới tải điện?</a:t>
            </a:r>
          </a:p>
        </p:txBody>
      </p:sp>
      <p:sp>
        <p:nvSpPr>
          <p:cNvPr id="26" name="Hộp Văn bản 25">
            <a:extLst>
              <a:ext uri="{FF2B5EF4-FFF2-40B4-BE49-F238E27FC236}">
                <a16:creationId xmlns:a16="http://schemas.microsoft.com/office/drawing/2014/main" id="{389AD0F1-7FAE-54B0-7887-229BCB5F1CCF}"/>
              </a:ext>
            </a:extLst>
          </p:cNvPr>
          <p:cNvSpPr txBox="1"/>
          <p:nvPr/>
        </p:nvSpPr>
        <p:spPr>
          <a:xfrm>
            <a:off x="1847405" y="6057900"/>
            <a:ext cx="5486400" cy="830997"/>
          </a:xfrm>
          <a:prstGeom prst="rect">
            <a:avLst/>
          </a:prstGeom>
          <a:noFill/>
        </p:spPr>
        <p:txBody>
          <a:bodyPr wrap="square" rtlCol="0">
            <a:spAutoFit/>
          </a:bodyPr>
          <a:lstStyle/>
          <a:p>
            <a:r>
              <a:rPr lang="vi-VN" sz="4800">
                <a:solidFill>
                  <a:srgbClr val="FF0000"/>
                </a:solidFill>
                <a:latin typeface="Times Neue Roman" panose="020B0604020202020204" charset="-93"/>
              </a:rPr>
              <a:t>Điện năng</a:t>
            </a:r>
          </a:p>
        </p:txBody>
      </p:sp>
    </p:spTree>
    <p:extLst>
      <p:ext uri="{BB962C8B-B14F-4D97-AF65-F5344CB8AC3E}">
        <p14:creationId xmlns:p14="http://schemas.microsoft.com/office/powerpoint/2010/main" val="3240706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1DE16081-1C76-6577-7B09-959A3FE66BD9}"/>
              </a:ext>
            </a:extLst>
          </p:cNvPr>
          <p:cNvSpPr txBox="1"/>
          <p:nvPr/>
        </p:nvSpPr>
        <p:spPr>
          <a:xfrm>
            <a:off x="203921" y="3938528"/>
            <a:ext cx="11353800" cy="1569660"/>
          </a:xfrm>
          <a:prstGeom prst="rect">
            <a:avLst/>
          </a:prstGeom>
          <a:noFill/>
        </p:spPr>
        <p:txBody>
          <a:bodyPr wrap="square">
            <a:spAutoFit/>
          </a:bodyPr>
          <a:lstStyle/>
          <a:p>
            <a:r>
              <a:rPr lang="vi-VN" sz="4800" b="0">
                <a:latin typeface="Times New Roman" panose="02020603050405020304" pitchFamily="18" charset="0"/>
                <a:cs typeface="Times New Roman" panose="02020603050405020304" pitchFamily="18" charset="0"/>
              </a:rPr>
              <a:t>Câu</a:t>
            </a:r>
            <a:r>
              <a:rPr lang="en-US" sz="4800" b="0">
                <a:latin typeface="Times New Roman" panose="02020603050405020304" pitchFamily="18" charset="0"/>
                <a:cs typeface="Times New Roman" panose="02020603050405020304" pitchFamily="18" charset="0"/>
              </a:rPr>
              <a:t> 8. Em hãy chọn phương án trả lời đúng</a:t>
            </a:r>
          </a:p>
          <a:p>
            <a:r>
              <a:rPr lang="en-US" sz="4800" b="0">
                <a:solidFill>
                  <a:srgbClr val="7030A0"/>
                </a:solidFill>
                <a:latin typeface="Times New Roman" panose="02020603050405020304" pitchFamily="18" charset="0"/>
                <a:cs typeface="Times New Roman" panose="02020603050405020304" pitchFamily="18" charset="0"/>
              </a:rPr>
              <a:t>Điểm</a:t>
            </a:r>
            <a:r>
              <a:rPr lang="en-US" sz="4800" b="0" baseline="0">
                <a:solidFill>
                  <a:srgbClr val="7030A0"/>
                </a:solidFill>
                <a:latin typeface="Times New Roman" panose="02020603050405020304" pitchFamily="18" charset="0"/>
                <a:cs typeface="Times New Roman" panose="02020603050405020304" pitchFamily="18" charset="0"/>
              </a:rPr>
              <a:t> chung của những mạng lưới </a:t>
            </a:r>
            <a:r>
              <a:rPr lang="vi-VN" sz="4800">
                <a:solidFill>
                  <a:srgbClr val="7030A0"/>
                </a:solidFill>
                <a:latin typeface="Times New Roman" panose="02020603050405020304" pitchFamily="18" charset="0"/>
                <a:cs typeface="Times New Roman" panose="02020603050405020304" pitchFamily="18" charset="0"/>
              </a:rPr>
              <a:t>trên</a:t>
            </a:r>
            <a:r>
              <a:rPr lang="en-US" sz="4800" b="0" baseline="0">
                <a:solidFill>
                  <a:srgbClr val="7030A0"/>
                </a:solidFill>
                <a:latin typeface="Times New Roman" panose="02020603050405020304" pitchFamily="18" charset="0"/>
                <a:cs typeface="Times New Roman" panose="02020603050405020304" pitchFamily="18" charset="0"/>
              </a:rPr>
              <a:t> là gì ?</a:t>
            </a:r>
            <a:endParaRPr lang="en-US" sz="4800" b="0" dirty="0">
              <a:solidFill>
                <a:srgbClr val="7030A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4CB8D456-4ED7-A2BA-07FB-FA5988A3DEA3}"/>
              </a:ext>
            </a:extLst>
          </p:cNvPr>
          <p:cNvSpPr txBox="1"/>
          <p:nvPr/>
        </p:nvSpPr>
        <p:spPr>
          <a:xfrm>
            <a:off x="1004022" y="5927463"/>
            <a:ext cx="10287000" cy="3046988"/>
          </a:xfrm>
          <a:prstGeom prst="rect">
            <a:avLst/>
          </a:prstGeom>
          <a:noFill/>
        </p:spPr>
        <p:txBody>
          <a:bodyPr wrap="square">
            <a:spAutoFit/>
          </a:bodyPr>
          <a:lstStyle/>
          <a:p>
            <a:pPr marL="914400" indent="-914400">
              <a:buAutoNum type="alphaUcPeriod"/>
            </a:pPr>
            <a:r>
              <a:rPr lang="en-US" sz="4800" b="0">
                <a:latin typeface="Times New Roman" panose="02020603050405020304" pitchFamily="18" charset="0"/>
                <a:cs typeface="Times New Roman" panose="02020603050405020304" pitchFamily="18" charset="0"/>
              </a:rPr>
              <a:t>Có nhiều thành viên                        </a:t>
            </a:r>
            <a:endParaRPr lang="en-US" sz="4800">
              <a:latin typeface="Times New Roman" panose="02020603050405020304" pitchFamily="18" charset="0"/>
              <a:cs typeface="Times New Roman" panose="02020603050405020304" pitchFamily="18" charset="0"/>
            </a:endParaRPr>
          </a:p>
          <a:p>
            <a:pPr marL="914400" indent="-914400">
              <a:buAutoNum type="alphaUcPeriod"/>
            </a:pPr>
            <a:r>
              <a:rPr lang="en-US" sz="4800" b="0">
                <a:latin typeface="Times New Roman" panose="02020603050405020304" pitchFamily="18" charset="0"/>
                <a:cs typeface="Times New Roman" panose="02020603050405020304" pitchFamily="18" charset="0"/>
              </a:rPr>
              <a:t>Chia sẻ tài nguyên</a:t>
            </a:r>
          </a:p>
          <a:p>
            <a:pPr marL="0" indent="0">
              <a:buNone/>
            </a:pPr>
            <a:r>
              <a:rPr lang="en-US" sz="4800" b="0">
                <a:latin typeface="Times New Roman" panose="02020603050405020304" pitchFamily="18" charset="0"/>
                <a:cs typeface="Times New Roman" panose="02020603050405020304" pitchFamily="18" charset="0"/>
              </a:rPr>
              <a:t>C.  Kết nối các thành viên                         </a:t>
            </a:r>
          </a:p>
          <a:p>
            <a:pPr marL="0" indent="0">
              <a:buNone/>
            </a:pPr>
            <a:r>
              <a:rPr lang="en-US" sz="4800" b="0">
                <a:latin typeface="Times New Roman" panose="02020603050405020304" pitchFamily="18" charset="0"/>
                <a:cs typeface="Times New Roman" panose="02020603050405020304" pitchFamily="18" charset="0"/>
              </a:rPr>
              <a:t>D.  Có nhiều đường cắt nhau </a:t>
            </a:r>
            <a:endParaRPr lang="en-US" sz="4800" b="0" u="sng"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C5ED08A6-17AF-E1E7-95C5-C01A5D0453BC}"/>
              </a:ext>
            </a:extLst>
          </p:cNvPr>
          <p:cNvSpPr txBox="1"/>
          <p:nvPr/>
        </p:nvSpPr>
        <p:spPr>
          <a:xfrm>
            <a:off x="533400" y="192008"/>
            <a:ext cx="4419600" cy="1200329"/>
          </a:xfrm>
          <a:prstGeom prst="rect">
            <a:avLst/>
          </a:prstGeom>
          <a:noFill/>
        </p:spPr>
        <p:txBody>
          <a:bodyPr wrap="square" rtlCol="0">
            <a:spAutoFit/>
          </a:bodyPr>
          <a:lstStyle/>
          <a:p>
            <a:r>
              <a:rPr lang="vi-VN" sz="3600" b="1" i="1">
                <a:solidFill>
                  <a:srgbClr val="0000FF"/>
                </a:solidFill>
                <a:latin typeface="Times Neue Roman" panose="020B0604020202020204" charset="-93"/>
              </a:rPr>
              <a:t>Mạng lưới giao thông</a:t>
            </a:r>
          </a:p>
          <a:p>
            <a:r>
              <a:rPr lang="vi-VN" sz="3600" b="1" i="1">
                <a:solidFill>
                  <a:srgbClr val="0000FF"/>
                </a:solidFill>
                <a:latin typeface="Times Neue Roman" panose="020B0604020202020204" charset="-93"/>
              </a:rPr>
              <a:t> đường bộ</a:t>
            </a:r>
          </a:p>
        </p:txBody>
      </p:sp>
      <p:sp>
        <p:nvSpPr>
          <p:cNvPr id="13" name="Hộp Văn bản 12">
            <a:extLst>
              <a:ext uri="{FF2B5EF4-FFF2-40B4-BE49-F238E27FC236}">
                <a16:creationId xmlns:a16="http://schemas.microsoft.com/office/drawing/2014/main" id="{FC2B3D01-4372-C9AF-79BD-9711F275465F}"/>
              </a:ext>
            </a:extLst>
          </p:cNvPr>
          <p:cNvSpPr txBox="1"/>
          <p:nvPr/>
        </p:nvSpPr>
        <p:spPr>
          <a:xfrm>
            <a:off x="13721590" y="47535"/>
            <a:ext cx="4546423" cy="1200329"/>
          </a:xfrm>
          <a:prstGeom prst="rect">
            <a:avLst/>
          </a:prstGeom>
          <a:noFill/>
        </p:spPr>
        <p:txBody>
          <a:bodyPr wrap="square" rtlCol="0">
            <a:spAutoFit/>
          </a:bodyPr>
          <a:lstStyle/>
          <a:p>
            <a:r>
              <a:rPr lang="vi-VN" sz="3600" b="1" i="1">
                <a:solidFill>
                  <a:srgbClr val="0000FF"/>
                </a:solidFill>
                <a:latin typeface="Times Neue Roman" panose="020B0604020202020204" charset="-93"/>
              </a:rPr>
              <a:t>Mạng lưới giao thông</a:t>
            </a:r>
          </a:p>
          <a:p>
            <a:r>
              <a:rPr lang="vi-VN" sz="3600" b="1" i="1">
                <a:solidFill>
                  <a:srgbClr val="0000FF"/>
                </a:solidFill>
                <a:latin typeface="Times Neue Roman" panose="020B0604020202020204" charset="-93"/>
              </a:rPr>
              <a:t> đường sắt</a:t>
            </a:r>
          </a:p>
        </p:txBody>
      </p:sp>
      <p:sp>
        <p:nvSpPr>
          <p:cNvPr id="14" name="Hộp Văn bản 13">
            <a:extLst>
              <a:ext uri="{FF2B5EF4-FFF2-40B4-BE49-F238E27FC236}">
                <a16:creationId xmlns:a16="http://schemas.microsoft.com/office/drawing/2014/main" id="{822BC835-AEFB-03F1-1E02-9F8FDC976B32}"/>
              </a:ext>
            </a:extLst>
          </p:cNvPr>
          <p:cNvSpPr txBox="1"/>
          <p:nvPr/>
        </p:nvSpPr>
        <p:spPr>
          <a:xfrm>
            <a:off x="13325905" y="7467369"/>
            <a:ext cx="4565178" cy="707886"/>
          </a:xfrm>
          <a:prstGeom prst="rect">
            <a:avLst/>
          </a:prstGeom>
          <a:noFill/>
        </p:spPr>
        <p:txBody>
          <a:bodyPr wrap="square" rtlCol="0">
            <a:spAutoFit/>
          </a:bodyPr>
          <a:lstStyle/>
          <a:p>
            <a:r>
              <a:rPr lang="vi-VN" sz="4000" b="1" i="1">
                <a:solidFill>
                  <a:srgbClr val="0000FF"/>
                </a:solidFill>
                <a:latin typeface="Times Neue Roman" panose="020B0604020202020204" charset="-93"/>
              </a:rPr>
              <a:t>Mạng lưới tải điện</a:t>
            </a:r>
          </a:p>
        </p:txBody>
      </p:sp>
      <p:pic>
        <p:nvPicPr>
          <p:cNvPr id="2050" name="Picture 2" descr="Các loại đường giao thông theo quy định pháp luật bạn nên biết">
            <a:extLst>
              <a:ext uri="{FF2B5EF4-FFF2-40B4-BE49-F238E27FC236}">
                <a16:creationId xmlns:a16="http://schemas.microsoft.com/office/drawing/2014/main" id="{79B518CD-8788-F750-9CA8-105D44F841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1058" y="647700"/>
            <a:ext cx="5302129" cy="3486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Tin tức, hình ảnh, video clip mới nhất về mạng lưới giao thông">
            <a:extLst>
              <a:ext uri="{FF2B5EF4-FFF2-40B4-BE49-F238E27FC236}">
                <a16:creationId xmlns:a16="http://schemas.microsoft.com/office/drawing/2014/main" id="{B10979EB-3523-0A16-4D8E-49DF6DF18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656" y="36917"/>
            <a:ext cx="5302129" cy="35917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Những điều hữu ích về lưới điện quốc gia bạn cần biết">
            <a:extLst>
              <a:ext uri="{FF2B5EF4-FFF2-40B4-BE49-F238E27FC236}">
                <a16:creationId xmlns:a16="http://schemas.microsoft.com/office/drawing/2014/main" id="{88E51A51-88DA-3521-4885-EE0E65CB9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0479" y="3812876"/>
            <a:ext cx="5943600" cy="36776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ISPRING_UUID" val="{F5BD333D-0EC4-455F-9A87-A46DB1DAD569}"/>
  <p:tag name="ISPRING_RESOURCE_FOLDER" val="E:\2023-2024\CHUYÊN ĐỀ TIN 6 TUẦN 5 TIÉT 6\"/>
  <p:tag name="ISPRING_PRESENTATION_PATH" val="E:\2023-2024\CHUYÊN ĐỀ TIN 6 TUẦN 5 TIÉT 6.pptx"/>
  <p:tag name="ISPRING_PROJECT_VERSION" val="9"/>
  <p:tag name="ISPRING_PROJECT_FOLDER_UPDATED" val="1"/>
  <p:tag name="ISPRING_SCREEN_RECS_UPDATED" val="E:\2023-2024\CHUYÊN ĐỀ TIN 6 TUẦN 5 TIÉT 6\"/>
</p:tagLst>
</file>

<file path=ppt/theme/theme1.xml><?xml version="1.0" encoding="utf-8"?>
<a:theme xmlns:a="http://schemas.openxmlformats.org/drawingml/2006/main" name="776TGp_wellbeinglife_light">
  <a:themeElements>
    <a:clrScheme name="Custom 53">
      <a:dk1>
        <a:srgbClr val="000000"/>
      </a:dk1>
      <a:lt1>
        <a:srgbClr val="FFFFFF"/>
      </a:lt1>
      <a:dk2>
        <a:srgbClr val="4878B2"/>
      </a:dk2>
      <a:lt2>
        <a:srgbClr val="ABCEEB"/>
      </a:lt2>
      <a:accent1>
        <a:srgbClr val="6DB7E5"/>
      </a:accent1>
      <a:accent2>
        <a:srgbClr val="B975D7"/>
      </a:accent2>
      <a:accent3>
        <a:srgbClr val="7CA747"/>
      </a:accent3>
      <a:accent4>
        <a:srgbClr val="396E8F"/>
      </a:accent4>
      <a:accent5>
        <a:srgbClr val="B8689B"/>
      </a:accent5>
      <a:accent6>
        <a:srgbClr val="C76565"/>
      </a:accent6>
      <a:hlink>
        <a:srgbClr val="4499C4"/>
      </a:hlink>
      <a:folHlink>
        <a:srgbClr val="46A88A"/>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4CAE55"/>
        </a:dk2>
        <a:lt2>
          <a:srgbClr val="AFDBC1"/>
        </a:lt2>
        <a:accent1>
          <a:srgbClr val="4BC191"/>
        </a:accent1>
        <a:accent2>
          <a:srgbClr val="517BCF"/>
        </a:accent2>
        <a:accent3>
          <a:srgbClr val="FFFFFF"/>
        </a:accent3>
        <a:accent4>
          <a:srgbClr val="000000"/>
        </a:accent4>
        <a:accent5>
          <a:srgbClr val="B1DDC7"/>
        </a:accent5>
        <a:accent6>
          <a:srgbClr val="496FBB"/>
        </a:accent6>
        <a:hlink>
          <a:srgbClr val="A061C3"/>
        </a:hlink>
        <a:folHlink>
          <a:srgbClr val="38AA9C"/>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4878B2"/>
        </a:dk2>
        <a:lt2>
          <a:srgbClr val="ABCEEB"/>
        </a:lt2>
        <a:accent1>
          <a:srgbClr val="6DB7E5"/>
        </a:accent1>
        <a:accent2>
          <a:srgbClr val="B975D7"/>
        </a:accent2>
        <a:accent3>
          <a:srgbClr val="FFFFFF"/>
        </a:accent3>
        <a:accent4>
          <a:srgbClr val="000000"/>
        </a:accent4>
        <a:accent5>
          <a:srgbClr val="BAD8F0"/>
        </a:accent5>
        <a:accent6>
          <a:srgbClr val="A769C3"/>
        </a:accent6>
        <a:hlink>
          <a:srgbClr val="4499C4"/>
        </a:hlink>
        <a:folHlink>
          <a:srgbClr val="46A88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A58835"/>
        </a:dk2>
        <a:lt2>
          <a:srgbClr val="DECB9C"/>
        </a:lt2>
        <a:accent1>
          <a:srgbClr val="D3B855"/>
        </a:accent1>
        <a:accent2>
          <a:srgbClr val="91BF3F"/>
        </a:accent2>
        <a:accent3>
          <a:srgbClr val="FFFFFF"/>
        </a:accent3>
        <a:accent4>
          <a:srgbClr val="000000"/>
        </a:accent4>
        <a:accent5>
          <a:srgbClr val="E6D8B4"/>
        </a:accent5>
        <a:accent6>
          <a:srgbClr val="83AD38"/>
        </a:accent6>
        <a:hlink>
          <a:srgbClr val="5DBF82"/>
        </a:hlink>
        <a:folHlink>
          <a:srgbClr val="DD6D6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20-canh tp yen binh</Template>
  <TotalTime>396</TotalTime>
  <Words>1631</Words>
  <Application>Microsoft Office PowerPoint</Application>
  <PresentationFormat>Custom</PresentationFormat>
  <Paragraphs>254</Paragraphs>
  <Slides>27</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8" baseType="lpstr">
      <vt:lpstr>Calibri</vt:lpstr>
      <vt:lpstr>DejaVu Serif Bold</vt:lpstr>
      <vt:lpstr>Dancing Script</vt:lpstr>
      <vt:lpstr>Times Neue Roman</vt:lpstr>
      <vt:lpstr>Arial</vt:lpstr>
      <vt:lpstr>Times New Roman</vt:lpstr>
      <vt:lpstr>Symbol</vt:lpstr>
      <vt:lpstr>Bogart Black</vt:lpstr>
      <vt:lpstr>Wingdings</vt:lpstr>
      <vt:lpstr>776TGp_wellbeinglife_light</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HOẠT ĐỘNG LUYỆN TẬP</vt:lpstr>
      <vt:lpstr>HOẠT ĐỘNG LUYỆN TẬP</vt:lpstr>
      <vt:lpstr>HOẠT ĐỘNG VẬN DỤNG</vt:lpstr>
      <vt:lpstr>HOẠT ĐỘNG VẬN DỤNG</vt:lpstr>
      <vt:lpstr>HƯỚNG DẪN HỌC TẬP Ở NHÀ</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Danh Hạnh - Slide đầu</dc:title>
  <dc:creator>CuDut School</dc:creator>
  <cp:lastModifiedBy>Min Anh</cp:lastModifiedBy>
  <cp:revision>21</cp:revision>
  <dcterms:created xsi:type="dcterms:W3CDTF">2006-08-16T00:00:00Z</dcterms:created>
  <dcterms:modified xsi:type="dcterms:W3CDTF">2025-02-23T14:14:02Z</dcterms:modified>
  <dc:identifier>DAEwvruXQIE</dc:identifier>
</cp:coreProperties>
</file>