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74" r:id="rId3"/>
  </p:sldMasterIdLst>
  <p:notesMasterIdLst>
    <p:notesMasterId r:id="rId31"/>
  </p:notesMasterIdLst>
  <p:sldIdLst>
    <p:sldId id="302" r:id="rId4"/>
    <p:sldId id="270" r:id="rId5"/>
    <p:sldId id="268" r:id="rId6"/>
    <p:sldId id="303" r:id="rId7"/>
    <p:sldId id="265" r:id="rId8"/>
    <p:sldId id="269" r:id="rId9"/>
    <p:sldId id="273" r:id="rId10"/>
    <p:sldId id="284" r:id="rId11"/>
    <p:sldId id="295" r:id="rId12"/>
    <p:sldId id="276" r:id="rId13"/>
    <p:sldId id="279" r:id="rId14"/>
    <p:sldId id="277" r:id="rId15"/>
    <p:sldId id="278" r:id="rId16"/>
    <p:sldId id="281" r:id="rId17"/>
    <p:sldId id="293" r:id="rId18"/>
    <p:sldId id="288" r:id="rId19"/>
    <p:sldId id="282" r:id="rId20"/>
    <p:sldId id="271" r:id="rId21"/>
    <p:sldId id="290" r:id="rId22"/>
    <p:sldId id="299" r:id="rId23"/>
    <p:sldId id="300" r:id="rId24"/>
    <p:sldId id="272" r:id="rId25"/>
    <p:sldId id="301" r:id="rId26"/>
    <p:sldId id="286" r:id="rId27"/>
    <p:sldId id="289" r:id="rId28"/>
    <p:sldId id="287" r:id="rId29"/>
    <p:sldId id="315" r:id="rId3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FF"/>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6" autoAdjust="0"/>
    <p:restoredTop sz="94628" autoAdjust="0"/>
  </p:normalViewPr>
  <p:slideViewPr>
    <p:cSldViewPr>
      <p:cViewPr varScale="1">
        <p:scale>
          <a:sx n="104" d="100"/>
          <a:sy n="104" d="100"/>
        </p:scale>
        <p:origin x="854" y="72"/>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F0B4A-AAE1-4154-8B0E-63E9F4118B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565C39-BF4B-4526-8775-0CDFF8B5AB2A}">
      <dgm:prSet phldrT="[Text]"/>
      <dgm:spPr/>
      <dgm:t>
        <a:bodyPr/>
        <a:lstStyle/>
        <a:p>
          <a:r>
            <a:rPr lang="en-US"/>
            <a:t>Input: Các thông tin đầu vào </a:t>
          </a:r>
        </a:p>
      </dgm:t>
    </dgm:pt>
    <dgm:pt modelId="{0E9A491F-B47F-4625-8457-57B6BCAD2111}" type="parTrans" cxnId="{A3ABDB4C-95CE-4572-A086-70D9851D2D53}">
      <dgm:prSet/>
      <dgm:spPr/>
      <dgm:t>
        <a:bodyPr/>
        <a:lstStyle/>
        <a:p>
          <a:endParaRPr lang="en-US"/>
        </a:p>
      </dgm:t>
    </dgm:pt>
    <dgm:pt modelId="{B96B2CB0-70F2-4A56-BB90-A6EE65CDF06F}" type="sibTrans" cxnId="{A3ABDB4C-95CE-4572-A086-70D9851D2D53}">
      <dgm:prSet/>
      <dgm:spPr/>
      <dgm:t>
        <a:bodyPr/>
        <a:lstStyle/>
        <a:p>
          <a:endParaRPr lang="en-US"/>
        </a:p>
      </dgm:t>
    </dgm:pt>
    <dgm:pt modelId="{D7BB83D9-C4CC-4F67-A7C7-356219FA9839}">
      <dgm:prSet phldrT="[Text]"/>
      <dgm:spPr/>
      <dgm:t>
        <a:bodyPr/>
        <a:lstStyle/>
        <a:p>
          <a:r>
            <a:rPr lang="en-US"/>
            <a:t>Out put: Các thông tin đầu ra</a:t>
          </a:r>
        </a:p>
      </dgm:t>
    </dgm:pt>
    <dgm:pt modelId="{40F609ED-8130-40CD-BC14-4644BBF84FA9}" type="parTrans" cxnId="{5AE659B6-033A-4039-8C8C-F7952461C09D}">
      <dgm:prSet/>
      <dgm:spPr/>
      <dgm:t>
        <a:bodyPr/>
        <a:lstStyle/>
        <a:p>
          <a:endParaRPr lang="en-US"/>
        </a:p>
      </dgm:t>
    </dgm:pt>
    <dgm:pt modelId="{8340688A-D1F6-415D-8559-C56B69787F31}" type="sibTrans" cxnId="{5AE659B6-033A-4039-8C8C-F7952461C09D}">
      <dgm:prSet/>
      <dgm:spPr/>
      <dgm:t>
        <a:bodyPr/>
        <a:lstStyle/>
        <a:p>
          <a:endParaRPr lang="en-US"/>
        </a:p>
      </dgm:t>
    </dgm:pt>
    <dgm:pt modelId="{F6A4BE94-E0A2-484B-9EFF-C48F6F984395}" type="pres">
      <dgm:prSet presAssocID="{6A6F0B4A-AAE1-4154-8B0E-63E9F4118BFE}" presName="linear" presStyleCnt="0">
        <dgm:presLayoutVars>
          <dgm:dir/>
          <dgm:animLvl val="lvl"/>
          <dgm:resizeHandles val="exact"/>
        </dgm:presLayoutVars>
      </dgm:prSet>
      <dgm:spPr/>
    </dgm:pt>
    <dgm:pt modelId="{40E85821-787F-4BE3-AB8F-7174027945F2}" type="pres">
      <dgm:prSet presAssocID="{A3565C39-BF4B-4526-8775-0CDFF8B5AB2A}" presName="parentLin" presStyleCnt="0"/>
      <dgm:spPr/>
    </dgm:pt>
    <dgm:pt modelId="{E431D617-5B95-4234-8438-B38BB735626E}" type="pres">
      <dgm:prSet presAssocID="{A3565C39-BF4B-4526-8775-0CDFF8B5AB2A}" presName="parentLeftMargin" presStyleLbl="node1" presStyleIdx="0" presStyleCnt="2"/>
      <dgm:spPr/>
    </dgm:pt>
    <dgm:pt modelId="{04A93B8C-7FF9-4E79-9234-989CC67EBF00}" type="pres">
      <dgm:prSet presAssocID="{A3565C39-BF4B-4526-8775-0CDFF8B5AB2A}" presName="parentText" presStyleLbl="node1" presStyleIdx="0" presStyleCnt="2" custScaleX="114041">
        <dgm:presLayoutVars>
          <dgm:chMax val="0"/>
          <dgm:bulletEnabled val="1"/>
        </dgm:presLayoutVars>
      </dgm:prSet>
      <dgm:spPr/>
    </dgm:pt>
    <dgm:pt modelId="{9EA33F5A-29C5-4A8C-93B5-230373438B50}" type="pres">
      <dgm:prSet presAssocID="{A3565C39-BF4B-4526-8775-0CDFF8B5AB2A}" presName="negativeSpace" presStyleCnt="0"/>
      <dgm:spPr/>
    </dgm:pt>
    <dgm:pt modelId="{F45D57E8-F178-4855-AC33-87705D764625}" type="pres">
      <dgm:prSet presAssocID="{A3565C39-BF4B-4526-8775-0CDFF8B5AB2A}" presName="childText" presStyleLbl="conFgAcc1" presStyleIdx="0" presStyleCnt="2">
        <dgm:presLayoutVars>
          <dgm:bulletEnabled val="1"/>
        </dgm:presLayoutVars>
      </dgm:prSet>
      <dgm:spPr/>
    </dgm:pt>
    <dgm:pt modelId="{5333A547-16E8-4784-8ABF-FE2BA74244B7}" type="pres">
      <dgm:prSet presAssocID="{B96B2CB0-70F2-4A56-BB90-A6EE65CDF06F}" presName="spaceBetweenRectangles" presStyleCnt="0"/>
      <dgm:spPr/>
    </dgm:pt>
    <dgm:pt modelId="{9BF791DD-DEF1-4BEF-BD4B-745F90C5D397}" type="pres">
      <dgm:prSet presAssocID="{D7BB83D9-C4CC-4F67-A7C7-356219FA9839}" presName="parentLin" presStyleCnt="0"/>
      <dgm:spPr/>
    </dgm:pt>
    <dgm:pt modelId="{24F42E94-0CD0-400E-B401-D6338036CF70}" type="pres">
      <dgm:prSet presAssocID="{D7BB83D9-C4CC-4F67-A7C7-356219FA9839}" presName="parentLeftMargin" presStyleLbl="node1" presStyleIdx="0" presStyleCnt="2"/>
      <dgm:spPr/>
    </dgm:pt>
    <dgm:pt modelId="{C09D82B6-22EA-4127-9848-5195EF27ED04}" type="pres">
      <dgm:prSet presAssocID="{D7BB83D9-C4CC-4F67-A7C7-356219FA9839}" presName="parentText" presStyleLbl="node1" presStyleIdx="1" presStyleCnt="2" custScaleX="114041">
        <dgm:presLayoutVars>
          <dgm:chMax val="0"/>
          <dgm:bulletEnabled val="1"/>
        </dgm:presLayoutVars>
      </dgm:prSet>
      <dgm:spPr/>
    </dgm:pt>
    <dgm:pt modelId="{EBA5889C-513E-40DB-815F-59CE92479488}" type="pres">
      <dgm:prSet presAssocID="{D7BB83D9-C4CC-4F67-A7C7-356219FA9839}" presName="negativeSpace" presStyleCnt="0"/>
      <dgm:spPr/>
    </dgm:pt>
    <dgm:pt modelId="{9179D783-36D7-4DC1-B188-5416E834912E}" type="pres">
      <dgm:prSet presAssocID="{D7BB83D9-C4CC-4F67-A7C7-356219FA9839}" presName="childText" presStyleLbl="conFgAcc1" presStyleIdx="1" presStyleCnt="2">
        <dgm:presLayoutVars>
          <dgm:bulletEnabled val="1"/>
        </dgm:presLayoutVars>
      </dgm:prSet>
      <dgm:spPr/>
    </dgm:pt>
  </dgm:ptLst>
  <dgm:cxnLst>
    <dgm:cxn modelId="{5E3B7E0E-F253-41C1-81D9-0331278C2536}" type="presOf" srcId="{D7BB83D9-C4CC-4F67-A7C7-356219FA9839}" destId="{24F42E94-0CD0-400E-B401-D6338036CF70}" srcOrd="0" destOrd="0" presId="urn:microsoft.com/office/officeart/2005/8/layout/list1"/>
    <dgm:cxn modelId="{A3ABDB4C-95CE-4572-A086-70D9851D2D53}" srcId="{6A6F0B4A-AAE1-4154-8B0E-63E9F4118BFE}" destId="{A3565C39-BF4B-4526-8775-0CDFF8B5AB2A}" srcOrd="0" destOrd="0" parTransId="{0E9A491F-B47F-4625-8457-57B6BCAD2111}" sibTransId="{B96B2CB0-70F2-4A56-BB90-A6EE65CDF06F}"/>
    <dgm:cxn modelId="{D6988E77-93B4-48D5-90C3-D50111DCFF05}" type="presOf" srcId="{D7BB83D9-C4CC-4F67-A7C7-356219FA9839}" destId="{C09D82B6-22EA-4127-9848-5195EF27ED04}" srcOrd="1" destOrd="0" presId="urn:microsoft.com/office/officeart/2005/8/layout/list1"/>
    <dgm:cxn modelId="{5AE659B6-033A-4039-8C8C-F7952461C09D}" srcId="{6A6F0B4A-AAE1-4154-8B0E-63E9F4118BFE}" destId="{D7BB83D9-C4CC-4F67-A7C7-356219FA9839}" srcOrd="1" destOrd="0" parTransId="{40F609ED-8130-40CD-BC14-4644BBF84FA9}" sibTransId="{8340688A-D1F6-415D-8559-C56B69787F31}"/>
    <dgm:cxn modelId="{BC230BD7-C51C-4A4A-A0F0-8B94E51CEBE0}" type="presOf" srcId="{6A6F0B4A-AAE1-4154-8B0E-63E9F4118BFE}" destId="{F6A4BE94-E0A2-484B-9EFF-C48F6F984395}" srcOrd="0" destOrd="0" presId="urn:microsoft.com/office/officeart/2005/8/layout/list1"/>
    <dgm:cxn modelId="{17BADAE1-22D7-42DC-A0E3-3BE7EB005E92}" type="presOf" srcId="{A3565C39-BF4B-4526-8775-0CDFF8B5AB2A}" destId="{E431D617-5B95-4234-8438-B38BB735626E}" srcOrd="0" destOrd="0" presId="urn:microsoft.com/office/officeart/2005/8/layout/list1"/>
    <dgm:cxn modelId="{0CFEF0F2-A2BC-4F8B-BB82-6A06F85D736D}" type="presOf" srcId="{A3565C39-BF4B-4526-8775-0CDFF8B5AB2A}" destId="{04A93B8C-7FF9-4E79-9234-989CC67EBF00}" srcOrd="1" destOrd="0" presId="urn:microsoft.com/office/officeart/2005/8/layout/list1"/>
    <dgm:cxn modelId="{6657E4F9-13F9-44CE-B97D-385DFFF62B4E}" type="presParOf" srcId="{F6A4BE94-E0A2-484B-9EFF-C48F6F984395}" destId="{40E85821-787F-4BE3-AB8F-7174027945F2}" srcOrd="0" destOrd="0" presId="urn:microsoft.com/office/officeart/2005/8/layout/list1"/>
    <dgm:cxn modelId="{56317466-6605-4E6D-AFB6-751C4443D3AB}" type="presParOf" srcId="{40E85821-787F-4BE3-AB8F-7174027945F2}" destId="{E431D617-5B95-4234-8438-B38BB735626E}" srcOrd="0" destOrd="0" presId="urn:microsoft.com/office/officeart/2005/8/layout/list1"/>
    <dgm:cxn modelId="{4E905185-19BD-453D-9D4A-974E50D62FD5}" type="presParOf" srcId="{40E85821-787F-4BE3-AB8F-7174027945F2}" destId="{04A93B8C-7FF9-4E79-9234-989CC67EBF00}" srcOrd="1" destOrd="0" presId="urn:microsoft.com/office/officeart/2005/8/layout/list1"/>
    <dgm:cxn modelId="{F16B8950-D0F4-4556-8234-172025484DF6}" type="presParOf" srcId="{F6A4BE94-E0A2-484B-9EFF-C48F6F984395}" destId="{9EA33F5A-29C5-4A8C-93B5-230373438B50}" srcOrd="1" destOrd="0" presId="urn:microsoft.com/office/officeart/2005/8/layout/list1"/>
    <dgm:cxn modelId="{773455A8-FD7A-4F47-9CDE-183ECFC13926}" type="presParOf" srcId="{F6A4BE94-E0A2-484B-9EFF-C48F6F984395}" destId="{F45D57E8-F178-4855-AC33-87705D764625}" srcOrd="2" destOrd="0" presId="urn:microsoft.com/office/officeart/2005/8/layout/list1"/>
    <dgm:cxn modelId="{2016AADA-4B0B-4EDF-BF9D-9620AE2AE07B}" type="presParOf" srcId="{F6A4BE94-E0A2-484B-9EFF-C48F6F984395}" destId="{5333A547-16E8-4784-8ABF-FE2BA74244B7}" srcOrd="3" destOrd="0" presId="urn:microsoft.com/office/officeart/2005/8/layout/list1"/>
    <dgm:cxn modelId="{6F892060-3790-4952-9AD0-25E56122E710}" type="presParOf" srcId="{F6A4BE94-E0A2-484B-9EFF-C48F6F984395}" destId="{9BF791DD-DEF1-4BEF-BD4B-745F90C5D397}" srcOrd="4" destOrd="0" presId="urn:microsoft.com/office/officeart/2005/8/layout/list1"/>
    <dgm:cxn modelId="{147D3B3B-022E-46A1-B600-78E2ACC925DD}" type="presParOf" srcId="{9BF791DD-DEF1-4BEF-BD4B-745F90C5D397}" destId="{24F42E94-0CD0-400E-B401-D6338036CF70}" srcOrd="0" destOrd="0" presId="urn:microsoft.com/office/officeart/2005/8/layout/list1"/>
    <dgm:cxn modelId="{C330F810-5EC9-4DC4-BFD3-570C9DAC5D14}" type="presParOf" srcId="{9BF791DD-DEF1-4BEF-BD4B-745F90C5D397}" destId="{C09D82B6-22EA-4127-9848-5195EF27ED04}" srcOrd="1" destOrd="0" presId="urn:microsoft.com/office/officeart/2005/8/layout/list1"/>
    <dgm:cxn modelId="{1473AD00-3DBB-4FBB-BACE-C363E9671B22}" type="presParOf" srcId="{F6A4BE94-E0A2-484B-9EFF-C48F6F984395}" destId="{EBA5889C-513E-40DB-815F-59CE92479488}" srcOrd="5" destOrd="0" presId="urn:microsoft.com/office/officeart/2005/8/layout/list1"/>
    <dgm:cxn modelId="{0CF6A555-96CC-4608-9872-0634A7929E1B}" type="presParOf" srcId="{F6A4BE94-E0A2-484B-9EFF-C48F6F984395}" destId="{9179D783-36D7-4DC1-B188-5416E834912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57E8-F178-4855-AC33-87705D764625}">
      <dsp:nvSpPr>
        <dsp:cNvPr id="0" name=""/>
        <dsp:cNvSpPr/>
      </dsp:nvSpPr>
      <dsp:spPr>
        <a:xfrm>
          <a:off x="0" y="273854"/>
          <a:ext cx="40324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93B8C-7FF9-4E79-9234-989CC67EBF00}">
      <dsp:nvSpPr>
        <dsp:cNvPr id="0" name=""/>
        <dsp:cNvSpPr/>
      </dsp:nvSpPr>
      <dsp:spPr>
        <a:xfrm>
          <a:off x="201425" y="37694"/>
          <a:ext cx="321590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92" tIns="0" rIns="106692" bIns="0" numCol="1" spcCol="1270" anchor="ctr" anchorCtr="0">
          <a:noAutofit/>
        </a:bodyPr>
        <a:lstStyle/>
        <a:p>
          <a:pPr marL="0" lvl="0" indent="0" algn="l" defTabSz="711200">
            <a:lnSpc>
              <a:spcPct val="90000"/>
            </a:lnSpc>
            <a:spcBef>
              <a:spcPct val="0"/>
            </a:spcBef>
            <a:spcAft>
              <a:spcPct val="35000"/>
            </a:spcAft>
            <a:buNone/>
          </a:pPr>
          <a:r>
            <a:rPr lang="en-US" sz="1600" kern="1200"/>
            <a:t>Input: Các thông tin đầu vào </a:t>
          </a:r>
        </a:p>
      </dsp:txBody>
      <dsp:txXfrm>
        <a:off x="224482" y="60751"/>
        <a:ext cx="3169793" cy="426206"/>
      </dsp:txXfrm>
    </dsp:sp>
    <dsp:sp modelId="{9179D783-36D7-4DC1-B188-5416E834912E}">
      <dsp:nvSpPr>
        <dsp:cNvPr id="0" name=""/>
        <dsp:cNvSpPr/>
      </dsp:nvSpPr>
      <dsp:spPr>
        <a:xfrm>
          <a:off x="0" y="999614"/>
          <a:ext cx="40324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D82B6-22EA-4127-9848-5195EF27ED04}">
      <dsp:nvSpPr>
        <dsp:cNvPr id="0" name=""/>
        <dsp:cNvSpPr/>
      </dsp:nvSpPr>
      <dsp:spPr>
        <a:xfrm>
          <a:off x="201425" y="763454"/>
          <a:ext cx="321590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92" tIns="0" rIns="106692" bIns="0" numCol="1" spcCol="1270" anchor="ctr" anchorCtr="0">
          <a:noAutofit/>
        </a:bodyPr>
        <a:lstStyle/>
        <a:p>
          <a:pPr marL="0" lvl="0" indent="0" algn="l" defTabSz="711200">
            <a:lnSpc>
              <a:spcPct val="90000"/>
            </a:lnSpc>
            <a:spcBef>
              <a:spcPct val="0"/>
            </a:spcBef>
            <a:spcAft>
              <a:spcPct val="35000"/>
            </a:spcAft>
            <a:buNone/>
          </a:pPr>
          <a:r>
            <a:rPr lang="en-US" sz="1600" kern="1200"/>
            <a:t>Out put: Các thông tin đầu ra</a:t>
          </a:r>
        </a:p>
      </dsp:txBody>
      <dsp:txXfrm>
        <a:off x="224482" y="786511"/>
        <a:ext cx="3169793"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E2140-7BBA-43D2-A923-EF4ACC290E1E}" type="datetimeFigureOut">
              <a:rPr lang="vi-VN" smtClean="0"/>
              <a:t>22/02/2025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B3FD3-CB1F-4D4B-9531-6D0CE2847290}" type="slidenum">
              <a:rPr lang="vi-VN" smtClean="0"/>
              <a:t>‹#›</a:t>
            </a:fld>
            <a:endParaRPr lang="vi-VN"/>
          </a:p>
        </p:txBody>
      </p:sp>
    </p:spTree>
    <p:extLst>
      <p:ext uri="{BB962C8B-B14F-4D97-AF65-F5344CB8AC3E}">
        <p14:creationId xmlns:p14="http://schemas.microsoft.com/office/powerpoint/2010/main" val="266235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err="1">
                <a:solidFill>
                  <a:schemeClr val="tx1"/>
                </a:solidFill>
                <a:effectLst/>
                <a:latin typeface="+mn-lt"/>
                <a:ea typeface="+mn-ea"/>
                <a:cs typeface="+mn-cs"/>
              </a:rPr>
              <a:t>Trong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cuộc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sống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hằng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ngày</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chúng</a:t>
            </a:r>
            <a:r>
              <a:rPr lang="en-US" sz="1200" kern="1200">
                <a:solidFill>
                  <a:schemeClr val="tx1"/>
                </a:solidFill>
                <a:effectLst/>
                <a:latin typeface="+mn-lt"/>
                <a:ea typeface="+mn-ea"/>
                <a:cs typeface="+mn-cs"/>
              </a:rPr>
              <a:t> ta </a:t>
            </a:r>
            <a:r>
              <a:rPr lang="en-US" sz="1200" kern="1200" err="1">
                <a:solidFill>
                  <a:schemeClr val="tx1"/>
                </a:solidFill>
                <a:effectLst/>
                <a:latin typeface="+mn-lt"/>
                <a:ea typeface="+mn-ea"/>
                <a:cs typeface="+mn-cs"/>
              </a:rPr>
              <a:t>thực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hiện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phần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lớn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các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hoạt</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động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một</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cách</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tuần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tự</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theo</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thói</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quen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hoặc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theo</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kế</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hoạch</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xác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định</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trước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Tuy</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nhiên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các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hoạt</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động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của</a:t>
            </a:r>
            <a:r>
              <a:rPr lang="en-US" sz="1200" kern="1200">
                <a:solidFill>
                  <a:schemeClr val="tx1"/>
                </a:solidFill>
                <a:effectLst/>
                <a:latin typeface="+mn-lt"/>
                <a:ea typeface="+mn-ea"/>
                <a:cs typeface="+mn-cs"/>
              </a:rPr>
              <a:t> con </a:t>
            </a:r>
            <a:r>
              <a:rPr lang="en-US" sz="1200" kern="1200" err="1">
                <a:solidFill>
                  <a:schemeClr val="tx1"/>
                </a:solidFill>
                <a:effectLst/>
                <a:latin typeface="+mn-lt"/>
                <a:ea typeface="+mn-ea"/>
                <a:cs typeface="+mn-cs"/>
              </a:rPr>
              <a:t>người</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thường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bị</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tác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động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bởi</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sự</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thay</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đổi</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của</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hoàn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cảnh</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cụ</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thể</a:t>
            </a:r>
            <a:r>
              <a:rPr lang="en-US" sz="1200" kern="1200">
                <a:solidFill>
                  <a:schemeClr val="tx1"/>
                </a:solidFill>
                <a:effectLst/>
                <a:latin typeface="+mn-lt"/>
                <a:ea typeface="+mn-ea"/>
                <a:cs typeface="+mn-cs"/>
              </a:rPr>
              <a:t>. Ta </a:t>
            </a:r>
            <a:r>
              <a:rPr lang="en-US" sz="1200" kern="1200" err="1">
                <a:solidFill>
                  <a:schemeClr val="tx1"/>
                </a:solidFill>
                <a:effectLst/>
                <a:latin typeface="+mn-lt"/>
                <a:ea typeface="+mn-ea"/>
                <a:cs typeface="+mn-cs"/>
              </a:rPr>
              <a:t>nói</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hoạt</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động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bị</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tác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động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bởi</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các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điều</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kiện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khác</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là</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hoạt</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động</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có</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điều</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kiện</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Vậy</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hoạt</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động</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bị</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tác</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động</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bởi</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điều</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kiện</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trong</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giải</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quyết</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bài</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toán</a:t>
            </a:r>
            <a:r>
              <a:rPr lang="en-US" sz="1200" kern="1200" baseline="0">
                <a:solidFill>
                  <a:schemeClr val="tx1"/>
                </a:solidFill>
                <a:effectLst/>
                <a:latin typeface="+mn-lt"/>
                <a:ea typeface="+mn-ea"/>
                <a:cs typeface="+mn-cs"/>
              </a:rPr>
              <a:t> </a:t>
            </a:r>
            <a:r>
              <a:rPr lang="en-US" sz="1200" kern="1200" baseline="0" err="1">
                <a:solidFill>
                  <a:schemeClr val="tx1"/>
                </a:solidFill>
                <a:effectLst/>
                <a:latin typeface="+mn-lt"/>
                <a:ea typeface="+mn-ea"/>
                <a:cs typeface="+mn-cs"/>
              </a:rPr>
              <a:t>bằng</a:t>
            </a:r>
            <a:r>
              <a:rPr lang="en-US" sz="1200" kern="1200" baseline="0">
                <a:solidFill>
                  <a:schemeClr val="tx1"/>
                </a:solidFill>
                <a:effectLst/>
                <a:latin typeface="+mn-lt"/>
                <a:ea typeface="+mn-ea"/>
                <a:cs typeface="+mn-cs"/>
              </a:rPr>
              <a:t> NNLT gọi</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là</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gì</a:t>
            </a:r>
            <a:r>
              <a:rPr lang="en-US" sz="1200" kern="1200">
                <a:solidFill>
                  <a:schemeClr val="tx1"/>
                </a:solidFill>
                <a:effectLst/>
                <a:latin typeface="+mn-lt"/>
                <a:ea typeface="+mn-ea"/>
                <a:cs typeface="+mn-cs"/>
              </a:rPr>
              <a:t>? Ta </a:t>
            </a:r>
            <a:r>
              <a:rPr lang="en-US" sz="1200" kern="1200" err="1">
                <a:solidFill>
                  <a:schemeClr val="tx1"/>
                </a:solidFill>
                <a:effectLst/>
                <a:latin typeface="+mn-lt"/>
                <a:ea typeface="+mn-ea"/>
                <a:cs typeface="+mn-cs"/>
              </a:rPr>
              <a:t>vào</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bài</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hôm</a:t>
            </a:r>
            <a:r>
              <a:rPr lang="en-US" sz="1200" kern="1200">
                <a:solidFill>
                  <a:schemeClr val="tx1"/>
                </a:solidFill>
                <a:effectLst/>
                <a:latin typeface="+mn-lt"/>
                <a:ea typeface="+mn-ea"/>
                <a:cs typeface="+mn-cs"/>
              </a:rPr>
              <a:t> nay: “</a:t>
            </a:r>
            <a:r>
              <a:rPr lang="en-US" sz="1200" kern="1200" err="1">
                <a:solidFill>
                  <a:schemeClr val="tx1"/>
                </a:solidFill>
                <a:effectLst/>
                <a:latin typeface="+mn-lt"/>
                <a:ea typeface="+mn-ea"/>
                <a:cs typeface="+mn-cs"/>
              </a:rPr>
              <a:t>Câu</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Lệnh</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Điều</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Kiện</a:t>
            </a:r>
            <a:r>
              <a:rPr lang="en-US" sz="120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979D0B-E673-4B88-BA9F-DD7C64D77B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566E00C9-DE5B-4363-9D9C-2E1582AB0530}" type="slidenum">
              <a:rPr lang="vi-VN" smtClean="0"/>
              <a:t>27</a:t>
            </a:fld>
            <a:endParaRPr lang="vi-VN"/>
          </a:p>
        </p:txBody>
      </p:sp>
    </p:spTree>
    <p:extLst>
      <p:ext uri="{BB962C8B-B14F-4D97-AF65-F5344CB8AC3E}">
        <p14:creationId xmlns:p14="http://schemas.microsoft.com/office/powerpoint/2010/main" val="1968306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4F28F6C-A716-E0F9-5626-C8A91E330913}"/>
              </a:ext>
            </a:extLst>
          </p:cNvPr>
          <p:cNvSpPr>
            <a:spLocks noGrp="1"/>
          </p:cNvSpPr>
          <p:nvPr>
            <p:ph type="dt" sz="half" idx="10"/>
          </p:nvPr>
        </p:nvSpPr>
        <p:spPr/>
        <p:txBody>
          <a:bodyPr/>
          <a:lstStyle/>
          <a:p>
            <a:fld id="{3E9B6737-40F6-4AB0-80AE-7C0C68781D25}" type="datetimeFigureOut">
              <a:rPr lang="vi-VN" smtClean="0"/>
              <a:t>22/02/2025</a:t>
            </a:fld>
            <a:endParaRPr lang="vi-VN"/>
          </a:p>
        </p:txBody>
      </p:sp>
      <p:sp>
        <p:nvSpPr>
          <p:cNvPr id="3" name="Chỗ dành sẵn cho Chân trang 2">
            <a:extLst>
              <a:ext uri="{FF2B5EF4-FFF2-40B4-BE49-F238E27FC236}">
                <a16:creationId xmlns:a16="http://schemas.microsoft.com/office/drawing/2014/main" id="{60659DD8-6476-65DD-95C8-618485244F9B}"/>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46ADC52B-A9E5-DE97-8766-D4A127C86695}"/>
              </a:ext>
            </a:extLst>
          </p:cNvPr>
          <p:cNvSpPr>
            <a:spLocks noGrp="1"/>
          </p:cNvSpPr>
          <p:nvPr>
            <p:ph type="sldNum" sz="quarter" idx="12"/>
          </p:nvPr>
        </p:nvSpPr>
        <p:spPr/>
        <p:txBody>
          <a:bodyPr/>
          <a:lstStyle/>
          <a:p>
            <a:fld id="{A765F0F4-9760-434D-A5D4-9B583457EEEB}" type="slidenum">
              <a:rPr lang="vi-VN" smtClean="0"/>
              <a:t>‹#›</a:t>
            </a:fld>
            <a:endParaRPr lang="vi-VN"/>
          </a:p>
        </p:txBody>
      </p:sp>
    </p:spTree>
    <p:extLst>
      <p:ext uri="{BB962C8B-B14F-4D97-AF65-F5344CB8AC3E}">
        <p14:creationId xmlns:p14="http://schemas.microsoft.com/office/powerpoint/2010/main" val="420894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0D55618-1124-43B1-8B9D-2EF6D6A64C6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3147971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D55618-1124-43B1-8B9D-2EF6D6A64C6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9296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D55618-1124-43B1-8B9D-2EF6D6A64C6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110693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D55618-1124-43B1-8B9D-2EF6D6A64C60}"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1749540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D55618-1124-43B1-8B9D-2EF6D6A64C60}" type="datetimeFigureOut">
              <a:rPr lang="en-US" smtClean="0"/>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95704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D55618-1124-43B1-8B9D-2EF6D6A64C60}" type="datetimeFigureOut">
              <a:rPr lang="en-US" smtClean="0"/>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2152809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55618-1124-43B1-8B9D-2EF6D6A64C60}" type="datetimeFigureOut">
              <a:rPr lang="en-US" smtClean="0"/>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2806613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D55618-1124-43B1-8B9D-2EF6D6A64C60}"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3167669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D55618-1124-43B1-8B9D-2EF6D6A64C60}"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1304302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D55618-1124-43B1-8B9D-2EF6D6A64C6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379609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D55618-1124-43B1-8B9D-2EF6D6A64C6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0BEAA-8765-49B8-BED8-454F60944AD2}" type="slidenum">
              <a:rPr lang="en-US" smtClean="0"/>
              <a:t>‹#›</a:t>
            </a:fld>
            <a:endParaRPr lang="en-US"/>
          </a:p>
        </p:txBody>
      </p:sp>
    </p:spTree>
    <p:extLst>
      <p:ext uri="{BB962C8B-B14F-4D97-AF65-F5344CB8AC3E}">
        <p14:creationId xmlns:p14="http://schemas.microsoft.com/office/powerpoint/2010/main" val="2484163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 id="2147483686"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62000">
              <a:schemeClr val="accent6">
                <a:lumMod val="0"/>
                <a:lumOff val="100000"/>
              </a:schemeClr>
            </a:gs>
            <a:gs pos="100000">
              <a:schemeClr val="accent6">
                <a:lumMod val="1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0D55618-1124-43B1-8B9D-2EF6D6A64C60}" type="datetimeFigureOut">
              <a:rPr lang="en-US" smtClean="0"/>
              <a:t>2/22/2025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C40BEAA-8765-49B8-BED8-454F60944AD2}" type="slidenum">
              <a:rPr lang="en-US" smtClean="0"/>
              <a:t>‹#›</a:t>
            </a:fld>
            <a:endParaRPr lang="en-US"/>
          </a:p>
        </p:txBody>
      </p:sp>
    </p:spTree>
    <p:extLst>
      <p:ext uri="{BB962C8B-B14F-4D97-AF65-F5344CB8AC3E}">
        <p14:creationId xmlns:p14="http://schemas.microsoft.com/office/powerpoint/2010/main" val="30006156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sz="half" idx="1"/>
          </p:nvPr>
        </p:nvPicPr>
        <p:blipFill>
          <a:blip r:embed="rId2"/>
          <a:stretch>
            <a:fillRect/>
          </a:stretch>
        </p:blipFill>
        <p:spPr>
          <a:xfrm>
            <a:off x="-31432" y="-476"/>
            <a:ext cx="9175909" cy="5143500"/>
          </a:xfrm>
          <a:prstGeom prst="rect">
            <a:avLst/>
          </a:prstGeom>
        </p:spPr>
      </p:pic>
      <p:sp>
        <p:nvSpPr>
          <p:cNvPr id="23" name="Rounded Rectangle 22"/>
          <p:cNvSpPr/>
          <p:nvPr/>
        </p:nvSpPr>
        <p:spPr>
          <a:xfrm>
            <a:off x="1825942" y="457676"/>
            <a:ext cx="5595938" cy="4244340"/>
          </a:xfrm>
          <a:prstGeom prst="roundRect">
            <a:avLst>
              <a:gd name="adj" fmla="val 29787"/>
            </a:avLst>
          </a:prstGeom>
          <a:solidFill>
            <a:schemeClr val="bg1"/>
          </a:solidFill>
          <a:ln>
            <a:noFill/>
          </a:ln>
          <a:effectLst>
            <a:glow rad="228600">
              <a:schemeClr val="bg1">
                <a:alpha val="40000"/>
              </a:schemeClr>
            </a:glow>
            <a:outerShdw dir="5400000" sx="26000" sy="26000" algn="ctr" rotWithShape="0">
              <a:srgbClr val="000000">
                <a:alpha val="0"/>
              </a:srgb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endParaRPr lang="en-US" sz="1350">
              <a:solidFill>
                <a:prstClr val="white"/>
              </a:solidFill>
              <a:latin typeface="Calibri"/>
            </a:endParaRPr>
          </a:p>
        </p:txBody>
      </p:sp>
      <p:sp>
        <p:nvSpPr>
          <p:cNvPr id="24" name="Rounded Rectangle 23"/>
          <p:cNvSpPr/>
          <p:nvPr/>
        </p:nvSpPr>
        <p:spPr>
          <a:xfrm>
            <a:off x="2137593" y="673656"/>
            <a:ext cx="4956810" cy="3973354"/>
          </a:xfrm>
          <a:prstGeom prst="roundRect">
            <a:avLst>
              <a:gd name="adj" fmla="val 29787"/>
            </a:avLst>
          </a:prstGeom>
          <a:solidFill>
            <a:schemeClr val="bg1"/>
          </a:solidFill>
          <a:ln>
            <a:noFill/>
          </a:ln>
          <a:effectLst>
            <a:glow rad="228600">
              <a:schemeClr val="bg1">
                <a:alpha val="40000"/>
              </a:schemeClr>
            </a:glow>
            <a:outerShdw dir="5400000" sx="26000" sy="26000" algn="ctr" rotWithShape="0">
              <a:srgbClr val="000000">
                <a:alpha val="0"/>
              </a:srgb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endParaRPr lang="en-US" sz="1350">
              <a:solidFill>
                <a:prstClr val="white"/>
              </a:solidFill>
              <a:latin typeface="Calibri"/>
            </a:endParaRPr>
          </a:p>
        </p:txBody>
      </p:sp>
      <p:sp>
        <p:nvSpPr>
          <p:cNvPr id="25" name="Rounded Rectangle 24"/>
          <p:cNvSpPr/>
          <p:nvPr/>
        </p:nvSpPr>
        <p:spPr>
          <a:xfrm>
            <a:off x="2466023" y="938689"/>
            <a:ext cx="2105977" cy="2196644"/>
          </a:xfrm>
          <a:prstGeom prst="roundRect">
            <a:avLst>
              <a:gd name="adj" fmla="val 29787"/>
            </a:avLst>
          </a:prstGeom>
          <a:solidFill>
            <a:schemeClr val="bg1"/>
          </a:solidFill>
          <a:ln>
            <a:noFill/>
          </a:ln>
          <a:effectLst>
            <a:glow rad="228600">
              <a:schemeClr val="bg1">
                <a:alpha val="40000"/>
              </a:schemeClr>
            </a:glow>
            <a:outerShdw dir="5400000" sx="26000" sy="26000" algn="ctr" rotWithShape="0">
              <a:srgbClr val="000000">
                <a:alpha val="0"/>
              </a:srgbClr>
            </a:outerShd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endParaRPr lang="en-US" sz="1000">
              <a:solidFill>
                <a:prstClr val="white"/>
              </a:solidFill>
              <a:latin typeface="Calibri"/>
            </a:endParaRPr>
          </a:p>
        </p:txBody>
      </p:sp>
      <p:sp>
        <p:nvSpPr>
          <p:cNvPr id="26" name="Oval 25"/>
          <p:cNvSpPr/>
          <p:nvPr/>
        </p:nvSpPr>
        <p:spPr>
          <a:xfrm>
            <a:off x="1394460" y="3246597"/>
            <a:ext cx="431483" cy="396716"/>
          </a:xfrm>
          <a:prstGeom prst="ellipse">
            <a:avLst/>
          </a:prstGeom>
          <a:solidFill>
            <a:schemeClr val="bg1"/>
          </a:solidFill>
          <a:ln>
            <a:noFill/>
          </a:ln>
          <a:effectLst>
            <a:glow rad="2286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endParaRPr lang="en-US" sz="1350">
              <a:solidFill>
                <a:prstClr val="white"/>
              </a:solidFill>
              <a:latin typeface="Calibri"/>
            </a:endParaRPr>
          </a:p>
        </p:txBody>
      </p:sp>
      <p:sp>
        <p:nvSpPr>
          <p:cNvPr id="27" name="Oval 26"/>
          <p:cNvSpPr/>
          <p:nvPr/>
        </p:nvSpPr>
        <p:spPr>
          <a:xfrm>
            <a:off x="1567816" y="3841909"/>
            <a:ext cx="577691" cy="595313"/>
          </a:xfrm>
          <a:prstGeom prst="ellipse">
            <a:avLst/>
          </a:prstGeom>
          <a:solidFill>
            <a:schemeClr val="bg1"/>
          </a:solidFill>
          <a:ln>
            <a:noFill/>
          </a:ln>
          <a:effectLst>
            <a:glow rad="2286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endParaRPr lang="en-US" sz="1350">
              <a:solidFill>
                <a:prstClr val="white"/>
              </a:solidFill>
              <a:latin typeface="Calibri"/>
            </a:endParaRPr>
          </a:p>
        </p:txBody>
      </p:sp>
      <p:sp>
        <p:nvSpPr>
          <p:cNvPr id="28" name="Oval 27"/>
          <p:cNvSpPr/>
          <p:nvPr/>
        </p:nvSpPr>
        <p:spPr>
          <a:xfrm>
            <a:off x="1444466" y="2660333"/>
            <a:ext cx="431483" cy="396716"/>
          </a:xfrm>
          <a:prstGeom prst="ellipse">
            <a:avLst/>
          </a:prstGeom>
          <a:solidFill>
            <a:schemeClr val="bg1"/>
          </a:solidFill>
          <a:ln>
            <a:noFill/>
          </a:ln>
          <a:effectLst>
            <a:glow rad="2286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endParaRPr lang="en-US" sz="1350">
              <a:solidFill>
                <a:prstClr val="white"/>
              </a:solidFill>
              <a:latin typeface="Calibri"/>
            </a:endParaRPr>
          </a:p>
        </p:txBody>
      </p:sp>
      <p:sp>
        <p:nvSpPr>
          <p:cNvPr id="30" name="Rectangles 29"/>
          <p:cNvSpPr/>
          <p:nvPr/>
        </p:nvSpPr>
        <p:spPr>
          <a:xfrm>
            <a:off x="2116036" y="2096674"/>
            <a:ext cx="5525871" cy="1077218"/>
          </a:xfrm>
          <a:prstGeom prst="rect">
            <a:avLst/>
          </a:prstGeom>
          <a:noFill/>
          <a:ln>
            <a:noFill/>
          </a:ln>
          <a:effectLst>
            <a:glow rad="1257300">
              <a:schemeClr val="accent1">
                <a:alpha val="34000"/>
              </a:schemeClr>
            </a:glow>
            <a:outerShdw blurRad="50800" dist="50800" dir="5400000" algn="ctr" rotWithShape="0">
              <a:srgbClr val="000000">
                <a:alpha val="66000"/>
              </a:srgbClr>
            </a:outerShdw>
            <a:reflection stA="45000" endPos="0" dist="50800" dir="5400000" sy="-100000" algn="bl" rotWithShape="0"/>
            <a:softEdge rad="990600"/>
          </a:effectLst>
        </p:spPr>
        <p:txBody>
          <a:bodyPr wrap="square" rtlCol="0" anchor="t">
            <a:spAutoFit/>
          </a:bodyPr>
          <a:lstStyle/>
          <a:p>
            <a:pPr algn="ctr" defTabSz="685800" latinLnBrk="0"/>
            <a:r>
              <a:rPr lang="vi-VN" altLang="en-US" sz="2800" b="1">
                <a:ln w="9525">
                  <a:noFill/>
                  <a:prstDash val="solid"/>
                </a:ln>
                <a:gradFill>
                  <a:gsLst>
                    <a:gs pos="0">
                      <a:srgbClr val="007BD3"/>
                    </a:gs>
                    <a:gs pos="100000">
                      <a:srgbClr val="034373"/>
                    </a:gs>
                  </a:gsLst>
                  <a:lin scaled="0"/>
                </a:gradFill>
                <a:effectLst>
                  <a:outerShdw blurRad="12700" dist="38100" dir="2700000" algn="tl" rotWithShape="0">
                    <a:prstClr val="white">
                      <a:lumMod val="50000"/>
                    </a:prstClr>
                  </a:outerShdw>
                </a:effectLst>
                <a:latin typeface="Arial" panose="020B0604020202020204" pitchFamily="34" charset="0"/>
              </a:rPr>
              <a:t>Tuần 23, 24 - Tiết: 23, 24 </a:t>
            </a:r>
          </a:p>
          <a:p>
            <a:pPr algn="ctr" defTabSz="685800" latinLnBrk="0"/>
            <a:r>
              <a:rPr lang="vi-VN" altLang="en-US" sz="3600" b="1">
                <a:ln w="9525">
                  <a:noFill/>
                  <a:prstDash val="solid"/>
                </a:ln>
                <a:solidFill>
                  <a:srgbClr val="FF0000"/>
                </a:solidFill>
                <a:effectLst>
                  <a:outerShdw blurRad="12700" dist="38100" dir="2700000" algn="tl" rotWithShape="0">
                    <a:prstClr val="white">
                      <a:lumMod val="50000"/>
                    </a:prstClr>
                  </a:outerShdw>
                </a:effectLst>
                <a:latin typeface="Arial" panose="020B0604020202020204" pitchFamily="34" charset="0"/>
              </a:rPr>
              <a:t>Bài 15. THUẬT TOÁN</a:t>
            </a:r>
          </a:p>
        </p:txBody>
      </p:sp>
      <p:sp>
        <p:nvSpPr>
          <p:cNvPr id="32" name="Text Box 31"/>
          <p:cNvSpPr txBox="1"/>
          <p:nvPr/>
        </p:nvSpPr>
        <p:spPr>
          <a:xfrm>
            <a:off x="3340476" y="4337685"/>
            <a:ext cx="3089307" cy="415498"/>
          </a:xfrm>
          <a:prstGeom prst="rect">
            <a:avLst/>
          </a:prstGeom>
          <a:noFill/>
          <a:effectLst>
            <a:outerShdw blurRad="50800" dist="38100" dir="18900000" algn="bl" rotWithShape="0">
              <a:prstClr val="black">
                <a:alpha val="40000"/>
              </a:prstClr>
            </a:outerShdw>
          </a:effectLst>
        </p:spPr>
        <p:txBody>
          <a:bodyPr wrap="none" rtlCol="0">
            <a:spAutoFit/>
            <a:scene3d>
              <a:camera prst="orthographicFront"/>
              <a:lightRig rig="threePt" dir="t"/>
            </a:scene3d>
          </a:bodyPr>
          <a:lstStyle/>
          <a:p>
            <a:pPr defTabSz="685800" latinLnBrk="0"/>
            <a:r>
              <a:rPr lang="vi-VN" altLang="en-US" sz="2100" b="1">
                <a:gradFill>
                  <a:gsLst>
                    <a:gs pos="21000">
                      <a:srgbClr val="53575C"/>
                    </a:gs>
                    <a:gs pos="88000">
                      <a:srgbClr val="C5C7CA"/>
                    </a:gs>
                  </a:gsLst>
                  <a:lin ang="5400000"/>
                </a:gradFill>
                <a:latin typeface="Times New Roman" panose="02020603050405020304" pitchFamily="18" charset="0"/>
                <a:cs typeface="Times New Roman" panose="02020603050405020304" pitchFamily="18" charset="0"/>
              </a:rPr>
              <a:t>GV: Trần Thị Sương Mai</a:t>
            </a:r>
          </a:p>
        </p:txBody>
      </p:sp>
      <p:sp>
        <p:nvSpPr>
          <p:cNvPr id="33" name="Rectangles 32"/>
          <p:cNvSpPr/>
          <p:nvPr/>
        </p:nvSpPr>
        <p:spPr>
          <a:xfrm>
            <a:off x="1809067" y="758667"/>
            <a:ext cx="5525872" cy="1200329"/>
          </a:xfrm>
          <a:prstGeom prst="rect">
            <a:avLst/>
          </a:prstGeom>
          <a:noFill/>
          <a:ln>
            <a:noFill/>
          </a:ln>
        </p:spPr>
        <p:txBody>
          <a:bodyPr wrap="none" rtlCol="0" anchor="t">
            <a:spAutoFit/>
          </a:bodyPr>
          <a:lstStyle/>
          <a:p>
            <a:pPr algn="ctr" defTabSz="685800" latinLnBrk="0"/>
            <a:r>
              <a:rPr lang="vi-VN" altLang="en-US" sz="3600" b="1">
                <a:solidFill>
                  <a:srgbClr val="5B9BD5">
                    <a:lumMod val="75000"/>
                  </a:srgb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Chào mừng các em đến với</a:t>
            </a:r>
          </a:p>
          <a:p>
            <a:pPr algn="ctr" defTabSz="685800" latinLnBrk="0"/>
            <a:r>
              <a:rPr lang="vi-VN" altLang="en-US" sz="3600" b="1">
                <a:solidFill>
                  <a:srgbClr val="5B9BD5">
                    <a:lumMod val="75000"/>
                  </a:srgb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 học ngày hôm nay </a:t>
            </a:r>
          </a:p>
        </p:txBody>
      </p:sp>
      <p:pic>
        <p:nvPicPr>
          <p:cNvPr id="4" name="Picture 3"/>
          <p:cNvPicPr>
            <a:picLocks noChangeAspect="1"/>
          </p:cNvPicPr>
          <p:nvPr/>
        </p:nvPicPr>
        <p:blipFill>
          <a:blip r:embed="rId3"/>
          <a:stretch>
            <a:fillRect/>
          </a:stretch>
        </p:blipFill>
        <p:spPr>
          <a:xfrm>
            <a:off x="250984" y="2857024"/>
            <a:ext cx="1354931" cy="1520190"/>
          </a:xfrm>
          <a:prstGeom prst="rect">
            <a:avLst/>
          </a:prstGeom>
        </p:spPr>
      </p:pic>
      <p:pic>
        <p:nvPicPr>
          <p:cNvPr id="6" name="Picture 5"/>
          <p:cNvPicPr>
            <a:picLocks noChangeAspect="1"/>
          </p:cNvPicPr>
          <p:nvPr/>
        </p:nvPicPr>
        <p:blipFill>
          <a:blip r:embed="rId3"/>
          <a:stretch>
            <a:fillRect/>
          </a:stretch>
        </p:blipFill>
        <p:spPr>
          <a:xfrm rot="19320000">
            <a:off x="7682389" y="611981"/>
            <a:ext cx="1133475" cy="1271588"/>
          </a:xfrm>
          <a:prstGeom prst="rect">
            <a:avLst/>
          </a:prstGeom>
        </p:spPr>
      </p:pic>
      <p:pic>
        <p:nvPicPr>
          <p:cNvPr id="8" name="Picture 7"/>
          <p:cNvPicPr>
            <a:picLocks noChangeAspect="1"/>
          </p:cNvPicPr>
          <p:nvPr/>
        </p:nvPicPr>
        <p:blipFill>
          <a:blip r:embed="rId4"/>
          <a:stretch>
            <a:fillRect/>
          </a:stretch>
        </p:blipFill>
        <p:spPr>
          <a:xfrm rot="18060000">
            <a:off x="7410927" y="3186589"/>
            <a:ext cx="1350169" cy="1455420"/>
          </a:xfrm>
          <a:prstGeom prst="rect">
            <a:avLst/>
          </a:prstGeom>
        </p:spPr>
      </p:pic>
      <p:pic>
        <p:nvPicPr>
          <p:cNvPr id="10" name="Picture 9"/>
          <p:cNvPicPr>
            <a:picLocks noChangeAspect="1"/>
          </p:cNvPicPr>
          <p:nvPr/>
        </p:nvPicPr>
        <p:blipFill>
          <a:blip r:embed="rId4"/>
          <a:stretch>
            <a:fillRect/>
          </a:stretch>
        </p:blipFill>
        <p:spPr>
          <a:xfrm rot="1560000">
            <a:off x="1153477" y="472916"/>
            <a:ext cx="663893" cy="1386840"/>
          </a:xfrm>
          <a:prstGeom prst="rect">
            <a:avLst/>
          </a:prstGeom>
        </p:spPr>
      </p:pic>
      <p:pic>
        <p:nvPicPr>
          <p:cNvPr id="19" name="Picture 18"/>
          <p:cNvPicPr>
            <a:picLocks noChangeAspect="1"/>
          </p:cNvPicPr>
          <p:nvPr/>
        </p:nvPicPr>
        <p:blipFill>
          <a:blip r:embed="rId4"/>
          <a:stretch>
            <a:fillRect/>
          </a:stretch>
        </p:blipFill>
        <p:spPr>
          <a:xfrm rot="18660000">
            <a:off x="2476024" y="3723799"/>
            <a:ext cx="663893" cy="1386840"/>
          </a:xfrm>
          <a:prstGeom prst="rect">
            <a:avLst/>
          </a:prstGeom>
        </p:spPr>
      </p:pic>
      <p:pic>
        <p:nvPicPr>
          <p:cNvPr id="22" name="Picture 21"/>
          <p:cNvPicPr>
            <a:picLocks noChangeAspect="1"/>
          </p:cNvPicPr>
          <p:nvPr/>
        </p:nvPicPr>
        <p:blipFill>
          <a:blip r:embed="rId3"/>
          <a:stretch>
            <a:fillRect/>
          </a:stretch>
        </p:blipFill>
        <p:spPr>
          <a:xfrm rot="14280000">
            <a:off x="5428774" y="112871"/>
            <a:ext cx="598170" cy="671513"/>
          </a:xfrm>
          <a:prstGeom prst="rect">
            <a:avLst/>
          </a:prstGeom>
        </p:spPr>
      </p:pic>
      <p:pic>
        <p:nvPicPr>
          <p:cNvPr id="34" name="Picture 33"/>
          <p:cNvPicPr>
            <a:picLocks noChangeAspect="1"/>
          </p:cNvPicPr>
          <p:nvPr/>
        </p:nvPicPr>
        <p:blipFill>
          <a:blip r:embed="rId4"/>
          <a:stretch>
            <a:fillRect/>
          </a:stretch>
        </p:blipFill>
        <p:spPr>
          <a:xfrm rot="420000">
            <a:off x="6517482" y="3865721"/>
            <a:ext cx="451961" cy="943928"/>
          </a:xfrm>
          <a:prstGeom prst="rect">
            <a:avLst/>
          </a:prstGeom>
        </p:spPr>
      </p:pic>
      <p:pic>
        <p:nvPicPr>
          <p:cNvPr id="36" name="Content Placeholder 35"/>
          <p:cNvPicPr>
            <a:picLocks noGrp="1" noChangeAspect="1"/>
          </p:cNvPicPr>
          <p:nvPr>
            <p:ph sz="half" idx="2"/>
          </p:nvPr>
        </p:nvPicPr>
        <p:blipFill>
          <a:blip r:embed="rId4"/>
          <a:stretch>
            <a:fillRect/>
          </a:stretch>
        </p:blipFill>
        <p:spPr>
          <a:xfrm rot="660000">
            <a:off x="1520666" y="4520565"/>
            <a:ext cx="516255" cy="579120"/>
          </a:xfrm>
          <a:prstGeom prst="rect">
            <a:avLst/>
          </a:prstGeom>
        </p:spPr>
      </p:pic>
      <p:pic>
        <p:nvPicPr>
          <p:cNvPr id="3" name="Picture 2" descr="A picture containing text, electronics&#10;&#10;Description automatically generated">
            <a:extLst>
              <a:ext uri="{FF2B5EF4-FFF2-40B4-BE49-F238E27FC236}">
                <a16:creationId xmlns:a16="http://schemas.microsoft.com/office/drawing/2014/main" id="{50D277F9-F762-BF41-AA95-C8F45702D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1907" y="69459"/>
            <a:ext cx="1445249" cy="20151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500"/>
                                  </p:stCondLst>
                                  <p:childTnLst>
                                    <p:animScale>
                                      <p:cBhvr>
                                        <p:cTn id="6" dur="3000" fill="hold"/>
                                        <p:tgtEl>
                                          <p:spTgt spid="28"/>
                                        </p:tgtEl>
                                      </p:cBhvr>
                                      <p:by x="200000" y="200000"/>
                                    </p:animScale>
                                  </p:childTnLst>
                                </p:cTn>
                              </p:par>
                              <p:par>
                                <p:cTn id="7" presetID="6" presetClass="emph" presetSubtype="0" repeatCount="indefinite" autoRev="1" fill="hold" grpId="0" nodeType="withEffect">
                                  <p:stCondLst>
                                    <p:cond delay="1000"/>
                                  </p:stCondLst>
                                  <p:childTnLst>
                                    <p:animScale>
                                      <p:cBhvr>
                                        <p:cTn id="8" dur="5000" fill="hold"/>
                                        <p:tgtEl>
                                          <p:spTgt spid="27"/>
                                        </p:tgtEl>
                                      </p:cBhvr>
                                      <p:by x="50000" y="50000"/>
                                    </p:animScale>
                                  </p:childTnLst>
                                </p:cTn>
                              </p:par>
                              <p:par>
                                <p:cTn id="9" presetID="6" presetClass="emph" presetSubtype="0" repeatCount="indefinite" autoRev="1" fill="hold" grpId="0" nodeType="withEffect">
                                  <p:stCondLst>
                                    <p:cond delay="0"/>
                                  </p:stCondLst>
                                  <p:childTnLst>
                                    <p:animScale>
                                      <p:cBhvr>
                                        <p:cTn id="10" dur="2000" fill="hold"/>
                                        <p:tgtEl>
                                          <p:spTgt spid="26"/>
                                        </p:tgtEl>
                                      </p:cBhvr>
                                      <p:by x="250000" y="250000"/>
                                    </p:animScale>
                                  </p:childTnLst>
                                </p:cTn>
                              </p:par>
                              <p:par>
                                <p:cTn id="11" presetID="6" presetClass="emph" presetSubtype="0" repeatCount="indefinite" autoRev="1" fill="hold" grpId="0" nodeType="withEffect">
                                  <p:stCondLst>
                                    <p:cond delay="0"/>
                                  </p:stCondLst>
                                  <p:childTnLst>
                                    <p:animScale>
                                      <p:cBhvr>
                                        <p:cTn id="12" dur="5000" fill="hold"/>
                                        <p:tgtEl>
                                          <p:spTgt spid="23"/>
                                        </p:tgtEl>
                                      </p:cBhvr>
                                      <p:by x="120000" y="120000"/>
                                    </p:animScale>
                                  </p:childTnLst>
                                </p:cTn>
                              </p:par>
                              <p:par>
                                <p:cTn id="13" presetID="8" presetClass="emph" presetSubtype="0" repeatCount="indefinite" autoRev="1" fill="hold" nodeType="withEffect">
                                  <p:stCondLst>
                                    <p:cond delay="0"/>
                                  </p:stCondLst>
                                  <p:childTnLst>
                                    <p:animRot by="2700000">
                                      <p:cBhvr>
                                        <p:cTn id="14" dur="2000" fill="hold"/>
                                        <p:tgtEl>
                                          <p:spTgt spid="10"/>
                                        </p:tgtEl>
                                        <p:attrNameLst>
                                          <p:attrName>r</p:attrName>
                                        </p:attrNameLst>
                                      </p:cBhvr>
                                    </p:animRot>
                                  </p:childTnLst>
                                </p:cTn>
                              </p:par>
                              <p:par>
                                <p:cTn id="15" presetID="8" presetClass="emph" presetSubtype="0" repeatCount="indefinite" autoRev="1" fill="hold" nodeType="withEffect">
                                  <p:stCondLst>
                                    <p:cond delay="0"/>
                                  </p:stCondLst>
                                  <p:childTnLst>
                                    <p:animRot by="2100000">
                                      <p:cBhvr>
                                        <p:cTn id="16" dur="2000" fill="hold"/>
                                        <p:tgtEl>
                                          <p:spTgt spid="6"/>
                                        </p:tgtEl>
                                        <p:attrNameLst>
                                          <p:attrName>r</p:attrName>
                                        </p:attrNameLst>
                                      </p:cBhvr>
                                    </p:animRot>
                                  </p:childTnLst>
                                </p:cTn>
                              </p:par>
                              <p:par>
                                <p:cTn id="17" presetID="8" presetClass="emph" presetSubtype="0" repeatCount="indefinite" autoRev="1" fill="hold" nodeType="withEffect">
                                  <p:stCondLst>
                                    <p:cond delay="0"/>
                                  </p:stCondLst>
                                  <p:childTnLst>
                                    <p:animRot by="2400000">
                                      <p:cBhvr>
                                        <p:cTn id="18" dur="3000" fill="hold"/>
                                        <p:tgtEl>
                                          <p:spTgt spid="8"/>
                                        </p:tgtEl>
                                        <p:attrNameLst>
                                          <p:attrName>r</p:attrName>
                                        </p:attrNameLst>
                                      </p:cBhvr>
                                    </p:animRot>
                                  </p:childTnLst>
                                </p:cTn>
                              </p:par>
                              <p:par>
                                <p:cTn id="19" presetID="8" presetClass="emph" presetSubtype="0" repeatCount="indefinite" autoRev="1" fill="hold" nodeType="withEffect">
                                  <p:stCondLst>
                                    <p:cond delay="0"/>
                                  </p:stCondLst>
                                  <p:childTnLst>
                                    <p:animRot by="1800000">
                                      <p:cBhvr>
                                        <p:cTn id="20" dur="2000" fill="hold"/>
                                        <p:tgtEl>
                                          <p:spTgt spid="19"/>
                                        </p:tgtEl>
                                        <p:attrNameLst>
                                          <p:attrName>r</p:attrName>
                                        </p:attrNameLst>
                                      </p:cBhvr>
                                    </p:animRot>
                                  </p:childTnLst>
                                </p:cTn>
                              </p:par>
                              <p:par>
                                <p:cTn id="21" presetID="8" presetClass="emph" presetSubtype="0" repeatCount="indefinite" autoRev="1" fill="hold" nodeType="withEffect">
                                  <p:stCondLst>
                                    <p:cond delay="0"/>
                                  </p:stCondLst>
                                  <p:childTnLst>
                                    <p:animRot by="2700000">
                                      <p:cBhvr>
                                        <p:cTn id="22" dur="5000" fill="hold"/>
                                        <p:tgtEl>
                                          <p:spTgt spid="4"/>
                                        </p:tgtEl>
                                        <p:attrNameLst>
                                          <p:attrName>r</p:attrName>
                                        </p:attrNameLst>
                                      </p:cBhvr>
                                    </p:animRot>
                                  </p:childTnLst>
                                </p:cTn>
                              </p:par>
                              <p:par>
                                <p:cTn id="23" presetID="8" presetClass="emph" presetSubtype="0" repeatCount="indefinite" autoRev="1" fill="hold" nodeType="withEffect">
                                  <p:stCondLst>
                                    <p:cond delay="0"/>
                                  </p:stCondLst>
                                  <p:childTnLst>
                                    <p:animRot by="2820000">
                                      <p:cBhvr>
                                        <p:cTn id="24" dur="2000" fill="hold"/>
                                        <p:tgtEl>
                                          <p:spTgt spid="22"/>
                                        </p:tgtEl>
                                        <p:attrNameLst>
                                          <p:attrName>r</p:attrName>
                                        </p:attrNameLst>
                                      </p:cBhvr>
                                    </p:animRot>
                                  </p:childTnLst>
                                </p:cTn>
                              </p:par>
                              <p:par>
                                <p:cTn id="25" presetID="8" presetClass="emph" presetSubtype="0" repeatCount="indefinite" autoRev="1" fill="hold" nodeType="withEffect">
                                  <p:stCondLst>
                                    <p:cond delay="0"/>
                                  </p:stCondLst>
                                  <p:childTnLst>
                                    <p:animRot by="1800000">
                                      <p:cBhvr>
                                        <p:cTn id="26" dur="2000" fill="hold"/>
                                        <p:tgtEl>
                                          <p:spTgt spid="34"/>
                                        </p:tgtEl>
                                        <p:attrNameLst>
                                          <p:attrName>r</p:attrName>
                                        </p:attrNameLst>
                                      </p:cBhvr>
                                    </p:animRot>
                                  </p:childTnLst>
                                </p:cTn>
                              </p:par>
                              <p:par>
                                <p:cTn id="27" presetID="8" presetClass="emph" presetSubtype="0" repeatCount="indefinite" autoRev="1" fill="hold" nodeType="withEffect">
                                  <p:stCondLst>
                                    <p:cond delay="0"/>
                                  </p:stCondLst>
                                  <p:childTnLst>
                                    <p:animRot by="1800000">
                                      <p:cBhvr>
                                        <p:cTn id="28" dur="2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6" grpId="0" bldLvl="0" animBg="1"/>
      <p:bldP spid="27" grpId="0" bldLvl="0" animBg="1"/>
      <p:bldP spid="2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74" y="51470"/>
            <a:ext cx="9144000" cy="576064"/>
          </a:xfrm>
        </p:spPr>
        <p:txBody>
          <a:bodyPr/>
          <a:lstStyle/>
          <a:p>
            <a:r>
              <a:rPr lang="en-US" altLang="ko-KR" sz="2400" b="1">
                <a:solidFill>
                  <a:srgbClr val="002060"/>
                </a:solidFill>
              </a:rPr>
              <a:t>2. Mô tả thuật toán</a:t>
            </a:r>
            <a:endParaRPr lang="ko-KR" altLang="en-US" sz="2400" b="1" dirty="0">
              <a:solidFill>
                <a:srgbClr val="002060"/>
              </a:solidFill>
            </a:endParaRPr>
          </a:p>
        </p:txBody>
      </p:sp>
      <p:sp>
        <p:nvSpPr>
          <p:cNvPr id="17" name="Round Same Side Corner Rectangle 8"/>
          <p:cNvSpPr/>
          <p:nvPr/>
        </p:nvSpPr>
        <p:spPr>
          <a:xfrm>
            <a:off x="4393111" y="2894798"/>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Group 20"/>
          <p:cNvGrpSpPr/>
          <p:nvPr/>
        </p:nvGrpSpPr>
        <p:grpSpPr>
          <a:xfrm>
            <a:off x="6091456" y="2675549"/>
            <a:ext cx="409092" cy="394981"/>
            <a:chOff x="4462674" y="3512626"/>
            <a:chExt cx="3384287" cy="3267549"/>
          </a:xfrm>
          <a:solidFill>
            <a:schemeClr val="bg1"/>
          </a:solidFill>
        </p:grpSpPr>
        <p:sp>
          <p:nvSpPr>
            <p:cNvPr id="22" name="Donut 21"/>
            <p:cNvSpPr/>
            <p:nvPr/>
          </p:nvSpPr>
          <p:spPr>
            <a:xfrm>
              <a:off x="5447811" y="3512626"/>
              <a:ext cx="2399150" cy="2399150"/>
            </a:xfrm>
            <a:prstGeom prst="donut">
              <a:avLst>
                <a:gd name="adj" fmla="val 157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3" name="Rounded Rectangle 22"/>
            <p:cNvSpPr/>
            <p:nvPr/>
          </p:nvSpPr>
          <p:spPr>
            <a:xfrm rot="2700000">
              <a:off x="5162501" y="5103870"/>
              <a:ext cx="461837" cy="186149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ounded Rectangle 23"/>
            <p:cNvSpPr/>
            <p:nvPr/>
          </p:nvSpPr>
          <p:spPr>
            <a:xfrm rot="8100000">
              <a:off x="5238958" y="5083288"/>
              <a:ext cx="461837" cy="169688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8" name="TextBox 27"/>
          <p:cNvSpPr txBox="1"/>
          <p:nvPr/>
        </p:nvSpPr>
        <p:spPr>
          <a:xfrm>
            <a:off x="4648830" y="1847793"/>
            <a:ext cx="2336966"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9" name="Rectangle 28"/>
          <p:cNvSpPr/>
          <p:nvPr/>
        </p:nvSpPr>
        <p:spPr>
          <a:xfrm>
            <a:off x="1255935" y="627534"/>
            <a:ext cx="6750496" cy="369332"/>
          </a:xfrm>
          <a:prstGeom prst="rect">
            <a:avLst/>
          </a:prstGeom>
        </p:spPr>
        <p:txBody>
          <a:bodyPr wrap="square">
            <a:spAutoFit/>
          </a:bodyPr>
          <a:lstStyle/>
          <a:p>
            <a:pPr algn="ctr" fontAlgn="auto">
              <a:spcBef>
                <a:spcPts val="0"/>
              </a:spcBef>
              <a:spcAft>
                <a:spcPts val="0"/>
              </a:spcAft>
              <a:defRPr/>
            </a:pPr>
            <a:r>
              <a:rPr lang="en-US" b="1">
                <a:ln w="900" cmpd="sng">
                  <a:solidFill>
                    <a:schemeClr val="accent1">
                      <a:satMod val="190000"/>
                      <a:alpha val="55000"/>
                    </a:schemeClr>
                  </a:solidFill>
                  <a:prstDash val="solid"/>
                </a:ln>
                <a:solidFill>
                  <a:srgbClr val="002060"/>
                </a:solidFill>
                <a:latin typeface="+mj-lt"/>
                <a:cs typeface="Times New Roman" pitchFamily="18" charset="0"/>
              </a:rPr>
              <a:t>Thuật toán - Cách gấp trò chơi Đông - Tây - Nam - Bắc</a:t>
            </a:r>
          </a:p>
        </p:txBody>
      </p:sp>
      <p:sp>
        <p:nvSpPr>
          <p:cNvPr id="30" name="Rectangle 29"/>
          <p:cNvSpPr/>
          <p:nvPr/>
        </p:nvSpPr>
        <p:spPr>
          <a:xfrm>
            <a:off x="1691680" y="1062962"/>
            <a:ext cx="6534472" cy="785343"/>
          </a:xfrm>
          <a:prstGeom prst="rect">
            <a:avLst/>
          </a:prstGeom>
        </p:spPr>
        <p:txBody>
          <a:bodyPr wrap="square">
            <a:spAutoFit/>
          </a:bodyPr>
          <a:lstStyle/>
          <a:p>
            <a:pPr>
              <a:lnSpc>
                <a:spcPct val="150000"/>
              </a:lnSpc>
            </a:pPr>
            <a:r>
              <a:rPr lang="en-US" sz="1600">
                <a:solidFill>
                  <a:srgbClr val="002060"/>
                </a:solidFill>
                <a:latin typeface="+mj-lt"/>
                <a:cs typeface="Times New Roman" pitchFamily="18" charset="0"/>
              </a:rPr>
              <a:t>Bước 1: Gấp hai đường chéo của tờ giấy hình vuông để tạo nếp gấp, mở tờ giấy ra.</a:t>
            </a:r>
          </a:p>
        </p:txBody>
      </p:sp>
      <p:sp>
        <p:nvSpPr>
          <p:cNvPr id="31" name="TextBox 9"/>
          <p:cNvSpPr txBox="1">
            <a:spLocks noChangeArrowheads="1"/>
          </p:cNvSpPr>
          <p:nvPr/>
        </p:nvSpPr>
        <p:spPr bwMode="auto">
          <a:xfrm>
            <a:off x="1691680" y="2013155"/>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2: Gấp bốn góc của tờ giấy vào tâm.</a:t>
            </a:r>
          </a:p>
        </p:txBody>
      </p:sp>
      <p:sp>
        <p:nvSpPr>
          <p:cNvPr id="32" name="TextBox 11"/>
          <p:cNvSpPr txBox="1">
            <a:spLocks noChangeArrowheads="1"/>
          </p:cNvSpPr>
          <p:nvPr/>
        </p:nvSpPr>
        <p:spPr bwMode="auto">
          <a:xfrm>
            <a:off x="1669634" y="2537157"/>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3: Lật mặt bên kia.</a:t>
            </a:r>
          </a:p>
        </p:txBody>
      </p:sp>
      <p:sp>
        <p:nvSpPr>
          <p:cNvPr id="33" name="TextBox 16"/>
          <p:cNvSpPr txBox="1">
            <a:spLocks noChangeArrowheads="1"/>
          </p:cNvSpPr>
          <p:nvPr/>
        </p:nvSpPr>
        <p:spPr bwMode="auto">
          <a:xfrm>
            <a:off x="1691680" y="3057860"/>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4: Tiếp tục gấp bốn góc vào tâm.</a:t>
            </a:r>
          </a:p>
        </p:txBody>
      </p:sp>
      <p:sp>
        <p:nvSpPr>
          <p:cNvPr id="34" name="TextBox 17"/>
          <p:cNvSpPr txBox="1">
            <a:spLocks noChangeArrowheads="1"/>
          </p:cNvSpPr>
          <p:nvPr/>
        </p:nvSpPr>
        <p:spPr bwMode="auto">
          <a:xfrm>
            <a:off x="1653002" y="3507854"/>
            <a:ext cx="7500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1600">
                <a:solidFill>
                  <a:srgbClr val="002060"/>
                </a:solidFill>
                <a:latin typeface="+mj-lt"/>
                <a:cs typeface="Times New Roman" pitchFamily="18" charset="0"/>
              </a:rPr>
              <a:t>Bước 5: Đặt tờ giấy đã gấp nằm ngang, luồn ngón cái và ngón trỏ của hai tay vàở bốn góc ở mặt dưới.</a:t>
            </a:r>
          </a:p>
        </p:txBody>
      </p:sp>
      <p:sp>
        <p:nvSpPr>
          <p:cNvPr id="35" name="TextBox 18"/>
          <p:cNvSpPr txBox="1">
            <a:spLocks noChangeArrowheads="1"/>
          </p:cNvSpPr>
          <p:nvPr/>
        </p:nvSpPr>
        <p:spPr bwMode="auto">
          <a:xfrm>
            <a:off x="1691680" y="4500712"/>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6: Chỉnh sửa các nếp gấp.</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1" y="591537"/>
            <a:ext cx="1400652" cy="864096"/>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8" y="1449907"/>
            <a:ext cx="1584176" cy="674885"/>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6" y="2068363"/>
            <a:ext cx="1080120" cy="752190"/>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2" y="2820553"/>
            <a:ext cx="1530790" cy="747737"/>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026" y="3568290"/>
            <a:ext cx="1221991" cy="851942"/>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346114"/>
            <a:ext cx="1763688" cy="797386"/>
          </a:xfrm>
          <a:prstGeom prst="rect">
            <a:avLst/>
          </a:prstGeom>
        </p:spPr>
      </p:pic>
    </p:spTree>
    <p:extLst>
      <p:ext uri="{BB962C8B-B14F-4D97-AF65-F5344CB8AC3E}">
        <p14:creationId xmlns:p14="http://schemas.microsoft.com/office/powerpoint/2010/main" val="1884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8385" r="18385"/>
          <a:stretch>
            <a:fillRect/>
          </a:stretch>
        </p:blipFill>
        <p:spPr/>
      </p:pic>
      <p:sp>
        <p:nvSpPr>
          <p:cNvPr id="2" name="Text Placeholder 1"/>
          <p:cNvSpPr>
            <a:spLocks noGrp="1"/>
          </p:cNvSpPr>
          <p:nvPr>
            <p:ph type="body" sz="quarter" idx="10"/>
          </p:nvPr>
        </p:nvSpPr>
        <p:spPr>
          <a:xfrm>
            <a:off x="107504" y="162220"/>
            <a:ext cx="2267744" cy="537322"/>
          </a:xfrm>
        </p:spPr>
        <p:txBody>
          <a:bodyPr/>
          <a:lstStyle/>
          <a:p>
            <a:r>
              <a:rPr lang="en-US" altLang="ko-KR" sz="2000" b="1">
                <a:solidFill>
                  <a:srgbClr val="002060"/>
                </a:solidFill>
              </a:rPr>
              <a:t>Hoạt động nhóm</a:t>
            </a:r>
            <a:endParaRPr lang="ko-KR" altLang="en-US" sz="2000" b="1" dirty="0">
              <a:solidFill>
                <a:srgbClr val="002060"/>
              </a:solidFill>
            </a:endParaRPr>
          </a:p>
        </p:txBody>
      </p:sp>
      <p:sp>
        <p:nvSpPr>
          <p:cNvPr id="10" name="Rectangle 9"/>
          <p:cNvSpPr/>
          <p:nvPr/>
        </p:nvSpPr>
        <p:spPr>
          <a:xfrm>
            <a:off x="30426" y="699542"/>
            <a:ext cx="8856984" cy="2123658"/>
          </a:xfrm>
          <a:prstGeom prst="rect">
            <a:avLst/>
          </a:prstGeom>
        </p:spPr>
        <p:txBody>
          <a:bodyPr wrap="square">
            <a:spAutoFit/>
          </a:bodyPr>
          <a:lstStyle/>
          <a:p>
            <a:pPr>
              <a:lnSpc>
                <a:spcPct val="200000"/>
              </a:lnSpc>
              <a:spcBef>
                <a:spcPts val="600"/>
              </a:spcBef>
              <a:spcAft>
                <a:spcPts val="600"/>
              </a:spcAft>
            </a:pPr>
            <a:r>
              <a:rPr lang="en-US" sz="1600" b="1">
                <a:solidFill>
                  <a:srgbClr val="002060"/>
                </a:solidFill>
                <a:latin typeface="+mj-lt"/>
                <a:cs typeface="Times New Roman" pitchFamily="18" charset="0"/>
              </a:rPr>
              <a:t>Câu 1</a:t>
            </a:r>
            <a:r>
              <a:rPr lang="en-US" sz="1600">
                <a:solidFill>
                  <a:srgbClr val="002060"/>
                </a:solidFill>
                <a:latin typeface="+mj-lt"/>
                <a:cs typeface="Times New Roman" pitchFamily="18" charset="0"/>
              </a:rPr>
              <a:t>: Ngoài cách trình bày thuật toán bằng ngôn ngữ tự nhiên trên, em còn biết cách nào khác không? Cách đó có hiệu quả không? Vì sao?</a:t>
            </a:r>
          </a:p>
          <a:p>
            <a:pPr>
              <a:lnSpc>
                <a:spcPct val="150000"/>
              </a:lnSpc>
              <a:spcBef>
                <a:spcPts val="600"/>
              </a:spcBef>
              <a:spcAft>
                <a:spcPts val="600"/>
              </a:spcAft>
            </a:pPr>
            <a:r>
              <a:rPr lang="en-US" sz="1600" b="1">
                <a:solidFill>
                  <a:srgbClr val="002060"/>
                </a:solidFill>
                <a:latin typeface="+mj-lt"/>
                <a:cs typeface="Times New Roman" pitchFamily="18" charset="0"/>
              </a:rPr>
              <a:t>Câu 2: </a:t>
            </a:r>
            <a:r>
              <a:rPr lang="en-US" sz="1600">
                <a:solidFill>
                  <a:srgbClr val="002060"/>
                </a:solidFill>
                <a:latin typeface="+mj-lt"/>
                <a:cs typeface="Times New Roman" pitchFamily="18" charset="0"/>
              </a:rPr>
              <a:t>Em hãy mô tả lại cách gấp hình trò </a:t>
            </a:r>
          </a:p>
          <a:p>
            <a:pPr>
              <a:lnSpc>
                <a:spcPct val="150000"/>
              </a:lnSpc>
              <a:spcBef>
                <a:spcPts val="600"/>
              </a:spcBef>
              <a:spcAft>
                <a:spcPts val="600"/>
              </a:spcAft>
            </a:pPr>
            <a:r>
              <a:rPr lang="en-US" sz="1600">
                <a:solidFill>
                  <a:srgbClr val="002060"/>
                </a:solidFill>
                <a:latin typeface="+mj-lt"/>
                <a:cs typeface="Times New Roman" pitchFamily="18" charset="0"/>
              </a:rPr>
              <a:t>chơi Đông – Tây – Nam – Bắc theo cách đó?</a:t>
            </a:r>
          </a:p>
        </p:txBody>
      </p:sp>
      <p:sp>
        <p:nvSpPr>
          <p:cNvPr id="35" name="Oval 50">
            <a:extLst>
              <a:ext uri="{FF2B5EF4-FFF2-40B4-BE49-F238E27FC236}">
                <a16:creationId xmlns:a16="http://schemas.microsoft.com/office/drawing/2014/main" id="{500C0F3C-FC7A-450B-9C43-2C0D7474C007}"/>
              </a:ext>
            </a:extLst>
          </p:cNvPr>
          <p:cNvSpPr>
            <a:spLocks noChangeAspect="1"/>
          </p:cNvSpPr>
          <p:nvPr/>
        </p:nvSpPr>
        <p:spPr>
          <a:xfrm>
            <a:off x="539552" y="3499781"/>
            <a:ext cx="648072" cy="73195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Heart 17">
            <a:extLst>
              <a:ext uri="{FF2B5EF4-FFF2-40B4-BE49-F238E27FC236}">
                <a16:creationId xmlns:a16="http://schemas.microsoft.com/office/drawing/2014/main" id="{40C8979D-264D-45A7-BF02-E1754F6CC34E}"/>
              </a:ext>
            </a:extLst>
          </p:cNvPr>
          <p:cNvSpPr/>
          <p:nvPr/>
        </p:nvSpPr>
        <p:spPr>
          <a:xfrm>
            <a:off x="1547664" y="3531773"/>
            <a:ext cx="864096" cy="667971"/>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Oval 50">
            <a:extLst>
              <a:ext uri="{FF2B5EF4-FFF2-40B4-BE49-F238E27FC236}">
                <a16:creationId xmlns:a16="http://schemas.microsoft.com/office/drawing/2014/main" id="{500C0F3C-FC7A-450B-9C43-2C0D7474C007}"/>
              </a:ext>
            </a:extLst>
          </p:cNvPr>
          <p:cNvSpPr>
            <a:spLocks noChangeAspect="1"/>
          </p:cNvSpPr>
          <p:nvPr/>
        </p:nvSpPr>
        <p:spPr>
          <a:xfrm>
            <a:off x="2775248" y="3499780"/>
            <a:ext cx="648072" cy="73195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117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07504" y="123478"/>
            <a:ext cx="8928992" cy="1296144"/>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a:latin typeface="+mj-lt"/>
                <a:cs typeface="Times New Roman" pitchFamily="18" charset="0"/>
              </a:rPr>
              <a:t>Câu 1:</a:t>
            </a:r>
            <a:r>
              <a:rPr lang="en-US" sz="1600">
                <a:latin typeface="+mj-lt"/>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
        <p:nvSpPr>
          <p:cNvPr id="40" name="Rectangle 39"/>
          <p:cNvSpPr/>
          <p:nvPr/>
        </p:nvSpPr>
        <p:spPr>
          <a:xfrm>
            <a:off x="1115616" y="123478"/>
            <a:ext cx="7272808" cy="416011"/>
          </a:xfrm>
          <a:prstGeom prst="rect">
            <a:avLst/>
          </a:prstGeom>
        </p:spPr>
        <p:txBody>
          <a:bodyPr wrap="square">
            <a:spAutoFit/>
          </a:bodyPr>
          <a:lstStyle/>
          <a:p>
            <a:pPr>
              <a:lnSpc>
                <a:spcPct val="150000"/>
              </a:lnSpc>
            </a:pPr>
            <a:r>
              <a:rPr lang="en-US" sz="1600" b="1">
                <a:solidFill>
                  <a:srgbClr val="002060"/>
                </a:solidFill>
                <a:latin typeface="+mj-lt"/>
                <a:cs typeface="Times New Roman" pitchFamily="18" charset="0"/>
              </a:rPr>
              <a:t>Câu 2:</a:t>
            </a:r>
            <a:r>
              <a:rPr lang="en-US" sz="1600">
                <a:solidFill>
                  <a:srgbClr val="002060"/>
                </a:solidFill>
                <a:latin typeface="+mj-lt"/>
                <a:cs typeface="Times New Roman" pitchFamily="18" charset="0"/>
              </a:rPr>
              <a:t> Sơ đồ khối mô tả cách gấp hình trò chơi Đông – Tây – Nam – Bắc</a:t>
            </a:r>
            <a:endParaRPr lang="en-US" sz="1600">
              <a:solidFill>
                <a:srgbClr val="002060"/>
              </a:solidFill>
              <a:latin typeface="+mj-lt"/>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12435"/>
            <a:ext cx="2442416" cy="3590624"/>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539488"/>
            <a:ext cx="4032448" cy="4336517"/>
          </a:xfrm>
          <a:prstGeom prst="rect">
            <a:avLst/>
          </a:prstGeom>
        </p:spPr>
      </p:pic>
    </p:spTree>
    <p:extLst>
      <p:ext uri="{BB962C8B-B14F-4D97-AF65-F5344CB8AC3E}">
        <p14:creationId xmlns:p14="http://schemas.microsoft.com/office/powerpoint/2010/main" val="27655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6"/>
                                        </p:tgtEl>
                                        <p:attrNameLst>
                                          <p:attrName>ppt_x</p:attrName>
                                        </p:attrNameLst>
                                      </p:cBhvr>
                                      <p:tavLst>
                                        <p:tav tm="0">
                                          <p:val>
                                            <p:strVal val="ppt_x"/>
                                          </p:val>
                                        </p:tav>
                                        <p:tav tm="100000">
                                          <p:val>
                                            <p:strVal val="ppt_x"/>
                                          </p:val>
                                        </p:tav>
                                      </p:tavLst>
                                    </p:anim>
                                    <p:anim calcmode="lin" valueType="num">
                                      <p:cBhvr additive="base">
                                        <p:cTn id="12" dur="500"/>
                                        <p:tgtEl>
                                          <p:spTgt spid="16"/>
                                        </p:tgtEl>
                                        <p:attrNameLst>
                                          <p:attrName>ppt_y</p:attrName>
                                        </p:attrNameLst>
                                      </p:cBhvr>
                                      <p:tavLst>
                                        <p:tav tm="0">
                                          <p:val>
                                            <p:strVal val="ppt_y"/>
                                          </p:val>
                                        </p:tav>
                                        <p:tav tm="100000">
                                          <p:val>
                                            <p:strVal val="1+ppt_h/2"/>
                                          </p:val>
                                        </p:tav>
                                      </p:tavLst>
                                    </p:anim>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par>
                                <p:cTn id="24" presetID="16" presetClass="entr" presetSubtype="21"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arn(inVertical)">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724128" y="2859782"/>
            <a:ext cx="2880320" cy="1754326"/>
          </a:xfrm>
          <a:prstGeom prst="rect">
            <a:avLst/>
          </a:prstGeom>
          <a:solidFill>
            <a:schemeClr val="accent3">
              <a:lumMod val="20000"/>
              <a:lumOff val="80000"/>
            </a:schemeClr>
          </a:solidFill>
          <a:ln w="3175">
            <a:solidFill>
              <a:srgbClr val="002060"/>
            </a:solidFill>
          </a:ln>
        </p:spPr>
        <p:txBody>
          <a:bodyPr wrap="square">
            <a:spAutoFit/>
          </a:bodyPr>
          <a:lstStyle/>
          <a:p>
            <a:pPr>
              <a:lnSpc>
                <a:spcPct val="150000"/>
              </a:lnSpc>
              <a:defRPr/>
            </a:pPr>
            <a:r>
              <a:rPr lang="en-US">
                <a:solidFill>
                  <a:srgbClr val="002060"/>
                </a:solidFill>
              </a:rPr>
              <a:t>Theo em có mấy cách để mô tả một thuật toán?</a:t>
            </a:r>
          </a:p>
          <a:p>
            <a:pPr>
              <a:lnSpc>
                <a:spcPct val="150000"/>
              </a:lnSpc>
              <a:defRPr/>
            </a:pPr>
            <a:r>
              <a:rPr lang="en-US">
                <a:solidFill>
                  <a:srgbClr val="002060"/>
                </a:solidFill>
              </a:rPr>
              <a:t>Sơ đồ khối của thuật toán </a:t>
            </a:r>
          </a:p>
          <a:p>
            <a:pPr>
              <a:lnSpc>
                <a:spcPct val="150000"/>
              </a:lnSpc>
              <a:defRPr/>
            </a:pPr>
            <a:r>
              <a:rPr lang="en-US">
                <a:solidFill>
                  <a:srgbClr val="002060"/>
                </a:solidFill>
              </a:rPr>
              <a:t>là gì?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555526"/>
            <a:ext cx="2160240" cy="35437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27282"/>
            <a:ext cx="2706878" cy="2016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2139702"/>
            <a:ext cx="2706879" cy="2808521"/>
          </a:xfrm>
          <a:prstGeom prst="rect">
            <a:avLst/>
          </a:prstGeom>
        </p:spPr>
      </p:pic>
    </p:spTree>
    <p:extLst>
      <p:ext uri="{BB962C8B-B14F-4D97-AF65-F5344CB8AC3E}">
        <p14:creationId xmlns:p14="http://schemas.microsoft.com/office/powerpoint/2010/main" val="18378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p:nvPr/>
        </p:nvSpPr>
        <p:spPr>
          <a:xfrm>
            <a:off x="4115797" y="555525"/>
            <a:ext cx="284243" cy="26607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16"/>
          <p:cNvSpPr/>
          <p:nvPr/>
        </p:nvSpPr>
        <p:spPr>
          <a:xfrm rot="2700000">
            <a:off x="4244802" y="2784864"/>
            <a:ext cx="215347" cy="38607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21"/>
          <p:cNvSpPr>
            <a:spLocks noChangeAspect="1"/>
          </p:cNvSpPr>
          <p:nvPr/>
        </p:nvSpPr>
        <p:spPr>
          <a:xfrm>
            <a:off x="4144770" y="1672044"/>
            <a:ext cx="344862" cy="34774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ounded Rectangle 27"/>
          <p:cNvSpPr/>
          <p:nvPr/>
        </p:nvSpPr>
        <p:spPr>
          <a:xfrm>
            <a:off x="4196821" y="3936015"/>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20262" r="20262"/>
          <a:stretch>
            <a:fillRect/>
          </a:stretch>
        </p:blipFill>
        <p:spPr>
          <a:xfrm>
            <a:off x="0" y="-1"/>
            <a:ext cx="3960440" cy="5143501"/>
          </a:xfrm>
        </p:spPr>
      </p:pic>
      <p:sp>
        <p:nvSpPr>
          <p:cNvPr id="4" name="Rectangle 3"/>
          <p:cNvSpPr/>
          <p:nvPr/>
        </p:nvSpPr>
        <p:spPr>
          <a:xfrm>
            <a:off x="5148064" y="517882"/>
            <a:ext cx="4067944" cy="2308324"/>
          </a:xfrm>
          <a:prstGeom prst="rect">
            <a:avLst/>
          </a:prstGeom>
        </p:spPr>
        <p:txBody>
          <a:bodyPr wrap="square">
            <a:spAutoFit/>
          </a:bodyPr>
          <a:lstStyle/>
          <a:p>
            <a:pPr marL="285750" indent="-285750" algn="just">
              <a:lnSpc>
                <a:spcPct val="150000"/>
              </a:lnSpc>
              <a:buFont typeface="Wingdings" pitchFamily="2" charset="2"/>
              <a:buChar char="Ø"/>
            </a:pPr>
            <a:r>
              <a:rPr lang="en-US" sz="1600">
                <a:solidFill>
                  <a:srgbClr val="002060"/>
                </a:solidFill>
                <a:latin typeface="+mj-lt"/>
                <a:cs typeface="Times New Roman" pitchFamily="18" charset="0"/>
              </a:rPr>
              <a:t>Có hai cách để mô tả thuật toán là liệt </a:t>
            </a:r>
          </a:p>
          <a:p>
            <a:pPr algn="just">
              <a:lnSpc>
                <a:spcPct val="150000"/>
              </a:lnSpc>
            </a:pPr>
            <a:r>
              <a:rPr lang="en-US" sz="1600">
                <a:solidFill>
                  <a:srgbClr val="002060"/>
                </a:solidFill>
                <a:latin typeface="+mj-lt"/>
                <a:cs typeface="Times New Roman" pitchFamily="18" charset="0"/>
              </a:rPr>
              <a:t>kê các bước bằng ngôn ngữ tự nhiên và </a:t>
            </a:r>
          </a:p>
          <a:p>
            <a:pPr algn="just">
              <a:lnSpc>
                <a:spcPct val="150000"/>
              </a:lnSpc>
            </a:pPr>
            <a:r>
              <a:rPr lang="en-US" sz="1600">
                <a:solidFill>
                  <a:srgbClr val="002060"/>
                </a:solidFill>
                <a:latin typeface="+mj-lt"/>
                <a:cs typeface="Times New Roman" pitchFamily="18" charset="0"/>
              </a:rPr>
              <a:t>sử dụng sơ đồ khối. </a:t>
            </a:r>
          </a:p>
          <a:p>
            <a:pPr marL="285750" indent="-285750" algn="just">
              <a:lnSpc>
                <a:spcPct val="150000"/>
              </a:lnSpc>
              <a:buFont typeface="Wingdings" pitchFamily="2" charset="2"/>
              <a:buChar char="Ø"/>
            </a:pPr>
            <a:r>
              <a:rPr lang="en-US" sz="1600">
                <a:solidFill>
                  <a:srgbClr val="002060"/>
                </a:solidFill>
                <a:latin typeface="+mj-lt"/>
                <a:cs typeface="Times New Roman" pitchFamily="18" charset="0"/>
              </a:rPr>
              <a:t>Sơ đồ khối của thuật toán là một sơ đồ </a:t>
            </a:r>
          </a:p>
          <a:p>
            <a:pPr algn="just">
              <a:lnSpc>
                <a:spcPct val="150000"/>
              </a:lnSpc>
            </a:pPr>
            <a:r>
              <a:rPr lang="en-US" sz="1600">
                <a:solidFill>
                  <a:srgbClr val="002060"/>
                </a:solidFill>
                <a:latin typeface="+mj-lt"/>
                <a:cs typeface="Times New Roman" pitchFamily="18" charset="0"/>
              </a:rPr>
              <a:t>gồm các hình mô tả các bước và đường </a:t>
            </a:r>
          </a:p>
          <a:p>
            <a:pPr algn="just">
              <a:lnSpc>
                <a:spcPct val="150000"/>
              </a:lnSpc>
            </a:pPr>
            <a:r>
              <a:rPr lang="en-US" sz="1600">
                <a:solidFill>
                  <a:srgbClr val="002060"/>
                </a:solidFill>
                <a:latin typeface="+mj-lt"/>
                <a:cs typeface="Times New Roman" pitchFamily="18" charset="0"/>
              </a:rPr>
              <a:t>có mũi tên để chỉ hướng thực hiện</a:t>
            </a:r>
          </a:p>
        </p:txBody>
      </p:sp>
      <p:sp>
        <p:nvSpPr>
          <p:cNvPr id="5" name="Rectangle 4"/>
          <p:cNvSpPr/>
          <p:nvPr/>
        </p:nvSpPr>
        <p:spPr>
          <a:xfrm>
            <a:off x="5966948" y="176443"/>
            <a:ext cx="2223686" cy="369332"/>
          </a:xfrm>
          <a:prstGeom prst="rect">
            <a:avLst/>
          </a:prstGeom>
        </p:spPr>
        <p:txBody>
          <a:bodyPr wrap="none">
            <a:spAutoFit/>
          </a:bodyPr>
          <a:lstStyle/>
          <a:p>
            <a:r>
              <a:rPr lang="en-US" altLang="ko-KR" b="1">
                <a:solidFill>
                  <a:srgbClr val="002060"/>
                </a:solidFill>
              </a:rPr>
              <a:t>2. Mô tả thuật toán</a:t>
            </a:r>
            <a:endParaRPr lang="ko-KR" altLang="en-US" b="1" dirty="0">
              <a:solidFill>
                <a:srgbClr val="00206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87" y="2931789"/>
            <a:ext cx="3672408" cy="2184919"/>
          </a:xfrm>
          <a:prstGeom prst="rect">
            <a:avLst/>
          </a:prstGeom>
        </p:spPr>
      </p:pic>
    </p:spTree>
    <p:extLst>
      <p:ext uri="{BB962C8B-B14F-4D97-AF65-F5344CB8AC3E}">
        <p14:creationId xmlns:p14="http://schemas.microsoft.com/office/powerpoint/2010/main" val="41594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17141" y="267494"/>
            <a:ext cx="2771800" cy="288032"/>
          </a:xfrm>
        </p:spPr>
        <p:txBody>
          <a:bodyPr/>
          <a:lstStyle/>
          <a:p>
            <a:r>
              <a:rPr lang="en-US" sz="1800" b="1">
                <a:solidFill>
                  <a:srgbClr val="002060"/>
                </a:solidFill>
              </a:rPr>
              <a:t>THẢO LUẬN CẶP ĐÔI</a:t>
            </a:r>
          </a:p>
        </p:txBody>
      </p:sp>
      <p:pic>
        <p:nvPicPr>
          <p:cNvPr id="2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1520" y="779487"/>
            <a:ext cx="1800200" cy="2160240"/>
          </a:xfrm>
          <a:prstGeom prst="rect">
            <a:avLst/>
          </a:prstGeom>
        </p:spPr>
      </p:pic>
      <p:sp>
        <p:nvSpPr>
          <p:cNvPr id="23" name="TextBox 3"/>
          <p:cNvSpPr txBox="1">
            <a:spLocks noChangeArrowheads="1"/>
          </p:cNvSpPr>
          <p:nvPr/>
        </p:nvSpPr>
        <p:spPr bwMode="auto">
          <a:xfrm>
            <a:off x="2267744" y="987574"/>
            <a:ext cx="5800700"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en-US" b="1" u="sng">
                <a:solidFill>
                  <a:srgbClr val="002060"/>
                </a:solidFill>
                <a:latin typeface="+mj-lt"/>
                <a:cs typeface="Times New Roman" pitchFamily="18" charset="0"/>
              </a:rPr>
              <a:t>Câu 1:</a:t>
            </a:r>
            <a:r>
              <a:rPr lang="en-US">
                <a:solidFill>
                  <a:srgbClr val="002060"/>
                </a:solidFill>
                <a:latin typeface="+mj-lt"/>
                <a:cs typeface="Times New Roman" pitchFamily="18" charset="0"/>
              </a:rPr>
              <a:t> Câu nào sau đây sai khi nói về vai trò của mũi </a:t>
            </a:r>
          </a:p>
          <a:p>
            <a:pPr algn="just" eaLnBrk="1" hangingPunct="1">
              <a:lnSpc>
                <a:spcPct val="150000"/>
              </a:lnSpc>
            </a:pPr>
            <a:r>
              <a:rPr lang="en-US">
                <a:solidFill>
                  <a:srgbClr val="002060"/>
                </a:solidFill>
                <a:latin typeface="+mj-lt"/>
                <a:cs typeface="Times New Roman" pitchFamily="18" charset="0"/>
              </a:rPr>
              <a:t>tên trong sơ đồ khối của thuật toán?</a:t>
            </a:r>
          </a:p>
        </p:txBody>
      </p:sp>
      <p:sp>
        <p:nvSpPr>
          <p:cNvPr id="26" name="Left Arrow 11"/>
          <p:cNvSpPr/>
          <p:nvPr/>
        </p:nvSpPr>
        <p:spPr>
          <a:xfrm rot="20722497">
            <a:off x="8185282" y="2819016"/>
            <a:ext cx="4312380" cy="447389"/>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Left Arrow 17"/>
          <p:cNvSpPr/>
          <p:nvPr/>
        </p:nvSpPr>
        <p:spPr>
          <a:xfrm rot="20722497">
            <a:off x="7650340" y="3495206"/>
            <a:ext cx="4312380" cy="410780"/>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Left Arrow 22"/>
          <p:cNvSpPr/>
          <p:nvPr/>
        </p:nvSpPr>
        <p:spPr>
          <a:xfrm rot="20722497">
            <a:off x="7135371" y="4117465"/>
            <a:ext cx="4312380" cy="420895"/>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TextBox 4"/>
          <p:cNvSpPr txBox="1">
            <a:spLocks noChangeArrowheads="1"/>
          </p:cNvSpPr>
          <p:nvPr/>
        </p:nvSpPr>
        <p:spPr bwMode="auto">
          <a:xfrm>
            <a:off x="2267744" y="1908676"/>
            <a:ext cx="617321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ts val="600"/>
              </a:spcBef>
              <a:spcAft>
                <a:spcPts val="600"/>
              </a:spcAft>
            </a:pPr>
            <a:r>
              <a:rPr lang="en-US">
                <a:solidFill>
                  <a:srgbClr val="002060"/>
                </a:solidFill>
                <a:latin typeface="+mj-lt"/>
                <a:cs typeface="Times New Roman" pitchFamily="18" charset="0"/>
              </a:rPr>
              <a:t>A. Hướng mũi tên cho thấy hướng đi trong sơ đồ khối.</a:t>
            </a:r>
          </a:p>
          <a:p>
            <a:pPr algn="just" eaLnBrk="1" hangingPunct="1">
              <a:lnSpc>
                <a:spcPct val="150000"/>
              </a:lnSpc>
              <a:spcBef>
                <a:spcPts val="600"/>
              </a:spcBef>
              <a:spcAft>
                <a:spcPts val="600"/>
              </a:spcAft>
            </a:pPr>
            <a:r>
              <a:rPr lang="en-US">
                <a:solidFill>
                  <a:srgbClr val="002060"/>
                </a:solidFill>
                <a:latin typeface="+mj-lt"/>
                <a:cs typeface="Times New Roman" pitchFamily="18" charset="0"/>
              </a:rPr>
              <a:t>B. Mũi tên được sử dụng để chỉ hướng thực hiện tiếp theo.</a:t>
            </a:r>
          </a:p>
          <a:p>
            <a:pPr algn="just" eaLnBrk="1" hangingPunct="1">
              <a:lnSpc>
                <a:spcPct val="150000"/>
              </a:lnSpc>
              <a:spcBef>
                <a:spcPts val="600"/>
              </a:spcBef>
              <a:spcAft>
                <a:spcPts val="600"/>
              </a:spcAft>
            </a:pPr>
            <a:r>
              <a:rPr lang="en-US">
                <a:solidFill>
                  <a:srgbClr val="002060"/>
                </a:solidFill>
                <a:latin typeface="+mj-lt"/>
                <a:cs typeface="Times New Roman" pitchFamily="18" charset="0"/>
              </a:rPr>
              <a:t>C. Mũi tên được sử dụng chỉ để kết nối các hình khối trong sơ đồ.</a:t>
            </a:r>
          </a:p>
        </p:txBody>
      </p:sp>
      <p:sp>
        <p:nvSpPr>
          <p:cNvPr id="30" name="Oval 29"/>
          <p:cNvSpPr/>
          <p:nvPr/>
        </p:nvSpPr>
        <p:spPr>
          <a:xfrm>
            <a:off x="2267744" y="3042710"/>
            <a:ext cx="360040" cy="4651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3" grpId="0"/>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5"/>
          <p:cNvSpPr>
            <a:spLocks noEditPoints="1"/>
          </p:cNvSpPr>
          <p:nvPr/>
        </p:nvSpPr>
        <p:spPr bwMode="auto">
          <a:xfrm>
            <a:off x="6660232" y="1635646"/>
            <a:ext cx="2272544" cy="3339860"/>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9"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accent3">
              <a:alpha val="60000"/>
            </a:schemeClr>
          </a:solidFill>
          <a:ln w="3175">
            <a:noFill/>
          </a:ln>
        </p:spPr>
        <p:txBody>
          <a:bodyPr vert="horz" wrap="square" lIns="91440" tIns="45720" rIns="91440" bIns="45720" numCol="1" anchor="t" anchorCtr="0" compatLnSpc="1">
            <a:prstTxWarp prst="textNoShape">
              <a:avLst/>
            </a:prstTxWarp>
          </a:bodyPr>
          <a:lstStyle/>
          <a:p>
            <a:endParaRPr lang="ko-KR" altLang="en-US"/>
          </a:p>
        </p:txBody>
      </p:sp>
      <p:sp>
        <p:nvSpPr>
          <p:cNvPr id="6" name="Rectangle 5"/>
          <p:cNvSpPr/>
          <p:nvPr/>
        </p:nvSpPr>
        <p:spPr>
          <a:xfrm>
            <a:off x="0" y="267494"/>
            <a:ext cx="899592" cy="216024"/>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311288" y="375506"/>
            <a:ext cx="8621488" cy="923330"/>
          </a:xfrm>
          <a:prstGeom prst="rect">
            <a:avLst/>
          </a:prstGeom>
        </p:spPr>
        <p:txBody>
          <a:bodyPr wrap="square">
            <a:spAutoFit/>
          </a:bodyPr>
          <a:lstStyle/>
          <a:p>
            <a:pPr>
              <a:lnSpc>
                <a:spcPct val="150000"/>
              </a:lnSpc>
            </a:pPr>
            <a:r>
              <a:rPr lang="en-US" b="1">
                <a:solidFill>
                  <a:srgbClr val="002060"/>
                </a:solidFill>
                <a:latin typeface="+mj-lt"/>
                <a:cs typeface="Times New Roman" pitchFamily="18" charset="0"/>
              </a:rPr>
              <a:t>Câu 2: </a:t>
            </a:r>
            <a:r>
              <a:rPr lang="en-US">
                <a:solidFill>
                  <a:srgbClr val="002060"/>
                </a:solidFill>
                <a:latin typeface="+mj-lt"/>
                <a:cs typeface="Times New Roman" pitchFamily="18" charset="0"/>
              </a:rPr>
              <a:t>Em hãy ghép mỗi mục ở cột phải với một mục phù hợp ở cột trái khi nói về sơ đồ khối của thuật toán.</a:t>
            </a:r>
          </a:p>
        </p:txBody>
      </p:sp>
      <p:graphicFrame>
        <p:nvGraphicFramePr>
          <p:cNvPr id="11" name="Table 10"/>
          <p:cNvGraphicFramePr>
            <a:graphicFrameLocks noGrp="1"/>
          </p:cNvGraphicFramePr>
          <p:nvPr>
            <p:extLst>
              <p:ext uri="{D42A27DB-BD31-4B8C-83A1-F6EECF244321}">
                <p14:modId xmlns:p14="http://schemas.microsoft.com/office/powerpoint/2010/main" val="2192633234"/>
              </p:ext>
            </p:extLst>
          </p:nvPr>
        </p:nvGraphicFramePr>
        <p:xfrm>
          <a:off x="311288" y="1448313"/>
          <a:ext cx="7645088" cy="3246438"/>
        </p:xfrm>
        <a:graphic>
          <a:graphicData uri="http://schemas.openxmlformats.org/drawingml/2006/table">
            <a:tbl>
              <a:tblPr firstRow="1" bandRow="1">
                <a:tableStyleId>{D7AC3CCA-C797-4891-BE02-D94E43425B78}</a:tableStyleId>
              </a:tblPr>
              <a:tblGrid>
                <a:gridCol w="2548363">
                  <a:extLst>
                    <a:ext uri="{9D8B030D-6E8A-4147-A177-3AD203B41FA5}">
                      <a16:colId xmlns:a16="http://schemas.microsoft.com/office/drawing/2014/main" val="20000"/>
                    </a:ext>
                  </a:extLst>
                </a:gridCol>
                <a:gridCol w="5096725">
                  <a:extLst>
                    <a:ext uri="{9D8B030D-6E8A-4147-A177-3AD203B41FA5}">
                      <a16:colId xmlns:a16="http://schemas.microsoft.com/office/drawing/2014/main" val="20001"/>
                    </a:ext>
                  </a:extLst>
                </a:gridCol>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extLst>
                  <a:ext uri="{0D108BD9-81ED-4DB2-BD59-A6C34878D82A}">
                    <a16:rowId xmlns:a16="http://schemas.microsoft.com/office/drawing/2014/main" val="10000"/>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1"/>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2"/>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3"/>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4"/>
                  </a:ext>
                </a:extLst>
              </a:tr>
            </a:tbl>
          </a:graphicData>
        </a:graphic>
      </p:graphicFrame>
      <p:sp>
        <p:nvSpPr>
          <p:cNvPr id="12" name="Parallelogram 11"/>
          <p:cNvSpPr/>
          <p:nvPr/>
        </p:nvSpPr>
        <p:spPr>
          <a:xfrm>
            <a:off x="926444" y="2948389"/>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3" name="Rectangle 12"/>
          <p:cNvSpPr/>
          <p:nvPr/>
        </p:nvSpPr>
        <p:spPr>
          <a:xfrm>
            <a:off x="954226" y="3591438"/>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962163" y="2321438"/>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5" name="Straight Arrow Connector 14"/>
          <p:cNvCxnSpPr/>
          <p:nvPr/>
        </p:nvCxnSpPr>
        <p:spPr>
          <a:xfrm rot="5400000">
            <a:off x="1419363" y="4428050"/>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2992692" y="2305563"/>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a) Bắt đầu hoặc Kết thúc</a:t>
            </a:r>
          </a:p>
        </p:txBody>
      </p:sp>
      <p:sp>
        <p:nvSpPr>
          <p:cNvPr id="17" name="TextBox 16"/>
          <p:cNvSpPr txBox="1">
            <a:spLocks noChangeArrowheads="1"/>
          </p:cNvSpPr>
          <p:nvPr/>
        </p:nvSpPr>
        <p:spPr bwMode="auto">
          <a:xfrm>
            <a:off x="2992692" y="2880297"/>
            <a:ext cx="4929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b) Chỉ hướng thực hiện tiếp theo</a:t>
            </a:r>
          </a:p>
        </p:txBody>
      </p:sp>
      <p:sp>
        <p:nvSpPr>
          <p:cNvPr id="18" name="TextBox 17"/>
          <p:cNvSpPr txBox="1">
            <a:spLocks noChangeArrowheads="1"/>
          </p:cNvSpPr>
          <p:nvPr/>
        </p:nvSpPr>
        <p:spPr bwMode="auto">
          <a:xfrm>
            <a:off x="2992692" y="3520000"/>
            <a:ext cx="4786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c) Đầu vào hoặc Đầu ra</a:t>
            </a:r>
          </a:p>
        </p:txBody>
      </p:sp>
      <p:sp>
        <p:nvSpPr>
          <p:cNvPr id="19" name="TextBox 18"/>
          <p:cNvSpPr txBox="1">
            <a:spLocks noChangeArrowheads="1"/>
          </p:cNvSpPr>
          <p:nvPr/>
        </p:nvSpPr>
        <p:spPr bwMode="auto">
          <a:xfrm>
            <a:off x="2992692" y="4129600"/>
            <a:ext cx="4722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d) Bước xử lí</a:t>
            </a:r>
          </a:p>
        </p:txBody>
      </p:sp>
      <p:sp>
        <p:nvSpPr>
          <p:cNvPr id="20" name="TextBox 20"/>
          <p:cNvSpPr txBox="1">
            <a:spLocks noChangeArrowheads="1"/>
          </p:cNvSpPr>
          <p:nvPr/>
        </p:nvSpPr>
        <p:spPr bwMode="auto">
          <a:xfrm>
            <a:off x="4035563" y="1591188"/>
            <a:ext cx="1776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latin typeface="+mj-lt"/>
                <a:cs typeface="Times New Roman" pitchFamily="18" charset="0"/>
              </a:rPr>
              <a:t>Ý nghĩa</a:t>
            </a:r>
          </a:p>
        </p:txBody>
      </p:sp>
      <p:sp>
        <p:nvSpPr>
          <p:cNvPr id="21" name="TextBox 21"/>
          <p:cNvSpPr txBox="1">
            <a:spLocks noChangeArrowheads="1"/>
          </p:cNvSpPr>
          <p:nvPr/>
        </p:nvSpPr>
        <p:spPr bwMode="auto">
          <a:xfrm>
            <a:off x="668476" y="1591188"/>
            <a:ext cx="1776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latin typeface="+mj-lt"/>
                <a:cs typeface="Times New Roman" pitchFamily="18" charset="0"/>
              </a:rPr>
              <a:t>Hình</a:t>
            </a:r>
          </a:p>
        </p:txBody>
      </p:sp>
      <p:sp>
        <p:nvSpPr>
          <p:cNvPr id="22" name="TextBox 24"/>
          <p:cNvSpPr txBox="1">
            <a:spLocks noChangeArrowheads="1"/>
          </p:cNvSpPr>
          <p:nvPr/>
        </p:nvSpPr>
        <p:spPr bwMode="auto">
          <a:xfrm>
            <a:off x="311288" y="2235713"/>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1)</a:t>
            </a:r>
          </a:p>
        </p:txBody>
      </p:sp>
      <p:sp>
        <p:nvSpPr>
          <p:cNvPr id="23" name="TextBox 25"/>
          <p:cNvSpPr txBox="1">
            <a:spLocks noChangeArrowheads="1"/>
          </p:cNvSpPr>
          <p:nvPr/>
        </p:nvSpPr>
        <p:spPr bwMode="auto">
          <a:xfrm>
            <a:off x="311288" y="2877063"/>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2)</a:t>
            </a:r>
          </a:p>
        </p:txBody>
      </p:sp>
      <p:sp>
        <p:nvSpPr>
          <p:cNvPr id="24" name="TextBox 26"/>
          <p:cNvSpPr txBox="1">
            <a:spLocks noChangeArrowheads="1"/>
          </p:cNvSpPr>
          <p:nvPr/>
        </p:nvSpPr>
        <p:spPr bwMode="auto">
          <a:xfrm>
            <a:off x="311288" y="3486663"/>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3)</a:t>
            </a:r>
          </a:p>
        </p:txBody>
      </p:sp>
      <p:sp>
        <p:nvSpPr>
          <p:cNvPr id="25" name="TextBox 27"/>
          <p:cNvSpPr txBox="1">
            <a:spLocks noChangeArrowheads="1"/>
          </p:cNvSpPr>
          <p:nvPr/>
        </p:nvSpPr>
        <p:spPr bwMode="auto">
          <a:xfrm>
            <a:off x="311288" y="4129600"/>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4)</a:t>
            </a:r>
          </a:p>
        </p:txBody>
      </p:sp>
      <p:cxnSp>
        <p:nvCxnSpPr>
          <p:cNvPr id="26" name="Straight Arrow Connector 25"/>
          <p:cNvCxnSpPr>
            <a:endCxn id="16" idx="1"/>
          </p:cNvCxnSpPr>
          <p:nvPr/>
        </p:nvCxnSpPr>
        <p:spPr>
          <a:xfrm>
            <a:off x="2212319" y="2505618"/>
            <a:ext cx="780373"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7" idx="1"/>
          </p:cNvCxnSpPr>
          <p:nvPr/>
        </p:nvCxnSpPr>
        <p:spPr>
          <a:xfrm flipV="1">
            <a:off x="1907704" y="3080352"/>
            <a:ext cx="1084988" cy="128440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8" idx="1"/>
          </p:cNvCxnSpPr>
          <p:nvPr/>
        </p:nvCxnSpPr>
        <p:spPr>
          <a:xfrm>
            <a:off x="2176601" y="3125899"/>
            <a:ext cx="816091" cy="5941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12385" y="3735499"/>
            <a:ext cx="816091" cy="5941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7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barn(inVertical)">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6" grpId="0"/>
      <p:bldP spid="17" grpId="0"/>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17921" b="17921"/>
          <a:stretch>
            <a:fillRect/>
          </a:stretch>
        </p:blipFill>
        <p:spPr>
          <a:xfrm>
            <a:off x="0" y="0"/>
            <a:ext cx="9144000" cy="3795886"/>
          </a:xfrm>
        </p:spPr>
      </p:pic>
      <p:sp>
        <p:nvSpPr>
          <p:cNvPr id="5" name="Rectangle 4"/>
          <p:cNvSpPr/>
          <p:nvPr/>
        </p:nvSpPr>
        <p:spPr>
          <a:xfrm>
            <a:off x="600844" y="3219822"/>
            <a:ext cx="3395091"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a:t>LUYỆN TẬP</a:t>
            </a:r>
            <a:endParaRPr lang="ko-KR" altLang="en-US" sz="3200" b="1"/>
          </a:p>
        </p:txBody>
      </p:sp>
      <p:sp>
        <p:nvSpPr>
          <p:cNvPr id="9" name="Text Placeholder 1"/>
          <p:cNvSpPr txBox="1">
            <a:spLocks/>
          </p:cNvSpPr>
          <p:nvPr/>
        </p:nvSpPr>
        <p:spPr>
          <a:xfrm>
            <a:off x="755576" y="2557120"/>
            <a:ext cx="3168352" cy="4861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ko-KR" sz="2400" b="1" dirty="0">
              <a:solidFill>
                <a:schemeClr val="bg1"/>
              </a:solidFill>
              <a:cs typeface="Arial" pitchFamily="34" charset="0"/>
            </a:endParaRPr>
          </a:p>
        </p:txBody>
      </p:sp>
    </p:spTree>
    <p:extLst>
      <p:ext uri="{BB962C8B-B14F-4D97-AF65-F5344CB8AC3E}">
        <p14:creationId xmlns:p14="http://schemas.microsoft.com/office/powerpoint/2010/main" val="33691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95486"/>
            <a:ext cx="7612158" cy="864096"/>
            <a:chOff x="0" y="1270545"/>
            <a:chExt cx="4355976" cy="504056"/>
          </a:xfrm>
        </p:grpSpPr>
        <p:sp>
          <p:nvSpPr>
            <p:cNvPr id="5" name="Rectangle 4"/>
            <p:cNvSpPr/>
            <p:nvPr/>
          </p:nvSpPr>
          <p:spPr>
            <a:xfrm>
              <a:off x="323528" y="1270545"/>
              <a:ext cx="4032448"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ectangle 5"/>
            <p:cNvSpPr/>
            <p:nvPr/>
          </p:nvSpPr>
          <p:spPr>
            <a:xfrm>
              <a:off x="0" y="1270545"/>
              <a:ext cx="323528" cy="504056"/>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2" name="Left Arrow 11"/>
          <p:cNvSpPr/>
          <p:nvPr/>
        </p:nvSpPr>
        <p:spPr>
          <a:xfrm rot="20722497">
            <a:off x="7857165" y="483134"/>
            <a:ext cx="1850950"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Left Arrow 17"/>
          <p:cNvSpPr/>
          <p:nvPr/>
        </p:nvSpPr>
        <p:spPr>
          <a:xfrm rot="20722497">
            <a:off x="7529908" y="1476278"/>
            <a:ext cx="2183595"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3" name="Left Arrow 22"/>
          <p:cNvSpPr/>
          <p:nvPr/>
        </p:nvSpPr>
        <p:spPr>
          <a:xfrm rot="20722497">
            <a:off x="7290878" y="2519099"/>
            <a:ext cx="2549659"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Left Arrow 27"/>
          <p:cNvSpPr/>
          <p:nvPr/>
        </p:nvSpPr>
        <p:spPr>
          <a:xfrm rot="20722497">
            <a:off x="7159688" y="3560336"/>
            <a:ext cx="2812043"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542450" y="187548"/>
            <a:ext cx="6833660" cy="923330"/>
          </a:xfrm>
          <a:prstGeom prst="rect">
            <a:avLst/>
          </a:prstGeom>
        </p:spPr>
        <p:txBody>
          <a:bodyPr wrap="square">
            <a:spAutoFit/>
          </a:bodyPr>
          <a:lstStyle/>
          <a:p>
            <a:pPr>
              <a:lnSpc>
                <a:spcPct val="150000"/>
              </a:lnSpc>
            </a:pPr>
            <a:r>
              <a:rPr lang="en-US" b="1">
                <a:solidFill>
                  <a:schemeClr val="bg1"/>
                </a:solidFill>
                <a:latin typeface="+mj-lt"/>
                <a:cs typeface="Times New Roman" pitchFamily="18" charset="0"/>
              </a:rPr>
              <a:t>Câu 1. </a:t>
            </a:r>
            <a:r>
              <a:rPr lang="en-US">
                <a:solidFill>
                  <a:schemeClr val="bg1"/>
                </a:solidFill>
                <a:latin typeface="+mj-lt"/>
                <a:cs typeface="Times New Roman" pitchFamily="18" charset="0"/>
              </a:rPr>
              <a:t>Em hãy tìm đầu vào, đầu ra của thuật toán tìm ước chung lớn nhất của 2 số tự nhiên a và b.</a:t>
            </a:r>
          </a:p>
        </p:txBody>
      </p:sp>
      <p:sp>
        <p:nvSpPr>
          <p:cNvPr id="17" name="Rectangle 16"/>
          <p:cNvSpPr/>
          <p:nvPr/>
        </p:nvSpPr>
        <p:spPr>
          <a:xfrm>
            <a:off x="565372" y="2025636"/>
            <a:ext cx="6292628" cy="923330"/>
          </a:xfrm>
          <a:prstGeom prst="rect">
            <a:avLst/>
          </a:prstGeom>
        </p:spPr>
        <p:txBody>
          <a:bodyPr wrap="square">
            <a:spAutoFit/>
          </a:bodyPr>
          <a:lstStyle/>
          <a:p>
            <a:pPr marL="285750" indent="-285750">
              <a:lnSpc>
                <a:spcPct val="150000"/>
              </a:lnSpc>
              <a:buFont typeface="Wingdings" pitchFamily="2" charset="2"/>
              <a:buChar char="Ø"/>
            </a:pPr>
            <a:r>
              <a:rPr lang="en-US">
                <a:solidFill>
                  <a:srgbClr val="002060"/>
                </a:solidFill>
                <a:latin typeface="+mj-lt"/>
                <a:cs typeface="Times New Roman" pitchFamily="18" charset="0"/>
              </a:rPr>
              <a:t>Đầu vào: hai số tự nhiên a và b.</a:t>
            </a:r>
          </a:p>
          <a:p>
            <a:pPr marL="285750" indent="-285750">
              <a:lnSpc>
                <a:spcPct val="150000"/>
              </a:lnSpc>
              <a:buFont typeface="Wingdings" pitchFamily="2" charset="2"/>
              <a:buChar char="Ø"/>
            </a:pPr>
            <a:r>
              <a:rPr lang="en-US">
                <a:solidFill>
                  <a:srgbClr val="002060"/>
                </a:solidFill>
                <a:latin typeface="+mj-lt"/>
                <a:cs typeface="Times New Roman" pitchFamily="18" charset="0"/>
              </a:rPr>
              <a:t>Đầu ra: ước chung lớn nhất của hai số tự nhiên a và b</a:t>
            </a:r>
            <a:r>
              <a:rPr lang="en-US">
                <a:latin typeface="+mj-lt"/>
                <a:cs typeface="Times New Roman" pitchFamily="18" charset="0"/>
              </a:rPr>
              <a:t>.</a:t>
            </a:r>
          </a:p>
        </p:txBody>
      </p:sp>
      <p:sp>
        <p:nvSpPr>
          <p:cNvPr id="22" name="Pentagon 21"/>
          <p:cNvSpPr/>
          <p:nvPr/>
        </p:nvSpPr>
        <p:spPr>
          <a:xfrm>
            <a:off x="1039855" y="1381087"/>
            <a:ext cx="1656184" cy="432046"/>
          </a:xfrm>
          <a:prstGeom prst="homePlat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Đáp án:</a:t>
            </a:r>
          </a:p>
        </p:txBody>
      </p:sp>
    </p:spTree>
    <p:extLst>
      <p:ext uri="{BB962C8B-B14F-4D97-AF65-F5344CB8AC3E}">
        <p14:creationId xmlns:p14="http://schemas.microsoft.com/office/powerpoint/2010/main" val="38040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95486"/>
            <a:ext cx="8352928" cy="923330"/>
          </a:xfrm>
          <a:prstGeom prst="rect">
            <a:avLst/>
          </a:prstGeom>
        </p:spPr>
        <p:txBody>
          <a:bodyPr wrap="square">
            <a:spAutoFit/>
          </a:bodyPr>
          <a:lstStyle/>
          <a:p>
            <a:pPr>
              <a:lnSpc>
                <a:spcPct val="150000"/>
              </a:lnSpc>
            </a:pPr>
            <a:r>
              <a:rPr lang="en-US" b="1">
                <a:solidFill>
                  <a:srgbClr val="002060"/>
                </a:solidFill>
                <a:latin typeface="+mj-lt"/>
                <a:cs typeface="Times New Roman" pitchFamily="18" charset="0"/>
              </a:rPr>
              <a:t>Câu 2: </a:t>
            </a:r>
            <a:r>
              <a:rPr lang="en-US">
                <a:solidFill>
                  <a:srgbClr val="002060"/>
                </a:solidFill>
                <a:latin typeface="+mj-lt"/>
                <a:cs typeface="Times New Roman" pitchFamily="18" charset="0"/>
              </a:rPr>
              <a:t>Em hãy quan sát sơ đồ khối Hình 6.3 và cho biết sơ đồ khối mô tả thuật </a:t>
            </a:r>
          </a:p>
          <a:p>
            <a:pPr>
              <a:lnSpc>
                <a:spcPct val="150000"/>
              </a:lnSpc>
            </a:pPr>
            <a:r>
              <a:rPr lang="en-US">
                <a:solidFill>
                  <a:srgbClr val="002060"/>
                </a:solidFill>
                <a:latin typeface="+mj-lt"/>
                <a:cs typeface="Times New Roman" pitchFamily="18" charset="0"/>
              </a:rPr>
              <a:t>toán gì? Xác định đầu vào và đầu ra của thuật toán.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565617"/>
            <a:ext cx="3183298" cy="4316511"/>
          </a:xfrm>
          <a:prstGeom prst="rect">
            <a:avLst/>
          </a:prstGeom>
        </p:spPr>
      </p:pic>
      <p:sp>
        <p:nvSpPr>
          <p:cNvPr id="12" name="Rounded Rectangle 11"/>
          <p:cNvSpPr/>
          <p:nvPr/>
        </p:nvSpPr>
        <p:spPr>
          <a:xfrm>
            <a:off x="755576" y="1619774"/>
            <a:ext cx="4391474" cy="2952328"/>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u="sng">
                <a:latin typeface="+mj-lt"/>
                <a:cs typeface="Times New Roman" pitchFamily="18" charset="0"/>
              </a:rPr>
              <a:t>ĐÁP ÁN:</a:t>
            </a:r>
          </a:p>
          <a:p>
            <a:pPr>
              <a:lnSpc>
                <a:spcPct val="150000"/>
              </a:lnSpc>
            </a:pPr>
            <a:r>
              <a:rPr lang="en-US" sz="2000">
                <a:latin typeface="+mj-lt"/>
                <a:cs typeface="Times New Roman" pitchFamily="18" charset="0"/>
              </a:rPr>
              <a:t>+ Sơ đồ khối mô tả thuật toán tính tổng hai số a và b </a:t>
            </a:r>
          </a:p>
          <a:p>
            <a:pPr>
              <a:lnSpc>
                <a:spcPct val="150000"/>
              </a:lnSpc>
            </a:pPr>
            <a:r>
              <a:rPr lang="en-US" sz="2000">
                <a:latin typeface="+mj-lt"/>
                <a:cs typeface="Times New Roman" pitchFamily="18" charset="0"/>
              </a:rPr>
              <a:t>+ Đầu vào: </a:t>
            </a:r>
            <a:r>
              <a:rPr lang="vi-VN" sz="2000">
                <a:latin typeface="+mj-lt"/>
                <a:cs typeface="Times New Roman" pitchFamily="18" charset="0"/>
              </a:rPr>
              <a:t>cho hai số a, b</a:t>
            </a:r>
            <a:endParaRPr lang="en-US" sz="2000">
              <a:latin typeface="+mj-lt"/>
              <a:cs typeface="Times New Roman" pitchFamily="18" charset="0"/>
            </a:endParaRPr>
          </a:p>
          <a:p>
            <a:pPr>
              <a:lnSpc>
                <a:spcPct val="150000"/>
              </a:lnSpc>
            </a:pPr>
            <a:r>
              <a:rPr lang="en-US" sz="2000">
                <a:latin typeface="+mj-lt"/>
                <a:cs typeface="Times New Roman" pitchFamily="18" charset="0"/>
              </a:rPr>
              <a:t>+ Đầu ra: tính tổng hai số a và b </a:t>
            </a:r>
          </a:p>
        </p:txBody>
      </p:sp>
    </p:spTree>
    <p:extLst>
      <p:ext uri="{BB962C8B-B14F-4D97-AF65-F5344CB8AC3E}">
        <p14:creationId xmlns:p14="http://schemas.microsoft.com/office/powerpoint/2010/main" val="12025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p:nvPr/>
        </p:nvPicPr>
        <p:blipFill>
          <a:blip r:embed="rId2">
            <a:extLst>
              <a:ext uri="{28A0092B-C50C-407E-A947-70E740481C1C}">
                <a14:useLocalDpi xmlns:a14="http://schemas.microsoft.com/office/drawing/2010/main" val="0"/>
              </a:ext>
            </a:extLst>
          </a:blip>
          <a:stretch>
            <a:fillRect/>
          </a:stretch>
        </p:blipFill>
        <p:spPr>
          <a:xfrm>
            <a:off x="5508104" y="1675716"/>
            <a:ext cx="3635896" cy="3056274"/>
          </a:xfrm>
          <a:prstGeom prst="rect">
            <a:avLst/>
          </a:prstGeom>
        </p:spPr>
      </p:pic>
      <p:sp>
        <p:nvSpPr>
          <p:cNvPr id="2" name="Text Placeholder 1"/>
          <p:cNvSpPr>
            <a:spLocks noGrp="1"/>
          </p:cNvSpPr>
          <p:nvPr>
            <p:ph type="body" sz="quarter" idx="10"/>
          </p:nvPr>
        </p:nvSpPr>
        <p:spPr/>
        <p:txBody>
          <a:bodyPr/>
          <a:lstStyle/>
          <a:p>
            <a:r>
              <a:rPr lang="en-US" altLang="ko-KR" sz="2800" b="1" u="sng">
                <a:solidFill>
                  <a:srgbClr val="FF0000"/>
                </a:solidFill>
                <a:latin typeface="Times New Roman" panose="02020603050405020304" pitchFamily="18" charset="0"/>
                <a:cs typeface="Times New Roman" panose="02020603050405020304" pitchFamily="18" charset="0"/>
              </a:rPr>
              <a:t>KHỞI ĐỘNG</a:t>
            </a:r>
            <a:endParaRPr lang="ko-KR" altLang="en-US" sz="2800" b="1" u="sng"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2051720" y="699542"/>
            <a:ext cx="4689297"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2000">
                <a:solidFill>
                  <a:srgbClr val="002060"/>
                </a:solidFill>
                <a:latin typeface="Times New Roman" panose="02020603050405020304" pitchFamily="18" charset="0"/>
                <a:cs typeface="Times New Roman" panose="02020603050405020304" pitchFamily="18" charset="0"/>
              </a:rPr>
              <a:t>Gấp hình trò chơi Đông – Tây – Nam – Bắc</a:t>
            </a:r>
          </a:p>
        </p:txBody>
      </p:sp>
      <p:sp>
        <p:nvSpPr>
          <p:cNvPr id="30" name="Rectangle 29"/>
          <p:cNvSpPr/>
          <p:nvPr/>
        </p:nvSpPr>
        <p:spPr>
          <a:xfrm>
            <a:off x="179512" y="987574"/>
            <a:ext cx="5328592" cy="3955442"/>
          </a:xfrm>
          <a:prstGeom prst="rect">
            <a:avLst/>
          </a:prstGeom>
        </p:spPr>
        <p:txBody>
          <a:bodyPr wrap="square">
            <a:spAutoFit/>
          </a:bodyPr>
          <a:lstStyle/>
          <a:p>
            <a:pPr algn="just">
              <a:lnSpc>
                <a:spcPct val="200000"/>
              </a:lnSpc>
            </a:pPr>
            <a:r>
              <a:rPr lang="en-US" sz="1600" i="1">
                <a:solidFill>
                  <a:srgbClr val="002060"/>
                </a:solidFill>
                <a:latin typeface="Times New Roman" panose="02020603050405020304" pitchFamily="18" charset="0"/>
                <a:cs typeface="Times New Roman" panose="02020603050405020304" pitchFamily="18" charset="0"/>
              </a:rPr>
              <a:t>+ B1: Gấp hai đường chéo của tờ giấy hình vuông để tạo nếp gấp, mở tờ giấy ra.</a:t>
            </a:r>
            <a:endParaRPr lang="en-US" sz="1600">
              <a:solidFill>
                <a:srgbClr val="002060"/>
              </a:solidFill>
              <a:latin typeface="Times New Roman" panose="02020603050405020304" pitchFamily="18" charset="0"/>
              <a:cs typeface="Times New Roman" panose="02020603050405020304" pitchFamily="18" charset="0"/>
            </a:endParaRPr>
          </a:p>
          <a:p>
            <a:pPr algn="just">
              <a:lnSpc>
                <a:spcPct val="200000"/>
              </a:lnSpc>
            </a:pPr>
            <a:r>
              <a:rPr lang="en-US" sz="1600" i="1">
                <a:solidFill>
                  <a:srgbClr val="002060"/>
                </a:solidFill>
                <a:latin typeface="Times New Roman" panose="02020603050405020304" pitchFamily="18" charset="0"/>
                <a:cs typeface="Times New Roman" panose="02020603050405020304" pitchFamily="18" charset="0"/>
              </a:rPr>
              <a:t>+ B2: Gấp 4 góc của tờ giấy vào tâm</a:t>
            </a:r>
            <a:endParaRPr lang="en-US" sz="1600">
              <a:solidFill>
                <a:srgbClr val="002060"/>
              </a:solidFill>
              <a:latin typeface="Times New Roman" panose="02020603050405020304" pitchFamily="18" charset="0"/>
              <a:cs typeface="Times New Roman" panose="02020603050405020304" pitchFamily="18" charset="0"/>
            </a:endParaRPr>
          </a:p>
          <a:p>
            <a:pPr algn="just">
              <a:lnSpc>
                <a:spcPct val="200000"/>
              </a:lnSpc>
            </a:pPr>
            <a:r>
              <a:rPr lang="en-US" sz="1600" i="1">
                <a:solidFill>
                  <a:srgbClr val="002060"/>
                </a:solidFill>
                <a:latin typeface="Times New Roman" panose="02020603050405020304" pitchFamily="18" charset="0"/>
                <a:cs typeface="Times New Roman" panose="02020603050405020304" pitchFamily="18" charset="0"/>
              </a:rPr>
              <a:t>+ B3: Lật mặt bên kia</a:t>
            </a:r>
            <a:endParaRPr lang="en-US" sz="1600">
              <a:solidFill>
                <a:srgbClr val="002060"/>
              </a:solidFill>
              <a:latin typeface="Times New Roman" panose="02020603050405020304" pitchFamily="18" charset="0"/>
              <a:cs typeface="Times New Roman" panose="02020603050405020304" pitchFamily="18" charset="0"/>
            </a:endParaRPr>
          </a:p>
          <a:p>
            <a:pPr algn="just">
              <a:lnSpc>
                <a:spcPct val="200000"/>
              </a:lnSpc>
            </a:pPr>
            <a:r>
              <a:rPr lang="en-US" sz="1600" i="1">
                <a:solidFill>
                  <a:srgbClr val="002060"/>
                </a:solidFill>
                <a:latin typeface="Times New Roman" panose="02020603050405020304" pitchFamily="18" charset="0"/>
                <a:cs typeface="Times New Roman" panose="02020603050405020304" pitchFamily="18" charset="0"/>
              </a:rPr>
              <a:t>+ B4: Tiếp tục gấp bốn góc vào tâm</a:t>
            </a:r>
            <a:endParaRPr lang="en-US" sz="1600">
              <a:solidFill>
                <a:srgbClr val="002060"/>
              </a:solidFill>
              <a:latin typeface="Times New Roman" panose="02020603050405020304" pitchFamily="18" charset="0"/>
              <a:cs typeface="Times New Roman" panose="02020603050405020304" pitchFamily="18" charset="0"/>
            </a:endParaRPr>
          </a:p>
          <a:p>
            <a:pPr algn="just">
              <a:lnSpc>
                <a:spcPct val="200000"/>
              </a:lnSpc>
            </a:pPr>
            <a:r>
              <a:rPr lang="en-US" sz="1600" i="1">
                <a:solidFill>
                  <a:srgbClr val="002060"/>
                </a:solidFill>
                <a:latin typeface="Times New Roman" panose="02020603050405020304" pitchFamily="18" charset="0"/>
                <a:cs typeface="Times New Roman" panose="02020603050405020304" pitchFamily="18" charset="0"/>
              </a:rPr>
              <a:t>+ B5: Đặt tờ giấy đã gấp nằm ngang, luồn ngón cái và ngón </a:t>
            </a:r>
          </a:p>
          <a:p>
            <a:pPr algn="just">
              <a:lnSpc>
                <a:spcPct val="200000"/>
              </a:lnSpc>
            </a:pPr>
            <a:r>
              <a:rPr lang="en-US" sz="1600" i="1">
                <a:solidFill>
                  <a:srgbClr val="002060"/>
                </a:solidFill>
                <a:latin typeface="Times New Roman" panose="02020603050405020304" pitchFamily="18" charset="0"/>
                <a:cs typeface="Times New Roman" panose="02020603050405020304" pitchFamily="18" charset="0"/>
              </a:rPr>
              <a:t>trỏ của hai tay vào bốn góc ở mặt dưới</a:t>
            </a:r>
            <a:endParaRPr lang="en-US" sz="1600">
              <a:solidFill>
                <a:srgbClr val="002060"/>
              </a:solidFill>
              <a:latin typeface="Times New Roman" panose="02020603050405020304" pitchFamily="18" charset="0"/>
              <a:cs typeface="Times New Roman" panose="02020603050405020304" pitchFamily="18" charset="0"/>
            </a:endParaRPr>
          </a:p>
          <a:p>
            <a:pPr algn="just">
              <a:lnSpc>
                <a:spcPct val="200000"/>
              </a:lnSpc>
            </a:pPr>
            <a:r>
              <a:rPr lang="en-US" sz="1600" i="1">
                <a:solidFill>
                  <a:srgbClr val="002060"/>
                </a:solidFill>
                <a:latin typeface="Times New Roman" panose="02020603050405020304" pitchFamily="18" charset="0"/>
                <a:cs typeface="Times New Roman" panose="02020603050405020304" pitchFamily="18" charset="0"/>
              </a:rPr>
              <a:t>+ B6: Chỉnh sửa các nếp gấp.</a:t>
            </a:r>
            <a:endParaRPr lang="en-US" sz="1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3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6"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954" y="123478"/>
            <a:ext cx="8032141" cy="923330"/>
          </a:xfrm>
          <a:prstGeom prst="rect">
            <a:avLst/>
          </a:prstGeom>
        </p:spPr>
        <p:txBody>
          <a:bodyPr wrap="square">
            <a:spAutoFit/>
          </a:bodyPr>
          <a:lstStyle/>
          <a:p>
            <a:pPr>
              <a:lnSpc>
                <a:spcPct val="150000"/>
              </a:lnSpc>
            </a:pPr>
            <a:r>
              <a:rPr lang="en-US" b="1">
                <a:solidFill>
                  <a:srgbClr val="002060"/>
                </a:solidFill>
                <a:latin typeface="+mj-lt"/>
                <a:cs typeface="Times New Roman" pitchFamily="18" charset="0"/>
              </a:rPr>
              <a:t>Câu 3: </a:t>
            </a:r>
            <a:r>
              <a:rPr lang="en-US">
                <a:solidFill>
                  <a:srgbClr val="002060"/>
                </a:solidFill>
                <a:latin typeface="+mj-lt"/>
                <a:cs typeface="Times New Roman" pitchFamily="18" charset="0"/>
              </a:rPr>
              <a:t>Em hãy sắp xếp các phần được đánh số trong các hình sau để được thuật toán tính trung bình cộng của 2 số a và b.</a:t>
            </a:r>
          </a:p>
        </p:txBody>
      </p:sp>
      <p:grpSp>
        <p:nvGrpSpPr>
          <p:cNvPr id="44" name="Group 97"/>
          <p:cNvGrpSpPr>
            <a:grpSpLocks/>
          </p:cNvGrpSpPr>
          <p:nvPr/>
        </p:nvGrpSpPr>
        <p:grpSpPr bwMode="auto">
          <a:xfrm>
            <a:off x="467544" y="1145770"/>
            <a:ext cx="2104579" cy="1303279"/>
            <a:chOff x="571472" y="1428736"/>
            <a:chExt cx="1500198" cy="771530"/>
          </a:xfrm>
        </p:grpSpPr>
        <p:cxnSp>
          <p:nvCxnSpPr>
            <p:cNvPr id="45" name="Straight Arrow Connector 44"/>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47" name="Oval 46"/>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48" name="Group 101"/>
          <p:cNvGrpSpPr>
            <a:grpSpLocks/>
          </p:cNvGrpSpPr>
          <p:nvPr/>
        </p:nvGrpSpPr>
        <p:grpSpPr bwMode="auto">
          <a:xfrm>
            <a:off x="284066" y="2857521"/>
            <a:ext cx="2703757" cy="1314982"/>
            <a:chOff x="357157" y="2714620"/>
            <a:chExt cx="2703776" cy="785818"/>
          </a:xfrm>
        </p:grpSpPr>
        <p:sp>
          <p:nvSpPr>
            <p:cNvPr id="49" name="Oval 48"/>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50" name="Rectangle 49"/>
            <p:cNvSpPr/>
            <p:nvPr/>
          </p:nvSpPr>
          <p:spPr>
            <a:xfrm>
              <a:off x="357157" y="2714620"/>
              <a:ext cx="2703776"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a:solidFill>
                    <a:schemeClr val="tx1"/>
                  </a:solidFill>
                  <a:latin typeface="Times New Roman" pitchFamily="18" charset="0"/>
                  <a:cs typeface="Times New Roman" pitchFamily="18" charset="0"/>
                </a:rPr>
                <a:t>Trung bình cộng       Tổng : 2        </a:t>
              </a:r>
            </a:p>
          </p:txBody>
        </p:sp>
        <p:cxnSp>
          <p:nvCxnSpPr>
            <p:cNvPr id="51" name="Straight Arrow Connector 50"/>
            <p:cNvCxnSpPr/>
            <p:nvPr/>
          </p:nvCxnSpPr>
          <p:spPr>
            <a:xfrm rot="10800000">
              <a:off x="1854154" y="2894803"/>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oup 106"/>
          <p:cNvGrpSpPr>
            <a:grpSpLocks/>
          </p:cNvGrpSpPr>
          <p:nvPr/>
        </p:nvGrpSpPr>
        <p:grpSpPr bwMode="auto">
          <a:xfrm>
            <a:off x="3509962" y="1223606"/>
            <a:ext cx="2070149" cy="1303279"/>
            <a:chOff x="2357422" y="1428736"/>
            <a:chExt cx="1714512" cy="733430"/>
          </a:xfrm>
        </p:grpSpPr>
        <p:cxnSp>
          <p:nvCxnSpPr>
            <p:cNvPr id="54" name="Straight Arrow Connector 53"/>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56" name="Rectangle 55"/>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a:solidFill>
                    <a:schemeClr val="tx1"/>
                  </a:solidFill>
                  <a:latin typeface="Times New Roman" pitchFamily="18" charset="0"/>
                  <a:cs typeface="Times New Roman" pitchFamily="18" charset="0"/>
                </a:rPr>
                <a:t>Tổng             a + b</a:t>
              </a:r>
            </a:p>
          </p:txBody>
        </p:sp>
        <p:cxnSp>
          <p:nvCxnSpPr>
            <p:cNvPr id="57" name="Straight Arrow Connector 56"/>
            <p:cNvCxnSpPr/>
            <p:nvPr/>
          </p:nvCxnSpPr>
          <p:spPr>
            <a:xfrm flipH="1">
              <a:off x="2851650" y="1603831"/>
              <a:ext cx="3906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111"/>
          <p:cNvGrpSpPr>
            <a:grpSpLocks/>
          </p:cNvGrpSpPr>
          <p:nvPr/>
        </p:nvGrpSpPr>
        <p:grpSpPr bwMode="auto">
          <a:xfrm>
            <a:off x="3723535" y="2946254"/>
            <a:ext cx="1856978" cy="1273487"/>
            <a:chOff x="4214810" y="2643182"/>
            <a:chExt cx="1500198" cy="785818"/>
          </a:xfrm>
        </p:grpSpPr>
        <p:sp>
          <p:nvSpPr>
            <p:cNvPr id="59" name="Oval 58"/>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60" name="Oval 59"/>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grpSp>
      <p:grpSp>
        <p:nvGrpSpPr>
          <p:cNvPr id="61" name="Group 114"/>
          <p:cNvGrpSpPr>
            <a:grpSpLocks/>
          </p:cNvGrpSpPr>
          <p:nvPr/>
        </p:nvGrpSpPr>
        <p:grpSpPr bwMode="auto">
          <a:xfrm>
            <a:off x="6170091" y="1252446"/>
            <a:ext cx="2229199" cy="1084025"/>
            <a:chOff x="6643702" y="1357298"/>
            <a:chExt cx="1928826" cy="685805"/>
          </a:xfrm>
        </p:grpSpPr>
        <p:sp>
          <p:nvSpPr>
            <p:cNvPr id="62" name="Oval 61"/>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63" name="Straight Arrow Connector 62"/>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Parallelogram 63"/>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Giá trị a, giá trị b</a:t>
              </a:r>
            </a:p>
          </p:txBody>
        </p:sp>
      </p:grpSp>
      <p:grpSp>
        <p:nvGrpSpPr>
          <p:cNvPr id="65" name="Group 118"/>
          <p:cNvGrpSpPr>
            <a:grpSpLocks/>
          </p:cNvGrpSpPr>
          <p:nvPr/>
        </p:nvGrpSpPr>
        <p:grpSpPr bwMode="auto">
          <a:xfrm>
            <a:off x="6170091" y="2785310"/>
            <a:ext cx="2307282" cy="1197230"/>
            <a:chOff x="6572264" y="2571744"/>
            <a:chExt cx="2071702" cy="790581"/>
          </a:xfrm>
        </p:grpSpPr>
        <p:sp>
          <p:nvSpPr>
            <p:cNvPr id="66" name="Oval 65"/>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67" name="Straight Arrow Connector 66"/>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Parallelogram 67"/>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Giá trị trung bình cộng của a và b</a:t>
              </a:r>
            </a:p>
          </p:txBody>
        </p:sp>
      </p:grpSp>
    </p:spTree>
    <p:extLst>
      <p:ext uri="{BB962C8B-B14F-4D97-AF65-F5344CB8AC3E}">
        <p14:creationId xmlns:p14="http://schemas.microsoft.com/office/powerpoint/2010/main" val="10069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par>
                                <p:cTn id="13" presetID="16" presetClass="entr" presetSubtype="2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arn(inVertical)">
                                      <p:cBhvr>
                                        <p:cTn id="18" dur="500"/>
                                        <p:tgtEl>
                                          <p:spTgt spid="58"/>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par>
                                <p:cTn id="22" presetID="16" presetClass="entr" presetSubtype="21"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barn(inVertical)">
                                      <p:cBhvr>
                                        <p:cTn id="24" dur="500"/>
                                        <p:tgtEl>
                                          <p:spTgt spid="61"/>
                                        </p:tgtEl>
                                      </p:cBhvr>
                                    </p:animEffect>
                                  </p:childTnLst>
                                </p:cTn>
                              </p:par>
                              <p:par>
                                <p:cTn id="25" presetID="16" presetClass="entr" presetSubtype="21"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arn(inVertical)">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251520" y="195486"/>
            <a:ext cx="1872208" cy="444822"/>
          </a:xfrm>
          <a:prstGeom prst="homePlat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Đáp án: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563647"/>
            <a:ext cx="4032448" cy="4384367"/>
          </a:xfrm>
          <a:prstGeom prst="rect">
            <a:avLst/>
          </a:prstGeom>
        </p:spPr>
      </p:pic>
    </p:spTree>
    <p:extLst>
      <p:ext uri="{BB962C8B-B14F-4D97-AF65-F5344CB8AC3E}">
        <p14:creationId xmlns:p14="http://schemas.microsoft.com/office/powerpoint/2010/main" val="16424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13318"/>
          <p:cNvGrpSpPr/>
          <p:nvPr/>
        </p:nvGrpSpPr>
        <p:grpSpPr>
          <a:xfrm rot="19917947">
            <a:off x="1469388" y="1353546"/>
            <a:ext cx="1665869" cy="3558872"/>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15861" y="2530131"/>
            <a:ext cx="3091680" cy="1938501"/>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3137215" y="1412743"/>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Oval 50"/>
          <p:cNvSpPr/>
          <p:nvPr/>
        </p:nvSpPr>
        <p:spPr>
          <a:xfrm>
            <a:off x="3137215" y="227150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2" name="Oval 51"/>
          <p:cNvSpPr/>
          <p:nvPr/>
        </p:nvSpPr>
        <p:spPr>
          <a:xfrm>
            <a:off x="3137215" y="3113123"/>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2" name="TextBox 61"/>
          <p:cNvSpPr txBox="1"/>
          <p:nvPr/>
        </p:nvSpPr>
        <p:spPr>
          <a:xfrm>
            <a:off x="3103811" y="1469943"/>
            <a:ext cx="642872" cy="461665"/>
          </a:xfrm>
          <a:prstGeom prst="rect">
            <a:avLst/>
          </a:prstGeom>
          <a:noFill/>
        </p:spPr>
        <p:txBody>
          <a:bodyPr wrap="square" rtlCol="0">
            <a:spAutoFit/>
          </a:bodyPr>
          <a:lstStyle/>
          <a:p>
            <a:pPr algn="ctr"/>
            <a:r>
              <a:rPr lang="en-US" altLang="ko-KR" sz="2400" b="1">
                <a:solidFill>
                  <a:schemeClr val="bg1"/>
                </a:solidFill>
                <a:cs typeface="Arial" pitchFamily="34" charset="0"/>
              </a:rPr>
              <a:t>A</a:t>
            </a:r>
            <a:endParaRPr lang="ko-KR" altLang="en-US" sz="2400" b="1" dirty="0">
              <a:solidFill>
                <a:schemeClr val="bg1"/>
              </a:solidFill>
              <a:cs typeface="Arial" pitchFamily="34" charset="0"/>
            </a:endParaRPr>
          </a:p>
        </p:txBody>
      </p:sp>
      <p:sp>
        <p:nvSpPr>
          <p:cNvPr id="63" name="TextBox 62"/>
          <p:cNvSpPr txBox="1"/>
          <p:nvPr/>
        </p:nvSpPr>
        <p:spPr>
          <a:xfrm>
            <a:off x="3103811" y="2328704"/>
            <a:ext cx="642872" cy="461665"/>
          </a:xfrm>
          <a:prstGeom prst="rect">
            <a:avLst/>
          </a:prstGeom>
          <a:noFill/>
        </p:spPr>
        <p:txBody>
          <a:bodyPr wrap="square" rtlCol="0">
            <a:spAutoFit/>
          </a:bodyPr>
          <a:lstStyle/>
          <a:p>
            <a:pPr algn="ctr"/>
            <a:r>
              <a:rPr lang="en-US" altLang="ko-KR" sz="2400" b="1">
                <a:solidFill>
                  <a:schemeClr val="bg1"/>
                </a:solidFill>
                <a:cs typeface="Arial" pitchFamily="34" charset="0"/>
              </a:rPr>
              <a:t>B</a:t>
            </a:r>
            <a:endParaRPr lang="ko-KR" altLang="en-US" sz="2400" b="1" dirty="0">
              <a:solidFill>
                <a:schemeClr val="bg1"/>
              </a:solidFill>
              <a:cs typeface="Arial" pitchFamily="34" charset="0"/>
            </a:endParaRPr>
          </a:p>
        </p:txBody>
      </p:sp>
      <p:sp>
        <p:nvSpPr>
          <p:cNvPr id="64" name="TextBox 63"/>
          <p:cNvSpPr txBox="1"/>
          <p:nvPr/>
        </p:nvSpPr>
        <p:spPr>
          <a:xfrm>
            <a:off x="3103811" y="3170323"/>
            <a:ext cx="642872" cy="461665"/>
          </a:xfrm>
          <a:prstGeom prst="rect">
            <a:avLst/>
          </a:prstGeom>
          <a:noFill/>
        </p:spPr>
        <p:txBody>
          <a:bodyPr wrap="square" rtlCol="0">
            <a:spAutoFit/>
          </a:bodyPr>
          <a:lstStyle/>
          <a:p>
            <a:pPr algn="ctr"/>
            <a:r>
              <a:rPr lang="en-US" altLang="ko-KR" sz="2400" b="1">
                <a:solidFill>
                  <a:schemeClr val="bg1"/>
                </a:solidFill>
                <a:cs typeface="Arial" pitchFamily="34" charset="0"/>
              </a:rPr>
              <a:t>C</a:t>
            </a:r>
            <a:endParaRPr lang="ko-KR" altLang="en-US" sz="2400" b="1" dirty="0">
              <a:solidFill>
                <a:schemeClr val="bg1"/>
              </a:solidFill>
              <a:cs typeface="Arial" pitchFamily="34" charset="0"/>
            </a:endParaRPr>
          </a:p>
        </p:txBody>
      </p:sp>
      <p:sp>
        <p:nvSpPr>
          <p:cNvPr id="68" name="Oval 67"/>
          <p:cNvSpPr/>
          <p:nvPr/>
        </p:nvSpPr>
        <p:spPr>
          <a:xfrm>
            <a:off x="3137215" y="3963313"/>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9" name="TextBox 68"/>
          <p:cNvSpPr txBox="1"/>
          <p:nvPr/>
        </p:nvSpPr>
        <p:spPr>
          <a:xfrm>
            <a:off x="3103811" y="4020513"/>
            <a:ext cx="642872" cy="461665"/>
          </a:xfrm>
          <a:prstGeom prst="rect">
            <a:avLst/>
          </a:prstGeom>
          <a:noFill/>
        </p:spPr>
        <p:txBody>
          <a:bodyPr wrap="square" rtlCol="0">
            <a:spAutoFit/>
          </a:bodyPr>
          <a:lstStyle/>
          <a:p>
            <a:pPr algn="ctr"/>
            <a:r>
              <a:rPr lang="en-US" altLang="ko-KR" sz="2400" b="1">
                <a:solidFill>
                  <a:schemeClr val="bg1"/>
                </a:solidFill>
                <a:cs typeface="Arial" pitchFamily="34" charset="0"/>
              </a:rPr>
              <a:t>D</a:t>
            </a:r>
            <a:endParaRPr lang="ko-KR" altLang="en-US" sz="2400" b="1" dirty="0">
              <a:solidFill>
                <a:schemeClr val="bg1"/>
              </a:solidFill>
              <a:cs typeface="Arial" pitchFamily="34" charset="0"/>
            </a:endParaRPr>
          </a:p>
        </p:txBody>
      </p:sp>
      <p:sp>
        <p:nvSpPr>
          <p:cNvPr id="4" name="Text Placeholder 3"/>
          <p:cNvSpPr>
            <a:spLocks noGrp="1"/>
          </p:cNvSpPr>
          <p:nvPr>
            <p:ph type="body" sz="quarter" idx="11"/>
          </p:nvPr>
        </p:nvSpPr>
        <p:spPr>
          <a:xfrm>
            <a:off x="1073909" y="339502"/>
            <a:ext cx="7360965" cy="720080"/>
          </a:xfrm>
        </p:spPr>
        <p:txBody>
          <a:bodyPr/>
          <a:lstStyle/>
          <a:p>
            <a:pPr>
              <a:lnSpc>
                <a:spcPct val="150000"/>
              </a:lnSpc>
            </a:pPr>
            <a:r>
              <a:rPr lang="en-US" sz="1800" b="1">
                <a:solidFill>
                  <a:srgbClr val="002060"/>
                </a:solidFill>
                <a:latin typeface="+mj-lt"/>
                <a:cs typeface="Times New Roman" pitchFamily="18" charset="0"/>
              </a:rPr>
              <a:t>Câu 4: </a:t>
            </a:r>
            <a:r>
              <a:rPr lang="en-US" sz="1800">
                <a:solidFill>
                  <a:srgbClr val="002060"/>
                </a:solidFill>
                <a:latin typeface="+mj-lt"/>
                <a:cs typeface="Times New Roman" pitchFamily="18" charset="0"/>
              </a:rPr>
              <a:t>Lợi thế của việc sử dụng sơ đồ khối so với ngôn ngữ tự nhiên để mô tả thuật toán là gì? </a:t>
            </a:r>
          </a:p>
          <a:p>
            <a:endParaRPr lang="en-US"/>
          </a:p>
        </p:txBody>
      </p:sp>
      <p:sp>
        <p:nvSpPr>
          <p:cNvPr id="10" name="Rectangle 9"/>
          <p:cNvSpPr/>
          <p:nvPr/>
        </p:nvSpPr>
        <p:spPr>
          <a:xfrm>
            <a:off x="3817473" y="1313736"/>
            <a:ext cx="5057360" cy="830997"/>
          </a:xfrm>
          <a:prstGeom prst="rect">
            <a:avLst/>
          </a:prstGeom>
        </p:spPr>
        <p:txBody>
          <a:bodyPr wrap="square">
            <a:spAutoFit/>
          </a:bodyPr>
          <a:lstStyle/>
          <a:p>
            <a:pPr>
              <a:lnSpc>
                <a:spcPct val="150000"/>
              </a:lnSpc>
            </a:pPr>
            <a:r>
              <a:rPr lang="en-US" sz="1600">
                <a:solidFill>
                  <a:srgbClr val="002060"/>
                </a:solidFill>
                <a:latin typeface="+mj-lt"/>
                <a:cs typeface="Times New Roman" pitchFamily="18" charset="0"/>
              </a:rPr>
              <a:t>Sơ đồ khối tuân theo một tiêu chuẩn quốc tế nên con người dù ở bất kể quốc gia nào cũng có thể hiểu</a:t>
            </a:r>
            <a:endParaRPr lang="en-US" sz="1600">
              <a:solidFill>
                <a:srgbClr val="002060"/>
              </a:solidFill>
              <a:latin typeface="+mj-lt"/>
            </a:endParaRPr>
          </a:p>
        </p:txBody>
      </p:sp>
      <p:sp>
        <p:nvSpPr>
          <p:cNvPr id="14" name="Rectangle 13"/>
          <p:cNvSpPr/>
          <p:nvPr/>
        </p:nvSpPr>
        <p:spPr>
          <a:xfrm>
            <a:off x="3806723" y="2424501"/>
            <a:ext cx="1733167" cy="338554"/>
          </a:xfrm>
          <a:prstGeom prst="rect">
            <a:avLst/>
          </a:prstGeom>
        </p:spPr>
        <p:txBody>
          <a:bodyPr wrap="none">
            <a:spAutoFit/>
          </a:bodyPr>
          <a:lstStyle/>
          <a:p>
            <a:r>
              <a:rPr lang="en-US" sz="1600">
                <a:solidFill>
                  <a:srgbClr val="002060"/>
                </a:solidFill>
                <a:latin typeface="+mj-lt"/>
                <a:cs typeface="Times New Roman" pitchFamily="18" charset="0"/>
              </a:rPr>
              <a:t>Sơ đồ khối dễ vẽ</a:t>
            </a:r>
            <a:endParaRPr lang="en-US" sz="1600">
              <a:solidFill>
                <a:srgbClr val="002060"/>
              </a:solidFill>
              <a:latin typeface="+mj-lt"/>
            </a:endParaRPr>
          </a:p>
        </p:txBody>
      </p:sp>
      <p:sp>
        <p:nvSpPr>
          <p:cNvPr id="15" name="Rectangle 14"/>
          <p:cNvSpPr/>
          <p:nvPr/>
        </p:nvSpPr>
        <p:spPr>
          <a:xfrm>
            <a:off x="3817473" y="3243711"/>
            <a:ext cx="2234907" cy="338554"/>
          </a:xfrm>
          <a:prstGeom prst="rect">
            <a:avLst/>
          </a:prstGeom>
        </p:spPr>
        <p:txBody>
          <a:bodyPr wrap="none">
            <a:spAutoFit/>
          </a:bodyPr>
          <a:lstStyle/>
          <a:p>
            <a:r>
              <a:rPr lang="en-US" sz="1600">
                <a:solidFill>
                  <a:srgbClr val="002060"/>
                </a:solidFill>
                <a:latin typeface="+mj-lt"/>
                <a:cs typeface="Times New Roman" pitchFamily="18" charset="0"/>
              </a:rPr>
              <a:t>Sơ đồ khối dễ thay đổi</a:t>
            </a:r>
            <a:endParaRPr lang="en-US" sz="1600">
              <a:solidFill>
                <a:srgbClr val="002060"/>
              </a:solidFill>
              <a:latin typeface="+mj-lt"/>
            </a:endParaRPr>
          </a:p>
        </p:txBody>
      </p:sp>
      <p:sp>
        <p:nvSpPr>
          <p:cNvPr id="16" name="Rectangle 15"/>
          <p:cNvSpPr/>
          <p:nvPr/>
        </p:nvSpPr>
        <p:spPr>
          <a:xfrm>
            <a:off x="3833092" y="4120708"/>
            <a:ext cx="3259226" cy="338554"/>
          </a:xfrm>
          <a:prstGeom prst="rect">
            <a:avLst/>
          </a:prstGeom>
        </p:spPr>
        <p:txBody>
          <a:bodyPr wrap="none">
            <a:spAutoFit/>
          </a:bodyPr>
          <a:lstStyle/>
          <a:p>
            <a:r>
              <a:rPr lang="en-US" sz="1600">
                <a:solidFill>
                  <a:srgbClr val="002060"/>
                </a:solidFill>
                <a:latin typeface="+mj-lt"/>
                <a:cs typeface="Times New Roman" pitchFamily="18" charset="0"/>
              </a:rPr>
              <a:t>Vẽ sơ đồ khối không ton thời gian</a:t>
            </a:r>
            <a:endParaRPr lang="en-US" sz="1600">
              <a:solidFill>
                <a:srgbClr val="002060"/>
              </a:solidFill>
              <a:latin typeface="+mj-lt"/>
            </a:endParaRPr>
          </a:p>
        </p:txBody>
      </p:sp>
      <p:sp>
        <p:nvSpPr>
          <p:cNvPr id="17" name="Rectangle 16"/>
          <p:cNvSpPr/>
          <p:nvPr/>
        </p:nvSpPr>
        <p:spPr>
          <a:xfrm>
            <a:off x="3806723" y="1313736"/>
            <a:ext cx="4941741" cy="81794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1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arn(inVertical)">
                                      <p:cBhvr>
                                        <p:cTn id="24" dur="500"/>
                                        <p:tgtEl>
                                          <p:spTgt spid="6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3" grpId="0"/>
      <p:bldP spid="64" grpId="0"/>
      <p:bldP spid="68" grpId="0" animBg="1"/>
      <p:bldP spid="69" grpId="0"/>
      <p:bldP spid="4" grpId="0" build="p"/>
      <p:bldP spid="10" grpId="0"/>
      <p:bldP spid="14" grpId="0"/>
      <p:bldP spid="15" grpId="0"/>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0" y="0"/>
            <a:ext cx="9144000" cy="4083918"/>
          </a:xfrm>
        </p:spPr>
      </p:pic>
      <p:sp>
        <p:nvSpPr>
          <p:cNvPr id="5" name="Rectangle 4"/>
          <p:cNvSpPr/>
          <p:nvPr/>
        </p:nvSpPr>
        <p:spPr>
          <a:xfrm>
            <a:off x="467544" y="3435846"/>
            <a:ext cx="3395091"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a:t>VẬN DỤNG</a:t>
            </a:r>
            <a:endParaRPr lang="ko-KR" altLang="en-US" sz="3200" b="1"/>
          </a:p>
        </p:txBody>
      </p:sp>
      <p:sp>
        <p:nvSpPr>
          <p:cNvPr id="9" name="Text Placeholder 1"/>
          <p:cNvSpPr txBox="1">
            <a:spLocks/>
          </p:cNvSpPr>
          <p:nvPr/>
        </p:nvSpPr>
        <p:spPr>
          <a:xfrm>
            <a:off x="755576" y="2557120"/>
            <a:ext cx="3168352" cy="4861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ko-KR" sz="2400" b="1" dirty="0">
              <a:solidFill>
                <a:schemeClr val="bg1"/>
              </a:solidFill>
              <a:cs typeface="Arial" pitchFamily="34" charset="0"/>
            </a:endParaRPr>
          </a:p>
        </p:txBody>
      </p:sp>
    </p:spTree>
    <p:extLst>
      <p:ext uri="{BB962C8B-B14F-4D97-AF65-F5344CB8AC3E}">
        <p14:creationId xmlns:p14="http://schemas.microsoft.com/office/powerpoint/2010/main" val="37804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339502"/>
            <a:ext cx="4320480" cy="3831818"/>
          </a:xfrm>
          <a:prstGeom prst="rect">
            <a:avLst/>
          </a:prstGeom>
        </p:spPr>
        <p:txBody>
          <a:bodyPr wrap="square">
            <a:spAutoFit/>
          </a:bodyPr>
          <a:lstStyle/>
          <a:p>
            <a:pPr algn="just">
              <a:lnSpc>
                <a:spcPct val="150000"/>
              </a:lnSpc>
            </a:pPr>
            <a:r>
              <a:rPr lang="en-US">
                <a:latin typeface="+mj-lt"/>
                <a:cs typeface="Times New Roman" pitchFamily="18" charset="0"/>
              </a:rPr>
              <a:t>Bạn An đã sửa công thức làm kem sữa chua dưa hấu thành công thức làm kem sữa chua xoài như hình 6.5.</a:t>
            </a:r>
          </a:p>
          <a:p>
            <a:pPr algn="just">
              <a:lnSpc>
                <a:spcPct val="150000"/>
              </a:lnSpc>
            </a:pPr>
            <a:r>
              <a:rPr lang="en-US">
                <a:latin typeface="+mj-lt"/>
                <a:cs typeface="Times New Roman" pitchFamily="18" charset="0"/>
              </a:rPr>
              <a:t>a. Phần hướng dẫn làm kem sữa chua </a:t>
            </a:r>
          </a:p>
          <a:p>
            <a:pPr algn="just">
              <a:lnSpc>
                <a:spcPct val="150000"/>
              </a:lnSpc>
            </a:pPr>
            <a:r>
              <a:rPr lang="en-US">
                <a:latin typeface="+mj-lt"/>
                <a:cs typeface="Times New Roman" pitchFamily="18" charset="0"/>
              </a:rPr>
              <a:t>xoài gồm 7 bước là 1 thuật toán. Em hãy xác định đầu vào và đầu ra của thuật </a:t>
            </a:r>
          </a:p>
          <a:p>
            <a:pPr algn="just">
              <a:lnSpc>
                <a:spcPct val="150000"/>
              </a:lnSpc>
            </a:pPr>
            <a:r>
              <a:rPr lang="en-US">
                <a:latin typeface="+mj-lt"/>
                <a:cs typeface="Times New Roman" pitchFamily="18" charset="0"/>
              </a:rPr>
              <a:t>toán làm kem sữa chua xoài.</a:t>
            </a:r>
          </a:p>
          <a:p>
            <a:pPr algn="just">
              <a:lnSpc>
                <a:spcPct val="150000"/>
              </a:lnSpc>
            </a:pPr>
            <a:r>
              <a:rPr lang="en-US">
                <a:latin typeface="+mj-lt"/>
                <a:cs typeface="Times New Roman" pitchFamily="18" charset="0"/>
              </a:rPr>
              <a:t>b. Em hãy dùng sơ đồ khối để thể hiện </a:t>
            </a:r>
          </a:p>
          <a:p>
            <a:pPr algn="just">
              <a:lnSpc>
                <a:spcPct val="150000"/>
              </a:lnSpc>
            </a:pPr>
            <a:r>
              <a:rPr lang="en-US">
                <a:latin typeface="+mj-lt"/>
                <a:cs typeface="Times New Roman" pitchFamily="18" charset="0"/>
              </a:rPr>
              <a:t>thuật toán đó</a:t>
            </a:r>
            <a:endParaRPr lang="en-US">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23478"/>
            <a:ext cx="3960440" cy="4708145"/>
          </a:xfrm>
          <a:prstGeom prst="rect">
            <a:avLst/>
          </a:prstGeom>
        </p:spPr>
      </p:pic>
    </p:spTree>
    <p:extLst>
      <p:ext uri="{BB962C8B-B14F-4D97-AF65-F5344CB8AC3E}">
        <p14:creationId xmlns:p14="http://schemas.microsoft.com/office/powerpoint/2010/main" val="13952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66123" y="195486"/>
            <a:ext cx="4572000" cy="1754326"/>
          </a:xfrm>
          <a:prstGeom prst="rect">
            <a:avLst/>
          </a:prstGeom>
        </p:spPr>
        <p:txBody>
          <a:bodyPr>
            <a:spAutoFit/>
          </a:bodyPr>
          <a:lstStyle/>
          <a:p>
            <a:pPr>
              <a:lnSpc>
                <a:spcPct val="150000"/>
              </a:lnSpc>
            </a:pPr>
            <a:r>
              <a:rPr lang="nl-NL" b="1" u="sng">
                <a:solidFill>
                  <a:srgbClr val="002060"/>
                </a:solidFill>
              </a:rPr>
              <a:t>ĐÁP ÁN:</a:t>
            </a:r>
          </a:p>
          <a:p>
            <a:pPr>
              <a:lnSpc>
                <a:spcPct val="150000"/>
              </a:lnSpc>
            </a:pPr>
            <a:r>
              <a:rPr lang="nl-NL">
                <a:solidFill>
                  <a:srgbClr val="002060"/>
                </a:solidFill>
              </a:rPr>
              <a:t>a. Đầu vào: xoài, sữa chua, mật ong</a:t>
            </a:r>
            <a:endParaRPr lang="en-US">
              <a:solidFill>
                <a:srgbClr val="002060"/>
              </a:solidFill>
            </a:endParaRPr>
          </a:p>
          <a:p>
            <a:pPr>
              <a:lnSpc>
                <a:spcPct val="150000"/>
              </a:lnSpc>
            </a:pPr>
            <a:r>
              <a:rPr lang="nl-NL">
                <a:solidFill>
                  <a:srgbClr val="002060"/>
                </a:solidFill>
              </a:rPr>
              <a:t>    Đầu ra: kem sữa chua xoài</a:t>
            </a:r>
            <a:endParaRPr lang="en-US">
              <a:solidFill>
                <a:srgbClr val="002060"/>
              </a:solidFill>
            </a:endParaRPr>
          </a:p>
          <a:p>
            <a:pPr>
              <a:lnSpc>
                <a:spcPct val="150000"/>
              </a:lnSpc>
            </a:pPr>
            <a:r>
              <a:rPr lang="nl-NL">
                <a:solidFill>
                  <a:srgbClr val="002060"/>
                </a:solidFill>
              </a:rPr>
              <a:t>b. Sơ đồ khối của thuật toán:</a:t>
            </a:r>
            <a:endParaRPr lang="en-US">
              <a:solidFill>
                <a:srgbClr val="002060"/>
              </a:solidFill>
            </a:endParaRPr>
          </a:p>
        </p:txBody>
      </p:sp>
      <p:sp>
        <p:nvSpPr>
          <p:cNvPr id="53" name="Oval 52"/>
          <p:cNvSpPr/>
          <p:nvPr/>
        </p:nvSpPr>
        <p:spPr>
          <a:xfrm>
            <a:off x="5657138" y="188209"/>
            <a:ext cx="1512168" cy="340922"/>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Bắt đầu</a:t>
            </a:r>
          </a:p>
        </p:txBody>
      </p:sp>
      <p:sp>
        <p:nvSpPr>
          <p:cNvPr id="55" name="Parallelogram 54"/>
          <p:cNvSpPr/>
          <p:nvPr/>
        </p:nvSpPr>
        <p:spPr>
          <a:xfrm>
            <a:off x="4077984" y="712609"/>
            <a:ext cx="4670479" cy="27496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Lấy 250g xoài, 100g sữa chua,1 thìa cà phê mật ong</a:t>
            </a:r>
          </a:p>
        </p:txBody>
      </p:sp>
      <p:sp>
        <p:nvSpPr>
          <p:cNvPr id="56" name="Rectangle 55"/>
          <p:cNvSpPr/>
          <p:nvPr/>
        </p:nvSpPr>
        <p:spPr>
          <a:xfrm>
            <a:off x="5516218" y="1166225"/>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Cho xoài vào tô</a:t>
            </a:r>
          </a:p>
        </p:txBody>
      </p:sp>
      <p:sp>
        <p:nvSpPr>
          <p:cNvPr id="57" name="Rectangle 56"/>
          <p:cNvSpPr/>
          <p:nvPr/>
        </p:nvSpPr>
        <p:spPr>
          <a:xfrm>
            <a:off x="5513123" y="1652113"/>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Nghiền nát xoài</a:t>
            </a:r>
          </a:p>
        </p:txBody>
      </p:sp>
      <p:sp>
        <p:nvSpPr>
          <p:cNvPr id="58" name="Rectangle 57"/>
          <p:cNvSpPr/>
          <p:nvPr/>
        </p:nvSpPr>
        <p:spPr>
          <a:xfrm>
            <a:off x="4912467" y="2151101"/>
            <a:ext cx="2975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Cho sữa chua và mật ong vào tô</a:t>
            </a:r>
          </a:p>
        </p:txBody>
      </p:sp>
      <p:sp>
        <p:nvSpPr>
          <p:cNvPr id="59" name="Rectangle 58"/>
          <p:cNvSpPr/>
          <p:nvPr/>
        </p:nvSpPr>
        <p:spPr>
          <a:xfrm>
            <a:off x="4912467" y="2611963"/>
            <a:ext cx="2975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Trộn đều hỗn hợp</a:t>
            </a:r>
          </a:p>
        </p:txBody>
      </p:sp>
      <p:sp>
        <p:nvSpPr>
          <p:cNvPr id="60" name="Rectangle 59"/>
          <p:cNvSpPr/>
          <p:nvPr/>
        </p:nvSpPr>
        <p:spPr>
          <a:xfrm>
            <a:off x="4865510" y="3123220"/>
            <a:ext cx="2975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Trộn hỗn hợp vào khuôn làm kem</a:t>
            </a:r>
          </a:p>
        </p:txBody>
      </p:sp>
      <p:sp>
        <p:nvSpPr>
          <p:cNvPr id="61" name="Rectangle 60"/>
          <p:cNvSpPr/>
          <p:nvPr/>
        </p:nvSpPr>
        <p:spPr>
          <a:xfrm>
            <a:off x="4540991" y="3651870"/>
            <a:ext cx="3750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Đặt khuôn vào ngăn đá tủ lạnh ít nhất 4 tiếng</a:t>
            </a:r>
          </a:p>
        </p:txBody>
      </p:sp>
      <p:sp>
        <p:nvSpPr>
          <p:cNvPr id="62" name="Parallelogram 61"/>
          <p:cNvSpPr/>
          <p:nvPr/>
        </p:nvSpPr>
        <p:spPr>
          <a:xfrm>
            <a:off x="4081078" y="4111233"/>
            <a:ext cx="4670479" cy="27496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Kem sữa chua xoài</a:t>
            </a:r>
          </a:p>
        </p:txBody>
      </p:sp>
      <p:sp>
        <p:nvSpPr>
          <p:cNvPr id="63" name="Oval 62"/>
          <p:cNvSpPr/>
          <p:nvPr/>
        </p:nvSpPr>
        <p:spPr>
          <a:xfrm>
            <a:off x="5720278" y="4569676"/>
            <a:ext cx="1512168" cy="38566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Kết thúc</a:t>
            </a:r>
          </a:p>
        </p:txBody>
      </p:sp>
      <p:cxnSp>
        <p:nvCxnSpPr>
          <p:cNvPr id="65" name="Straight Arrow Connector 64"/>
          <p:cNvCxnSpPr>
            <a:endCxn id="55" idx="1"/>
          </p:cNvCxnSpPr>
          <p:nvPr/>
        </p:nvCxnSpPr>
        <p:spPr>
          <a:xfrm>
            <a:off x="6440402" y="529131"/>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447594" y="990907"/>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3998" y="1439472"/>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454786" y="1975783"/>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461978" y="2417984"/>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469170" y="2929241"/>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470283" y="3411252"/>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477475" y="3929401"/>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90057" y="4386198"/>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60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arn(inVertical)">
                                      <p:cBhvr>
                                        <p:cTn id="20" dur="500"/>
                                        <p:tgtEl>
                                          <p:spTgt spid="55"/>
                                        </p:tgtEl>
                                      </p:cBhvr>
                                    </p:animEffect>
                                  </p:childTnLst>
                                </p:cTn>
                              </p:par>
                              <p:par>
                                <p:cTn id="21" presetID="16" presetClass="entr" presetSubtype="21"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in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arn(inVertical)">
                                      <p:cBhvr>
                                        <p:cTn id="28" dur="500"/>
                                        <p:tgtEl>
                                          <p:spTgt spid="56"/>
                                        </p:tgtEl>
                                      </p:cBhvr>
                                    </p:animEffect>
                                  </p:childTnLst>
                                </p:cTn>
                              </p:par>
                              <p:par>
                                <p:cTn id="29" presetID="16" presetClass="entr" presetSubtype="21"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arn(inVertical)">
                                      <p:cBhvr>
                                        <p:cTn id="31" dur="500"/>
                                        <p:tgtEl>
                                          <p:spTgt spid="6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barn(inVertical)">
                                      <p:cBhvr>
                                        <p:cTn id="36" dur="500"/>
                                        <p:tgtEl>
                                          <p:spTgt spid="57"/>
                                        </p:tgtEl>
                                      </p:cBhvr>
                                    </p:animEffect>
                                  </p:childTnLst>
                                </p:cTn>
                              </p:par>
                              <p:par>
                                <p:cTn id="37" presetID="16" presetClass="entr" presetSubtype="21"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barn(inVertical)">
                                      <p:cBhvr>
                                        <p:cTn id="39" dur="500"/>
                                        <p:tgtEl>
                                          <p:spTgt spid="6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barn(inVertical)">
                                      <p:cBhvr>
                                        <p:cTn id="44" dur="500"/>
                                        <p:tgtEl>
                                          <p:spTgt spid="58"/>
                                        </p:tgtEl>
                                      </p:cBhvr>
                                    </p:animEffect>
                                  </p:childTnLst>
                                </p:cTn>
                              </p:par>
                              <p:par>
                                <p:cTn id="45" presetID="16" presetClass="entr" presetSubtype="21"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barn(inVertical)">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arn(inVertical)">
                                      <p:cBhvr>
                                        <p:cTn id="52" dur="500"/>
                                        <p:tgtEl>
                                          <p:spTgt spid="59"/>
                                        </p:tgtEl>
                                      </p:cBhvr>
                                    </p:animEffect>
                                  </p:childTnLst>
                                </p:cTn>
                              </p:par>
                              <p:par>
                                <p:cTn id="53" presetID="16" presetClass="entr" presetSubtype="21"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arn(inVertical)">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barn(inVertical)">
                                      <p:cBhvr>
                                        <p:cTn id="60" dur="500"/>
                                        <p:tgtEl>
                                          <p:spTgt spid="60"/>
                                        </p:tgtEl>
                                      </p:cBhvr>
                                    </p:animEffect>
                                  </p:childTnLst>
                                </p:cTn>
                              </p:par>
                              <p:par>
                                <p:cTn id="61" presetID="16" presetClass="entr" presetSubtype="21"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barn(inVertical)">
                                      <p:cBhvr>
                                        <p:cTn id="63" dur="500"/>
                                        <p:tgtEl>
                                          <p:spTgt spid="7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barn(inVertical)">
                                      <p:cBhvr>
                                        <p:cTn id="68" dur="500"/>
                                        <p:tgtEl>
                                          <p:spTgt spid="61"/>
                                        </p:tgtEl>
                                      </p:cBhvr>
                                    </p:animEffect>
                                  </p:childTnLst>
                                </p:cTn>
                              </p:par>
                              <p:par>
                                <p:cTn id="69" presetID="16" presetClass="entr" presetSubtype="21"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barn(inVertical)">
                                      <p:cBhvr>
                                        <p:cTn id="71" dur="500"/>
                                        <p:tgtEl>
                                          <p:spTgt spid="7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barn(inVertical)">
                                      <p:cBhvr>
                                        <p:cTn id="76" dur="500"/>
                                        <p:tgtEl>
                                          <p:spTgt spid="62"/>
                                        </p:tgtEl>
                                      </p:cBhvr>
                                    </p:animEffect>
                                  </p:childTnLst>
                                </p:cTn>
                              </p:par>
                              <p:par>
                                <p:cTn id="77" presetID="16" presetClass="entr" presetSubtype="21"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barn(inVertical)">
                                      <p:cBhvr>
                                        <p:cTn id="79" dur="500"/>
                                        <p:tgtEl>
                                          <p:spTgt spid="7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barn(inVertical)">
                                      <p:cBhvr>
                                        <p:cTn id="8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6718"/>
            <a:ext cx="9144000" cy="298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6" name="그룹 305">
            <a:extLst>
              <a:ext uri="{FF2B5EF4-FFF2-40B4-BE49-F238E27FC236}">
                <a16:creationId xmlns:a16="http://schemas.microsoft.com/office/drawing/2014/main" id="{ECE61CD3-8F4B-4A40-BC31-D5BBB3A6BA29}"/>
              </a:ext>
            </a:extLst>
          </p:cNvPr>
          <p:cNvGrpSpPr/>
          <p:nvPr/>
        </p:nvGrpSpPr>
        <p:grpSpPr>
          <a:xfrm>
            <a:off x="380218" y="1757103"/>
            <a:ext cx="3326084" cy="1940385"/>
            <a:chOff x="635000" y="1382713"/>
            <a:chExt cx="7869238" cy="4572000"/>
          </a:xfrm>
          <a:solidFill>
            <a:schemeClr val="bg1"/>
          </a:solidFill>
        </p:grpSpPr>
        <p:sp>
          <p:nvSpPr>
            <p:cNvPr id="307" name="Freeform 8">
              <a:extLst>
                <a:ext uri="{FF2B5EF4-FFF2-40B4-BE49-F238E27FC236}">
                  <a16:creationId xmlns:a16="http://schemas.microsoft.com/office/drawing/2014/main" id="{6BBF56F4-E711-416E-A076-208EC9A119F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8" name="Freeform 9">
              <a:extLst>
                <a:ext uri="{FF2B5EF4-FFF2-40B4-BE49-F238E27FC236}">
                  <a16:creationId xmlns:a16="http://schemas.microsoft.com/office/drawing/2014/main" id="{735AC350-C62C-4F99-B83E-2F75A304D664}"/>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9" name="Freeform 10">
              <a:extLst>
                <a:ext uri="{FF2B5EF4-FFF2-40B4-BE49-F238E27FC236}">
                  <a16:creationId xmlns:a16="http://schemas.microsoft.com/office/drawing/2014/main" id="{B8852F81-1CAE-4872-BB07-90E21A8BA3FC}"/>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0" name="Freeform 11">
              <a:extLst>
                <a:ext uri="{FF2B5EF4-FFF2-40B4-BE49-F238E27FC236}">
                  <a16:creationId xmlns:a16="http://schemas.microsoft.com/office/drawing/2014/main" id="{F5E1AC79-EBC7-403F-9B0C-E002749EE9D5}"/>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a:xfrm>
            <a:off x="0" y="483518"/>
            <a:ext cx="9144000" cy="576064"/>
          </a:xfrm>
        </p:spPr>
        <p:txBody>
          <a:bodyPr/>
          <a:lstStyle/>
          <a:p>
            <a:r>
              <a:rPr lang="en-US" altLang="ko-KR" sz="2400" b="1">
                <a:solidFill>
                  <a:srgbClr val="002060"/>
                </a:solidFill>
              </a:rPr>
              <a:t>HƯỚNG DẪN VỀ NHÀ</a:t>
            </a:r>
            <a:endParaRPr lang="ko-KR" altLang="en-US" sz="2400" b="1" dirty="0">
              <a:solidFill>
                <a:srgbClr val="002060"/>
              </a:solidFill>
            </a:endParaRPr>
          </a:p>
        </p:txBody>
      </p:sp>
      <p:sp>
        <p:nvSpPr>
          <p:cNvPr id="5" name="Oval 4"/>
          <p:cNvSpPr/>
          <p:nvPr/>
        </p:nvSpPr>
        <p:spPr>
          <a:xfrm>
            <a:off x="5043354" y="1770690"/>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rgbClr val="002060"/>
                </a:solidFill>
              </a:rPr>
              <a:t>1</a:t>
            </a:r>
            <a:endParaRPr lang="ko-KR" altLang="en-US" b="1">
              <a:solidFill>
                <a:srgbClr val="002060"/>
              </a:solidFill>
            </a:endParaRPr>
          </a:p>
        </p:txBody>
      </p:sp>
      <p:sp>
        <p:nvSpPr>
          <p:cNvPr id="12" name="Oval 11"/>
          <p:cNvSpPr/>
          <p:nvPr/>
        </p:nvSpPr>
        <p:spPr>
          <a:xfrm>
            <a:off x="6447510" y="1772844"/>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rgbClr val="002060"/>
                </a:solidFill>
              </a:rPr>
              <a:t>2</a:t>
            </a:r>
            <a:endParaRPr lang="ko-KR" altLang="en-US" b="1">
              <a:solidFill>
                <a:srgbClr val="002060"/>
              </a:solidFill>
            </a:endParaRPr>
          </a:p>
        </p:txBody>
      </p:sp>
      <p:sp>
        <p:nvSpPr>
          <p:cNvPr id="14" name="Oval 13"/>
          <p:cNvSpPr/>
          <p:nvPr/>
        </p:nvSpPr>
        <p:spPr>
          <a:xfrm>
            <a:off x="7851666" y="1777152"/>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rgbClr val="002060"/>
                </a:solidFill>
              </a:rPr>
              <a:t>3</a:t>
            </a:r>
            <a:endParaRPr lang="ko-KR" altLang="en-US" b="1">
              <a:solidFill>
                <a:srgbClr val="002060"/>
              </a:solidFill>
            </a:endParaRPr>
          </a:p>
        </p:txBody>
      </p:sp>
      <p:sp>
        <p:nvSpPr>
          <p:cNvPr id="24" name="TextBox 23"/>
          <p:cNvSpPr txBox="1"/>
          <p:nvPr/>
        </p:nvSpPr>
        <p:spPr>
          <a:xfrm>
            <a:off x="4758624" y="2499945"/>
            <a:ext cx="1217532" cy="1338828"/>
          </a:xfrm>
          <a:prstGeom prst="rect">
            <a:avLst/>
          </a:prstGeom>
          <a:noFill/>
        </p:spPr>
        <p:txBody>
          <a:bodyPr wrap="square" rtlCol="0">
            <a:spAutoFit/>
          </a:bodyPr>
          <a:lstStyle/>
          <a:p>
            <a:pPr algn="ctr">
              <a:lnSpc>
                <a:spcPct val="150000"/>
              </a:lnSpc>
            </a:pPr>
            <a:r>
              <a:rPr lang="en-US" altLang="ko-KR" b="1">
                <a:solidFill>
                  <a:schemeClr val="bg1"/>
                </a:solidFill>
                <a:cs typeface="Arial" pitchFamily="34" charset="0"/>
              </a:rPr>
              <a:t>Xem lại nội dung bài học</a:t>
            </a:r>
            <a:endParaRPr lang="ko-KR" altLang="en-US" b="1" dirty="0">
              <a:solidFill>
                <a:schemeClr val="bg1"/>
              </a:solidFill>
              <a:cs typeface="Arial" pitchFamily="34" charset="0"/>
            </a:endParaRPr>
          </a:p>
        </p:txBody>
      </p:sp>
      <p:sp>
        <p:nvSpPr>
          <p:cNvPr id="27" name="TextBox 26"/>
          <p:cNvSpPr txBox="1"/>
          <p:nvPr/>
        </p:nvSpPr>
        <p:spPr>
          <a:xfrm>
            <a:off x="6054768" y="2499945"/>
            <a:ext cx="1433556" cy="1154675"/>
          </a:xfrm>
          <a:prstGeom prst="rect">
            <a:avLst/>
          </a:prstGeom>
          <a:noFill/>
        </p:spPr>
        <p:txBody>
          <a:bodyPr wrap="square" rtlCol="0">
            <a:spAutoFit/>
          </a:bodyPr>
          <a:lstStyle/>
          <a:p>
            <a:pPr algn="ctr">
              <a:lnSpc>
                <a:spcPct val="150000"/>
              </a:lnSpc>
            </a:pPr>
            <a:r>
              <a:rPr lang="en-US" altLang="ko-KR" sz="1600" b="1">
                <a:solidFill>
                  <a:schemeClr val="bg1"/>
                </a:solidFill>
                <a:cs typeface="Arial" pitchFamily="34" charset="0"/>
              </a:rPr>
              <a:t>Hoàn thành bài tập sgk và sbt</a:t>
            </a:r>
            <a:endParaRPr lang="ko-KR" altLang="en-US" sz="1600" b="1" dirty="0">
              <a:solidFill>
                <a:schemeClr val="bg1"/>
              </a:solidFill>
              <a:cs typeface="Arial" pitchFamily="34" charset="0"/>
            </a:endParaRPr>
          </a:p>
        </p:txBody>
      </p:sp>
      <p:sp>
        <p:nvSpPr>
          <p:cNvPr id="30" name="TextBox 29"/>
          <p:cNvSpPr txBox="1"/>
          <p:nvPr/>
        </p:nvSpPr>
        <p:spPr>
          <a:xfrm>
            <a:off x="7596336" y="2499945"/>
            <a:ext cx="1296144" cy="1200329"/>
          </a:xfrm>
          <a:prstGeom prst="rect">
            <a:avLst/>
          </a:prstGeom>
          <a:noFill/>
        </p:spPr>
        <p:txBody>
          <a:bodyPr wrap="square" rtlCol="0">
            <a:spAutoFit/>
          </a:bodyPr>
          <a:lstStyle/>
          <a:p>
            <a:pPr algn="ctr">
              <a:lnSpc>
                <a:spcPct val="150000"/>
              </a:lnSpc>
            </a:pPr>
            <a:r>
              <a:rPr lang="en-US" altLang="ko-KR" sz="1600" b="1">
                <a:solidFill>
                  <a:schemeClr val="bg1"/>
                </a:solidFill>
                <a:cs typeface="Arial" pitchFamily="34" charset="0"/>
              </a:rPr>
              <a:t>Xem trước nội dung Bài 16</a:t>
            </a:r>
            <a:endParaRPr lang="ko-KR" altLang="en-US" sz="1600" b="1" dirty="0">
              <a:solidFill>
                <a:schemeClr val="bg1"/>
              </a:solidFill>
              <a:cs typeface="Arial" pitchFamily="34" charset="0"/>
            </a:endParaRPr>
          </a:p>
        </p:txBody>
      </p:sp>
    </p:spTree>
    <p:extLst>
      <p:ext uri="{BB962C8B-B14F-4D97-AF65-F5344CB8AC3E}">
        <p14:creationId xmlns:p14="http://schemas.microsoft.com/office/powerpoint/2010/main" val="30707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12" grpId="0" animBg="1"/>
      <p:bldP spid="14" grpId="0" animBg="1"/>
      <p:bldP spid="24" grpId="0"/>
      <p:bldP spid="27"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2" descr="Ảnh có chứa hoa, hoa hướng dương, thực vật, cười&#10;&#10;Mô tả được tạo tự động">
            <a:extLst>
              <a:ext uri="{FF2B5EF4-FFF2-40B4-BE49-F238E27FC236}">
                <a16:creationId xmlns:a16="http://schemas.microsoft.com/office/drawing/2014/main" id="{6BAD3DDC-FC25-0BF5-EA87-23CA1ECFC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12" y="1552833"/>
            <a:ext cx="3571875" cy="3571875"/>
          </a:xfrm>
          <a:prstGeom prst="rect">
            <a:avLst/>
          </a:prstGeom>
        </p:spPr>
      </p:pic>
      <p:sp>
        <p:nvSpPr>
          <p:cNvPr id="9" name="TextBox 9"/>
          <p:cNvSpPr txBox="1"/>
          <p:nvPr/>
        </p:nvSpPr>
        <p:spPr>
          <a:xfrm rot="-185126">
            <a:off x="1648220" y="3589452"/>
            <a:ext cx="4407265" cy="469744"/>
          </a:xfrm>
          <a:prstGeom prst="rect">
            <a:avLst/>
          </a:prstGeom>
        </p:spPr>
        <p:txBody>
          <a:bodyPr lIns="0" tIns="0" rIns="0" bIns="0" rtlCol="0" anchor="t">
            <a:spAutoFit/>
          </a:bodyPr>
          <a:lstStyle/>
          <a:p>
            <a:pPr algn="ctr">
              <a:lnSpc>
                <a:spcPts val="3373"/>
              </a:lnSpc>
            </a:pPr>
            <a:r>
              <a:rPr lang="en-US" sz="4216">
                <a:solidFill>
                  <a:srgbClr val="000000"/>
                </a:solidFill>
                <a:latin typeface="Dancing Script"/>
              </a:rPr>
              <a:t>Gv: S.Mai</a:t>
            </a:r>
          </a:p>
        </p:txBody>
      </p:sp>
      <p:pic>
        <p:nvPicPr>
          <p:cNvPr id="17" name="Hình ảnh 16" descr="Ảnh có chứa thực vật, hoa, hoa hướng dương, ngoài trời&#10;&#10;Mô tả được tạo tự động">
            <a:extLst>
              <a:ext uri="{FF2B5EF4-FFF2-40B4-BE49-F238E27FC236}">
                <a16:creationId xmlns:a16="http://schemas.microsoft.com/office/drawing/2014/main" id="{CEDAD4AC-EADC-8CCF-339D-5E1DD3B07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557736">
            <a:off x="4751173" y="928583"/>
            <a:ext cx="7053233" cy="3971415"/>
          </a:xfrm>
          <a:prstGeom prst="rect">
            <a:avLst/>
          </a:prstGeom>
        </p:spPr>
      </p:pic>
      <p:pic>
        <p:nvPicPr>
          <p:cNvPr id="18" name="Hình ảnh 17" descr="Ảnh có chứa thực vật, hoa, hoa hướng dương, ngoài trời&#10;&#10;Mô tả được tạo tự động">
            <a:extLst>
              <a:ext uri="{FF2B5EF4-FFF2-40B4-BE49-F238E27FC236}">
                <a16:creationId xmlns:a16="http://schemas.microsoft.com/office/drawing/2014/main" id="{7344DA13-C8FE-A762-3F0D-FAD704EB7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543877">
            <a:off x="-2863374" y="724437"/>
            <a:ext cx="7053233" cy="3971415"/>
          </a:xfrm>
          <a:prstGeom prst="rect">
            <a:avLst/>
          </a:prstGeom>
        </p:spPr>
      </p:pic>
      <p:sp>
        <p:nvSpPr>
          <p:cNvPr id="11" name="TextBox 11"/>
          <p:cNvSpPr txBox="1"/>
          <p:nvPr/>
        </p:nvSpPr>
        <p:spPr>
          <a:xfrm>
            <a:off x="1857598" y="1490575"/>
            <a:ext cx="6817478" cy="1168718"/>
          </a:xfrm>
          <a:prstGeom prst="rect">
            <a:avLst/>
          </a:prstGeom>
        </p:spPr>
        <p:txBody>
          <a:bodyPr wrap="square" lIns="0" tIns="0" rIns="0" bIns="0" rtlCol="0" anchor="t">
            <a:spAutoFit/>
          </a:bodyPr>
          <a:lstStyle/>
          <a:p>
            <a:pPr algn="ctr">
              <a:lnSpc>
                <a:spcPts val="4715"/>
              </a:lnSpc>
            </a:pPr>
            <a:r>
              <a:rPr lang="en-US" sz="3367">
                <a:solidFill>
                  <a:srgbClr val="000000"/>
                </a:solidFill>
                <a:latin typeface="Bogart Black"/>
              </a:rPr>
              <a:t>Tiết học đến đây là kết thúc. </a:t>
            </a:r>
          </a:p>
          <a:p>
            <a:pPr algn="ctr">
              <a:lnSpc>
                <a:spcPts val="4715"/>
              </a:lnSpc>
            </a:pPr>
            <a:r>
              <a:rPr lang="vi-VN" sz="3367">
                <a:solidFill>
                  <a:srgbClr val="000000"/>
                </a:solidFill>
                <a:latin typeface="Bogart Black"/>
              </a:rPr>
              <a:t>CẢM ƠN THẦY</a:t>
            </a:r>
            <a:r>
              <a:rPr lang="en-US" sz="3367">
                <a:solidFill>
                  <a:srgbClr val="000000"/>
                </a:solidFill>
                <a:latin typeface="Bogart Black"/>
              </a:rPr>
              <a:t>/</a:t>
            </a:r>
            <a:r>
              <a:rPr lang="vi-VN" sz="3367">
                <a:solidFill>
                  <a:srgbClr val="000000"/>
                </a:solidFill>
                <a:latin typeface="Bogart Black"/>
              </a:rPr>
              <a:t>CÔ và Cả lớp!</a:t>
            </a:r>
            <a:endParaRPr lang="en-US" sz="3367">
              <a:solidFill>
                <a:srgbClr val="000000"/>
              </a:solidFill>
              <a:latin typeface="Bogart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539552" y="483518"/>
            <a:ext cx="745399" cy="1569660"/>
          </a:xfrm>
          <a:prstGeom prst="rect">
            <a:avLst/>
          </a:prstGeom>
          <a:noFill/>
        </p:spPr>
        <p:txBody>
          <a:bodyPr wrap="square" rtlCol="0">
            <a:spAutoFit/>
          </a:bodyPr>
          <a:lstStyle/>
          <a:p>
            <a:pPr algn="ctr"/>
            <a:r>
              <a:rPr lang="en-US" altLang="ko-KR" sz="9600" b="1" dirty="0">
                <a:solidFill>
                  <a:srgbClr val="00B050"/>
                </a:solidFill>
                <a:latin typeface="Arial" pitchFamily="34" charset="0"/>
                <a:cs typeface="Arial" pitchFamily="34" charset="0"/>
              </a:rPr>
              <a:t>“</a:t>
            </a:r>
            <a:endParaRPr lang="ko-KR" altLang="en-US" sz="9600" b="1" dirty="0">
              <a:solidFill>
                <a:srgbClr val="00B050"/>
              </a:solidFill>
              <a:latin typeface="Arial" pitchFamily="34" charset="0"/>
              <a:cs typeface="Arial" pitchFamily="34" charset="0"/>
            </a:endParaRPr>
          </a:p>
        </p:txBody>
      </p:sp>
      <p:sp>
        <p:nvSpPr>
          <p:cNvPr id="7" name="TextBox 6"/>
          <p:cNvSpPr txBox="1"/>
          <p:nvPr/>
        </p:nvSpPr>
        <p:spPr>
          <a:xfrm rot="10800000">
            <a:off x="7236296" y="1707654"/>
            <a:ext cx="745399" cy="1569660"/>
          </a:xfrm>
          <a:prstGeom prst="rect">
            <a:avLst/>
          </a:prstGeom>
          <a:noFill/>
        </p:spPr>
        <p:txBody>
          <a:bodyPr wrap="square" rtlCol="0">
            <a:spAutoFit/>
          </a:bodyPr>
          <a:lstStyle/>
          <a:p>
            <a:pPr algn="ctr"/>
            <a:r>
              <a:rPr lang="en-US" altLang="ko-KR" sz="9600" b="1" dirty="0">
                <a:solidFill>
                  <a:srgbClr val="00B050"/>
                </a:solidFill>
                <a:latin typeface="Arial" pitchFamily="34" charset="0"/>
                <a:cs typeface="Arial" pitchFamily="34" charset="0"/>
              </a:rPr>
              <a:t>“</a:t>
            </a:r>
            <a:endParaRPr lang="ko-KR" altLang="en-US" sz="9600" b="1" dirty="0">
              <a:solidFill>
                <a:srgbClr val="00B050"/>
              </a:solidFill>
              <a:latin typeface="Arial" pitchFamily="34" charset="0"/>
              <a:cs typeface="Arial" pitchFamily="34" charset="0"/>
            </a:endParaRPr>
          </a:p>
        </p:txBody>
      </p:sp>
      <p:sp>
        <p:nvSpPr>
          <p:cNvPr id="11" name="Rectangle 10"/>
          <p:cNvSpPr/>
          <p:nvPr/>
        </p:nvSpPr>
        <p:spPr>
          <a:xfrm>
            <a:off x="323528" y="722977"/>
            <a:ext cx="8208912" cy="2215991"/>
          </a:xfrm>
          <a:prstGeom prst="rect">
            <a:avLst/>
          </a:prstGeom>
        </p:spPr>
        <p:txBody>
          <a:bodyPr wrap="square">
            <a:spAutoFit/>
          </a:bodyPr>
          <a:lstStyle/>
          <a:p>
            <a:pPr algn="ctr">
              <a:lnSpc>
                <a:spcPct val="150000"/>
              </a:lnSpc>
            </a:pPr>
            <a:r>
              <a:rPr lang="en-US" sz="3200" b="1">
                <a:solidFill>
                  <a:srgbClr val="0070C0"/>
                </a:solidFill>
              </a:rPr>
              <a:t>CHỦ ĐỀ F: GIẢI QUYẾT VẤN ĐỀ </a:t>
            </a:r>
          </a:p>
          <a:p>
            <a:pPr algn="ctr">
              <a:lnSpc>
                <a:spcPct val="150000"/>
              </a:lnSpc>
            </a:pPr>
            <a:r>
              <a:rPr lang="en-US" sz="3200" b="1">
                <a:solidFill>
                  <a:srgbClr val="0070C0"/>
                </a:solidFill>
              </a:rPr>
              <a:t>VỚI SỰ TRỢ GIÚP CỦA MÁY TÍNH</a:t>
            </a:r>
          </a:p>
          <a:p>
            <a:pPr algn="ctr">
              <a:lnSpc>
                <a:spcPct val="150000"/>
              </a:lnSpc>
            </a:pPr>
            <a:r>
              <a:rPr lang="en-US" sz="2800" b="1">
                <a:solidFill>
                  <a:srgbClr val="FF0000"/>
                </a:solidFill>
              </a:rPr>
              <a:t>BÀI 15: THUẬT TOÁN (2 TIẾT)</a:t>
            </a:r>
          </a:p>
        </p:txBody>
      </p:sp>
      <p:grpSp>
        <p:nvGrpSpPr>
          <p:cNvPr id="8" name="Group 7">
            <a:extLst>
              <a:ext uri="{FF2B5EF4-FFF2-40B4-BE49-F238E27FC236}">
                <a16:creationId xmlns:a16="http://schemas.microsoft.com/office/drawing/2014/main" id="{8B1BB3FD-BE04-81A0-D416-D9DCC0C7552B}"/>
              </a:ext>
            </a:extLst>
          </p:cNvPr>
          <p:cNvGrpSpPr/>
          <p:nvPr/>
        </p:nvGrpSpPr>
        <p:grpSpPr>
          <a:xfrm>
            <a:off x="5796136" y="3435846"/>
            <a:ext cx="2319044" cy="1303008"/>
            <a:chOff x="596773" y="3337095"/>
            <a:chExt cx="2319044" cy="1303008"/>
          </a:xfrm>
        </p:grpSpPr>
        <p:pic>
          <p:nvPicPr>
            <p:cNvPr id="5" name="Picture 4">
              <a:extLst>
                <a:ext uri="{FF2B5EF4-FFF2-40B4-BE49-F238E27FC236}">
                  <a16:creationId xmlns:a16="http://schemas.microsoft.com/office/drawing/2014/main" id="{82892B6D-14A9-BBA2-3FAA-547B7497A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73" y="3337095"/>
              <a:ext cx="2319044" cy="1303008"/>
            </a:xfrm>
            <a:prstGeom prst="rect">
              <a:avLst/>
            </a:prstGeom>
          </p:spPr>
        </p:pic>
        <p:pic>
          <p:nvPicPr>
            <p:cNvPr id="3" name="Picture 2">
              <a:extLst>
                <a:ext uri="{FF2B5EF4-FFF2-40B4-BE49-F238E27FC236}">
                  <a16:creationId xmlns:a16="http://schemas.microsoft.com/office/drawing/2014/main" id="{F06D102A-2125-9EB8-8A37-4B77057A5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435846"/>
              <a:ext cx="923965" cy="723894"/>
            </a:xfrm>
            <a:prstGeom prst="rect">
              <a:avLst/>
            </a:prstGeom>
          </p:spPr>
        </p:pic>
      </p:grpSp>
    </p:spTree>
    <p:extLst>
      <p:ext uri="{BB962C8B-B14F-4D97-AF65-F5344CB8AC3E}">
        <p14:creationId xmlns:p14="http://schemas.microsoft.com/office/powerpoint/2010/main" val="17667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717032" y="2101454"/>
            <a:ext cx="7499985" cy="2936081"/>
            <a:chOff x="-3518" y="4649"/>
            <a:chExt cx="15748" cy="6165"/>
          </a:xfrm>
          <a:effectLst>
            <a:glow rad="63500">
              <a:schemeClr val="tx1"/>
            </a:glow>
          </a:effectLst>
        </p:grpSpPr>
        <p:grpSp>
          <p:nvGrpSpPr>
            <p:cNvPr id="32" name="Group 31"/>
            <p:cNvGrpSpPr/>
            <p:nvPr/>
          </p:nvGrpSpPr>
          <p:grpSpPr>
            <a:xfrm>
              <a:off x="-3518" y="4649"/>
              <a:ext cx="15748" cy="6165"/>
              <a:chOff x="-8837" y="4649"/>
              <a:chExt cx="15748" cy="6165"/>
            </a:xfrm>
          </p:grpSpPr>
          <p:sp>
            <p:nvSpPr>
              <p:cNvPr id="22" name="Freeform 21"/>
              <p:cNvSpPr/>
              <p:nvPr/>
            </p:nvSpPr>
            <p:spPr>
              <a:xfrm>
                <a:off x="-8837" y="4649"/>
                <a:ext cx="15748" cy="616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748" h="6165">
                    <a:moveTo>
                      <a:pt x="0" y="0"/>
                    </a:moveTo>
                    <a:lnTo>
                      <a:pt x="14761" y="0"/>
                    </a:lnTo>
                    <a:lnTo>
                      <a:pt x="14761" y="4028"/>
                    </a:lnTo>
                    <a:lnTo>
                      <a:pt x="14781" y="4026"/>
                    </a:lnTo>
                    <a:cubicBezTo>
                      <a:pt x="14797" y="4025"/>
                      <a:pt x="14813" y="4025"/>
                      <a:pt x="14829" y="4025"/>
                    </a:cubicBezTo>
                    <a:cubicBezTo>
                      <a:pt x="15336" y="4025"/>
                      <a:pt x="15748" y="4454"/>
                      <a:pt x="15748" y="4983"/>
                    </a:cubicBezTo>
                    <a:cubicBezTo>
                      <a:pt x="15748" y="5511"/>
                      <a:pt x="15336" y="5940"/>
                      <a:pt x="14829" y="5940"/>
                    </a:cubicBezTo>
                    <a:cubicBezTo>
                      <a:pt x="14813" y="5940"/>
                      <a:pt x="14797" y="5940"/>
                      <a:pt x="14781" y="5939"/>
                    </a:cubicBezTo>
                    <a:lnTo>
                      <a:pt x="14761" y="5937"/>
                    </a:lnTo>
                    <a:lnTo>
                      <a:pt x="14761" y="6165"/>
                    </a:lnTo>
                    <a:lnTo>
                      <a:pt x="0" y="6165"/>
                    </a:lnTo>
                    <a:lnTo>
                      <a:pt x="0" y="0"/>
                    </a:ln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685800" latinLnBrk="0"/>
                <a:endParaRPr lang="vi-VN" altLang="en-US" sz="3000">
                  <a:solidFill>
                    <a:prstClr val="white"/>
                  </a:solidFill>
                  <a:latin typeface="Arial" panose="020B0604020202020204" pitchFamily="34" charset="0"/>
                </a:endParaRPr>
              </a:p>
            </p:txBody>
          </p:sp>
          <p:sp>
            <p:nvSpPr>
              <p:cNvPr id="25" name="Text Box 24"/>
              <p:cNvSpPr txBox="1"/>
              <p:nvPr/>
            </p:nvSpPr>
            <p:spPr>
              <a:xfrm>
                <a:off x="5936" y="8981"/>
                <a:ext cx="944" cy="1163"/>
              </a:xfrm>
              <a:prstGeom prst="rect">
                <a:avLst/>
              </a:prstGeom>
              <a:noFill/>
            </p:spPr>
            <p:txBody>
              <a:bodyPr wrap="square" rtlCol="0">
                <a:spAutoFit/>
              </a:bodyPr>
              <a:lstStyle/>
              <a:p>
                <a:pPr defTabSz="685800" latinLnBrk="0"/>
                <a:r>
                  <a:rPr lang="vi-VN" altLang="en-US" sz="3000" b="1">
                    <a:solidFill>
                      <a:prstClr val="white"/>
                    </a:solidFill>
                    <a:latin typeface="Times New Roman" panose="02020603050405020304" pitchFamily="18" charset="0"/>
                    <a:cs typeface="Times New Roman" panose="02020603050405020304" pitchFamily="18" charset="0"/>
                  </a:rPr>
                  <a:t>1</a:t>
                </a:r>
              </a:p>
            </p:txBody>
          </p:sp>
        </p:grpSp>
        <p:sp>
          <p:nvSpPr>
            <p:cNvPr id="2" name="Text Box 1"/>
            <p:cNvSpPr txBox="1"/>
            <p:nvPr/>
          </p:nvSpPr>
          <p:spPr>
            <a:xfrm>
              <a:off x="7229" y="6050"/>
              <a:ext cx="4061" cy="1939"/>
            </a:xfrm>
            <a:prstGeom prst="rect">
              <a:avLst/>
            </a:prstGeom>
            <a:noFill/>
          </p:spPr>
          <p:txBody>
            <a:bodyPr wrap="square" rtlCol="0">
              <a:spAutoFit/>
            </a:bodyPr>
            <a:lstStyle/>
            <a:p>
              <a:pPr algn="just" defTabSz="685800" latinLnBrk="0"/>
              <a:r>
                <a:rPr lang="vi-VN" altLang="en-US" sz="2700">
                  <a:solidFill>
                    <a:prstClr val="white"/>
                  </a:solidFill>
                  <a:latin typeface="Times New Roman" panose="02020603050405020304" pitchFamily="18" charset="0"/>
                  <a:cs typeface="Times New Roman" panose="02020603050405020304" pitchFamily="18" charset="0"/>
                </a:rPr>
                <a:t>THUẬT TOÁN</a:t>
              </a:r>
            </a:p>
          </p:txBody>
        </p:sp>
      </p:grpSp>
      <p:pic>
        <p:nvPicPr>
          <p:cNvPr id="10" name="Hình ảnh 9">
            <a:extLst>
              <a:ext uri="{FF2B5EF4-FFF2-40B4-BE49-F238E27FC236}">
                <a16:creationId xmlns:a16="http://schemas.microsoft.com/office/drawing/2014/main" id="{B01B037F-EC7E-4464-9EF1-91F51DB8D279}"/>
              </a:ext>
            </a:extLst>
          </p:cNvPr>
          <p:cNvPicPr>
            <a:picLocks noChangeAspect="1"/>
          </p:cNvPicPr>
          <p:nvPr/>
        </p:nvPicPr>
        <p:blipFill>
          <a:blip r:embed="rId4"/>
          <a:stretch>
            <a:fillRect/>
          </a:stretch>
        </p:blipFill>
        <p:spPr>
          <a:xfrm>
            <a:off x="1619250" y="181738"/>
            <a:ext cx="1707595" cy="1357502"/>
          </a:xfrm>
          <a:prstGeom prst="rect">
            <a:avLst/>
          </a:prstGeom>
        </p:spPr>
      </p:pic>
      <p:sp>
        <p:nvSpPr>
          <p:cNvPr id="5" name="!!2"/>
          <p:cNvSpPr/>
          <p:nvPr/>
        </p:nvSpPr>
        <p:spPr>
          <a:xfrm>
            <a:off x="3203848" y="568614"/>
            <a:ext cx="5302604" cy="1117547"/>
          </a:xfrm>
          <a:prstGeom prst="verticalScroll">
            <a:avLst>
              <a:gd name="adj" fmla="val 16111"/>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defTabSz="685800" latinLnBrk="0"/>
            <a:r>
              <a:rPr lang="vi-VN" sz="2700">
                <a:solidFill>
                  <a:prstClr val="black"/>
                </a:solidFill>
                <a:latin typeface="Times New Roman" panose="02020603050405020304" pitchFamily="18" charset="0"/>
                <a:cs typeface="Times New Roman" panose="02020603050405020304" pitchFamily="18" charset="0"/>
              </a:rPr>
              <a:t>NỘI DUNG BÀI HỌC</a:t>
            </a:r>
            <a:endParaRPr lang="vi-VN" altLang="en-US" sz="2700" b="1">
              <a:solidFill>
                <a:srgbClr val="FF000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3528706" y="2085737"/>
            <a:ext cx="6001753" cy="2936081"/>
            <a:chOff x="-2325" y="4846"/>
            <a:chExt cx="13318" cy="6165"/>
          </a:xfrm>
          <a:effectLst>
            <a:glow rad="63500">
              <a:srgbClr val="FFC000"/>
            </a:glow>
          </a:effectLst>
        </p:grpSpPr>
        <p:grpSp>
          <p:nvGrpSpPr>
            <p:cNvPr id="31" name="Group 30"/>
            <p:cNvGrpSpPr/>
            <p:nvPr/>
          </p:nvGrpSpPr>
          <p:grpSpPr>
            <a:xfrm>
              <a:off x="-2325" y="4846"/>
              <a:ext cx="12899" cy="6165"/>
              <a:chOff x="-7525" y="4848"/>
              <a:chExt cx="12899" cy="6165"/>
            </a:xfrm>
          </p:grpSpPr>
          <p:sp>
            <p:nvSpPr>
              <p:cNvPr id="13" name="Freeform 12"/>
              <p:cNvSpPr/>
              <p:nvPr/>
            </p:nvSpPr>
            <p:spPr>
              <a:xfrm>
                <a:off x="-7525" y="4848"/>
                <a:ext cx="12863" cy="6165"/>
              </a:xfrm>
              <a:custGeom>
                <a:avLst/>
                <a:gdLst/>
                <a:ahLst/>
                <a:cxnLst>
                  <a:cxn ang="3">
                    <a:pos x="hc" y="t"/>
                  </a:cxn>
                  <a:cxn ang="cd2">
                    <a:pos x="l" y="vc"/>
                  </a:cxn>
                  <a:cxn ang="cd4">
                    <a:pos x="hc" y="b"/>
                  </a:cxn>
                  <a:cxn ang="0">
                    <a:pos x="r" y="vc"/>
                  </a:cxn>
                </a:cxnLst>
                <a:rect l="l" t="t" r="r" b="b"/>
                <a:pathLst>
                  <a:path w="12863" h="6165">
                    <a:moveTo>
                      <a:pt x="0" y="0"/>
                    </a:moveTo>
                    <a:lnTo>
                      <a:pt x="11848" y="0"/>
                    </a:lnTo>
                    <a:lnTo>
                      <a:pt x="11848" y="2870"/>
                    </a:lnTo>
                    <a:lnTo>
                      <a:pt x="11849" y="2870"/>
                    </a:lnTo>
                    <a:cubicBezTo>
                      <a:pt x="11880" y="2867"/>
                      <a:pt x="11912" y="2865"/>
                      <a:pt x="11944" y="2865"/>
                    </a:cubicBezTo>
                    <a:cubicBezTo>
                      <a:pt x="12451" y="2865"/>
                      <a:pt x="12863" y="3294"/>
                      <a:pt x="12863" y="3823"/>
                    </a:cubicBezTo>
                    <a:cubicBezTo>
                      <a:pt x="12863" y="4351"/>
                      <a:pt x="12451" y="4780"/>
                      <a:pt x="11944" y="4780"/>
                    </a:cubicBezTo>
                    <a:cubicBezTo>
                      <a:pt x="11912" y="4780"/>
                      <a:pt x="11880" y="4778"/>
                      <a:pt x="11849" y="4775"/>
                    </a:cubicBezTo>
                    <a:lnTo>
                      <a:pt x="11848" y="4775"/>
                    </a:lnTo>
                    <a:lnTo>
                      <a:pt x="11848" y="6165"/>
                    </a:lnTo>
                    <a:lnTo>
                      <a:pt x="0" y="61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latinLnBrk="0"/>
                <a:endParaRPr lang="en-US" sz="1350">
                  <a:solidFill>
                    <a:prstClr val="white"/>
                  </a:solidFill>
                  <a:latin typeface="Calibri"/>
                </a:endParaRPr>
              </a:p>
            </p:txBody>
          </p:sp>
          <p:sp>
            <p:nvSpPr>
              <p:cNvPr id="26" name="Text Box 25"/>
              <p:cNvSpPr txBox="1"/>
              <p:nvPr/>
            </p:nvSpPr>
            <p:spPr>
              <a:xfrm>
                <a:off x="4316" y="8038"/>
                <a:ext cx="1058" cy="1163"/>
              </a:xfrm>
              <a:prstGeom prst="rect">
                <a:avLst/>
              </a:prstGeom>
              <a:noFill/>
            </p:spPr>
            <p:txBody>
              <a:bodyPr wrap="square" rtlCol="0">
                <a:spAutoFit/>
              </a:bodyPr>
              <a:lstStyle/>
              <a:p>
                <a:pPr defTabSz="685800" latinLnBrk="0"/>
                <a:r>
                  <a:rPr lang="vi-VN" altLang="en-US" sz="3000" b="1">
                    <a:solidFill>
                      <a:prstClr val="white"/>
                    </a:solidFill>
                    <a:latin typeface="Times New Roman" panose="02020603050405020304" pitchFamily="18" charset="0"/>
                    <a:cs typeface="Times New Roman" panose="02020603050405020304" pitchFamily="18" charset="0"/>
                  </a:rPr>
                  <a:t>2</a:t>
                </a:r>
              </a:p>
            </p:txBody>
          </p:sp>
        </p:grpSp>
        <p:sp>
          <p:nvSpPr>
            <p:cNvPr id="8" name="Text Box 7"/>
            <p:cNvSpPr txBox="1"/>
            <p:nvPr/>
          </p:nvSpPr>
          <p:spPr>
            <a:xfrm>
              <a:off x="6344" y="6422"/>
              <a:ext cx="4649" cy="2811"/>
            </a:xfrm>
            <a:prstGeom prst="rect">
              <a:avLst/>
            </a:prstGeom>
            <a:noFill/>
          </p:spPr>
          <p:txBody>
            <a:bodyPr wrap="square" rtlCol="0">
              <a:spAutoFit/>
            </a:bodyPr>
            <a:lstStyle/>
            <a:p>
              <a:pPr defTabSz="685800" latinLnBrk="0"/>
              <a:r>
                <a:rPr lang="vi-VN" altLang="en-US" sz="2700" b="1">
                  <a:solidFill>
                    <a:prstClr val="black"/>
                  </a:solidFill>
                  <a:latin typeface="Times New Roman" panose="02020603050405020304" pitchFamily="18" charset="0"/>
                  <a:cs typeface="Times New Roman" panose="02020603050405020304" pitchFamily="18" charset="0"/>
                </a:rPr>
                <a:t>MÔ TẢ THUẬT TOÁN</a:t>
              </a:r>
            </a:p>
          </p:txBody>
        </p:sp>
      </p:grpSp>
      <p:sp>
        <p:nvSpPr>
          <p:cNvPr id="3" name="Rectangles 2"/>
          <p:cNvSpPr/>
          <p:nvPr/>
        </p:nvSpPr>
        <p:spPr>
          <a:xfrm>
            <a:off x="-1" y="2085737"/>
            <a:ext cx="1803082" cy="29465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r>
              <a:rPr lang="vi-VN" altLang="en-US" sz="2100" b="1">
                <a:solidFill>
                  <a:prstClr val="white"/>
                </a:solidFill>
                <a:latin typeface="Viner Hand ITC" panose="03070502030502020203" charset="0"/>
                <a:cs typeface="Viner Hand ITC" panose="03070502030502020203" charset="0"/>
              </a:rPr>
              <a:t>THUẬT TOÁN</a:t>
            </a:r>
          </a:p>
        </p:txBody>
      </p:sp>
      <p:pic>
        <p:nvPicPr>
          <p:cNvPr id="12" name="Hình ảnh 11">
            <a:extLst>
              <a:ext uri="{FF2B5EF4-FFF2-40B4-BE49-F238E27FC236}">
                <a16:creationId xmlns:a16="http://schemas.microsoft.com/office/drawing/2014/main" id="{BB30AC10-C328-49B6-865B-8176AD80FCF4}"/>
              </a:ext>
            </a:extLst>
          </p:cNvPr>
          <p:cNvPicPr>
            <a:picLocks noChangeAspect="1"/>
          </p:cNvPicPr>
          <p:nvPr/>
        </p:nvPicPr>
        <p:blipFill>
          <a:blip r:embed="rId5">
            <a:alphaModFix amt="35000"/>
          </a:blip>
          <a:stretch>
            <a:fillRect/>
          </a:stretch>
        </p:blipFill>
        <p:spPr>
          <a:xfrm>
            <a:off x="6050325" y="3457339"/>
            <a:ext cx="3093676" cy="168616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2.08333E-6 -3.33333E-6 L 0.25 -3.33333E-6 " pathEditMode="relative" rAng="0" ptsTypes="AA">
                                      <p:cBhvr>
                                        <p:cTn id="13" dur="2000" fill="hold"/>
                                        <p:tgtEl>
                                          <p:spTgt spid="6"/>
                                        </p:tgtEl>
                                        <p:attrNameLst>
                                          <p:attrName>ppt_x</p:attrName>
                                          <p:attrName>ppt_y</p:attrName>
                                        </p:attrNameLst>
                                      </p:cBhvr>
                                      <p:rCtr x="12500" y="0"/>
                                    </p:animMotion>
                                  </p:childTnLst>
                                </p:cTn>
                              </p:par>
                              <p:par>
                                <p:cTn id="14" presetID="63" presetClass="path" presetSubtype="0" accel="50000" decel="50000" fill="hold" nodeType="withEffect">
                                  <p:stCondLst>
                                    <p:cond delay="0"/>
                                  </p:stCondLst>
                                  <p:childTnLst>
                                    <p:animMotion origin="layout" path="M -2.08333E-6 -3.33333E-6 L 0.4237 0.0051 " pathEditMode="relative" rAng="0" ptsTypes="AA">
                                      <p:cBhvr>
                                        <p:cTn id="15" dur="2000" fill="hold"/>
                                        <p:tgtEl>
                                          <p:spTgt spid="6"/>
                                        </p:tgtEl>
                                        <p:attrNameLst>
                                          <p:attrName>ppt_x</p:attrName>
                                          <p:attrName>ppt_y</p:attrName>
                                        </p:attrNameLst>
                                      </p:cBhvr>
                                      <p:rCtr x="21185" y="255"/>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4.58333E-6 -2.22222E-6 L 0.25 -2.22222E-6 " pathEditMode="relative" rAng="0" ptsTypes="AA">
                                      <p:cBhvr>
                                        <p:cTn id="19" dur="2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760"/>
            <a:ext cx="9144000" cy="576064"/>
          </a:xfrm>
        </p:spPr>
        <p:txBody>
          <a:bodyPr/>
          <a:lstStyle/>
          <a:p>
            <a:r>
              <a:rPr lang="en-US" altLang="ko-KR" sz="2400" b="1">
                <a:solidFill>
                  <a:srgbClr val="002060"/>
                </a:solidFill>
              </a:rPr>
              <a:t>1. Thuật toán</a:t>
            </a:r>
            <a:endParaRPr lang="ko-KR" altLang="en-US" sz="2400" b="1" dirty="0">
              <a:solidFill>
                <a:srgbClr val="002060"/>
              </a:solidFill>
            </a:endParaRPr>
          </a:p>
        </p:txBody>
      </p:sp>
      <p:sp>
        <p:nvSpPr>
          <p:cNvPr id="3" name="Text Placeholder 2"/>
          <p:cNvSpPr>
            <a:spLocks noGrp="1"/>
          </p:cNvSpPr>
          <p:nvPr>
            <p:ph type="body" sz="quarter" idx="11"/>
          </p:nvPr>
        </p:nvSpPr>
        <p:spPr>
          <a:xfrm>
            <a:off x="-18000" y="555526"/>
            <a:ext cx="9144000" cy="288032"/>
          </a:xfrm>
        </p:spPr>
        <p:txBody>
          <a:bodyPr/>
          <a:lstStyle/>
          <a:p>
            <a:pPr lvl="0"/>
            <a:r>
              <a:rPr lang="en-US" altLang="ko-KR" sz="2000" b="1" i="1">
                <a:solidFill>
                  <a:srgbClr val="002060"/>
                </a:solidFill>
              </a:rPr>
              <a:t>a. Khái niệm thuật toán</a:t>
            </a:r>
            <a:endParaRPr lang="en-US" altLang="ko-KR" sz="2000" b="1" i="1" dirty="0">
              <a:solidFill>
                <a:srgbClr val="002060"/>
              </a:solidFill>
            </a:endParaRPr>
          </a:p>
        </p:txBody>
      </p:sp>
      <p:sp>
        <p:nvSpPr>
          <p:cNvPr id="6" name="Rectangle 5"/>
          <p:cNvSpPr/>
          <p:nvPr/>
        </p:nvSpPr>
        <p:spPr>
          <a:xfrm>
            <a:off x="35556" y="1203984"/>
            <a:ext cx="9144000" cy="3935329"/>
          </a:xfrm>
          <a:prstGeom prst="rect">
            <a:avLst/>
          </a:prstGeom>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4549140" y="1598838"/>
            <a:ext cx="45719" cy="3151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TextBox 35"/>
          <p:cNvSpPr txBox="1"/>
          <p:nvPr/>
        </p:nvSpPr>
        <p:spPr>
          <a:xfrm>
            <a:off x="5217690" y="1779662"/>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04</a:t>
            </a:r>
            <a:endParaRPr lang="ko-KR" altLang="en-US" sz="2400" b="1" dirty="0">
              <a:solidFill>
                <a:schemeClr val="accent1"/>
              </a:solidFill>
              <a:cs typeface="Arial" pitchFamily="34" charset="0"/>
            </a:endParaRPr>
          </a:p>
        </p:txBody>
      </p:sp>
      <p:sp>
        <p:nvSpPr>
          <p:cNvPr id="37" name="TextBox 36"/>
          <p:cNvSpPr txBox="1"/>
          <p:nvPr/>
        </p:nvSpPr>
        <p:spPr>
          <a:xfrm>
            <a:off x="5181972" y="2779391"/>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05</a:t>
            </a:r>
            <a:endParaRPr lang="ko-KR" altLang="en-US" sz="2400" b="1" dirty="0">
              <a:solidFill>
                <a:schemeClr val="accent1"/>
              </a:solidFill>
              <a:cs typeface="Arial" pitchFamily="34" charset="0"/>
            </a:endParaRPr>
          </a:p>
        </p:txBody>
      </p:sp>
      <p:sp>
        <p:nvSpPr>
          <p:cNvPr id="38" name="TextBox 37"/>
          <p:cNvSpPr txBox="1"/>
          <p:nvPr/>
        </p:nvSpPr>
        <p:spPr>
          <a:xfrm>
            <a:off x="5181972" y="3787503"/>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06</a:t>
            </a:r>
            <a:endParaRPr lang="ko-KR" altLang="en-US" sz="2400" b="1" dirty="0">
              <a:solidFill>
                <a:schemeClr val="accent1"/>
              </a:solidFill>
              <a:cs typeface="Arial" pitchFamily="34" charset="0"/>
            </a:endParaRPr>
          </a:p>
        </p:txBody>
      </p:sp>
      <p:sp>
        <p:nvSpPr>
          <p:cNvPr id="4" name="Rectangle 3"/>
          <p:cNvSpPr/>
          <p:nvPr/>
        </p:nvSpPr>
        <p:spPr>
          <a:xfrm>
            <a:off x="107504" y="1328659"/>
            <a:ext cx="4355976" cy="3691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a:solidFill>
                  <a:srgbClr val="002060"/>
                </a:solidFill>
                <a:latin typeface="+mj-lt"/>
                <a:cs typeface="Times New Roman" pitchFamily="18" charset="0"/>
              </a:rPr>
              <a:t>Câu 1: </a:t>
            </a:r>
            <a:r>
              <a:rPr lang="en-US" sz="1600">
                <a:solidFill>
                  <a:srgbClr val="002060"/>
                </a:solidFill>
                <a:latin typeface="+mj-lt"/>
                <a:cs typeface="Times New Roman" pitchFamily="18" charset="0"/>
              </a:rPr>
              <a:t>Nếu đảo thứ tự của bước 3 và bước 4 trong hướng dẫn trên thì em có gấp được </a:t>
            </a:r>
          </a:p>
          <a:p>
            <a:pPr algn="just">
              <a:lnSpc>
                <a:spcPct val="150000"/>
              </a:lnSpc>
            </a:pPr>
            <a:r>
              <a:rPr lang="en-US" sz="1600">
                <a:solidFill>
                  <a:srgbClr val="002060"/>
                </a:solidFill>
                <a:latin typeface="+mj-lt"/>
                <a:cs typeface="Times New Roman" pitchFamily="18" charset="0"/>
              </a:rPr>
              <a:t>hình trò chơi Đông - Tây - Nam - Bắc không? Tại sao?</a:t>
            </a:r>
          </a:p>
          <a:p>
            <a:pPr algn="just">
              <a:lnSpc>
                <a:spcPct val="150000"/>
              </a:lnSpc>
            </a:pPr>
            <a:r>
              <a:rPr lang="en-US" sz="1600" b="1">
                <a:solidFill>
                  <a:srgbClr val="002060"/>
                </a:solidFill>
                <a:latin typeface="+mj-lt"/>
                <a:cs typeface="Times New Roman" pitchFamily="18" charset="0"/>
              </a:rPr>
              <a:t>Câu 2: </a:t>
            </a:r>
            <a:r>
              <a:rPr lang="en-US" sz="1600">
                <a:solidFill>
                  <a:srgbClr val="002060"/>
                </a:solidFill>
                <a:latin typeface="+mj-lt"/>
                <a:cs typeface="Times New Roman" pitchFamily="18" charset="0"/>
              </a:rPr>
              <a:t>Trước khi thực hiện theo hướng dẫn </a:t>
            </a:r>
          </a:p>
          <a:p>
            <a:pPr algn="just">
              <a:lnSpc>
                <a:spcPct val="150000"/>
              </a:lnSpc>
            </a:pPr>
            <a:r>
              <a:rPr lang="en-US" sz="1600">
                <a:solidFill>
                  <a:srgbClr val="002060"/>
                </a:solidFill>
                <a:latin typeface="+mj-lt"/>
                <a:cs typeface="Times New Roman" pitchFamily="18" charset="0"/>
              </a:rPr>
              <a:t>trên, em cần có gì? Sau khi thực hiện lần lượt sáu bước theo hướng dẫn, em nhận được kết quả gì? </a:t>
            </a:r>
          </a:p>
          <a:p>
            <a:pPr algn="just"/>
            <a:endParaRPr lang="en-US">
              <a:solidFill>
                <a:srgbClr val="002060"/>
              </a:solidFill>
              <a:latin typeface="Times New Roman" pitchFamily="18" charset="0"/>
              <a:cs typeface="Times New Roman" pitchFamily="18" charset="0"/>
            </a:endParaRPr>
          </a:p>
        </p:txBody>
      </p:sp>
      <p:sp>
        <p:nvSpPr>
          <p:cNvPr id="5" name="Rounded Rectangle 4"/>
          <p:cNvSpPr/>
          <p:nvPr/>
        </p:nvSpPr>
        <p:spPr>
          <a:xfrm>
            <a:off x="1043608" y="863845"/>
            <a:ext cx="2304256" cy="464814"/>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b="1"/>
              <a:t>HOẠT ĐỘNG NHÓM</a:t>
            </a:r>
          </a:p>
        </p:txBody>
      </p:sp>
      <p:sp>
        <p:nvSpPr>
          <p:cNvPr id="39" name="Rectangle 38"/>
          <p:cNvSpPr/>
          <p:nvPr/>
        </p:nvSpPr>
        <p:spPr>
          <a:xfrm>
            <a:off x="4720582" y="1328659"/>
            <a:ext cx="4355976" cy="3691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rgbClr val="002060"/>
              </a:solidFill>
              <a:latin typeface="Times New Roman" pitchFamily="18" charset="0"/>
              <a:cs typeface="Times New Roman" pitchFamily="18" charset="0"/>
            </a:endParaRPr>
          </a:p>
          <a:p>
            <a:pPr algn="just">
              <a:lnSpc>
                <a:spcPct val="150000"/>
              </a:lnSpc>
            </a:pPr>
            <a:r>
              <a:rPr lang="en-US" sz="1600" b="1">
                <a:solidFill>
                  <a:srgbClr val="7030A0"/>
                </a:solidFill>
                <a:latin typeface="+mj-lt"/>
                <a:cs typeface="Times New Roman" pitchFamily="18" charset="0"/>
              </a:rPr>
              <a:t>Câu 1: </a:t>
            </a:r>
            <a:r>
              <a:rPr lang="en-US" sz="1600">
                <a:solidFill>
                  <a:srgbClr val="7030A0"/>
                </a:solidFill>
                <a:latin typeface="+mj-lt"/>
                <a:cs typeface="Times New Roman" pitchFamily="18" charset="0"/>
              </a:rPr>
              <a:t>Không. Khi đảo thứ tự của bước 3 và bước 4 trong hướng dẫn thì em sẽ không thể gấp được hình vì kết quả của bước trước đều ảnh hưởng đến bước sau.</a:t>
            </a: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p:txBody>
      </p:sp>
      <p:sp>
        <p:nvSpPr>
          <p:cNvPr id="40" name="Rounded Rectangle 39"/>
          <p:cNvSpPr/>
          <p:nvPr/>
        </p:nvSpPr>
        <p:spPr>
          <a:xfrm>
            <a:off x="5860562" y="863845"/>
            <a:ext cx="2304256" cy="46481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a:t>ĐÁP ÁN</a:t>
            </a:r>
          </a:p>
        </p:txBody>
      </p:sp>
      <p:sp>
        <p:nvSpPr>
          <p:cNvPr id="32" name="Rectangle 31"/>
          <p:cNvSpPr/>
          <p:nvPr/>
        </p:nvSpPr>
        <p:spPr>
          <a:xfrm>
            <a:off x="4746546" y="2931790"/>
            <a:ext cx="4572000" cy="1938992"/>
          </a:xfrm>
          <a:prstGeom prst="rect">
            <a:avLst/>
          </a:prstGeom>
        </p:spPr>
        <p:txBody>
          <a:bodyPr>
            <a:spAutoFit/>
          </a:bodyPr>
          <a:lstStyle/>
          <a:p>
            <a:pPr algn="just">
              <a:lnSpc>
                <a:spcPct val="150000"/>
              </a:lnSpc>
            </a:pPr>
            <a:r>
              <a:rPr lang="en-US" sz="1600" b="1">
                <a:solidFill>
                  <a:srgbClr val="7030A0"/>
                </a:solidFill>
                <a:cs typeface="Times New Roman" pitchFamily="18" charset="0"/>
              </a:rPr>
              <a:t>Câu 2: </a:t>
            </a:r>
            <a:r>
              <a:rPr lang="en-US" sz="1600">
                <a:solidFill>
                  <a:srgbClr val="7030A0"/>
                </a:solidFill>
                <a:cs typeface="Times New Roman" pitchFamily="18" charset="0"/>
              </a:rPr>
              <a:t>Trước khi thực hiện theo hướng dẫn </a:t>
            </a:r>
          </a:p>
          <a:p>
            <a:pPr algn="just">
              <a:lnSpc>
                <a:spcPct val="150000"/>
              </a:lnSpc>
            </a:pPr>
            <a:r>
              <a:rPr lang="en-US" sz="1600">
                <a:solidFill>
                  <a:srgbClr val="7030A0"/>
                </a:solidFill>
                <a:cs typeface="Times New Roman" pitchFamily="18" charset="0"/>
              </a:rPr>
              <a:t>trên em cần có tờ giấy hình vuông. Sau khi </a:t>
            </a:r>
          </a:p>
          <a:p>
            <a:pPr algn="just">
              <a:lnSpc>
                <a:spcPct val="150000"/>
              </a:lnSpc>
            </a:pPr>
            <a:r>
              <a:rPr lang="en-US" sz="1600">
                <a:solidFill>
                  <a:srgbClr val="7030A0"/>
                </a:solidFill>
                <a:cs typeface="Times New Roman" pitchFamily="18" charset="0"/>
              </a:rPr>
              <a:t>thực hiện lần lượt theo 6 bước như hướng </a:t>
            </a:r>
          </a:p>
          <a:p>
            <a:pPr algn="just">
              <a:lnSpc>
                <a:spcPct val="150000"/>
              </a:lnSpc>
            </a:pPr>
            <a:r>
              <a:rPr lang="en-US" sz="1600">
                <a:solidFill>
                  <a:srgbClr val="7030A0"/>
                </a:solidFill>
                <a:cs typeface="Times New Roman" pitchFamily="18" charset="0"/>
              </a:rPr>
              <a:t>dẫn của phần khởi động, em sẽ có kết quả là </a:t>
            </a:r>
          </a:p>
          <a:p>
            <a:pPr algn="just">
              <a:lnSpc>
                <a:spcPct val="150000"/>
              </a:lnSpc>
            </a:pPr>
            <a:r>
              <a:rPr lang="en-US" sz="1600">
                <a:solidFill>
                  <a:srgbClr val="7030A0"/>
                </a:solidFill>
                <a:cs typeface="Times New Roman" pitchFamily="18" charset="0"/>
              </a:rPr>
              <a:t>hình gấp trò chơi Đông – Tây – Nam – Bắc.</a:t>
            </a:r>
          </a:p>
        </p:txBody>
      </p:sp>
    </p:spTree>
    <p:extLst>
      <p:ext uri="{BB962C8B-B14F-4D97-AF65-F5344CB8AC3E}">
        <p14:creationId xmlns:p14="http://schemas.microsoft.com/office/powerpoint/2010/main" val="323940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arn(inVertical)">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8" grpId="0" animBg="1"/>
      <p:bldP spid="4" grpId="0" animBg="1"/>
      <p:bldP spid="5" grpId="0" animBg="1"/>
      <p:bldP spid="39" grpId="0" animBg="1"/>
      <p:bldP spid="40"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938537" y="339502"/>
            <a:ext cx="7848872" cy="1338828"/>
          </a:xfrm>
          <a:prstGeom prst="rect">
            <a:avLst/>
          </a:prstGeom>
        </p:spPr>
        <p:txBody>
          <a:bodyPr wrap="square">
            <a:spAutoFit/>
          </a:bodyPr>
          <a:lstStyle/>
          <a:p>
            <a:pPr algn="just">
              <a:lnSpc>
                <a:spcPct val="150000"/>
              </a:lnSpc>
            </a:pPr>
            <a:r>
              <a:rPr lang="en-US" b="1">
                <a:solidFill>
                  <a:schemeClr val="bg1"/>
                </a:solidFill>
                <a:latin typeface="+mj-lt"/>
                <a:cs typeface="Times New Roman" pitchFamily="18" charset="0"/>
              </a:rPr>
              <a:t>Thuật toán </a:t>
            </a:r>
            <a:r>
              <a:rPr lang="en-US">
                <a:solidFill>
                  <a:schemeClr val="bg1"/>
                </a:solidFill>
                <a:latin typeface="+mj-lt"/>
                <a:cs typeface="Times New Roman" pitchFamily="18" charset="0"/>
              </a:rPr>
              <a:t>là một dãy các chỉ dẫn rõ ràng, có trình tự sao cho khi thực </a:t>
            </a:r>
          </a:p>
          <a:p>
            <a:pPr algn="just">
              <a:lnSpc>
                <a:spcPct val="150000"/>
              </a:lnSpc>
            </a:pPr>
            <a:r>
              <a:rPr lang="en-US">
                <a:solidFill>
                  <a:schemeClr val="bg1"/>
                </a:solidFill>
                <a:latin typeface="+mj-lt"/>
                <a:cs typeface="Times New Roman" pitchFamily="18" charset="0"/>
              </a:rPr>
              <a:t>hiện những chỉ dẫn này người ta giải quyết được những vấn đề hoặc </a:t>
            </a:r>
          </a:p>
          <a:p>
            <a:pPr algn="just">
              <a:lnSpc>
                <a:spcPct val="150000"/>
              </a:lnSpc>
            </a:pPr>
            <a:r>
              <a:rPr lang="en-US">
                <a:solidFill>
                  <a:schemeClr val="bg1"/>
                </a:solidFill>
                <a:latin typeface="+mj-lt"/>
                <a:cs typeface="Times New Roman" pitchFamily="18" charset="0"/>
              </a:rPr>
              <a:t>nhiệm vụ đã cho.</a:t>
            </a:r>
          </a:p>
        </p:txBody>
      </p:sp>
      <p:sp>
        <p:nvSpPr>
          <p:cNvPr id="9" name="Right Arrow 8"/>
          <p:cNvSpPr/>
          <p:nvPr/>
        </p:nvSpPr>
        <p:spPr>
          <a:xfrm>
            <a:off x="323527" y="483518"/>
            <a:ext cx="615009" cy="86409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78" y="3147814"/>
            <a:ext cx="891641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7" y="2067694"/>
            <a:ext cx="4070226" cy="2736304"/>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2952" y="2067694"/>
            <a:ext cx="4165512" cy="2736304"/>
          </a:xfrm>
          <a:prstGeom prst="rect">
            <a:avLst/>
          </a:prstGeom>
        </p:spPr>
      </p:pic>
    </p:spTree>
    <p:extLst>
      <p:ext uri="{BB962C8B-B14F-4D97-AF65-F5344CB8AC3E}">
        <p14:creationId xmlns:p14="http://schemas.microsoft.com/office/powerpoint/2010/main" val="38603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circle(in)">
                                      <p:cBhvr>
                                        <p:cTn id="15" dur="2000"/>
                                        <p:tgtEl>
                                          <p:spTgt spid="41"/>
                                        </p:tgtEl>
                                      </p:cBhvr>
                                    </p:animEffect>
                                  </p:childTnLst>
                                </p:cTn>
                              </p:par>
                              <p:par>
                                <p:cTn id="16" presetID="6" presetClass="entr" presetSubtype="16"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circle(in)">
                                      <p:cBhvr>
                                        <p:cTn id="1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11228" y="1515356"/>
            <a:ext cx="3925268" cy="3360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a:xfrm>
            <a:off x="142" y="483518"/>
            <a:ext cx="9144000" cy="576064"/>
          </a:xfrm>
        </p:spPr>
        <p:txBody>
          <a:bodyPr/>
          <a:lstStyle/>
          <a:p>
            <a:pPr marL="457200" indent="-457200">
              <a:defRPr/>
            </a:pPr>
            <a:r>
              <a:rPr lang="en-US" sz="2000" b="1" i="1">
                <a:solidFill>
                  <a:srgbClr val="002060"/>
                </a:solidFill>
                <a:cs typeface="Times New Roman" pitchFamily="18" charset="0"/>
              </a:rPr>
              <a:t>b. Các thành phần cơ bản của thuật toán</a:t>
            </a:r>
          </a:p>
        </p:txBody>
      </p:sp>
      <p:grpSp>
        <p:nvGrpSpPr>
          <p:cNvPr id="15" name="Group 14"/>
          <p:cNvGrpSpPr/>
          <p:nvPr/>
        </p:nvGrpSpPr>
        <p:grpSpPr>
          <a:xfrm>
            <a:off x="4058860" y="987781"/>
            <a:ext cx="1052368" cy="3696329"/>
            <a:chOff x="4058860" y="987781"/>
            <a:chExt cx="1052368" cy="3696329"/>
          </a:xfrm>
        </p:grpSpPr>
        <p:sp>
          <p:nvSpPr>
            <p:cNvPr id="6"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Isosceles Triangle 10"/>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0" name="Rectangle 19"/>
          <p:cNvSpPr/>
          <p:nvPr/>
        </p:nvSpPr>
        <p:spPr>
          <a:xfrm>
            <a:off x="251520" y="1515355"/>
            <a:ext cx="3838931" cy="3360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 Placeholder 1"/>
          <p:cNvSpPr>
            <a:spLocks noGrp="1"/>
          </p:cNvSpPr>
          <p:nvPr>
            <p:ph type="body" sz="quarter" idx="10"/>
          </p:nvPr>
        </p:nvSpPr>
        <p:spPr>
          <a:xfrm>
            <a:off x="-103188" y="0"/>
            <a:ext cx="9144000" cy="576064"/>
          </a:xfrm>
        </p:spPr>
        <p:txBody>
          <a:bodyPr/>
          <a:lstStyle/>
          <a:p>
            <a:r>
              <a:rPr lang="en-US" altLang="ko-KR" sz="2400" b="1">
                <a:solidFill>
                  <a:srgbClr val="002060"/>
                </a:solidFill>
              </a:rPr>
              <a:t>1. Thuật toán</a:t>
            </a:r>
            <a:endParaRPr lang="ko-KR" altLang="en-US" sz="2400" b="1" dirty="0">
              <a:solidFill>
                <a:srgbClr val="002060"/>
              </a:solidFill>
            </a:endParaRPr>
          </a:p>
        </p:txBody>
      </p:sp>
      <p:sp>
        <p:nvSpPr>
          <p:cNvPr id="5" name="Rounded Rectangle 4"/>
          <p:cNvSpPr/>
          <p:nvPr/>
        </p:nvSpPr>
        <p:spPr>
          <a:xfrm>
            <a:off x="1187624" y="1257856"/>
            <a:ext cx="2232248" cy="432048"/>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Hoạt động cặp đôi</a:t>
            </a:r>
          </a:p>
        </p:txBody>
      </p:sp>
      <p:sp>
        <p:nvSpPr>
          <p:cNvPr id="40" name="Rounded Rectangle 39"/>
          <p:cNvSpPr/>
          <p:nvPr/>
        </p:nvSpPr>
        <p:spPr>
          <a:xfrm>
            <a:off x="6156176" y="1299332"/>
            <a:ext cx="2232248" cy="4320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Đáp án</a:t>
            </a:r>
          </a:p>
        </p:txBody>
      </p:sp>
      <p:sp>
        <p:nvSpPr>
          <p:cNvPr id="12" name="Rectangle 11"/>
          <p:cNvSpPr/>
          <p:nvPr/>
        </p:nvSpPr>
        <p:spPr>
          <a:xfrm>
            <a:off x="251519" y="1689904"/>
            <a:ext cx="3807339" cy="2677656"/>
          </a:xfrm>
          <a:prstGeom prst="rect">
            <a:avLst/>
          </a:prstGeom>
        </p:spPr>
        <p:txBody>
          <a:bodyPr wrap="square">
            <a:spAutoFit/>
          </a:bodyPr>
          <a:lstStyle/>
          <a:p>
            <a:pPr>
              <a:lnSpc>
                <a:spcPct val="150000"/>
              </a:lnSpc>
            </a:pPr>
            <a:r>
              <a:rPr lang="vi-VN" sz="1600" b="1">
                <a:solidFill>
                  <a:srgbClr val="002060"/>
                </a:solidFill>
              </a:rPr>
              <a:t>Câu 1</a:t>
            </a:r>
            <a:r>
              <a:rPr lang="vi-VN" sz="1600">
                <a:solidFill>
                  <a:srgbClr val="002060"/>
                </a:solidFill>
              </a:rPr>
              <a:t>: Trong thuật toán gấp hình trò </a:t>
            </a:r>
            <a:endParaRPr lang="en-US" sz="1600">
              <a:solidFill>
                <a:srgbClr val="002060"/>
              </a:solidFill>
            </a:endParaRPr>
          </a:p>
          <a:p>
            <a:pPr>
              <a:lnSpc>
                <a:spcPct val="150000"/>
              </a:lnSpc>
            </a:pPr>
            <a:r>
              <a:rPr lang="vi-VN" sz="1600">
                <a:solidFill>
                  <a:srgbClr val="002060"/>
                </a:solidFill>
              </a:rPr>
              <a:t>chơi Đông </a:t>
            </a:r>
            <a:r>
              <a:rPr lang="en-US" sz="1600">
                <a:solidFill>
                  <a:srgbClr val="002060"/>
                </a:solidFill>
              </a:rPr>
              <a:t>-</a:t>
            </a:r>
            <a:r>
              <a:rPr lang="vi-VN" sz="1600">
                <a:solidFill>
                  <a:srgbClr val="002060"/>
                </a:solidFill>
              </a:rPr>
              <a:t> Tây </a:t>
            </a:r>
            <a:r>
              <a:rPr lang="en-US" sz="1600">
                <a:solidFill>
                  <a:srgbClr val="002060"/>
                </a:solidFill>
              </a:rPr>
              <a:t>- </a:t>
            </a:r>
            <a:r>
              <a:rPr lang="vi-VN" sz="1600">
                <a:solidFill>
                  <a:srgbClr val="002060"/>
                </a:solidFill>
              </a:rPr>
              <a:t>Nam - Bắc theo em </a:t>
            </a:r>
            <a:endParaRPr lang="en-US" sz="1600">
              <a:solidFill>
                <a:srgbClr val="002060"/>
              </a:solidFill>
            </a:endParaRPr>
          </a:p>
          <a:p>
            <a:pPr>
              <a:lnSpc>
                <a:spcPct val="150000"/>
              </a:lnSpc>
            </a:pPr>
            <a:r>
              <a:rPr lang="vi-VN" sz="1600">
                <a:solidFill>
                  <a:srgbClr val="002060"/>
                </a:solidFill>
              </a:rPr>
              <a:t>tờ giấy hình vuông được gọi là dữ liệu</a:t>
            </a:r>
          </a:p>
          <a:p>
            <a:pPr>
              <a:lnSpc>
                <a:spcPct val="150000"/>
              </a:lnSpc>
            </a:pPr>
            <a:r>
              <a:rPr lang="en-US" sz="1600">
                <a:solidFill>
                  <a:srgbClr val="002060"/>
                </a:solidFill>
              </a:rPr>
              <a:t>g</a:t>
            </a:r>
            <a:r>
              <a:rPr lang="vi-VN" sz="1600">
                <a:solidFill>
                  <a:srgbClr val="002060"/>
                </a:solidFill>
              </a:rPr>
              <a:t>ì? Hình gấp trò chơi Đông </a:t>
            </a:r>
            <a:r>
              <a:rPr lang="en-US" sz="1600">
                <a:solidFill>
                  <a:srgbClr val="002060"/>
                </a:solidFill>
              </a:rPr>
              <a:t>-</a:t>
            </a:r>
            <a:r>
              <a:rPr lang="vi-VN" sz="1600">
                <a:solidFill>
                  <a:srgbClr val="002060"/>
                </a:solidFill>
              </a:rPr>
              <a:t> Tây </a:t>
            </a:r>
            <a:r>
              <a:rPr lang="en-US" sz="1600">
                <a:solidFill>
                  <a:srgbClr val="002060"/>
                </a:solidFill>
              </a:rPr>
              <a:t>-</a:t>
            </a:r>
            <a:r>
              <a:rPr lang="vi-VN" sz="1600">
                <a:solidFill>
                  <a:srgbClr val="002060"/>
                </a:solidFill>
              </a:rPr>
              <a:t> Nam - Bắc được gọi</a:t>
            </a:r>
            <a:r>
              <a:rPr lang="en-US" sz="1600">
                <a:solidFill>
                  <a:srgbClr val="002060"/>
                </a:solidFill>
              </a:rPr>
              <a:t> </a:t>
            </a:r>
            <a:r>
              <a:rPr lang="vi-VN" sz="1600">
                <a:solidFill>
                  <a:srgbClr val="002060"/>
                </a:solidFill>
              </a:rPr>
              <a:t>là dữ liệu gì?</a:t>
            </a:r>
          </a:p>
          <a:p>
            <a:pPr>
              <a:lnSpc>
                <a:spcPct val="150000"/>
              </a:lnSpc>
            </a:pPr>
            <a:r>
              <a:rPr lang="vi-VN" sz="1600" b="1">
                <a:solidFill>
                  <a:srgbClr val="002060"/>
                </a:solidFill>
              </a:rPr>
              <a:t>Câu 2</a:t>
            </a:r>
            <a:r>
              <a:rPr lang="vi-VN" sz="1600">
                <a:solidFill>
                  <a:srgbClr val="002060"/>
                </a:solidFill>
              </a:rPr>
              <a:t>: Từ đó em hãy cho biết các </a:t>
            </a:r>
            <a:endParaRPr lang="en-US" sz="1600">
              <a:solidFill>
                <a:srgbClr val="002060"/>
              </a:solidFill>
            </a:endParaRPr>
          </a:p>
          <a:p>
            <a:pPr>
              <a:lnSpc>
                <a:spcPct val="150000"/>
              </a:lnSpc>
            </a:pPr>
            <a:r>
              <a:rPr lang="vi-VN" sz="1600">
                <a:solidFill>
                  <a:srgbClr val="002060"/>
                </a:solidFill>
              </a:rPr>
              <a:t>thành phần cơ bản của</a:t>
            </a:r>
            <a:r>
              <a:rPr lang="en-US" sz="1600">
                <a:solidFill>
                  <a:srgbClr val="002060"/>
                </a:solidFill>
              </a:rPr>
              <a:t> </a:t>
            </a:r>
            <a:r>
              <a:rPr lang="vi-VN" sz="1600">
                <a:solidFill>
                  <a:srgbClr val="002060"/>
                </a:solidFill>
              </a:rPr>
              <a:t>thuật toán?</a:t>
            </a:r>
            <a:endParaRPr lang="en-US" sz="1600">
              <a:solidFill>
                <a:srgbClr val="002060"/>
              </a:solidFill>
            </a:endParaRPr>
          </a:p>
        </p:txBody>
      </p:sp>
      <p:sp>
        <p:nvSpPr>
          <p:cNvPr id="13" name="Rectangle 12"/>
          <p:cNvSpPr/>
          <p:nvPr/>
        </p:nvSpPr>
        <p:spPr>
          <a:xfrm>
            <a:off x="5220072" y="1731380"/>
            <a:ext cx="3816424" cy="2308324"/>
          </a:xfrm>
          <a:prstGeom prst="rect">
            <a:avLst/>
          </a:prstGeom>
        </p:spPr>
        <p:txBody>
          <a:bodyPr wrap="square">
            <a:spAutoFit/>
          </a:bodyPr>
          <a:lstStyle/>
          <a:p>
            <a:pPr algn="just">
              <a:lnSpc>
                <a:spcPct val="150000"/>
              </a:lnSpc>
            </a:pPr>
            <a:r>
              <a:rPr lang="en-US" sz="1600" b="1">
                <a:solidFill>
                  <a:schemeClr val="bg1"/>
                </a:solidFill>
                <a:latin typeface="+mj-lt"/>
                <a:cs typeface="Times New Roman" pitchFamily="18" charset="0"/>
              </a:rPr>
              <a:t>Câu 1: </a:t>
            </a:r>
            <a:r>
              <a:rPr lang="en-US" sz="1600">
                <a:solidFill>
                  <a:schemeClr val="bg1"/>
                </a:solidFill>
                <a:latin typeface="+mj-lt"/>
                <a:cs typeface="Times New Roman" pitchFamily="18" charset="0"/>
              </a:rPr>
              <a:t>Trong thuật toán trò chơi Đông – Tây – Nam – Bắc, tờ giấy hình vuông </a:t>
            </a:r>
          </a:p>
          <a:p>
            <a:pPr algn="just">
              <a:lnSpc>
                <a:spcPct val="150000"/>
              </a:lnSpc>
            </a:pPr>
            <a:r>
              <a:rPr lang="en-US" sz="1600">
                <a:solidFill>
                  <a:schemeClr val="bg1"/>
                </a:solidFill>
                <a:latin typeface="+mj-lt"/>
                <a:cs typeface="Times New Roman" pitchFamily="18" charset="0"/>
              </a:rPr>
              <a:t>được gọi là dữ liệu đầu vào ( Input). </a:t>
            </a:r>
          </a:p>
          <a:p>
            <a:pPr algn="just">
              <a:lnSpc>
                <a:spcPct val="150000"/>
              </a:lnSpc>
            </a:pPr>
            <a:r>
              <a:rPr lang="en-US" sz="1600">
                <a:solidFill>
                  <a:schemeClr val="bg1"/>
                </a:solidFill>
                <a:latin typeface="+mj-lt"/>
                <a:cs typeface="Times New Roman" pitchFamily="18" charset="0"/>
              </a:rPr>
              <a:t>Hình gấp trò chơi Đông – Tây – Nam – Bắc được gọi là dữ liệu đầu ra ( Output).</a:t>
            </a:r>
          </a:p>
        </p:txBody>
      </p:sp>
      <p:sp>
        <p:nvSpPr>
          <p:cNvPr id="14" name="Rectangle 13"/>
          <p:cNvSpPr/>
          <p:nvPr/>
        </p:nvSpPr>
        <p:spPr>
          <a:xfrm>
            <a:off x="5215812" y="3624205"/>
            <a:ext cx="3748676" cy="1200329"/>
          </a:xfrm>
          <a:prstGeom prst="rect">
            <a:avLst/>
          </a:prstGeom>
        </p:spPr>
        <p:txBody>
          <a:bodyPr wrap="square">
            <a:spAutoFit/>
          </a:bodyPr>
          <a:lstStyle/>
          <a:p>
            <a:pPr algn="just">
              <a:lnSpc>
                <a:spcPct val="150000"/>
              </a:lnSpc>
            </a:pPr>
            <a:r>
              <a:rPr lang="en-US" sz="1600" b="1">
                <a:solidFill>
                  <a:schemeClr val="bg1"/>
                </a:solidFill>
                <a:latin typeface="+mj-lt"/>
                <a:cs typeface="Times New Roman" pitchFamily="18" charset="0"/>
              </a:rPr>
              <a:t>Câu 2: </a:t>
            </a:r>
            <a:r>
              <a:rPr lang="en-US" sz="1600">
                <a:solidFill>
                  <a:schemeClr val="bg1"/>
                </a:solidFill>
                <a:latin typeface="+mj-lt"/>
                <a:cs typeface="Times New Roman" pitchFamily="18" charset="0"/>
              </a:rPr>
              <a:t>Các thành phần cơ bản của 1 </a:t>
            </a:r>
          </a:p>
          <a:p>
            <a:pPr algn="just">
              <a:lnSpc>
                <a:spcPct val="150000"/>
              </a:lnSpc>
            </a:pPr>
            <a:r>
              <a:rPr lang="en-US" sz="1600">
                <a:solidFill>
                  <a:schemeClr val="bg1"/>
                </a:solidFill>
                <a:latin typeface="+mj-lt"/>
                <a:cs typeface="Times New Roman" pitchFamily="18" charset="0"/>
              </a:rPr>
              <a:t>thuật toán là: Các thông tin đầu vào</a:t>
            </a:r>
          </a:p>
          <a:p>
            <a:pPr algn="just">
              <a:lnSpc>
                <a:spcPct val="150000"/>
              </a:lnSpc>
            </a:pPr>
            <a:r>
              <a:rPr lang="en-US" sz="1600">
                <a:solidFill>
                  <a:schemeClr val="bg1"/>
                </a:solidFill>
                <a:latin typeface="+mj-lt"/>
                <a:cs typeface="Times New Roman" pitchFamily="18" charset="0"/>
              </a:rPr>
              <a:t>(Input) và các thông tin đầu ra (Output)</a:t>
            </a:r>
          </a:p>
        </p:txBody>
      </p:sp>
    </p:spTree>
    <p:extLst>
      <p:ext uri="{BB962C8B-B14F-4D97-AF65-F5344CB8AC3E}">
        <p14:creationId xmlns:p14="http://schemas.microsoft.com/office/powerpoint/2010/main" val="1462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build="p"/>
      <p:bldP spid="20" grpId="0" animBg="1"/>
      <p:bldP spid="5" grpId="0" animBg="1"/>
      <p:bldP spid="40"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icture Placeholder 8"/>
          <p:cNvGraphicFramePr>
            <a:graphicFrameLocks noGrp="1"/>
          </p:cNvGraphicFramePr>
          <p:nvPr>
            <p:ph type="pic" idx="1"/>
            <p:extLst>
              <p:ext uri="{D42A27DB-BD31-4B8C-83A1-F6EECF244321}">
                <p14:modId xmlns:p14="http://schemas.microsoft.com/office/powerpoint/2010/main" val="3179715986"/>
              </p:ext>
            </p:extLst>
          </p:nvPr>
        </p:nvGraphicFramePr>
        <p:xfrm>
          <a:off x="485398" y="3147814"/>
          <a:ext cx="4032448" cy="1440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entagon 1"/>
          <p:cNvSpPr/>
          <p:nvPr/>
        </p:nvSpPr>
        <p:spPr>
          <a:xfrm>
            <a:off x="2051720" y="555526"/>
            <a:ext cx="2232248" cy="50405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Kết luận</a:t>
            </a:r>
          </a:p>
        </p:txBody>
      </p:sp>
      <p:sp>
        <p:nvSpPr>
          <p:cNvPr id="4" name="Rectangle 3"/>
          <p:cNvSpPr/>
          <p:nvPr/>
        </p:nvSpPr>
        <p:spPr>
          <a:xfrm>
            <a:off x="179512" y="1203598"/>
            <a:ext cx="6192688" cy="1338828"/>
          </a:xfrm>
          <a:prstGeom prst="rect">
            <a:avLst/>
          </a:prstGeom>
        </p:spPr>
        <p:txBody>
          <a:bodyPr wrap="square">
            <a:spAutoFit/>
          </a:bodyPr>
          <a:lstStyle/>
          <a:p>
            <a:pPr algn="just">
              <a:lnSpc>
                <a:spcPct val="150000"/>
              </a:lnSpc>
            </a:pPr>
            <a:r>
              <a:rPr lang="en-US" b="1">
                <a:solidFill>
                  <a:schemeClr val="bg1"/>
                </a:solidFill>
                <a:latin typeface="+mj-lt"/>
                <a:cs typeface="Times New Roman" pitchFamily="18" charset="0"/>
              </a:rPr>
              <a:t>1. Khái niệm</a:t>
            </a:r>
            <a:r>
              <a:rPr lang="en-US">
                <a:solidFill>
                  <a:schemeClr val="bg1"/>
                </a:solidFill>
                <a:latin typeface="+mj-lt"/>
                <a:cs typeface="Times New Roman" pitchFamily="18" charset="0"/>
              </a:rPr>
              <a:t>: Thuật toán là một dãy các chỉ dẫn rõ ràng, </a:t>
            </a:r>
          </a:p>
          <a:p>
            <a:pPr algn="just">
              <a:lnSpc>
                <a:spcPct val="150000"/>
              </a:lnSpc>
            </a:pPr>
            <a:r>
              <a:rPr lang="en-US">
                <a:solidFill>
                  <a:schemeClr val="bg1"/>
                </a:solidFill>
                <a:latin typeface="+mj-lt"/>
                <a:cs typeface="Times New Roman" pitchFamily="18" charset="0"/>
              </a:rPr>
              <a:t>có trình tự sao cho khi thực hiện những chỉ dẫn này người ta giải quyết được những vấn đề hoặc nhiệm vụ đã cho.</a:t>
            </a:r>
          </a:p>
        </p:txBody>
      </p:sp>
      <p:sp>
        <p:nvSpPr>
          <p:cNvPr id="6" name="Rectangle 5"/>
          <p:cNvSpPr/>
          <p:nvPr/>
        </p:nvSpPr>
        <p:spPr>
          <a:xfrm>
            <a:off x="179512" y="2571750"/>
            <a:ext cx="4644220" cy="369332"/>
          </a:xfrm>
          <a:prstGeom prst="rect">
            <a:avLst/>
          </a:prstGeom>
        </p:spPr>
        <p:txBody>
          <a:bodyPr wrap="none">
            <a:spAutoFit/>
          </a:bodyPr>
          <a:lstStyle/>
          <a:p>
            <a:pPr marL="457200" indent="-457200">
              <a:defRPr/>
            </a:pPr>
            <a:r>
              <a:rPr lang="en-US" b="1">
                <a:solidFill>
                  <a:schemeClr val="bg1"/>
                </a:solidFill>
                <a:latin typeface="+mj-lt"/>
                <a:cs typeface="Times New Roman" pitchFamily="18" charset="0"/>
              </a:rPr>
              <a:t>2. Các thành phần cơ bản của thuật toán</a:t>
            </a:r>
          </a:p>
        </p:txBody>
      </p:sp>
      <p:pic>
        <p:nvPicPr>
          <p:cNvPr id="19" name="Picture Placeholder 18"/>
          <p:cNvPicPr>
            <a:picLocks noGrp="1" noChangeAspect="1"/>
          </p:cNvPicPr>
          <p:nvPr>
            <p:ph type="pic" idx="1"/>
          </p:nvPr>
        </p:nvPicPr>
        <p:blipFill>
          <a:blip r:embed="rId7">
            <a:extLst>
              <a:ext uri="{28A0092B-C50C-407E-A947-70E740481C1C}">
                <a14:useLocalDpi xmlns:a14="http://schemas.microsoft.com/office/drawing/2010/main" val="0"/>
              </a:ext>
            </a:extLst>
          </a:blip>
          <a:srcRect l="18755" r="18755"/>
          <a:stretch>
            <a:fillRect/>
          </a:stretch>
        </p:blipFill>
        <p:spPr>
          <a:xfrm>
            <a:off x="6439810" y="411162"/>
            <a:ext cx="2700337" cy="4321175"/>
          </a:xfrm>
        </p:spPr>
      </p:pic>
    </p:spTree>
    <p:extLst>
      <p:ext uri="{BB962C8B-B14F-4D97-AF65-F5344CB8AC3E}">
        <p14:creationId xmlns:p14="http://schemas.microsoft.com/office/powerpoint/2010/main" val="34072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400" b="1">
                <a:solidFill>
                  <a:srgbClr val="002060"/>
                </a:solidFill>
              </a:rPr>
              <a:t>Bài tập trắc nghiệm</a:t>
            </a:r>
            <a:endParaRPr lang="ko-KR" altLang="en-US" sz="2400" b="1" dirty="0">
              <a:solidFill>
                <a:srgbClr val="002060"/>
              </a:solidFill>
            </a:endParaRPr>
          </a:p>
        </p:txBody>
      </p:sp>
      <p:sp>
        <p:nvSpPr>
          <p:cNvPr id="9" name="Oval 21"/>
          <p:cNvSpPr>
            <a:spLocks noChangeAspect="1"/>
          </p:cNvSpPr>
          <p:nvPr/>
        </p:nvSpPr>
        <p:spPr>
          <a:xfrm>
            <a:off x="7393223" y="1906808"/>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Box 9"/>
          <p:cNvSpPr txBox="1"/>
          <p:nvPr/>
        </p:nvSpPr>
        <p:spPr>
          <a:xfrm>
            <a:off x="6767795" y="2459538"/>
            <a:ext cx="1656184" cy="1569660"/>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 You can simply impress your audience and add a unique zing and appeal to your Presentations. </a:t>
            </a:r>
          </a:p>
        </p:txBody>
      </p:sp>
      <p:sp>
        <p:nvSpPr>
          <p:cNvPr id="13" name="Rectangle 12"/>
          <p:cNvSpPr/>
          <p:nvPr/>
        </p:nvSpPr>
        <p:spPr>
          <a:xfrm>
            <a:off x="539552" y="699542"/>
            <a:ext cx="2668359" cy="369332"/>
          </a:xfrm>
          <a:prstGeom prst="rect">
            <a:avLst/>
          </a:prstGeom>
        </p:spPr>
        <p:txBody>
          <a:bodyPr wrap="none">
            <a:spAutoFit/>
          </a:bodyPr>
          <a:lstStyle/>
          <a:p>
            <a:r>
              <a:rPr lang="en-US" b="1">
                <a:solidFill>
                  <a:srgbClr val="002060"/>
                </a:solidFill>
                <a:latin typeface="+mj-lt"/>
                <a:cs typeface="Times New Roman" pitchFamily="18" charset="0"/>
              </a:rPr>
              <a:t>Câu 1</a:t>
            </a:r>
            <a:r>
              <a:rPr lang="en-US">
                <a:solidFill>
                  <a:srgbClr val="002060"/>
                </a:solidFill>
                <a:latin typeface="+mj-lt"/>
                <a:cs typeface="Times New Roman" pitchFamily="18" charset="0"/>
              </a:rPr>
              <a:t>: Thuật toán là gì?</a:t>
            </a:r>
          </a:p>
        </p:txBody>
      </p:sp>
      <p:sp>
        <p:nvSpPr>
          <p:cNvPr id="14" name="Rectangle 13"/>
          <p:cNvSpPr/>
          <p:nvPr/>
        </p:nvSpPr>
        <p:spPr>
          <a:xfrm>
            <a:off x="539552" y="1109532"/>
            <a:ext cx="8640960" cy="1985159"/>
          </a:xfrm>
          <a:prstGeom prst="rect">
            <a:avLst/>
          </a:prstGeom>
        </p:spPr>
        <p:txBody>
          <a:bodyPr wrap="square">
            <a:spAutoFit/>
          </a:bodyPr>
          <a:lstStyle/>
          <a:p>
            <a:pPr>
              <a:lnSpc>
                <a:spcPct val="150000"/>
              </a:lnSpc>
            </a:pPr>
            <a:r>
              <a:rPr lang="en-US" sz="1600">
                <a:solidFill>
                  <a:srgbClr val="002060"/>
                </a:solidFill>
                <a:latin typeface="+mj-lt"/>
                <a:cs typeface="Times New Roman" pitchFamily="18" charset="0"/>
              </a:rPr>
              <a:t>A. Một dãy các cách giải quyết một nhiệm vụ.</a:t>
            </a:r>
          </a:p>
          <a:p>
            <a:pPr>
              <a:lnSpc>
                <a:spcPct val="150000"/>
              </a:lnSpc>
            </a:pPr>
            <a:r>
              <a:rPr lang="en-US" sz="1600">
                <a:solidFill>
                  <a:srgbClr val="002060"/>
                </a:solidFill>
                <a:latin typeface="+mj-lt"/>
                <a:cs typeface="Times New Roman" pitchFamily="18" charset="0"/>
              </a:rPr>
              <a:t>B. Một dãy các kết quả  nhận được khi giải quyết một nhiệm vụ</a:t>
            </a:r>
          </a:p>
          <a:p>
            <a:pPr>
              <a:lnSpc>
                <a:spcPct val="150000"/>
              </a:lnSpc>
            </a:pPr>
            <a:r>
              <a:rPr lang="en-US" sz="1600">
                <a:solidFill>
                  <a:srgbClr val="002060"/>
                </a:solidFill>
                <a:latin typeface="+mj-lt"/>
                <a:cs typeface="Times New Roman" pitchFamily="18" charset="0"/>
              </a:rPr>
              <a:t>C. Một dãy các chỉ dẫn rõ ràng, có trình tự sao cho khi thực hiện những chỉ dẫn </a:t>
            </a:r>
          </a:p>
          <a:p>
            <a:pPr>
              <a:lnSpc>
                <a:spcPct val="150000"/>
              </a:lnSpc>
            </a:pPr>
            <a:r>
              <a:rPr lang="en-US" sz="1600">
                <a:solidFill>
                  <a:srgbClr val="002060"/>
                </a:solidFill>
                <a:latin typeface="+mj-lt"/>
                <a:cs typeface="Times New Roman" pitchFamily="18" charset="0"/>
              </a:rPr>
              <a:t>này người ta giải quyết được vấn đề hoặc nhiệm vụ đã cho.</a:t>
            </a:r>
          </a:p>
          <a:p>
            <a:pPr>
              <a:lnSpc>
                <a:spcPct val="150000"/>
              </a:lnSpc>
            </a:pPr>
            <a:r>
              <a:rPr lang="en-US" sz="1600">
                <a:solidFill>
                  <a:srgbClr val="002060"/>
                </a:solidFill>
                <a:latin typeface="+mj-lt"/>
                <a:cs typeface="Times New Roman" pitchFamily="18" charset="0"/>
              </a:rPr>
              <a:t>D. Một dãy các dữ liệu đầu vào để giải quyết một nhiệm vụ.</a:t>
            </a:r>
          </a:p>
        </p:txBody>
      </p:sp>
      <p:sp>
        <p:nvSpPr>
          <p:cNvPr id="15" name="Rectangle 14"/>
          <p:cNvSpPr/>
          <p:nvPr/>
        </p:nvSpPr>
        <p:spPr>
          <a:xfrm>
            <a:off x="539552" y="3003798"/>
            <a:ext cx="8352928" cy="1938992"/>
          </a:xfrm>
          <a:prstGeom prst="rect">
            <a:avLst/>
          </a:prstGeom>
        </p:spPr>
        <p:txBody>
          <a:bodyPr wrap="square">
            <a:spAutoFit/>
          </a:bodyPr>
          <a:lstStyle/>
          <a:p>
            <a:pPr>
              <a:lnSpc>
                <a:spcPct val="150000"/>
              </a:lnSpc>
            </a:pPr>
            <a:r>
              <a:rPr lang="en-US" sz="1600" b="1">
                <a:solidFill>
                  <a:srgbClr val="002060"/>
                </a:solidFill>
                <a:latin typeface="+mj-lt"/>
                <a:cs typeface="Times New Roman" pitchFamily="18" charset="0"/>
              </a:rPr>
              <a:t>Câu 2</a:t>
            </a:r>
            <a:r>
              <a:rPr lang="en-US" sz="1600">
                <a:solidFill>
                  <a:srgbClr val="002060"/>
                </a:solidFill>
                <a:latin typeface="+mj-lt"/>
                <a:cs typeface="Times New Roman" pitchFamily="18" charset="0"/>
              </a:rPr>
              <a:t>: Em hãy chọn các câu đúng?</a:t>
            </a:r>
          </a:p>
          <a:p>
            <a:pPr>
              <a:lnSpc>
                <a:spcPct val="150000"/>
              </a:lnSpc>
            </a:pPr>
            <a:r>
              <a:rPr lang="en-US" sz="1600">
                <a:solidFill>
                  <a:srgbClr val="002060"/>
                </a:solidFill>
                <a:latin typeface="+mj-lt"/>
                <a:cs typeface="Times New Roman" pitchFamily="18" charset="0"/>
              </a:rPr>
              <a:t>A. Thuật toán có đầu ra là kết quả nhận được sau khi thực hiện các bước của thuật toán.</a:t>
            </a:r>
          </a:p>
          <a:p>
            <a:pPr>
              <a:lnSpc>
                <a:spcPct val="150000"/>
              </a:lnSpc>
            </a:pPr>
            <a:r>
              <a:rPr lang="en-US" sz="1600">
                <a:solidFill>
                  <a:srgbClr val="002060"/>
                </a:solidFill>
                <a:latin typeface="+mj-lt"/>
                <a:cs typeface="Times New Roman" pitchFamily="18" charset="0"/>
              </a:rPr>
              <a:t>B. Thuật toán có đầu vào là các dữ liệu ban đầu.</a:t>
            </a:r>
          </a:p>
          <a:p>
            <a:pPr>
              <a:lnSpc>
                <a:spcPct val="150000"/>
              </a:lnSpc>
            </a:pPr>
            <a:r>
              <a:rPr lang="en-US" sz="1600">
                <a:solidFill>
                  <a:srgbClr val="002060"/>
                </a:solidFill>
                <a:latin typeface="+mj-lt"/>
                <a:cs typeface="Times New Roman" pitchFamily="18" charset="0"/>
              </a:rPr>
              <a:t>C. Thuật toán có đầu vào là kết quả nhận được sau khi thực hiện các bước của thuật toán</a:t>
            </a:r>
          </a:p>
          <a:p>
            <a:pPr>
              <a:lnSpc>
                <a:spcPct val="150000"/>
              </a:lnSpc>
            </a:pPr>
            <a:r>
              <a:rPr lang="en-US" sz="1600">
                <a:solidFill>
                  <a:srgbClr val="002060"/>
                </a:solidFill>
                <a:latin typeface="+mj-lt"/>
                <a:cs typeface="Times New Roman" pitchFamily="18" charset="0"/>
              </a:rPr>
              <a:t>D. Thuật toán có đầu ra là các dữ liệu ban đầu.</a:t>
            </a:r>
          </a:p>
        </p:txBody>
      </p:sp>
      <p:sp>
        <p:nvSpPr>
          <p:cNvPr id="16" name="Oval 15"/>
          <p:cNvSpPr/>
          <p:nvPr/>
        </p:nvSpPr>
        <p:spPr>
          <a:xfrm>
            <a:off x="539552" y="1906808"/>
            <a:ext cx="360040" cy="408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1932" y="3435846"/>
            <a:ext cx="360040" cy="408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1932" y="3824841"/>
            <a:ext cx="360040" cy="408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79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14" grpId="0"/>
      <p:bldP spid="15" grpId="0"/>
      <p:bldP spid="16" grpId="0" animBg="1"/>
      <p:bldP spid="17" grpId="0" animBg="1"/>
      <p:bldP spid="18" grpId="0" animBg="1"/>
    </p:bldLst>
  </p:timing>
</p:sld>
</file>

<file path=ppt/theme/theme1.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1895</Words>
  <Application>Microsoft Office PowerPoint</Application>
  <PresentationFormat>On-screen Show (16:9)</PresentationFormat>
  <Paragraphs>197</Paragraphs>
  <Slides>27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Bogart Black</vt:lpstr>
      <vt:lpstr>Calibri</vt:lpstr>
      <vt:lpstr>Calibri Light</vt:lpstr>
      <vt:lpstr>Dancing Script</vt:lpstr>
      <vt:lpstr>Times New Roman</vt:lpstr>
      <vt:lpstr>Viner Hand ITC</vt:lpstr>
      <vt:lpstr>Wingdings</vt:lpstr>
      <vt:lpstr>Contents Slide Master</vt:lpstr>
      <vt:lpstr>Section Break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Mai Trần</cp:lastModifiedBy>
  <cp:revision>109</cp:revision>
  <dcterms:created xsi:type="dcterms:W3CDTF">2016-12-05T23:26:54Z</dcterms:created>
  <dcterms:modified xsi:type="dcterms:W3CDTF">2025-02-22T09:48:56Z</dcterms:modified>
</cp:coreProperties>
</file>