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3" r:id="rId2"/>
    <p:sldId id="256" r:id="rId3"/>
    <p:sldId id="261" r:id="rId4"/>
    <p:sldId id="272" r:id="rId5"/>
    <p:sldId id="273" r:id="rId6"/>
    <p:sldId id="274" r:id="rId7"/>
    <p:sldId id="269" r:id="rId8"/>
    <p:sldId id="259" r:id="rId9"/>
    <p:sldId id="275" r:id="rId10"/>
    <p:sldId id="276" r:id="rId11"/>
    <p:sldId id="277" r:id="rId12"/>
    <p:sldId id="278" r:id="rId13"/>
    <p:sldId id="279" r:id="rId14"/>
    <p:sldId id="280" r:id="rId15"/>
    <p:sldId id="281" r:id="rId16"/>
    <p:sldId id="282" r:id="rId17"/>
    <p:sldId id="283" r:id="rId18"/>
    <p:sldId id="284" r:id="rId19"/>
    <p:sldId id="285" r:id="rId20"/>
    <p:sldId id="287" r:id="rId21"/>
    <p:sldId id="288" r:id="rId22"/>
    <p:sldId id="286" r:id="rId23"/>
    <p:sldId id="290" r:id="rId24"/>
    <p:sldId id="289" r:id="rId25"/>
    <p:sldId id="291" r:id="rId26"/>
    <p:sldId id="292" r:id="rId27"/>
    <p:sldId id="301" r:id="rId28"/>
    <p:sldId id="302" r:id="rId29"/>
    <p:sldId id="303" r:id="rId30"/>
    <p:sldId id="304" r:id="rId31"/>
    <p:sldId id="310" r:id="rId32"/>
    <p:sldId id="258" r:id="rId33"/>
    <p:sldId id="312" r:id="rId34"/>
  </p:sldIdLst>
  <p:sldSz cx="18288000" cy="10287000"/>
  <p:notesSz cx="6858000" cy="9144000"/>
  <p:embeddedFontLst>
    <p:embeddedFont>
      <p:font typeface="JetBrains Mono Medium"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3098F2-80A9-4CF2-B1D8-810D9041F09E}">
          <p14:sldIdLst>
            <p14:sldId id="313"/>
            <p14:sldId id="256"/>
            <p14:sldId id="261"/>
            <p14:sldId id="272"/>
            <p14:sldId id="273"/>
            <p14:sldId id="274"/>
            <p14:sldId id="269"/>
            <p14:sldId id="259"/>
            <p14:sldId id="275"/>
            <p14:sldId id="276"/>
            <p14:sldId id="277"/>
            <p14:sldId id="278"/>
            <p14:sldId id="279"/>
            <p14:sldId id="280"/>
            <p14:sldId id="281"/>
            <p14:sldId id="282"/>
            <p14:sldId id="283"/>
            <p14:sldId id="284"/>
            <p14:sldId id="285"/>
            <p14:sldId id="287"/>
            <p14:sldId id="288"/>
            <p14:sldId id="286"/>
            <p14:sldId id="290"/>
            <p14:sldId id="289"/>
            <p14:sldId id="291"/>
            <p14:sldId id="292"/>
            <p14:sldId id="301"/>
            <p14:sldId id="302"/>
            <p14:sldId id="303"/>
            <p14:sldId id="304"/>
            <p14:sldId id="310"/>
            <p14:sldId id="258"/>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9D8C4"/>
    <a:srgbClr val="EAD8C4"/>
    <a:srgbClr val="F0E4D4"/>
    <a:srgbClr val="8D6A4E"/>
    <a:srgbClr val="E4D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B43A71-6F56-C717-3797-13223BACEC6F}"/>
              </a:ext>
            </a:extLst>
          </p:cNvPr>
          <p:cNvSpPr/>
          <p:nvPr/>
        </p:nvSpPr>
        <p:spPr>
          <a:xfrm>
            <a:off x="2209800" y="2247900"/>
            <a:ext cx="13716000" cy="502920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4800" b="1" dirty="0">
                <a:ln/>
                <a:solidFill>
                  <a:schemeClr val="accent4"/>
                </a:solidFill>
                <a:latin typeface="Times New Roman" panose="02020603050405020304" pitchFamily="18" charset="0"/>
                <a:cs typeface="Times New Roman" panose="02020603050405020304" pitchFamily="18" charset="0"/>
              </a:rPr>
              <a:t>TUẦN 19 – TIẾT 19: </a:t>
            </a:r>
          </a:p>
          <a:p>
            <a:pPr algn="ctr"/>
            <a:r>
              <a:rPr lang="en-US" sz="4800" b="1" dirty="0">
                <a:ln/>
                <a:solidFill>
                  <a:schemeClr val="accent4"/>
                </a:solidFill>
                <a:latin typeface="Times New Roman" panose="02020603050405020304" pitchFamily="18" charset="0"/>
                <a:cs typeface="Times New Roman" panose="02020603050405020304" pitchFamily="18" charset="0"/>
              </a:rPr>
              <a:t>ĐỊNH DẠNG TRANG TÍNH, CHÈN THÊM VÀ  XOÁ CỘT, HÀNG. </a:t>
            </a:r>
          </a:p>
          <a:p>
            <a:pPr algn="ctr"/>
            <a:endParaRPr lang="en-US" sz="4800" b="1" dirty="0">
              <a:ln/>
              <a:solidFill>
                <a:schemeClr val="accent4"/>
              </a:solidFill>
              <a:latin typeface="Times New Roman" panose="02020603050405020304" pitchFamily="18" charset="0"/>
              <a:cs typeface="Times New Roman" panose="02020603050405020304" pitchFamily="18" charset="0"/>
            </a:endParaRPr>
          </a:p>
          <a:p>
            <a:pPr algn="ctr"/>
            <a:endParaRPr lang="en-US" sz="4800" b="1" dirty="0">
              <a:ln/>
              <a:solidFill>
                <a:schemeClr val="accent4"/>
              </a:solidFill>
              <a:latin typeface="Times New Roman" panose="02020603050405020304" pitchFamily="18" charset="0"/>
              <a:cs typeface="Times New Roman" panose="02020603050405020304" pitchFamily="18" charset="0"/>
            </a:endParaRPr>
          </a:p>
          <a:p>
            <a:pPr algn="ctr"/>
            <a:r>
              <a:rPr lang="en-US" sz="4800" b="1" dirty="0">
                <a:ln/>
                <a:solidFill>
                  <a:schemeClr val="accent4"/>
                </a:solidFill>
                <a:latin typeface="Times New Roman" panose="02020603050405020304" pitchFamily="18" charset="0"/>
                <a:cs typeface="Times New Roman" panose="02020603050405020304" pitchFamily="18" charset="0"/>
              </a:rPr>
              <a:t>GIÁO VIÊN: TRẦN THỊ THUÝ HẰNG</a:t>
            </a:r>
          </a:p>
        </p:txBody>
      </p:sp>
    </p:spTree>
    <p:extLst>
      <p:ext uri="{BB962C8B-B14F-4D97-AF65-F5344CB8AC3E}">
        <p14:creationId xmlns:p14="http://schemas.microsoft.com/office/powerpoint/2010/main" val="388402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5" name="TextBox 4"/>
          <p:cNvSpPr txBox="1"/>
          <p:nvPr/>
        </p:nvSpPr>
        <p:spPr>
          <a:xfrm>
            <a:off x="914400" y="822743"/>
            <a:ext cx="6019800" cy="784830"/>
          </a:xfrm>
          <a:prstGeom prst="rect">
            <a:avLst/>
          </a:prstGeom>
          <a:noFill/>
        </p:spPr>
        <p:txBody>
          <a:bodyPr wrap="square" rtlCol="0">
            <a:spAutoFit/>
          </a:bodyPr>
          <a:lstStyle/>
          <a:p>
            <a:r>
              <a:rPr lang="en-US" sz="4500" b="1">
                <a:solidFill>
                  <a:srgbClr val="C00000"/>
                </a:solidFill>
                <a:latin typeface="Arial" panose="020B0604020202020204" pitchFamily="34" charset="0"/>
                <a:cs typeface="Arial" panose="020B0604020202020204" pitchFamily="34" charset="0"/>
              </a:rPr>
              <a:t>a. Định dạng ô tính </a:t>
            </a:r>
          </a:p>
        </p:txBody>
      </p:sp>
      <p:sp>
        <p:nvSpPr>
          <p:cNvPr id="2" name="Pentagon 1"/>
          <p:cNvSpPr/>
          <p:nvPr/>
        </p:nvSpPr>
        <p:spPr>
          <a:xfrm>
            <a:off x="490625" y="2232536"/>
            <a:ext cx="6443575" cy="838200"/>
          </a:xfrm>
          <a:prstGeom prst="homePlate">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Nhóm lệnh </a:t>
            </a:r>
            <a:r>
              <a:rPr lang="en-US" sz="4000" b="1" i="1">
                <a:solidFill>
                  <a:schemeClr val="tx1"/>
                </a:solidFill>
                <a:latin typeface="Arial" panose="020B0604020202020204" pitchFamily="34" charset="0"/>
                <a:cs typeface="Arial" panose="020B0604020202020204" pitchFamily="34" charset="0"/>
              </a:rPr>
              <a:t>Home &gt; Font</a:t>
            </a:r>
            <a:r>
              <a:rPr lang="en-US" sz="4000">
                <a:solidFill>
                  <a:schemeClr val="tx1"/>
                </a:solidFill>
                <a:latin typeface="Arial" panose="020B0604020202020204" pitchFamily="34" charset="0"/>
                <a:cs typeface="Arial" panose="020B0604020202020204" pitchFamily="34" charset="0"/>
              </a:rPr>
              <a:t>:</a:t>
            </a:r>
          </a:p>
        </p:txBody>
      </p:sp>
      <p:sp>
        <p:nvSpPr>
          <p:cNvPr id="3" name="TextBox 2"/>
          <p:cNvSpPr txBox="1"/>
          <p:nvPr/>
        </p:nvSpPr>
        <p:spPr>
          <a:xfrm>
            <a:off x="1447800" y="3390900"/>
            <a:ext cx="12344400" cy="5632311"/>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Giúp chúng ta thực hiện các tác vụ sau đây: </a:t>
            </a:r>
          </a:p>
          <a:p>
            <a:pPr marL="742950" indent="-74295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Phông chữ.</a:t>
            </a:r>
          </a:p>
          <a:p>
            <a:pPr marL="742950" indent="-74295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Cỡ chữ.</a:t>
            </a:r>
          </a:p>
          <a:p>
            <a:pPr marL="742950" indent="-74295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Kiểu chữ: chữ đậm, chữ nghiêng, chữ gạch chân.</a:t>
            </a:r>
          </a:p>
          <a:p>
            <a:pPr marL="742950" indent="-74295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Màu nền.</a:t>
            </a:r>
          </a:p>
          <a:p>
            <a:pPr marL="742950" indent="-74295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Màu chữ.</a:t>
            </a:r>
          </a:p>
        </p:txBody>
      </p:sp>
      <p:pic>
        <p:nvPicPr>
          <p:cNvPr id="15"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97406" y="7369910"/>
            <a:ext cx="2986544" cy="2814817"/>
          </a:xfrm>
          <a:prstGeom prst="rect">
            <a:avLst/>
          </a:prstGeom>
        </p:spPr>
      </p:pic>
    </p:spTree>
    <p:extLst>
      <p:ext uri="{BB962C8B-B14F-4D97-AF65-F5344CB8AC3E}">
        <p14:creationId xmlns:p14="http://schemas.microsoft.com/office/powerpoint/2010/main" val="8502570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5" name="TextBox 4"/>
          <p:cNvSpPr txBox="1"/>
          <p:nvPr/>
        </p:nvSpPr>
        <p:spPr>
          <a:xfrm>
            <a:off x="914400" y="822743"/>
            <a:ext cx="6019800" cy="784830"/>
          </a:xfrm>
          <a:prstGeom prst="rect">
            <a:avLst/>
          </a:prstGeom>
          <a:noFill/>
        </p:spPr>
        <p:txBody>
          <a:bodyPr wrap="square" rtlCol="0">
            <a:spAutoFit/>
          </a:bodyPr>
          <a:lstStyle/>
          <a:p>
            <a:r>
              <a:rPr lang="en-US" sz="4500" b="1">
                <a:solidFill>
                  <a:srgbClr val="C00000"/>
                </a:solidFill>
                <a:latin typeface="Arial" panose="020B0604020202020204" pitchFamily="34" charset="0"/>
                <a:cs typeface="Arial" panose="020B0604020202020204" pitchFamily="34" charset="0"/>
              </a:rPr>
              <a:t>a. Định dạng ô tính </a:t>
            </a:r>
          </a:p>
        </p:txBody>
      </p:sp>
      <p:sp>
        <p:nvSpPr>
          <p:cNvPr id="2" name="Pentagon 1"/>
          <p:cNvSpPr/>
          <p:nvPr/>
        </p:nvSpPr>
        <p:spPr>
          <a:xfrm>
            <a:off x="490625" y="2232536"/>
            <a:ext cx="7967575" cy="838200"/>
          </a:xfrm>
          <a:prstGeom prst="homePlate">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Nhóm lệnh </a:t>
            </a:r>
            <a:r>
              <a:rPr lang="en-US" sz="4000" b="1" i="1">
                <a:solidFill>
                  <a:schemeClr val="tx1"/>
                </a:solidFill>
                <a:latin typeface="Arial" panose="020B0604020202020204" pitchFamily="34" charset="0"/>
                <a:cs typeface="Arial" panose="020B0604020202020204" pitchFamily="34" charset="0"/>
              </a:rPr>
              <a:t>Home &gt; Alignment</a:t>
            </a:r>
            <a:r>
              <a:rPr lang="en-US" sz="4000">
                <a:solidFill>
                  <a:schemeClr val="tx1"/>
                </a:solidFill>
                <a:latin typeface="Arial" panose="020B0604020202020204" pitchFamily="34" charset="0"/>
                <a:cs typeface="Arial" panose="020B0604020202020204" pitchFamily="34" charset="0"/>
              </a:rPr>
              <a:t>:</a:t>
            </a:r>
          </a:p>
        </p:txBody>
      </p:sp>
      <p:sp>
        <p:nvSpPr>
          <p:cNvPr id="3" name="TextBox 2"/>
          <p:cNvSpPr txBox="1"/>
          <p:nvPr/>
        </p:nvSpPr>
        <p:spPr>
          <a:xfrm>
            <a:off x="1605103" y="3193110"/>
            <a:ext cx="12344400" cy="4708981"/>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Giúp chúng ta thực hiện các tác vụ sau: </a:t>
            </a:r>
          </a:p>
          <a:p>
            <a:pPr marL="742950" indent="-74295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Căn lề dữ liệu theo chiều dọc.</a:t>
            </a:r>
          </a:p>
          <a:p>
            <a:pPr marL="742950" indent="-74295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Căn lề dữ liệu theo chiều ngang.</a:t>
            </a:r>
          </a:p>
          <a:p>
            <a:pPr marL="742950" indent="-74295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Thiết lập xuống dòng.</a:t>
            </a:r>
          </a:p>
          <a:p>
            <a:pPr marL="742950" indent="-74295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Gộp khối ô tính và căn giữa dữ liệu.</a:t>
            </a:r>
          </a:p>
        </p:txBody>
      </p:sp>
      <p:pic>
        <p:nvPicPr>
          <p:cNvPr id="15"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97406" y="7369910"/>
            <a:ext cx="2986544" cy="2814817"/>
          </a:xfrm>
          <a:prstGeom prst="rect">
            <a:avLst/>
          </a:prstGeom>
        </p:spPr>
      </p:pic>
    </p:spTree>
    <p:extLst>
      <p:ext uri="{BB962C8B-B14F-4D97-AF65-F5344CB8AC3E}">
        <p14:creationId xmlns:p14="http://schemas.microsoft.com/office/powerpoint/2010/main" val="41670725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10" name="Group 9"/>
          <p:cNvGrpSpPr/>
          <p:nvPr/>
        </p:nvGrpSpPr>
        <p:grpSpPr>
          <a:xfrm>
            <a:off x="3048000" y="1996808"/>
            <a:ext cx="11887200" cy="3821221"/>
            <a:chOff x="990600" y="2077664"/>
            <a:chExt cx="11887200" cy="3821221"/>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077664"/>
              <a:ext cx="11887200" cy="3032318"/>
            </a:xfrm>
            <a:prstGeom prst="rect">
              <a:avLst/>
            </a:prstGeom>
          </p:spPr>
        </p:pic>
        <p:sp>
          <p:nvSpPr>
            <p:cNvPr id="12" name="TextBox 11"/>
            <p:cNvSpPr txBox="1"/>
            <p:nvPr/>
          </p:nvSpPr>
          <p:spPr>
            <a:xfrm>
              <a:off x="2057400" y="5344887"/>
              <a:ext cx="8382000" cy="553998"/>
            </a:xfrm>
            <a:prstGeom prst="rect">
              <a:avLst/>
            </a:prstGeom>
            <a:noFill/>
          </p:spPr>
          <p:txBody>
            <a:bodyPr wrap="square" rtlCol="0">
              <a:spAutoFit/>
            </a:bodyPr>
            <a:lstStyle/>
            <a:p>
              <a:pPr algn="ctr"/>
              <a:r>
                <a:rPr lang="en-US" sz="3000" i="1">
                  <a:solidFill>
                    <a:srgbClr val="002060"/>
                  </a:solidFill>
                  <a:latin typeface="Arial" panose="020B0604020202020204" pitchFamily="34" charset="0"/>
                  <a:cs typeface="Arial" panose="020B0604020202020204" pitchFamily="34" charset="0"/>
                </a:rPr>
                <a:t>Hình 1. Trang tính chưa được định dạng </a:t>
              </a:r>
            </a:p>
          </p:txBody>
        </p:sp>
      </p:grpSp>
      <p:sp>
        <p:nvSpPr>
          <p:cNvPr id="4" name="TextBox 3"/>
          <p:cNvSpPr txBox="1"/>
          <p:nvPr/>
        </p:nvSpPr>
        <p:spPr>
          <a:xfrm>
            <a:off x="838200" y="933664"/>
            <a:ext cx="1219200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a:latin typeface="Arial" panose="020B0604020202020204" pitchFamily="34" charset="0"/>
                <a:cs typeface="Arial" panose="020B0604020202020204" pitchFamily="34" charset="0"/>
              </a:rPr>
              <a:t>Quan sát </a:t>
            </a:r>
            <a:r>
              <a:rPr lang="en-US" sz="4500" b="1" i="1">
                <a:latin typeface="Arial" panose="020B0604020202020204" pitchFamily="34" charset="0"/>
                <a:cs typeface="Arial" panose="020B0604020202020204" pitchFamily="34" charset="0"/>
              </a:rPr>
              <a:t>hình 1 </a:t>
            </a:r>
            <a:r>
              <a:rPr lang="en-US" sz="4500">
                <a:latin typeface="Arial" panose="020B0604020202020204" pitchFamily="34" charset="0"/>
                <a:cs typeface="Arial" panose="020B0604020202020204" pitchFamily="34" charset="0"/>
              </a:rPr>
              <a:t>và trả lời câu hỏi sau:</a:t>
            </a:r>
          </a:p>
        </p:txBody>
      </p:sp>
      <p:sp>
        <p:nvSpPr>
          <p:cNvPr id="6" name="Rounded Rectangular Callout 5"/>
          <p:cNvSpPr/>
          <p:nvPr/>
        </p:nvSpPr>
        <p:spPr>
          <a:xfrm>
            <a:off x="802640" y="6241265"/>
            <a:ext cx="10896600" cy="2297271"/>
          </a:xfrm>
          <a:prstGeom prst="wedgeRoundRectCallout">
            <a:avLst>
              <a:gd name="adj1" fmla="val 43130"/>
              <a:gd name="adj2" fmla="val -66641"/>
              <a:gd name="adj3" fmla="val 16667"/>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Tại sao chữ ở các ô tính C2, D2, B3, B7 lại bị che khuất và chữ ở ô tính G2 lại tràn sang ô tính H2?</a:t>
            </a:r>
          </a:p>
        </p:txBody>
      </p:sp>
      <p:sp>
        <p:nvSpPr>
          <p:cNvPr id="7" name="Oval Callout 6"/>
          <p:cNvSpPr/>
          <p:nvPr/>
        </p:nvSpPr>
        <p:spPr>
          <a:xfrm>
            <a:off x="12382501" y="6292909"/>
            <a:ext cx="4686299" cy="2819547"/>
          </a:xfrm>
          <a:prstGeom prst="wedgeEllipseCallout">
            <a:avLst>
              <a:gd name="adj1" fmla="val -61783"/>
              <a:gd name="adj2" fmla="val -91963"/>
            </a:avLst>
          </a:prstGeom>
          <a:solidFill>
            <a:schemeClr val="accent1">
              <a:lumMod val="20000"/>
              <a:lumOff val="8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Làm sao để dữ liệu không bị che khuất?</a:t>
            </a:r>
          </a:p>
        </p:txBody>
      </p:sp>
    </p:spTree>
    <p:extLst>
      <p:ext uri="{BB962C8B-B14F-4D97-AF65-F5344CB8AC3E}">
        <p14:creationId xmlns:p14="http://schemas.microsoft.com/office/powerpoint/2010/main" val="13366671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701201" y="1104900"/>
            <a:ext cx="128016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a:t>Khi dữ liệu trong ô tính dài hơn độ rộng của cột thì:</a:t>
            </a:r>
            <a:r>
              <a:rPr lang="en-US" sz="4000"/>
              <a:t> </a:t>
            </a:r>
          </a:p>
        </p:txBody>
      </p:sp>
      <p:grpSp>
        <p:nvGrpSpPr>
          <p:cNvPr id="13" name="Group 12"/>
          <p:cNvGrpSpPr/>
          <p:nvPr/>
        </p:nvGrpSpPr>
        <p:grpSpPr>
          <a:xfrm>
            <a:off x="1600200" y="2320784"/>
            <a:ext cx="6324600" cy="4265626"/>
            <a:chOff x="1600200" y="2325674"/>
            <a:chExt cx="6324600" cy="4265626"/>
          </a:xfrm>
        </p:grpSpPr>
        <p:sp>
          <p:nvSpPr>
            <p:cNvPr id="3" name="Rounded Rectangle 2"/>
            <p:cNvSpPr/>
            <p:nvPr/>
          </p:nvSpPr>
          <p:spPr>
            <a:xfrm>
              <a:off x="1600200" y="2933700"/>
              <a:ext cx="6324600" cy="36576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Dữ liệu sẽ tràn sang ô tính liền kề nếu các ô tính này chưa có dữ liệu.</a:t>
              </a:r>
              <a:endParaRPr lang="en-US" sz="4000">
                <a:solidFill>
                  <a:schemeClr val="tx1"/>
                </a:solidFill>
              </a:endParaRPr>
            </a:p>
          </p:txBody>
        </p:sp>
        <p:sp>
          <p:nvSpPr>
            <p:cNvPr id="5" name="Oval 4"/>
            <p:cNvSpPr/>
            <p:nvPr/>
          </p:nvSpPr>
          <p:spPr>
            <a:xfrm>
              <a:off x="4194850" y="2325674"/>
              <a:ext cx="1135299" cy="1066800"/>
            </a:xfrm>
            <a:prstGeom prst="ellipse">
              <a:avLst/>
            </a:prstGeom>
            <a:solidFill>
              <a:srgbClr val="8D6A4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bg1"/>
                  </a:solidFill>
                  <a:latin typeface="Arial" panose="020B0604020202020204" pitchFamily="34" charset="0"/>
                  <a:cs typeface="Arial" panose="020B0604020202020204" pitchFamily="34" charset="0"/>
                </a:rPr>
                <a:t>1</a:t>
              </a:r>
            </a:p>
          </p:txBody>
        </p:sp>
      </p:grpSp>
      <p:grpSp>
        <p:nvGrpSpPr>
          <p:cNvPr id="9" name="Group 8"/>
          <p:cNvGrpSpPr/>
          <p:nvPr/>
        </p:nvGrpSpPr>
        <p:grpSpPr>
          <a:xfrm>
            <a:off x="10340501" y="2428240"/>
            <a:ext cx="6324600" cy="4163060"/>
            <a:chOff x="9906000" y="2400300"/>
            <a:chExt cx="6324600" cy="4163060"/>
          </a:xfrm>
        </p:grpSpPr>
        <p:sp>
          <p:nvSpPr>
            <p:cNvPr id="14" name="Rounded Rectangle 13"/>
            <p:cNvSpPr/>
            <p:nvPr/>
          </p:nvSpPr>
          <p:spPr>
            <a:xfrm>
              <a:off x="9906000" y="2905760"/>
              <a:ext cx="6324600" cy="36576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Dữ liệu sẽ bị che khuất nếu các ô tính liền kề đã có dữ liệu.</a:t>
              </a:r>
              <a:endParaRPr lang="en-US" sz="4000">
                <a:solidFill>
                  <a:schemeClr val="tx1"/>
                </a:solidFill>
              </a:endParaRPr>
            </a:p>
          </p:txBody>
        </p:sp>
        <p:sp>
          <p:nvSpPr>
            <p:cNvPr id="17" name="Oval 16"/>
            <p:cNvSpPr/>
            <p:nvPr/>
          </p:nvSpPr>
          <p:spPr>
            <a:xfrm>
              <a:off x="12500651" y="2400300"/>
              <a:ext cx="1135299" cy="1066800"/>
            </a:xfrm>
            <a:prstGeom prst="ellipse">
              <a:avLst/>
            </a:prstGeom>
            <a:solidFill>
              <a:srgbClr val="8D6A4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bg1"/>
                  </a:solidFill>
                  <a:latin typeface="Arial" panose="020B0604020202020204" pitchFamily="34" charset="0"/>
                  <a:cs typeface="Arial" panose="020B0604020202020204" pitchFamily="34" charset="0"/>
                </a:rPr>
                <a:t>2</a:t>
              </a:r>
            </a:p>
          </p:txBody>
        </p:sp>
      </p:grpSp>
      <p:sp>
        <p:nvSpPr>
          <p:cNvPr id="15" name="Right Arrow 14"/>
          <p:cNvSpPr/>
          <p:nvPr/>
        </p:nvSpPr>
        <p:spPr>
          <a:xfrm>
            <a:off x="671122" y="8058981"/>
            <a:ext cx="990600" cy="762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31123" y="7331985"/>
            <a:ext cx="15179159" cy="2215991"/>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Điều chỉnh bằng nút lệnh </a:t>
            </a:r>
            <a:r>
              <a:rPr lang="en-US" sz="4000" b="1" i="1">
                <a:latin typeface="Arial" panose="020B0604020202020204" pitchFamily="34" charset="0"/>
                <a:cs typeface="Arial" panose="020B0604020202020204" pitchFamily="34" charset="0"/>
              </a:rPr>
              <a:t>Wrap Text: </a:t>
            </a:r>
            <a:r>
              <a:rPr lang="en-US" sz="4000">
                <a:latin typeface="Arial" panose="020B0604020202020204" pitchFamily="34" charset="0"/>
                <a:cs typeface="Arial" panose="020B0604020202020204" pitchFamily="34" charset="0"/>
              </a:rPr>
              <a:t>có tác dụng điều chỉnh dữ liệu trong ô tính của Excel để phù hợp với chiều dài của chữ và ô.</a:t>
            </a:r>
          </a:p>
          <a:p>
            <a:pPr algn="just"/>
            <a:endParaRPr lang="en-US"/>
          </a:p>
        </p:txBody>
      </p:sp>
    </p:spTree>
    <p:extLst>
      <p:ext uri="{BB962C8B-B14F-4D97-AF65-F5344CB8AC3E}">
        <p14:creationId xmlns:p14="http://schemas.microsoft.com/office/powerpoint/2010/main" val="8273822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10" name="Group 9"/>
          <p:cNvGrpSpPr/>
          <p:nvPr/>
        </p:nvGrpSpPr>
        <p:grpSpPr>
          <a:xfrm>
            <a:off x="691442" y="4993437"/>
            <a:ext cx="8225269" cy="4186999"/>
            <a:chOff x="2366405" y="5448476"/>
            <a:chExt cx="8225269" cy="4186999"/>
          </a:xfrm>
        </p:grpSpPr>
        <p:pic>
          <p:nvPicPr>
            <p:cNvPr id="6" name="Picture 5"/>
            <p:cNvPicPr>
              <a:picLocks noChangeAspect="1"/>
            </p:cNvPicPr>
            <p:nvPr/>
          </p:nvPicPr>
          <p:blipFill rotWithShape="1">
            <a:blip r:embed="rId2"/>
            <a:srcRect t="2816" r="1801"/>
            <a:stretch/>
          </p:blipFill>
          <p:spPr>
            <a:xfrm>
              <a:off x="2366405" y="5448476"/>
              <a:ext cx="8225269" cy="3017807"/>
            </a:xfrm>
            <a:prstGeom prst="rect">
              <a:avLst/>
            </a:prstGeom>
          </p:spPr>
        </p:pic>
        <p:sp>
          <p:nvSpPr>
            <p:cNvPr id="8" name="TextBox 7"/>
            <p:cNvSpPr txBox="1"/>
            <p:nvPr/>
          </p:nvSpPr>
          <p:spPr>
            <a:xfrm>
              <a:off x="2518930" y="8373655"/>
              <a:ext cx="7535139" cy="1261820"/>
            </a:xfrm>
            <a:prstGeom prst="rect">
              <a:avLst/>
            </a:prstGeom>
            <a:noFill/>
          </p:spPr>
          <p:txBody>
            <a:bodyPr wrap="square" rtlCol="0">
              <a:spAutoFit/>
            </a:bodyPr>
            <a:lstStyle/>
            <a:p>
              <a:pPr algn="ctr">
                <a:lnSpc>
                  <a:spcPct val="150000"/>
                </a:lnSpc>
              </a:pPr>
              <a:r>
                <a:rPr lang="en-US" sz="2700" i="1">
                  <a:solidFill>
                    <a:srgbClr val="002060"/>
                  </a:solidFill>
                  <a:latin typeface="Arial" panose="020B0604020202020204" pitchFamily="34" charset="0"/>
                  <a:cs typeface="Arial" panose="020B0604020202020204" pitchFamily="34" charset="0"/>
                </a:rPr>
                <a:t>Hình 5. Định dạng kí tự, căn lề, thiết lập chế độ xuống dòng  khi dữ liệu tràn ô tính </a:t>
              </a:r>
            </a:p>
          </p:txBody>
        </p:sp>
      </p:grpSp>
      <p:grpSp>
        <p:nvGrpSpPr>
          <p:cNvPr id="11" name="Group 10"/>
          <p:cNvGrpSpPr/>
          <p:nvPr/>
        </p:nvGrpSpPr>
        <p:grpSpPr>
          <a:xfrm>
            <a:off x="9130292" y="4993437"/>
            <a:ext cx="8433723" cy="4621245"/>
            <a:chOff x="10172996" y="3457927"/>
            <a:chExt cx="8433723" cy="462124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996" y="3457927"/>
              <a:ext cx="8433723" cy="3237187"/>
            </a:xfrm>
            <a:prstGeom prst="rect">
              <a:avLst/>
            </a:prstGeom>
          </p:spPr>
        </p:pic>
        <p:sp>
          <p:nvSpPr>
            <p:cNvPr id="22" name="TextBox 21"/>
            <p:cNvSpPr txBox="1"/>
            <p:nvPr/>
          </p:nvSpPr>
          <p:spPr>
            <a:xfrm>
              <a:off x="11158557" y="6740344"/>
              <a:ext cx="5984961" cy="1338828"/>
            </a:xfrm>
            <a:prstGeom prst="rect">
              <a:avLst/>
            </a:prstGeom>
            <a:noFill/>
          </p:spPr>
          <p:txBody>
            <a:bodyPr wrap="square" rtlCol="0">
              <a:spAutoFit/>
            </a:bodyPr>
            <a:lstStyle/>
            <a:p>
              <a:pPr algn="ctr">
                <a:lnSpc>
                  <a:spcPct val="150000"/>
                </a:lnSpc>
              </a:pPr>
              <a:r>
                <a:rPr lang="en-US" sz="2700" i="1">
                  <a:solidFill>
                    <a:srgbClr val="002060"/>
                  </a:solidFill>
                  <a:latin typeface="Arial" panose="020B0604020202020204" pitchFamily="34" charset="0"/>
                  <a:cs typeface="Arial" panose="020B0604020202020204" pitchFamily="34" charset="0"/>
                </a:rPr>
                <a:t>Hình 6. Kết quả sau định dạng và điều chỉnh độ rộng của cột </a:t>
              </a:r>
            </a:p>
          </p:txBody>
        </p:sp>
      </p:grpSp>
      <p:grpSp>
        <p:nvGrpSpPr>
          <p:cNvPr id="24" name="Group 23"/>
          <p:cNvGrpSpPr/>
          <p:nvPr/>
        </p:nvGrpSpPr>
        <p:grpSpPr>
          <a:xfrm>
            <a:off x="883210" y="773614"/>
            <a:ext cx="16494163" cy="3859174"/>
            <a:chOff x="883210" y="813057"/>
            <a:chExt cx="16494163" cy="3859174"/>
          </a:xfrm>
        </p:grpSpPr>
        <p:sp>
          <p:nvSpPr>
            <p:cNvPr id="12" name="TextBox 11"/>
            <p:cNvSpPr txBox="1"/>
            <p:nvPr/>
          </p:nvSpPr>
          <p:spPr>
            <a:xfrm>
              <a:off x="883210" y="1505407"/>
              <a:ext cx="16494163" cy="3166824"/>
            </a:xfrm>
            <a:prstGeom prst="roundRect">
              <a:avLst/>
            </a:prstGeom>
            <a:solidFill>
              <a:srgbClr val="E4D7C4"/>
            </a:solidFill>
            <a:ln>
              <a:solidFill>
                <a:srgbClr val="E4D7C4"/>
              </a:solidFill>
            </a:ln>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Quan sát Hình 5, Hình 6 và trả lời câu hỏi: </a:t>
              </a:r>
              <a:r>
                <a:rPr lang="en-US" sz="4000" b="1" i="1">
                  <a:latin typeface="Arial" panose="020B0604020202020204" pitchFamily="34" charset="0"/>
                  <a:cs typeface="Arial" panose="020B0604020202020204" pitchFamily="34" charset="0"/>
                </a:rPr>
                <a:t>Em hãy nêu các bước định dạng văn bản, căn lề, thiết lập xuống dòng cho dữ liệu trong ô tính khi dữ liệu tràn ô tính.</a:t>
              </a:r>
            </a:p>
          </p:txBody>
        </p:sp>
        <p:pic>
          <p:nvPicPr>
            <p:cNvPr id="23"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08094" y="813057"/>
              <a:ext cx="1217234" cy="1066601"/>
            </a:xfrm>
            <a:prstGeom prst="rect">
              <a:avLst/>
            </a:prstGeom>
          </p:spPr>
        </p:pic>
      </p:grpSp>
    </p:spTree>
    <p:extLst>
      <p:ext uri="{BB962C8B-B14F-4D97-AF65-F5344CB8AC3E}">
        <p14:creationId xmlns:p14="http://schemas.microsoft.com/office/powerpoint/2010/main" val="34182406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892993" y="811224"/>
            <a:ext cx="16474598" cy="183960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000" b="1" i="1"/>
              <a:t>Các bước thao tác định dạng văn bản, căn lề và thiết lập xuống dòng cho dữ liệu</a:t>
            </a:r>
            <a:r>
              <a:rPr lang="en-US" sz="4000" b="1" i="1"/>
              <a:t>:</a:t>
            </a:r>
            <a:r>
              <a:rPr lang="vi-VN" sz="4000" b="1" i="1"/>
              <a:t> </a:t>
            </a:r>
            <a:endParaRPr lang="en-US" sz="4000" b="1" i="1"/>
          </a:p>
        </p:txBody>
      </p:sp>
      <p:sp>
        <p:nvSpPr>
          <p:cNvPr id="3" name="Rounded Rectangle 2"/>
          <p:cNvSpPr/>
          <p:nvPr/>
        </p:nvSpPr>
        <p:spPr>
          <a:xfrm>
            <a:off x="1376680" y="3397426"/>
            <a:ext cx="6858000" cy="18288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1: </a:t>
            </a:r>
            <a:r>
              <a:rPr lang="vi-VN" sz="4000">
                <a:solidFill>
                  <a:schemeClr val="tx1"/>
                </a:solidFill>
              </a:rPr>
              <a:t>Chọn khối ô tính cần định dạng.</a:t>
            </a:r>
            <a:endParaRPr lang="en-US" sz="4000">
              <a:solidFill>
                <a:schemeClr val="tx1"/>
              </a:solidFill>
            </a:endParaRPr>
          </a:p>
        </p:txBody>
      </p:sp>
      <p:sp>
        <p:nvSpPr>
          <p:cNvPr id="17" name="Rounded Rectangle 16"/>
          <p:cNvSpPr/>
          <p:nvPr/>
        </p:nvSpPr>
        <p:spPr>
          <a:xfrm>
            <a:off x="10058400" y="3312993"/>
            <a:ext cx="6858000" cy="18288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a:t>
            </a:r>
            <a:r>
              <a:rPr lang="en-US" sz="4000" b="1">
                <a:solidFill>
                  <a:schemeClr val="tx1"/>
                </a:solidFill>
                <a:latin typeface="Arial" panose="020B0604020202020204" pitchFamily="34" charset="0"/>
                <a:cs typeface="Arial" panose="020B0604020202020204" pitchFamily="34" charset="0"/>
              </a:rPr>
              <a:t>2</a:t>
            </a:r>
            <a:r>
              <a:rPr lang="vi-VN" sz="4000" b="1">
                <a:solidFill>
                  <a:schemeClr val="tx1"/>
                </a:solidFill>
              </a:rPr>
              <a:t>: </a:t>
            </a:r>
            <a:r>
              <a:rPr lang="vi-VN" sz="4000">
                <a:solidFill>
                  <a:schemeClr val="tx1"/>
                </a:solidFill>
              </a:rPr>
              <a:t>Chọn </a:t>
            </a:r>
            <a:r>
              <a:rPr lang="en-US" sz="4000">
                <a:solidFill>
                  <a:schemeClr val="tx1"/>
                </a:solidFill>
                <a:latin typeface="Arial" panose="020B0604020202020204" pitchFamily="34" charset="0"/>
                <a:cs typeface="Arial" panose="020B0604020202020204" pitchFamily="34" charset="0"/>
              </a:rPr>
              <a:t>kiểu chữ và màu chữ </a:t>
            </a:r>
          </a:p>
        </p:txBody>
      </p:sp>
      <p:sp>
        <p:nvSpPr>
          <p:cNvPr id="25" name="Rounded Rectangle 24"/>
          <p:cNvSpPr/>
          <p:nvPr/>
        </p:nvSpPr>
        <p:spPr>
          <a:xfrm>
            <a:off x="1371600" y="6534987"/>
            <a:ext cx="6858000" cy="18288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a:t>
            </a:r>
            <a:r>
              <a:rPr lang="en-US" sz="4000" b="1">
                <a:solidFill>
                  <a:schemeClr val="tx1"/>
                </a:solidFill>
                <a:latin typeface="Arial" panose="020B0604020202020204" pitchFamily="34" charset="0"/>
                <a:cs typeface="Arial" panose="020B0604020202020204" pitchFamily="34" charset="0"/>
              </a:rPr>
              <a:t>3</a:t>
            </a:r>
            <a:r>
              <a:rPr lang="vi-VN" sz="4000" b="1">
                <a:solidFill>
                  <a:schemeClr val="tx1"/>
                </a:solidFill>
              </a:rPr>
              <a:t>: </a:t>
            </a:r>
            <a:r>
              <a:rPr lang="vi-VN" sz="4000">
                <a:solidFill>
                  <a:schemeClr val="tx1"/>
                </a:solidFill>
              </a:rPr>
              <a:t>Chọn căn lề theo chiều dọc và chiều ngang.</a:t>
            </a:r>
            <a:endParaRPr lang="en-US" sz="400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10058400" y="6534987"/>
            <a:ext cx="6858000" cy="18288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a:t>
            </a:r>
            <a:r>
              <a:rPr lang="en-US" sz="4000" b="1">
                <a:solidFill>
                  <a:schemeClr val="tx1"/>
                </a:solidFill>
                <a:latin typeface="Arial" panose="020B0604020202020204" pitchFamily="34" charset="0"/>
                <a:cs typeface="Arial" panose="020B0604020202020204" pitchFamily="34" charset="0"/>
              </a:rPr>
              <a:t>4</a:t>
            </a:r>
            <a:r>
              <a:rPr lang="vi-VN" sz="4000" b="1">
                <a:solidFill>
                  <a:schemeClr val="tx1"/>
                </a:solidFill>
              </a:rPr>
              <a:t>: </a:t>
            </a:r>
            <a:r>
              <a:rPr lang="vi-VN" sz="4000">
                <a:solidFill>
                  <a:schemeClr val="tx1"/>
                </a:solidFill>
              </a:rPr>
              <a:t>Chọn </a:t>
            </a:r>
            <a:r>
              <a:rPr lang="vi-VN" sz="4000" b="1" i="1">
                <a:solidFill>
                  <a:schemeClr val="tx1"/>
                </a:solidFill>
              </a:rPr>
              <a:t>Wrap Text </a:t>
            </a:r>
            <a:r>
              <a:rPr lang="vi-VN" sz="4000">
                <a:solidFill>
                  <a:schemeClr val="tx1"/>
                </a:solidFill>
              </a:rPr>
              <a:t>để thiết lập xuống dòng</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41402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5" name="TextBox 4"/>
          <p:cNvSpPr txBox="1"/>
          <p:nvPr/>
        </p:nvSpPr>
        <p:spPr>
          <a:xfrm>
            <a:off x="5410198" y="928926"/>
            <a:ext cx="7543800"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THẢO LUẬN NHÓM ĐÔI </a:t>
            </a:r>
          </a:p>
        </p:txBody>
      </p:sp>
      <p:grpSp>
        <p:nvGrpSpPr>
          <p:cNvPr id="7" name="Group 6"/>
          <p:cNvGrpSpPr/>
          <p:nvPr/>
        </p:nvGrpSpPr>
        <p:grpSpPr>
          <a:xfrm>
            <a:off x="1295400" y="2825324"/>
            <a:ext cx="6858000" cy="5855167"/>
            <a:chOff x="1905000" y="2061394"/>
            <a:chExt cx="6858000" cy="5855167"/>
          </a:xfrm>
        </p:grpSpPr>
        <p:sp>
          <p:nvSpPr>
            <p:cNvPr id="6" name="TextBox 5"/>
            <p:cNvSpPr txBox="1"/>
            <p:nvPr/>
          </p:nvSpPr>
          <p:spPr>
            <a:xfrm>
              <a:off x="1905000" y="3771900"/>
              <a:ext cx="6858000" cy="4144661"/>
            </a:xfrm>
            <a:prstGeom prst="rect">
              <a:avLst/>
            </a:prstGeom>
            <a:noFill/>
          </p:spPr>
          <p:txBody>
            <a:bodyPr wrap="square" rtlCol="0">
              <a:spAutoFit/>
            </a:bodyPr>
            <a:lstStyle/>
            <a:p>
              <a:pPr algn="just">
                <a:lnSpc>
                  <a:spcPct val="150000"/>
                </a:lnSpc>
              </a:pPr>
              <a:r>
                <a:rPr lang="en-US" sz="3600">
                  <a:latin typeface="Arial" panose="020B0604020202020204" pitchFamily="34" charset="0"/>
                  <a:cs typeface="Arial" panose="020B0604020202020204" pitchFamily="34" charset="0"/>
                </a:rPr>
                <a:t>Nêu các thao tác căn lề dữ liệu các ô tính trong khối ô tính A3:A8 và khối ô tính C3:G8 trong Hình 1 để có kết quả tương tự như Hình 2.</a:t>
              </a:r>
            </a:p>
          </p:txBody>
        </p:sp>
        <p:pic>
          <p:nvPicPr>
            <p:cNvPr id="14"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14800" y="2061394"/>
              <a:ext cx="1657272" cy="1733094"/>
            </a:xfrm>
            <a:prstGeom prst="rect">
              <a:avLst/>
            </a:prstGeom>
          </p:spPr>
        </p:pic>
      </p:grpSp>
      <p:grpSp>
        <p:nvGrpSpPr>
          <p:cNvPr id="16" name="Group 15"/>
          <p:cNvGrpSpPr/>
          <p:nvPr/>
        </p:nvGrpSpPr>
        <p:grpSpPr>
          <a:xfrm>
            <a:off x="8436696" y="1969089"/>
            <a:ext cx="9070282" cy="3172704"/>
            <a:chOff x="990600" y="2796234"/>
            <a:chExt cx="9070282" cy="3172704"/>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796234"/>
              <a:ext cx="9070282" cy="2313747"/>
            </a:xfrm>
            <a:prstGeom prst="rect">
              <a:avLst/>
            </a:prstGeom>
          </p:spPr>
        </p:pic>
        <p:sp>
          <p:nvSpPr>
            <p:cNvPr id="23" name="TextBox 22"/>
            <p:cNvSpPr txBox="1"/>
            <p:nvPr/>
          </p:nvSpPr>
          <p:spPr>
            <a:xfrm>
              <a:off x="1016000" y="5414940"/>
              <a:ext cx="8382000" cy="553998"/>
            </a:xfrm>
            <a:prstGeom prst="rect">
              <a:avLst/>
            </a:prstGeom>
            <a:noFill/>
          </p:spPr>
          <p:txBody>
            <a:bodyPr wrap="square" rtlCol="0">
              <a:spAutoFit/>
            </a:bodyPr>
            <a:lstStyle/>
            <a:p>
              <a:pPr algn="ctr"/>
              <a:r>
                <a:rPr lang="en-US" sz="3000" i="1">
                  <a:solidFill>
                    <a:srgbClr val="002060"/>
                  </a:solidFill>
                  <a:latin typeface="Arial" panose="020B0604020202020204" pitchFamily="34" charset="0"/>
                  <a:cs typeface="Arial" panose="020B0604020202020204" pitchFamily="34" charset="0"/>
                </a:rPr>
                <a:t>Hình 1. Trang tính chưa được định dạng </a:t>
              </a:r>
            </a:p>
          </p:txBody>
        </p:sp>
      </p:grpSp>
      <p:grpSp>
        <p:nvGrpSpPr>
          <p:cNvPr id="24" name="Group 23"/>
          <p:cNvGrpSpPr/>
          <p:nvPr/>
        </p:nvGrpSpPr>
        <p:grpSpPr>
          <a:xfrm>
            <a:off x="8747599" y="5958844"/>
            <a:ext cx="8564005" cy="3768972"/>
            <a:chOff x="7924799" y="5631596"/>
            <a:chExt cx="8649625" cy="3928157"/>
          </a:xfrm>
        </p:grpSpPr>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799" y="5631596"/>
              <a:ext cx="8649625" cy="3291031"/>
            </a:xfrm>
            <a:prstGeom prst="rect">
              <a:avLst/>
            </a:prstGeom>
          </p:spPr>
        </p:pic>
        <p:sp>
          <p:nvSpPr>
            <p:cNvPr id="28" name="TextBox 27"/>
            <p:cNvSpPr txBox="1"/>
            <p:nvPr/>
          </p:nvSpPr>
          <p:spPr>
            <a:xfrm>
              <a:off x="8192424" y="9005755"/>
              <a:ext cx="8382000" cy="553998"/>
            </a:xfrm>
            <a:prstGeom prst="rect">
              <a:avLst/>
            </a:prstGeom>
            <a:noFill/>
          </p:spPr>
          <p:txBody>
            <a:bodyPr wrap="square" rtlCol="0">
              <a:spAutoFit/>
            </a:bodyPr>
            <a:lstStyle/>
            <a:p>
              <a:pPr algn="ctr"/>
              <a:r>
                <a:rPr lang="en-US" sz="3000" i="1">
                  <a:solidFill>
                    <a:srgbClr val="002060"/>
                  </a:solidFill>
                  <a:latin typeface="Arial" panose="020B0604020202020204" pitchFamily="34" charset="0"/>
                  <a:cs typeface="Arial" panose="020B0604020202020204" pitchFamily="34" charset="0"/>
                </a:rPr>
                <a:t>Hình 2. Trang tính đã được định dạng </a:t>
              </a:r>
            </a:p>
          </p:txBody>
        </p:sp>
      </p:grpSp>
      <p:sp>
        <p:nvSpPr>
          <p:cNvPr id="8" name="Down Arrow 7"/>
          <p:cNvSpPr/>
          <p:nvPr/>
        </p:nvSpPr>
        <p:spPr>
          <a:xfrm>
            <a:off x="12700993" y="5186925"/>
            <a:ext cx="461096" cy="75311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488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701201" y="952500"/>
            <a:ext cx="152400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a:latin typeface="Arial" panose="020B0604020202020204" pitchFamily="34" charset="0"/>
                <a:cs typeface="Arial" panose="020B0604020202020204" pitchFamily="34" charset="0"/>
              </a:rPr>
              <a:t>Thao tác căn lề dữ liệu các ô tính trong khối ô tính A3:A8:</a:t>
            </a:r>
          </a:p>
        </p:txBody>
      </p:sp>
      <p:sp>
        <p:nvSpPr>
          <p:cNvPr id="3" name="Rounded Rectangle 2"/>
          <p:cNvSpPr/>
          <p:nvPr/>
        </p:nvSpPr>
        <p:spPr>
          <a:xfrm>
            <a:off x="1295400" y="2324100"/>
            <a:ext cx="15697200" cy="1066800"/>
          </a:xfrm>
          <a:prstGeom prst="roundRect">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1: </a:t>
            </a:r>
            <a:r>
              <a:rPr lang="vi-VN" sz="4000">
                <a:solidFill>
                  <a:schemeClr val="tx1"/>
                </a:solidFill>
              </a:rPr>
              <a:t>Chọn ô tính A3, kéo thả chuột đến ô A8.</a:t>
            </a:r>
            <a:endParaRPr lang="en-US" sz="4000">
              <a:solidFill>
                <a:schemeClr val="tx1"/>
              </a:solidFill>
            </a:endParaRPr>
          </a:p>
        </p:txBody>
      </p:sp>
      <p:sp>
        <p:nvSpPr>
          <p:cNvPr id="25" name="Rounded Rectangle 24"/>
          <p:cNvSpPr/>
          <p:nvPr/>
        </p:nvSpPr>
        <p:spPr>
          <a:xfrm>
            <a:off x="1333498" y="4074993"/>
            <a:ext cx="15697200" cy="1066800"/>
          </a:xfrm>
          <a:prstGeom prst="roundRect">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a:t>
            </a:r>
            <a:r>
              <a:rPr lang="en-US" sz="4000" b="1">
                <a:solidFill>
                  <a:schemeClr val="tx1"/>
                </a:solidFill>
                <a:latin typeface="Arial" panose="020B0604020202020204" pitchFamily="34" charset="0"/>
                <a:cs typeface="Arial" panose="020B0604020202020204" pitchFamily="34" charset="0"/>
              </a:rPr>
              <a:t>2</a:t>
            </a:r>
            <a:r>
              <a:rPr lang="vi-VN" sz="4000" b="1">
                <a:solidFill>
                  <a:schemeClr val="tx1"/>
                </a:solidFill>
              </a:rPr>
              <a:t>: </a:t>
            </a:r>
            <a:r>
              <a:rPr lang="vi-VN" sz="4000">
                <a:solidFill>
                  <a:schemeClr val="tx1"/>
                </a:solidFill>
              </a:rPr>
              <a:t>Chọn </a:t>
            </a:r>
            <a:r>
              <a:rPr lang="en-US" sz="4000">
                <a:solidFill>
                  <a:schemeClr val="tx1"/>
                </a:solidFill>
                <a:latin typeface="Arial" panose="020B0604020202020204" pitchFamily="34" charset="0"/>
                <a:cs typeface="Arial" panose="020B0604020202020204" pitchFamily="34" charset="0"/>
              </a:rPr>
              <a:t>cách thức căn lề cho dữ liệu:</a:t>
            </a:r>
          </a:p>
        </p:txBody>
      </p:sp>
      <p:cxnSp>
        <p:nvCxnSpPr>
          <p:cNvPr id="11" name="Straight Arrow Connector 10"/>
          <p:cNvCxnSpPr/>
          <p:nvPr/>
        </p:nvCxnSpPr>
        <p:spPr>
          <a:xfrm>
            <a:off x="4419600" y="5150140"/>
            <a:ext cx="0" cy="990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487400" y="5141793"/>
            <a:ext cx="0" cy="990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342309" y="6178350"/>
            <a:ext cx="6667500" cy="3039107"/>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Chọn </a:t>
            </a:r>
            <a:r>
              <a:rPr lang="en-US" sz="3600" b="1" i="1">
                <a:solidFill>
                  <a:schemeClr val="tx1"/>
                </a:solidFill>
                <a:latin typeface="Arial" panose="020B0604020202020204" pitchFamily="34" charset="0"/>
                <a:cs typeface="Arial" panose="020B0604020202020204" pitchFamily="34" charset="0"/>
              </a:rPr>
              <a:t>Home &gt; Alignment &gt; </a:t>
            </a:r>
            <a:r>
              <a:rPr lang="en-US" sz="3600">
                <a:solidFill>
                  <a:schemeClr val="tx1"/>
                </a:solidFill>
                <a:latin typeface="Arial" panose="020B0604020202020204" pitchFamily="34" charset="0"/>
                <a:cs typeface="Arial" panose="020B0604020202020204" pitchFamily="34" charset="0"/>
              </a:rPr>
              <a:t>Chọn dữ liệu căn lề theo chiều ngang: </a:t>
            </a:r>
            <a:r>
              <a:rPr lang="en-US" sz="3600" b="1">
                <a:solidFill>
                  <a:schemeClr val="tx1"/>
                </a:solidFill>
                <a:latin typeface="Arial" panose="020B0604020202020204" pitchFamily="34" charset="0"/>
                <a:cs typeface="Arial" panose="020B0604020202020204" pitchFamily="34" charset="0"/>
              </a:rPr>
              <a:t>Center</a:t>
            </a:r>
          </a:p>
        </p:txBody>
      </p:sp>
      <p:sp>
        <p:nvSpPr>
          <p:cNvPr id="29" name="Rounded Rectangle 28"/>
          <p:cNvSpPr/>
          <p:nvPr/>
        </p:nvSpPr>
        <p:spPr>
          <a:xfrm>
            <a:off x="10477500" y="6099716"/>
            <a:ext cx="6553198" cy="3039107"/>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Chọn </a:t>
            </a:r>
            <a:r>
              <a:rPr lang="en-US" sz="3600" b="1">
                <a:solidFill>
                  <a:schemeClr val="tx1"/>
                </a:solidFill>
                <a:latin typeface="Arial" panose="020B0604020202020204" pitchFamily="34" charset="0"/>
                <a:cs typeface="Arial" panose="020B0604020202020204" pitchFamily="34" charset="0"/>
              </a:rPr>
              <a:t>Home &gt; Alignment &gt; </a:t>
            </a:r>
            <a:r>
              <a:rPr lang="en-US" sz="3600">
                <a:solidFill>
                  <a:schemeClr val="tx1"/>
                </a:solidFill>
                <a:latin typeface="Arial" panose="020B0604020202020204" pitchFamily="34" charset="0"/>
                <a:cs typeface="Arial" panose="020B0604020202020204" pitchFamily="34" charset="0"/>
              </a:rPr>
              <a:t>Chọn dữ liệu căn lề theo chiều dọc: </a:t>
            </a:r>
            <a:r>
              <a:rPr lang="en-US" sz="3600" b="1">
                <a:solidFill>
                  <a:schemeClr val="tx1"/>
                </a:solidFill>
                <a:latin typeface="Arial" panose="020B0604020202020204" pitchFamily="34" charset="0"/>
                <a:cs typeface="Arial" panose="020B0604020202020204" pitchFamily="34" charset="0"/>
              </a:rPr>
              <a:t>Middle Align</a:t>
            </a:r>
          </a:p>
        </p:txBody>
      </p:sp>
    </p:spTree>
    <p:extLst>
      <p:ext uri="{BB962C8B-B14F-4D97-AF65-F5344CB8AC3E}">
        <p14:creationId xmlns:p14="http://schemas.microsoft.com/office/powerpoint/2010/main" val="37681006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701201" y="952500"/>
            <a:ext cx="152400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a:latin typeface="Arial" panose="020B0604020202020204" pitchFamily="34" charset="0"/>
                <a:cs typeface="Arial" panose="020B0604020202020204" pitchFamily="34" charset="0"/>
              </a:rPr>
              <a:t>Thao tác căn lề dữ liệu các ô tính trong khối ô tính A3:G8:</a:t>
            </a:r>
          </a:p>
        </p:txBody>
      </p:sp>
      <p:sp>
        <p:nvSpPr>
          <p:cNvPr id="3" name="Rounded Rectangle 2"/>
          <p:cNvSpPr/>
          <p:nvPr/>
        </p:nvSpPr>
        <p:spPr>
          <a:xfrm>
            <a:off x="1295400" y="2324100"/>
            <a:ext cx="15697200" cy="10668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1: </a:t>
            </a:r>
            <a:r>
              <a:rPr lang="vi-VN" sz="4000">
                <a:solidFill>
                  <a:schemeClr val="tx1"/>
                </a:solidFill>
              </a:rPr>
              <a:t>Chọn ô tính A3, kéo thả chuột đến ô G8.</a:t>
            </a:r>
            <a:endParaRPr lang="en-US" sz="4000">
              <a:solidFill>
                <a:schemeClr val="tx1"/>
              </a:solidFill>
            </a:endParaRPr>
          </a:p>
        </p:txBody>
      </p:sp>
      <p:sp>
        <p:nvSpPr>
          <p:cNvPr id="25" name="Rounded Rectangle 24"/>
          <p:cNvSpPr/>
          <p:nvPr/>
        </p:nvSpPr>
        <p:spPr>
          <a:xfrm>
            <a:off x="1333498" y="4074993"/>
            <a:ext cx="15697200" cy="10668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a:t>
            </a:r>
            <a:r>
              <a:rPr lang="en-US" sz="4000" b="1">
                <a:solidFill>
                  <a:schemeClr val="tx1"/>
                </a:solidFill>
                <a:latin typeface="Arial" panose="020B0604020202020204" pitchFamily="34" charset="0"/>
                <a:cs typeface="Arial" panose="020B0604020202020204" pitchFamily="34" charset="0"/>
              </a:rPr>
              <a:t>2</a:t>
            </a:r>
            <a:r>
              <a:rPr lang="vi-VN" sz="4000" b="1">
                <a:solidFill>
                  <a:schemeClr val="tx1"/>
                </a:solidFill>
              </a:rPr>
              <a:t>: </a:t>
            </a:r>
            <a:r>
              <a:rPr lang="vi-VN" sz="4000">
                <a:solidFill>
                  <a:schemeClr val="tx1"/>
                </a:solidFill>
              </a:rPr>
              <a:t>Chọn </a:t>
            </a:r>
            <a:r>
              <a:rPr lang="en-US" sz="4000">
                <a:solidFill>
                  <a:schemeClr val="tx1"/>
                </a:solidFill>
                <a:latin typeface="Arial" panose="020B0604020202020204" pitchFamily="34" charset="0"/>
                <a:cs typeface="Arial" panose="020B0604020202020204" pitchFamily="34" charset="0"/>
              </a:rPr>
              <a:t>cách thức căn lề cho dữ liệu:</a:t>
            </a:r>
          </a:p>
        </p:txBody>
      </p:sp>
      <p:cxnSp>
        <p:nvCxnSpPr>
          <p:cNvPr id="11" name="Straight Arrow Connector 10"/>
          <p:cNvCxnSpPr/>
          <p:nvPr/>
        </p:nvCxnSpPr>
        <p:spPr>
          <a:xfrm>
            <a:off x="4419600" y="5150140"/>
            <a:ext cx="0" cy="990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487400" y="5141793"/>
            <a:ext cx="0" cy="990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342309" y="6178350"/>
            <a:ext cx="6667500" cy="303910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Chọn </a:t>
            </a:r>
            <a:r>
              <a:rPr lang="en-US" sz="3600" b="1" i="1">
                <a:solidFill>
                  <a:schemeClr val="tx1"/>
                </a:solidFill>
                <a:latin typeface="Arial" panose="020B0604020202020204" pitchFamily="34" charset="0"/>
                <a:cs typeface="Arial" panose="020B0604020202020204" pitchFamily="34" charset="0"/>
              </a:rPr>
              <a:t>Home &gt; Alignment &gt; </a:t>
            </a:r>
            <a:r>
              <a:rPr lang="en-US" sz="3600">
                <a:solidFill>
                  <a:schemeClr val="tx1"/>
                </a:solidFill>
                <a:latin typeface="Arial" panose="020B0604020202020204" pitchFamily="34" charset="0"/>
                <a:cs typeface="Arial" panose="020B0604020202020204" pitchFamily="34" charset="0"/>
              </a:rPr>
              <a:t>Chọn dữ liệu căn lề theo chiều ngang: </a:t>
            </a:r>
            <a:r>
              <a:rPr lang="en-US" sz="3600" b="1">
                <a:solidFill>
                  <a:schemeClr val="tx1"/>
                </a:solidFill>
                <a:latin typeface="Arial" panose="020B0604020202020204" pitchFamily="34" charset="0"/>
                <a:cs typeface="Arial" panose="020B0604020202020204" pitchFamily="34" charset="0"/>
              </a:rPr>
              <a:t>Center</a:t>
            </a:r>
          </a:p>
        </p:txBody>
      </p:sp>
      <p:sp>
        <p:nvSpPr>
          <p:cNvPr id="29" name="Rounded Rectangle 28"/>
          <p:cNvSpPr/>
          <p:nvPr/>
        </p:nvSpPr>
        <p:spPr>
          <a:xfrm>
            <a:off x="10477500" y="6099716"/>
            <a:ext cx="6553198" cy="303910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Chọn </a:t>
            </a:r>
            <a:r>
              <a:rPr lang="en-US" sz="3600" b="1">
                <a:solidFill>
                  <a:schemeClr val="tx1"/>
                </a:solidFill>
                <a:latin typeface="Arial" panose="020B0604020202020204" pitchFamily="34" charset="0"/>
                <a:cs typeface="Arial" panose="020B0604020202020204" pitchFamily="34" charset="0"/>
              </a:rPr>
              <a:t>Home &gt; Alignment &gt; </a:t>
            </a:r>
            <a:r>
              <a:rPr lang="en-US" sz="3600">
                <a:solidFill>
                  <a:schemeClr val="tx1"/>
                </a:solidFill>
                <a:latin typeface="Arial" panose="020B0604020202020204" pitchFamily="34" charset="0"/>
                <a:cs typeface="Arial" panose="020B0604020202020204" pitchFamily="34" charset="0"/>
              </a:rPr>
              <a:t>Chọn dữ liệu căn lề theo chiều dọc: </a:t>
            </a:r>
            <a:r>
              <a:rPr lang="en-US" sz="3600" b="1">
                <a:solidFill>
                  <a:schemeClr val="tx1"/>
                </a:solidFill>
                <a:latin typeface="Arial" panose="020B0604020202020204" pitchFamily="34" charset="0"/>
                <a:cs typeface="Arial" panose="020B0604020202020204" pitchFamily="34" charset="0"/>
              </a:rPr>
              <a:t>Middle Align</a:t>
            </a:r>
          </a:p>
        </p:txBody>
      </p:sp>
    </p:spTree>
    <p:extLst>
      <p:ext uri="{BB962C8B-B14F-4D97-AF65-F5344CB8AC3E}">
        <p14:creationId xmlns:p14="http://schemas.microsoft.com/office/powerpoint/2010/main" val="22384715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 name="Rounded Rectangle 2"/>
          <p:cNvSpPr/>
          <p:nvPr/>
        </p:nvSpPr>
        <p:spPr>
          <a:xfrm>
            <a:off x="1333498" y="1562100"/>
            <a:ext cx="15697200" cy="1510916"/>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3: </a:t>
            </a:r>
            <a:r>
              <a:rPr lang="vi-VN" sz="4000">
                <a:solidFill>
                  <a:schemeClr val="tx1"/>
                </a:solidFill>
              </a:rPr>
              <a:t>Chọn tính B3, kéo thả chuột đến ô B8.</a:t>
            </a:r>
            <a:endParaRPr lang="en-US" sz="4000">
              <a:solidFill>
                <a:schemeClr val="tx1"/>
              </a:solidFill>
            </a:endParaRPr>
          </a:p>
        </p:txBody>
      </p:sp>
      <p:sp>
        <p:nvSpPr>
          <p:cNvPr id="25" name="Rounded Rectangle 24"/>
          <p:cNvSpPr/>
          <p:nvPr/>
        </p:nvSpPr>
        <p:spPr>
          <a:xfrm>
            <a:off x="1333498" y="3823892"/>
            <a:ext cx="15697200" cy="16002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Bước 4: </a:t>
            </a:r>
            <a:r>
              <a:rPr lang="en-US" sz="4000">
                <a:solidFill>
                  <a:schemeClr val="tx1"/>
                </a:solidFill>
                <a:latin typeface="Arial" panose="020B0604020202020204" pitchFamily="34" charset="0"/>
                <a:cs typeface="Arial" panose="020B0604020202020204" pitchFamily="34" charset="0"/>
              </a:rPr>
              <a:t>Chọn </a:t>
            </a:r>
            <a:r>
              <a:rPr lang="en-US" sz="4000" b="1" i="1">
                <a:solidFill>
                  <a:schemeClr val="tx1"/>
                </a:solidFill>
                <a:latin typeface="Arial" panose="020B0604020202020204" pitchFamily="34" charset="0"/>
                <a:cs typeface="Arial" panose="020B0604020202020204" pitchFamily="34" charset="0"/>
              </a:rPr>
              <a:t>Home &gt; Alignment &gt; Align Left</a:t>
            </a:r>
            <a:r>
              <a:rPr lang="en-US" sz="4000">
                <a:solidFill>
                  <a:schemeClr val="tx1"/>
                </a:solidFill>
                <a:latin typeface="Arial" panose="020B0604020202020204" pitchFamily="34" charset="0"/>
                <a:cs typeface="Arial" panose="020B0604020202020204" pitchFamily="34" charset="0"/>
              </a:rPr>
              <a:t>.</a:t>
            </a:r>
          </a:p>
        </p:txBody>
      </p:sp>
      <p:pic>
        <p:nvPicPr>
          <p:cNvPr id="15" name="Picture 2"/>
          <p:cNvPicPr>
            <a:picLocks noChangeAspect="1"/>
          </p:cNvPicPr>
          <p:nvPr/>
        </p:nvPicPr>
        <p:blipFill>
          <a:blip r:embed="rId2"/>
          <a:srcRect/>
          <a:stretch>
            <a:fillRect/>
          </a:stretch>
        </p:blipFill>
        <p:spPr>
          <a:xfrm>
            <a:off x="228600" y="5177838"/>
            <a:ext cx="6656813" cy="4851152"/>
          </a:xfrm>
          <a:prstGeom prst="rect">
            <a:avLst/>
          </a:prstGeom>
        </p:spPr>
      </p:pic>
      <p:pic>
        <p:nvPicPr>
          <p:cNvPr id="1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54065" y="7027735"/>
            <a:ext cx="3096933" cy="3038865"/>
          </a:xfrm>
          <a:prstGeom prst="rect">
            <a:avLst/>
          </a:prstGeom>
        </p:spPr>
      </p:pic>
    </p:spTree>
    <p:extLst>
      <p:ext uri="{BB962C8B-B14F-4D97-AF65-F5344CB8AC3E}">
        <p14:creationId xmlns:p14="http://schemas.microsoft.com/office/powerpoint/2010/main" val="37138632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grpSp>
        <p:nvGrpSpPr>
          <p:cNvPr id="7" name="Group 7"/>
          <p:cNvGrpSpPr/>
          <p:nvPr/>
        </p:nvGrpSpPr>
        <p:grpSpPr>
          <a:xfrm>
            <a:off x="3176578" y="9543064"/>
            <a:ext cx="2443263" cy="743936"/>
            <a:chOff x="0" y="0"/>
            <a:chExt cx="6605515" cy="2011276"/>
          </a:xfrm>
        </p:grpSpPr>
        <p:sp>
          <p:nvSpPr>
            <p:cNvPr id="8" name="Freeform 8"/>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9" name="Freeform 9"/>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0" name="AutoShape 10"/>
          <p:cNvSpPr/>
          <p:nvPr/>
        </p:nvSpPr>
        <p:spPr>
          <a:xfrm rot="-5400000">
            <a:off x="4061755" y="9891220"/>
            <a:ext cx="324041" cy="0"/>
          </a:xfrm>
          <a:prstGeom prst="line">
            <a:avLst/>
          </a:prstGeom>
          <a:ln w="47625" cap="rnd">
            <a:solidFill>
              <a:srgbClr val="38455D"/>
            </a:solidFill>
            <a:prstDash val="solid"/>
            <a:headEnd type="none" w="sm" len="sm"/>
            <a:tailEnd type="none" w="sm" len="sm"/>
          </a:ln>
        </p:spPr>
      </p:sp>
      <p:sp>
        <p:nvSpPr>
          <p:cNvPr id="11" name="AutoShape 11"/>
          <p:cNvSpPr/>
          <p:nvPr/>
        </p:nvSpPr>
        <p:spPr>
          <a:xfrm rot="-5400000">
            <a:off x="4236189"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4410624" y="9891220"/>
            <a:ext cx="324041" cy="0"/>
          </a:xfrm>
          <a:prstGeom prst="line">
            <a:avLst/>
          </a:prstGeom>
          <a:ln w="47625" cap="rnd">
            <a:solidFill>
              <a:srgbClr val="38455D"/>
            </a:solidFill>
            <a:prstDash val="solid"/>
            <a:headEnd type="none" w="sm" len="sm"/>
            <a:tailEnd type="none" w="sm" len="sm"/>
          </a:ln>
        </p:spPr>
      </p:sp>
      <p:grpSp>
        <p:nvGrpSpPr>
          <p:cNvPr id="13" name="Group 13"/>
          <p:cNvGrpSpPr/>
          <p:nvPr/>
        </p:nvGrpSpPr>
        <p:grpSpPr>
          <a:xfrm rot="5400000">
            <a:off x="2550117" y="9769747"/>
            <a:ext cx="432159" cy="290570"/>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5" name="Group 15"/>
          <p:cNvGrpSpPr/>
          <p:nvPr/>
        </p:nvGrpSpPr>
        <p:grpSpPr>
          <a:xfrm rot="-5400000">
            <a:off x="17659937" y="9769747"/>
            <a:ext cx="432159" cy="290570"/>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645652" y="1157813"/>
            <a:ext cx="3791673" cy="276792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94069" y="3531777"/>
            <a:ext cx="3791673" cy="2767921"/>
          </a:xfrm>
          <a:prstGeom prst="rect">
            <a:avLst/>
          </a:prstGeom>
        </p:spPr>
      </p:pic>
      <p:grpSp>
        <p:nvGrpSpPr>
          <p:cNvPr id="19" name="Group 19"/>
          <p:cNvGrpSpPr/>
          <p:nvPr/>
        </p:nvGrpSpPr>
        <p:grpSpPr>
          <a:xfrm>
            <a:off x="412221" y="1062562"/>
            <a:ext cx="12233431" cy="7706349"/>
            <a:chOff x="0" y="0"/>
            <a:chExt cx="3945760" cy="3181198"/>
          </a:xfrm>
        </p:grpSpPr>
        <p:sp>
          <p:nvSpPr>
            <p:cNvPr id="20" name="Freeform 20"/>
            <p:cNvSpPr/>
            <p:nvPr/>
          </p:nvSpPr>
          <p:spPr>
            <a:xfrm>
              <a:off x="92710" y="106680"/>
              <a:ext cx="3841620" cy="3061818"/>
            </a:xfrm>
            <a:custGeom>
              <a:avLst/>
              <a:gdLst/>
              <a:ahLst/>
              <a:cxnLst/>
              <a:rect l="l" t="t" r="r" b="b"/>
              <a:pathLst>
                <a:path w="3841620" h="3061818">
                  <a:moveTo>
                    <a:pt x="3814950" y="2872588"/>
                  </a:moveTo>
                  <a:cubicBezTo>
                    <a:pt x="3814950" y="2960218"/>
                    <a:pt x="3738750" y="3031338"/>
                    <a:pt x="3657470" y="3031338"/>
                  </a:cubicBezTo>
                  <a:lnTo>
                    <a:pt x="66040" y="3031338"/>
                  </a:lnTo>
                  <a:cubicBezTo>
                    <a:pt x="43180" y="3031338"/>
                    <a:pt x="20320" y="3026258"/>
                    <a:pt x="0" y="3017368"/>
                  </a:cubicBezTo>
                  <a:cubicBezTo>
                    <a:pt x="26670" y="3045308"/>
                    <a:pt x="63500" y="3061818"/>
                    <a:pt x="118612" y="3061818"/>
                  </a:cubicBezTo>
                  <a:lnTo>
                    <a:pt x="3695570" y="3061818"/>
                  </a:lnTo>
                  <a:cubicBezTo>
                    <a:pt x="3775580" y="3061818"/>
                    <a:pt x="3841620" y="2995778"/>
                    <a:pt x="3841620" y="2915768"/>
                  </a:cubicBezTo>
                  <a:lnTo>
                    <a:pt x="3841620" y="95250"/>
                  </a:lnTo>
                  <a:cubicBezTo>
                    <a:pt x="3841620" y="58420"/>
                    <a:pt x="3827650" y="25400"/>
                    <a:pt x="3806060" y="0"/>
                  </a:cubicBezTo>
                  <a:cubicBezTo>
                    <a:pt x="3812410" y="16510"/>
                    <a:pt x="3814950" y="34290"/>
                    <a:pt x="3814950" y="52070"/>
                  </a:cubicBezTo>
                  <a:lnTo>
                    <a:pt x="3814950" y="2872588"/>
                  </a:lnTo>
                  <a:lnTo>
                    <a:pt x="3814950" y="2872588"/>
                  </a:lnTo>
                  <a:close/>
                </a:path>
              </a:pathLst>
            </a:custGeom>
            <a:solidFill>
              <a:srgbClr val="38455D"/>
            </a:solidFill>
          </p:spPr>
        </p:sp>
        <p:sp>
          <p:nvSpPr>
            <p:cNvPr id="21" name="Freeform 21"/>
            <p:cNvSpPr/>
            <p:nvPr/>
          </p:nvSpPr>
          <p:spPr>
            <a:xfrm>
              <a:off x="12700" y="12700"/>
              <a:ext cx="3880990" cy="3112618"/>
            </a:xfrm>
            <a:custGeom>
              <a:avLst/>
              <a:gdLst/>
              <a:ahLst/>
              <a:cxnLst/>
              <a:rect l="l" t="t" r="r" b="b"/>
              <a:pathLst>
                <a:path w="3880990" h="3112618">
                  <a:moveTo>
                    <a:pt x="146050" y="3112618"/>
                  </a:moveTo>
                  <a:lnTo>
                    <a:pt x="3734940" y="3112618"/>
                  </a:lnTo>
                  <a:cubicBezTo>
                    <a:pt x="3814950" y="3112618"/>
                    <a:pt x="3880990" y="3046578"/>
                    <a:pt x="3880990" y="2966568"/>
                  </a:cubicBezTo>
                  <a:lnTo>
                    <a:pt x="3880990" y="146050"/>
                  </a:lnTo>
                  <a:cubicBezTo>
                    <a:pt x="3880990" y="66040"/>
                    <a:pt x="3814950" y="0"/>
                    <a:pt x="3734940"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2" name="Freeform 22"/>
            <p:cNvSpPr/>
            <p:nvPr/>
          </p:nvSpPr>
          <p:spPr>
            <a:xfrm>
              <a:off x="0" y="0"/>
              <a:ext cx="3945760" cy="3181198"/>
            </a:xfrm>
            <a:custGeom>
              <a:avLst/>
              <a:gdLst/>
              <a:ahLst/>
              <a:cxnLst/>
              <a:rect l="l" t="t" r="r" b="b"/>
              <a:pathLst>
                <a:path w="3945760" h="3181198">
                  <a:moveTo>
                    <a:pt x="3882260" y="74930"/>
                  </a:moveTo>
                  <a:cubicBezTo>
                    <a:pt x="3854320" y="30480"/>
                    <a:pt x="3804790" y="0"/>
                    <a:pt x="3747640" y="0"/>
                  </a:cubicBezTo>
                  <a:lnTo>
                    <a:pt x="158750" y="0"/>
                  </a:lnTo>
                  <a:cubicBezTo>
                    <a:pt x="71120" y="0"/>
                    <a:pt x="0" y="71120"/>
                    <a:pt x="0" y="158750"/>
                  </a:cubicBezTo>
                  <a:lnTo>
                    <a:pt x="0" y="2979268"/>
                  </a:lnTo>
                  <a:cubicBezTo>
                    <a:pt x="0" y="3031338"/>
                    <a:pt x="25400" y="3077058"/>
                    <a:pt x="63500" y="3106268"/>
                  </a:cubicBezTo>
                  <a:cubicBezTo>
                    <a:pt x="91440" y="3150718"/>
                    <a:pt x="140970" y="3181198"/>
                    <a:pt x="214850" y="3181198"/>
                  </a:cubicBezTo>
                  <a:lnTo>
                    <a:pt x="3787010" y="3181198"/>
                  </a:lnTo>
                  <a:cubicBezTo>
                    <a:pt x="3874640" y="3181198"/>
                    <a:pt x="3945760" y="3110078"/>
                    <a:pt x="3945760" y="3022448"/>
                  </a:cubicBezTo>
                  <a:lnTo>
                    <a:pt x="3945760" y="201930"/>
                  </a:lnTo>
                  <a:cubicBezTo>
                    <a:pt x="3945760" y="149860"/>
                    <a:pt x="3920360" y="104140"/>
                    <a:pt x="3882260" y="74930"/>
                  </a:cubicBezTo>
                  <a:close/>
                  <a:moveTo>
                    <a:pt x="12700" y="2979268"/>
                  </a:moveTo>
                  <a:lnTo>
                    <a:pt x="12700" y="158750"/>
                  </a:lnTo>
                  <a:cubicBezTo>
                    <a:pt x="12700" y="78740"/>
                    <a:pt x="78740" y="12700"/>
                    <a:pt x="158750" y="12700"/>
                  </a:cubicBezTo>
                  <a:lnTo>
                    <a:pt x="3747640" y="12700"/>
                  </a:lnTo>
                  <a:cubicBezTo>
                    <a:pt x="3827650" y="12700"/>
                    <a:pt x="3893690" y="78740"/>
                    <a:pt x="3893690" y="158750"/>
                  </a:cubicBezTo>
                  <a:lnTo>
                    <a:pt x="3893690" y="2979268"/>
                  </a:lnTo>
                  <a:cubicBezTo>
                    <a:pt x="3893690" y="3059278"/>
                    <a:pt x="3827650" y="3125318"/>
                    <a:pt x="3747640" y="3125318"/>
                  </a:cubicBezTo>
                  <a:lnTo>
                    <a:pt x="158750" y="3125318"/>
                  </a:lnTo>
                  <a:cubicBezTo>
                    <a:pt x="78740" y="3125318"/>
                    <a:pt x="12700" y="3060548"/>
                    <a:pt x="12700" y="2979268"/>
                  </a:cubicBezTo>
                  <a:close/>
                  <a:moveTo>
                    <a:pt x="3934330" y="3022448"/>
                  </a:moveTo>
                  <a:cubicBezTo>
                    <a:pt x="3934330" y="3102458"/>
                    <a:pt x="3867020" y="3168498"/>
                    <a:pt x="3787010" y="3168498"/>
                  </a:cubicBezTo>
                  <a:lnTo>
                    <a:pt x="214850" y="3168498"/>
                  </a:lnTo>
                  <a:cubicBezTo>
                    <a:pt x="157480" y="3168498"/>
                    <a:pt x="120650" y="3151988"/>
                    <a:pt x="93980" y="3124048"/>
                  </a:cubicBezTo>
                  <a:cubicBezTo>
                    <a:pt x="114300" y="3132938"/>
                    <a:pt x="135890" y="3138018"/>
                    <a:pt x="160020" y="3138018"/>
                  </a:cubicBezTo>
                  <a:lnTo>
                    <a:pt x="3748910" y="3138018"/>
                  </a:lnTo>
                  <a:cubicBezTo>
                    <a:pt x="3836540" y="3138018"/>
                    <a:pt x="3907660" y="3066898"/>
                    <a:pt x="3907660" y="2979268"/>
                  </a:cubicBezTo>
                  <a:lnTo>
                    <a:pt x="3907660" y="158750"/>
                  </a:lnTo>
                  <a:cubicBezTo>
                    <a:pt x="3907660" y="140970"/>
                    <a:pt x="3903850" y="123190"/>
                    <a:pt x="3898770" y="106680"/>
                  </a:cubicBezTo>
                  <a:cubicBezTo>
                    <a:pt x="3920360" y="132080"/>
                    <a:pt x="3934330" y="165100"/>
                    <a:pt x="3934330" y="201930"/>
                  </a:cubicBezTo>
                  <a:lnTo>
                    <a:pt x="3934330" y="3022448"/>
                  </a:lnTo>
                  <a:cubicBezTo>
                    <a:pt x="3934330" y="3022448"/>
                    <a:pt x="3934330" y="3022448"/>
                    <a:pt x="3934330" y="3022448"/>
                  </a:cubicBezTo>
                  <a:close/>
                </a:path>
              </a:pathLst>
            </a:custGeom>
            <a:solidFill>
              <a:srgbClr val="38455D"/>
            </a:solidFill>
          </p:spPr>
        </p:sp>
      </p:grpSp>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721782" y="6067665"/>
            <a:ext cx="3791673" cy="2767921"/>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0152" y="6967859"/>
            <a:ext cx="1160579" cy="1199565"/>
          </a:xfrm>
          <a:prstGeom prst="rect">
            <a:avLst/>
          </a:prstGeom>
        </p:spPr>
      </p:pic>
      <p:sp>
        <p:nvSpPr>
          <p:cNvPr id="28" name="TextBox 27"/>
          <p:cNvSpPr txBox="1"/>
          <p:nvPr/>
        </p:nvSpPr>
        <p:spPr>
          <a:xfrm>
            <a:off x="1172005" y="2541773"/>
            <a:ext cx="10591800" cy="4873001"/>
          </a:xfrm>
          <a:prstGeom prst="rect">
            <a:avLst/>
          </a:prstGeom>
          <a:noFill/>
        </p:spPr>
        <p:txBody>
          <a:bodyPr wrap="square" rtlCol="0">
            <a:spAutoFit/>
          </a:bodyPr>
          <a:lstStyle/>
          <a:p>
            <a:pPr algn="ctr">
              <a:lnSpc>
                <a:spcPct val="150000"/>
              </a:lnSpc>
            </a:pPr>
            <a:r>
              <a:rPr lang="en-US" sz="7200" b="1">
                <a:latin typeface="Arial" panose="020B0604020202020204" pitchFamily="34" charset="0"/>
                <a:cs typeface="Arial" panose="020B0604020202020204" pitchFamily="34" charset="0"/>
              </a:rPr>
              <a:t>CHÀO MỪNG CÁC EM</a:t>
            </a:r>
          </a:p>
          <a:p>
            <a:pPr algn="ctr">
              <a:lnSpc>
                <a:spcPct val="150000"/>
              </a:lnSpc>
            </a:pPr>
            <a:r>
              <a:rPr lang="en-US" sz="7200" b="1">
                <a:latin typeface="Arial" panose="020B0604020202020204" pitchFamily="34" charset="0"/>
                <a:cs typeface="Arial" panose="020B0604020202020204" pitchFamily="34" charset="0"/>
              </a:rPr>
              <a:t>ĐÃ ĐẾN VỚI BUỔI HỌC NGÀY HÔM NAY!</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 name="Rectangle 2"/>
          <p:cNvSpPr/>
          <p:nvPr/>
        </p:nvSpPr>
        <p:spPr>
          <a:xfrm>
            <a:off x="490625" y="1028700"/>
            <a:ext cx="17279333" cy="1143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LƯU Ý </a:t>
            </a:r>
          </a:p>
        </p:txBody>
      </p:sp>
      <p:grpSp>
        <p:nvGrpSpPr>
          <p:cNvPr id="25" name="Group 24"/>
          <p:cNvGrpSpPr/>
          <p:nvPr/>
        </p:nvGrpSpPr>
        <p:grpSpPr>
          <a:xfrm>
            <a:off x="3428998" y="2640436"/>
            <a:ext cx="11506200" cy="3962400"/>
            <a:chOff x="2819400" y="3695700"/>
            <a:chExt cx="11506200" cy="3962400"/>
          </a:xfrm>
        </p:grpSpPr>
        <p:sp>
          <p:nvSpPr>
            <p:cNvPr id="6" name="TextBox 5"/>
            <p:cNvSpPr txBox="1"/>
            <p:nvPr/>
          </p:nvSpPr>
          <p:spPr>
            <a:xfrm>
              <a:off x="3429000" y="3695700"/>
              <a:ext cx="6400800" cy="3124200"/>
            </a:xfrm>
            <a:prstGeom prst="rect">
              <a:avLst/>
            </a:prstGeom>
            <a:noFill/>
          </p:spPr>
          <p:txBody>
            <a:bodyPr wrap="square" rtlCol="0">
              <a:spAutoFit/>
            </a:bodyPr>
            <a:lstStyle/>
            <a:p>
              <a:endParaRPr lang="en-US"/>
            </a:p>
          </p:txBody>
        </p:sp>
        <p:grpSp>
          <p:nvGrpSpPr>
            <p:cNvPr id="17" name="Group 16"/>
            <p:cNvGrpSpPr/>
            <p:nvPr/>
          </p:nvGrpSpPr>
          <p:grpSpPr>
            <a:xfrm>
              <a:off x="3398520" y="4510540"/>
              <a:ext cx="10515600" cy="2862322"/>
              <a:chOff x="2065078" y="5344887"/>
              <a:chExt cx="10515600" cy="286232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078" y="5348697"/>
                <a:ext cx="1371600" cy="850390"/>
              </a:xfrm>
              <a:prstGeom prst="rect">
                <a:avLst/>
              </a:prstGeom>
            </p:spPr>
          </p:pic>
          <p:sp>
            <p:nvSpPr>
              <p:cNvPr id="15" name="TextBox 14"/>
              <p:cNvSpPr txBox="1"/>
              <p:nvPr/>
            </p:nvSpPr>
            <p:spPr>
              <a:xfrm>
                <a:off x="2065078" y="5344887"/>
                <a:ext cx="10515600" cy="2862322"/>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Nháy chuột vào mũi tên bên phải nút           để lựa chọn kiểu đường viền cho ô tính, khối ô tính đang chọn. </a:t>
                </a:r>
              </a:p>
            </p:txBody>
          </p:sp>
        </p:grpSp>
        <p:sp>
          <p:nvSpPr>
            <p:cNvPr id="24" name="Rounded Rectangle 23"/>
            <p:cNvSpPr/>
            <p:nvPr/>
          </p:nvSpPr>
          <p:spPr>
            <a:xfrm>
              <a:off x="2819400" y="4152900"/>
              <a:ext cx="11506200" cy="3505200"/>
            </a:xfrm>
            <a:prstGeom prst="roundRect">
              <a:avLst/>
            </a:prstGeom>
            <a:noFill/>
            <a:ln w="57150">
              <a:solidFill>
                <a:srgbClr val="8D6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236642" y="6768320"/>
            <a:ext cx="8104834" cy="3110230"/>
          </a:xfrm>
          <a:prstGeom prst="rect">
            <a:avLst/>
          </a:prstGeom>
        </p:spPr>
      </p:pic>
    </p:spTree>
    <p:extLst>
      <p:ext uri="{BB962C8B-B14F-4D97-AF65-F5344CB8AC3E}">
        <p14:creationId xmlns:p14="http://schemas.microsoft.com/office/powerpoint/2010/main" val="32215529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10" name="TextBox 9"/>
          <p:cNvSpPr txBox="1"/>
          <p:nvPr/>
        </p:nvSpPr>
        <p:spPr>
          <a:xfrm>
            <a:off x="914400" y="822743"/>
            <a:ext cx="8153400" cy="784830"/>
          </a:xfrm>
          <a:prstGeom prst="rect">
            <a:avLst/>
          </a:prstGeom>
          <a:noFill/>
        </p:spPr>
        <p:txBody>
          <a:bodyPr wrap="square" rtlCol="0">
            <a:spAutoFit/>
          </a:bodyPr>
          <a:lstStyle/>
          <a:p>
            <a:r>
              <a:rPr lang="en-US" sz="4500" b="1">
                <a:solidFill>
                  <a:srgbClr val="C00000"/>
                </a:solidFill>
                <a:latin typeface="Arial" panose="020B0604020202020204" pitchFamily="34" charset="0"/>
                <a:cs typeface="Arial" panose="020B0604020202020204" pitchFamily="34" charset="0"/>
              </a:rPr>
              <a:t>b. Gộp khối ô và căn lề giữa </a:t>
            </a:r>
          </a:p>
        </p:txBody>
      </p:sp>
      <p:grpSp>
        <p:nvGrpSpPr>
          <p:cNvPr id="4" name="Group 3"/>
          <p:cNvGrpSpPr/>
          <p:nvPr/>
        </p:nvGrpSpPr>
        <p:grpSpPr>
          <a:xfrm>
            <a:off x="1118749" y="2807695"/>
            <a:ext cx="7467600" cy="5074383"/>
            <a:chOff x="2057400" y="3101905"/>
            <a:chExt cx="7467600" cy="5074383"/>
          </a:xfrm>
        </p:grpSpPr>
        <p:sp>
          <p:nvSpPr>
            <p:cNvPr id="2" name="TextBox 1"/>
            <p:cNvSpPr txBox="1"/>
            <p:nvPr/>
          </p:nvSpPr>
          <p:spPr>
            <a:xfrm>
              <a:off x="2057400" y="4759968"/>
              <a:ext cx="7467600" cy="3416320"/>
            </a:xfrm>
            <a:prstGeom prst="rect">
              <a:avLst/>
            </a:prstGeom>
            <a:noFill/>
          </p:spPr>
          <p:txBody>
            <a:bodyPr wrap="square" rtlCol="0">
              <a:spAutoFit/>
            </a:bodyPr>
            <a:lstStyle/>
            <a:p>
              <a:pPr algn="just">
                <a:lnSpc>
                  <a:spcPct val="150000"/>
                </a:lnSpc>
              </a:pPr>
              <a:r>
                <a:rPr lang="en-US" sz="3600">
                  <a:latin typeface="Arial" panose="020B0604020202020204" pitchFamily="34" charset="0"/>
                  <a:cs typeface="Arial" panose="020B0604020202020204" pitchFamily="34" charset="0"/>
                </a:rPr>
                <a:t>Ở Hình 6, tại sao chúng ta cần gộp và căn lề giữa khối ô tính A1:G1? Để trang tính trình bày cân đối, đẹp mắt, ta cần thực hiện lệnh nào?</a:t>
              </a:r>
            </a:p>
          </p:txBody>
        </p:sp>
        <p:pic>
          <p:nvPicPr>
            <p:cNvPr id="12"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28976" y="3101905"/>
              <a:ext cx="1924448" cy="1658063"/>
            </a:xfrm>
            <a:prstGeom prst="rect">
              <a:avLst/>
            </a:prstGeom>
          </p:spPr>
        </p:pic>
      </p:grpSp>
      <p:grpSp>
        <p:nvGrpSpPr>
          <p:cNvPr id="14" name="Group 13"/>
          <p:cNvGrpSpPr/>
          <p:nvPr/>
        </p:nvGrpSpPr>
        <p:grpSpPr>
          <a:xfrm>
            <a:off x="8737898" y="3387678"/>
            <a:ext cx="8870352" cy="4819874"/>
            <a:chOff x="9851117" y="3259298"/>
            <a:chExt cx="8870352" cy="4819874"/>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1117" y="3259298"/>
              <a:ext cx="8870352" cy="3404782"/>
            </a:xfrm>
            <a:prstGeom prst="rect">
              <a:avLst/>
            </a:prstGeom>
          </p:spPr>
        </p:pic>
        <p:sp>
          <p:nvSpPr>
            <p:cNvPr id="22" name="TextBox 21"/>
            <p:cNvSpPr txBox="1"/>
            <p:nvPr/>
          </p:nvSpPr>
          <p:spPr>
            <a:xfrm>
              <a:off x="11158557" y="6740344"/>
              <a:ext cx="5984961" cy="1338828"/>
            </a:xfrm>
            <a:prstGeom prst="rect">
              <a:avLst/>
            </a:prstGeom>
            <a:noFill/>
          </p:spPr>
          <p:txBody>
            <a:bodyPr wrap="square" rtlCol="0">
              <a:spAutoFit/>
            </a:bodyPr>
            <a:lstStyle/>
            <a:p>
              <a:pPr algn="ctr">
                <a:lnSpc>
                  <a:spcPct val="150000"/>
                </a:lnSpc>
              </a:pPr>
              <a:r>
                <a:rPr lang="en-US" sz="2700" i="1">
                  <a:solidFill>
                    <a:srgbClr val="002060"/>
                  </a:solidFill>
                  <a:latin typeface="Arial" panose="020B0604020202020204" pitchFamily="34" charset="0"/>
                  <a:cs typeface="Arial" panose="020B0604020202020204" pitchFamily="34" charset="0"/>
                </a:rPr>
                <a:t>Hình 6. Kết quả sau định dạng và điều chỉnh độ rộng của cột </a:t>
              </a:r>
            </a:p>
          </p:txBody>
        </p:sp>
      </p:grpSp>
    </p:spTree>
    <p:extLst>
      <p:ext uri="{BB962C8B-B14F-4D97-AF65-F5344CB8AC3E}">
        <p14:creationId xmlns:p14="http://schemas.microsoft.com/office/powerpoint/2010/main" val="140641821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10" name="TextBox 9"/>
          <p:cNvSpPr txBox="1"/>
          <p:nvPr/>
        </p:nvSpPr>
        <p:spPr>
          <a:xfrm>
            <a:off x="914400" y="822743"/>
            <a:ext cx="8153400" cy="784830"/>
          </a:xfrm>
          <a:prstGeom prst="rect">
            <a:avLst/>
          </a:prstGeom>
          <a:noFill/>
        </p:spPr>
        <p:txBody>
          <a:bodyPr wrap="square" rtlCol="0">
            <a:spAutoFit/>
          </a:bodyPr>
          <a:lstStyle/>
          <a:p>
            <a:r>
              <a:rPr lang="en-US" sz="4500" b="1">
                <a:solidFill>
                  <a:srgbClr val="C00000"/>
                </a:solidFill>
                <a:latin typeface="Arial" panose="020B0604020202020204" pitchFamily="34" charset="0"/>
                <a:cs typeface="Arial" panose="020B0604020202020204" pitchFamily="34" charset="0"/>
              </a:rPr>
              <a:t>b. Gộp khối ô và căn lề giữa </a:t>
            </a:r>
          </a:p>
        </p:txBody>
      </p:sp>
      <p:sp>
        <p:nvSpPr>
          <p:cNvPr id="5" name="TextBox 4"/>
          <p:cNvSpPr txBox="1"/>
          <p:nvPr/>
        </p:nvSpPr>
        <p:spPr>
          <a:xfrm>
            <a:off x="1264152" y="1923497"/>
            <a:ext cx="15835892" cy="3166824"/>
          </a:xfrm>
          <a:prstGeom prst="roundRect">
            <a:avLst/>
          </a:prstGeom>
          <a:solidFill>
            <a:srgbClr val="F0E4D4"/>
          </a:solidFill>
          <a:ln w="57150">
            <a:solidFill>
              <a:srgbClr val="8D6A4E"/>
            </a:solidFill>
            <a:prstDash val="sysDash"/>
          </a:ln>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Ở Hình 6, chúng ta cần gộp và căn lề giữa khối ô tính A1:G1 để trang tính trình bày cân đối, đẹp mắt ta cần căn giữa cho tiêu đề của bảng dữ liệu.</a:t>
            </a:r>
          </a:p>
        </p:txBody>
      </p:sp>
      <p:grpSp>
        <p:nvGrpSpPr>
          <p:cNvPr id="11" name="Group 10"/>
          <p:cNvGrpSpPr/>
          <p:nvPr/>
        </p:nvGrpSpPr>
        <p:grpSpPr>
          <a:xfrm>
            <a:off x="1259072" y="5467932"/>
            <a:ext cx="8686800" cy="3614453"/>
            <a:chOff x="1264152" y="5406245"/>
            <a:chExt cx="8686800" cy="3614453"/>
          </a:xfrm>
        </p:grpSpPr>
        <p:sp>
          <p:nvSpPr>
            <p:cNvPr id="23" name="Rounded Rectangle 22"/>
            <p:cNvSpPr/>
            <p:nvPr/>
          </p:nvSpPr>
          <p:spPr>
            <a:xfrm>
              <a:off x="1264152" y="5820298"/>
              <a:ext cx="8686800" cy="32004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Nút lệnh </a:t>
              </a:r>
              <a:r>
                <a:rPr lang="vi-VN" sz="4000" b="1" i="1">
                  <a:solidFill>
                    <a:schemeClr val="tx1"/>
                  </a:solidFill>
                </a:rPr>
                <a:t>Merge &amp; Center</a:t>
              </a:r>
              <a:r>
                <a:rPr lang="vi-VN" sz="4000">
                  <a:solidFill>
                    <a:schemeClr val="tx1"/>
                  </a:solidFill>
                </a:rPr>
                <a:t>: có tác dụng gộp các ô và dữ liệu trong ô sẽ được đưa vào giữa vùng gộp.</a:t>
              </a:r>
              <a:endParaRPr lang="en-US" sz="4000">
                <a:solidFill>
                  <a:schemeClr val="tx1"/>
                </a:solidFill>
              </a:endParaRPr>
            </a:p>
          </p:txBody>
        </p:sp>
        <p:pic>
          <p:nvPicPr>
            <p:cNvPr id="2050" name="Picture 2" descr="P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406245"/>
              <a:ext cx="838200" cy="838201"/>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864401" y="4499146"/>
            <a:ext cx="6102916" cy="5365481"/>
          </a:xfrm>
          <a:prstGeom prst="rect">
            <a:avLst/>
          </a:prstGeom>
        </p:spPr>
      </p:pic>
    </p:spTree>
    <p:extLst>
      <p:ext uri="{BB962C8B-B14F-4D97-AF65-F5344CB8AC3E}">
        <p14:creationId xmlns:p14="http://schemas.microsoft.com/office/powerpoint/2010/main" val="32691552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6" name="TextBox 5"/>
          <p:cNvSpPr txBox="1"/>
          <p:nvPr/>
        </p:nvSpPr>
        <p:spPr>
          <a:xfrm>
            <a:off x="1380370" y="5420398"/>
            <a:ext cx="5431288"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Các bước thực hiện:</a:t>
            </a:r>
          </a:p>
        </p:txBody>
      </p:sp>
      <p:grpSp>
        <p:nvGrpSpPr>
          <p:cNvPr id="9" name="Group 8"/>
          <p:cNvGrpSpPr/>
          <p:nvPr/>
        </p:nvGrpSpPr>
        <p:grpSpPr>
          <a:xfrm>
            <a:off x="1380370" y="6267441"/>
            <a:ext cx="16107528" cy="1938992"/>
            <a:chOff x="1600200" y="6438900"/>
            <a:chExt cx="16107528" cy="1938992"/>
          </a:xfrm>
        </p:grpSpPr>
        <p:sp>
          <p:nvSpPr>
            <p:cNvPr id="7" name="TextBox 6"/>
            <p:cNvSpPr txBox="1"/>
            <p:nvPr/>
          </p:nvSpPr>
          <p:spPr>
            <a:xfrm>
              <a:off x="1600200" y="6438900"/>
              <a:ext cx="16107528" cy="193899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rPr>
                <a:t>Chọn khối ô tính cần gộp.</a:t>
              </a: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Chọn                           để gộp khối ô tính và căn lề giữa.</a:t>
              </a:r>
            </a:p>
          </p:txBody>
        </p:sp>
        <p:pic>
          <p:nvPicPr>
            <p:cNvPr id="8" name="Picture 7"/>
            <p:cNvPicPr>
              <a:picLocks noChangeAspect="1"/>
            </p:cNvPicPr>
            <p:nvPr/>
          </p:nvPicPr>
          <p:blipFill rotWithShape="1">
            <a:blip r:embed="rId2"/>
            <a:srcRect l="37131" t="21735" r="26212" b="66490"/>
            <a:stretch/>
          </p:blipFill>
          <p:spPr>
            <a:xfrm>
              <a:off x="5768722" y="7408396"/>
              <a:ext cx="3581400" cy="879064"/>
            </a:xfrm>
            <a:prstGeom prst="rect">
              <a:avLst/>
            </a:prstGeom>
          </p:spPr>
        </p:pic>
      </p:grpSp>
      <p:sp>
        <p:nvSpPr>
          <p:cNvPr id="3" name="TextBox 2"/>
          <p:cNvSpPr txBox="1"/>
          <p:nvPr/>
        </p:nvSpPr>
        <p:spPr>
          <a:xfrm>
            <a:off x="824492" y="1768826"/>
            <a:ext cx="16611600" cy="3166824"/>
          </a:xfrm>
          <a:prstGeom prst="roundRect">
            <a:avLst/>
          </a:prstGeom>
          <a:solidFill>
            <a:srgbClr val="E4D7C4"/>
          </a:solidFill>
          <a:ln>
            <a:solidFill>
              <a:srgbClr val="E4D7C4"/>
            </a:solidFill>
          </a:ln>
        </p:spPr>
        <p:txBody>
          <a:bodyPr wrap="square" rtlCol="0">
            <a:spAutoFit/>
          </a:bodyPr>
          <a:lstStyle/>
          <a:p>
            <a:pPr algn="just">
              <a:lnSpc>
                <a:spcPct val="150000"/>
              </a:lnSpc>
            </a:pPr>
            <a:r>
              <a:rPr lang="vi-VN" sz="4000"/>
              <a:t>Đọc thông tin trong SGK</a:t>
            </a:r>
            <a:r>
              <a:rPr lang="en-US" sz="4000"/>
              <a:t> </a:t>
            </a:r>
            <a:r>
              <a:rPr lang="en-US" sz="4000">
                <a:latin typeface="Arial" panose="020B0604020202020204" pitchFamily="34" charset="0"/>
                <a:cs typeface="Arial" panose="020B0604020202020204" pitchFamily="34" charset="0"/>
              </a:rPr>
              <a:t>mục 1b, quan sát Hình 7, 8</a:t>
            </a:r>
            <a:r>
              <a:rPr lang="vi-VN" sz="4000">
                <a:latin typeface="Arial" panose="020B0604020202020204" pitchFamily="34" charset="0"/>
                <a:cs typeface="Arial" panose="020B0604020202020204" pitchFamily="34" charset="0"/>
              </a:rPr>
              <a:t> – tr.</a:t>
            </a:r>
            <a:r>
              <a:rPr lang="en-US" sz="4000">
                <a:latin typeface="Arial" panose="020B0604020202020204" pitchFamily="34" charset="0"/>
                <a:cs typeface="Arial" panose="020B0604020202020204" pitchFamily="34" charset="0"/>
              </a:rPr>
              <a:t>47</a:t>
            </a:r>
            <a:r>
              <a:rPr lang="vi-VN" sz="4000">
                <a:latin typeface="Arial" panose="020B0604020202020204" pitchFamily="34" charset="0"/>
                <a:cs typeface="Arial" panose="020B0604020202020204" pitchFamily="34" charset="0"/>
              </a:rPr>
              <a:t> và trả lời câu hỏi:</a:t>
            </a:r>
            <a:r>
              <a:rPr lang="vi-VN" sz="4000"/>
              <a:t> </a:t>
            </a:r>
            <a:r>
              <a:rPr lang="en-US" sz="4000" b="1" i="1">
                <a:latin typeface="Arial" panose="020B0604020202020204" pitchFamily="34" charset="0"/>
                <a:cs typeface="Arial" panose="020B0604020202020204" pitchFamily="34" charset="0"/>
              </a:rPr>
              <a:t>Em hãy nêu các bước gộp khối ô tính và căn lề giữa để đưa tiêu đề vào giữa.</a:t>
            </a:r>
          </a:p>
        </p:txBody>
      </p:sp>
    </p:spTree>
    <p:extLst>
      <p:ext uri="{BB962C8B-B14F-4D97-AF65-F5344CB8AC3E}">
        <p14:creationId xmlns:p14="http://schemas.microsoft.com/office/powerpoint/2010/main" val="197159440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 name="TextBox 2"/>
          <p:cNvSpPr txBox="1"/>
          <p:nvPr/>
        </p:nvSpPr>
        <p:spPr>
          <a:xfrm>
            <a:off x="457200" y="1012003"/>
            <a:ext cx="17279333" cy="938719"/>
          </a:xfrm>
          <a:prstGeom prst="rect">
            <a:avLst/>
          </a:prstGeom>
          <a:noFill/>
        </p:spPr>
        <p:txBody>
          <a:bodyPr wrap="square" rtlCol="0">
            <a:spAutoFit/>
          </a:bodyPr>
          <a:lstStyle/>
          <a:p>
            <a:pPr algn="ctr"/>
            <a:r>
              <a:rPr lang="en-US" sz="5500" b="1">
                <a:latin typeface="Arial" panose="020B0604020202020204" pitchFamily="34" charset="0"/>
                <a:cs typeface="Arial" panose="020B0604020202020204" pitchFamily="34" charset="0"/>
              </a:rPr>
              <a:t>LƯU Ý </a:t>
            </a:r>
          </a:p>
        </p:txBody>
      </p:sp>
      <p:sp>
        <p:nvSpPr>
          <p:cNvPr id="4" name="TextBox 3"/>
          <p:cNvSpPr txBox="1"/>
          <p:nvPr/>
        </p:nvSpPr>
        <p:spPr>
          <a:xfrm>
            <a:off x="829166" y="2294600"/>
            <a:ext cx="16535400" cy="5209937"/>
          </a:xfrm>
          <a:prstGeom prst="roundRect">
            <a:avLst/>
          </a:prstGeom>
          <a:solidFill>
            <a:schemeClr val="tx2">
              <a:lumMod val="20000"/>
              <a:lumOff val="80000"/>
            </a:schemeClr>
          </a:solidFill>
          <a:ln>
            <a:solidFill>
              <a:schemeClr val="tx2">
                <a:lumMod val="20000"/>
                <a:lumOff val="80000"/>
              </a:schemeClr>
            </a:solidFill>
          </a:ln>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Nếu trong khối ô tính có nhiều ô tính chứa dữ liệu thì ô tính kết quả sẽ lấy dữ liệu của ô tính đầu tiên tính từ trên xuống và từ trái sang.</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Việc định dạng dữ liệu nên được thực hiện trước khi nhập dữ liệu vào trang tính. Tuy nhiên, khi trình bày bảng tính, ta có thể thay đổi, điều chỉnh định dạng để trình bày dữ liệu hợp lí, dễ đọc.</a:t>
            </a:r>
          </a:p>
        </p:txBody>
      </p:sp>
      <p:pic>
        <p:nvPicPr>
          <p:cNvPr id="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31459" y="7606214"/>
            <a:ext cx="7315200" cy="2560320"/>
          </a:xfrm>
          <a:prstGeom prst="rect">
            <a:avLst/>
          </a:prstGeom>
        </p:spPr>
      </p:pic>
    </p:spTree>
    <p:extLst>
      <p:ext uri="{BB962C8B-B14F-4D97-AF65-F5344CB8AC3E}">
        <p14:creationId xmlns:p14="http://schemas.microsoft.com/office/powerpoint/2010/main" val="397035525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90625" y="952500"/>
            <a:ext cx="17312759"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THẢO LUẬN NHÓM ĐÔI </a:t>
            </a:r>
          </a:p>
        </p:txBody>
      </p:sp>
      <p:sp>
        <p:nvSpPr>
          <p:cNvPr id="4" name="TextBox 3"/>
          <p:cNvSpPr txBox="1"/>
          <p:nvPr/>
        </p:nvSpPr>
        <p:spPr>
          <a:xfrm>
            <a:off x="914400" y="1832054"/>
            <a:ext cx="91440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i="1">
                <a:latin typeface="Arial" panose="020B0604020202020204" pitchFamily="34" charset="0"/>
                <a:cs typeface="Arial" panose="020B0604020202020204" pitchFamily="34" charset="0"/>
              </a:rPr>
              <a:t>Phát biểu nào sau đây là sai: </a:t>
            </a:r>
          </a:p>
        </p:txBody>
      </p:sp>
      <p:sp>
        <p:nvSpPr>
          <p:cNvPr id="11" name="Rounded Rectangle 10"/>
          <p:cNvSpPr/>
          <p:nvPr/>
        </p:nvSpPr>
        <p:spPr>
          <a:xfrm>
            <a:off x="1142999" y="2725030"/>
            <a:ext cx="16002000" cy="1536016"/>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A. Định dạng, căn lề dữ liệu ô tính trong phân mình bảng tính tương tự như trong phần mềm soạn thảo văn bản.</a:t>
            </a:r>
            <a:endParaRPr lang="en-US" sz="3600">
              <a:solidFill>
                <a:schemeClr val="tx1"/>
              </a:solidFill>
            </a:endParaRPr>
          </a:p>
        </p:txBody>
      </p:sp>
      <p:sp>
        <p:nvSpPr>
          <p:cNvPr id="16" name="Rounded Rectangle 15"/>
          <p:cNvSpPr/>
          <p:nvPr/>
        </p:nvSpPr>
        <p:spPr>
          <a:xfrm>
            <a:off x="1142999" y="4663117"/>
            <a:ext cx="16002000" cy="1536016"/>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B. Nút lệnh</a:t>
            </a:r>
            <a:r>
              <a:rPr lang="en-US" sz="3600">
                <a:solidFill>
                  <a:schemeClr val="tx1"/>
                </a:solidFill>
              </a:rPr>
              <a:t> </a:t>
            </a:r>
            <a:r>
              <a:rPr lang="en-US" sz="3600" b="1" i="1">
                <a:solidFill>
                  <a:schemeClr val="tx1"/>
                </a:solidFill>
                <a:latin typeface="Arial" panose="020B0604020202020204" pitchFamily="34" charset="0"/>
                <a:cs typeface="Arial" panose="020B0604020202020204" pitchFamily="34" charset="0"/>
              </a:rPr>
              <a:t>Merge &amp; Center</a:t>
            </a:r>
            <a:r>
              <a:rPr lang="vi-VN" sz="3600" b="1" i="1">
                <a:solidFill>
                  <a:schemeClr val="tx1"/>
                </a:solidFill>
                <a:latin typeface="Arial" panose="020B0604020202020204" pitchFamily="34" charset="0"/>
                <a:cs typeface="Arial" panose="020B0604020202020204" pitchFamily="34" charset="0"/>
              </a:rPr>
              <a:t>  </a:t>
            </a:r>
            <a:r>
              <a:rPr lang="vi-VN" sz="3600">
                <a:solidFill>
                  <a:schemeClr val="tx1"/>
                </a:solidFill>
              </a:rPr>
              <a:t>vừa gộp các ô tính vừa căn lề giữa cho dữ liệu trong ô kết quả.</a:t>
            </a:r>
            <a:endParaRPr lang="en-US" sz="3600">
              <a:solidFill>
                <a:schemeClr val="tx1"/>
              </a:solidFill>
            </a:endParaRPr>
          </a:p>
        </p:txBody>
      </p:sp>
      <p:sp>
        <p:nvSpPr>
          <p:cNvPr id="17" name="Rounded Rectangle 16"/>
          <p:cNvSpPr/>
          <p:nvPr/>
        </p:nvSpPr>
        <p:spPr>
          <a:xfrm>
            <a:off x="1201418" y="6571514"/>
            <a:ext cx="16002000" cy="1115424"/>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C. Nút lệnh </a:t>
            </a:r>
            <a:r>
              <a:rPr lang="en-US" sz="3600" b="1" i="1">
                <a:solidFill>
                  <a:schemeClr val="tx1"/>
                </a:solidFill>
                <a:latin typeface="Arial" panose="020B0604020202020204" pitchFamily="34" charset="0"/>
                <a:cs typeface="Arial" panose="020B0604020202020204" pitchFamily="34" charset="0"/>
              </a:rPr>
              <a:t>Wrap Text </a:t>
            </a:r>
            <a:r>
              <a:rPr lang="vi-VN" sz="3600">
                <a:solidFill>
                  <a:schemeClr val="tx1"/>
                </a:solidFill>
              </a:rPr>
              <a:t>để thiết lập xuống dòng khi dữ liệu tràn ô tính.</a:t>
            </a:r>
            <a:endParaRPr lang="en-US" sz="3600">
              <a:solidFill>
                <a:schemeClr val="tx1"/>
              </a:solidFill>
            </a:endParaRPr>
          </a:p>
        </p:txBody>
      </p:sp>
      <p:sp>
        <p:nvSpPr>
          <p:cNvPr id="22" name="Rounded Rectangle 21"/>
          <p:cNvSpPr/>
          <p:nvPr/>
        </p:nvSpPr>
        <p:spPr>
          <a:xfrm>
            <a:off x="1201418" y="8106967"/>
            <a:ext cx="16002000" cy="122368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D. Mặc định các ô tính đã được kẻ đường viền.</a:t>
            </a:r>
            <a:endParaRPr lang="en-US" sz="3600">
              <a:solidFill>
                <a:schemeClr val="tx1"/>
              </a:solidFill>
            </a:endParaRPr>
          </a:p>
        </p:txBody>
      </p:sp>
    </p:spTree>
    <p:extLst>
      <p:ext uri="{BB962C8B-B14F-4D97-AF65-F5344CB8AC3E}">
        <p14:creationId xmlns:p14="http://schemas.microsoft.com/office/powerpoint/2010/main" val="309309800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1"/>
                                        </p:tgtEl>
                                        <p:attrNameLst>
                                          <p:attrName>fillcolor</p:attrName>
                                        </p:attrNameLst>
                                      </p:cBhvr>
                                      <p:to>
                                        <a:srgbClr val="92D050"/>
                                      </p:to>
                                    </p:animClr>
                                    <p:set>
                                      <p:cBhvr>
                                        <p:cTn id="32" dur="2000" fill="hold"/>
                                        <p:tgtEl>
                                          <p:spTgt spid="11"/>
                                        </p:tgtEl>
                                        <p:attrNameLst>
                                          <p:attrName>fill.type</p:attrName>
                                        </p:attrNameLst>
                                      </p:cBhvr>
                                      <p:to>
                                        <p:strVal val="solid"/>
                                      </p:to>
                                    </p:set>
                                    <p:set>
                                      <p:cBhvr>
                                        <p:cTn id="33" dur="2000" fill="hold"/>
                                        <p:tgtEl>
                                          <p:spTgt spid="11"/>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6"/>
                                        </p:tgtEl>
                                        <p:attrNameLst>
                                          <p:attrName>fillcolor</p:attrName>
                                        </p:attrNameLst>
                                      </p:cBhvr>
                                      <p:to>
                                        <a:srgbClr val="92D050"/>
                                      </p:to>
                                    </p:animClr>
                                    <p:set>
                                      <p:cBhvr>
                                        <p:cTn id="38" dur="2000" fill="hold"/>
                                        <p:tgtEl>
                                          <p:spTgt spid="16"/>
                                        </p:tgtEl>
                                        <p:attrNameLst>
                                          <p:attrName>fill.type</p:attrName>
                                        </p:attrNameLst>
                                      </p:cBhvr>
                                      <p:to>
                                        <p:strVal val="solid"/>
                                      </p:to>
                                    </p:set>
                                    <p:set>
                                      <p:cBhvr>
                                        <p:cTn id="39" dur="2000" fill="hold"/>
                                        <p:tgtEl>
                                          <p:spTgt spid="16"/>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7"/>
                                        </p:tgtEl>
                                        <p:attrNameLst>
                                          <p:attrName>fillcolor</p:attrName>
                                        </p:attrNameLst>
                                      </p:cBhvr>
                                      <p:to>
                                        <a:srgbClr val="92D050"/>
                                      </p:to>
                                    </p:animClr>
                                    <p:set>
                                      <p:cBhvr>
                                        <p:cTn id="44" dur="2000" fill="hold"/>
                                        <p:tgtEl>
                                          <p:spTgt spid="17"/>
                                        </p:tgtEl>
                                        <p:attrNameLst>
                                          <p:attrName>fill.type</p:attrName>
                                        </p:attrNameLst>
                                      </p:cBhvr>
                                      <p:to>
                                        <p:strVal val="solid"/>
                                      </p:to>
                                    </p:set>
                                    <p:set>
                                      <p:cBhvr>
                                        <p:cTn id="45" dur="2000" fill="hold"/>
                                        <p:tgtEl>
                                          <p:spTgt spid="17"/>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22"/>
                                        </p:tgtEl>
                                        <p:attrNameLst>
                                          <p:attrName>fillcolor</p:attrName>
                                        </p:attrNameLst>
                                      </p:cBhvr>
                                      <p:to>
                                        <a:schemeClr val="accent2"/>
                                      </p:to>
                                    </p:animClr>
                                    <p:set>
                                      <p:cBhvr>
                                        <p:cTn id="50" dur="2000" fill="hold"/>
                                        <p:tgtEl>
                                          <p:spTgt spid="22"/>
                                        </p:tgtEl>
                                        <p:attrNameLst>
                                          <p:attrName>fill.type</p:attrName>
                                        </p:attrNameLst>
                                      </p:cBhvr>
                                      <p:to>
                                        <p:strVal val="solid"/>
                                      </p:to>
                                    </p:set>
                                    <p:set>
                                      <p:cBhvr>
                                        <p:cTn id="51"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animBg="1"/>
      <p:bldP spid="16" grpId="0" animBg="1"/>
      <p:bldP spid="17"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90625" y="952500"/>
            <a:ext cx="17312759"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KẾT LUẬN</a:t>
            </a:r>
          </a:p>
        </p:txBody>
      </p:sp>
      <p:sp>
        <p:nvSpPr>
          <p:cNvPr id="3" name="Rounded Rectangle 2"/>
          <p:cNvSpPr/>
          <p:nvPr/>
        </p:nvSpPr>
        <p:spPr>
          <a:xfrm>
            <a:off x="1252361" y="2390293"/>
            <a:ext cx="15755862" cy="4322356"/>
          </a:xfrm>
          <a:prstGeom prst="roundRect">
            <a:avLst/>
          </a:prstGeom>
          <a:solidFill>
            <a:srgbClr val="8D6A4E"/>
          </a:solidFill>
          <a:ln>
            <a:solidFill>
              <a:srgbClr val="8D6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3600">
                <a:solidFill>
                  <a:schemeClr val="bg1"/>
                </a:solidFill>
                <a:latin typeface="Arial" panose="020B0604020202020204" pitchFamily="34" charset="0"/>
                <a:cs typeface="Arial" panose="020B0604020202020204" pitchFamily="34" charset="0"/>
              </a:rPr>
              <a:t>Định dạng ô tính: Chọn ô tính (hoặc khối ô tính) cần định dạng rồi sử dụng các lệnh định dạng ô tính trong nhóm lệnh </a:t>
            </a:r>
            <a:r>
              <a:rPr lang="en-US" sz="3600" b="1" i="1">
                <a:solidFill>
                  <a:schemeClr val="bg1"/>
                </a:solidFill>
                <a:latin typeface="Arial" panose="020B0604020202020204" pitchFamily="34" charset="0"/>
                <a:cs typeface="Arial" panose="020B0604020202020204" pitchFamily="34" charset="0"/>
              </a:rPr>
              <a:t>Home &gt; Font </a:t>
            </a:r>
            <a:r>
              <a:rPr lang="en-US" sz="3600">
                <a:solidFill>
                  <a:schemeClr val="bg1"/>
                </a:solidFill>
                <a:latin typeface="Arial" panose="020B0604020202020204" pitchFamily="34" charset="0"/>
                <a:cs typeface="Arial" panose="020B0604020202020204" pitchFamily="34" charset="0"/>
              </a:rPr>
              <a:t>và </a:t>
            </a:r>
            <a:r>
              <a:rPr lang="en-US" sz="3600" b="1" i="1">
                <a:solidFill>
                  <a:schemeClr val="bg1"/>
                </a:solidFill>
                <a:latin typeface="Arial" panose="020B0604020202020204" pitchFamily="34" charset="0"/>
                <a:cs typeface="Arial" panose="020B0604020202020204" pitchFamily="34" charset="0"/>
              </a:rPr>
              <a:t>Home &gt; Alignment</a:t>
            </a:r>
            <a:r>
              <a:rPr lang="en-US" sz="3600">
                <a:solidFill>
                  <a:schemeClr val="bg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600">
                <a:solidFill>
                  <a:schemeClr val="bg1"/>
                </a:solidFill>
                <a:latin typeface="Arial" panose="020B0604020202020204" pitchFamily="34" charset="0"/>
                <a:cs typeface="Arial" panose="020B0604020202020204" pitchFamily="34" charset="0"/>
              </a:rPr>
              <a:t>Gộp khối ô tính và căn lề giữa: Chọn khối ô tính, chọn </a:t>
            </a:r>
            <a:r>
              <a:rPr lang="en-US" sz="3600" b="1" i="1">
                <a:solidFill>
                  <a:schemeClr val="bg1"/>
                </a:solidFill>
                <a:latin typeface="Arial" panose="020B0604020202020204" pitchFamily="34" charset="0"/>
                <a:cs typeface="Arial" panose="020B0604020202020204" pitchFamily="34" charset="0"/>
              </a:rPr>
              <a:t>Merge &amp; Center</a:t>
            </a:r>
            <a:r>
              <a:rPr lang="en-US" sz="3600">
                <a:solidFill>
                  <a:schemeClr val="bg1"/>
                </a:solidFill>
                <a:latin typeface="Arial" panose="020B0604020202020204" pitchFamily="34" charset="0"/>
                <a:cs typeface="Arial" panose="020B0604020202020204" pitchFamily="34" charset="0"/>
              </a:rPr>
              <a:t>.</a:t>
            </a:r>
          </a:p>
        </p:txBody>
      </p:sp>
      <p:pic>
        <p:nvPicPr>
          <p:cNvPr id="13"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57324" y="7193313"/>
            <a:ext cx="9345936" cy="2698639"/>
          </a:xfrm>
          <a:prstGeom prst="rect">
            <a:avLst/>
          </a:prstGeom>
        </p:spPr>
      </p:pic>
    </p:spTree>
    <p:extLst>
      <p:ext uri="{BB962C8B-B14F-4D97-AF65-F5344CB8AC3E}">
        <p14:creationId xmlns:p14="http://schemas.microsoft.com/office/powerpoint/2010/main" val="21797735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253492" y="844244"/>
            <a:ext cx="97536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LUYỆN TẬP </a:t>
            </a:r>
          </a:p>
        </p:txBody>
      </p:sp>
      <p:sp>
        <p:nvSpPr>
          <p:cNvPr id="3" name="TextBox 2"/>
          <p:cNvSpPr txBox="1"/>
          <p:nvPr/>
        </p:nvSpPr>
        <p:spPr>
          <a:xfrm>
            <a:off x="1676400" y="2175831"/>
            <a:ext cx="15544800" cy="784830"/>
          </a:xfrm>
          <a:prstGeom prst="rect">
            <a:avLst/>
          </a:prstGeom>
          <a:noFill/>
        </p:spPr>
        <p:txBody>
          <a:bodyPr wrap="square" rtlCol="0">
            <a:spAutoFit/>
          </a:bodyPr>
          <a:lstStyle/>
          <a:p>
            <a:r>
              <a:rPr lang="vi-VN" sz="4500" b="1" i="1"/>
              <a:t>Bài tập 1. </a:t>
            </a:r>
            <a:r>
              <a:rPr lang="vi-VN" sz="4500" i="1"/>
              <a:t>Nêu các bước thực hiện mỗi công việc dưới đây:</a:t>
            </a:r>
            <a:endParaRPr lang="en-US" sz="4500" i="1"/>
          </a:p>
        </p:txBody>
      </p:sp>
      <p:sp>
        <p:nvSpPr>
          <p:cNvPr id="5" name="Rounded Rectangle 4"/>
          <p:cNvSpPr/>
          <p:nvPr/>
        </p:nvSpPr>
        <p:spPr>
          <a:xfrm>
            <a:off x="900692" y="3390900"/>
            <a:ext cx="16459200" cy="12954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Định dạng dữ liệu trong ô tính</a:t>
            </a:r>
          </a:p>
        </p:txBody>
      </p:sp>
      <p:sp>
        <p:nvSpPr>
          <p:cNvPr id="10" name="Rounded Rectangle 9"/>
          <p:cNvSpPr/>
          <p:nvPr/>
        </p:nvSpPr>
        <p:spPr>
          <a:xfrm>
            <a:off x="900692" y="5305646"/>
            <a:ext cx="16459200" cy="12954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Căn lề dữ liệu, thiết lập xuống dòng khi dữ liệu tràn ô tính</a:t>
            </a:r>
          </a:p>
        </p:txBody>
      </p:sp>
      <p:sp>
        <p:nvSpPr>
          <p:cNvPr id="11" name="Rounded Rectangle 10"/>
          <p:cNvSpPr/>
          <p:nvPr/>
        </p:nvSpPr>
        <p:spPr>
          <a:xfrm>
            <a:off x="900692" y="7406708"/>
            <a:ext cx="16459200" cy="12954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Thay đổi độ rộng của cột, chiều cao của hàng</a:t>
            </a:r>
          </a:p>
        </p:txBody>
      </p:sp>
    </p:spTree>
    <p:extLst>
      <p:ext uri="{BB962C8B-B14F-4D97-AF65-F5344CB8AC3E}">
        <p14:creationId xmlns:p14="http://schemas.microsoft.com/office/powerpoint/2010/main" val="44141826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253492" y="844244"/>
            <a:ext cx="97536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LUYỆN TẬP </a:t>
            </a:r>
          </a:p>
        </p:txBody>
      </p:sp>
      <p:sp>
        <p:nvSpPr>
          <p:cNvPr id="4" name="Pentagon 3"/>
          <p:cNvSpPr/>
          <p:nvPr/>
        </p:nvSpPr>
        <p:spPr>
          <a:xfrm>
            <a:off x="510945" y="1859907"/>
            <a:ext cx="2709775" cy="997593"/>
          </a:xfrm>
          <a:prstGeom prst="homePlate">
            <a:avLst/>
          </a:prstGeom>
          <a:solidFill>
            <a:schemeClr val="accent2">
              <a:lumMod val="40000"/>
              <a:lumOff val="60000"/>
            </a:schemeClr>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Bài 1</a:t>
            </a:r>
          </a:p>
        </p:txBody>
      </p:sp>
      <p:sp>
        <p:nvSpPr>
          <p:cNvPr id="6" name="TextBox 5"/>
          <p:cNvSpPr txBox="1"/>
          <p:nvPr/>
        </p:nvSpPr>
        <p:spPr>
          <a:xfrm>
            <a:off x="1295400" y="3135814"/>
            <a:ext cx="13639800" cy="707886"/>
          </a:xfrm>
          <a:prstGeom prst="rect">
            <a:avLst/>
          </a:prstGeom>
          <a:noFill/>
        </p:spPr>
        <p:txBody>
          <a:bodyPr wrap="square" rtlCol="0">
            <a:spAutoFit/>
          </a:bodyPr>
          <a:lstStyle/>
          <a:p>
            <a:r>
              <a:rPr lang="vi-VN" sz="4000" b="1"/>
              <a:t>a) Định dạng dữ liệu trong ô tính:</a:t>
            </a:r>
            <a:endParaRPr lang="en-US" sz="4000" b="1"/>
          </a:p>
        </p:txBody>
      </p:sp>
      <p:sp>
        <p:nvSpPr>
          <p:cNvPr id="7" name="Rounded Rectangle 6"/>
          <p:cNvSpPr/>
          <p:nvPr/>
        </p:nvSpPr>
        <p:spPr>
          <a:xfrm>
            <a:off x="660962" y="4473088"/>
            <a:ext cx="5181600" cy="4648200"/>
          </a:xfrm>
          <a:prstGeom prst="roundRect">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1: </a:t>
            </a:r>
            <a:endParaRPr lang="en-US" sz="3600" b="1">
              <a:solidFill>
                <a:schemeClr val="tx1"/>
              </a:solidFill>
            </a:endParaRPr>
          </a:p>
          <a:p>
            <a:pPr algn="ctr">
              <a:lnSpc>
                <a:spcPct val="150000"/>
              </a:lnSpc>
            </a:pPr>
            <a:r>
              <a:rPr lang="vi-VN" sz="3600">
                <a:solidFill>
                  <a:schemeClr val="tx1"/>
                </a:solidFill>
              </a:rPr>
              <a:t>Chọn ô tính cần định dạng dữ liệu</a:t>
            </a:r>
            <a:endParaRPr lang="en-US" sz="3600">
              <a:solidFill>
                <a:schemeClr val="tx1"/>
              </a:solidFill>
            </a:endParaRPr>
          </a:p>
        </p:txBody>
      </p:sp>
      <p:sp>
        <p:nvSpPr>
          <p:cNvPr id="14" name="Rounded Rectangle 13"/>
          <p:cNvSpPr/>
          <p:nvPr/>
        </p:nvSpPr>
        <p:spPr>
          <a:xfrm>
            <a:off x="6106883" y="4473088"/>
            <a:ext cx="5656824" cy="4648200"/>
          </a:xfrm>
          <a:prstGeom prst="roundRect">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2</a:t>
            </a:r>
            <a:r>
              <a:rPr lang="vi-VN" sz="3600" b="1">
                <a:solidFill>
                  <a:schemeClr val="tx1"/>
                </a:solidFill>
              </a:rPr>
              <a:t>: </a:t>
            </a:r>
            <a:endParaRPr lang="en-US" sz="3600" b="1">
              <a:solidFill>
                <a:schemeClr val="tx1"/>
              </a:solidFill>
            </a:endParaRPr>
          </a:p>
          <a:p>
            <a:pPr algn="ctr">
              <a:lnSpc>
                <a:spcPct val="150000"/>
              </a:lnSpc>
            </a:pPr>
            <a:r>
              <a:rPr lang="vi-VN" sz="3600">
                <a:solidFill>
                  <a:schemeClr val="tx1"/>
                </a:solidFill>
              </a:rPr>
              <a:t>Chọn Home, nháy chuột vào mũi tên góc phải dưới nhóm lệnh </a:t>
            </a:r>
            <a:r>
              <a:rPr lang="vi-VN" sz="3600" b="1" i="1">
                <a:solidFill>
                  <a:schemeClr val="tx1"/>
                </a:solidFill>
              </a:rPr>
              <a:t>Number</a:t>
            </a:r>
            <a:r>
              <a:rPr lang="vi-VN" sz="3600">
                <a:solidFill>
                  <a:schemeClr val="tx1"/>
                </a:solidFill>
              </a:rPr>
              <a:t>.</a:t>
            </a:r>
            <a:endParaRPr lang="en-US" sz="3600">
              <a:solidFill>
                <a:schemeClr val="tx1"/>
              </a:solidFill>
            </a:endParaRPr>
          </a:p>
        </p:txBody>
      </p:sp>
      <p:sp>
        <p:nvSpPr>
          <p:cNvPr id="15" name="Rounded Rectangle 14"/>
          <p:cNvSpPr/>
          <p:nvPr/>
        </p:nvSpPr>
        <p:spPr>
          <a:xfrm>
            <a:off x="12007708" y="4473088"/>
            <a:ext cx="5656824" cy="4648200"/>
          </a:xfrm>
          <a:prstGeom prst="roundRect">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3</a:t>
            </a:r>
            <a:r>
              <a:rPr lang="vi-VN" sz="3600" b="1">
                <a:solidFill>
                  <a:schemeClr val="tx1"/>
                </a:solidFill>
              </a:rPr>
              <a:t>: </a:t>
            </a:r>
            <a:endParaRPr lang="en-US" sz="3600" b="1">
              <a:solidFill>
                <a:schemeClr val="tx1"/>
              </a:solidFill>
            </a:endParaRPr>
          </a:p>
          <a:p>
            <a:pPr algn="just">
              <a:lnSpc>
                <a:spcPct val="150000"/>
              </a:lnSpc>
            </a:pPr>
            <a:r>
              <a:rPr lang="vi-VN" sz="3600">
                <a:solidFill>
                  <a:schemeClr val="tx1"/>
                </a:solidFill>
              </a:rPr>
              <a:t>Xuất hiện </a:t>
            </a:r>
            <a:r>
              <a:rPr lang="vi-VN" sz="3600" b="1" i="1">
                <a:solidFill>
                  <a:schemeClr val="tx1"/>
                </a:solidFill>
              </a:rPr>
              <a:t>Format Cells &gt;</a:t>
            </a:r>
            <a:r>
              <a:rPr lang="vi-VN" sz="3600">
                <a:solidFill>
                  <a:schemeClr val="tx1"/>
                </a:solidFill>
              </a:rPr>
              <a:t> Trong phần </a:t>
            </a:r>
            <a:r>
              <a:rPr lang="vi-VN" sz="3600" b="1" i="1">
                <a:solidFill>
                  <a:schemeClr val="tx1"/>
                </a:solidFill>
              </a:rPr>
              <a:t>Category</a:t>
            </a:r>
            <a:r>
              <a:rPr lang="vi-VN" sz="3600">
                <a:solidFill>
                  <a:schemeClr val="tx1"/>
                </a:solidFill>
              </a:rPr>
              <a:t>, chọn kiểu dữ liệu cần định dạng.</a:t>
            </a:r>
            <a:endParaRPr lang="en-US" sz="3600">
              <a:solidFill>
                <a:schemeClr val="tx1"/>
              </a:solidFill>
            </a:endParaRPr>
          </a:p>
        </p:txBody>
      </p:sp>
    </p:spTree>
    <p:extLst>
      <p:ext uri="{BB962C8B-B14F-4D97-AF65-F5344CB8AC3E}">
        <p14:creationId xmlns:p14="http://schemas.microsoft.com/office/powerpoint/2010/main" val="28521939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253492" y="844244"/>
            <a:ext cx="97536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LUYỆN TẬP </a:t>
            </a:r>
          </a:p>
        </p:txBody>
      </p:sp>
      <p:sp>
        <p:nvSpPr>
          <p:cNvPr id="4" name="Pentagon 3"/>
          <p:cNvSpPr/>
          <p:nvPr/>
        </p:nvSpPr>
        <p:spPr>
          <a:xfrm>
            <a:off x="510945" y="1859907"/>
            <a:ext cx="2709775" cy="997593"/>
          </a:xfrm>
          <a:prstGeom prst="homePlate">
            <a:avLst/>
          </a:prstGeom>
          <a:solidFill>
            <a:schemeClr val="accent2">
              <a:lumMod val="40000"/>
              <a:lumOff val="60000"/>
            </a:schemeClr>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Bài 1</a:t>
            </a:r>
          </a:p>
        </p:txBody>
      </p:sp>
      <p:sp>
        <p:nvSpPr>
          <p:cNvPr id="6" name="TextBox 5"/>
          <p:cNvSpPr txBox="1"/>
          <p:nvPr/>
        </p:nvSpPr>
        <p:spPr>
          <a:xfrm>
            <a:off x="1357892" y="3121552"/>
            <a:ext cx="15544800" cy="707886"/>
          </a:xfrm>
          <a:prstGeom prst="rect">
            <a:avLst/>
          </a:prstGeom>
          <a:noFill/>
        </p:spPr>
        <p:txBody>
          <a:bodyPr wrap="square" rtlCol="0">
            <a:spAutoFit/>
          </a:bodyPr>
          <a:lstStyle/>
          <a:p>
            <a:r>
              <a:rPr lang="vi-VN" sz="4000" b="1"/>
              <a:t>b) Căn lề dữ liệu, thiết lập xuống dòng khi dữ liệu tràn ô tính:</a:t>
            </a:r>
            <a:endParaRPr lang="en-US" sz="4000" b="1"/>
          </a:p>
        </p:txBody>
      </p:sp>
      <p:sp>
        <p:nvSpPr>
          <p:cNvPr id="7" name="Rounded Rectangle 6"/>
          <p:cNvSpPr/>
          <p:nvPr/>
        </p:nvSpPr>
        <p:spPr>
          <a:xfrm>
            <a:off x="660962" y="4686863"/>
            <a:ext cx="4673038" cy="420638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1: </a:t>
            </a:r>
            <a:endParaRPr lang="en-US" sz="3600" b="1">
              <a:solidFill>
                <a:schemeClr val="tx1"/>
              </a:solidFill>
            </a:endParaRPr>
          </a:p>
          <a:p>
            <a:pPr algn="ctr">
              <a:lnSpc>
                <a:spcPct val="150000"/>
              </a:lnSpc>
            </a:pPr>
            <a:r>
              <a:rPr lang="vi-VN" sz="3600">
                <a:solidFill>
                  <a:schemeClr val="tx1"/>
                </a:solidFill>
              </a:rPr>
              <a:t>Chọn ô tính cần định dạng</a:t>
            </a:r>
            <a:endParaRPr lang="en-US" sz="3600">
              <a:solidFill>
                <a:schemeClr val="tx1"/>
              </a:solidFill>
            </a:endParaRPr>
          </a:p>
        </p:txBody>
      </p:sp>
      <p:sp>
        <p:nvSpPr>
          <p:cNvPr id="14" name="Rounded Rectangle 13"/>
          <p:cNvSpPr/>
          <p:nvPr/>
        </p:nvSpPr>
        <p:spPr>
          <a:xfrm>
            <a:off x="5847522" y="4686863"/>
            <a:ext cx="5656824" cy="420638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2</a:t>
            </a:r>
            <a:r>
              <a:rPr lang="vi-VN" sz="3600" b="1">
                <a:solidFill>
                  <a:schemeClr val="tx1"/>
                </a:solidFill>
              </a:rPr>
              <a:t>: </a:t>
            </a:r>
            <a:endParaRPr lang="en-US" sz="3600" b="1">
              <a:solidFill>
                <a:schemeClr val="tx1"/>
              </a:solidFill>
            </a:endParaRPr>
          </a:p>
          <a:p>
            <a:pPr algn="ctr">
              <a:lnSpc>
                <a:spcPct val="150000"/>
              </a:lnSpc>
            </a:pPr>
            <a:r>
              <a:rPr lang="vi-VN" sz="3600">
                <a:solidFill>
                  <a:schemeClr val="tx1"/>
                </a:solidFill>
              </a:rPr>
              <a:t>Chọn </a:t>
            </a:r>
            <a:r>
              <a:rPr lang="vi-VN" sz="3600" b="1" i="1">
                <a:solidFill>
                  <a:schemeClr val="tx1"/>
                </a:solidFill>
              </a:rPr>
              <a:t>Home &gt; Alignment &gt; </a:t>
            </a:r>
            <a:r>
              <a:rPr lang="vi-VN" sz="3600">
                <a:solidFill>
                  <a:schemeClr val="tx1"/>
                </a:solidFill>
              </a:rPr>
              <a:t>Căn lề trái/giữa/phải</a:t>
            </a:r>
            <a:endParaRPr lang="en-US" sz="3600">
              <a:solidFill>
                <a:schemeClr val="tx1"/>
              </a:solidFill>
            </a:endParaRPr>
          </a:p>
        </p:txBody>
      </p:sp>
      <p:sp>
        <p:nvSpPr>
          <p:cNvPr id="15" name="Rounded Rectangle 14"/>
          <p:cNvSpPr/>
          <p:nvPr/>
        </p:nvSpPr>
        <p:spPr>
          <a:xfrm>
            <a:off x="11935176" y="4686863"/>
            <a:ext cx="5656824" cy="420638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3</a:t>
            </a:r>
            <a:r>
              <a:rPr lang="vi-VN" sz="3600" b="1">
                <a:solidFill>
                  <a:schemeClr val="tx1"/>
                </a:solidFill>
              </a:rPr>
              <a:t>: </a:t>
            </a:r>
            <a:endParaRPr lang="en-US" sz="3600" b="1">
              <a:solidFill>
                <a:schemeClr val="tx1"/>
              </a:solidFill>
            </a:endParaRPr>
          </a:p>
          <a:p>
            <a:pPr algn="just">
              <a:lnSpc>
                <a:spcPct val="150000"/>
              </a:lnSpc>
            </a:pPr>
            <a:r>
              <a:rPr lang="vi-VN" sz="3600">
                <a:solidFill>
                  <a:schemeClr val="tx1"/>
                </a:solidFill>
              </a:rPr>
              <a:t>Để thiết lập xuống dòng chọn Wrap Text.</a:t>
            </a:r>
            <a:endParaRPr lang="en-US" sz="3600">
              <a:solidFill>
                <a:schemeClr val="tx1"/>
              </a:solidFill>
            </a:endParaRPr>
          </a:p>
        </p:txBody>
      </p:sp>
    </p:spTree>
    <p:extLst>
      <p:ext uri="{BB962C8B-B14F-4D97-AF65-F5344CB8AC3E}">
        <p14:creationId xmlns:p14="http://schemas.microsoft.com/office/powerpoint/2010/main" val="248841940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1" name="TextBox 30"/>
          <p:cNvSpPr txBox="1"/>
          <p:nvPr/>
        </p:nvSpPr>
        <p:spPr>
          <a:xfrm>
            <a:off x="5129792" y="818844"/>
            <a:ext cx="8001000" cy="1015663"/>
          </a:xfrm>
          <a:prstGeom prst="rect">
            <a:avLst/>
          </a:prstGeom>
          <a:noFill/>
        </p:spPr>
        <p:txBody>
          <a:bodyPr wrap="square" rtlCol="0">
            <a:spAutoFit/>
          </a:bodyPr>
          <a:lstStyle/>
          <a:p>
            <a:pPr algn="ctr"/>
            <a:r>
              <a:rPr lang="en-US" sz="6000" b="1">
                <a:solidFill>
                  <a:schemeClr val="bg2">
                    <a:lumMod val="25000"/>
                  </a:schemeClr>
                </a:solidFill>
                <a:latin typeface="Arial" panose="020B0604020202020204" pitchFamily="34" charset="0"/>
                <a:cs typeface="Arial" panose="020B0604020202020204" pitchFamily="34" charset="0"/>
              </a:rPr>
              <a:t>KHỞI ĐỘNG </a:t>
            </a:r>
          </a:p>
        </p:txBody>
      </p:sp>
      <p:grpSp>
        <p:nvGrpSpPr>
          <p:cNvPr id="34" name="Group 33"/>
          <p:cNvGrpSpPr/>
          <p:nvPr/>
        </p:nvGrpSpPr>
        <p:grpSpPr>
          <a:xfrm>
            <a:off x="990600" y="2846390"/>
            <a:ext cx="8610600" cy="5892402"/>
            <a:chOff x="990600" y="2849738"/>
            <a:chExt cx="8610600" cy="5892402"/>
          </a:xfrm>
        </p:grpSpPr>
        <p:sp>
          <p:nvSpPr>
            <p:cNvPr id="32" name="TextBox 31"/>
            <p:cNvSpPr txBox="1"/>
            <p:nvPr/>
          </p:nvSpPr>
          <p:spPr>
            <a:xfrm>
              <a:off x="2157992" y="2849738"/>
              <a:ext cx="5943600" cy="707886"/>
            </a:xfrm>
            <a:prstGeom prst="rect">
              <a:avLst/>
            </a:prstGeom>
            <a:noFill/>
          </p:spPr>
          <p:txBody>
            <a:bodyPr wrap="square" rtlCol="0">
              <a:spAutoFit/>
            </a:bodyPr>
            <a:lstStyle/>
            <a:p>
              <a:r>
                <a:rPr lang="en-US" sz="4000" b="1">
                  <a:solidFill>
                    <a:schemeClr val="accent5">
                      <a:lumMod val="50000"/>
                    </a:schemeClr>
                  </a:solidFill>
                  <a:latin typeface="Arial" panose="020B0604020202020204" pitchFamily="34" charset="0"/>
                  <a:cs typeface="Arial" panose="020B0604020202020204" pitchFamily="34" charset="0"/>
                </a:rPr>
                <a:t>THẢO LUẬN NHÓM ĐÔI </a:t>
              </a:r>
            </a:p>
          </p:txBody>
        </p:sp>
        <p:sp>
          <p:nvSpPr>
            <p:cNvPr id="33" name="TextBox 32"/>
            <p:cNvSpPr txBox="1"/>
            <p:nvPr/>
          </p:nvSpPr>
          <p:spPr>
            <a:xfrm>
              <a:off x="990600" y="3766483"/>
              <a:ext cx="8610600" cy="4975657"/>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Quan sát Hình 1, Hình 2 và nêu câu hỏi: Theo em trang tính ở Hình 1 hay Hình 2 được trình bày đẹp hơn, dễ đọc hơn?</a:t>
              </a:r>
            </a:p>
            <a:p>
              <a:pPr marL="571500" indent="-571500">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Chỉ ra những khác nhau giữa trang tính ở Hình 2 với Hình 1.</a:t>
              </a:r>
            </a:p>
          </p:txBody>
        </p:sp>
      </p:grpSp>
      <p:pic>
        <p:nvPicPr>
          <p:cNvPr id="36" name="Picture 3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65521" y="3590942"/>
            <a:ext cx="7567627" cy="6205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253492" y="844244"/>
            <a:ext cx="97536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LUYỆN TẬP </a:t>
            </a:r>
          </a:p>
        </p:txBody>
      </p:sp>
      <p:sp>
        <p:nvSpPr>
          <p:cNvPr id="4" name="Pentagon 3"/>
          <p:cNvSpPr/>
          <p:nvPr/>
        </p:nvSpPr>
        <p:spPr>
          <a:xfrm>
            <a:off x="510945" y="1859907"/>
            <a:ext cx="2709775" cy="997593"/>
          </a:xfrm>
          <a:prstGeom prst="homePlate">
            <a:avLst/>
          </a:prstGeom>
          <a:solidFill>
            <a:schemeClr val="accent2">
              <a:lumMod val="40000"/>
              <a:lumOff val="60000"/>
            </a:schemeClr>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Bài 1</a:t>
            </a:r>
          </a:p>
        </p:txBody>
      </p:sp>
      <p:sp>
        <p:nvSpPr>
          <p:cNvPr id="6" name="TextBox 5"/>
          <p:cNvSpPr txBox="1"/>
          <p:nvPr/>
        </p:nvSpPr>
        <p:spPr>
          <a:xfrm>
            <a:off x="1357892" y="3121552"/>
            <a:ext cx="15544800" cy="707886"/>
          </a:xfrm>
          <a:prstGeom prst="rect">
            <a:avLst/>
          </a:prstGeom>
          <a:noFill/>
        </p:spPr>
        <p:txBody>
          <a:bodyPr wrap="square" rtlCol="0">
            <a:spAutoFit/>
          </a:bodyPr>
          <a:lstStyle/>
          <a:p>
            <a:r>
              <a:rPr lang="vi-VN" sz="4000" b="1"/>
              <a:t>c) Thay đổi độ rộng của cột, chiều cao của hàng:</a:t>
            </a:r>
            <a:endParaRPr lang="en-US" sz="4000" b="1"/>
          </a:p>
        </p:txBody>
      </p:sp>
      <p:sp>
        <p:nvSpPr>
          <p:cNvPr id="7" name="Rounded Rectangle 6"/>
          <p:cNvSpPr/>
          <p:nvPr/>
        </p:nvSpPr>
        <p:spPr>
          <a:xfrm>
            <a:off x="1524000" y="4686863"/>
            <a:ext cx="6725839" cy="420638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1: </a:t>
            </a:r>
            <a:endParaRPr lang="en-US" sz="3600" b="1">
              <a:solidFill>
                <a:schemeClr val="tx1"/>
              </a:solidFill>
            </a:endParaRPr>
          </a:p>
          <a:p>
            <a:pPr algn="ctr">
              <a:lnSpc>
                <a:spcPct val="150000"/>
              </a:lnSpc>
            </a:pPr>
            <a:r>
              <a:rPr lang="vi-VN" sz="3600">
                <a:solidFill>
                  <a:schemeClr val="tx1"/>
                </a:solidFill>
              </a:rPr>
              <a:t>Đưa con trỏ chuột đến phần đường viền của cột hoặc hàng sao cho xuất hiện con trỏ chuột hình chữ thập.</a:t>
            </a:r>
            <a:endParaRPr lang="en-US" sz="3600">
              <a:solidFill>
                <a:schemeClr val="tx1"/>
              </a:solidFill>
            </a:endParaRPr>
          </a:p>
        </p:txBody>
      </p:sp>
      <p:sp>
        <p:nvSpPr>
          <p:cNvPr id="14" name="Rounded Rectangle 13"/>
          <p:cNvSpPr/>
          <p:nvPr/>
        </p:nvSpPr>
        <p:spPr>
          <a:xfrm>
            <a:off x="9753600" y="4686863"/>
            <a:ext cx="6857999" cy="420638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2</a:t>
            </a:r>
            <a:r>
              <a:rPr lang="vi-VN" sz="3600" b="1">
                <a:solidFill>
                  <a:schemeClr val="tx1"/>
                </a:solidFill>
              </a:rPr>
              <a:t>: </a:t>
            </a:r>
            <a:endParaRPr lang="en-US" sz="3600" b="1">
              <a:solidFill>
                <a:schemeClr val="tx1"/>
              </a:solidFill>
            </a:endParaRPr>
          </a:p>
          <a:p>
            <a:pPr algn="ctr">
              <a:lnSpc>
                <a:spcPct val="150000"/>
              </a:lnSpc>
            </a:pPr>
            <a:r>
              <a:rPr lang="vi-VN" sz="3600">
                <a:solidFill>
                  <a:schemeClr val="tx1"/>
                </a:solidFill>
              </a:rPr>
              <a:t>Bấm giữ và di chuyển để thay đổi độ rộng, chiều cao.</a:t>
            </a:r>
            <a:endParaRPr lang="en-US" sz="3600">
              <a:solidFill>
                <a:schemeClr val="tx1"/>
              </a:solidFill>
            </a:endParaRPr>
          </a:p>
        </p:txBody>
      </p:sp>
    </p:spTree>
    <p:extLst>
      <p:ext uri="{BB962C8B-B14F-4D97-AF65-F5344CB8AC3E}">
        <p14:creationId xmlns:p14="http://schemas.microsoft.com/office/powerpoint/2010/main" val="31655446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9" name="TextBox 8"/>
          <p:cNvSpPr txBox="1"/>
          <p:nvPr/>
        </p:nvSpPr>
        <p:spPr>
          <a:xfrm>
            <a:off x="4253492" y="844244"/>
            <a:ext cx="97536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VẬN DỤNG </a:t>
            </a:r>
          </a:p>
        </p:txBody>
      </p:sp>
      <p:grpSp>
        <p:nvGrpSpPr>
          <p:cNvPr id="6" name="Group 5"/>
          <p:cNvGrpSpPr/>
          <p:nvPr/>
        </p:nvGrpSpPr>
        <p:grpSpPr>
          <a:xfrm>
            <a:off x="838200" y="2355499"/>
            <a:ext cx="9614908" cy="5978776"/>
            <a:chOff x="831346" y="2365124"/>
            <a:chExt cx="9614908" cy="5978776"/>
          </a:xfrm>
        </p:grpSpPr>
        <p:sp>
          <p:nvSpPr>
            <p:cNvPr id="5" name="Rounded Rectangle 4"/>
            <p:cNvSpPr/>
            <p:nvPr/>
          </p:nvSpPr>
          <p:spPr>
            <a:xfrm>
              <a:off x="831346" y="3771900"/>
              <a:ext cx="9614908" cy="4572000"/>
            </a:xfrm>
            <a:prstGeom prst="roundRect">
              <a:avLst/>
            </a:prstGeom>
            <a:solidFill>
              <a:srgbClr val="FFFF99"/>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Mở và thực hiện định dạng bảng tính quản lí chi tiêu của gia đình em hoặc bảng tính theo dõi kết quả học tập của em (đã tạo ở bài 8).</a:t>
              </a:r>
              <a:endParaRPr lang="en-US" sz="4000">
                <a:solidFill>
                  <a:schemeClr val="tx1"/>
                </a:solidFill>
              </a:endParaRPr>
            </a:p>
          </p:txBody>
        </p:sp>
        <p:pic>
          <p:nvPicPr>
            <p:cNvPr id="11"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95800" y="2365124"/>
              <a:ext cx="2286000" cy="2003108"/>
            </a:xfrm>
            <a:prstGeom prst="rect">
              <a:avLst/>
            </a:prstGeom>
          </p:spPr>
        </p:pic>
      </p:grpSp>
      <p:pic>
        <p:nvPicPr>
          <p:cNvPr id="13"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21546" y="4840349"/>
            <a:ext cx="7918876" cy="5413631"/>
          </a:xfrm>
          <a:prstGeom prst="rect">
            <a:avLst/>
          </a:prstGeom>
        </p:spPr>
      </p:pic>
    </p:spTree>
    <p:extLst>
      <p:ext uri="{BB962C8B-B14F-4D97-AF65-F5344CB8AC3E}">
        <p14:creationId xmlns:p14="http://schemas.microsoft.com/office/powerpoint/2010/main" val="11647802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6031819"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6916995"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7091430"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7265865"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40" name="TextBox 39"/>
          <p:cNvSpPr txBox="1"/>
          <p:nvPr/>
        </p:nvSpPr>
        <p:spPr>
          <a:xfrm>
            <a:off x="4256476" y="1834826"/>
            <a:ext cx="97536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HƯỚNG DẪN VỀ NHÀ </a:t>
            </a:r>
          </a:p>
        </p:txBody>
      </p:sp>
      <p:sp>
        <p:nvSpPr>
          <p:cNvPr id="41" name="TextBox 40"/>
          <p:cNvSpPr txBox="1"/>
          <p:nvPr/>
        </p:nvSpPr>
        <p:spPr>
          <a:xfrm>
            <a:off x="2108679" y="3270548"/>
            <a:ext cx="14144565" cy="3412216"/>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en-US" sz="5000" dirty="0" err="1">
                <a:latin typeface="Arial" panose="020B0604020202020204" pitchFamily="34" charset="0"/>
                <a:cs typeface="Arial" panose="020B0604020202020204" pitchFamily="34" charset="0"/>
              </a:rPr>
              <a:t>Ôn</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tập</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lại</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nội</a:t>
            </a:r>
            <a:r>
              <a:rPr lang="en-US" sz="5000" dirty="0">
                <a:latin typeface="Arial" panose="020B0604020202020204" pitchFamily="34" charset="0"/>
                <a:cs typeface="Arial" panose="020B0604020202020204" pitchFamily="34" charset="0"/>
              </a:rPr>
              <a:t> dung </a:t>
            </a:r>
            <a:r>
              <a:rPr lang="en-US" sz="5000" dirty="0" err="1">
                <a:latin typeface="Arial" panose="020B0604020202020204" pitchFamily="34" charset="0"/>
                <a:cs typeface="Arial" panose="020B0604020202020204" pitchFamily="34" charset="0"/>
              </a:rPr>
              <a:t>của</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bài</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học</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ngày</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hôm</a:t>
            </a:r>
            <a:r>
              <a:rPr lang="en-US" sz="5000" dirty="0">
                <a:latin typeface="Arial" panose="020B0604020202020204" pitchFamily="34" charset="0"/>
                <a:cs typeface="Arial" panose="020B0604020202020204" pitchFamily="34" charset="0"/>
              </a:rPr>
              <a:t> nay</a:t>
            </a:r>
          </a:p>
          <a:p>
            <a:pPr marL="685800" indent="-685800">
              <a:lnSpc>
                <a:spcPct val="150000"/>
              </a:lnSpc>
              <a:buFont typeface="Arial" panose="020B0604020202020204" pitchFamily="34" charset="0"/>
              <a:buChar char="•"/>
            </a:pPr>
            <a:r>
              <a:rPr lang="en-US" sz="5000" dirty="0" err="1">
                <a:latin typeface="Arial" panose="020B0604020202020204" pitchFamily="34" charset="0"/>
                <a:cs typeface="Arial" panose="020B0604020202020204" pitchFamily="34" charset="0"/>
              </a:rPr>
              <a:t>Làm</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đầy</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đủ</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các</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bài</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tập</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được</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giao</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về</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nhà</a:t>
            </a:r>
            <a:endParaRPr lang="en-US" sz="5000" dirty="0">
              <a:latin typeface="Arial" panose="020B0604020202020204" pitchFamily="34" charset="0"/>
              <a:cs typeface="Arial" panose="020B0604020202020204" pitchFamily="34" charset="0"/>
            </a:endParaRPr>
          </a:p>
          <a:p>
            <a:pPr marL="685800" indent="-685800">
              <a:lnSpc>
                <a:spcPct val="150000"/>
              </a:lnSpc>
              <a:buFont typeface="Arial" panose="020B0604020202020204" pitchFamily="34" charset="0"/>
              <a:buChar char="•"/>
            </a:pPr>
            <a:r>
              <a:rPr lang="en-US" sz="5000" dirty="0" err="1">
                <a:latin typeface="Arial" panose="020B0604020202020204" pitchFamily="34" charset="0"/>
                <a:cs typeface="Arial" panose="020B0604020202020204" pitchFamily="34" charset="0"/>
              </a:rPr>
              <a:t>Soạn</a:t>
            </a:r>
            <a:r>
              <a:rPr lang="en-US" sz="5000" dirty="0">
                <a:latin typeface="Arial" panose="020B0604020202020204" pitchFamily="34" charset="0"/>
                <a:cs typeface="Arial" panose="020B0604020202020204" pitchFamily="34" charset="0"/>
              </a:rPr>
              <a:t> </a:t>
            </a:r>
            <a:r>
              <a:rPr lang="en-US" sz="5000" b="1" i="1" dirty="0" err="1">
                <a:latin typeface="Arial" panose="020B0604020202020204" pitchFamily="34" charset="0"/>
                <a:cs typeface="Arial" panose="020B0604020202020204" pitchFamily="34" charset="0"/>
              </a:rPr>
              <a:t>Bài</a:t>
            </a:r>
            <a:r>
              <a:rPr lang="en-US" sz="5000" b="1" i="1" dirty="0">
                <a:latin typeface="Arial" panose="020B0604020202020204" pitchFamily="34" charset="0"/>
                <a:cs typeface="Arial" panose="020B0604020202020204" pitchFamily="34" charset="0"/>
              </a:rPr>
              <a:t> 9 – PHẦN 2 </a:t>
            </a:r>
          </a:p>
        </p:txBody>
      </p:sp>
      <p:pic>
        <p:nvPicPr>
          <p:cNvPr id="43"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05394" y="6558296"/>
            <a:ext cx="3674398" cy="393509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grpSp>
        <p:nvGrpSpPr>
          <p:cNvPr id="7" name="Group 7"/>
          <p:cNvGrpSpPr/>
          <p:nvPr/>
        </p:nvGrpSpPr>
        <p:grpSpPr>
          <a:xfrm>
            <a:off x="3176578" y="9543064"/>
            <a:ext cx="2443263" cy="743936"/>
            <a:chOff x="0" y="0"/>
            <a:chExt cx="6605515" cy="2011276"/>
          </a:xfrm>
        </p:grpSpPr>
        <p:sp>
          <p:nvSpPr>
            <p:cNvPr id="8" name="Freeform 8"/>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9" name="Freeform 9"/>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0" name="AutoShape 10"/>
          <p:cNvSpPr/>
          <p:nvPr/>
        </p:nvSpPr>
        <p:spPr>
          <a:xfrm rot="-5400000">
            <a:off x="4061755" y="9891220"/>
            <a:ext cx="324041" cy="0"/>
          </a:xfrm>
          <a:prstGeom prst="line">
            <a:avLst/>
          </a:prstGeom>
          <a:ln w="47625" cap="rnd">
            <a:solidFill>
              <a:srgbClr val="38455D"/>
            </a:solidFill>
            <a:prstDash val="solid"/>
            <a:headEnd type="none" w="sm" len="sm"/>
            <a:tailEnd type="none" w="sm" len="sm"/>
          </a:ln>
        </p:spPr>
      </p:sp>
      <p:sp>
        <p:nvSpPr>
          <p:cNvPr id="11" name="AutoShape 11"/>
          <p:cNvSpPr/>
          <p:nvPr/>
        </p:nvSpPr>
        <p:spPr>
          <a:xfrm rot="-5400000">
            <a:off x="4236189"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4410624" y="9891220"/>
            <a:ext cx="324041" cy="0"/>
          </a:xfrm>
          <a:prstGeom prst="line">
            <a:avLst/>
          </a:prstGeom>
          <a:ln w="47625" cap="rnd">
            <a:solidFill>
              <a:srgbClr val="38455D"/>
            </a:solidFill>
            <a:prstDash val="solid"/>
            <a:headEnd type="none" w="sm" len="sm"/>
            <a:tailEnd type="none" w="sm" len="sm"/>
          </a:ln>
        </p:spPr>
      </p:sp>
      <p:grpSp>
        <p:nvGrpSpPr>
          <p:cNvPr id="13" name="Group 13"/>
          <p:cNvGrpSpPr/>
          <p:nvPr/>
        </p:nvGrpSpPr>
        <p:grpSpPr>
          <a:xfrm rot="5400000">
            <a:off x="2550117" y="9769747"/>
            <a:ext cx="432159" cy="290570"/>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5" name="Group 15"/>
          <p:cNvGrpSpPr/>
          <p:nvPr/>
        </p:nvGrpSpPr>
        <p:grpSpPr>
          <a:xfrm rot="-5400000">
            <a:off x="17659937" y="9769747"/>
            <a:ext cx="432159" cy="290570"/>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645652" y="1157813"/>
            <a:ext cx="3791673" cy="276792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94069" y="3531777"/>
            <a:ext cx="3791673" cy="2767921"/>
          </a:xfrm>
          <a:prstGeom prst="rect">
            <a:avLst/>
          </a:prstGeom>
        </p:spPr>
      </p:pic>
      <p:grpSp>
        <p:nvGrpSpPr>
          <p:cNvPr id="19" name="Group 19"/>
          <p:cNvGrpSpPr/>
          <p:nvPr/>
        </p:nvGrpSpPr>
        <p:grpSpPr>
          <a:xfrm>
            <a:off x="412221" y="1062562"/>
            <a:ext cx="12233431" cy="7706349"/>
            <a:chOff x="0" y="0"/>
            <a:chExt cx="3945760" cy="3181198"/>
          </a:xfrm>
        </p:grpSpPr>
        <p:sp>
          <p:nvSpPr>
            <p:cNvPr id="20" name="Freeform 20"/>
            <p:cNvSpPr/>
            <p:nvPr/>
          </p:nvSpPr>
          <p:spPr>
            <a:xfrm>
              <a:off x="92710" y="106680"/>
              <a:ext cx="3841620" cy="3061818"/>
            </a:xfrm>
            <a:custGeom>
              <a:avLst/>
              <a:gdLst/>
              <a:ahLst/>
              <a:cxnLst/>
              <a:rect l="l" t="t" r="r" b="b"/>
              <a:pathLst>
                <a:path w="3841620" h="3061818">
                  <a:moveTo>
                    <a:pt x="3814950" y="2872588"/>
                  </a:moveTo>
                  <a:cubicBezTo>
                    <a:pt x="3814950" y="2960218"/>
                    <a:pt x="3738750" y="3031338"/>
                    <a:pt x="3657470" y="3031338"/>
                  </a:cubicBezTo>
                  <a:lnTo>
                    <a:pt x="66040" y="3031338"/>
                  </a:lnTo>
                  <a:cubicBezTo>
                    <a:pt x="43180" y="3031338"/>
                    <a:pt x="20320" y="3026258"/>
                    <a:pt x="0" y="3017368"/>
                  </a:cubicBezTo>
                  <a:cubicBezTo>
                    <a:pt x="26670" y="3045308"/>
                    <a:pt x="63500" y="3061818"/>
                    <a:pt x="118612" y="3061818"/>
                  </a:cubicBezTo>
                  <a:lnTo>
                    <a:pt x="3695570" y="3061818"/>
                  </a:lnTo>
                  <a:cubicBezTo>
                    <a:pt x="3775580" y="3061818"/>
                    <a:pt x="3841620" y="2995778"/>
                    <a:pt x="3841620" y="2915768"/>
                  </a:cubicBezTo>
                  <a:lnTo>
                    <a:pt x="3841620" y="95250"/>
                  </a:lnTo>
                  <a:cubicBezTo>
                    <a:pt x="3841620" y="58420"/>
                    <a:pt x="3827650" y="25400"/>
                    <a:pt x="3806060" y="0"/>
                  </a:cubicBezTo>
                  <a:cubicBezTo>
                    <a:pt x="3812410" y="16510"/>
                    <a:pt x="3814950" y="34290"/>
                    <a:pt x="3814950" y="52070"/>
                  </a:cubicBezTo>
                  <a:lnTo>
                    <a:pt x="3814950" y="2872588"/>
                  </a:lnTo>
                  <a:lnTo>
                    <a:pt x="3814950" y="2872588"/>
                  </a:lnTo>
                  <a:close/>
                </a:path>
              </a:pathLst>
            </a:custGeom>
            <a:solidFill>
              <a:srgbClr val="38455D"/>
            </a:solidFill>
          </p:spPr>
        </p:sp>
        <p:sp>
          <p:nvSpPr>
            <p:cNvPr id="21" name="Freeform 21"/>
            <p:cNvSpPr/>
            <p:nvPr/>
          </p:nvSpPr>
          <p:spPr>
            <a:xfrm>
              <a:off x="12700" y="12700"/>
              <a:ext cx="3880990" cy="3112618"/>
            </a:xfrm>
            <a:custGeom>
              <a:avLst/>
              <a:gdLst/>
              <a:ahLst/>
              <a:cxnLst/>
              <a:rect l="l" t="t" r="r" b="b"/>
              <a:pathLst>
                <a:path w="3880990" h="3112618">
                  <a:moveTo>
                    <a:pt x="146050" y="3112618"/>
                  </a:moveTo>
                  <a:lnTo>
                    <a:pt x="3734940" y="3112618"/>
                  </a:lnTo>
                  <a:cubicBezTo>
                    <a:pt x="3814950" y="3112618"/>
                    <a:pt x="3880990" y="3046578"/>
                    <a:pt x="3880990" y="2966568"/>
                  </a:cubicBezTo>
                  <a:lnTo>
                    <a:pt x="3880990" y="146050"/>
                  </a:lnTo>
                  <a:cubicBezTo>
                    <a:pt x="3880990" y="66040"/>
                    <a:pt x="3814950" y="0"/>
                    <a:pt x="3734940"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2" name="Freeform 22"/>
            <p:cNvSpPr/>
            <p:nvPr/>
          </p:nvSpPr>
          <p:spPr>
            <a:xfrm>
              <a:off x="0" y="0"/>
              <a:ext cx="3945760" cy="3181198"/>
            </a:xfrm>
            <a:custGeom>
              <a:avLst/>
              <a:gdLst/>
              <a:ahLst/>
              <a:cxnLst/>
              <a:rect l="l" t="t" r="r" b="b"/>
              <a:pathLst>
                <a:path w="3945760" h="3181198">
                  <a:moveTo>
                    <a:pt x="3882260" y="74930"/>
                  </a:moveTo>
                  <a:cubicBezTo>
                    <a:pt x="3854320" y="30480"/>
                    <a:pt x="3804790" y="0"/>
                    <a:pt x="3747640" y="0"/>
                  </a:cubicBezTo>
                  <a:lnTo>
                    <a:pt x="158750" y="0"/>
                  </a:lnTo>
                  <a:cubicBezTo>
                    <a:pt x="71120" y="0"/>
                    <a:pt x="0" y="71120"/>
                    <a:pt x="0" y="158750"/>
                  </a:cubicBezTo>
                  <a:lnTo>
                    <a:pt x="0" y="2979268"/>
                  </a:lnTo>
                  <a:cubicBezTo>
                    <a:pt x="0" y="3031338"/>
                    <a:pt x="25400" y="3077058"/>
                    <a:pt x="63500" y="3106268"/>
                  </a:cubicBezTo>
                  <a:cubicBezTo>
                    <a:pt x="91440" y="3150718"/>
                    <a:pt x="140970" y="3181198"/>
                    <a:pt x="214850" y="3181198"/>
                  </a:cubicBezTo>
                  <a:lnTo>
                    <a:pt x="3787010" y="3181198"/>
                  </a:lnTo>
                  <a:cubicBezTo>
                    <a:pt x="3874640" y="3181198"/>
                    <a:pt x="3945760" y="3110078"/>
                    <a:pt x="3945760" y="3022448"/>
                  </a:cubicBezTo>
                  <a:lnTo>
                    <a:pt x="3945760" y="201930"/>
                  </a:lnTo>
                  <a:cubicBezTo>
                    <a:pt x="3945760" y="149860"/>
                    <a:pt x="3920360" y="104140"/>
                    <a:pt x="3882260" y="74930"/>
                  </a:cubicBezTo>
                  <a:close/>
                  <a:moveTo>
                    <a:pt x="12700" y="2979268"/>
                  </a:moveTo>
                  <a:lnTo>
                    <a:pt x="12700" y="158750"/>
                  </a:lnTo>
                  <a:cubicBezTo>
                    <a:pt x="12700" y="78740"/>
                    <a:pt x="78740" y="12700"/>
                    <a:pt x="158750" y="12700"/>
                  </a:cubicBezTo>
                  <a:lnTo>
                    <a:pt x="3747640" y="12700"/>
                  </a:lnTo>
                  <a:cubicBezTo>
                    <a:pt x="3827650" y="12700"/>
                    <a:pt x="3893690" y="78740"/>
                    <a:pt x="3893690" y="158750"/>
                  </a:cubicBezTo>
                  <a:lnTo>
                    <a:pt x="3893690" y="2979268"/>
                  </a:lnTo>
                  <a:cubicBezTo>
                    <a:pt x="3893690" y="3059278"/>
                    <a:pt x="3827650" y="3125318"/>
                    <a:pt x="3747640" y="3125318"/>
                  </a:cubicBezTo>
                  <a:lnTo>
                    <a:pt x="158750" y="3125318"/>
                  </a:lnTo>
                  <a:cubicBezTo>
                    <a:pt x="78740" y="3125318"/>
                    <a:pt x="12700" y="3060548"/>
                    <a:pt x="12700" y="2979268"/>
                  </a:cubicBezTo>
                  <a:close/>
                  <a:moveTo>
                    <a:pt x="3934330" y="3022448"/>
                  </a:moveTo>
                  <a:cubicBezTo>
                    <a:pt x="3934330" y="3102458"/>
                    <a:pt x="3867020" y="3168498"/>
                    <a:pt x="3787010" y="3168498"/>
                  </a:cubicBezTo>
                  <a:lnTo>
                    <a:pt x="214850" y="3168498"/>
                  </a:lnTo>
                  <a:cubicBezTo>
                    <a:pt x="157480" y="3168498"/>
                    <a:pt x="120650" y="3151988"/>
                    <a:pt x="93980" y="3124048"/>
                  </a:cubicBezTo>
                  <a:cubicBezTo>
                    <a:pt x="114300" y="3132938"/>
                    <a:pt x="135890" y="3138018"/>
                    <a:pt x="160020" y="3138018"/>
                  </a:cubicBezTo>
                  <a:lnTo>
                    <a:pt x="3748910" y="3138018"/>
                  </a:lnTo>
                  <a:cubicBezTo>
                    <a:pt x="3836540" y="3138018"/>
                    <a:pt x="3907660" y="3066898"/>
                    <a:pt x="3907660" y="2979268"/>
                  </a:cubicBezTo>
                  <a:lnTo>
                    <a:pt x="3907660" y="158750"/>
                  </a:lnTo>
                  <a:cubicBezTo>
                    <a:pt x="3907660" y="140970"/>
                    <a:pt x="3903850" y="123190"/>
                    <a:pt x="3898770" y="106680"/>
                  </a:cubicBezTo>
                  <a:cubicBezTo>
                    <a:pt x="3920360" y="132080"/>
                    <a:pt x="3934330" y="165100"/>
                    <a:pt x="3934330" y="201930"/>
                  </a:cubicBezTo>
                  <a:lnTo>
                    <a:pt x="3934330" y="3022448"/>
                  </a:lnTo>
                  <a:cubicBezTo>
                    <a:pt x="3934330" y="3022448"/>
                    <a:pt x="3934330" y="3022448"/>
                    <a:pt x="3934330" y="3022448"/>
                  </a:cubicBezTo>
                  <a:close/>
                </a:path>
              </a:pathLst>
            </a:custGeom>
            <a:solidFill>
              <a:srgbClr val="38455D"/>
            </a:solidFill>
          </p:spPr>
        </p:sp>
      </p:grpSp>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93635" y="6148507"/>
            <a:ext cx="3791673" cy="2767921"/>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0152" y="6967859"/>
            <a:ext cx="1160579" cy="1199565"/>
          </a:xfrm>
          <a:prstGeom prst="rect">
            <a:avLst/>
          </a:prstGeom>
        </p:spPr>
      </p:pic>
      <p:sp>
        <p:nvSpPr>
          <p:cNvPr id="28" name="TextBox 27"/>
          <p:cNvSpPr txBox="1"/>
          <p:nvPr/>
        </p:nvSpPr>
        <p:spPr>
          <a:xfrm>
            <a:off x="872831" y="2454154"/>
            <a:ext cx="11312209" cy="4873001"/>
          </a:xfrm>
          <a:prstGeom prst="rect">
            <a:avLst/>
          </a:prstGeom>
          <a:noFill/>
        </p:spPr>
        <p:txBody>
          <a:bodyPr wrap="square" rtlCol="0">
            <a:spAutoFit/>
          </a:bodyPr>
          <a:lstStyle/>
          <a:p>
            <a:pPr algn="ctr">
              <a:lnSpc>
                <a:spcPct val="150000"/>
              </a:lnSpc>
            </a:pPr>
            <a:r>
              <a:rPr lang="en-US" sz="7200" b="1">
                <a:latin typeface="Arial" panose="020B0604020202020204" pitchFamily="34" charset="0"/>
                <a:cs typeface="Arial" panose="020B0604020202020204" pitchFamily="34" charset="0"/>
              </a:rPr>
              <a:t>CẢM ƠN CÁC EM ĐÃ CHÚ Ý LẮNG NGHE </a:t>
            </a:r>
          </a:p>
          <a:p>
            <a:pPr algn="ctr">
              <a:lnSpc>
                <a:spcPct val="150000"/>
              </a:lnSpc>
            </a:pPr>
            <a:r>
              <a:rPr lang="en-US" sz="7200" b="1">
                <a:latin typeface="Arial" panose="020B0604020202020204" pitchFamily="34" charset="0"/>
                <a:cs typeface="Arial" panose="020B0604020202020204" pitchFamily="34" charset="0"/>
              </a:rPr>
              <a:t>BÀI GIẢNG HÔM NAY!</a:t>
            </a:r>
          </a:p>
        </p:txBody>
      </p:sp>
    </p:spTree>
    <p:extLst>
      <p:ext uri="{BB962C8B-B14F-4D97-AF65-F5344CB8AC3E}">
        <p14:creationId xmlns:p14="http://schemas.microsoft.com/office/powerpoint/2010/main" val="152632533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4" name="Group 3"/>
          <p:cNvGrpSpPr/>
          <p:nvPr/>
        </p:nvGrpSpPr>
        <p:grpSpPr>
          <a:xfrm>
            <a:off x="990600" y="844244"/>
            <a:ext cx="11887200" cy="3821221"/>
            <a:chOff x="990600" y="2077664"/>
            <a:chExt cx="11887200" cy="382122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077664"/>
              <a:ext cx="11887200" cy="3032318"/>
            </a:xfrm>
            <a:prstGeom prst="rect">
              <a:avLst/>
            </a:prstGeom>
          </p:spPr>
        </p:pic>
        <p:sp>
          <p:nvSpPr>
            <p:cNvPr id="3" name="TextBox 2"/>
            <p:cNvSpPr txBox="1"/>
            <p:nvPr/>
          </p:nvSpPr>
          <p:spPr>
            <a:xfrm>
              <a:off x="2057400" y="5344887"/>
              <a:ext cx="8382000" cy="553998"/>
            </a:xfrm>
            <a:prstGeom prst="rect">
              <a:avLst/>
            </a:prstGeom>
            <a:noFill/>
          </p:spPr>
          <p:txBody>
            <a:bodyPr wrap="square" rtlCol="0">
              <a:spAutoFit/>
            </a:bodyPr>
            <a:lstStyle/>
            <a:p>
              <a:pPr algn="ctr"/>
              <a:r>
                <a:rPr lang="en-US" sz="3000" i="1">
                  <a:solidFill>
                    <a:srgbClr val="002060"/>
                  </a:solidFill>
                  <a:latin typeface="Arial" panose="020B0604020202020204" pitchFamily="34" charset="0"/>
                  <a:cs typeface="Arial" panose="020B0604020202020204" pitchFamily="34" charset="0"/>
                </a:rPr>
                <a:t>Hình 1. Trang tính chưa được định dạng </a:t>
              </a:r>
            </a:p>
          </p:txBody>
        </p:sp>
      </p:grpSp>
      <p:grpSp>
        <p:nvGrpSpPr>
          <p:cNvPr id="6" name="Group 5"/>
          <p:cNvGrpSpPr/>
          <p:nvPr/>
        </p:nvGrpSpPr>
        <p:grpSpPr>
          <a:xfrm>
            <a:off x="6248400" y="4748468"/>
            <a:ext cx="11135360" cy="4919204"/>
            <a:chOff x="6019800" y="4703075"/>
            <a:chExt cx="11135360" cy="491920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703075"/>
              <a:ext cx="11135360" cy="4236809"/>
            </a:xfrm>
            <a:prstGeom prst="rect">
              <a:avLst/>
            </a:prstGeom>
          </p:spPr>
        </p:pic>
        <p:sp>
          <p:nvSpPr>
            <p:cNvPr id="15" name="TextBox 14"/>
            <p:cNvSpPr txBox="1"/>
            <p:nvPr/>
          </p:nvSpPr>
          <p:spPr>
            <a:xfrm>
              <a:off x="7396480" y="9068281"/>
              <a:ext cx="8382000" cy="553998"/>
            </a:xfrm>
            <a:prstGeom prst="rect">
              <a:avLst/>
            </a:prstGeom>
            <a:noFill/>
          </p:spPr>
          <p:txBody>
            <a:bodyPr wrap="square" rtlCol="0">
              <a:spAutoFit/>
            </a:bodyPr>
            <a:lstStyle/>
            <a:p>
              <a:pPr algn="ctr"/>
              <a:r>
                <a:rPr lang="en-US" sz="3000" i="1">
                  <a:solidFill>
                    <a:srgbClr val="002060"/>
                  </a:solidFill>
                  <a:latin typeface="Arial" panose="020B0604020202020204" pitchFamily="34" charset="0"/>
                  <a:cs typeface="Arial" panose="020B0604020202020204" pitchFamily="34" charset="0"/>
                </a:rPr>
                <a:t>Hình 2. Trang tính đã được định dạng </a:t>
              </a:r>
            </a:p>
          </p:txBody>
        </p:sp>
      </p:grpSp>
      <p:pic>
        <p:nvPicPr>
          <p:cNvPr id="17" name="Picture 3"/>
          <p:cNvPicPr>
            <a:picLocks noChangeAspect="1"/>
          </p:cNvPicPr>
          <p:nvPr/>
        </p:nvPicPr>
        <p:blipFill>
          <a:blip r:embed="rId4"/>
          <a:srcRect/>
          <a:stretch>
            <a:fillRect/>
          </a:stretch>
        </p:blipFill>
        <p:spPr>
          <a:xfrm>
            <a:off x="294881" y="5349314"/>
            <a:ext cx="5816481" cy="4536856"/>
          </a:xfrm>
          <a:prstGeom prst="rect">
            <a:avLst/>
          </a:prstGeom>
        </p:spPr>
      </p:pic>
      <p:sp>
        <p:nvSpPr>
          <p:cNvPr id="8" name="Up Arrow 7"/>
          <p:cNvSpPr/>
          <p:nvPr/>
        </p:nvSpPr>
        <p:spPr>
          <a:xfrm>
            <a:off x="14935200" y="4143514"/>
            <a:ext cx="609600" cy="12099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007144" y="1915242"/>
            <a:ext cx="5712015" cy="2145268"/>
          </a:xfrm>
          <a:prstGeom prst="roundRect">
            <a:avLst/>
          </a:prstGeom>
          <a:solidFill>
            <a:srgbClr val="EAD8C4"/>
          </a:solidFill>
        </p:spPr>
        <p:txBody>
          <a:bodyPr wrap="square" rtlCol="0">
            <a:spAutoFit/>
          </a:bodyPr>
          <a:lstStyle/>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Hình thức đẹp hơn.</a:t>
            </a: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Dễ tra cứu hơn.</a:t>
            </a:r>
          </a:p>
        </p:txBody>
      </p:sp>
    </p:spTree>
    <p:extLst>
      <p:ext uri="{BB962C8B-B14F-4D97-AF65-F5344CB8AC3E}">
        <p14:creationId xmlns:p14="http://schemas.microsoft.com/office/powerpoint/2010/main" val="98161604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16" name="Group 15"/>
          <p:cNvGrpSpPr/>
          <p:nvPr/>
        </p:nvGrpSpPr>
        <p:grpSpPr>
          <a:xfrm>
            <a:off x="5288280" y="811224"/>
            <a:ext cx="11135360" cy="4919204"/>
            <a:chOff x="6019800" y="4703075"/>
            <a:chExt cx="11135360" cy="4919204"/>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703075"/>
              <a:ext cx="11135360" cy="4236809"/>
            </a:xfrm>
            <a:prstGeom prst="rect">
              <a:avLst/>
            </a:prstGeom>
          </p:spPr>
        </p:pic>
        <p:sp>
          <p:nvSpPr>
            <p:cNvPr id="23" name="TextBox 22"/>
            <p:cNvSpPr txBox="1"/>
            <p:nvPr/>
          </p:nvSpPr>
          <p:spPr>
            <a:xfrm>
              <a:off x="7396480" y="9068281"/>
              <a:ext cx="8382000" cy="553998"/>
            </a:xfrm>
            <a:prstGeom prst="rect">
              <a:avLst/>
            </a:prstGeom>
            <a:noFill/>
          </p:spPr>
          <p:txBody>
            <a:bodyPr wrap="square" rtlCol="0">
              <a:spAutoFit/>
            </a:bodyPr>
            <a:lstStyle/>
            <a:p>
              <a:pPr algn="ctr"/>
              <a:r>
                <a:rPr lang="en-US" sz="3000" i="1">
                  <a:solidFill>
                    <a:srgbClr val="002060"/>
                  </a:solidFill>
                  <a:latin typeface="Arial" panose="020B0604020202020204" pitchFamily="34" charset="0"/>
                  <a:cs typeface="Arial" panose="020B0604020202020204" pitchFamily="34" charset="0"/>
                </a:rPr>
                <a:t>Hình 2. Trang tính đã được định dạng </a:t>
              </a:r>
            </a:p>
          </p:txBody>
        </p:sp>
      </p:grpSp>
      <p:pic>
        <p:nvPicPr>
          <p:cNvPr id="14" name="Picture 4"/>
          <p:cNvPicPr>
            <a:picLocks noChangeAspect="1"/>
          </p:cNvPicPr>
          <p:nvPr/>
        </p:nvPicPr>
        <p:blipFill>
          <a:blip r:embed="rId3"/>
          <a:srcRect/>
          <a:stretch>
            <a:fillRect/>
          </a:stretch>
        </p:blipFill>
        <p:spPr>
          <a:xfrm>
            <a:off x="838200" y="1927264"/>
            <a:ext cx="4958334" cy="8229600"/>
          </a:xfrm>
          <a:prstGeom prst="rect">
            <a:avLst/>
          </a:prstGeom>
        </p:spPr>
      </p:pic>
      <p:sp>
        <p:nvSpPr>
          <p:cNvPr id="7" name="Rounded Rectangular Callout 6"/>
          <p:cNvSpPr/>
          <p:nvPr/>
        </p:nvSpPr>
        <p:spPr>
          <a:xfrm>
            <a:off x="5288280" y="6330852"/>
            <a:ext cx="12039600" cy="2819400"/>
          </a:xfrm>
          <a:prstGeom prst="wedgeRoundRectCallout">
            <a:avLst>
              <a:gd name="adj1" fmla="val -59652"/>
              <a:gd name="adj2" fmla="val -56759"/>
              <a:gd name="adj3" fmla="val 16667"/>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Làm thế nào để từ trang tính ở Hình 1 ta có được trang tính ở Hình 2?</a:t>
            </a:r>
            <a:endParaRPr lang="en-US" sz="4000">
              <a:solidFill>
                <a:schemeClr val="tx1"/>
              </a:solidFill>
            </a:endParaRPr>
          </a:p>
        </p:txBody>
      </p:sp>
    </p:spTree>
    <p:extLst>
      <p:ext uri="{BB962C8B-B14F-4D97-AF65-F5344CB8AC3E}">
        <p14:creationId xmlns:p14="http://schemas.microsoft.com/office/powerpoint/2010/main" val="7767519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16" name="Group 15"/>
          <p:cNvGrpSpPr/>
          <p:nvPr/>
        </p:nvGrpSpPr>
        <p:grpSpPr>
          <a:xfrm>
            <a:off x="3562612" y="3848100"/>
            <a:ext cx="11135360" cy="4919204"/>
            <a:chOff x="6019800" y="4703075"/>
            <a:chExt cx="11135360" cy="4919204"/>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703075"/>
              <a:ext cx="11135360" cy="4236809"/>
            </a:xfrm>
            <a:prstGeom prst="rect">
              <a:avLst/>
            </a:prstGeom>
          </p:spPr>
        </p:pic>
        <p:sp>
          <p:nvSpPr>
            <p:cNvPr id="23" name="TextBox 22"/>
            <p:cNvSpPr txBox="1"/>
            <p:nvPr/>
          </p:nvSpPr>
          <p:spPr>
            <a:xfrm>
              <a:off x="7396480" y="9068281"/>
              <a:ext cx="8382000" cy="553998"/>
            </a:xfrm>
            <a:prstGeom prst="rect">
              <a:avLst/>
            </a:prstGeom>
            <a:noFill/>
          </p:spPr>
          <p:txBody>
            <a:bodyPr wrap="square" rtlCol="0">
              <a:spAutoFit/>
            </a:bodyPr>
            <a:lstStyle/>
            <a:p>
              <a:pPr algn="ctr"/>
              <a:r>
                <a:rPr lang="en-US" sz="3000" i="1">
                  <a:solidFill>
                    <a:srgbClr val="002060"/>
                  </a:solidFill>
                  <a:latin typeface="Arial" panose="020B0604020202020204" pitchFamily="34" charset="0"/>
                  <a:cs typeface="Arial" panose="020B0604020202020204" pitchFamily="34" charset="0"/>
                </a:rPr>
                <a:t>Hình 2. Trang tính đã được định dạng </a:t>
              </a:r>
            </a:p>
          </p:txBody>
        </p:sp>
      </p:grpSp>
      <p:sp>
        <p:nvSpPr>
          <p:cNvPr id="2" name="Rounded Rectangular Callout 1"/>
          <p:cNvSpPr/>
          <p:nvPr/>
        </p:nvSpPr>
        <p:spPr>
          <a:xfrm>
            <a:off x="11734800" y="2628900"/>
            <a:ext cx="5545892" cy="1219200"/>
          </a:xfrm>
          <a:prstGeom prst="wedgeRoundRectCallout">
            <a:avLst>
              <a:gd name="adj1" fmla="val -57624"/>
              <a:gd name="adj2" fmla="val 7250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In đậm, đổi màu chữ </a:t>
            </a:r>
          </a:p>
        </p:txBody>
      </p:sp>
      <p:sp>
        <p:nvSpPr>
          <p:cNvPr id="12" name="Rounded Rectangular Callout 11"/>
          <p:cNvSpPr/>
          <p:nvPr/>
        </p:nvSpPr>
        <p:spPr>
          <a:xfrm>
            <a:off x="1005292" y="6948451"/>
            <a:ext cx="5545892" cy="1219200"/>
          </a:xfrm>
          <a:prstGeom prst="wedgeRoundRectCallout">
            <a:avLst>
              <a:gd name="adj1" fmla="val 66585"/>
              <a:gd name="adj2" fmla="val -135833"/>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Căn chỉnh các ô tính</a:t>
            </a:r>
          </a:p>
        </p:txBody>
      </p:sp>
      <p:sp>
        <p:nvSpPr>
          <p:cNvPr id="3" name="TextBox 2"/>
          <p:cNvSpPr txBox="1"/>
          <p:nvPr/>
        </p:nvSpPr>
        <p:spPr>
          <a:xfrm>
            <a:off x="1005292" y="1403386"/>
            <a:ext cx="1203960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b="1">
                <a:latin typeface="Arial" panose="020B0604020202020204" pitchFamily="34" charset="0"/>
                <a:cs typeface="Arial" panose="020B0604020202020204" pitchFamily="34" charset="0"/>
              </a:rPr>
              <a:t>Chúng ta có thể sử dụng các lệnh sau:</a:t>
            </a:r>
          </a:p>
        </p:txBody>
      </p:sp>
    </p:spTree>
    <p:extLst>
      <p:ext uri="{BB962C8B-B14F-4D97-AF65-F5344CB8AC3E}">
        <p14:creationId xmlns:p14="http://schemas.microsoft.com/office/powerpoint/2010/main" val="40670447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9A5FC"/>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4622340"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5507516"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5681951"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5856386"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2" name="TextBox 21"/>
          <p:cNvSpPr txBox="1"/>
          <p:nvPr/>
        </p:nvSpPr>
        <p:spPr>
          <a:xfrm>
            <a:off x="1181017" y="1638300"/>
            <a:ext cx="15904520" cy="1092607"/>
          </a:xfrm>
          <a:prstGeom prst="rect">
            <a:avLst/>
          </a:prstGeom>
          <a:solidFill>
            <a:schemeClr val="tx2">
              <a:lumMod val="20000"/>
              <a:lumOff val="80000"/>
            </a:schemeClr>
          </a:solidFill>
          <a:ln>
            <a:solidFill>
              <a:schemeClr val="tx2">
                <a:lumMod val="20000"/>
                <a:lumOff val="80000"/>
              </a:schemeClr>
            </a:solidFill>
          </a:ln>
        </p:spPr>
        <p:txBody>
          <a:bodyPr wrap="square" rtlCol="0">
            <a:spAutoFit/>
          </a:bodyPr>
          <a:lstStyle/>
          <a:p>
            <a:pPr algn="ctr"/>
            <a:r>
              <a:rPr lang="en-US" sz="6500" b="1">
                <a:latin typeface="Arial" panose="020B0604020202020204" pitchFamily="34" charset="0"/>
                <a:cs typeface="Arial" panose="020B0604020202020204" pitchFamily="34" charset="0"/>
              </a:rPr>
              <a:t>CHỦ ĐỀ 4: ỨNG DỤNG TIN HỌC</a:t>
            </a:r>
          </a:p>
        </p:txBody>
      </p:sp>
      <p:sp>
        <p:nvSpPr>
          <p:cNvPr id="25" name="TextBox 24"/>
          <p:cNvSpPr txBox="1"/>
          <p:nvPr/>
        </p:nvSpPr>
        <p:spPr>
          <a:xfrm>
            <a:off x="1704994" y="3219268"/>
            <a:ext cx="14951936" cy="4873001"/>
          </a:xfrm>
          <a:prstGeom prst="rect">
            <a:avLst/>
          </a:prstGeom>
          <a:noFill/>
        </p:spPr>
        <p:txBody>
          <a:bodyPr wrap="square" rtlCol="0">
            <a:spAutoFit/>
          </a:bodyPr>
          <a:lstStyle/>
          <a:p>
            <a:pPr algn="ctr">
              <a:lnSpc>
                <a:spcPct val="150000"/>
              </a:lnSpc>
            </a:pPr>
            <a:r>
              <a:rPr lang="en-US" sz="7200" b="1" dirty="0" err="1">
                <a:solidFill>
                  <a:srgbClr val="C00000"/>
                </a:solidFill>
              </a:rPr>
              <a:t>Tuần</a:t>
            </a:r>
            <a:r>
              <a:rPr lang="en-US" sz="7200" b="1" dirty="0">
                <a:solidFill>
                  <a:srgbClr val="C00000"/>
                </a:solidFill>
              </a:rPr>
              <a:t> 19 – </a:t>
            </a:r>
            <a:r>
              <a:rPr lang="en-US" sz="7200" b="1" dirty="0" err="1">
                <a:solidFill>
                  <a:srgbClr val="C00000"/>
                </a:solidFill>
              </a:rPr>
              <a:t>tiết</a:t>
            </a:r>
            <a:r>
              <a:rPr lang="en-US" sz="7200" b="1" dirty="0">
                <a:solidFill>
                  <a:srgbClr val="C00000"/>
                </a:solidFill>
              </a:rPr>
              <a:t> 19 </a:t>
            </a:r>
            <a:r>
              <a:rPr lang="vi-VN" sz="7200" b="1" dirty="0">
                <a:solidFill>
                  <a:srgbClr val="C00000"/>
                </a:solidFill>
              </a:rPr>
              <a:t>BÀI </a:t>
            </a:r>
            <a:r>
              <a:rPr lang="en-US" sz="7200" b="1" dirty="0">
                <a:solidFill>
                  <a:srgbClr val="C00000"/>
                </a:solidFill>
                <a:latin typeface="Arial" panose="020B0604020202020204" pitchFamily="34" charset="0"/>
                <a:cs typeface="Arial" panose="020B0604020202020204" pitchFamily="34" charset="0"/>
              </a:rPr>
              <a:t>9</a:t>
            </a:r>
            <a:r>
              <a:rPr lang="vi-VN" sz="7200" b="1" dirty="0">
                <a:solidFill>
                  <a:srgbClr val="C00000"/>
                </a:solidFill>
                <a:latin typeface="Arial" panose="020B0604020202020204" pitchFamily="34" charset="0"/>
                <a:cs typeface="Arial" panose="020B0604020202020204" pitchFamily="34" charset="0"/>
              </a:rPr>
              <a:t>: </a:t>
            </a:r>
            <a:endParaRPr lang="en-US" sz="7200" b="1" dirty="0">
              <a:solidFill>
                <a:srgbClr val="C00000"/>
              </a:solidFill>
              <a:latin typeface="Arial" panose="020B0604020202020204" pitchFamily="34" charset="0"/>
              <a:cs typeface="Arial" panose="020B0604020202020204" pitchFamily="34" charset="0"/>
            </a:endParaRPr>
          </a:p>
          <a:p>
            <a:pPr algn="ctr">
              <a:lnSpc>
                <a:spcPct val="150000"/>
              </a:lnSpc>
            </a:pPr>
            <a:r>
              <a:rPr lang="en-US" sz="7200" b="1" dirty="0">
                <a:latin typeface="Arial" panose="020B0604020202020204" pitchFamily="34" charset="0"/>
                <a:cs typeface="Arial" panose="020B0604020202020204" pitchFamily="34" charset="0"/>
              </a:rPr>
              <a:t>ĐỊNH DẠNG TRANG TÍNH, CHÈN THÊM VÀ XÓA HÀNG, CỘT</a:t>
            </a:r>
          </a:p>
        </p:txBody>
      </p:sp>
    </p:spTree>
    <p:extLst>
      <p:ext uri="{BB962C8B-B14F-4D97-AF65-F5344CB8AC3E}">
        <p14:creationId xmlns:p14="http://schemas.microsoft.com/office/powerpoint/2010/main" val="116048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7182828"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8068004"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8242439"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8416874"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4174746" y="971550"/>
            <a:ext cx="10674091" cy="7706349"/>
            <a:chOff x="0" y="0"/>
            <a:chExt cx="4406288" cy="3181198"/>
          </a:xfrm>
        </p:grpSpPr>
        <p:sp>
          <p:nvSpPr>
            <p:cNvPr id="19" name="Freeform 19"/>
            <p:cNvSpPr/>
            <p:nvPr/>
          </p:nvSpPr>
          <p:spPr>
            <a:xfrm>
              <a:off x="92710" y="106680"/>
              <a:ext cx="4302149" cy="3061818"/>
            </a:xfrm>
            <a:custGeom>
              <a:avLst/>
              <a:gdLst/>
              <a:ahLst/>
              <a:cxnLst/>
              <a:rect l="l" t="t" r="r" b="b"/>
              <a:pathLst>
                <a:path w="4302149" h="3061818">
                  <a:moveTo>
                    <a:pt x="4275478" y="2872588"/>
                  </a:moveTo>
                  <a:cubicBezTo>
                    <a:pt x="4275478" y="2960218"/>
                    <a:pt x="4199278" y="3031338"/>
                    <a:pt x="4117998" y="3031338"/>
                  </a:cubicBezTo>
                  <a:lnTo>
                    <a:pt x="66040" y="3031338"/>
                  </a:lnTo>
                  <a:cubicBezTo>
                    <a:pt x="43180" y="3031338"/>
                    <a:pt x="20320" y="3026258"/>
                    <a:pt x="0" y="3017368"/>
                  </a:cubicBezTo>
                  <a:cubicBezTo>
                    <a:pt x="26670" y="3045308"/>
                    <a:pt x="63500" y="3061818"/>
                    <a:pt x="121547" y="3061818"/>
                  </a:cubicBezTo>
                  <a:lnTo>
                    <a:pt x="4156098" y="3061818"/>
                  </a:lnTo>
                  <a:cubicBezTo>
                    <a:pt x="4236108" y="3061818"/>
                    <a:pt x="4302148" y="2995778"/>
                    <a:pt x="4302148" y="2915768"/>
                  </a:cubicBezTo>
                  <a:lnTo>
                    <a:pt x="4302148" y="95250"/>
                  </a:lnTo>
                  <a:cubicBezTo>
                    <a:pt x="4302148" y="58420"/>
                    <a:pt x="4288178" y="25400"/>
                    <a:pt x="4266588" y="0"/>
                  </a:cubicBezTo>
                  <a:cubicBezTo>
                    <a:pt x="4272938" y="16510"/>
                    <a:pt x="4275478" y="34290"/>
                    <a:pt x="4275478" y="52070"/>
                  </a:cubicBezTo>
                  <a:lnTo>
                    <a:pt x="4275478" y="2872588"/>
                  </a:lnTo>
                  <a:lnTo>
                    <a:pt x="4275478" y="2872588"/>
                  </a:lnTo>
                  <a:close/>
                </a:path>
              </a:pathLst>
            </a:custGeom>
            <a:solidFill>
              <a:srgbClr val="38455D"/>
            </a:solidFill>
          </p:spPr>
        </p:sp>
        <p:sp>
          <p:nvSpPr>
            <p:cNvPr id="20" name="Freeform 20"/>
            <p:cNvSpPr/>
            <p:nvPr/>
          </p:nvSpPr>
          <p:spPr>
            <a:xfrm>
              <a:off x="12700" y="12700"/>
              <a:ext cx="4341519" cy="3112618"/>
            </a:xfrm>
            <a:custGeom>
              <a:avLst/>
              <a:gdLst/>
              <a:ahLst/>
              <a:cxnLst/>
              <a:rect l="l" t="t" r="r" b="b"/>
              <a:pathLst>
                <a:path w="4341519" h="3112618">
                  <a:moveTo>
                    <a:pt x="146050" y="3112618"/>
                  </a:moveTo>
                  <a:lnTo>
                    <a:pt x="4195469" y="3112618"/>
                  </a:lnTo>
                  <a:cubicBezTo>
                    <a:pt x="4275479" y="3112618"/>
                    <a:pt x="4341519" y="3046578"/>
                    <a:pt x="4341519" y="2966568"/>
                  </a:cubicBezTo>
                  <a:lnTo>
                    <a:pt x="4341519" y="146050"/>
                  </a:lnTo>
                  <a:cubicBezTo>
                    <a:pt x="4341519" y="66040"/>
                    <a:pt x="4275479" y="0"/>
                    <a:pt x="4195469"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4406288" cy="3181198"/>
            </a:xfrm>
            <a:custGeom>
              <a:avLst/>
              <a:gdLst/>
              <a:ahLst/>
              <a:cxnLst/>
              <a:rect l="l" t="t" r="r" b="b"/>
              <a:pathLst>
                <a:path w="4406288" h="3181198">
                  <a:moveTo>
                    <a:pt x="4342788" y="74930"/>
                  </a:moveTo>
                  <a:cubicBezTo>
                    <a:pt x="4314849" y="30480"/>
                    <a:pt x="4265318" y="0"/>
                    <a:pt x="4208168" y="0"/>
                  </a:cubicBezTo>
                  <a:lnTo>
                    <a:pt x="158750" y="0"/>
                  </a:lnTo>
                  <a:cubicBezTo>
                    <a:pt x="71120" y="0"/>
                    <a:pt x="0" y="71120"/>
                    <a:pt x="0" y="158750"/>
                  </a:cubicBezTo>
                  <a:lnTo>
                    <a:pt x="0" y="2979268"/>
                  </a:lnTo>
                  <a:cubicBezTo>
                    <a:pt x="0" y="3031338"/>
                    <a:pt x="25400" y="3077058"/>
                    <a:pt x="63500" y="3106268"/>
                  </a:cubicBezTo>
                  <a:cubicBezTo>
                    <a:pt x="91440" y="3150718"/>
                    <a:pt x="140970" y="3181198"/>
                    <a:pt x="218244" y="3181198"/>
                  </a:cubicBezTo>
                  <a:lnTo>
                    <a:pt x="4247538" y="3181198"/>
                  </a:lnTo>
                  <a:cubicBezTo>
                    <a:pt x="4335169" y="3181198"/>
                    <a:pt x="4406288" y="3110078"/>
                    <a:pt x="4406288" y="3022448"/>
                  </a:cubicBezTo>
                  <a:lnTo>
                    <a:pt x="4406288" y="201930"/>
                  </a:lnTo>
                  <a:cubicBezTo>
                    <a:pt x="4406288" y="149860"/>
                    <a:pt x="4380888" y="104140"/>
                    <a:pt x="4342788" y="74930"/>
                  </a:cubicBezTo>
                  <a:close/>
                  <a:moveTo>
                    <a:pt x="12700" y="2979268"/>
                  </a:moveTo>
                  <a:lnTo>
                    <a:pt x="12700" y="158750"/>
                  </a:lnTo>
                  <a:cubicBezTo>
                    <a:pt x="12700" y="78740"/>
                    <a:pt x="78740" y="12700"/>
                    <a:pt x="158750" y="12700"/>
                  </a:cubicBezTo>
                  <a:lnTo>
                    <a:pt x="4208169" y="12700"/>
                  </a:lnTo>
                  <a:cubicBezTo>
                    <a:pt x="4288179" y="12700"/>
                    <a:pt x="4354219" y="78740"/>
                    <a:pt x="4354219" y="158750"/>
                  </a:cubicBezTo>
                  <a:lnTo>
                    <a:pt x="4354219" y="2979268"/>
                  </a:lnTo>
                  <a:cubicBezTo>
                    <a:pt x="4354219" y="3059278"/>
                    <a:pt x="4288179" y="3125318"/>
                    <a:pt x="4208169" y="3125318"/>
                  </a:cubicBezTo>
                  <a:lnTo>
                    <a:pt x="158750" y="3125318"/>
                  </a:lnTo>
                  <a:cubicBezTo>
                    <a:pt x="78740" y="3125318"/>
                    <a:pt x="12700" y="3060548"/>
                    <a:pt x="12700" y="2979268"/>
                  </a:cubicBezTo>
                  <a:close/>
                  <a:moveTo>
                    <a:pt x="4394858" y="3022448"/>
                  </a:moveTo>
                  <a:cubicBezTo>
                    <a:pt x="4394858" y="3102458"/>
                    <a:pt x="4327549" y="3168498"/>
                    <a:pt x="4247538" y="3168498"/>
                  </a:cubicBezTo>
                  <a:lnTo>
                    <a:pt x="218244" y="3168498"/>
                  </a:lnTo>
                  <a:cubicBezTo>
                    <a:pt x="157480" y="3168498"/>
                    <a:pt x="120650" y="3151988"/>
                    <a:pt x="93980" y="3124048"/>
                  </a:cubicBezTo>
                  <a:cubicBezTo>
                    <a:pt x="114300" y="3132938"/>
                    <a:pt x="135890" y="3138018"/>
                    <a:pt x="160020" y="3138018"/>
                  </a:cubicBezTo>
                  <a:lnTo>
                    <a:pt x="4209438" y="3138018"/>
                  </a:lnTo>
                  <a:cubicBezTo>
                    <a:pt x="4297069" y="3138018"/>
                    <a:pt x="4368188" y="3066898"/>
                    <a:pt x="4368188" y="2979268"/>
                  </a:cubicBezTo>
                  <a:lnTo>
                    <a:pt x="4368188" y="158750"/>
                  </a:lnTo>
                  <a:cubicBezTo>
                    <a:pt x="4368188" y="140970"/>
                    <a:pt x="4364379" y="123190"/>
                    <a:pt x="4359299" y="106680"/>
                  </a:cubicBezTo>
                  <a:cubicBezTo>
                    <a:pt x="4380888" y="132080"/>
                    <a:pt x="4394858" y="165100"/>
                    <a:pt x="4394858" y="201930"/>
                  </a:cubicBezTo>
                  <a:lnTo>
                    <a:pt x="4394858" y="3022448"/>
                  </a:lnTo>
                  <a:cubicBezTo>
                    <a:pt x="4394858" y="3022448"/>
                    <a:pt x="4394858" y="3022448"/>
                    <a:pt x="4394858" y="3022448"/>
                  </a:cubicBezTo>
                  <a:close/>
                </a:path>
              </a:pathLst>
            </a:custGeom>
            <a:solidFill>
              <a:srgbClr val="38455D"/>
            </a:solidFill>
          </p:spPr>
        </p:sp>
      </p:grpSp>
      <p:sp>
        <p:nvSpPr>
          <p:cNvPr id="22" name="TextBox 22"/>
          <p:cNvSpPr txBox="1"/>
          <p:nvPr/>
        </p:nvSpPr>
        <p:spPr>
          <a:xfrm>
            <a:off x="322733" y="9785359"/>
            <a:ext cx="1750285" cy="291205"/>
          </a:xfrm>
          <a:prstGeom prst="rect">
            <a:avLst/>
          </a:prstGeom>
        </p:spPr>
        <p:txBody>
          <a:bodyPr lIns="0" tIns="0" rIns="0" bIns="0" rtlCol="0" anchor="t">
            <a:spAutoFit/>
          </a:bodyPr>
          <a:lstStyle/>
          <a:p>
            <a:pPr algn="ctr">
              <a:lnSpc>
                <a:spcPts val="2200"/>
              </a:lnSpc>
            </a:pPr>
            <a:r>
              <a:rPr lang="en-US" sz="2200" spc="44">
                <a:solidFill>
                  <a:srgbClr val="38455D"/>
                </a:solidFill>
                <a:latin typeface="JetBrains Mono Medium"/>
              </a:rPr>
              <a:t>PAGE 4</a:t>
            </a:r>
          </a:p>
        </p:txBody>
      </p:sp>
      <p:sp>
        <p:nvSpPr>
          <p:cNvPr id="23" name="TextBox 23"/>
          <p:cNvSpPr txBox="1"/>
          <p:nvPr/>
        </p:nvSpPr>
        <p:spPr>
          <a:xfrm>
            <a:off x="5282716" y="1647211"/>
            <a:ext cx="8362779" cy="915764"/>
          </a:xfrm>
          <a:prstGeom prst="rect">
            <a:avLst/>
          </a:prstGeom>
        </p:spPr>
        <p:txBody>
          <a:bodyPr lIns="0" tIns="0" rIns="0" bIns="0" rtlCol="0" anchor="t">
            <a:spAutoFit/>
          </a:bodyPr>
          <a:lstStyle/>
          <a:p>
            <a:pPr algn="ctr">
              <a:lnSpc>
                <a:spcPts val="7700"/>
              </a:lnSpc>
            </a:pPr>
            <a:r>
              <a:rPr lang="en-US" sz="6000" b="1" spc="-210">
                <a:solidFill>
                  <a:srgbClr val="38455D"/>
                </a:solidFill>
                <a:latin typeface="Arial" panose="020B0604020202020204" pitchFamily="34" charset="0"/>
                <a:cs typeface="Arial" panose="020B0604020202020204" pitchFamily="34" charset="0"/>
              </a:rPr>
              <a:t>NỘI DUNG BÀI HỌC </a:t>
            </a:r>
          </a:p>
        </p:txBody>
      </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09433" y="2261311"/>
            <a:ext cx="3099348" cy="5726277"/>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6688"/>
          <a:stretch>
            <a:fillRect/>
          </a:stretch>
        </p:blipFill>
        <p:spPr>
          <a:xfrm>
            <a:off x="14331447" y="2221506"/>
            <a:ext cx="2332385" cy="5766082"/>
          </a:xfrm>
          <a:prstGeom prst="rect">
            <a:avLst/>
          </a:prstGeom>
        </p:spPr>
      </p:pic>
      <p:sp>
        <p:nvSpPr>
          <p:cNvPr id="27" name="TextBox 26"/>
          <p:cNvSpPr txBox="1"/>
          <p:nvPr/>
        </p:nvSpPr>
        <p:spPr>
          <a:xfrm>
            <a:off x="5194733" y="2790639"/>
            <a:ext cx="8898157" cy="4708981"/>
          </a:xfrm>
          <a:prstGeom prst="rect">
            <a:avLst/>
          </a:prstGeom>
          <a:noFill/>
        </p:spPr>
        <p:txBody>
          <a:bodyPr wrap="square" rtlCol="0">
            <a:spAutoFit/>
          </a:bodyPr>
          <a:lstStyle/>
          <a:p>
            <a:pPr marL="914400" indent="-914400">
              <a:lnSpc>
                <a:spcPct val="200000"/>
              </a:lnSpc>
              <a:buFont typeface="+mj-lt"/>
              <a:buAutoNum type="arabicPeriod"/>
            </a:pPr>
            <a:r>
              <a:rPr lang="en-US" sz="5000" b="1">
                <a:latin typeface="Arial" panose="020B0604020202020204" pitchFamily="34" charset="0"/>
                <a:cs typeface="Arial" panose="020B0604020202020204" pitchFamily="34" charset="0"/>
              </a:rPr>
              <a:t>Định dạng trang tính </a:t>
            </a:r>
          </a:p>
          <a:p>
            <a:pPr marL="914400" indent="-914400">
              <a:lnSpc>
                <a:spcPct val="200000"/>
              </a:lnSpc>
              <a:buFont typeface="+mj-lt"/>
              <a:buAutoNum type="arabicPeriod"/>
            </a:pPr>
            <a:r>
              <a:rPr lang="en-US" sz="5000" b="1">
                <a:latin typeface="Arial" panose="020B0604020202020204" pitchFamily="34" charset="0"/>
                <a:cs typeface="Arial" panose="020B0604020202020204" pitchFamily="34" charset="0"/>
              </a:rPr>
              <a:t>Chèn, xoá cột, hàng</a:t>
            </a:r>
          </a:p>
          <a:p>
            <a:pPr marL="914400" indent="-914400">
              <a:lnSpc>
                <a:spcPct val="200000"/>
              </a:lnSpc>
              <a:buFont typeface="+mj-lt"/>
              <a:buAutoNum type="arabicPeriod"/>
            </a:pPr>
            <a:r>
              <a:rPr lang="en-US" sz="5000" b="1">
                <a:latin typeface="Arial" panose="020B0604020202020204" pitchFamily="34" charset="0"/>
                <a:cs typeface="Arial" panose="020B0604020202020204" pitchFamily="34" charset="0"/>
              </a:rPr>
              <a:t>In dữ liệu trong bảng tính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4" name="TextBox 3"/>
          <p:cNvSpPr txBox="1"/>
          <p:nvPr/>
        </p:nvSpPr>
        <p:spPr>
          <a:xfrm>
            <a:off x="3986792" y="844244"/>
            <a:ext cx="10287000" cy="938719"/>
          </a:xfrm>
          <a:prstGeom prst="rect">
            <a:avLst/>
          </a:prstGeom>
          <a:noFill/>
        </p:spPr>
        <p:txBody>
          <a:bodyPr wrap="square" rtlCol="0">
            <a:spAutoFit/>
          </a:bodyPr>
          <a:lstStyle/>
          <a:p>
            <a:pPr algn="ctr"/>
            <a:r>
              <a:rPr lang="en-US" sz="5500" b="1">
                <a:solidFill>
                  <a:schemeClr val="accent6">
                    <a:lumMod val="50000"/>
                  </a:schemeClr>
                </a:solidFill>
                <a:latin typeface="Arial" panose="020B0604020202020204" pitchFamily="34" charset="0"/>
                <a:cs typeface="Arial" panose="020B0604020202020204" pitchFamily="34" charset="0"/>
              </a:rPr>
              <a:t>1. ĐỊNH DẠNG TRANG TÍNH </a:t>
            </a:r>
          </a:p>
        </p:txBody>
      </p:sp>
      <p:sp>
        <p:nvSpPr>
          <p:cNvPr id="5" name="TextBox 4"/>
          <p:cNvSpPr txBox="1"/>
          <p:nvPr/>
        </p:nvSpPr>
        <p:spPr>
          <a:xfrm>
            <a:off x="976892" y="2058737"/>
            <a:ext cx="6019800" cy="784830"/>
          </a:xfrm>
          <a:prstGeom prst="rect">
            <a:avLst/>
          </a:prstGeom>
          <a:noFill/>
        </p:spPr>
        <p:txBody>
          <a:bodyPr wrap="square" rtlCol="0">
            <a:spAutoFit/>
          </a:bodyPr>
          <a:lstStyle/>
          <a:p>
            <a:r>
              <a:rPr lang="en-US" sz="4500" b="1">
                <a:solidFill>
                  <a:srgbClr val="C00000"/>
                </a:solidFill>
                <a:latin typeface="Arial" panose="020B0604020202020204" pitchFamily="34" charset="0"/>
                <a:cs typeface="Arial" panose="020B0604020202020204" pitchFamily="34" charset="0"/>
              </a:rPr>
              <a:t>a. Định dạng ô tính </a:t>
            </a:r>
          </a:p>
        </p:txBody>
      </p:sp>
      <p:grpSp>
        <p:nvGrpSpPr>
          <p:cNvPr id="8" name="Group 7"/>
          <p:cNvGrpSpPr/>
          <p:nvPr/>
        </p:nvGrpSpPr>
        <p:grpSpPr>
          <a:xfrm>
            <a:off x="976892" y="4041348"/>
            <a:ext cx="7239000" cy="3456139"/>
            <a:chOff x="876300" y="3409288"/>
            <a:chExt cx="7239000" cy="3456139"/>
          </a:xfrm>
        </p:grpSpPr>
        <p:sp>
          <p:nvSpPr>
            <p:cNvPr id="6" name="TextBox 5"/>
            <p:cNvSpPr txBox="1"/>
            <p:nvPr/>
          </p:nvSpPr>
          <p:spPr>
            <a:xfrm>
              <a:off x="1828800" y="3409288"/>
              <a:ext cx="5334000" cy="707886"/>
            </a:xfrm>
            <a:prstGeom prst="rect">
              <a:avLst/>
            </a:prstGeom>
            <a:noFill/>
          </p:spPr>
          <p:txBody>
            <a:bodyPr wrap="square" rtlCol="0">
              <a:spAutoFit/>
            </a:bodyPr>
            <a:lstStyle/>
            <a:p>
              <a:r>
                <a:rPr lang="en-US" sz="4000" b="1">
                  <a:solidFill>
                    <a:schemeClr val="accent5">
                      <a:lumMod val="50000"/>
                    </a:schemeClr>
                  </a:solidFill>
                  <a:latin typeface="Arial" panose="020B0604020202020204" pitchFamily="34" charset="0"/>
                  <a:cs typeface="Arial" panose="020B0604020202020204" pitchFamily="34" charset="0"/>
                </a:rPr>
                <a:t>THẢO LUẬN NHÓM </a:t>
              </a:r>
            </a:p>
          </p:txBody>
        </p:sp>
        <p:sp>
          <p:nvSpPr>
            <p:cNvPr id="7" name="TextBox 6"/>
            <p:cNvSpPr txBox="1"/>
            <p:nvPr/>
          </p:nvSpPr>
          <p:spPr>
            <a:xfrm>
              <a:off x="876300" y="4117174"/>
              <a:ext cx="7239000" cy="2748253"/>
            </a:xfrm>
            <a:prstGeom prst="rect">
              <a:avLst/>
            </a:prstGeom>
            <a:noFill/>
          </p:spPr>
          <p:txBody>
            <a:bodyPr wrap="square" rtlCol="0">
              <a:spAutoFit/>
            </a:bodyPr>
            <a:lstStyle/>
            <a:p>
              <a:pPr algn="just">
                <a:lnSpc>
                  <a:spcPct val="150000"/>
                </a:lnSpc>
              </a:pPr>
              <a:r>
                <a:rPr lang="vi-VN" sz="4000"/>
                <a:t>Đọc thông tin trong SGK</a:t>
              </a:r>
              <a:r>
                <a:rPr lang="en-US" sz="4000"/>
                <a:t> </a:t>
              </a:r>
              <a:r>
                <a:rPr lang="en-US" sz="4000">
                  <a:latin typeface="Arial" panose="020B0604020202020204" pitchFamily="34" charset="0"/>
                  <a:cs typeface="Arial" panose="020B0604020202020204" pitchFamily="34" charset="0"/>
                </a:rPr>
                <a:t>mục 1a, quan sát Hình 3, 4</a:t>
              </a:r>
              <a:r>
                <a:rPr lang="vi-VN" sz="4000">
                  <a:latin typeface="Arial" panose="020B0604020202020204" pitchFamily="34" charset="0"/>
                  <a:cs typeface="Arial" panose="020B0604020202020204" pitchFamily="34" charset="0"/>
                </a:rPr>
                <a:t> – tr.</a:t>
              </a:r>
              <a:r>
                <a:rPr lang="en-US" sz="4000">
                  <a:latin typeface="Arial" panose="020B0604020202020204" pitchFamily="34" charset="0"/>
                  <a:cs typeface="Arial" panose="020B0604020202020204" pitchFamily="34" charset="0"/>
                </a:rPr>
                <a:t>46, 47 và trả lời câu hỏi: </a:t>
              </a:r>
            </a:p>
          </p:txBody>
        </p:sp>
      </p:grpSp>
      <p:sp>
        <p:nvSpPr>
          <p:cNvPr id="9" name="Rounded Rectangle 8"/>
          <p:cNvSpPr/>
          <p:nvPr/>
        </p:nvSpPr>
        <p:spPr>
          <a:xfrm>
            <a:off x="9109027" y="2756703"/>
            <a:ext cx="8167108" cy="2528533"/>
          </a:xfrm>
          <a:prstGeom prst="roundRect">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Nhóm 1: </a:t>
            </a:r>
            <a:r>
              <a:rPr lang="en-US" sz="4000">
                <a:solidFill>
                  <a:schemeClr val="tx1"/>
                </a:solidFill>
                <a:latin typeface="Arial" panose="020B0604020202020204" pitchFamily="34" charset="0"/>
                <a:cs typeface="Arial" panose="020B0604020202020204" pitchFamily="34" charset="0"/>
              </a:rPr>
              <a:t>Tìm hiểu về nhóm lệnh </a:t>
            </a:r>
            <a:r>
              <a:rPr lang="en-US" sz="4000" b="1" i="1">
                <a:solidFill>
                  <a:schemeClr val="tx1"/>
                </a:solidFill>
                <a:latin typeface="Arial" panose="020B0604020202020204" pitchFamily="34" charset="0"/>
                <a:cs typeface="Arial" panose="020B0604020202020204" pitchFamily="34" charset="0"/>
              </a:rPr>
              <a:t>Home</a:t>
            </a:r>
            <a:r>
              <a:rPr lang="en-US" sz="4000">
                <a:solidFill>
                  <a:schemeClr val="tx1"/>
                </a:solidFill>
                <a:latin typeface="Arial" panose="020B0604020202020204" pitchFamily="34" charset="0"/>
                <a:cs typeface="Arial" panose="020B0604020202020204" pitchFamily="34" charset="0"/>
              </a:rPr>
              <a:t> &gt; </a:t>
            </a:r>
            <a:r>
              <a:rPr lang="en-US" sz="4000" b="1" i="1">
                <a:solidFill>
                  <a:schemeClr val="tx1"/>
                </a:solidFill>
                <a:latin typeface="Arial" panose="020B0604020202020204" pitchFamily="34" charset="0"/>
                <a:cs typeface="Arial" panose="020B0604020202020204" pitchFamily="34" charset="0"/>
              </a:rPr>
              <a:t>Font</a:t>
            </a:r>
            <a:r>
              <a:rPr lang="en-US" sz="4000">
                <a:solidFill>
                  <a:schemeClr val="tx1"/>
                </a:solidFill>
                <a:latin typeface="Arial" panose="020B0604020202020204" pitchFamily="34" charset="0"/>
                <a:cs typeface="Arial" panose="020B0604020202020204" pitchFamily="34" charset="0"/>
              </a:rPr>
              <a:t>.</a:t>
            </a:r>
          </a:p>
        </p:txBody>
      </p:sp>
      <p:sp>
        <p:nvSpPr>
          <p:cNvPr id="24" name="Rounded Rectangle 23"/>
          <p:cNvSpPr/>
          <p:nvPr/>
        </p:nvSpPr>
        <p:spPr>
          <a:xfrm>
            <a:off x="9110145" y="5966448"/>
            <a:ext cx="8167108" cy="2528533"/>
          </a:xfrm>
          <a:prstGeom prst="roundRect">
            <a:avLst/>
          </a:prstGeom>
          <a:solidFill>
            <a:srgbClr val="F0E4D4"/>
          </a:solidFill>
          <a:ln>
            <a:solidFill>
              <a:srgbClr val="F0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Nhóm 2: </a:t>
            </a:r>
            <a:r>
              <a:rPr lang="en-US" sz="4000">
                <a:solidFill>
                  <a:schemeClr val="tx1"/>
                </a:solidFill>
                <a:latin typeface="Arial" panose="020B0604020202020204" pitchFamily="34" charset="0"/>
                <a:cs typeface="Arial" panose="020B0604020202020204" pitchFamily="34" charset="0"/>
              </a:rPr>
              <a:t>Tìm hiểu về nhóm lệnh </a:t>
            </a:r>
            <a:r>
              <a:rPr lang="en-US" sz="4000" b="1" i="1">
                <a:solidFill>
                  <a:schemeClr val="tx1"/>
                </a:solidFill>
                <a:latin typeface="Arial" panose="020B0604020202020204" pitchFamily="34" charset="0"/>
                <a:cs typeface="Arial" panose="020B0604020202020204" pitchFamily="34" charset="0"/>
              </a:rPr>
              <a:t>Home</a:t>
            </a:r>
            <a:r>
              <a:rPr lang="en-US" sz="4000">
                <a:solidFill>
                  <a:schemeClr val="tx1"/>
                </a:solidFill>
                <a:latin typeface="Arial" panose="020B0604020202020204" pitchFamily="34" charset="0"/>
                <a:cs typeface="Arial" panose="020B0604020202020204" pitchFamily="34" charset="0"/>
              </a:rPr>
              <a:t> &gt; </a:t>
            </a:r>
            <a:r>
              <a:rPr lang="en-US" sz="4000" b="1" i="1">
                <a:solidFill>
                  <a:schemeClr val="tx1"/>
                </a:solidFill>
                <a:latin typeface="Arial" panose="020B0604020202020204" pitchFamily="34" charset="0"/>
                <a:cs typeface="Arial" panose="020B0604020202020204" pitchFamily="34" charset="0"/>
              </a:rPr>
              <a:t>Alignment</a:t>
            </a:r>
            <a:r>
              <a:rPr lang="en-US" sz="400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662881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4168</TotalTime>
  <Words>1710</Words>
  <Application>Microsoft Office PowerPoint</Application>
  <PresentationFormat>Custom</PresentationFormat>
  <Paragraphs>146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Times New Roman</vt:lpstr>
      <vt:lpstr>Wingdings</vt:lpstr>
      <vt:lpstr>JetBrains Mono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Minimalist Computer UI Group Project Education Presentation</dc:title>
  <dc:creator>Admin</dc:creator>
  <cp:lastModifiedBy>Administrator</cp:lastModifiedBy>
  <cp:revision>37</cp:revision>
  <dcterms:created xsi:type="dcterms:W3CDTF">2006-08-16T00:00:00Z</dcterms:created>
  <dcterms:modified xsi:type="dcterms:W3CDTF">2025-02-20T07:11:37Z</dcterms:modified>
  <dc:identifier>DAFRmyL9wRQ</dc:identifier>
</cp:coreProperties>
</file>