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00" r:id="rId3"/>
    <p:sldId id="258" r:id="rId4"/>
    <p:sldId id="278" r:id="rId5"/>
    <p:sldId id="262" r:id="rId6"/>
    <p:sldId id="301" r:id="rId7"/>
    <p:sldId id="263" r:id="rId8"/>
    <p:sldId id="302" r:id="rId9"/>
    <p:sldId id="264" r:id="rId10"/>
    <p:sldId id="308" r:id="rId11"/>
    <p:sldId id="306" r:id="rId12"/>
    <p:sldId id="265" r:id="rId13"/>
    <p:sldId id="266" r:id="rId14"/>
    <p:sldId id="307" r:id="rId15"/>
    <p:sldId id="317" r:id="rId16"/>
    <p:sldId id="318" r:id="rId17"/>
    <p:sldId id="321" r:id="rId18"/>
    <p:sldId id="322" r:id="rId19"/>
    <p:sldId id="323" r:id="rId20"/>
    <p:sldId id="326" r:id="rId21"/>
    <p:sldId id="327" r:id="rId22"/>
    <p:sldId id="311" r:id="rId23"/>
    <p:sldId id="331" r:id="rId24"/>
    <p:sldId id="333" r:id="rId25"/>
    <p:sldId id="348" r:id="rId26"/>
    <p:sldId id="334" r:id="rId27"/>
    <p:sldId id="335" r:id="rId28"/>
    <p:sldId id="336" r:id="rId29"/>
    <p:sldId id="337" r:id="rId30"/>
    <p:sldId id="338" r:id="rId31"/>
    <p:sldId id="332" r:id="rId32"/>
    <p:sldId id="341" r:id="rId33"/>
    <p:sldId id="339" r:id="rId34"/>
    <p:sldId id="343" r:id="rId35"/>
    <p:sldId id="342" r:id="rId36"/>
    <p:sldId id="344" r:id="rId37"/>
    <p:sldId id="345" r:id="rId38"/>
    <p:sldId id="347" r:id="rId39"/>
    <p:sldId id="349" r:id="rId40"/>
    <p:sldId id="276" r:id="rId41"/>
    <p:sldId id="330" r:id="rId42"/>
    <p:sldId id="34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MÃ HÓA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mbria" pitchFamily="18" charset="0"/>
            </a:rPr>
            <a:t>MÃ HÓA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D33A-3BB3-4DC5-8E19-0A93BA1CBE4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24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247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24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24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24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4960" y="1050921"/>
            <a:ext cx="2222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3533" y="1792389"/>
            <a:ext cx="872495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 TÍNH VÀ CỘNG ĐỒNG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3466" y="2659559"/>
            <a:ext cx="516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 - </a:t>
            </a:r>
            <a:r>
              <a:rPr lang="en-US" sz="44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2943" y="3507957"/>
            <a:ext cx="73461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</a:p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MÁY TÍNH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C2499-0194-4033-970B-7F0C434F7E20}"/>
              </a:ext>
            </a:extLst>
          </p:cNvPr>
          <p:cNvSpPr/>
          <p:nvPr/>
        </p:nvSpPr>
        <p:spPr>
          <a:xfrm>
            <a:off x="2422943" y="6111832"/>
            <a:ext cx="6172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2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8641" y="961591"/>
            <a:ext cx="244971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0487"/>
              </p:ext>
            </p:extLst>
          </p:nvPr>
        </p:nvGraphicFramePr>
        <p:xfrm>
          <a:off x="3572431" y="1897793"/>
          <a:ext cx="8128000" cy="1158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7997338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40937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32768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862141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060585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659975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107841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96132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69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86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68510" y="247125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659" y="247125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4808" y="247125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2957" y="2471255"/>
            <a:ext cx="78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1106" y="247125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9255" y="247125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46328" y="2471254"/>
            <a:ext cx="78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93879" y="2471253"/>
            <a:ext cx="769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4609" y="4370261"/>
            <a:ext cx="11321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Binary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1999941"/>
            <a:ext cx="254725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4609" y="3650413"/>
            <a:ext cx="1132070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2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8641" y="961591"/>
            <a:ext cx="244971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656" y="1473298"/>
            <a:ext cx="1087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bit.</a:t>
            </a:r>
          </a:p>
        </p:txBody>
      </p:sp>
      <p:sp>
        <p:nvSpPr>
          <p:cNvPr id="21" name="Freeform 20"/>
          <p:cNvSpPr/>
          <p:nvPr/>
        </p:nvSpPr>
        <p:spPr>
          <a:xfrm>
            <a:off x="2022122" y="556103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659966" y="5908078"/>
            <a:ext cx="560469" cy="370574"/>
          </a:xfrm>
          <a:custGeom>
            <a:avLst/>
            <a:gdLst>
              <a:gd name="connsiteX0" fmla="*/ 0 w 304420"/>
              <a:gd name="connsiteY0" fmla="*/ 74115 h 370574"/>
              <a:gd name="connsiteX1" fmla="*/ 152210 w 304420"/>
              <a:gd name="connsiteY1" fmla="*/ 74115 h 370574"/>
              <a:gd name="connsiteX2" fmla="*/ 152210 w 304420"/>
              <a:gd name="connsiteY2" fmla="*/ 0 h 370574"/>
              <a:gd name="connsiteX3" fmla="*/ 304420 w 304420"/>
              <a:gd name="connsiteY3" fmla="*/ 185287 h 370574"/>
              <a:gd name="connsiteX4" fmla="*/ 152210 w 304420"/>
              <a:gd name="connsiteY4" fmla="*/ 370574 h 370574"/>
              <a:gd name="connsiteX5" fmla="*/ 152210 w 304420"/>
              <a:gd name="connsiteY5" fmla="*/ 296459 h 370574"/>
              <a:gd name="connsiteX6" fmla="*/ 0 w 304420"/>
              <a:gd name="connsiteY6" fmla="*/ 296459 h 370574"/>
              <a:gd name="connsiteX7" fmla="*/ 0 w 304420"/>
              <a:gd name="connsiteY7" fmla="*/ 74115 h 37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420" h="370574">
                <a:moveTo>
                  <a:pt x="0" y="74115"/>
                </a:moveTo>
                <a:lnTo>
                  <a:pt x="152210" y="74115"/>
                </a:lnTo>
                <a:lnTo>
                  <a:pt x="152210" y="0"/>
                </a:lnTo>
                <a:lnTo>
                  <a:pt x="304420" y="185287"/>
                </a:lnTo>
                <a:lnTo>
                  <a:pt x="152210" y="370574"/>
                </a:lnTo>
                <a:lnTo>
                  <a:pt x="152210" y="296459"/>
                </a:lnTo>
                <a:lnTo>
                  <a:pt x="0" y="296459"/>
                </a:lnTo>
                <a:lnTo>
                  <a:pt x="0" y="74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spcFirstLastPara="0" vert="horz" wrap="square" lIns="0" tIns="74115" rIns="91326" bIns="741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2800" kern="1200"/>
          </a:p>
        </p:txBody>
      </p:sp>
      <p:sp>
        <p:nvSpPr>
          <p:cNvPr id="23" name="Freeform 22"/>
          <p:cNvSpPr/>
          <p:nvPr/>
        </p:nvSpPr>
        <p:spPr>
          <a:xfrm>
            <a:off x="4400240" y="5561037"/>
            <a:ext cx="1869609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</a:t>
            </a:r>
            <a:endParaRPr lang="vi-VN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10721"/>
              </p:ext>
            </p:extLst>
          </p:nvPr>
        </p:nvGraphicFramePr>
        <p:xfrm>
          <a:off x="1449357" y="2170238"/>
          <a:ext cx="10040272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7517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1066068301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2437040925"/>
                    </a:ext>
                  </a:extLst>
                </a:gridCol>
                <a:gridCol w="637595">
                  <a:extLst>
                    <a:ext uri="{9D8B030D-6E8A-4147-A177-3AD203B41FA5}">
                      <a16:colId xmlns:a16="http://schemas.microsoft.com/office/drawing/2014/main" val="2243177207"/>
                    </a:ext>
                  </a:extLst>
                </a:gridCol>
                <a:gridCol w="617439">
                  <a:extLst>
                    <a:ext uri="{9D8B030D-6E8A-4147-A177-3AD203B41FA5}">
                      <a16:colId xmlns:a16="http://schemas.microsoft.com/office/drawing/2014/main" val="3327912473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3643165530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2864721636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2323973037"/>
                    </a:ext>
                  </a:extLst>
                </a:gridCol>
                <a:gridCol w="627517">
                  <a:extLst>
                    <a:ext uri="{9D8B030D-6E8A-4147-A177-3AD203B41FA5}">
                      <a16:colId xmlns:a16="http://schemas.microsoft.com/office/drawing/2014/main" val="66025455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1479224" y="2921453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97078"/>
              </p:ext>
            </p:extLst>
          </p:nvPr>
        </p:nvGraphicFramePr>
        <p:xfrm>
          <a:off x="2069523" y="294916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931"/>
              </p:ext>
            </p:extLst>
          </p:nvPr>
        </p:nvGraphicFramePr>
        <p:xfrm>
          <a:off x="4369044" y="2949165"/>
          <a:ext cx="580782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0782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988118245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752700043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768758577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3368781734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3961031088"/>
                    </a:ext>
                  </a:extLst>
                </a:gridCol>
                <a:gridCol w="580782">
                  <a:extLst>
                    <a:ext uri="{9D8B030D-6E8A-4147-A177-3AD203B41FA5}">
                      <a16:colId xmlns:a16="http://schemas.microsoft.com/office/drawing/2014/main" val="1113754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485064" y="2826714"/>
            <a:ext cx="0" cy="70754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6747922" y="2845322"/>
            <a:ext cx="457197" cy="660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10686599" y="291336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59656" y="3011040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1455573" y="3732749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10686599" y="366803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85030" y="3728088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20493"/>
              </p:ext>
            </p:extLst>
          </p:nvPr>
        </p:nvGraphicFramePr>
        <p:xfrm>
          <a:off x="5497726" y="3609985"/>
          <a:ext cx="467913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4892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1591296254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1920249615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293464985"/>
                    </a:ext>
                  </a:extLst>
                </a:gridCol>
                <a:gridCol w="584892">
                  <a:extLst>
                    <a:ext uri="{9D8B030D-6E8A-4147-A177-3AD203B41FA5}">
                      <a16:colId xmlns:a16="http://schemas.microsoft.com/office/drawing/2014/main" val="114792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708589" y="3592221"/>
            <a:ext cx="451666" cy="595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801208" y="3508033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99280"/>
              </p:ext>
            </p:extLst>
          </p:nvPr>
        </p:nvGraphicFramePr>
        <p:xfrm>
          <a:off x="6139437" y="4380212"/>
          <a:ext cx="1659309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10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53103">
                  <a:extLst>
                    <a:ext uri="{9D8B030D-6E8A-4147-A177-3AD203B41FA5}">
                      <a16:colId xmlns:a16="http://schemas.microsoft.com/office/drawing/2014/main" val="1662498830"/>
                    </a:ext>
                  </a:extLst>
                </a:gridCol>
                <a:gridCol w="553103">
                  <a:extLst>
                    <a:ext uri="{9D8B030D-6E8A-4147-A177-3AD203B41FA5}">
                      <a16:colId xmlns:a16="http://schemas.microsoft.com/office/drawing/2014/main" val="3888548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684122" y="4297484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02204"/>
              </p:ext>
            </p:extLst>
          </p:nvPr>
        </p:nvGraphicFramePr>
        <p:xfrm>
          <a:off x="5538394" y="4380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6740802" y="4355234"/>
            <a:ext cx="457197" cy="612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10686599" y="447705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59656" y="4502203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5798"/>
              </p:ext>
            </p:extLst>
          </p:nvPr>
        </p:nvGraphicFramePr>
        <p:xfrm>
          <a:off x="6669104" y="5180171"/>
          <a:ext cx="110620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103">
                  <a:extLst>
                    <a:ext uri="{9D8B030D-6E8A-4147-A177-3AD203B41FA5}">
                      <a16:colId xmlns:a16="http://schemas.microsoft.com/office/drawing/2014/main" val="1662498830"/>
                    </a:ext>
                  </a:extLst>
                </a:gridCol>
                <a:gridCol w="553103">
                  <a:extLst>
                    <a:ext uri="{9D8B030D-6E8A-4147-A177-3AD203B41FA5}">
                      <a16:colId xmlns:a16="http://schemas.microsoft.com/office/drawing/2014/main" val="3888548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6733178" y="5147210"/>
            <a:ext cx="457197" cy="612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7238243" y="5068439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10686599" y="508149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85030" y="5191725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14" grpId="0"/>
      <p:bldP spid="18" grpId="0" animBg="1"/>
      <p:bldP spid="24" grpId="0"/>
      <p:bldP spid="25" grpId="0"/>
      <p:bldP spid="26" grpId="0"/>
      <p:bldP spid="27" grpId="0"/>
      <p:bldP spid="28" grpId="0"/>
      <p:bldP spid="30" grpId="0" animBg="1"/>
      <p:bldP spid="35" grpId="0" animBg="1"/>
      <p:bldP spid="36" grpId="0"/>
      <p:bldP spid="37" grpId="0"/>
      <p:bldP spid="39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23730" y="588314"/>
            <a:ext cx="3694492" cy="2511994"/>
            <a:chOff x="576775" y="2377883"/>
            <a:chExt cx="2977661" cy="2511994"/>
          </a:xfrm>
        </p:grpSpPr>
        <p:sp>
          <p:nvSpPr>
            <p:cNvPr id="13" name="Cloud Callout 12"/>
            <p:cNvSpPr/>
            <p:nvPr/>
          </p:nvSpPr>
          <p:spPr>
            <a:xfrm>
              <a:off x="576775" y="2377883"/>
              <a:ext cx="2977661" cy="2511994"/>
            </a:xfrm>
            <a:prstGeom prst="cloudCallout">
              <a:avLst>
                <a:gd name="adj1" fmla="val -41911"/>
                <a:gd name="adj2" fmla="val 599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1712" y="2692970"/>
              <a:ext cx="2449634" cy="1692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31249" y="1084330"/>
            <a:ext cx="746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2400" y="1710055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76" y="3182111"/>
            <a:ext cx="4194560" cy="235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5591246" y="2568861"/>
            <a:ext cx="222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Tieng-coi-xe-m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5393" y="4505567"/>
            <a:ext cx="960975" cy="9609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41284" y="3838611"/>
            <a:ext cx="222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" y="2185369"/>
            <a:ext cx="3677946" cy="403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1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5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/>
      <p:bldP spid="17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32975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87127" y="555594"/>
            <a:ext cx="2886005" cy="1374957"/>
            <a:chOff x="881712" y="2377883"/>
            <a:chExt cx="2326042" cy="1374957"/>
          </a:xfrm>
        </p:grpSpPr>
        <p:sp>
          <p:nvSpPr>
            <p:cNvPr id="14" name="Cloud Callout 13"/>
            <p:cNvSpPr/>
            <p:nvPr/>
          </p:nvSpPr>
          <p:spPr>
            <a:xfrm>
              <a:off x="881713" y="2377883"/>
              <a:ext cx="2326041" cy="1374957"/>
            </a:xfrm>
            <a:prstGeom prst="cloudCallout">
              <a:avLst>
                <a:gd name="adj1" fmla="val -35023"/>
                <a:gd name="adj2" fmla="val 8792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1712" y="2692970"/>
              <a:ext cx="2326041" cy="892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6208" y="1453498"/>
            <a:ext cx="8020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6208" y="2431798"/>
            <a:ext cx="8020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EBE6FF7-F397-4046-B407-F47AA70D5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94079"/>
              </p:ext>
            </p:extLst>
          </p:nvPr>
        </p:nvGraphicFramePr>
        <p:xfrm>
          <a:off x="9008288" y="3255340"/>
          <a:ext cx="2517504" cy="29482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48870">
                  <a:extLst>
                    <a:ext uri="{9D8B030D-6E8A-4147-A177-3AD203B41FA5}">
                      <a16:colId xmlns:a16="http://schemas.microsoft.com/office/drawing/2014/main" val="1180425576"/>
                    </a:ext>
                  </a:extLst>
                </a:gridCol>
                <a:gridCol w="1468634">
                  <a:extLst>
                    <a:ext uri="{9D8B030D-6E8A-4147-A177-3AD203B41FA5}">
                      <a16:colId xmlns:a16="http://schemas.microsoft.com/office/drawing/2014/main" val="1944172865"/>
                    </a:ext>
                  </a:extLst>
                </a:gridCol>
              </a:tblGrid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373411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160859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12328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160941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25601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051727"/>
                  </a:ext>
                </a:extLst>
              </a:tr>
              <a:tr h="421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46482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27F8CA0-3024-44ED-B28E-5F4B725BDFE7}"/>
              </a:ext>
            </a:extLst>
          </p:cNvPr>
          <p:cNvSpPr/>
          <p:nvPr/>
        </p:nvSpPr>
        <p:spPr>
          <a:xfrm>
            <a:off x="225084" y="3377164"/>
            <a:ext cx="3535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CAFE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6DBEE-3FDB-4624-A93A-F3F41162AC02}"/>
              </a:ext>
            </a:extLst>
          </p:cNvPr>
          <p:cNvSpPr/>
          <p:nvPr/>
        </p:nvSpPr>
        <p:spPr>
          <a:xfrm>
            <a:off x="1370296" y="3850561"/>
            <a:ext cx="80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113B3-7399-43BB-A975-B8F8CBC3F9FC}"/>
              </a:ext>
            </a:extLst>
          </p:cNvPr>
          <p:cNvSpPr/>
          <p:nvPr/>
        </p:nvSpPr>
        <p:spPr>
          <a:xfrm>
            <a:off x="1375472" y="4555808"/>
            <a:ext cx="80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2373A4-4F37-4EA0-BB70-9A310624E9D8}"/>
              </a:ext>
            </a:extLst>
          </p:cNvPr>
          <p:cNvSpPr/>
          <p:nvPr/>
        </p:nvSpPr>
        <p:spPr>
          <a:xfrm>
            <a:off x="5440042" y="3828801"/>
            <a:ext cx="80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3808A6-6F1E-4867-AE09-FF811D3EEC3C}"/>
              </a:ext>
            </a:extLst>
          </p:cNvPr>
          <p:cNvSpPr/>
          <p:nvPr/>
        </p:nvSpPr>
        <p:spPr>
          <a:xfrm>
            <a:off x="5446059" y="4572188"/>
            <a:ext cx="80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9A235D-9101-4B61-83A5-6A8E6CD74D05}"/>
              </a:ext>
            </a:extLst>
          </p:cNvPr>
          <p:cNvSpPr/>
          <p:nvPr/>
        </p:nvSpPr>
        <p:spPr>
          <a:xfrm>
            <a:off x="2345012" y="3850561"/>
            <a:ext cx="2629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01000011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638247-F3A4-493A-999B-AE0857C5E42E}"/>
              </a:ext>
            </a:extLst>
          </p:cNvPr>
          <p:cNvSpPr/>
          <p:nvPr/>
        </p:nvSpPr>
        <p:spPr>
          <a:xfrm>
            <a:off x="2350189" y="4555808"/>
            <a:ext cx="2629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01000001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22AFB7-025A-48B4-A17A-5A3501D40E12}"/>
              </a:ext>
            </a:extLst>
          </p:cNvPr>
          <p:cNvSpPr/>
          <p:nvPr/>
        </p:nvSpPr>
        <p:spPr>
          <a:xfrm>
            <a:off x="6414760" y="3843054"/>
            <a:ext cx="2629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01000110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119BB5-278D-4CB5-826E-BB6BE00DC245}"/>
              </a:ext>
            </a:extLst>
          </p:cNvPr>
          <p:cNvSpPr/>
          <p:nvPr/>
        </p:nvSpPr>
        <p:spPr>
          <a:xfrm>
            <a:off x="6466764" y="4573831"/>
            <a:ext cx="2629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01000101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8296CB-B3D0-4BAE-8DE1-799B42CE3B8E}"/>
              </a:ext>
            </a:extLst>
          </p:cNvPr>
          <p:cNvSpPr/>
          <p:nvPr/>
        </p:nvSpPr>
        <p:spPr>
          <a:xfrm>
            <a:off x="2520909" y="5342059"/>
            <a:ext cx="12579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333D79-1040-4E9B-8F1D-31988EE5269A}"/>
              </a:ext>
            </a:extLst>
          </p:cNvPr>
          <p:cNvSpPr/>
          <p:nvPr/>
        </p:nvSpPr>
        <p:spPr>
          <a:xfrm>
            <a:off x="48749" y="6327689"/>
            <a:ext cx="62125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01000011 01000001 01000110 01000101 </a:t>
            </a:r>
          </a:p>
        </p:txBody>
      </p:sp>
      <p:sp>
        <p:nvSpPr>
          <p:cNvPr id="30" name="Down Arrow 2">
            <a:extLst>
              <a:ext uri="{FF2B5EF4-FFF2-40B4-BE49-F238E27FC236}">
                <a16:creationId xmlns:a16="http://schemas.microsoft.com/office/drawing/2014/main" id="{4DDADB5B-D9ED-4AC7-9295-9568EBAF3C41}"/>
              </a:ext>
            </a:extLst>
          </p:cNvPr>
          <p:cNvSpPr/>
          <p:nvPr/>
        </p:nvSpPr>
        <p:spPr>
          <a:xfrm>
            <a:off x="3001973" y="5914280"/>
            <a:ext cx="147918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5012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08" y="1534180"/>
            <a:ext cx="10489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6208" y="2664153"/>
            <a:ext cx="6400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(pixel).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208" y="3874808"/>
            <a:ext cx="6400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9" y="1913298"/>
            <a:ext cx="2455817" cy="2455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04" y="4369115"/>
            <a:ext cx="2330302" cy="233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>
            <a:stCxn id="14" idx="3"/>
          </p:cNvCxnSpPr>
          <p:nvPr/>
        </p:nvCxnSpPr>
        <p:spPr>
          <a:xfrm>
            <a:off x="7067006" y="4351862"/>
            <a:ext cx="2704011" cy="89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7067006" y="3259249"/>
            <a:ext cx="2272937" cy="1092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5012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51516" y="535722"/>
            <a:ext cx="3140611" cy="1374957"/>
            <a:chOff x="792412" y="2399650"/>
            <a:chExt cx="2531247" cy="1374957"/>
          </a:xfrm>
        </p:grpSpPr>
        <p:sp>
          <p:nvSpPr>
            <p:cNvPr id="13" name="Cloud Callout 12"/>
            <p:cNvSpPr/>
            <p:nvPr/>
          </p:nvSpPr>
          <p:spPr>
            <a:xfrm>
              <a:off x="792412" y="2399650"/>
              <a:ext cx="2531247" cy="1374957"/>
            </a:xfrm>
            <a:prstGeom prst="cloudCallout">
              <a:avLst>
                <a:gd name="adj1" fmla="val -48410"/>
                <a:gd name="adj2" fmla="val 4703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7618" y="2692970"/>
              <a:ext cx="2125908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6208" y="1466945"/>
            <a:ext cx="8036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87967"/>
              </p:ext>
            </p:extLst>
          </p:nvPr>
        </p:nvGraphicFramePr>
        <p:xfrm>
          <a:off x="1720842" y="2974532"/>
          <a:ext cx="4013752" cy="356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719">
                  <a:extLst>
                    <a:ext uri="{9D8B030D-6E8A-4147-A177-3AD203B41FA5}">
                      <a16:colId xmlns:a16="http://schemas.microsoft.com/office/drawing/2014/main" val="1586768752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2465651760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1742100882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807326876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234330537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14531738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697994766"/>
                    </a:ext>
                  </a:extLst>
                </a:gridCol>
                <a:gridCol w="501719">
                  <a:extLst>
                    <a:ext uri="{9D8B030D-6E8A-4147-A177-3AD203B41FA5}">
                      <a16:colId xmlns:a16="http://schemas.microsoft.com/office/drawing/2014/main" val="2536249259"/>
                    </a:ext>
                  </a:extLst>
                </a:gridCol>
              </a:tblGrid>
              <a:tr h="446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8025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466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768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3796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828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0565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519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2567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10010" y="3812374"/>
            <a:ext cx="4507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54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5012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51516" y="535722"/>
            <a:ext cx="3140611" cy="1374957"/>
            <a:chOff x="792412" y="2399650"/>
            <a:chExt cx="2531247" cy="1374957"/>
          </a:xfrm>
        </p:grpSpPr>
        <p:sp>
          <p:nvSpPr>
            <p:cNvPr id="13" name="Cloud Callout 12"/>
            <p:cNvSpPr/>
            <p:nvPr/>
          </p:nvSpPr>
          <p:spPr>
            <a:xfrm>
              <a:off x="792412" y="2399650"/>
              <a:ext cx="2531247" cy="1374957"/>
            </a:xfrm>
            <a:prstGeom prst="cloudCallout">
              <a:avLst>
                <a:gd name="adj1" fmla="val -42081"/>
                <a:gd name="adj2" fmla="val 6920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7618" y="2692970"/>
              <a:ext cx="2125908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6208" y="1466945"/>
            <a:ext cx="8036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56586"/>
              </p:ext>
            </p:extLst>
          </p:nvPr>
        </p:nvGraphicFramePr>
        <p:xfrm>
          <a:off x="6978585" y="2999886"/>
          <a:ext cx="3945632" cy="356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4">
                  <a:extLst>
                    <a:ext uri="{9D8B030D-6E8A-4147-A177-3AD203B41FA5}">
                      <a16:colId xmlns:a16="http://schemas.microsoft.com/office/drawing/2014/main" val="158676875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465651760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74210088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80732687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34330537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4531738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69799476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536249259"/>
                    </a:ext>
                  </a:extLst>
                </a:gridCol>
              </a:tblGrid>
              <a:tr h="446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8025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466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768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3796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828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0565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519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2567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36025" y="2411351"/>
            <a:ext cx="5878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4437" y="2395720"/>
            <a:ext cx="3122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79838"/>
              </p:ext>
            </p:extLst>
          </p:nvPr>
        </p:nvGraphicFramePr>
        <p:xfrm>
          <a:off x="1511954" y="3021138"/>
          <a:ext cx="3945632" cy="356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4">
                  <a:extLst>
                    <a:ext uri="{9D8B030D-6E8A-4147-A177-3AD203B41FA5}">
                      <a16:colId xmlns:a16="http://schemas.microsoft.com/office/drawing/2014/main" val="158676875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465651760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74210088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80732687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34330537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4531738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69799476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536249259"/>
                    </a:ext>
                  </a:extLst>
                </a:gridCol>
              </a:tblGrid>
              <a:tr h="446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8025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466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768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3796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828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0565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519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2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5012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51516" y="535722"/>
            <a:ext cx="3140611" cy="1374957"/>
            <a:chOff x="792412" y="2399650"/>
            <a:chExt cx="2531247" cy="1374957"/>
          </a:xfrm>
        </p:grpSpPr>
        <p:sp>
          <p:nvSpPr>
            <p:cNvPr id="13" name="Cloud Callout 12"/>
            <p:cNvSpPr/>
            <p:nvPr/>
          </p:nvSpPr>
          <p:spPr>
            <a:xfrm>
              <a:off x="792412" y="2399650"/>
              <a:ext cx="2531247" cy="1374957"/>
            </a:xfrm>
            <a:prstGeom prst="cloudCallout">
              <a:avLst>
                <a:gd name="adj1" fmla="val -48410"/>
                <a:gd name="adj2" fmla="val 4703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7618" y="2692970"/>
              <a:ext cx="2125908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6208" y="1466945"/>
            <a:ext cx="8285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75540"/>
              </p:ext>
            </p:extLst>
          </p:nvPr>
        </p:nvGraphicFramePr>
        <p:xfrm>
          <a:off x="5265918" y="3051010"/>
          <a:ext cx="3945632" cy="356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4">
                  <a:extLst>
                    <a:ext uri="{9D8B030D-6E8A-4147-A177-3AD203B41FA5}">
                      <a16:colId xmlns:a16="http://schemas.microsoft.com/office/drawing/2014/main" val="158676875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465651760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74210088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80732687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34330537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4531738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69799476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536249259"/>
                    </a:ext>
                  </a:extLst>
                </a:gridCol>
              </a:tblGrid>
              <a:tr h="446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8025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466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768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3796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828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0565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519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2567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22960" y="2416034"/>
            <a:ext cx="4807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8212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8519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1889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092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7399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70769" y="297263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1275" y="341231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1582" y="341231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87443" y="341533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7750" y="341533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7794" y="3876767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74775" y="4319473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67750" y="475823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7794" y="5219659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4775" y="566236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74775" y="610112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42262" y="3888993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9243" y="4331699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2218" y="477045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42262" y="523188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9243" y="567459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9243" y="611334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21582" y="611334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14952" y="611334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08322" y="610112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0703" y="611334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94073" y="611334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87443" y="610112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99421" y="2986067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96541" y="298889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3970" y="3412317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01011" y="343451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86497" y="343451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69823" y="341231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92308" y="3864164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94073" y="387593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3385" y="387676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19736" y="387593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91083" y="429298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7434" y="4292152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84080" y="4305573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00431" y="4304737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64782" y="4293347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81133" y="429251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04255" y="4762414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20606" y="4761578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01889" y="520632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18240" y="5205489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01889" y="566236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18240" y="5661529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9137" y="477464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95488" y="4773804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76771" y="521855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93122" y="521771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276771" y="5674591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93122" y="5673755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11550" y="3299025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9936517" y="3016844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00011000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9218575" y="3716692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9943542" y="3434511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00111100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9211550" y="4175632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9936517" y="3893451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01100110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9204525" y="4611690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9929492" y="4329509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01111110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9218575" y="5043290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943542" y="4761109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01100110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9204525" y="5499896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929492" y="5217715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01100110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9204525" y="5955936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9929492" y="5673755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01100110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9204525" y="6386775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929492" y="6104594"/>
            <a:ext cx="17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00000000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18971" y="3888993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02513" y="3888993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06917" y="476826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90459" y="476826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06810" y="518401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90352" y="5184010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92777" y="566636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76319" y="5666366"/>
            <a:ext cx="36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56392"/>
              </p:ext>
            </p:extLst>
          </p:nvPr>
        </p:nvGraphicFramePr>
        <p:xfrm>
          <a:off x="454728" y="3059622"/>
          <a:ext cx="3945632" cy="356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04">
                  <a:extLst>
                    <a:ext uri="{9D8B030D-6E8A-4147-A177-3AD203B41FA5}">
                      <a16:colId xmlns:a16="http://schemas.microsoft.com/office/drawing/2014/main" val="158676875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465651760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742100882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80732687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34330537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14531738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697994766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536249259"/>
                    </a:ext>
                  </a:extLst>
                </a:gridCol>
              </a:tblGrid>
              <a:tr h="446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8025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3466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768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37963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8828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05657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5192"/>
                  </a:ext>
                </a:extLst>
              </a:tr>
              <a:tr h="4462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25675"/>
                  </a:ext>
                </a:extLst>
              </a:tr>
            </a:tbl>
          </a:graphicData>
        </a:graphic>
      </p:graphicFrame>
      <p:cxnSp>
        <p:nvCxnSpPr>
          <p:cNvPr id="100" name="Straight Arrow Connector 99"/>
          <p:cNvCxnSpPr/>
          <p:nvPr/>
        </p:nvCxnSpPr>
        <p:spPr>
          <a:xfrm>
            <a:off x="4494948" y="4611690"/>
            <a:ext cx="6499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1" y="961591"/>
            <a:ext cx="360066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208" y="1466945"/>
            <a:ext cx="1120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8850088" y="2187197"/>
            <a:ext cx="3140611" cy="1374957"/>
            <a:chOff x="792412" y="2399650"/>
            <a:chExt cx="2531247" cy="1374957"/>
          </a:xfrm>
        </p:grpSpPr>
        <p:sp>
          <p:nvSpPr>
            <p:cNvPr id="99" name="Cloud Callout 98"/>
            <p:cNvSpPr/>
            <p:nvPr/>
          </p:nvSpPr>
          <p:spPr>
            <a:xfrm>
              <a:off x="792412" y="2399650"/>
              <a:ext cx="2531247" cy="1374957"/>
            </a:xfrm>
            <a:prstGeom prst="cloudCallout">
              <a:avLst>
                <a:gd name="adj1" fmla="val -48410"/>
                <a:gd name="adj2" fmla="val 47036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97618" y="2692970"/>
              <a:ext cx="212590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nhờ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66208" y="2438228"/>
            <a:ext cx="638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66208" y="3405398"/>
            <a:ext cx="638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66208" y="4437883"/>
            <a:ext cx="638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440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66208" y="5457305"/>
            <a:ext cx="638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88" y="2236994"/>
            <a:ext cx="2381250" cy="1466850"/>
          </a:xfrm>
          <a:prstGeom prst="rect">
            <a:avLst/>
          </a:prstGeom>
        </p:spPr>
      </p:pic>
      <p:cxnSp>
        <p:nvCxnSpPr>
          <p:cNvPr id="106" name="Straight Arrow Connector 105"/>
          <p:cNvCxnSpPr/>
          <p:nvPr/>
        </p:nvCxnSpPr>
        <p:spPr>
          <a:xfrm rot="5400000">
            <a:off x="9800660" y="3611525"/>
            <a:ext cx="36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457509" y="3918856"/>
            <a:ext cx="1018902" cy="627017"/>
            <a:chOff x="9457509" y="3918856"/>
            <a:chExt cx="1018902" cy="627017"/>
          </a:xfrm>
        </p:grpSpPr>
        <p:sp>
          <p:nvSpPr>
            <p:cNvPr id="6" name="Rounded Rectangle 5"/>
            <p:cNvSpPr/>
            <p:nvPr/>
          </p:nvSpPr>
          <p:spPr>
            <a:xfrm>
              <a:off x="9457509" y="3918856"/>
              <a:ext cx="1018902" cy="62701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80550" y="3961098"/>
              <a:ext cx="804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440</a:t>
              </a: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rot="5400000">
            <a:off x="9800660" y="4826371"/>
            <a:ext cx="36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8940806" y="5242840"/>
            <a:ext cx="2052307" cy="627017"/>
            <a:chOff x="9580550" y="3918856"/>
            <a:chExt cx="804421" cy="627017"/>
          </a:xfrm>
        </p:grpSpPr>
        <p:sp>
          <p:nvSpPr>
            <p:cNvPr id="109" name="Rounded Rectangle 108"/>
            <p:cNvSpPr/>
            <p:nvPr/>
          </p:nvSpPr>
          <p:spPr>
            <a:xfrm>
              <a:off x="9580550" y="3918856"/>
              <a:ext cx="804421" cy="62701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580550" y="3961098"/>
              <a:ext cx="804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110111000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02" grpId="0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084" y="490101"/>
            <a:ext cx="584961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6208" y="1715142"/>
            <a:ext cx="10110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208" y="3118414"/>
            <a:ext cx="10110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208" y="2416778"/>
            <a:ext cx="10110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942390"/>
              </p:ext>
            </p:extLst>
          </p:nvPr>
        </p:nvGraphicFramePr>
        <p:xfrm>
          <a:off x="3325505" y="1245359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325650" y="2330540"/>
            <a:ext cx="24513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</a:p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8095" y="492443"/>
            <a:ext cx="203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571841" y="1234228"/>
            <a:ext cx="3856542" cy="587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u="sng" dirty="0" err="1">
                <a:solidFill>
                  <a:srgbClr val="0000FF"/>
                </a:solidFill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</a:rPr>
              <a:t> 1:</a:t>
            </a:r>
            <a:r>
              <a:rPr lang="en-US" sz="2800" dirty="0">
                <a:solidFill>
                  <a:srgbClr val="0000FF"/>
                </a:solidFill>
              </a:rPr>
              <a:t>   </a:t>
            </a:r>
            <a:r>
              <a:rPr lang="en-US" sz="2800" dirty="0" err="1">
                <a:solidFill>
                  <a:srgbClr val="0000FF"/>
                </a:solidFill>
              </a:rPr>
              <a:t>Dãy</a:t>
            </a:r>
            <a:r>
              <a:rPr lang="en-US" sz="2800" dirty="0">
                <a:solidFill>
                  <a:srgbClr val="0000FF"/>
                </a:solidFill>
              </a:rPr>
              <a:t> bit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401252" y="2394543"/>
            <a:ext cx="4062123" cy="115704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754183" y="2394543"/>
            <a:ext cx="4320696" cy="115704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358015" y="4230538"/>
            <a:ext cx="4102460" cy="120449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54181" y="4230538"/>
            <a:ext cx="4320697" cy="120449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15071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8093" y="492443"/>
            <a:ext cx="203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2952125" y="1202968"/>
            <a:ext cx="7318309" cy="587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u="sng" dirty="0" err="1">
                <a:solidFill>
                  <a:srgbClr val="0000FF"/>
                </a:solidFill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</a:rPr>
              <a:t> 2:</a:t>
            </a:r>
            <a:r>
              <a:rPr lang="en-US" sz="2800" dirty="0">
                <a:solidFill>
                  <a:srgbClr val="0000FF"/>
                </a:solidFill>
              </a:rPr>
              <a:t>  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dụng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dãy</a:t>
            </a:r>
            <a:r>
              <a:rPr lang="en-US" sz="2800" dirty="0">
                <a:solidFill>
                  <a:srgbClr val="0000FF"/>
                </a:solidFill>
              </a:rPr>
              <a:t> bit </a:t>
            </a:r>
            <a:r>
              <a:rPr lang="en-US" sz="2800" dirty="0" err="1">
                <a:solidFill>
                  <a:srgbClr val="0000FF"/>
                </a:solidFill>
              </a:rPr>
              <a:t>để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406753" y="2284756"/>
            <a:ext cx="4397698" cy="116080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967022" y="2293801"/>
            <a:ext cx="4121247" cy="116080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406752" y="4097614"/>
            <a:ext cx="4397698" cy="160949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67023" y="4097614"/>
            <a:ext cx="4121248" cy="160949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99226" y="1031931"/>
            <a:ext cx="1164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95422" y="4267115"/>
            <a:ext cx="3515268" cy="2133182"/>
            <a:chOff x="616792" y="1275712"/>
            <a:chExt cx="3515268" cy="1829442"/>
          </a:xfrm>
        </p:grpSpPr>
        <p:sp>
          <p:nvSpPr>
            <p:cNvPr id="50" name="Cloud 49"/>
            <p:cNvSpPr/>
            <p:nvPr/>
          </p:nvSpPr>
          <p:spPr>
            <a:xfrm>
              <a:off x="616792" y="1275712"/>
              <a:ext cx="3515268" cy="182944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31132" y="1395423"/>
              <a:ext cx="2742565" cy="1557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máy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gồm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cơ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bản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b="1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027661" y="5644712"/>
            <a:ext cx="1992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17982" y="5644712"/>
            <a:ext cx="1826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19477" y="5644712"/>
            <a:ext cx="172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068403" y="1031931"/>
            <a:ext cx="207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5422" y="1525346"/>
            <a:ext cx="2206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10" y="2637523"/>
            <a:ext cx="4466633" cy="369632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393907" y="1520600"/>
            <a:ext cx="3539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/video,…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14" y="2767376"/>
            <a:ext cx="4443443" cy="2501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09" y="2119900"/>
            <a:ext cx="3275910" cy="2267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49" y="3389913"/>
            <a:ext cx="4352800" cy="29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51240" y="1013219"/>
            <a:ext cx="6912242" cy="54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5422" y="4884950"/>
            <a:ext cx="2719627" cy="1524581"/>
            <a:chOff x="616792" y="1275712"/>
            <a:chExt cx="2719627" cy="1307499"/>
          </a:xfrm>
        </p:grpSpPr>
        <p:sp>
          <p:nvSpPr>
            <p:cNvPr id="8" name="Cloud 7"/>
            <p:cNvSpPr/>
            <p:nvPr/>
          </p:nvSpPr>
          <p:spPr>
            <a:xfrm>
              <a:off x="616792" y="1275712"/>
              <a:ext cx="2719627" cy="130749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1133" y="1395423"/>
              <a:ext cx="2033438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tệp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đâu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463482" y="1033733"/>
            <a:ext cx="207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2076878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61" y="2130996"/>
            <a:ext cx="2942968" cy="29429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92232" y="1033733"/>
            <a:ext cx="207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03" y="1812723"/>
            <a:ext cx="4916358" cy="42635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422" y="1553658"/>
            <a:ext cx="207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65" y="1812722"/>
            <a:ext cx="5826125" cy="41482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26058" y="1553658"/>
            <a:ext cx="437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flash (USB),…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77" y="2218661"/>
            <a:ext cx="7429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6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0708" y="4192978"/>
            <a:ext cx="3400750" cy="2257252"/>
            <a:chOff x="592078" y="364346"/>
            <a:chExt cx="3400750" cy="1935846"/>
          </a:xfrm>
        </p:grpSpPr>
        <p:sp>
          <p:nvSpPr>
            <p:cNvPr id="8" name="Cloud 7"/>
            <p:cNvSpPr/>
            <p:nvPr/>
          </p:nvSpPr>
          <p:spPr>
            <a:xfrm>
              <a:off x="592078" y="364346"/>
              <a:ext cx="3400750" cy="193584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4577" y="497051"/>
              <a:ext cx="2824269" cy="1557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máy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41895" y="4086106"/>
            <a:ext cx="446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41895" y="4592916"/>
            <a:ext cx="446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kilôgam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741895" y="5336682"/>
            <a:ext cx="446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41895" y="5843492"/>
            <a:ext cx="446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mm, cm,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m,…</a:t>
            </a:r>
          </a:p>
        </p:txBody>
      </p:sp>
    </p:spTree>
    <p:extLst>
      <p:ext uri="{BB962C8B-B14F-4D97-AF65-F5344CB8AC3E}">
        <p14:creationId xmlns:p14="http://schemas.microsoft.com/office/powerpoint/2010/main" val="21549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0708" y="4192978"/>
            <a:ext cx="3400750" cy="2257252"/>
            <a:chOff x="592078" y="364346"/>
            <a:chExt cx="3400750" cy="1935846"/>
          </a:xfrm>
        </p:grpSpPr>
        <p:sp>
          <p:nvSpPr>
            <p:cNvPr id="8" name="Cloud 7"/>
            <p:cNvSpPr/>
            <p:nvPr/>
          </p:nvSpPr>
          <p:spPr>
            <a:xfrm>
              <a:off x="592078" y="364346"/>
              <a:ext cx="3400750" cy="193584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4577" y="497051"/>
              <a:ext cx="2824269" cy="1557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máy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6276" y="1522992"/>
            <a:ext cx="11042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bit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116"/>
            <a:ext cx="3288037" cy="162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671458" y="2553063"/>
          <a:ext cx="8128000" cy="2311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7127530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42709439"/>
                    </a:ext>
                  </a:extLst>
                </a:gridCol>
                <a:gridCol w="1326929">
                  <a:extLst>
                    <a:ext uri="{9D8B030D-6E8A-4147-A177-3AD203B41FA5}">
                      <a16:colId xmlns:a16="http://schemas.microsoft.com/office/drawing/2014/main" val="2603550364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546325136"/>
                    </a:ext>
                  </a:extLst>
                </a:gridCol>
                <a:gridCol w="2043800">
                  <a:extLst>
                    <a:ext uri="{9D8B030D-6E8A-4147-A177-3AD203B41FA5}">
                      <a16:colId xmlns:a16="http://schemas.microsoft.com/office/drawing/2014/main" val="1540223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xỉ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6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25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7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82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5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514278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680284" y="2944074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07859" y="2955266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44260" y="2955266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65818" y="2955822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75515" y="3329436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Kilobyte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07858" y="3318658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1770" y="3318657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65818" y="3305766"/>
            <a:ext cx="13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 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48740" y="3319533"/>
            <a:ext cx="20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4457" y="1036787"/>
            <a:ext cx="10652507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>
                <a:solidFill>
                  <a:srgbClr val="0000FF"/>
                </a:solidFill>
              </a:rPr>
              <a:t>   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2800" dirty="0">
                <a:solidFill>
                  <a:srgbClr val="0000FF"/>
                </a:solidFill>
              </a:rPr>
              <a:t> - </a:t>
            </a:r>
            <a:r>
              <a:rPr lang="en-US" sz="2800" b="1" dirty="0">
                <a:solidFill>
                  <a:srgbClr val="0000FF"/>
                </a:solidFill>
              </a:rPr>
              <a:t>Bit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đơn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đo</a:t>
            </a:r>
            <a:r>
              <a:rPr lang="en-US" sz="2800" dirty="0">
                <a:solidFill>
                  <a:srgbClr val="0000FF"/>
                </a:solidFill>
              </a:rPr>
              <a:t> dung </a:t>
            </a:r>
            <a:r>
              <a:rPr lang="en-US" sz="2800" dirty="0" err="1">
                <a:solidFill>
                  <a:srgbClr val="0000FF"/>
                </a:solidFill>
              </a:rPr>
              <a:t>lượng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thông</a:t>
            </a:r>
            <a:r>
              <a:rPr lang="en-US" sz="2800" dirty="0">
                <a:solidFill>
                  <a:srgbClr val="0000FF"/>
                </a:solidFill>
              </a:rPr>
              <a:t> tin </a:t>
            </a:r>
            <a:r>
              <a:rPr lang="en-US" sz="2800" dirty="0" err="1">
                <a:solidFill>
                  <a:srgbClr val="0000FF"/>
                </a:solidFill>
              </a:rPr>
              <a:t>nhỏ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tính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3340" y="3949231"/>
            <a:ext cx="280035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dirty="0"/>
              <a:t>2 byte = ………bit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3674270" y="3708652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Megabyte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7687" y="3707414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41770" y="3731313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265818" y="3707414"/>
            <a:ext cx="13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 KB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748272" y="3688995"/>
            <a:ext cx="20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71457" y="4070735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Gigabyte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87687" y="4070734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19988" y="4094704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62038" y="4070733"/>
            <a:ext cx="14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 MB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48272" y="4070732"/>
            <a:ext cx="20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55386" y="4427575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Terabyte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16859" y="4428633"/>
            <a:ext cx="151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49160" y="4441022"/>
            <a:ext cx="98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62038" y="4434124"/>
            <a:ext cx="14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 GB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752742" y="4434124"/>
            <a:ext cx="205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68410" y="4889240"/>
            <a:ext cx="2719627" cy="1524581"/>
            <a:chOff x="616792" y="1275712"/>
            <a:chExt cx="2719627" cy="1307499"/>
          </a:xfrm>
        </p:grpSpPr>
        <p:sp>
          <p:nvSpPr>
            <p:cNvPr id="55" name="Cloud 54"/>
            <p:cNvSpPr/>
            <p:nvPr/>
          </p:nvSpPr>
          <p:spPr>
            <a:xfrm>
              <a:off x="616792" y="1275712"/>
              <a:ext cx="2719627" cy="130749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31133" y="1395423"/>
              <a:ext cx="2033438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Dãy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dãy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b="1" dirty="0"/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1963729" y="3934189"/>
            <a:ext cx="645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888358" y="3934084"/>
            <a:ext cx="645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</a:rPr>
              <a:t>16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429146" y="5053905"/>
            <a:ext cx="693868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dung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77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25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75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19" grpId="0"/>
      <p:bldP spid="19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7" grpId="0"/>
      <p:bldP spid="57" grpId="1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2981" y="4598893"/>
            <a:ext cx="2824269" cy="1869140"/>
            <a:chOff x="616792" y="1296540"/>
            <a:chExt cx="2719627" cy="1602997"/>
          </a:xfrm>
        </p:grpSpPr>
        <p:sp>
          <p:nvSpPr>
            <p:cNvPr id="55" name="Cloud 54"/>
            <p:cNvSpPr/>
            <p:nvPr/>
          </p:nvSpPr>
          <p:spPr>
            <a:xfrm>
              <a:off x="616792" y="1296540"/>
              <a:ext cx="2719627" cy="160299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179" y="1522593"/>
              <a:ext cx="2447779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63945" y="1694837"/>
            <a:ext cx="5683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32" y="2535365"/>
            <a:ext cx="5625400" cy="310935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41958" y="2222129"/>
            <a:ext cx="5553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GB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GB.</a:t>
            </a:r>
          </a:p>
        </p:txBody>
      </p:sp>
    </p:spTree>
    <p:extLst>
      <p:ext uri="{BB962C8B-B14F-4D97-AF65-F5344CB8AC3E}">
        <p14:creationId xmlns:p14="http://schemas.microsoft.com/office/powerpoint/2010/main" val="26529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2981" y="4598893"/>
            <a:ext cx="2824269" cy="1869140"/>
            <a:chOff x="616792" y="1296540"/>
            <a:chExt cx="2719627" cy="1602997"/>
          </a:xfrm>
        </p:grpSpPr>
        <p:sp>
          <p:nvSpPr>
            <p:cNvPr id="55" name="Cloud 54"/>
            <p:cNvSpPr/>
            <p:nvPr/>
          </p:nvSpPr>
          <p:spPr>
            <a:xfrm>
              <a:off x="616792" y="1296540"/>
              <a:ext cx="2719627" cy="160299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179" y="1522593"/>
              <a:ext cx="2447779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63945" y="1694837"/>
            <a:ext cx="5608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7446" y="2666463"/>
            <a:ext cx="5614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MB.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60" y="4101353"/>
            <a:ext cx="3572926" cy="198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Đĩa CD trắng Sony - VPP Nam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87" y="1594396"/>
            <a:ext cx="3273184" cy="28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2981" y="4598893"/>
            <a:ext cx="2824269" cy="1869140"/>
            <a:chOff x="616792" y="1296540"/>
            <a:chExt cx="2719627" cy="1602997"/>
          </a:xfrm>
        </p:grpSpPr>
        <p:sp>
          <p:nvSpPr>
            <p:cNvPr id="55" name="Cloud 54"/>
            <p:cNvSpPr/>
            <p:nvPr/>
          </p:nvSpPr>
          <p:spPr>
            <a:xfrm>
              <a:off x="616792" y="1296540"/>
              <a:ext cx="2719627" cy="160299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179" y="1522593"/>
              <a:ext cx="2447779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63945" y="1694837"/>
            <a:ext cx="5608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7446" y="2666463"/>
            <a:ext cx="5614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(DVD)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4,7 GB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GB.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9" y="3650587"/>
            <a:ext cx="2984950" cy="276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66" y="17790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2981" y="4598893"/>
            <a:ext cx="2824269" cy="1869140"/>
            <a:chOff x="616792" y="1296540"/>
            <a:chExt cx="2719627" cy="1602997"/>
          </a:xfrm>
        </p:grpSpPr>
        <p:sp>
          <p:nvSpPr>
            <p:cNvPr id="55" name="Cloud 54"/>
            <p:cNvSpPr/>
            <p:nvPr/>
          </p:nvSpPr>
          <p:spPr>
            <a:xfrm>
              <a:off x="616792" y="1296540"/>
              <a:ext cx="2719627" cy="160299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179" y="1522593"/>
              <a:ext cx="2447779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63945" y="1694837"/>
            <a:ext cx="5608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7446" y="2666463"/>
            <a:ext cx="5614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91" y="1520665"/>
            <a:ext cx="3904141" cy="2598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41" y="3741588"/>
            <a:ext cx="2611618" cy="2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0332" y="2401496"/>
            <a:ext cx="3699804" cy="2306982"/>
            <a:chOff x="616792" y="1275712"/>
            <a:chExt cx="3699804" cy="1978495"/>
          </a:xfrm>
        </p:grpSpPr>
        <p:sp>
          <p:nvSpPr>
            <p:cNvPr id="7" name="Cloud 6"/>
            <p:cNvSpPr/>
            <p:nvPr/>
          </p:nvSpPr>
          <p:spPr>
            <a:xfrm>
              <a:off x="616792" y="1275712"/>
              <a:ext cx="3699804" cy="1978495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31132" y="1395423"/>
              <a:ext cx="3151908" cy="1557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bộ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phận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đảm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hoạt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máy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44561" y="665669"/>
            <a:ext cx="95301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1492" y="1364766"/>
            <a:ext cx="2266481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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6002" y="1364766"/>
            <a:ext cx="3563018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tin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51737" y="1578097"/>
            <a:ext cx="600501" cy="150126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9" y="4716533"/>
            <a:ext cx="3985164" cy="223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22" y="5174878"/>
            <a:ext cx="2955578" cy="177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4881492" y="2063863"/>
            <a:ext cx="2266481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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6002" y="2063863"/>
            <a:ext cx="3563018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trữ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tin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351737" y="2277194"/>
            <a:ext cx="600501" cy="150126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11" y="4716533"/>
            <a:ext cx="2440084" cy="1737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8" y="4589840"/>
            <a:ext cx="2295525" cy="1990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24" y="4589840"/>
            <a:ext cx="2183755" cy="2183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84" y="4172179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4899030" y="2783818"/>
            <a:ext cx="2266481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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73540" y="2783818"/>
            <a:ext cx="3563018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tin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69275" y="2997149"/>
            <a:ext cx="600501" cy="150126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22" y="4657038"/>
            <a:ext cx="2847935" cy="187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73" y="4407216"/>
            <a:ext cx="2795702" cy="24010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32" y="4293188"/>
            <a:ext cx="2311095" cy="231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4899030" y="3731352"/>
            <a:ext cx="2266481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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73540" y="3515909"/>
            <a:ext cx="3563018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tin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369275" y="3917899"/>
            <a:ext cx="600501" cy="150126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308" y="1013219"/>
            <a:ext cx="1106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084" y="490101"/>
            <a:ext cx="3520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2981" y="4598893"/>
            <a:ext cx="2824269" cy="1869140"/>
            <a:chOff x="616792" y="1296540"/>
            <a:chExt cx="2719627" cy="1602997"/>
          </a:xfrm>
        </p:grpSpPr>
        <p:sp>
          <p:nvSpPr>
            <p:cNvPr id="55" name="Cloud 54"/>
            <p:cNvSpPr/>
            <p:nvPr/>
          </p:nvSpPr>
          <p:spPr>
            <a:xfrm>
              <a:off x="616792" y="1296540"/>
              <a:ext cx="2719627" cy="160299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179" y="1522593"/>
              <a:ext cx="2447779" cy="1187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lưu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trữ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63945" y="1700597"/>
            <a:ext cx="5608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7446" y="2670303"/>
            <a:ext cx="56147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92" y="1536439"/>
            <a:ext cx="3455127" cy="222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95" y="3429243"/>
            <a:ext cx="2390861" cy="294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4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 r="5246" b="2978"/>
          <a:stretch/>
        </p:blipFill>
        <p:spPr bwMode="auto">
          <a:xfrm>
            <a:off x="4447108" y="519575"/>
            <a:ext cx="504000" cy="48972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96981" y="433309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0926" y="1158162"/>
            <a:ext cx="9987368" cy="89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/>
              <a:t>      C1.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về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ổ </a:t>
            </a:r>
            <a:r>
              <a:rPr lang="en-US" sz="2800" dirty="0" err="1"/>
              <a:t>đĩa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87" y="2381193"/>
            <a:ext cx="8457626" cy="332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39143" y="3237666"/>
            <a:ext cx="2016000" cy="90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84126" y="3237666"/>
            <a:ext cx="2016000" cy="90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39143" y="4348010"/>
            <a:ext cx="2016000" cy="90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84126" y="4348010"/>
            <a:ext cx="2016000" cy="90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5123" y="2850440"/>
            <a:ext cx="1800000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dirty="0"/>
              <a:t>Ổ </a:t>
            </a:r>
            <a:r>
              <a:rPr lang="en-US" dirty="0" err="1"/>
              <a:t>đĩa</a:t>
            </a:r>
            <a:r>
              <a:rPr lang="en-US" dirty="0"/>
              <a:t> C: 109 GB</a:t>
            </a:r>
            <a:endParaRPr lang="vi-VN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44213" y="2651659"/>
            <a:ext cx="1800000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dirty="0"/>
              <a:t>Ổ </a:t>
            </a:r>
            <a:r>
              <a:rPr lang="en-US" dirty="0" err="1"/>
              <a:t>đĩa</a:t>
            </a:r>
            <a:r>
              <a:rPr lang="en-US" dirty="0"/>
              <a:t> E: 111 GB</a:t>
            </a:r>
            <a:endParaRPr lang="vi-VN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75123" y="5058063"/>
            <a:ext cx="1800000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dirty="0"/>
              <a:t>Ổ </a:t>
            </a:r>
            <a:r>
              <a:rPr lang="en-US" dirty="0" err="1"/>
              <a:t>đĩa</a:t>
            </a:r>
            <a:r>
              <a:rPr lang="en-US" dirty="0"/>
              <a:t> F: 169 GB</a:t>
            </a:r>
            <a:endParaRPr lang="vi-VN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959960" y="5058062"/>
            <a:ext cx="1800000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dirty="0"/>
              <a:t>Ổ </a:t>
            </a:r>
            <a:r>
              <a:rPr lang="en-US" dirty="0" err="1"/>
              <a:t>đĩa</a:t>
            </a:r>
            <a:r>
              <a:rPr lang="en-US" dirty="0"/>
              <a:t> G: 186 GB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0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 r="5246" b="2978"/>
          <a:stretch/>
        </p:blipFill>
        <p:spPr bwMode="auto">
          <a:xfrm>
            <a:off x="4447108" y="519575"/>
            <a:ext cx="504000" cy="48972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96981" y="433309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0926" y="1126864"/>
            <a:ext cx="1050258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</a:t>
            </a:r>
            <a:r>
              <a:rPr lang="en-US" sz="2800" b="1" dirty="0"/>
              <a:t>C2.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tệp</a:t>
            </a:r>
            <a:r>
              <a:rPr lang="en-US" sz="2800" dirty="0"/>
              <a:t> tin?</a:t>
            </a:r>
            <a:endParaRPr lang="vi-VN" sz="2800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503343" y="2146302"/>
            <a:ext cx="6021999" cy="395418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1721" y="2792062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1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81721" y="3192318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2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81721" y="3604759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3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81721" y="4004320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4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81721" y="4399049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5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81721" y="4814184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6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81721" y="5200310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7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1721" y="5587151"/>
            <a:ext cx="468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7030A0"/>
                </a:solidFill>
              </a:rPr>
              <a:t> 8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603720" y="2641958"/>
            <a:ext cx="260031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1: 372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603720" y="3029151"/>
            <a:ext cx="260031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2: 408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03720" y="3454655"/>
            <a:ext cx="260031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3: 482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603720" y="3856977"/>
            <a:ext cx="260031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4: 512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603720" y="4284383"/>
            <a:ext cx="28746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5: 1095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603720" y="4703269"/>
            <a:ext cx="28746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6: 1108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603720" y="5110143"/>
            <a:ext cx="28746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7: 846 KB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603720" y="5502903"/>
            <a:ext cx="28746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Tệp</a:t>
            </a:r>
            <a:r>
              <a:rPr lang="en-US" sz="2400" dirty="0">
                <a:solidFill>
                  <a:srgbClr val="7030A0"/>
                </a:solidFill>
              </a:rPr>
              <a:t> tin 8: 488 KB</a:t>
            </a:r>
            <a:endParaRPr lang="vi-V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680551" y="433309"/>
            <a:ext cx="283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0926" y="1231368"/>
            <a:ext cx="1050258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</a:t>
            </a:r>
            <a:r>
              <a:rPr lang="en-US" sz="2800" b="1" dirty="0"/>
              <a:t>C1.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GB </a:t>
            </a:r>
            <a:r>
              <a:rPr lang="en-US" sz="2800" dirty="0" err="1"/>
              <a:t>xấp</a:t>
            </a:r>
            <a:r>
              <a:rPr lang="en-US" sz="2800" dirty="0"/>
              <a:t> </a:t>
            </a:r>
            <a:r>
              <a:rPr lang="en-US" sz="2800" dirty="0" err="1"/>
              <a:t>xỉ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byte?</a:t>
            </a:r>
            <a:endParaRPr lang="vi-VN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39398" y="201717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A.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4657" y="202136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 Một triệu byte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9398" y="291369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C.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 Một tỉ byte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94657" y="291788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D.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 Một nghìn tỉ byte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3810210"/>
            <a:ext cx="8127594" cy="28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4" grpId="0" animBg="1"/>
      <p:bldP spid="25" grpId="0" animBg="1"/>
      <p:bldP spid="25" grpId="1" animBg="1"/>
      <p:bldP spid="25" grpId="2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680551" y="433309"/>
            <a:ext cx="283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1944" y="1286121"/>
            <a:ext cx="10502582" cy="89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</a:t>
            </a:r>
            <a:r>
              <a:rPr lang="en-US" sz="2800" b="1" dirty="0"/>
              <a:t>C2.</a:t>
            </a:r>
            <a:r>
              <a:rPr lang="en-US" sz="2800" dirty="0"/>
              <a:t>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1" y="2650971"/>
            <a:ext cx="7216032" cy="257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5511" y="2067305"/>
            <a:ext cx="415856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KB = ………. B</a:t>
            </a:r>
            <a:endParaRPr lang="vi-VN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5508" y="2838902"/>
            <a:ext cx="415856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GB = ………. MB</a:t>
            </a:r>
            <a:endParaRPr lang="vi-VN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85508" y="3677734"/>
            <a:ext cx="415856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1024 B = …….. KB</a:t>
            </a:r>
            <a:endParaRPr lang="vi-VN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26738" y="1988197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226738" y="2767160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53632" y="3595782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5508" y="4508537"/>
            <a:ext cx="415856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1024 MB = ….. GB</a:t>
            </a:r>
            <a:endParaRPr lang="vi-VN" sz="28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0253632" y="4426585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5508" y="5324623"/>
            <a:ext cx="415856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2 GB = ………. MB</a:t>
            </a:r>
            <a:endParaRPr lang="vi-VN" sz="28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226738" y="5252881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904561" y="2014481"/>
            <a:ext cx="112045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1024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806899" y="2794396"/>
            <a:ext cx="112045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1024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200528" y="3627789"/>
            <a:ext cx="548350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267763" y="4435525"/>
            <a:ext cx="548350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904561" y="5271745"/>
            <a:ext cx="112045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2048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975177" y="2062529"/>
            <a:ext cx="67727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975177" y="2830641"/>
            <a:ext cx="67727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975177" y="3649267"/>
            <a:ext cx="67727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975177" y="4467893"/>
            <a:ext cx="67727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d)</a:t>
            </a:r>
            <a:endParaRPr lang="vi-VN" sz="28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75177" y="5329004"/>
            <a:ext cx="67727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e)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2098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7" grpId="1"/>
      <p:bldP spid="22" grpId="0"/>
      <p:bldP spid="22" grpId="1"/>
      <p:bldP spid="23" grpId="0"/>
      <p:bldP spid="23" grpId="1"/>
      <p:bldP spid="27" grpId="0"/>
      <p:bldP spid="28" grpId="0"/>
      <p:bldP spid="28" grpId="1"/>
      <p:bldP spid="29" grpId="0"/>
      <p:bldP spid="30" grpId="0"/>
      <p:bldP spid="30" grpId="1"/>
      <p:bldP spid="32" grpId="0"/>
      <p:bldP spid="33" grpId="0"/>
      <p:bldP spid="34" grpId="0"/>
      <p:bldP spid="35" grpId="0"/>
      <p:bldP spid="36" grpId="0"/>
      <p:bldP spid="24" grpId="0"/>
      <p:bldP spid="25" grpId="0"/>
      <p:bldP spid="26" grpId="0"/>
      <p:bldP spid="31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680551" y="433309"/>
            <a:ext cx="283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45092" y="1231368"/>
            <a:ext cx="10502582" cy="133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 </a:t>
            </a:r>
            <a:r>
              <a:rPr lang="en-US" sz="2800" b="1" dirty="0"/>
              <a:t>C3.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chụp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12MB/1 </a:t>
            </a:r>
            <a:r>
              <a:rPr lang="en-US" sz="2800" dirty="0" err="1"/>
              <a:t>ảnh</a:t>
            </a:r>
            <a:r>
              <a:rPr lang="en-US" sz="2800" dirty="0"/>
              <a:t>.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16GB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93" y="3630872"/>
            <a:ext cx="6819872" cy="24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9165" y="5271250"/>
            <a:ext cx="4800600" cy="349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45092" y="2576887"/>
            <a:ext cx="1811555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GB     =</a:t>
            </a:r>
            <a:endParaRPr lang="vi-VN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4913" y="2576887"/>
            <a:ext cx="221496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1024 MB</a:t>
            </a:r>
            <a:endParaRPr lang="vi-VN" sz="28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45090" y="3119885"/>
            <a:ext cx="4164791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16 GB   = ..………. MB</a:t>
            </a:r>
            <a:endParaRPr lang="vi-VN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71614" y="3065915"/>
            <a:ext cx="130871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16384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15301" y="3066097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2138082" y="3622360"/>
                <a:ext cx="2971799" cy="6371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defRPr>
                </a:lvl1pPr>
              </a:lstStyle>
              <a:p>
                <a:pPr algn="just"/>
                <a:r>
                  <a:rPr lang="en-US" sz="2800" dirty="0"/>
                  <a:t> =   16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1024</a:t>
                </a:r>
                <a:endParaRPr lang="vi-VN" sz="2800" dirty="0"/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82" y="3622360"/>
                <a:ext cx="2971799" cy="637127"/>
              </a:xfrm>
              <a:prstGeom prst="rect">
                <a:avLst/>
              </a:prstGeom>
              <a:blipFill>
                <a:blip r:embed="rId5"/>
                <a:stretch>
                  <a:fillRect l="-1232" t="-95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909295" y="4133168"/>
            <a:ext cx="4164791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</a:t>
            </a:r>
            <a:r>
              <a:rPr lang="en-US" sz="2800" dirty="0" err="1"/>
              <a:t>ảnh</a:t>
            </a:r>
            <a:r>
              <a:rPr lang="en-US" sz="2800" dirty="0"/>
              <a:t>     =   12 MB</a:t>
            </a:r>
            <a:endParaRPr lang="vi-VN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59476" y="4768592"/>
            <a:ext cx="38504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</a:t>
            </a:r>
            <a:r>
              <a:rPr lang="en-US" sz="2800" dirty="0" err="1"/>
              <a:t>ảnh</a:t>
            </a:r>
            <a:r>
              <a:rPr lang="en-US" sz="2800" dirty="0"/>
              <a:t>   =  16384 MB</a:t>
            </a:r>
            <a:endParaRPr lang="vi-VN" sz="2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2334" y="4768592"/>
            <a:ext cx="476104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2138082" y="5324731"/>
                <a:ext cx="2971799" cy="6371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itchFamily="18" charset="0"/>
                    <a:ea typeface="+mj-ea"/>
                    <a:cs typeface="Times New Roman" pitchFamily="18" charset="0"/>
                  </a:defRPr>
                </a:lvl1pPr>
              </a:lstStyle>
              <a:p>
                <a:pPr algn="just"/>
                <a:r>
                  <a:rPr lang="en-US" sz="2800" dirty="0"/>
                  <a:t> =   16384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12</a:t>
                </a:r>
                <a:endParaRPr lang="vi-VN" sz="2800" dirty="0"/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82" y="5324731"/>
                <a:ext cx="2971799" cy="637127"/>
              </a:xfrm>
              <a:prstGeom prst="rect">
                <a:avLst/>
              </a:prstGeom>
              <a:blipFill>
                <a:blip r:embed="rId6"/>
                <a:stretch>
                  <a:fillRect l="-123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578223" y="4778794"/>
            <a:ext cx="1308716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</a:rPr>
              <a:t> 1365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5" grpId="0"/>
      <p:bldP spid="16" grpId="0"/>
      <p:bldP spid="17" grpId="0"/>
      <p:bldP spid="18" grpId="0"/>
      <p:bldP spid="19" grpId="0"/>
      <p:bldP spid="19" grpId="1"/>
      <p:bldP spid="21" grpId="0"/>
      <p:bldP spid="21" grpId="1"/>
      <p:bldP spid="22" grpId="0"/>
      <p:bldP spid="23" grpId="0"/>
      <p:bldP spid="24" grpId="0"/>
      <p:bldP spid="24" grpId="1"/>
      <p:bldP spid="25" grpId="0"/>
      <p:bldP spid="25" grpId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66153" y="433309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0239" y="1148554"/>
            <a:ext cx="10928040" cy="133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 </a:t>
            </a:r>
            <a:r>
              <a:rPr lang="en-US" sz="2800" b="1" dirty="0"/>
              <a:t>C1.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ổ </a:t>
            </a:r>
            <a:r>
              <a:rPr lang="en-US" sz="2800" dirty="0" err="1"/>
              <a:t>đĩa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); dung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(</a:t>
            </a:r>
            <a:r>
              <a:rPr lang="en-US" sz="2800" dirty="0" err="1"/>
              <a:t>nếu</a:t>
            </a:r>
            <a:r>
              <a:rPr lang="en-US" sz="2800" dirty="0"/>
              <a:t> dung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. </a:t>
            </a:r>
            <a:endParaRPr lang="vi-VN" sz="28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20239" y="2554488"/>
            <a:ext cx="2205349" cy="57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u="sng" dirty="0" err="1"/>
              <a:t>Hướng</a:t>
            </a:r>
            <a:r>
              <a:rPr lang="en-US" sz="2800" b="1" u="sng" dirty="0"/>
              <a:t> </a:t>
            </a:r>
            <a:r>
              <a:rPr lang="en-US" sz="2800" b="1" u="sng" dirty="0" err="1"/>
              <a:t>dẫn</a:t>
            </a:r>
            <a:r>
              <a:rPr lang="en-US" sz="2800" b="1" u="sng" dirty="0"/>
              <a:t>:</a:t>
            </a:r>
            <a:endParaRPr lang="vi-VN" sz="2800" u="sng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20240" y="3127616"/>
            <a:ext cx="4424114" cy="1928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đúp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b="1" dirty="0"/>
              <a:t>Computer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màn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desktop (</a:t>
            </a:r>
            <a:r>
              <a:rPr lang="en-US" sz="2800" dirty="0" err="1"/>
              <a:t>màn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). 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7" y="5145613"/>
            <a:ext cx="1501604" cy="1289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40" y="2163310"/>
            <a:ext cx="5673939" cy="4272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26188" y="3429000"/>
            <a:ext cx="2221399" cy="1425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66153" y="433309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31980" y="956457"/>
            <a:ext cx="10928040" cy="133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 </a:t>
            </a:r>
            <a:r>
              <a:rPr lang="en-US" sz="2800" b="1" dirty="0"/>
              <a:t>C2.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1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dãy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0 </a:t>
            </a:r>
            <a:r>
              <a:rPr lang="en-US" sz="2800" dirty="0" err="1"/>
              <a:t>đến</a:t>
            </a:r>
            <a:r>
              <a:rPr lang="en-US" sz="2800" dirty="0"/>
              <a:t> 15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đến</a:t>
            </a:r>
            <a:r>
              <a:rPr lang="en-US" sz="2800" dirty="0"/>
              <a:t> 15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1980" y="2047253"/>
            <a:ext cx="2205349" cy="57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u="sng" dirty="0" err="1"/>
              <a:t>Hướng</a:t>
            </a:r>
            <a:r>
              <a:rPr lang="en-US" sz="2800" b="1" u="sng" dirty="0"/>
              <a:t> </a:t>
            </a:r>
            <a:r>
              <a:rPr lang="en-US" sz="2800" b="1" u="sng" dirty="0" err="1"/>
              <a:t>dẫn</a:t>
            </a:r>
            <a:r>
              <a:rPr lang="en-US" sz="2800" b="1" u="sng" dirty="0"/>
              <a:t>:</a:t>
            </a:r>
            <a:endParaRPr lang="vi-VN" sz="2800" u="sng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9537" y="2534096"/>
            <a:ext cx="10649480" cy="55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</a:t>
            </a:r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dãy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0 </a:t>
            </a:r>
            <a:r>
              <a:rPr lang="en-US" sz="2800" dirty="0" err="1"/>
              <a:t>đến</a:t>
            </a:r>
            <a:r>
              <a:rPr lang="en-US" sz="2800" dirty="0"/>
              <a:t> 15</a:t>
            </a:r>
            <a:endParaRPr lang="vi-VN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51518" y="3087220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8984053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745349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780578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85258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0903694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182467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839317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203550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4193128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262413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160179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5830874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421365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963225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1056541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12500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76524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759537" y="3592605"/>
            <a:ext cx="10649480" cy="55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</a:t>
            </a:r>
            <a:r>
              <a:rPr lang="en-US" sz="2800" dirty="0" err="1"/>
              <a:t>Bước</a:t>
            </a:r>
            <a:r>
              <a:rPr lang="en-US" sz="2800" dirty="0"/>
              <a:t> 2: Chia </a:t>
            </a:r>
            <a:r>
              <a:rPr lang="en-US" sz="2800" dirty="0" err="1"/>
              <a:t>dãy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2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51518" y="4180467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8984053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5745349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780578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852587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0903694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182467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839317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203550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4193128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262413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160179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5830874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421365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963225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1056541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12500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76524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759537" y="4705575"/>
            <a:ext cx="10649480" cy="55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</a:t>
            </a:r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ở </a:t>
            </a:r>
            <a:r>
              <a:rPr lang="en-US" sz="2800" dirty="0" err="1"/>
              <a:t>nữa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hay </a:t>
            </a:r>
            <a:r>
              <a:rPr lang="en-US" sz="2800" dirty="0" err="1"/>
              <a:t>phải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537" y="5258699"/>
            <a:ext cx="10649480" cy="55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lượt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dãy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chia 2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59537" y="5767451"/>
            <a:ext cx="10649480" cy="553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: </a:t>
            </a:r>
            <a:r>
              <a:rPr lang="en-US" sz="2800" dirty="0" err="1"/>
              <a:t>Phải</a:t>
            </a:r>
            <a:r>
              <a:rPr lang="en-US" sz="2800" dirty="0"/>
              <a:t> = 1; </a:t>
            </a:r>
            <a:r>
              <a:rPr lang="en-US" sz="2800" dirty="0" err="1"/>
              <a:t>trái</a:t>
            </a:r>
            <a:r>
              <a:rPr lang="en-US" sz="2800" dirty="0"/>
              <a:t> = 0.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330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  <p:bldP spid="14" grpId="0"/>
      <p:bldP spid="15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766153" y="433309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0" y="532637"/>
            <a:ext cx="615434" cy="5897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31980" y="1243843"/>
            <a:ext cx="10928040" cy="133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     </a:t>
            </a:r>
            <a:r>
              <a:rPr lang="en-US" sz="2800" b="1" dirty="0"/>
              <a:t>C3.</a:t>
            </a:r>
            <a:r>
              <a:rPr lang="en-US" sz="2800" dirty="0"/>
              <a:t> </a:t>
            </a:r>
            <a:r>
              <a:rPr lang="vi-VN" sz="2800" dirty="0"/>
              <a:t>Giả sử mỗi phút âm thanh chiếm 1</a:t>
            </a:r>
            <a:r>
              <a:rPr lang="en-US" sz="2800" dirty="0"/>
              <a:t> </a:t>
            </a:r>
            <a:r>
              <a:rPr lang="vi-VN" sz="2800" dirty="0"/>
              <a:t>MB, mỗi bài hát trung bình có độ dài 6 phút. Một chiếc điện thoại thông minh còn trống 8GB sẽ chứa được bao nhiêu bài hát như vậy?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1980" y="2622023"/>
            <a:ext cx="2205349" cy="57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b="1" u="sng" dirty="0" err="1"/>
              <a:t>Hướng</a:t>
            </a:r>
            <a:r>
              <a:rPr lang="en-US" sz="2800" b="1" u="sng" dirty="0"/>
              <a:t> </a:t>
            </a:r>
            <a:r>
              <a:rPr lang="en-US" sz="2800" b="1" u="sng" dirty="0" err="1"/>
              <a:t>dẫn</a:t>
            </a:r>
            <a:r>
              <a:rPr lang="en-US" sz="2800" b="1" u="sng" dirty="0"/>
              <a:t>:</a:t>
            </a:r>
            <a:endParaRPr lang="vi-VN" sz="2800" u="sng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18029" y="2694818"/>
            <a:ext cx="366609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</a:t>
            </a:r>
            <a:r>
              <a:rPr lang="en-US" sz="2800" dirty="0" err="1"/>
              <a:t>phút</a:t>
            </a:r>
            <a:r>
              <a:rPr lang="en-US" sz="2800" dirty="0"/>
              <a:t>        =  1 MB</a:t>
            </a:r>
            <a:endParaRPr lang="vi-VN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13846" y="3263018"/>
            <a:ext cx="366609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   =   6 </a:t>
            </a:r>
            <a:r>
              <a:rPr lang="en-US" sz="2800" dirty="0" err="1"/>
              <a:t>phút</a:t>
            </a:r>
            <a:endParaRPr lang="vi-VN" sz="2800" dirty="0"/>
          </a:p>
        </p:txBody>
      </p:sp>
      <p:sp>
        <p:nvSpPr>
          <p:cNvPr id="2" name="Right Brace 1"/>
          <p:cNvSpPr/>
          <p:nvPr/>
        </p:nvSpPr>
        <p:spPr>
          <a:xfrm>
            <a:off x="6439988" y="2939144"/>
            <a:ext cx="540000" cy="720000"/>
          </a:xfrm>
          <a:prstGeom prst="rightBrace">
            <a:avLst>
              <a:gd name="adj1" fmla="val 131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332687" y="2944454"/>
            <a:ext cx="3953622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   =   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MB  </a:t>
            </a:r>
            <a:r>
              <a:rPr lang="en-US" sz="2800" b="1" dirty="0"/>
              <a:t>(1)</a:t>
            </a:r>
            <a:endParaRPr lang="vi-VN" sz="28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213845" y="4058632"/>
            <a:ext cx="3666097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1 GB        =  1024 MB</a:t>
            </a:r>
            <a:endParaRPr lang="vi-VN" sz="2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213844" y="4652958"/>
            <a:ext cx="4118843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/>
              <a:t> 8 GB        =     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   MB  </a:t>
            </a:r>
            <a:r>
              <a:rPr lang="en-US" sz="2800" b="1" dirty="0"/>
              <a:t>(2)</a:t>
            </a:r>
            <a:endParaRPr lang="vi-VN" sz="2800" b="1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262932" y="5522231"/>
            <a:ext cx="8354111" cy="63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800" dirty="0" err="1">
                <a:solidFill>
                  <a:srgbClr val="C00000"/>
                </a:solidFill>
              </a:rPr>
              <a:t>Từ</a:t>
            </a:r>
            <a:r>
              <a:rPr lang="en-US" sz="2800" dirty="0">
                <a:solidFill>
                  <a:srgbClr val="C00000"/>
                </a:solidFill>
              </a:rPr>
              <a:t>  (1)  </a:t>
            </a:r>
            <a:r>
              <a:rPr lang="en-US" sz="2800" dirty="0" err="1">
                <a:solidFill>
                  <a:srgbClr val="C00000"/>
                </a:solidFill>
              </a:rPr>
              <a:t>và</a:t>
            </a:r>
            <a:r>
              <a:rPr lang="en-US" sz="2800" dirty="0">
                <a:solidFill>
                  <a:srgbClr val="C00000"/>
                </a:solidFill>
              </a:rPr>
              <a:t>  (2)  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  8 GB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sẽ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lưu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được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bao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nhiêu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bài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hát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? 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22" grpId="0"/>
      <p:bldP spid="23" grpId="0"/>
      <p:bldP spid="2" grpId="0" animBg="1"/>
      <p:bldP spid="24" grpId="0"/>
      <p:bldP spid="25" grpId="0"/>
      <p:bldP spid="26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20041" y="534647"/>
            <a:ext cx="2351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83"/>
            <a:ext cx="8162365" cy="553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99" y="1410034"/>
            <a:ext cx="4585860" cy="163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9935" y="590843"/>
            <a:ext cx="11667265" cy="6161649"/>
            <a:chOff x="219935" y="590843"/>
            <a:chExt cx="11667265" cy="6161649"/>
          </a:xfrm>
        </p:grpSpPr>
        <p:sp>
          <p:nvSpPr>
            <p:cNvPr id="35" name="Rectangle 34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8178" y="1350498"/>
            <a:ext cx="11234953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8" y="2152489"/>
            <a:ext cx="3680538" cy="20063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73329" y="4088457"/>
            <a:ext cx="36418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1.3.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76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66147" y="534647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875212" y="1534236"/>
            <a:ext cx="5486400" cy="256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chuyển mỗi dòng trong hình vẽ thành một dãy bit. </a:t>
            </a:r>
          </a:p>
          <a:p>
            <a:pPr algn="just">
              <a:spcBef>
                <a:spcPts val="300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chuyển cả hình vẽ thành dãy bit bằng cách nối các dãy bit của các dòng lại với nhau (từ trên xuống dưới)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3931"/>
              </p:ext>
            </p:extLst>
          </p:nvPr>
        </p:nvGraphicFramePr>
        <p:xfrm>
          <a:off x="7217067" y="1495047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0709" y="4264252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0343" y="4879120"/>
            <a:ext cx="903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0343" y="5402340"/>
            <a:ext cx="81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0343" y="5925560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2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66147" y="534647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064560" y="982317"/>
            <a:ext cx="3384377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1:  01100110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2:  10011001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3:  10000001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4:  01000010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5:  01000010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6:  00100100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7:  00111100</a:t>
            </a: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Dòng 8:  00011000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64560" y="5498439"/>
            <a:ext cx="829428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600" b="1" dirty="0"/>
              <a:t>Câu 2: </a:t>
            </a:r>
            <a:r>
              <a:rPr lang="vi-VN" sz="2600" dirty="0"/>
              <a:t> 01100110  10011001  10000001 01000010 01000010  00100100 00111100  00011000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66509"/>
              </p:ext>
            </p:extLst>
          </p:nvPr>
        </p:nvGraphicFramePr>
        <p:xfrm>
          <a:off x="6713659" y="1925970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9047" y="534647"/>
            <a:ext cx="46939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Ở NHÀ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4274" y="1634070"/>
            <a:ext cx="77779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153029" y="2322605"/>
            <a:ext cx="77779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15.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134274" y="3032655"/>
            <a:ext cx="77779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 (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1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935" y="590843"/>
            <a:ext cx="11667265" cy="6161649"/>
            <a:chOff x="219935" y="590843"/>
            <a:chExt cx="11667265" cy="6161649"/>
          </a:xfrm>
        </p:grpSpPr>
        <p:sp>
          <p:nvSpPr>
            <p:cNvPr id="30" name="Rectangle 29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22" y="4338297"/>
            <a:ext cx="2287683" cy="2392974"/>
          </a:xfrm>
          <a:prstGeom prst="rect">
            <a:avLst/>
          </a:prstGeom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67936"/>
              </p:ext>
            </p:extLst>
          </p:nvPr>
        </p:nvGraphicFramePr>
        <p:xfrm>
          <a:off x="5717696" y="1730432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5508397" y="2526087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5484746" y="337958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5484746" y="4213482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6093"/>
              </p:ext>
            </p:extLst>
          </p:nvPr>
        </p:nvGraphicFramePr>
        <p:xfrm>
          <a:off x="6098696" y="251159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36813"/>
              </p:ext>
            </p:extLst>
          </p:nvPr>
        </p:nvGraphicFramePr>
        <p:xfrm>
          <a:off x="8398215" y="251159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8403746" y="2414310"/>
            <a:ext cx="0" cy="7075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8455365" y="2436056"/>
            <a:ext cx="457197" cy="6609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10765284" y="247296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81704"/>
              </p:ext>
            </p:extLst>
          </p:nvPr>
        </p:nvGraphicFramePr>
        <p:xfrm>
          <a:off x="9568303" y="3377455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55155"/>
              </p:ext>
            </p:extLst>
          </p:nvPr>
        </p:nvGraphicFramePr>
        <p:xfrm>
          <a:off x="8403746" y="3377455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9563373" y="3274256"/>
            <a:ext cx="0" cy="7075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8460896" y="3350456"/>
            <a:ext cx="451666" cy="5955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10765284" y="3364298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60676"/>
              </p:ext>
            </p:extLst>
          </p:nvPr>
        </p:nvGraphicFramePr>
        <p:xfrm>
          <a:off x="8999259" y="428740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8999875" y="4166910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96055"/>
              </p:ext>
            </p:extLst>
          </p:nvPr>
        </p:nvGraphicFramePr>
        <p:xfrm>
          <a:off x="8398215" y="428740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8450275" y="4262206"/>
            <a:ext cx="457197" cy="612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10765284" y="435123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52053" y="2414310"/>
            <a:ext cx="2232518" cy="1195259"/>
            <a:chOff x="952053" y="2301766"/>
            <a:chExt cx="2232518" cy="1195259"/>
          </a:xfrm>
        </p:grpSpPr>
        <p:sp>
          <p:nvSpPr>
            <p:cNvPr id="38" name="Cloud Callout 37"/>
            <p:cNvSpPr/>
            <p:nvPr/>
          </p:nvSpPr>
          <p:spPr>
            <a:xfrm>
              <a:off x="952053" y="2301766"/>
              <a:ext cx="2232518" cy="1195259"/>
            </a:xfrm>
            <a:prstGeom prst="cloudCallout">
              <a:avLst>
                <a:gd name="adj1" fmla="val -31740"/>
                <a:gd name="adj2" fmla="val 1097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2053" y="2471969"/>
              <a:ext cx="2172006" cy="892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Thu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788829" y="2573470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3374925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4306721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610724" y="1460248"/>
            <a:ext cx="21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8" grpId="0" animBg="1"/>
      <p:bldP spid="19" grpId="0"/>
      <p:bldP spid="23" grpId="0" animBg="1"/>
      <p:bldP spid="24" grpId="0"/>
      <p:bldP spid="28" grpId="0" animBg="1"/>
      <p:bldP spid="29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935" y="590843"/>
            <a:ext cx="11667265" cy="6161649"/>
            <a:chOff x="219935" y="590843"/>
            <a:chExt cx="11667265" cy="6161649"/>
          </a:xfrm>
        </p:grpSpPr>
        <p:sp>
          <p:nvSpPr>
            <p:cNvPr id="30" name="Rectangle 29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22" y="4338297"/>
            <a:ext cx="2287683" cy="239297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717452" y="1983988"/>
            <a:ext cx="2698883" cy="2102887"/>
            <a:chOff x="717452" y="2377883"/>
            <a:chExt cx="2698883" cy="2102887"/>
          </a:xfrm>
        </p:grpSpPr>
        <p:sp>
          <p:nvSpPr>
            <p:cNvPr id="38" name="Cloud Callout 37"/>
            <p:cNvSpPr/>
            <p:nvPr/>
          </p:nvSpPr>
          <p:spPr>
            <a:xfrm>
              <a:off x="717452" y="2377883"/>
              <a:ext cx="2698883" cy="2102887"/>
            </a:xfrm>
            <a:prstGeom prst="cloudCallout">
              <a:avLst>
                <a:gd name="adj1" fmla="val -19405"/>
                <a:gd name="adj2" fmla="val 7355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1712" y="2692970"/>
              <a:ext cx="2326041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0, 1.</a:t>
              </a:r>
            </a:p>
          </p:txBody>
        </p:sp>
      </p:grpSp>
      <p:graphicFrame>
        <p:nvGraphicFramePr>
          <p:cNvPr id="37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04256"/>
              </p:ext>
            </p:extLst>
          </p:nvPr>
        </p:nvGraphicFramePr>
        <p:xfrm>
          <a:off x="4074340" y="2520125"/>
          <a:ext cx="2436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28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218328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06798"/>
              </p:ext>
            </p:extLst>
          </p:nvPr>
        </p:nvGraphicFramePr>
        <p:xfrm>
          <a:off x="7159870" y="1862975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7445620" y="2349078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7445620" y="2966311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7445620" y="3583543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817220" y="245680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817220" y="3074033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817220" y="3691265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10474571" y="2456800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10474570" y="3069688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10474570" y="3682576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" name="Freeform 3"/>
          <p:cNvSpPr/>
          <p:nvPr/>
        </p:nvSpPr>
        <p:spPr>
          <a:xfrm>
            <a:off x="6031286" y="508292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1" name="Freeform 10"/>
          <p:cNvSpPr/>
          <p:nvPr/>
        </p:nvSpPr>
        <p:spPr>
          <a:xfrm>
            <a:off x="7669130" y="5429968"/>
            <a:ext cx="560469" cy="370574"/>
          </a:xfrm>
          <a:custGeom>
            <a:avLst/>
            <a:gdLst>
              <a:gd name="connsiteX0" fmla="*/ 0 w 304420"/>
              <a:gd name="connsiteY0" fmla="*/ 74115 h 370574"/>
              <a:gd name="connsiteX1" fmla="*/ 152210 w 304420"/>
              <a:gd name="connsiteY1" fmla="*/ 74115 h 370574"/>
              <a:gd name="connsiteX2" fmla="*/ 152210 w 304420"/>
              <a:gd name="connsiteY2" fmla="*/ 0 h 370574"/>
              <a:gd name="connsiteX3" fmla="*/ 304420 w 304420"/>
              <a:gd name="connsiteY3" fmla="*/ 185287 h 370574"/>
              <a:gd name="connsiteX4" fmla="*/ 152210 w 304420"/>
              <a:gd name="connsiteY4" fmla="*/ 370574 h 370574"/>
              <a:gd name="connsiteX5" fmla="*/ 152210 w 304420"/>
              <a:gd name="connsiteY5" fmla="*/ 296459 h 370574"/>
              <a:gd name="connsiteX6" fmla="*/ 0 w 304420"/>
              <a:gd name="connsiteY6" fmla="*/ 296459 h 370574"/>
              <a:gd name="connsiteX7" fmla="*/ 0 w 304420"/>
              <a:gd name="connsiteY7" fmla="*/ 74115 h 37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420" h="370574">
                <a:moveTo>
                  <a:pt x="0" y="74115"/>
                </a:moveTo>
                <a:lnTo>
                  <a:pt x="152210" y="74115"/>
                </a:lnTo>
                <a:lnTo>
                  <a:pt x="152210" y="0"/>
                </a:lnTo>
                <a:lnTo>
                  <a:pt x="304420" y="185287"/>
                </a:lnTo>
                <a:lnTo>
                  <a:pt x="152210" y="370574"/>
                </a:lnTo>
                <a:lnTo>
                  <a:pt x="152210" y="296459"/>
                </a:lnTo>
                <a:lnTo>
                  <a:pt x="0" y="296459"/>
                </a:lnTo>
                <a:lnTo>
                  <a:pt x="0" y="74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spcFirstLastPara="0" vert="horz" wrap="square" lIns="0" tIns="74115" rIns="91326" bIns="741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2800" kern="1200"/>
          </a:p>
        </p:txBody>
      </p:sp>
      <p:sp>
        <p:nvSpPr>
          <p:cNvPr id="14" name="Freeform 13"/>
          <p:cNvSpPr/>
          <p:nvPr/>
        </p:nvSpPr>
        <p:spPr>
          <a:xfrm>
            <a:off x="8409405" y="508292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800" b="1" kern="1200" dirty="0">
                <a:solidFill>
                  <a:srgbClr val="FF0000"/>
                </a:solidFill>
                <a:latin typeface="+mj-lt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610724" y="1460248"/>
            <a:ext cx="21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" grpId="0" animBg="1"/>
      <p:bldP spid="11" grpId="0" animBg="1"/>
      <p:bldP spid="14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35" y="590843"/>
            <a:ext cx="11667265" cy="6161649"/>
            <a:chOff x="219935" y="590843"/>
            <a:chExt cx="11667265" cy="6161649"/>
          </a:xfrm>
        </p:grpSpPr>
        <p:sp>
          <p:nvSpPr>
            <p:cNvPr id="13" name="Rectangle 12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38179" y="1418568"/>
            <a:ext cx="1123495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620479" y="1916537"/>
            <a:ext cx="21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41977"/>
              </p:ext>
            </p:extLst>
          </p:nvPr>
        </p:nvGraphicFramePr>
        <p:xfrm>
          <a:off x="5478545" y="2154707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5508397" y="2905922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65719"/>
              </p:ext>
            </p:extLst>
          </p:nvPr>
        </p:nvGraphicFramePr>
        <p:xfrm>
          <a:off x="6098696" y="2933634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74933"/>
              </p:ext>
            </p:extLst>
          </p:nvPr>
        </p:nvGraphicFramePr>
        <p:xfrm>
          <a:off x="8398215" y="2933634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8403746" y="2794145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7878595" y="2858095"/>
            <a:ext cx="457197" cy="660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10765284" y="2895008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788829" y="2995509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5484746" y="3717218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10765284" y="370193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3712557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15756"/>
              </p:ext>
            </p:extLst>
          </p:nvPr>
        </p:nvGraphicFramePr>
        <p:xfrm>
          <a:off x="6084849" y="3706990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7870048" y="3688088"/>
            <a:ext cx="451666" cy="595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242202" y="3611888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5484746" y="4452638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4818"/>
              </p:ext>
            </p:extLst>
          </p:nvPr>
        </p:nvGraphicFramePr>
        <p:xfrm>
          <a:off x="7845706" y="4526558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7846322" y="4406066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1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84691"/>
              </p:ext>
            </p:extLst>
          </p:nvPr>
        </p:nvGraphicFramePr>
        <p:xfrm>
          <a:off x="7244662" y="4526558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7901637" y="4501362"/>
            <a:ext cx="457197" cy="612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10765284" y="459039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4545877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31286" y="533614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669130" y="5683188"/>
            <a:ext cx="560469" cy="370574"/>
          </a:xfrm>
          <a:custGeom>
            <a:avLst/>
            <a:gdLst>
              <a:gd name="connsiteX0" fmla="*/ 0 w 304420"/>
              <a:gd name="connsiteY0" fmla="*/ 74115 h 370574"/>
              <a:gd name="connsiteX1" fmla="*/ 152210 w 304420"/>
              <a:gd name="connsiteY1" fmla="*/ 74115 h 370574"/>
              <a:gd name="connsiteX2" fmla="*/ 152210 w 304420"/>
              <a:gd name="connsiteY2" fmla="*/ 0 h 370574"/>
              <a:gd name="connsiteX3" fmla="*/ 304420 w 304420"/>
              <a:gd name="connsiteY3" fmla="*/ 185287 h 370574"/>
              <a:gd name="connsiteX4" fmla="*/ 152210 w 304420"/>
              <a:gd name="connsiteY4" fmla="*/ 370574 h 370574"/>
              <a:gd name="connsiteX5" fmla="*/ 152210 w 304420"/>
              <a:gd name="connsiteY5" fmla="*/ 296459 h 370574"/>
              <a:gd name="connsiteX6" fmla="*/ 0 w 304420"/>
              <a:gd name="connsiteY6" fmla="*/ 296459 h 370574"/>
              <a:gd name="connsiteX7" fmla="*/ 0 w 304420"/>
              <a:gd name="connsiteY7" fmla="*/ 74115 h 37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420" h="370574">
                <a:moveTo>
                  <a:pt x="0" y="74115"/>
                </a:moveTo>
                <a:lnTo>
                  <a:pt x="152210" y="74115"/>
                </a:lnTo>
                <a:lnTo>
                  <a:pt x="152210" y="0"/>
                </a:lnTo>
                <a:lnTo>
                  <a:pt x="304420" y="185287"/>
                </a:lnTo>
                <a:lnTo>
                  <a:pt x="152210" y="370574"/>
                </a:lnTo>
                <a:lnTo>
                  <a:pt x="152210" y="296459"/>
                </a:lnTo>
                <a:lnTo>
                  <a:pt x="0" y="296459"/>
                </a:lnTo>
                <a:lnTo>
                  <a:pt x="0" y="74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spcFirstLastPara="0" vert="horz" wrap="square" lIns="0" tIns="74115" rIns="91326" bIns="741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2800" kern="1200"/>
          </a:p>
        </p:txBody>
      </p:sp>
      <p:sp>
        <p:nvSpPr>
          <p:cNvPr id="47" name="Freeform 46"/>
          <p:cNvSpPr/>
          <p:nvPr/>
        </p:nvSpPr>
        <p:spPr>
          <a:xfrm>
            <a:off x="8409405" y="533614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22" y="4338297"/>
            <a:ext cx="2287683" cy="23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7" grpId="0" animBg="1"/>
      <p:bldP spid="28" grpId="0"/>
      <p:bldP spid="29" grpId="0"/>
      <p:bldP spid="30" grpId="0"/>
      <p:bldP spid="35" grpId="0"/>
      <p:bldP spid="36" grpId="0"/>
      <p:bldP spid="34" grpId="0" animBg="1"/>
      <p:bldP spid="38" grpId="0"/>
      <p:bldP spid="42" grpId="0" animBg="1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5063" y="631732"/>
            <a:ext cx="11667265" cy="6161649"/>
            <a:chOff x="219935" y="590843"/>
            <a:chExt cx="11667265" cy="6161649"/>
          </a:xfrm>
        </p:grpSpPr>
        <p:sp>
          <p:nvSpPr>
            <p:cNvPr id="13" name="Rectangle 12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38179" y="1418568"/>
            <a:ext cx="1123495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620479" y="1916537"/>
            <a:ext cx="21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41977"/>
              </p:ext>
            </p:extLst>
          </p:nvPr>
        </p:nvGraphicFramePr>
        <p:xfrm>
          <a:off x="5478545" y="2154707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5508397" y="2905922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65719"/>
              </p:ext>
            </p:extLst>
          </p:nvPr>
        </p:nvGraphicFramePr>
        <p:xfrm>
          <a:off x="6098696" y="2933634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74933"/>
              </p:ext>
            </p:extLst>
          </p:nvPr>
        </p:nvGraphicFramePr>
        <p:xfrm>
          <a:off x="8398215" y="2933634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8403746" y="2794145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9608923" y="2858095"/>
            <a:ext cx="457197" cy="660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10765284" y="2895008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788829" y="2995509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5484746" y="3717218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10765284" y="370193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3712557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94202"/>
              </p:ext>
            </p:extLst>
          </p:nvPr>
        </p:nvGraphicFramePr>
        <p:xfrm>
          <a:off x="8434154" y="3706990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9684780" y="3688088"/>
            <a:ext cx="451666" cy="595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9591507" y="3611888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5484746" y="4452638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25510"/>
              </p:ext>
            </p:extLst>
          </p:nvPr>
        </p:nvGraphicFramePr>
        <p:xfrm>
          <a:off x="10180945" y="4526558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10181561" y="4406066"/>
            <a:ext cx="0" cy="707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1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43034"/>
              </p:ext>
            </p:extLst>
          </p:nvPr>
        </p:nvGraphicFramePr>
        <p:xfrm>
          <a:off x="9579901" y="4526558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9660103" y="4501362"/>
            <a:ext cx="457197" cy="612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10765284" y="459039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4814203" y="4545877"/>
            <a:ext cx="123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31286" y="533614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669130" y="5683188"/>
            <a:ext cx="560469" cy="370574"/>
          </a:xfrm>
          <a:custGeom>
            <a:avLst/>
            <a:gdLst>
              <a:gd name="connsiteX0" fmla="*/ 0 w 304420"/>
              <a:gd name="connsiteY0" fmla="*/ 74115 h 370574"/>
              <a:gd name="connsiteX1" fmla="*/ 152210 w 304420"/>
              <a:gd name="connsiteY1" fmla="*/ 74115 h 370574"/>
              <a:gd name="connsiteX2" fmla="*/ 152210 w 304420"/>
              <a:gd name="connsiteY2" fmla="*/ 0 h 370574"/>
              <a:gd name="connsiteX3" fmla="*/ 304420 w 304420"/>
              <a:gd name="connsiteY3" fmla="*/ 185287 h 370574"/>
              <a:gd name="connsiteX4" fmla="*/ 152210 w 304420"/>
              <a:gd name="connsiteY4" fmla="*/ 370574 h 370574"/>
              <a:gd name="connsiteX5" fmla="*/ 152210 w 304420"/>
              <a:gd name="connsiteY5" fmla="*/ 296459 h 370574"/>
              <a:gd name="connsiteX6" fmla="*/ 0 w 304420"/>
              <a:gd name="connsiteY6" fmla="*/ 296459 h 370574"/>
              <a:gd name="connsiteX7" fmla="*/ 0 w 304420"/>
              <a:gd name="connsiteY7" fmla="*/ 74115 h 37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420" h="370574">
                <a:moveTo>
                  <a:pt x="0" y="74115"/>
                </a:moveTo>
                <a:lnTo>
                  <a:pt x="152210" y="74115"/>
                </a:lnTo>
                <a:lnTo>
                  <a:pt x="152210" y="0"/>
                </a:lnTo>
                <a:lnTo>
                  <a:pt x="304420" y="185287"/>
                </a:lnTo>
                <a:lnTo>
                  <a:pt x="152210" y="370574"/>
                </a:lnTo>
                <a:lnTo>
                  <a:pt x="152210" y="296459"/>
                </a:lnTo>
                <a:lnTo>
                  <a:pt x="0" y="296459"/>
                </a:lnTo>
                <a:lnTo>
                  <a:pt x="0" y="741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1100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spcFirstLastPara="0" vert="horz" wrap="square" lIns="0" tIns="74115" rIns="91326" bIns="741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2800" kern="1200"/>
          </a:p>
        </p:txBody>
      </p:sp>
      <p:sp>
        <p:nvSpPr>
          <p:cNvPr id="47" name="Freeform 46"/>
          <p:cNvSpPr/>
          <p:nvPr/>
        </p:nvSpPr>
        <p:spPr>
          <a:xfrm>
            <a:off x="8409405" y="5336147"/>
            <a:ext cx="1494250" cy="1080000"/>
          </a:xfrm>
          <a:custGeom>
            <a:avLst/>
            <a:gdLst>
              <a:gd name="connsiteX0" fmla="*/ 0 w 1494250"/>
              <a:gd name="connsiteY0" fmla="*/ 106465 h 1064653"/>
              <a:gd name="connsiteX1" fmla="*/ 106465 w 1494250"/>
              <a:gd name="connsiteY1" fmla="*/ 0 h 1064653"/>
              <a:gd name="connsiteX2" fmla="*/ 1387785 w 1494250"/>
              <a:gd name="connsiteY2" fmla="*/ 0 h 1064653"/>
              <a:gd name="connsiteX3" fmla="*/ 1494250 w 1494250"/>
              <a:gd name="connsiteY3" fmla="*/ 106465 h 1064653"/>
              <a:gd name="connsiteX4" fmla="*/ 1494250 w 1494250"/>
              <a:gd name="connsiteY4" fmla="*/ 958188 h 1064653"/>
              <a:gd name="connsiteX5" fmla="*/ 1387785 w 1494250"/>
              <a:gd name="connsiteY5" fmla="*/ 1064653 h 1064653"/>
              <a:gd name="connsiteX6" fmla="*/ 106465 w 1494250"/>
              <a:gd name="connsiteY6" fmla="*/ 1064653 h 1064653"/>
              <a:gd name="connsiteX7" fmla="*/ 0 w 1494250"/>
              <a:gd name="connsiteY7" fmla="*/ 958188 h 1064653"/>
              <a:gd name="connsiteX8" fmla="*/ 0 w 1494250"/>
              <a:gd name="connsiteY8" fmla="*/ 106465 h 10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50" h="1064653">
                <a:moveTo>
                  <a:pt x="0" y="106465"/>
                </a:moveTo>
                <a:cubicBezTo>
                  <a:pt x="0" y="47666"/>
                  <a:pt x="47666" y="0"/>
                  <a:pt x="106465" y="0"/>
                </a:cubicBezTo>
                <a:lnTo>
                  <a:pt x="1387785" y="0"/>
                </a:lnTo>
                <a:cubicBezTo>
                  <a:pt x="1446584" y="0"/>
                  <a:pt x="1494250" y="47666"/>
                  <a:pt x="1494250" y="106465"/>
                </a:cubicBezTo>
                <a:lnTo>
                  <a:pt x="1494250" y="958188"/>
                </a:lnTo>
                <a:cubicBezTo>
                  <a:pt x="1494250" y="1016987"/>
                  <a:pt x="1446584" y="1064653"/>
                  <a:pt x="1387785" y="1064653"/>
                </a:cubicBezTo>
                <a:lnTo>
                  <a:pt x="106465" y="1064653"/>
                </a:lnTo>
                <a:cubicBezTo>
                  <a:pt x="47666" y="1064653"/>
                  <a:pt x="0" y="1016987"/>
                  <a:pt x="0" y="958188"/>
                </a:cubicBezTo>
                <a:lnTo>
                  <a:pt x="0" y="10646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4063" tIns="214063" rIns="214063" bIns="21406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vi-VN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22" y="4338297"/>
            <a:ext cx="2287683" cy="23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 animBg="1"/>
      <p:bldP spid="28" grpId="0"/>
      <p:bldP spid="29" grpId="0"/>
      <p:bldP spid="30" grpId="0"/>
      <p:bldP spid="35" grpId="0"/>
      <p:bldP spid="36" grpId="0"/>
      <p:bldP spid="34" grpId="0" animBg="1"/>
      <p:bldP spid="38" grpId="0"/>
      <p:bldP spid="42" grpId="0" animBg="1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068"/>
            <a:ext cx="12192000" cy="492443"/>
            <a:chOff x="0" y="14068"/>
            <a:chExt cx="12192000" cy="4924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5422" y="14068"/>
              <a:ext cx="1157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THÔNG TIN TRONG MÁY TÍNH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66" y="631732"/>
            <a:ext cx="11667265" cy="6161649"/>
            <a:chOff x="219935" y="590843"/>
            <a:chExt cx="11667265" cy="6161649"/>
          </a:xfrm>
        </p:grpSpPr>
        <p:sp>
          <p:nvSpPr>
            <p:cNvPr id="13" name="Rectangle 12"/>
            <p:cNvSpPr/>
            <p:nvPr/>
          </p:nvSpPr>
          <p:spPr>
            <a:xfrm>
              <a:off x="247165" y="1334160"/>
              <a:ext cx="11640035" cy="5418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9935" y="590843"/>
              <a:ext cx="3785139" cy="759655"/>
              <a:chOff x="402824" y="745587"/>
              <a:chExt cx="3785139" cy="75965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07963" y="745587"/>
                <a:ext cx="3780000" cy="759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2824" y="879451"/>
                <a:ext cx="218200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416011" y="663450"/>
              <a:ext cx="1494799" cy="687048"/>
              <a:chOff x="2584832" y="818194"/>
              <a:chExt cx="1494799" cy="68704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584832" y="818194"/>
                <a:ext cx="1494799" cy="6870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0249" y="886264"/>
                <a:ext cx="1351652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783211" y="1990089"/>
            <a:ext cx="241730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3:</a:t>
            </a:r>
          </a:p>
          <a:p>
            <a:pPr marL="0" indent="0">
              <a:buNone/>
            </a:pPr>
            <a:endParaRPr lang="vi-VN" sz="2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53148" y="3917398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giống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nhau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7928708" y="2062097"/>
            <a:ext cx="217548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90136" y="196332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45412" y="196332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73837" y="2642019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620479" y="1508576"/>
            <a:ext cx="275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422" y="4338297"/>
            <a:ext cx="2287683" cy="23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3339</Words>
  <Application>Microsoft Office PowerPoint</Application>
  <PresentationFormat>Widescreen</PresentationFormat>
  <Paragraphs>677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 Anh</cp:lastModifiedBy>
  <cp:revision>213</cp:revision>
  <dcterms:created xsi:type="dcterms:W3CDTF">2021-08-25T08:11:42Z</dcterms:created>
  <dcterms:modified xsi:type="dcterms:W3CDTF">2025-02-23T14:11:06Z</dcterms:modified>
</cp:coreProperties>
</file>