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313" r:id="rId2"/>
    <p:sldId id="256" r:id="rId3"/>
    <p:sldId id="261" r:id="rId4"/>
    <p:sldId id="272" r:id="rId5"/>
    <p:sldId id="273" r:id="rId6"/>
    <p:sldId id="274" r:id="rId7"/>
    <p:sldId id="269" r:id="rId8"/>
    <p:sldId id="259" r:id="rId9"/>
    <p:sldId id="275" r:id="rId10"/>
    <p:sldId id="276" r:id="rId11"/>
    <p:sldId id="277" r:id="rId12"/>
    <p:sldId id="278" r:id="rId13"/>
    <p:sldId id="279" r:id="rId14"/>
    <p:sldId id="280" r:id="rId15"/>
    <p:sldId id="281" r:id="rId16"/>
    <p:sldId id="282" r:id="rId17"/>
    <p:sldId id="283" r:id="rId18"/>
    <p:sldId id="284" r:id="rId19"/>
    <p:sldId id="285" r:id="rId20"/>
    <p:sldId id="287" r:id="rId21"/>
    <p:sldId id="288" r:id="rId22"/>
    <p:sldId id="286" r:id="rId23"/>
    <p:sldId id="290" r:id="rId24"/>
    <p:sldId id="289" r:id="rId25"/>
    <p:sldId id="291" r:id="rId26"/>
    <p:sldId id="292" r:id="rId27"/>
    <p:sldId id="301" r:id="rId28"/>
    <p:sldId id="302" r:id="rId29"/>
    <p:sldId id="303" r:id="rId30"/>
    <p:sldId id="304" r:id="rId31"/>
    <p:sldId id="310" r:id="rId32"/>
    <p:sldId id="258" r:id="rId33"/>
    <p:sldId id="312" r:id="rId34"/>
  </p:sldIdLst>
  <p:sldSz cx="18288000" cy="10287000"/>
  <p:notesSz cx="6858000" cy="9144000"/>
  <p:embeddedFontLst>
    <p:embeddedFont>
      <p:font typeface="JetBrains Mono Medium" panose="020B0604020202020204"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73098F2-80A9-4CF2-B1D8-810D9041F09E}">
          <p14:sldIdLst>
            <p14:sldId id="313"/>
            <p14:sldId id="256"/>
            <p14:sldId id="261"/>
            <p14:sldId id="272"/>
            <p14:sldId id="273"/>
            <p14:sldId id="274"/>
            <p14:sldId id="269"/>
            <p14:sldId id="259"/>
            <p14:sldId id="275"/>
            <p14:sldId id="276"/>
            <p14:sldId id="277"/>
            <p14:sldId id="278"/>
            <p14:sldId id="279"/>
            <p14:sldId id="280"/>
            <p14:sldId id="281"/>
            <p14:sldId id="282"/>
            <p14:sldId id="283"/>
            <p14:sldId id="284"/>
            <p14:sldId id="285"/>
            <p14:sldId id="287"/>
            <p14:sldId id="288"/>
            <p14:sldId id="286"/>
            <p14:sldId id="290"/>
            <p14:sldId id="289"/>
            <p14:sldId id="291"/>
            <p14:sldId id="292"/>
            <p14:sldId id="301"/>
            <p14:sldId id="302"/>
            <p14:sldId id="303"/>
            <p14:sldId id="304"/>
            <p14:sldId id="310"/>
            <p14:sldId id="258"/>
            <p14:sldId id="31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E9D8C4"/>
    <a:srgbClr val="EAD8C4"/>
    <a:srgbClr val="F0E4D4"/>
    <a:srgbClr val="8D6A4E"/>
    <a:srgbClr val="E4D7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sv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svg"/></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43.sv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B43A71-6F56-C717-3797-13223BACEC6F}"/>
              </a:ext>
            </a:extLst>
          </p:cNvPr>
          <p:cNvSpPr/>
          <p:nvPr/>
        </p:nvSpPr>
        <p:spPr>
          <a:xfrm>
            <a:off x="2209800" y="2247900"/>
            <a:ext cx="13716000" cy="5029200"/>
          </a:xfrm>
          <a:prstGeom prst="rect">
            <a:avLst/>
          </a:prstGeom>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4800" b="1" dirty="0">
                <a:ln/>
                <a:solidFill>
                  <a:schemeClr val="accent4"/>
                </a:solidFill>
                <a:latin typeface="Times New Roman" panose="02020603050405020304" pitchFamily="18" charset="0"/>
                <a:cs typeface="Times New Roman" panose="02020603050405020304" pitchFamily="18" charset="0"/>
              </a:rPr>
              <a:t>TUẦN 19 – TIẾT 19: </a:t>
            </a:r>
          </a:p>
          <a:p>
            <a:pPr algn="ctr"/>
            <a:r>
              <a:rPr lang="en-US" sz="4800" b="1" dirty="0">
                <a:ln/>
                <a:solidFill>
                  <a:schemeClr val="accent4"/>
                </a:solidFill>
                <a:latin typeface="Times New Roman" panose="02020603050405020304" pitchFamily="18" charset="0"/>
                <a:cs typeface="Times New Roman" panose="02020603050405020304" pitchFamily="18" charset="0"/>
              </a:rPr>
              <a:t>ĐỊNH DẠNG TRANG TÍNH, CHÈN THÊM VÀ  XOÁ CỘT, HÀNG. </a:t>
            </a:r>
          </a:p>
          <a:p>
            <a:pPr algn="ctr"/>
            <a:endParaRPr lang="en-US" sz="4800" b="1" dirty="0">
              <a:ln/>
              <a:solidFill>
                <a:schemeClr val="accent4"/>
              </a:solidFill>
              <a:latin typeface="Times New Roman" panose="02020603050405020304" pitchFamily="18" charset="0"/>
              <a:cs typeface="Times New Roman" panose="02020603050405020304" pitchFamily="18" charset="0"/>
            </a:endParaRPr>
          </a:p>
          <a:p>
            <a:pPr algn="ctr"/>
            <a:endParaRPr lang="en-US" sz="4800" b="1" dirty="0">
              <a:ln/>
              <a:solidFill>
                <a:schemeClr val="accent4"/>
              </a:solidFill>
              <a:latin typeface="Times New Roman" panose="02020603050405020304" pitchFamily="18" charset="0"/>
              <a:cs typeface="Times New Roman" panose="02020603050405020304" pitchFamily="18" charset="0"/>
            </a:endParaRPr>
          </a:p>
          <a:p>
            <a:pPr algn="ctr"/>
            <a:r>
              <a:rPr lang="en-US" sz="4800" b="1" dirty="0">
                <a:ln/>
                <a:solidFill>
                  <a:schemeClr val="accent4"/>
                </a:solidFill>
                <a:latin typeface="Times New Roman" panose="02020603050405020304" pitchFamily="18" charset="0"/>
                <a:cs typeface="Times New Roman" panose="02020603050405020304" pitchFamily="18" charset="0"/>
              </a:rPr>
              <a:t>GIÁO VIÊN: TRẦN THỊ THUÝ HẰNG</a:t>
            </a:r>
          </a:p>
        </p:txBody>
      </p:sp>
    </p:spTree>
    <p:extLst>
      <p:ext uri="{BB962C8B-B14F-4D97-AF65-F5344CB8AC3E}">
        <p14:creationId xmlns:p14="http://schemas.microsoft.com/office/powerpoint/2010/main" val="3884029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CBF"/>
        </a:solidFill>
        <a:effectLst/>
      </p:bgPr>
    </p:bg>
    <p:spTree>
      <p:nvGrpSpPr>
        <p:cNvPr id="1" name=""/>
        <p:cNvGrpSpPr/>
        <p:nvPr/>
      </p:nvGrpSpPr>
      <p:grpSpPr>
        <a:xfrm>
          <a:off x="0" y="0"/>
          <a:ext cx="0" cy="0"/>
          <a:chOff x="0" y="0"/>
          <a:chExt cx="0" cy="0"/>
        </a:xfrm>
      </p:grpSpPr>
      <p:grpSp>
        <p:nvGrpSpPr>
          <p:cNvPr id="2" name="Group 2"/>
          <p:cNvGrpSpPr/>
          <p:nvPr/>
        </p:nvGrpSpPr>
        <p:grpSpPr>
          <a:xfrm>
            <a:off x="0" y="9543064"/>
            <a:ext cx="18288000" cy="743936"/>
            <a:chOff x="0" y="0"/>
            <a:chExt cx="49442750" cy="2011276"/>
          </a:xfrm>
        </p:grpSpPr>
        <p:sp>
          <p:nvSpPr>
            <p:cNvPr id="3" name="Freeform 3"/>
            <p:cNvSpPr/>
            <p:nvPr/>
          </p:nvSpPr>
          <p:spPr>
            <a:xfrm>
              <a:off x="72390" y="72390"/>
              <a:ext cx="49297970" cy="1866496"/>
            </a:xfrm>
            <a:custGeom>
              <a:avLst/>
              <a:gdLst/>
              <a:ahLst/>
              <a:cxnLst/>
              <a:rect l="l" t="t" r="r" b="b"/>
              <a:pathLst>
                <a:path w="49297970" h="1866496">
                  <a:moveTo>
                    <a:pt x="0" y="0"/>
                  </a:moveTo>
                  <a:lnTo>
                    <a:pt x="49297970" y="0"/>
                  </a:lnTo>
                  <a:lnTo>
                    <a:pt x="49297970" y="1866496"/>
                  </a:lnTo>
                  <a:lnTo>
                    <a:pt x="0" y="1866496"/>
                  </a:lnTo>
                  <a:lnTo>
                    <a:pt x="0" y="0"/>
                  </a:lnTo>
                  <a:close/>
                </a:path>
              </a:pathLst>
            </a:custGeom>
            <a:solidFill>
              <a:srgbClr val="FFFFFF"/>
            </a:solidFill>
          </p:spPr>
        </p:sp>
        <p:sp>
          <p:nvSpPr>
            <p:cNvPr id="4" name="Freeform 4"/>
            <p:cNvSpPr/>
            <p:nvPr/>
          </p:nvSpPr>
          <p:spPr>
            <a:xfrm>
              <a:off x="0" y="0"/>
              <a:ext cx="49442750" cy="2011276"/>
            </a:xfrm>
            <a:custGeom>
              <a:avLst/>
              <a:gdLst/>
              <a:ahLst/>
              <a:cxnLst/>
              <a:rect l="l" t="t" r="r" b="b"/>
              <a:pathLst>
                <a:path w="49442750" h="2011276">
                  <a:moveTo>
                    <a:pt x="49297971" y="1866496"/>
                  </a:moveTo>
                  <a:lnTo>
                    <a:pt x="49442750" y="1866496"/>
                  </a:lnTo>
                  <a:lnTo>
                    <a:pt x="49442750" y="2011276"/>
                  </a:lnTo>
                  <a:lnTo>
                    <a:pt x="49297971" y="2011276"/>
                  </a:lnTo>
                  <a:lnTo>
                    <a:pt x="49297971" y="1866496"/>
                  </a:lnTo>
                  <a:close/>
                  <a:moveTo>
                    <a:pt x="0" y="144780"/>
                  </a:moveTo>
                  <a:lnTo>
                    <a:pt x="144780" y="144780"/>
                  </a:lnTo>
                  <a:lnTo>
                    <a:pt x="144780" y="1866497"/>
                  </a:lnTo>
                  <a:lnTo>
                    <a:pt x="0" y="1866497"/>
                  </a:lnTo>
                  <a:lnTo>
                    <a:pt x="0" y="144780"/>
                  </a:lnTo>
                  <a:close/>
                  <a:moveTo>
                    <a:pt x="0" y="1866497"/>
                  </a:moveTo>
                  <a:lnTo>
                    <a:pt x="144780" y="1866497"/>
                  </a:lnTo>
                  <a:lnTo>
                    <a:pt x="144780" y="2011276"/>
                  </a:lnTo>
                  <a:lnTo>
                    <a:pt x="0" y="2011276"/>
                  </a:lnTo>
                  <a:lnTo>
                    <a:pt x="0" y="1866496"/>
                  </a:lnTo>
                  <a:close/>
                  <a:moveTo>
                    <a:pt x="49297971" y="144780"/>
                  </a:moveTo>
                  <a:lnTo>
                    <a:pt x="49442750" y="144780"/>
                  </a:lnTo>
                  <a:lnTo>
                    <a:pt x="49442750" y="1866497"/>
                  </a:lnTo>
                  <a:lnTo>
                    <a:pt x="49297971" y="1866497"/>
                  </a:lnTo>
                  <a:lnTo>
                    <a:pt x="49297971" y="144780"/>
                  </a:lnTo>
                  <a:close/>
                  <a:moveTo>
                    <a:pt x="144780" y="1866496"/>
                  </a:moveTo>
                  <a:lnTo>
                    <a:pt x="49297971" y="1866496"/>
                  </a:lnTo>
                  <a:lnTo>
                    <a:pt x="49297971" y="2011276"/>
                  </a:lnTo>
                  <a:lnTo>
                    <a:pt x="144780" y="2011276"/>
                  </a:lnTo>
                  <a:lnTo>
                    <a:pt x="144780" y="1866496"/>
                  </a:lnTo>
                  <a:close/>
                  <a:moveTo>
                    <a:pt x="49297971" y="0"/>
                  </a:moveTo>
                  <a:lnTo>
                    <a:pt x="49442750" y="0"/>
                  </a:lnTo>
                  <a:lnTo>
                    <a:pt x="49442750" y="144780"/>
                  </a:lnTo>
                  <a:lnTo>
                    <a:pt x="49297971" y="144780"/>
                  </a:lnTo>
                  <a:lnTo>
                    <a:pt x="49297971" y="0"/>
                  </a:lnTo>
                  <a:close/>
                  <a:moveTo>
                    <a:pt x="0" y="0"/>
                  </a:moveTo>
                  <a:lnTo>
                    <a:pt x="144780" y="0"/>
                  </a:lnTo>
                  <a:lnTo>
                    <a:pt x="144780" y="144780"/>
                  </a:lnTo>
                  <a:lnTo>
                    <a:pt x="0" y="144780"/>
                  </a:lnTo>
                  <a:lnTo>
                    <a:pt x="0" y="0"/>
                  </a:lnTo>
                  <a:close/>
                  <a:moveTo>
                    <a:pt x="144780" y="0"/>
                  </a:moveTo>
                  <a:lnTo>
                    <a:pt x="49297971" y="0"/>
                  </a:lnTo>
                  <a:lnTo>
                    <a:pt x="49297971" y="144780"/>
                  </a:lnTo>
                  <a:lnTo>
                    <a:pt x="144780" y="144780"/>
                  </a:lnTo>
                  <a:lnTo>
                    <a:pt x="144780" y="0"/>
                  </a:lnTo>
                  <a:close/>
                </a:path>
              </a:pathLst>
            </a:custGeom>
            <a:solidFill>
              <a:srgbClr val="38455D"/>
            </a:solidFill>
          </p:spPr>
        </p:sp>
      </p:grpSp>
      <p:sp>
        <p:nvSpPr>
          <p:cNvPr id="5" name="AutoShape 5"/>
          <p:cNvSpPr/>
          <p:nvPr/>
        </p:nvSpPr>
        <p:spPr>
          <a:xfrm rot="-5400000">
            <a:off x="2014465" y="9891220"/>
            <a:ext cx="743936" cy="0"/>
          </a:xfrm>
          <a:prstGeom prst="line">
            <a:avLst/>
          </a:prstGeom>
          <a:ln w="47625" cap="rnd">
            <a:solidFill>
              <a:srgbClr val="38455D"/>
            </a:solidFill>
            <a:prstDash val="solid"/>
            <a:headEnd type="none" w="sm" len="sm"/>
            <a:tailEnd type="none" w="sm" len="sm"/>
          </a:ln>
        </p:spPr>
      </p:sp>
      <p:sp>
        <p:nvSpPr>
          <p:cNvPr id="6" name="AutoShape 6"/>
          <p:cNvSpPr/>
          <p:nvPr/>
        </p:nvSpPr>
        <p:spPr>
          <a:xfrm rot="-5400000">
            <a:off x="17073070" y="9891220"/>
            <a:ext cx="743936" cy="0"/>
          </a:xfrm>
          <a:prstGeom prst="line">
            <a:avLst/>
          </a:prstGeom>
          <a:ln w="47625" cap="rnd">
            <a:solidFill>
              <a:srgbClr val="38455D"/>
            </a:solidFill>
            <a:prstDash val="solid"/>
            <a:headEnd type="none" w="sm" len="sm"/>
            <a:tailEnd type="none" w="sm" len="sm"/>
          </a:ln>
        </p:spPr>
      </p:sp>
      <p:grpSp>
        <p:nvGrpSpPr>
          <p:cNvPr id="7" name="Group 7"/>
          <p:cNvGrpSpPr/>
          <p:nvPr/>
        </p:nvGrpSpPr>
        <p:grpSpPr>
          <a:xfrm>
            <a:off x="3176578" y="9543064"/>
            <a:ext cx="2443263" cy="743936"/>
            <a:chOff x="0" y="0"/>
            <a:chExt cx="6605515" cy="2011276"/>
          </a:xfrm>
        </p:grpSpPr>
        <p:sp>
          <p:nvSpPr>
            <p:cNvPr id="8" name="Freeform 8"/>
            <p:cNvSpPr/>
            <p:nvPr/>
          </p:nvSpPr>
          <p:spPr>
            <a:xfrm>
              <a:off x="72390" y="72390"/>
              <a:ext cx="6460735" cy="1866496"/>
            </a:xfrm>
            <a:custGeom>
              <a:avLst/>
              <a:gdLst/>
              <a:ahLst/>
              <a:cxnLst/>
              <a:rect l="l" t="t" r="r" b="b"/>
              <a:pathLst>
                <a:path w="6460735" h="1866496">
                  <a:moveTo>
                    <a:pt x="0" y="0"/>
                  </a:moveTo>
                  <a:lnTo>
                    <a:pt x="6460735" y="0"/>
                  </a:lnTo>
                  <a:lnTo>
                    <a:pt x="6460735" y="1866496"/>
                  </a:lnTo>
                  <a:lnTo>
                    <a:pt x="0" y="1866496"/>
                  </a:lnTo>
                  <a:lnTo>
                    <a:pt x="0" y="0"/>
                  </a:lnTo>
                  <a:close/>
                </a:path>
              </a:pathLst>
            </a:custGeom>
            <a:solidFill>
              <a:srgbClr val="F9CC88"/>
            </a:solidFill>
          </p:spPr>
        </p:sp>
        <p:sp>
          <p:nvSpPr>
            <p:cNvPr id="9" name="Freeform 9"/>
            <p:cNvSpPr/>
            <p:nvPr/>
          </p:nvSpPr>
          <p:spPr>
            <a:xfrm>
              <a:off x="0" y="0"/>
              <a:ext cx="6605515" cy="2011276"/>
            </a:xfrm>
            <a:custGeom>
              <a:avLst/>
              <a:gdLst/>
              <a:ahLst/>
              <a:cxnLst/>
              <a:rect l="l" t="t" r="r" b="b"/>
              <a:pathLst>
                <a:path w="6605515" h="2011276">
                  <a:moveTo>
                    <a:pt x="6460735" y="1866496"/>
                  </a:moveTo>
                  <a:lnTo>
                    <a:pt x="6605515" y="1866496"/>
                  </a:lnTo>
                  <a:lnTo>
                    <a:pt x="6605515" y="2011276"/>
                  </a:lnTo>
                  <a:lnTo>
                    <a:pt x="6460735" y="2011276"/>
                  </a:lnTo>
                  <a:lnTo>
                    <a:pt x="6460735" y="1866496"/>
                  </a:lnTo>
                  <a:close/>
                  <a:moveTo>
                    <a:pt x="0" y="144780"/>
                  </a:moveTo>
                  <a:lnTo>
                    <a:pt x="144780" y="144780"/>
                  </a:lnTo>
                  <a:lnTo>
                    <a:pt x="144780" y="1866497"/>
                  </a:lnTo>
                  <a:lnTo>
                    <a:pt x="0" y="1866497"/>
                  </a:lnTo>
                  <a:lnTo>
                    <a:pt x="0" y="144780"/>
                  </a:lnTo>
                  <a:close/>
                  <a:moveTo>
                    <a:pt x="0" y="1866497"/>
                  </a:moveTo>
                  <a:lnTo>
                    <a:pt x="144780" y="1866497"/>
                  </a:lnTo>
                  <a:lnTo>
                    <a:pt x="144780" y="2011276"/>
                  </a:lnTo>
                  <a:lnTo>
                    <a:pt x="0" y="2011276"/>
                  </a:lnTo>
                  <a:lnTo>
                    <a:pt x="0" y="1866496"/>
                  </a:lnTo>
                  <a:close/>
                  <a:moveTo>
                    <a:pt x="6460735" y="144780"/>
                  </a:moveTo>
                  <a:lnTo>
                    <a:pt x="6605515" y="144780"/>
                  </a:lnTo>
                  <a:lnTo>
                    <a:pt x="6605515" y="1866497"/>
                  </a:lnTo>
                  <a:lnTo>
                    <a:pt x="6460735" y="1866497"/>
                  </a:lnTo>
                  <a:lnTo>
                    <a:pt x="6460735" y="144780"/>
                  </a:lnTo>
                  <a:close/>
                  <a:moveTo>
                    <a:pt x="144780" y="1866496"/>
                  </a:moveTo>
                  <a:lnTo>
                    <a:pt x="6460735" y="1866496"/>
                  </a:lnTo>
                  <a:lnTo>
                    <a:pt x="6460735" y="2011276"/>
                  </a:lnTo>
                  <a:lnTo>
                    <a:pt x="144780" y="2011276"/>
                  </a:lnTo>
                  <a:lnTo>
                    <a:pt x="144780" y="1866496"/>
                  </a:lnTo>
                  <a:close/>
                  <a:moveTo>
                    <a:pt x="6460735" y="0"/>
                  </a:moveTo>
                  <a:lnTo>
                    <a:pt x="6605515" y="0"/>
                  </a:lnTo>
                  <a:lnTo>
                    <a:pt x="6605515" y="144780"/>
                  </a:lnTo>
                  <a:lnTo>
                    <a:pt x="6460735" y="144780"/>
                  </a:lnTo>
                  <a:lnTo>
                    <a:pt x="6460735" y="0"/>
                  </a:lnTo>
                  <a:close/>
                  <a:moveTo>
                    <a:pt x="0" y="0"/>
                  </a:moveTo>
                  <a:lnTo>
                    <a:pt x="144780" y="0"/>
                  </a:lnTo>
                  <a:lnTo>
                    <a:pt x="144780" y="144780"/>
                  </a:lnTo>
                  <a:lnTo>
                    <a:pt x="0" y="144780"/>
                  </a:lnTo>
                  <a:lnTo>
                    <a:pt x="0" y="0"/>
                  </a:lnTo>
                  <a:close/>
                  <a:moveTo>
                    <a:pt x="144780" y="0"/>
                  </a:moveTo>
                  <a:lnTo>
                    <a:pt x="6460735" y="0"/>
                  </a:lnTo>
                  <a:lnTo>
                    <a:pt x="6460735" y="144780"/>
                  </a:lnTo>
                  <a:lnTo>
                    <a:pt x="144780" y="144780"/>
                  </a:lnTo>
                  <a:lnTo>
                    <a:pt x="144780" y="0"/>
                  </a:lnTo>
                  <a:close/>
                </a:path>
              </a:pathLst>
            </a:custGeom>
            <a:solidFill>
              <a:srgbClr val="38455D"/>
            </a:solidFill>
          </p:spPr>
        </p:sp>
      </p:grpSp>
      <p:sp>
        <p:nvSpPr>
          <p:cNvPr id="10" name="AutoShape 10"/>
          <p:cNvSpPr/>
          <p:nvPr/>
        </p:nvSpPr>
        <p:spPr>
          <a:xfrm rot="-5400000">
            <a:off x="4061755" y="9891220"/>
            <a:ext cx="324041" cy="0"/>
          </a:xfrm>
          <a:prstGeom prst="line">
            <a:avLst/>
          </a:prstGeom>
          <a:ln w="47625" cap="rnd">
            <a:solidFill>
              <a:srgbClr val="38455D"/>
            </a:solidFill>
            <a:prstDash val="solid"/>
            <a:headEnd type="none" w="sm" len="sm"/>
            <a:tailEnd type="none" w="sm" len="sm"/>
          </a:ln>
        </p:spPr>
      </p:sp>
      <p:sp>
        <p:nvSpPr>
          <p:cNvPr id="11" name="AutoShape 11"/>
          <p:cNvSpPr/>
          <p:nvPr/>
        </p:nvSpPr>
        <p:spPr>
          <a:xfrm rot="-5400000">
            <a:off x="4236189" y="9891220"/>
            <a:ext cx="324041" cy="0"/>
          </a:xfrm>
          <a:prstGeom prst="line">
            <a:avLst/>
          </a:prstGeom>
          <a:ln w="47625" cap="rnd">
            <a:solidFill>
              <a:srgbClr val="38455D"/>
            </a:solidFill>
            <a:prstDash val="solid"/>
            <a:headEnd type="none" w="sm" len="sm"/>
            <a:tailEnd type="none" w="sm" len="sm"/>
          </a:ln>
        </p:spPr>
      </p:sp>
      <p:sp>
        <p:nvSpPr>
          <p:cNvPr id="12" name="AutoShape 12"/>
          <p:cNvSpPr/>
          <p:nvPr/>
        </p:nvSpPr>
        <p:spPr>
          <a:xfrm rot="-5400000">
            <a:off x="4410624" y="9891220"/>
            <a:ext cx="324041" cy="0"/>
          </a:xfrm>
          <a:prstGeom prst="line">
            <a:avLst/>
          </a:prstGeom>
          <a:ln w="47625" cap="rnd">
            <a:solidFill>
              <a:srgbClr val="38455D"/>
            </a:solidFill>
            <a:prstDash val="solid"/>
            <a:headEnd type="none" w="sm" len="sm"/>
            <a:tailEnd type="none" w="sm" len="sm"/>
          </a:ln>
        </p:spPr>
      </p:sp>
      <p:grpSp>
        <p:nvGrpSpPr>
          <p:cNvPr id="13" name="Group 13"/>
          <p:cNvGrpSpPr/>
          <p:nvPr/>
        </p:nvGrpSpPr>
        <p:grpSpPr>
          <a:xfrm rot="5400000">
            <a:off x="2550117" y="9769747"/>
            <a:ext cx="432159" cy="290570"/>
            <a:chOff x="0" y="0"/>
            <a:chExt cx="1930400" cy="1297940"/>
          </a:xfrm>
        </p:grpSpPr>
        <p:sp>
          <p:nvSpPr>
            <p:cNvPr id="14" name="Freeform 14"/>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38455D"/>
            </a:solidFill>
          </p:spPr>
        </p:sp>
      </p:grpSp>
      <p:grpSp>
        <p:nvGrpSpPr>
          <p:cNvPr id="15" name="Group 15"/>
          <p:cNvGrpSpPr/>
          <p:nvPr/>
        </p:nvGrpSpPr>
        <p:grpSpPr>
          <a:xfrm rot="-5400000">
            <a:off x="17659937" y="9769747"/>
            <a:ext cx="432159" cy="290570"/>
            <a:chOff x="0" y="0"/>
            <a:chExt cx="1930400" cy="1297940"/>
          </a:xfrm>
        </p:grpSpPr>
        <p:sp>
          <p:nvSpPr>
            <p:cNvPr id="16" name="Freeform 16"/>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38455D"/>
            </a:solidFill>
          </p:spPr>
        </p:sp>
      </p:grpSp>
      <p:pic>
        <p:nvPicPr>
          <p:cNvPr id="17" name="Picture 1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2645652" y="1157813"/>
            <a:ext cx="3791673" cy="2767921"/>
          </a:xfrm>
          <a:prstGeom prst="rect">
            <a:avLst/>
          </a:prstGeom>
        </p:spPr>
      </p:pic>
      <p:pic>
        <p:nvPicPr>
          <p:cNvPr id="18" name="Picture 1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194069" y="3531777"/>
            <a:ext cx="3791673" cy="2767921"/>
          </a:xfrm>
          <a:prstGeom prst="rect">
            <a:avLst/>
          </a:prstGeom>
        </p:spPr>
      </p:pic>
      <p:grpSp>
        <p:nvGrpSpPr>
          <p:cNvPr id="19" name="Group 19"/>
          <p:cNvGrpSpPr/>
          <p:nvPr/>
        </p:nvGrpSpPr>
        <p:grpSpPr>
          <a:xfrm>
            <a:off x="412221" y="1062562"/>
            <a:ext cx="12233431" cy="7706349"/>
            <a:chOff x="0" y="0"/>
            <a:chExt cx="3945760" cy="3181198"/>
          </a:xfrm>
        </p:grpSpPr>
        <p:sp>
          <p:nvSpPr>
            <p:cNvPr id="20" name="Freeform 20"/>
            <p:cNvSpPr/>
            <p:nvPr/>
          </p:nvSpPr>
          <p:spPr>
            <a:xfrm>
              <a:off x="92710" y="106680"/>
              <a:ext cx="3841620" cy="3061818"/>
            </a:xfrm>
            <a:custGeom>
              <a:avLst/>
              <a:gdLst/>
              <a:ahLst/>
              <a:cxnLst/>
              <a:rect l="l" t="t" r="r" b="b"/>
              <a:pathLst>
                <a:path w="3841620" h="3061818">
                  <a:moveTo>
                    <a:pt x="3814950" y="2872588"/>
                  </a:moveTo>
                  <a:cubicBezTo>
                    <a:pt x="3814950" y="2960218"/>
                    <a:pt x="3738750" y="3031338"/>
                    <a:pt x="3657470" y="3031338"/>
                  </a:cubicBezTo>
                  <a:lnTo>
                    <a:pt x="66040" y="3031338"/>
                  </a:lnTo>
                  <a:cubicBezTo>
                    <a:pt x="43180" y="3031338"/>
                    <a:pt x="20320" y="3026258"/>
                    <a:pt x="0" y="3017368"/>
                  </a:cubicBezTo>
                  <a:cubicBezTo>
                    <a:pt x="26670" y="3045308"/>
                    <a:pt x="63500" y="3061818"/>
                    <a:pt x="118612" y="3061818"/>
                  </a:cubicBezTo>
                  <a:lnTo>
                    <a:pt x="3695570" y="3061818"/>
                  </a:lnTo>
                  <a:cubicBezTo>
                    <a:pt x="3775580" y="3061818"/>
                    <a:pt x="3841620" y="2995778"/>
                    <a:pt x="3841620" y="2915768"/>
                  </a:cubicBezTo>
                  <a:lnTo>
                    <a:pt x="3841620" y="95250"/>
                  </a:lnTo>
                  <a:cubicBezTo>
                    <a:pt x="3841620" y="58420"/>
                    <a:pt x="3827650" y="25400"/>
                    <a:pt x="3806060" y="0"/>
                  </a:cubicBezTo>
                  <a:cubicBezTo>
                    <a:pt x="3812410" y="16510"/>
                    <a:pt x="3814950" y="34290"/>
                    <a:pt x="3814950" y="52070"/>
                  </a:cubicBezTo>
                  <a:lnTo>
                    <a:pt x="3814950" y="2872588"/>
                  </a:lnTo>
                  <a:lnTo>
                    <a:pt x="3814950" y="2872588"/>
                  </a:lnTo>
                  <a:close/>
                </a:path>
              </a:pathLst>
            </a:custGeom>
            <a:solidFill>
              <a:srgbClr val="38455D"/>
            </a:solidFill>
          </p:spPr>
        </p:sp>
        <p:sp>
          <p:nvSpPr>
            <p:cNvPr id="21" name="Freeform 21"/>
            <p:cNvSpPr/>
            <p:nvPr/>
          </p:nvSpPr>
          <p:spPr>
            <a:xfrm>
              <a:off x="12700" y="12700"/>
              <a:ext cx="3880990" cy="3112618"/>
            </a:xfrm>
            <a:custGeom>
              <a:avLst/>
              <a:gdLst/>
              <a:ahLst/>
              <a:cxnLst/>
              <a:rect l="l" t="t" r="r" b="b"/>
              <a:pathLst>
                <a:path w="3880990" h="3112618">
                  <a:moveTo>
                    <a:pt x="146050" y="3112618"/>
                  </a:moveTo>
                  <a:lnTo>
                    <a:pt x="3734940" y="3112618"/>
                  </a:lnTo>
                  <a:cubicBezTo>
                    <a:pt x="3814950" y="3112618"/>
                    <a:pt x="3880990" y="3046578"/>
                    <a:pt x="3880990" y="2966568"/>
                  </a:cubicBezTo>
                  <a:lnTo>
                    <a:pt x="3880990" y="146050"/>
                  </a:lnTo>
                  <a:cubicBezTo>
                    <a:pt x="3880990" y="66040"/>
                    <a:pt x="3814950" y="0"/>
                    <a:pt x="3734940"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2" name="Freeform 22"/>
            <p:cNvSpPr/>
            <p:nvPr/>
          </p:nvSpPr>
          <p:spPr>
            <a:xfrm>
              <a:off x="0" y="0"/>
              <a:ext cx="3945760" cy="3181198"/>
            </a:xfrm>
            <a:custGeom>
              <a:avLst/>
              <a:gdLst/>
              <a:ahLst/>
              <a:cxnLst/>
              <a:rect l="l" t="t" r="r" b="b"/>
              <a:pathLst>
                <a:path w="3945760" h="3181198">
                  <a:moveTo>
                    <a:pt x="3882260" y="74930"/>
                  </a:moveTo>
                  <a:cubicBezTo>
                    <a:pt x="3854320" y="30480"/>
                    <a:pt x="3804790" y="0"/>
                    <a:pt x="3747640" y="0"/>
                  </a:cubicBezTo>
                  <a:lnTo>
                    <a:pt x="158750" y="0"/>
                  </a:lnTo>
                  <a:cubicBezTo>
                    <a:pt x="71120" y="0"/>
                    <a:pt x="0" y="71120"/>
                    <a:pt x="0" y="158750"/>
                  </a:cubicBezTo>
                  <a:lnTo>
                    <a:pt x="0" y="2979268"/>
                  </a:lnTo>
                  <a:cubicBezTo>
                    <a:pt x="0" y="3031338"/>
                    <a:pt x="25400" y="3077058"/>
                    <a:pt x="63500" y="3106268"/>
                  </a:cubicBezTo>
                  <a:cubicBezTo>
                    <a:pt x="91440" y="3150718"/>
                    <a:pt x="140970" y="3181198"/>
                    <a:pt x="214850" y="3181198"/>
                  </a:cubicBezTo>
                  <a:lnTo>
                    <a:pt x="3787010" y="3181198"/>
                  </a:lnTo>
                  <a:cubicBezTo>
                    <a:pt x="3874640" y="3181198"/>
                    <a:pt x="3945760" y="3110078"/>
                    <a:pt x="3945760" y="3022448"/>
                  </a:cubicBezTo>
                  <a:lnTo>
                    <a:pt x="3945760" y="201930"/>
                  </a:lnTo>
                  <a:cubicBezTo>
                    <a:pt x="3945760" y="149860"/>
                    <a:pt x="3920360" y="104140"/>
                    <a:pt x="3882260" y="74930"/>
                  </a:cubicBezTo>
                  <a:close/>
                  <a:moveTo>
                    <a:pt x="12700" y="2979268"/>
                  </a:moveTo>
                  <a:lnTo>
                    <a:pt x="12700" y="158750"/>
                  </a:lnTo>
                  <a:cubicBezTo>
                    <a:pt x="12700" y="78740"/>
                    <a:pt x="78740" y="12700"/>
                    <a:pt x="158750" y="12700"/>
                  </a:cubicBezTo>
                  <a:lnTo>
                    <a:pt x="3747640" y="12700"/>
                  </a:lnTo>
                  <a:cubicBezTo>
                    <a:pt x="3827650" y="12700"/>
                    <a:pt x="3893690" y="78740"/>
                    <a:pt x="3893690" y="158750"/>
                  </a:cubicBezTo>
                  <a:lnTo>
                    <a:pt x="3893690" y="2979268"/>
                  </a:lnTo>
                  <a:cubicBezTo>
                    <a:pt x="3893690" y="3059278"/>
                    <a:pt x="3827650" y="3125318"/>
                    <a:pt x="3747640" y="3125318"/>
                  </a:cubicBezTo>
                  <a:lnTo>
                    <a:pt x="158750" y="3125318"/>
                  </a:lnTo>
                  <a:cubicBezTo>
                    <a:pt x="78740" y="3125318"/>
                    <a:pt x="12700" y="3060548"/>
                    <a:pt x="12700" y="2979268"/>
                  </a:cubicBezTo>
                  <a:close/>
                  <a:moveTo>
                    <a:pt x="3934330" y="3022448"/>
                  </a:moveTo>
                  <a:cubicBezTo>
                    <a:pt x="3934330" y="3102458"/>
                    <a:pt x="3867020" y="3168498"/>
                    <a:pt x="3787010" y="3168498"/>
                  </a:cubicBezTo>
                  <a:lnTo>
                    <a:pt x="214850" y="3168498"/>
                  </a:lnTo>
                  <a:cubicBezTo>
                    <a:pt x="157480" y="3168498"/>
                    <a:pt x="120650" y="3151988"/>
                    <a:pt x="93980" y="3124048"/>
                  </a:cubicBezTo>
                  <a:cubicBezTo>
                    <a:pt x="114300" y="3132938"/>
                    <a:pt x="135890" y="3138018"/>
                    <a:pt x="160020" y="3138018"/>
                  </a:cubicBezTo>
                  <a:lnTo>
                    <a:pt x="3748910" y="3138018"/>
                  </a:lnTo>
                  <a:cubicBezTo>
                    <a:pt x="3836540" y="3138018"/>
                    <a:pt x="3907660" y="3066898"/>
                    <a:pt x="3907660" y="2979268"/>
                  </a:cubicBezTo>
                  <a:lnTo>
                    <a:pt x="3907660" y="158750"/>
                  </a:lnTo>
                  <a:cubicBezTo>
                    <a:pt x="3907660" y="140970"/>
                    <a:pt x="3903850" y="123190"/>
                    <a:pt x="3898770" y="106680"/>
                  </a:cubicBezTo>
                  <a:cubicBezTo>
                    <a:pt x="3920360" y="132080"/>
                    <a:pt x="3934330" y="165100"/>
                    <a:pt x="3934330" y="201930"/>
                  </a:cubicBezTo>
                  <a:lnTo>
                    <a:pt x="3934330" y="3022448"/>
                  </a:lnTo>
                  <a:cubicBezTo>
                    <a:pt x="3934330" y="3022448"/>
                    <a:pt x="3934330" y="3022448"/>
                    <a:pt x="3934330" y="3022448"/>
                  </a:cubicBezTo>
                  <a:close/>
                </a:path>
              </a:pathLst>
            </a:custGeom>
            <a:solidFill>
              <a:srgbClr val="38455D"/>
            </a:solidFill>
          </p:spPr>
        </p:sp>
      </p:grpSp>
      <p:pic>
        <p:nvPicPr>
          <p:cNvPr id="23" name="Picture 2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721782" y="6067665"/>
            <a:ext cx="3791673" cy="2767921"/>
          </a:xfrm>
          <a:prstGeom prst="rect">
            <a:avLst/>
          </a:prstGeom>
        </p:spPr>
      </p:pic>
      <p:pic>
        <p:nvPicPr>
          <p:cNvPr id="27" name="Picture 27"/>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6570152" y="6967859"/>
            <a:ext cx="1160579" cy="1199565"/>
          </a:xfrm>
          <a:prstGeom prst="rect">
            <a:avLst/>
          </a:prstGeom>
        </p:spPr>
      </p:pic>
      <p:sp>
        <p:nvSpPr>
          <p:cNvPr id="28" name="TextBox 27"/>
          <p:cNvSpPr txBox="1"/>
          <p:nvPr/>
        </p:nvSpPr>
        <p:spPr>
          <a:xfrm>
            <a:off x="1172005" y="2541773"/>
            <a:ext cx="10591800" cy="4873001"/>
          </a:xfrm>
          <a:prstGeom prst="rect">
            <a:avLst/>
          </a:prstGeom>
          <a:noFill/>
        </p:spPr>
        <p:txBody>
          <a:bodyPr wrap="square" rtlCol="0">
            <a:spAutoFit/>
          </a:bodyPr>
          <a:lstStyle/>
          <a:p>
            <a:pPr algn="ctr">
              <a:lnSpc>
                <a:spcPct val="150000"/>
              </a:lnSpc>
            </a:pPr>
            <a:r>
              <a:rPr lang="en-US" sz="7200" b="1">
                <a:latin typeface="Arial" panose="020B0604020202020204" pitchFamily="34" charset="0"/>
                <a:cs typeface="Arial" panose="020B0604020202020204" pitchFamily="34" charset="0"/>
              </a:rPr>
              <a:t>CHÀO MỪNG CÁC EM</a:t>
            </a:r>
          </a:p>
          <a:p>
            <a:pPr algn="ctr">
              <a:lnSpc>
                <a:spcPct val="150000"/>
              </a:lnSpc>
            </a:pPr>
            <a:r>
              <a:rPr lang="en-US" sz="7200" b="1">
                <a:latin typeface="Arial" panose="020B0604020202020204" pitchFamily="34" charset="0"/>
                <a:cs typeface="Arial" panose="020B0604020202020204" pitchFamily="34" charset="0"/>
              </a:rPr>
              <a:t>ĐÃ ĐẾN VỚI BUỔI HỌC NGÀY HÔM NAY!</a:t>
            </a:r>
          </a:p>
        </p:txBody>
      </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31" name="TextBox 30"/>
          <p:cNvSpPr txBox="1"/>
          <p:nvPr/>
        </p:nvSpPr>
        <p:spPr>
          <a:xfrm>
            <a:off x="5129792" y="818844"/>
            <a:ext cx="8001000" cy="1015663"/>
          </a:xfrm>
          <a:prstGeom prst="rect">
            <a:avLst/>
          </a:prstGeom>
          <a:noFill/>
        </p:spPr>
        <p:txBody>
          <a:bodyPr wrap="square" rtlCol="0">
            <a:spAutoFit/>
          </a:bodyPr>
          <a:lstStyle/>
          <a:p>
            <a:pPr algn="ctr"/>
            <a:r>
              <a:rPr lang="en-US" sz="6000" b="1">
                <a:solidFill>
                  <a:schemeClr val="bg2">
                    <a:lumMod val="25000"/>
                  </a:schemeClr>
                </a:solidFill>
                <a:latin typeface="Arial" panose="020B0604020202020204" pitchFamily="34" charset="0"/>
                <a:cs typeface="Arial" panose="020B0604020202020204" pitchFamily="34" charset="0"/>
              </a:rPr>
              <a:t>KHỞI ĐỘNG </a:t>
            </a:r>
          </a:p>
        </p:txBody>
      </p:sp>
      <p:grpSp>
        <p:nvGrpSpPr>
          <p:cNvPr id="34" name="Group 33"/>
          <p:cNvGrpSpPr/>
          <p:nvPr/>
        </p:nvGrpSpPr>
        <p:grpSpPr>
          <a:xfrm>
            <a:off x="990600" y="2846390"/>
            <a:ext cx="8610600" cy="5892402"/>
            <a:chOff x="990600" y="2849738"/>
            <a:chExt cx="8610600" cy="5892402"/>
          </a:xfrm>
        </p:grpSpPr>
        <p:sp>
          <p:nvSpPr>
            <p:cNvPr id="32" name="TextBox 31"/>
            <p:cNvSpPr txBox="1"/>
            <p:nvPr/>
          </p:nvSpPr>
          <p:spPr>
            <a:xfrm>
              <a:off x="2157992" y="2849738"/>
              <a:ext cx="5943600" cy="707886"/>
            </a:xfrm>
            <a:prstGeom prst="rect">
              <a:avLst/>
            </a:prstGeom>
            <a:noFill/>
          </p:spPr>
          <p:txBody>
            <a:bodyPr wrap="square" rtlCol="0">
              <a:spAutoFit/>
            </a:bodyPr>
            <a:lstStyle/>
            <a:p>
              <a:r>
                <a:rPr lang="en-US" sz="4000" b="1">
                  <a:solidFill>
                    <a:schemeClr val="accent5">
                      <a:lumMod val="50000"/>
                    </a:schemeClr>
                  </a:solidFill>
                  <a:latin typeface="Arial" panose="020B0604020202020204" pitchFamily="34" charset="0"/>
                  <a:cs typeface="Arial" panose="020B0604020202020204" pitchFamily="34" charset="0"/>
                </a:rPr>
                <a:t>THẢO LUẬN NHÓM ĐÔI </a:t>
              </a:r>
            </a:p>
          </p:txBody>
        </p:sp>
        <p:sp>
          <p:nvSpPr>
            <p:cNvPr id="33" name="TextBox 32"/>
            <p:cNvSpPr txBox="1"/>
            <p:nvPr/>
          </p:nvSpPr>
          <p:spPr>
            <a:xfrm>
              <a:off x="990600" y="3766483"/>
              <a:ext cx="8610600" cy="4975657"/>
            </a:xfrm>
            <a:prstGeom prst="rect">
              <a:avLst/>
            </a:prstGeom>
            <a:noFill/>
          </p:spPr>
          <p:txBody>
            <a:bodyPr wrap="square" rtlCol="0">
              <a:spAutoFit/>
            </a:bodyPr>
            <a:lstStyle/>
            <a:p>
              <a:pPr marL="571500" indent="-571500">
                <a:lnSpc>
                  <a:spcPct val="150000"/>
                </a:lnSpc>
                <a:buFont typeface="Arial" panose="020B0604020202020204" pitchFamily="34" charset="0"/>
                <a:buChar char="•"/>
              </a:pPr>
              <a:r>
                <a:rPr lang="en-US" sz="3600">
                  <a:latin typeface="Arial" panose="020B0604020202020204" pitchFamily="34" charset="0"/>
                  <a:cs typeface="Arial" panose="020B0604020202020204" pitchFamily="34" charset="0"/>
                </a:rPr>
                <a:t>Quan sát Hình 1, Hình 2 và nêu câu hỏi: Theo em trang tính ở Hình 1 hay Hình 2 được trình bày đẹp hơn, dễ đọc hơn?</a:t>
              </a:r>
            </a:p>
            <a:p>
              <a:pPr marL="571500" indent="-571500">
                <a:lnSpc>
                  <a:spcPct val="150000"/>
                </a:lnSpc>
                <a:buFont typeface="Arial" panose="020B0604020202020204" pitchFamily="34" charset="0"/>
                <a:buChar char="•"/>
              </a:pPr>
              <a:r>
                <a:rPr lang="en-US" sz="3600">
                  <a:latin typeface="Arial" panose="020B0604020202020204" pitchFamily="34" charset="0"/>
                  <a:cs typeface="Arial" panose="020B0604020202020204" pitchFamily="34" charset="0"/>
                </a:rPr>
                <a:t>Chỉ ra những khác nhau giữa trang tính ở Hình 2 với Hình 1.</a:t>
              </a:r>
            </a:p>
          </p:txBody>
        </p:sp>
      </p:grpSp>
      <p:pic>
        <p:nvPicPr>
          <p:cNvPr id="36" name="Picture 3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9865521" y="3590942"/>
            <a:ext cx="7567627" cy="620545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grpSp>
        <p:nvGrpSpPr>
          <p:cNvPr id="4" name="Group 3"/>
          <p:cNvGrpSpPr/>
          <p:nvPr/>
        </p:nvGrpSpPr>
        <p:grpSpPr>
          <a:xfrm>
            <a:off x="990600" y="844244"/>
            <a:ext cx="11887200" cy="3821221"/>
            <a:chOff x="990600" y="2077664"/>
            <a:chExt cx="11887200" cy="3821221"/>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2077664"/>
              <a:ext cx="11887200" cy="3032318"/>
            </a:xfrm>
            <a:prstGeom prst="rect">
              <a:avLst/>
            </a:prstGeom>
          </p:spPr>
        </p:pic>
        <p:sp>
          <p:nvSpPr>
            <p:cNvPr id="3" name="TextBox 2"/>
            <p:cNvSpPr txBox="1"/>
            <p:nvPr/>
          </p:nvSpPr>
          <p:spPr>
            <a:xfrm>
              <a:off x="2057400" y="5344887"/>
              <a:ext cx="8382000" cy="553998"/>
            </a:xfrm>
            <a:prstGeom prst="rect">
              <a:avLst/>
            </a:prstGeom>
            <a:noFill/>
          </p:spPr>
          <p:txBody>
            <a:bodyPr wrap="square" rtlCol="0">
              <a:spAutoFit/>
            </a:bodyPr>
            <a:lstStyle/>
            <a:p>
              <a:pPr algn="ctr"/>
              <a:r>
                <a:rPr lang="en-US" sz="3000" i="1">
                  <a:solidFill>
                    <a:srgbClr val="002060"/>
                  </a:solidFill>
                  <a:latin typeface="Arial" panose="020B0604020202020204" pitchFamily="34" charset="0"/>
                  <a:cs typeface="Arial" panose="020B0604020202020204" pitchFamily="34" charset="0"/>
                </a:rPr>
                <a:t>Hình 1. Trang tính chưa được định dạng </a:t>
              </a:r>
            </a:p>
          </p:txBody>
        </p:sp>
      </p:grpSp>
      <p:grpSp>
        <p:nvGrpSpPr>
          <p:cNvPr id="6" name="Group 5"/>
          <p:cNvGrpSpPr/>
          <p:nvPr/>
        </p:nvGrpSpPr>
        <p:grpSpPr>
          <a:xfrm>
            <a:off x="6248400" y="4748468"/>
            <a:ext cx="11135360" cy="4919204"/>
            <a:chOff x="6019800" y="4703075"/>
            <a:chExt cx="11135360" cy="4919204"/>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4703075"/>
              <a:ext cx="11135360" cy="4236809"/>
            </a:xfrm>
            <a:prstGeom prst="rect">
              <a:avLst/>
            </a:prstGeom>
          </p:spPr>
        </p:pic>
        <p:sp>
          <p:nvSpPr>
            <p:cNvPr id="15" name="TextBox 14"/>
            <p:cNvSpPr txBox="1"/>
            <p:nvPr/>
          </p:nvSpPr>
          <p:spPr>
            <a:xfrm>
              <a:off x="7396480" y="9068281"/>
              <a:ext cx="8382000" cy="553998"/>
            </a:xfrm>
            <a:prstGeom prst="rect">
              <a:avLst/>
            </a:prstGeom>
            <a:noFill/>
          </p:spPr>
          <p:txBody>
            <a:bodyPr wrap="square" rtlCol="0">
              <a:spAutoFit/>
            </a:bodyPr>
            <a:lstStyle/>
            <a:p>
              <a:pPr algn="ctr"/>
              <a:r>
                <a:rPr lang="en-US" sz="3000" i="1">
                  <a:solidFill>
                    <a:srgbClr val="002060"/>
                  </a:solidFill>
                  <a:latin typeface="Arial" panose="020B0604020202020204" pitchFamily="34" charset="0"/>
                  <a:cs typeface="Arial" panose="020B0604020202020204" pitchFamily="34" charset="0"/>
                </a:rPr>
                <a:t>Hình 2. Trang tính đã được định dạng </a:t>
              </a:r>
            </a:p>
          </p:txBody>
        </p:sp>
      </p:grpSp>
      <p:pic>
        <p:nvPicPr>
          <p:cNvPr id="17" name="Picture 3"/>
          <p:cNvPicPr>
            <a:picLocks noChangeAspect="1"/>
          </p:cNvPicPr>
          <p:nvPr/>
        </p:nvPicPr>
        <p:blipFill>
          <a:blip r:embed="rId4"/>
          <a:srcRect/>
          <a:stretch>
            <a:fillRect/>
          </a:stretch>
        </p:blipFill>
        <p:spPr>
          <a:xfrm>
            <a:off x="294881" y="5349314"/>
            <a:ext cx="5816481" cy="4536856"/>
          </a:xfrm>
          <a:prstGeom prst="rect">
            <a:avLst/>
          </a:prstGeom>
        </p:spPr>
      </p:pic>
      <p:sp>
        <p:nvSpPr>
          <p:cNvPr id="8" name="Up Arrow 7"/>
          <p:cNvSpPr/>
          <p:nvPr/>
        </p:nvSpPr>
        <p:spPr>
          <a:xfrm>
            <a:off x="14935200" y="4143514"/>
            <a:ext cx="609600" cy="1209907"/>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2007144" y="1915242"/>
            <a:ext cx="5712015" cy="2145268"/>
          </a:xfrm>
          <a:prstGeom prst="roundRect">
            <a:avLst/>
          </a:prstGeom>
          <a:solidFill>
            <a:srgbClr val="EAD8C4"/>
          </a:solidFill>
        </p:spPr>
        <p:txBody>
          <a:bodyPr wrap="square" rtlCol="0">
            <a:spAutoFit/>
          </a:bodyPr>
          <a:lstStyle/>
          <a:p>
            <a:pPr marL="571500" indent="-571500">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Hình thức đẹp hơn.</a:t>
            </a:r>
          </a:p>
          <a:p>
            <a:pPr marL="571500" indent="-571500">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Dễ tra cứu hơn.</a:t>
            </a:r>
          </a:p>
        </p:txBody>
      </p:sp>
    </p:spTree>
    <p:extLst>
      <p:ext uri="{BB962C8B-B14F-4D97-AF65-F5344CB8AC3E}">
        <p14:creationId xmlns:p14="http://schemas.microsoft.com/office/powerpoint/2010/main" val="98161604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grpSp>
        <p:nvGrpSpPr>
          <p:cNvPr id="16" name="Group 15"/>
          <p:cNvGrpSpPr/>
          <p:nvPr/>
        </p:nvGrpSpPr>
        <p:grpSpPr>
          <a:xfrm>
            <a:off x="5288280" y="811224"/>
            <a:ext cx="11135360" cy="4919204"/>
            <a:chOff x="6019800" y="4703075"/>
            <a:chExt cx="11135360" cy="4919204"/>
          </a:xfrm>
        </p:grpSpPr>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4703075"/>
              <a:ext cx="11135360" cy="4236809"/>
            </a:xfrm>
            <a:prstGeom prst="rect">
              <a:avLst/>
            </a:prstGeom>
          </p:spPr>
        </p:pic>
        <p:sp>
          <p:nvSpPr>
            <p:cNvPr id="23" name="TextBox 22"/>
            <p:cNvSpPr txBox="1"/>
            <p:nvPr/>
          </p:nvSpPr>
          <p:spPr>
            <a:xfrm>
              <a:off x="7396480" y="9068281"/>
              <a:ext cx="8382000" cy="553998"/>
            </a:xfrm>
            <a:prstGeom prst="rect">
              <a:avLst/>
            </a:prstGeom>
            <a:noFill/>
          </p:spPr>
          <p:txBody>
            <a:bodyPr wrap="square" rtlCol="0">
              <a:spAutoFit/>
            </a:bodyPr>
            <a:lstStyle/>
            <a:p>
              <a:pPr algn="ctr"/>
              <a:r>
                <a:rPr lang="en-US" sz="3000" i="1">
                  <a:solidFill>
                    <a:srgbClr val="002060"/>
                  </a:solidFill>
                  <a:latin typeface="Arial" panose="020B0604020202020204" pitchFamily="34" charset="0"/>
                  <a:cs typeface="Arial" panose="020B0604020202020204" pitchFamily="34" charset="0"/>
                </a:rPr>
                <a:t>Hình 2. Trang tính đã được định dạng </a:t>
              </a:r>
            </a:p>
          </p:txBody>
        </p:sp>
      </p:grpSp>
      <p:pic>
        <p:nvPicPr>
          <p:cNvPr id="14" name="Picture 4"/>
          <p:cNvPicPr>
            <a:picLocks noChangeAspect="1"/>
          </p:cNvPicPr>
          <p:nvPr/>
        </p:nvPicPr>
        <p:blipFill>
          <a:blip r:embed="rId3"/>
          <a:srcRect/>
          <a:stretch>
            <a:fillRect/>
          </a:stretch>
        </p:blipFill>
        <p:spPr>
          <a:xfrm>
            <a:off x="838200" y="1927264"/>
            <a:ext cx="4958334" cy="8229600"/>
          </a:xfrm>
          <a:prstGeom prst="rect">
            <a:avLst/>
          </a:prstGeom>
        </p:spPr>
      </p:pic>
      <p:sp>
        <p:nvSpPr>
          <p:cNvPr id="7" name="Rounded Rectangular Callout 6"/>
          <p:cNvSpPr/>
          <p:nvPr/>
        </p:nvSpPr>
        <p:spPr>
          <a:xfrm>
            <a:off x="5288280" y="6330852"/>
            <a:ext cx="12039600" cy="2819400"/>
          </a:xfrm>
          <a:prstGeom prst="wedgeRoundRectCallout">
            <a:avLst>
              <a:gd name="adj1" fmla="val -59652"/>
              <a:gd name="adj2" fmla="val -56759"/>
              <a:gd name="adj3" fmla="val 16667"/>
            </a:avLst>
          </a:prstGeom>
          <a:solidFill>
            <a:srgbClr val="EAD8C4"/>
          </a:solidFill>
          <a:ln>
            <a:solidFill>
              <a:srgbClr val="EA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4000">
                <a:solidFill>
                  <a:schemeClr val="tx1"/>
                </a:solidFill>
              </a:rPr>
              <a:t>Làm thế nào để từ trang tính ở Hình 1 ta có được trang tính ở Hình 2?</a:t>
            </a:r>
            <a:endParaRPr lang="en-US" sz="4000">
              <a:solidFill>
                <a:schemeClr val="tx1"/>
              </a:solidFill>
            </a:endParaRPr>
          </a:p>
        </p:txBody>
      </p:sp>
    </p:spTree>
    <p:extLst>
      <p:ext uri="{BB962C8B-B14F-4D97-AF65-F5344CB8AC3E}">
        <p14:creationId xmlns:p14="http://schemas.microsoft.com/office/powerpoint/2010/main" val="77675194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grpSp>
        <p:nvGrpSpPr>
          <p:cNvPr id="16" name="Group 15"/>
          <p:cNvGrpSpPr/>
          <p:nvPr/>
        </p:nvGrpSpPr>
        <p:grpSpPr>
          <a:xfrm>
            <a:off x="3562612" y="3848100"/>
            <a:ext cx="11135360" cy="4919204"/>
            <a:chOff x="6019800" y="4703075"/>
            <a:chExt cx="11135360" cy="4919204"/>
          </a:xfrm>
        </p:grpSpPr>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4703075"/>
              <a:ext cx="11135360" cy="4236809"/>
            </a:xfrm>
            <a:prstGeom prst="rect">
              <a:avLst/>
            </a:prstGeom>
          </p:spPr>
        </p:pic>
        <p:sp>
          <p:nvSpPr>
            <p:cNvPr id="23" name="TextBox 22"/>
            <p:cNvSpPr txBox="1"/>
            <p:nvPr/>
          </p:nvSpPr>
          <p:spPr>
            <a:xfrm>
              <a:off x="7396480" y="9068281"/>
              <a:ext cx="8382000" cy="553998"/>
            </a:xfrm>
            <a:prstGeom prst="rect">
              <a:avLst/>
            </a:prstGeom>
            <a:noFill/>
          </p:spPr>
          <p:txBody>
            <a:bodyPr wrap="square" rtlCol="0">
              <a:spAutoFit/>
            </a:bodyPr>
            <a:lstStyle/>
            <a:p>
              <a:pPr algn="ctr"/>
              <a:r>
                <a:rPr lang="en-US" sz="3000" i="1">
                  <a:solidFill>
                    <a:srgbClr val="002060"/>
                  </a:solidFill>
                  <a:latin typeface="Arial" panose="020B0604020202020204" pitchFamily="34" charset="0"/>
                  <a:cs typeface="Arial" panose="020B0604020202020204" pitchFamily="34" charset="0"/>
                </a:rPr>
                <a:t>Hình 2. Trang tính đã được định dạng </a:t>
              </a:r>
            </a:p>
          </p:txBody>
        </p:sp>
      </p:grpSp>
      <p:sp>
        <p:nvSpPr>
          <p:cNvPr id="2" name="Rounded Rectangular Callout 1"/>
          <p:cNvSpPr/>
          <p:nvPr/>
        </p:nvSpPr>
        <p:spPr>
          <a:xfrm>
            <a:off x="11734800" y="2628900"/>
            <a:ext cx="5545892" cy="1219200"/>
          </a:xfrm>
          <a:prstGeom prst="wedgeRoundRectCallout">
            <a:avLst>
              <a:gd name="adj1" fmla="val -57624"/>
              <a:gd name="adj2" fmla="val 72500"/>
              <a:gd name="adj3" fmla="val 16667"/>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a:solidFill>
                  <a:schemeClr val="tx1"/>
                </a:solidFill>
                <a:latin typeface="Arial" panose="020B0604020202020204" pitchFamily="34" charset="0"/>
                <a:cs typeface="Arial" panose="020B0604020202020204" pitchFamily="34" charset="0"/>
              </a:rPr>
              <a:t>In đậm, đổi màu chữ </a:t>
            </a:r>
          </a:p>
        </p:txBody>
      </p:sp>
      <p:sp>
        <p:nvSpPr>
          <p:cNvPr id="12" name="Rounded Rectangular Callout 11"/>
          <p:cNvSpPr/>
          <p:nvPr/>
        </p:nvSpPr>
        <p:spPr>
          <a:xfrm>
            <a:off x="1005292" y="6948451"/>
            <a:ext cx="5545892" cy="1219200"/>
          </a:xfrm>
          <a:prstGeom prst="wedgeRoundRectCallout">
            <a:avLst>
              <a:gd name="adj1" fmla="val 66585"/>
              <a:gd name="adj2" fmla="val -135833"/>
              <a:gd name="adj3" fmla="val 16667"/>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a:solidFill>
                  <a:schemeClr val="tx1"/>
                </a:solidFill>
                <a:latin typeface="Arial" panose="020B0604020202020204" pitchFamily="34" charset="0"/>
                <a:cs typeface="Arial" panose="020B0604020202020204" pitchFamily="34" charset="0"/>
              </a:rPr>
              <a:t>Căn chỉnh các ô tính</a:t>
            </a:r>
          </a:p>
        </p:txBody>
      </p:sp>
      <p:sp>
        <p:nvSpPr>
          <p:cNvPr id="3" name="TextBox 2"/>
          <p:cNvSpPr txBox="1"/>
          <p:nvPr/>
        </p:nvSpPr>
        <p:spPr>
          <a:xfrm>
            <a:off x="1005292" y="1403386"/>
            <a:ext cx="12039600" cy="784830"/>
          </a:xfrm>
          <a:prstGeom prst="rect">
            <a:avLst/>
          </a:prstGeom>
          <a:noFill/>
        </p:spPr>
        <p:txBody>
          <a:bodyPr wrap="square" rtlCol="0">
            <a:spAutoFit/>
          </a:bodyPr>
          <a:lstStyle/>
          <a:p>
            <a:pPr marL="571500" indent="-571500">
              <a:buFont typeface="Wingdings" panose="05000000000000000000" pitchFamily="2" charset="2"/>
              <a:buChar char="Ø"/>
            </a:pPr>
            <a:r>
              <a:rPr lang="en-US" sz="4500" b="1">
                <a:latin typeface="Arial" panose="020B0604020202020204" pitchFamily="34" charset="0"/>
                <a:cs typeface="Arial" panose="020B0604020202020204" pitchFamily="34" charset="0"/>
              </a:rPr>
              <a:t>Chúng ta có thể sử dụng các lệnh sau:</a:t>
            </a:r>
          </a:p>
        </p:txBody>
      </p:sp>
    </p:spTree>
    <p:extLst>
      <p:ext uri="{BB962C8B-B14F-4D97-AF65-F5344CB8AC3E}">
        <p14:creationId xmlns:p14="http://schemas.microsoft.com/office/powerpoint/2010/main" val="406704475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9A5FC"/>
        </a:solidFill>
        <a:effectLst/>
      </p:bgPr>
    </p:bg>
    <p:spTree>
      <p:nvGrpSpPr>
        <p:cNvPr id="1" name=""/>
        <p:cNvGrpSpPr/>
        <p:nvPr/>
      </p:nvGrpSpPr>
      <p:grpSpPr>
        <a:xfrm>
          <a:off x="0" y="0"/>
          <a:ext cx="0" cy="0"/>
          <a:chOff x="0" y="0"/>
          <a:chExt cx="0" cy="0"/>
        </a:xfrm>
      </p:grpSpPr>
      <p:grpSp>
        <p:nvGrpSpPr>
          <p:cNvPr id="2" name="Group 2"/>
          <p:cNvGrpSpPr/>
          <p:nvPr/>
        </p:nvGrpSpPr>
        <p:grpSpPr>
          <a:xfrm>
            <a:off x="0" y="9543064"/>
            <a:ext cx="18288000" cy="743936"/>
            <a:chOff x="0" y="0"/>
            <a:chExt cx="49442750" cy="2011276"/>
          </a:xfrm>
        </p:grpSpPr>
        <p:sp>
          <p:nvSpPr>
            <p:cNvPr id="3" name="Freeform 3"/>
            <p:cNvSpPr/>
            <p:nvPr/>
          </p:nvSpPr>
          <p:spPr>
            <a:xfrm>
              <a:off x="72390" y="72390"/>
              <a:ext cx="49297970" cy="1866496"/>
            </a:xfrm>
            <a:custGeom>
              <a:avLst/>
              <a:gdLst/>
              <a:ahLst/>
              <a:cxnLst/>
              <a:rect l="l" t="t" r="r" b="b"/>
              <a:pathLst>
                <a:path w="49297970" h="1866496">
                  <a:moveTo>
                    <a:pt x="0" y="0"/>
                  </a:moveTo>
                  <a:lnTo>
                    <a:pt x="49297970" y="0"/>
                  </a:lnTo>
                  <a:lnTo>
                    <a:pt x="49297970" y="1866496"/>
                  </a:lnTo>
                  <a:lnTo>
                    <a:pt x="0" y="1866496"/>
                  </a:lnTo>
                  <a:lnTo>
                    <a:pt x="0" y="0"/>
                  </a:lnTo>
                  <a:close/>
                </a:path>
              </a:pathLst>
            </a:custGeom>
            <a:solidFill>
              <a:srgbClr val="FFFFFF"/>
            </a:solidFill>
          </p:spPr>
        </p:sp>
        <p:sp>
          <p:nvSpPr>
            <p:cNvPr id="4" name="Freeform 4"/>
            <p:cNvSpPr/>
            <p:nvPr/>
          </p:nvSpPr>
          <p:spPr>
            <a:xfrm>
              <a:off x="0" y="0"/>
              <a:ext cx="49442750" cy="2011276"/>
            </a:xfrm>
            <a:custGeom>
              <a:avLst/>
              <a:gdLst/>
              <a:ahLst/>
              <a:cxnLst/>
              <a:rect l="l" t="t" r="r" b="b"/>
              <a:pathLst>
                <a:path w="49442750" h="2011276">
                  <a:moveTo>
                    <a:pt x="49297971" y="1866496"/>
                  </a:moveTo>
                  <a:lnTo>
                    <a:pt x="49442750" y="1866496"/>
                  </a:lnTo>
                  <a:lnTo>
                    <a:pt x="49442750" y="2011276"/>
                  </a:lnTo>
                  <a:lnTo>
                    <a:pt x="49297971" y="2011276"/>
                  </a:lnTo>
                  <a:lnTo>
                    <a:pt x="49297971" y="1866496"/>
                  </a:lnTo>
                  <a:close/>
                  <a:moveTo>
                    <a:pt x="0" y="144780"/>
                  </a:moveTo>
                  <a:lnTo>
                    <a:pt x="144780" y="144780"/>
                  </a:lnTo>
                  <a:lnTo>
                    <a:pt x="144780" y="1866497"/>
                  </a:lnTo>
                  <a:lnTo>
                    <a:pt x="0" y="1866497"/>
                  </a:lnTo>
                  <a:lnTo>
                    <a:pt x="0" y="144780"/>
                  </a:lnTo>
                  <a:close/>
                  <a:moveTo>
                    <a:pt x="0" y="1866497"/>
                  </a:moveTo>
                  <a:lnTo>
                    <a:pt x="144780" y="1866497"/>
                  </a:lnTo>
                  <a:lnTo>
                    <a:pt x="144780" y="2011276"/>
                  </a:lnTo>
                  <a:lnTo>
                    <a:pt x="0" y="2011276"/>
                  </a:lnTo>
                  <a:lnTo>
                    <a:pt x="0" y="1866496"/>
                  </a:lnTo>
                  <a:close/>
                  <a:moveTo>
                    <a:pt x="49297971" y="144780"/>
                  </a:moveTo>
                  <a:lnTo>
                    <a:pt x="49442750" y="144780"/>
                  </a:lnTo>
                  <a:lnTo>
                    <a:pt x="49442750" y="1866497"/>
                  </a:lnTo>
                  <a:lnTo>
                    <a:pt x="49297971" y="1866497"/>
                  </a:lnTo>
                  <a:lnTo>
                    <a:pt x="49297971" y="144780"/>
                  </a:lnTo>
                  <a:close/>
                  <a:moveTo>
                    <a:pt x="144780" y="1866496"/>
                  </a:moveTo>
                  <a:lnTo>
                    <a:pt x="49297971" y="1866496"/>
                  </a:lnTo>
                  <a:lnTo>
                    <a:pt x="49297971" y="2011276"/>
                  </a:lnTo>
                  <a:lnTo>
                    <a:pt x="144780" y="2011276"/>
                  </a:lnTo>
                  <a:lnTo>
                    <a:pt x="144780" y="1866496"/>
                  </a:lnTo>
                  <a:close/>
                  <a:moveTo>
                    <a:pt x="49297971" y="0"/>
                  </a:moveTo>
                  <a:lnTo>
                    <a:pt x="49442750" y="0"/>
                  </a:lnTo>
                  <a:lnTo>
                    <a:pt x="49442750" y="144780"/>
                  </a:lnTo>
                  <a:lnTo>
                    <a:pt x="49297971" y="144780"/>
                  </a:lnTo>
                  <a:lnTo>
                    <a:pt x="49297971" y="0"/>
                  </a:lnTo>
                  <a:close/>
                  <a:moveTo>
                    <a:pt x="0" y="0"/>
                  </a:moveTo>
                  <a:lnTo>
                    <a:pt x="144780" y="0"/>
                  </a:lnTo>
                  <a:lnTo>
                    <a:pt x="144780" y="144780"/>
                  </a:lnTo>
                  <a:lnTo>
                    <a:pt x="0" y="144780"/>
                  </a:lnTo>
                  <a:lnTo>
                    <a:pt x="0" y="0"/>
                  </a:lnTo>
                  <a:close/>
                  <a:moveTo>
                    <a:pt x="144780" y="0"/>
                  </a:moveTo>
                  <a:lnTo>
                    <a:pt x="49297971" y="0"/>
                  </a:lnTo>
                  <a:lnTo>
                    <a:pt x="49297971" y="144780"/>
                  </a:lnTo>
                  <a:lnTo>
                    <a:pt x="144780" y="144780"/>
                  </a:lnTo>
                  <a:lnTo>
                    <a:pt x="144780" y="0"/>
                  </a:lnTo>
                  <a:close/>
                </a:path>
              </a:pathLst>
            </a:custGeom>
            <a:solidFill>
              <a:srgbClr val="38455D"/>
            </a:solidFill>
          </p:spPr>
        </p:sp>
      </p:grpSp>
      <p:sp>
        <p:nvSpPr>
          <p:cNvPr id="5" name="AutoShape 5"/>
          <p:cNvSpPr/>
          <p:nvPr/>
        </p:nvSpPr>
        <p:spPr>
          <a:xfrm rot="-5400000">
            <a:off x="2014465" y="9891220"/>
            <a:ext cx="743936" cy="0"/>
          </a:xfrm>
          <a:prstGeom prst="line">
            <a:avLst/>
          </a:prstGeom>
          <a:ln w="47625" cap="rnd">
            <a:solidFill>
              <a:srgbClr val="38455D"/>
            </a:solidFill>
            <a:prstDash val="solid"/>
            <a:headEnd type="none" w="sm" len="sm"/>
            <a:tailEnd type="none" w="sm" len="sm"/>
          </a:ln>
        </p:spPr>
      </p:sp>
      <p:sp>
        <p:nvSpPr>
          <p:cNvPr id="6" name="AutoShape 6"/>
          <p:cNvSpPr/>
          <p:nvPr/>
        </p:nvSpPr>
        <p:spPr>
          <a:xfrm rot="-5400000">
            <a:off x="17073070" y="9891220"/>
            <a:ext cx="743936" cy="0"/>
          </a:xfrm>
          <a:prstGeom prst="line">
            <a:avLst/>
          </a:prstGeom>
          <a:ln w="47625" cap="rnd">
            <a:solidFill>
              <a:srgbClr val="38455D"/>
            </a:solidFill>
            <a:prstDash val="solid"/>
            <a:headEnd type="none" w="sm" len="sm"/>
            <a:tailEnd type="none" w="sm" len="sm"/>
          </a:ln>
        </p:spPr>
      </p:sp>
      <p:sp>
        <p:nvSpPr>
          <p:cNvPr id="7" name="AutoShape 7"/>
          <p:cNvSpPr/>
          <p:nvPr/>
        </p:nvSpPr>
        <p:spPr>
          <a:xfrm rot="-5400000">
            <a:off x="2805021" y="9891220"/>
            <a:ext cx="743936" cy="0"/>
          </a:xfrm>
          <a:prstGeom prst="line">
            <a:avLst/>
          </a:prstGeom>
          <a:ln w="47625" cap="rnd">
            <a:solidFill>
              <a:srgbClr val="38455D"/>
            </a:solidFill>
            <a:prstDash val="solid"/>
            <a:headEnd type="none" w="sm" len="sm"/>
            <a:tailEnd type="none" w="sm" len="sm"/>
          </a:ln>
        </p:spPr>
      </p:sp>
      <p:grpSp>
        <p:nvGrpSpPr>
          <p:cNvPr id="8" name="Group 8"/>
          <p:cNvGrpSpPr/>
          <p:nvPr/>
        </p:nvGrpSpPr>
        <p:grpSpPr>
          <a:xfrm>
            <a:off x="4622340" y="9543064"/>
            <a:ext cx="2443263" cy="743936"/>
            <a:chOff x="0" y="0"/>
            <a:chExt cx="6605515" cy="2011276"/>
          </a:xfrm>
        </p:grpSpPr>
        <p:sp>
          <p:nvSpPr>
            <p:cNvPr id="9" name="Freeform 9"/>
            <p:cNvSpPr/>
            <p:nvPr/>
          </p:nvSpPr>
          <p:spPr>
            <a:xfrm>
              <a:off x="72390" y="72390"/>
              <a:ext cx="6460735" cy="1866496"/>
            </a:xfrm>
            <a:custGeom>
              <a:avLst/>
              <a:gdLst/>
              <a:ahLst/>
              <a:cxnLst/>
              <a:rect l="l" t="t" r="r" b="b"/>
              <a:pathLst>
                <a:path w="6460735" h="1866496">
                  <a:moveTo>
                    <a:pt x="0" y="0"/>
                  </a:moveTo>
                  <a:lnTo>
                    <a:pt x="6460735" y="0"/>
                  </a:lnTo>
                  <a:lnTo>
                    <a:pt x="6460735" y="1866496"/>
                  </a:lnTo>
                  <a:lnTo>
                    <a:pt x="0" y="1866496"/>
                  </a:lnTo>
                  <a:lnTo>
                    <a:pt x="0" y="0"/>
                  </a:lnTo>
                  <a:close/>
                </a:path>
              </a:pathLst>
            </a:custGeom>
            <a:solidFill>
              <a:srgbClr val="F9CC88"/>
            </a:solidFill>
          </p:spPr>
        </p:sp>
        <p:sp>
          <p:nvSpPr>
            <p:cNvPr id="10" name="Freeform 10"/>
            <p:cNvSpPr/>
            <p:nvPr/>
          </p:nvSpPr>
          <p:spPr>
            <a:xfrm>
              <a:off x="0" y="0"/>
              <a:ext cx="6605515" cy="2011276"/>
            </a:xfrm>
            <a:custGeom>
              <a:avLst/>
              <a:gdLst/>
              <a:ahLst/>
              <a:cxnLst/>
              <a:rect l="l" t="t" r="r" b="b"/>
              <a:pathLst>
                <a:path w="6605515" h="2011276">
                  <a:moveTo>
                    <a:pt x="6460735" y="1866496"/>
                  </a:moveTo>
                  <a:lnTo>
                    <a:pt x="6605515" y="1866496"/>
                  </a:lnTo>
                  <a:lnTo>
                    <a:pt x="6605515" y="2011276"/>
                  </a:lnTo>
                  <a:lnTo>
                    <a:pt x="6460735" y="2011276"/>
                  </a:lnTo>
                  <a:lnTo>
                    <a:pt x="6460735" y="1866496"/>
                  </a:lnTo>
                  <a:close/>
                  <a:moveTo>
                    <a:pt x="0" y="144780"/>
                  </a:moveTo>
                  <a:lnTo>
                    <a:pt x="144780" y="144780"/>
                  </a:lnTo>
                  <a:lnTo>
                    <a:pt x="144780" y="1866497"/>
                  </a:lnTo>
                  <a:lnTo>
                    <a:pt x="0" y="1866497"/>
                  </a:lnTo>
                  <a:lnTo>
                    <a:pt x="0" y="144780"/>
                  </a:lnTo>
                  <a:close/>
                  <a:moveTo>
                    <a:pt x="0" y="1866497"/>
                  </a:moveTo>
                  <a:lnTo>
                    <a:pt x="144780" y="1866497"/>
                  </a:lnTo>
                  <a:lnTo>
                    <a:pt x="144780" y="2011276"/>
                  </a:lnTo>
                  <a:lnTo>
                    <a:pt x="0" y="2011276"/>
                  </a:lnTo>
                  <a:lnTo>
                    <a:pt x="0" y="1866496"/>
                  </a:lnTo>
                  <a:close/>
                  <a:moveTo>
                    <a:pt x="6460735" y="144780"/>
                  </a:moveTo>
                  <a:lnTo>
                    <a:pt x="6605515" y="144780"/>
                  </a:lnTo>
                  <a:lnTo>
                    <a:pt x="6605515" y="1866497"/>
                  </a:lnTo>
                  <a:lnTo>
                    <a:pt x="6460735" y="1866497"/>
                  </a:lnTo>
                  <a:lnTo>
                    <a:pt x="6460735" y="144780"/>
                  </a:lnTo>
                  <a:close/>
                  <a:moveTo>
                    <a:pt x="144780" y="1866496"/>
                  </a:moveTo>
                  <a:lnTo>
                    <a:pt x="6460735" y="1866496"/>
                  </a:lnTo>
                  <a:lnTo>
                    <a:pt x="6460735" y="2011276"/>
                  </a:lnTo>
                  <a:lnTo>
                    <a:pt x="144780" y="2011276"/>
                  </a:lnTo>
                  <a:lnTo>
                    <a:pt x="144780" y="1866496"/>
                  </a:lnTo>
                  <a:close/>
                  <a:moveTo>
                    <a:pt x="6460735" y="0"/>
                  </a:moveTo>
                  <a:lnTo>
                    <a:pt x="6605515" y="0"/>
                  </a:lnTo>
                  <a:lnTo>
                    <a:pt x="6605515" y="144780"/>
                  </a:lnTo>
                  <a:lnTo>
                    <a:pt x="6460735" y="144780"/>
                  </a:lnTo>
                  <a:lnTo>
                    <a:pt x="6460735" y="0"/>
                  </a:lnTo>
                  <a:close/>
                  <a:moveTo>
                    <a:pt x="0" y="0"/>
                  </a:moveTo>
                  <a:lnTo>
                    <a:pt x="144780" y="0"/>
                  </a:lnTo>
                  <a:lnTo>
                    <a:pt x="144780" y="144780"/>
                  </a:lnTo>
                  <a:lnTo>
                    <a:pt x="0" y="144780"/>
                  </a:lnTo>
                  <a:lnTo>
                    <a:pt x="0" y="0"/>
                  </a:lnTo>
                  <a:close/>
                  <a:moveTo>
                    <a:pt x="144780" y="0"/>
                  </a:moveTo>
                  <a:lnTo>
                    <a:pt x="6460735" y="0"/>
                  </a:lnTo>
                  <a:lnTo>
                    <a:pt x="6460735" y="144780"/>
                  </a:lnTo>
                  <a:lnTo>
                    <a:pt x="144780" y="144780"/>
                  </a:lnTo>
                  <a:lnTo>
                    <a:pt x="144780" y="0"/>
                  </a:lnTo>
                  <a:close/>
                </a:path>
              </a:pathLst>
            </a:custGeom>
            <a:solidFill>
              <a:srgbClr val="38455D"/>
            </a:solidFill>
          </p:spPr>
        </p:sp>
      </p:grpSp>
      <p:sp>
        <p:nvSpPr>
          <p:cNvPr id="11" name="AutoShape 11"/>
          <p:cNvSpPr/>
          <p:nvPr/>
        </p:nvSpPr>
        <p:spPr>
          <a:xfrm rot="-5400000">
            <a:off x="5507516" y="9891220"/>
            <a:ext cx="324041" cy="0"/>
          </a:xfrm>
          <a:prstGeom prst="line">
            <a:avLst/>
          </a:prstGeom>
          <a:ln w="47625" cap="rnd">
            <a:solidFill>
              <a:srgbClr val="38455D"/>
            </a:solidFill>
            <a:prstDash val="solid"/>
            <a:headEnd type="none" w="sm" len="sm"/>
            <a:tailEnd type="none" w="sm" len="sm"/>
          </a:ln>
        </p:spPr>
      </p:sp>
      <p:sp>
        <p:nvSpPr>
          <p:cNvPr id="12" name="AutoShape 12"/>
          <p:cNvSpPr/>
          <p:nvPr/>
        </p:nvSpPr>
        <p:spPr>
          <a:xfrm rot="-5400000">
            <a:off x="5681951" y="9891220"/>
            <a:ext cx="324041" cy="0"/>
          </a:xfrm>
          <a:prstGeom prst="line">
            <a:avLst/>
          </a:prstGeom>
          <a:ln w="47625" cap="rnd">
            <a:solidFill>
              <a:srgbClr val="38455D"/>
            </a:solidFill>
            <a:prstDash val="solid"/>
            <a:headEnd type="none" w="sm" len="sm"/>
            <a:tailEnd type="none" w="sm" len="sm"/>
          </a:ln>
        </p:spPr>
      </p:sp>
      <p:sp>
        <p:nvSpPr>
          <p:cNvPr id="13" name="AutoShape 13"/>
          <p:cNvSpPr/>
          <p:nvPr/>
        </p:nvSpPr>
        <p:spPr>
          <a:xfrm rot="-5400000">
            <a:off x="5856386" y="9891220"/>
            <a:ext cx="324041" cy="0"/>
          </a:xfrm>
          <a:prstGeom prst="line">
            <a:avLst/>
          </a:prstGeom>
          <a:ln w="47625" cap="rnd">
            <a:solidFill>
              <a:srgbClr val="38455D"/>
            </a:solidFill>
            <a:prstDash val="solid"/>
            <a:headEnd type="none" w="sm" len="sm"/>
            <a:tailEnd type="none" w="sm" len="sm"/>
          </a:ln>
        </p:spPr>
      </p:sp>
      <p:grpSp>
        <p:nvGrpSpPr>
          <p:cNvPr id="14" name="Group 14"/>
          <p:cNvGrpSpPr/>
          <p:nvPr/>
        </p:nvGrpSpPr>
        <p:grpSpPr>
          <a:xfrm rot="5400000">
            <a:off x="2550117" y="9769747"/>
            <a:ext cx="432159" cy="290570"/>
            <a:chOff x="0" y="0"/>
            <a:chExt cx="1930400" cy="1297940"/>
          </a:xfrm>
        </p:grpSpPr>
        <p:sp>
          <p:nvSpPr>
            <p:cNvPr id="15" name="Freeform 15"/>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38455D"/>
            </a:solidFill>
          </p:spPr>
        </p:sp>
      </p:grpSp>
      <p:grpSp>
        <p:nvGrpSpPr>
          <p:cNvPr id="16" name="Group 16"/>
          <p:cNvGrpSpPr/>
          <p:nvPr/>
        </p:nvGrpSpPr>
        <p:grpSpPr>
          <a:xfrm rot="-5400000">
            <a:off x="17659937" y="9769747"/>
            <a:ext cx="432159" cy="290570"/>
            <a:chOff x="0" y="0"/>
            <a:chExt cx="1930400" cy="1297940"/>
          </a:xfrm>
        </p:grpSpPr>
        <p:sp>
          <p:nvSpPr>
            <p:cNvPr id="17" name="Freeform 17"/>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38455D"/>
            </a:solidFill>
          </p:spPr>
        </p:sp>
      </p:grpSp>
      <p:grpSp>
        <p:nvGrpSpPr>
          <p:cNvPr id="18" name="Group 18"/>
          <p:cNvGrpSpPr/>
          <p:nvPr/>
        </p:nvGrpSpPr>
        <p:grpSpPr>
          <a:xfrm>
            <a:off x="1150251" y="1009650"/>
            <a:ext cx="16061424" cy="7706349"/>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22" name="TextBox 21"/>
          <p:cNvSpPr txBox="1"/>
          <p:nvPr/>
        </p:nvSpPr>
        <p:spPr>
          <a:xfrm>
            <a:off x="1181017" y="1638300"/>
            <a:ext cx="15904520" cy="1092607"/>
          </a:xfrm>
          <a:prstGeom prst="rect">
            <a:avLst/>
          </a:prstGeom>
          <a:solidFill>
            <a:schemeClr val="tx2">
              <a:lumMod val="20000"/>
              <a:lumOff val="80000"/>
            </a:schemeClr>
          </a:solidFill>
          <a:ln>
            <a:solidFill>
              <a:schemeClr val="tx2">
                <a:lumMod val="20000"/>
                <a:lumOff val="80000"/>
              </a:schemeClr>
            </a:solidFill>
          </a:ln>
        </p:spPr>
        <p:txBody>
          <a:bodyPr wrap="square" rtlCol="0">
            <a:spAutoFit/>
          </a:bodyPr>
          <a:lstStyle/>
          <a:p>
            <a:pPr algn="ctr"/>
            <a:r>
              <a:rPr lang="en-US" sz="6500" b="1">
                <a:latin typeface="Arial" panose="020B0604020202020204" pitchFamily="34" charset="0"/>
                <a:cs typeface="Arial" panose="020B0604020202020204" pitchFamily="34" charset="0"/>
              </a:rPr>
              <a:t>CHỦ ĐỀ 4: ỨNG DỤNG TIN HỌC</a:t>
            </a:r>
          </a:p>
        </p:txBody>
      </p:sp>
      <p:sp>
        <p:nvSpPr>
          <p:cNvPr id="25" name="TextBox 24"/>
          <p:cNvSpPr txBox="1"/>
          <p:nvPr/>
        </p:nvSpPr>
        <p:spPr>
          <a:xfrm>
            <a:off x="1704994" y="3219268"/>
            <a:ext cx="14951936" cy="4873001"/>
          </a:xfrm>
          <a:prstGeom prst="rect">
            <a:avLst/>
          </a:prstGeom>
          <a:noFill/>
        </p:spPr>
        <p:txBody>
          <a:bodyPr wrap="square" rtlCol="0">
            <a:spAutoFit/>
          </a:bodyPr>
          <a:lstStyle/>
          <a:p>
            <a:pPr algn="ctr">
              <a:lnSpc>
                <a:spcPct val="150000"/>
              </a:lnSpc>
            </a:pPr>
            <a:r>
              <a:rPr lang="en-US" sz="7200" b="1" dirty="0" err="1">
                <a:solidFill>
                  <a:srgbClr val="C00000"/>
                </a:solidFill>
              </a:rPr>
              <a:t>Tuần</a:t>
            </a:r>
            <a:r>
              <a:rPr lang="en-US" sz="7200" b="1" dirty="0">
                <a:solidFill>
                  <a:srgbClr val="C00000"/>
                </a:solidFill>
              </a:rPr>
              <a:t> 19 – </a:t>
            </a:r>
            <a:r>
              <a:rPr lang="en-US" sz="7200" b="1" dirty="0" err="1">
                <a:solidFill>
                  <a:srgbClr val="C00000"/>
                </a:solidFill>
              </a:rPr>
              <a:t>tiết</a:t>
            </a:r>
            <a:r>
              <a:rPr lang="en-US" sz="7200" b="1" dirty="0">
                <a:solidFill>
                  <a:srgbClr val="C00000"/>
                </a:solidFill>
              </a:rPr>
              <a:t> 19 </a:t>
            </a:r>
            <a:r>
              <a:rPr lang="vi-VN" sz="7200" b="1" dirty="0">
                <a:solidFill>
                  <a:srgbClr val="C00000"/>
                </a:solidFill>
              </a:rPr>
              <a:t>BÀI </a:t>
            </a:r>
            <a:r>
              <a:rPr lang="en-US" sz="7200" b="1" dirty="0">
                <a:solidFill>
                  <a:srgbClr val="C00000"/>
                </a:solidFill>
                <a:latin typeface="Arial" panose="020B0604020202020204" pitchFamily="34" charset="0"/>
                <a:cs typeface="Arial" panose="020B0604020202020204" pitchFamily="34" charset="0"/>
              </a:rPr>
              <a:t>9</a:t>
            </a:r>
            <a:r>
              <a:rPr lang="vi-VN" sz="7200" b="1" dirty="0">
                <a:solidFill>
                  <a:srgbClr val="C00000"/>
                </a:solidFill>
                <a:latin typeface="Arial" panose="020B0604020202020204" pitchFamily="34" charset="0"/>
                <a:cs typeface="Arial" panose="020B0604020202020204" pitchFamily="34" charset="0"/>
              </a:rPr>
              <a:t>: </a:t>
            </a:r>
            <a:endParaRPr lang="en-US" sz="7200" b="1" dirty="0">
              <a:solidFill>
                <a:srgbClr val="C00000"/>
              </a:solidFill>
              <a:latin typeface="Arial" panose="020B0604020202020204" pitchFamily="34" charset="0"/>
              <a:cs typeface="Arial" panose="020B0604020202020204" pitchFamily="34" charset="0"/>
            </a:endParaRPr>
          </a:p>
          <a:p>
            <a:pPr algn="ctr">
              <a:lnSpc>
                <a:spcPct val="150000"/>
              </a:lnSpc>
            </a:pPr>
            <a:r>
              <a:rPr lang="en-US" sz="7200" b="1" dirty="0">
                <a:latin typeface="Arial" panose="020B0604020202020204" pitchFamily="34" charset="0"/>
                <a:cs typeface="Arial" panose="020B0604020202020204" pitchFamily="34" charset="0"/>
              </a:rPr>
              <a:t>ĐỊNH DẠNG TRANG TÍNH, CHÈN THÊM VÀ XÓA HÀNG, CỘT</a:t>
            </a:r>
          </a:p>
        </p:txBody>
      </p:sp>
    </p:spTree>
    <p:extLst>
      <p:ext uri="{BB962C8B-B14F-4D97-AF65-F5344CB8AC3E}">
        <p14:creationId xmlns:p14="http://schemas.microsoft.com/office/powerpoint/2010/main" val="1160481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CBF"/>
        </a:solidFill>
        <a:effectLst/>
      </p:bgPr>
    </p:bg>
    <p:spTree>
      <p:nvGrpSpPr>
        <p:cNvPr id="1" name=""/>
        <p:cNvGrpSpPr/>
        <p:nvPr/>
      </p:nvGrpSpPr>
      <p:grpSpPr>
        <a:xfrm>
          <a:off x="0" y="0"/>
          <a:ext cx="0" cy="0"/>
          <a:chOff x="0" y="0"/>
          <a:chExt cx="0" cy="0"/>
        </a:xfrm>
      </p:grpSpPr>
      <p:grpSp>
        <p:nvGrpSpPr>
          <p:cNvPr id="2" name="Group 2"/>
          <p:cNvGrpSpPr/>
          <p:nvPr/>
        </p:nvGrpSpPr>
        <p:grpSpPr>
          <a:xfrm>
            <a:off x="0" y="9543064"/>
            <a:ext cx="18288000" cy="743936"/>
            <a:chOff x="0" y="0"/>
            <a:chExt cx="49442750" cy="2011276"/>
          </a:xfrm>
        </p:grpSpPr>
        <p:sp>
          <p:nvSpPr>
            <p:cNvPr id="3" name="Freeform 3"/>
            <p:cNvSpPr/>
            <p:nvPr/>
          </p:nvSpPr>
          <p:spPr>
            <a:xfrm>
              <a:off x="72390" y="72390"/>
              <a:ext cx="49297970" cy="1866496"/>
            </a:xfrm>
            <a:custGeom>
              <a:avLst/>
              <a:gdLst/>
              <a:ahLst/>
              <a:cxnLst/>
              <a:rect l="l" t="t" r="r" b="b"/>
              <a:pathLst>
                <a:path w="49297970" h="1866496">
                  <a:moveTo>
                    <a:pt x="0" y="0"/>
                  </a:moveTo>
                  <a:lnTo>
                    <a:pt x="49297970" y="0"/>
                  </a:lnTo>
                  <a:lnTo>
                    <a:pt x="49297970" y="1866496"/>
                  </a:lnTo>
                  <a:lnTo>
                    <a:pt x="0" y="1866496"/>
                  </a:lnTo>
                  <a:lnTo>
                    <a:pt x="0" y="0"/>
                  </a:lnTo>
                  <a:close/>
                </a:path>
              </a:pathLst>
            </a:custGeom>
            <a:solidFill>
              <a:srgbClr val="FFFFFF"/>
            </a:solidFill>
          </p:spPr>
        </p:sp>
        <p:sp>
          <p:nvSpPr>
            <p:cNvPr id="4" name="Freeform 4"/>
            <p:cNvSpPr/>
            <p:nvPr/>
          </p:nvSpPr>
          <p:spPr>
            <a:xfrm>
              <a:off x="0" y="0"/>
              <a:ext cx="49442750" cy="2011276"/>
            </a:xfrm>
            <a:custGeom>
              <a:avLst/>
              <a:gdLst/>
              <a:ahLst/>
              <a:cxnLst/>
              <a:rect l="l" t="t" r="r" b="b"/>
              <a:pathLst>
                <a:path w="49442750" h="2011276">
                  <a:moveTo>
                    <a:pt x="49297971" y="1866496"/>
                  </a:moveTo>
                  <a:lnTo>
                    <a:pt x="49442750" y="1866496"/>
                  </a:lnTo>
                  <a:lnTo>
                    <a:pt x="49442750" y="2011276"/>
                  </a:lnTo>
                  <a:lnTo>
                    <a:pt x="49297971" y="2011276"/>
                  </a:lnTo>
                  <a:lnTo>
                    <a:pt x="49297971" y="1866496"/>
                  </a:lnTo>
                  <a:close/>
                  <a:moveTo>
                    <a:pt x="0" y="144780"/>
                  </a:moveTo>
                  <a:lnTo>
                    <a:pt x="144780" y="144780"/>
                  </a:lnTo>
                  <a:lnTo>
                    <a:pt x="144780" y="1866497"/>
                  </a:lnTo>
                  <a:lnTo>
                    <a:pt x="0" y="1866497"/>
                  </a:lnTo>
                  <a:lnTo>
                    <a:pt x="0" y="144780"/>
                  </a:lnTo>
                  <a:close/>
                  <a:moveTo>
                    <a:pt x="0" y="1866497"/>
                  </a:moveTo>
                  <a:lnTo>
                    <a:pt x="144780" y="1866497"/>
                  </a:lnTo>
                  <a:lnTo>
                    <a:pt x="144780" y="2011276"/>
                  </a:lnTo>
                  <a:lnTo>
                    <a:pt x="0" y="2011276"/>
                  </a:lnTo>
                  <a:lnTo>
                    <a:pt x="0" y="1866496"/>
                  </a:lnTo>
                  <a:close/>
                  <a:moveTo>
                    <a:pt x="49297971" y="144780"/>
                  </a:moveTo>
                  <a:lnTo>
                    <a:pt x="49442750" y="144780"/>
                  </a:lnTo>
                  <a:lnTo>
                    <a:pt x="49442750" y="1866497"/>
                  </a:lnTo>
                  <a:lnTo>
                    <a:pt x="49297971" y="1866497"/>
                  </a:lnTo>
                  <a:lnTo>
                    <a:pt x="49297971" y="144780"/>
                  </a:lnTo>
                  <a:close/>
                  <a:moveTo>
                    <a:pt x="144780" y="1866496"/>
                  </a:moveTo>
                  <a:lnTo>
                    <a:pt x="49297971" y="1866496"/>
                  </a:lnTo>
                  <a:lnTo>
                    <a:pt x="49297971" y="2011276"/>
                  </a:lnTo>
                  <a:lnTo>
                    <a:pt x="144780" y="2011276"/>
                  </a:lnTo>
                  <a:lnTo>
                    <a:pt x="144780" y="1866496"/>
                  </a:lnTo>
                  <a:close/>
                  <a:moveTo>
                    <a:pt x="49297971" y="0"/>
                  </a:moveTo>
                  <a:lnTo>
                    <a:pt x="49442750" y="0"/>
                  </a:lnTo>
                  <a:lnTo>
                    <a:pt x="49442750" y="144780"/>
                  </a:lnTo>
                  <a:lnTo>
                    <a:pt x="49297971" y="144780"/>
                  </a:lnTo>
                  <a:lnTo>
                    <a:pt x="49297971" y="0"/>
                  </a:lnTo>
                  <a:close/>
                  <a:moveTo>
                    <a:pt x="0" y="0"/>
                  </a:moveTo>
                  <a:lnTo>
                    <a:pt x="144780" y="0"/>
                  </a:lnTo>
                  <a:lnTo>
                    <a:pt x="144780" y="144780"/>
                  </a:lnTo>
                  <a:lnTo>
                    <a:pt x="0" y="144780"/>
                  </a:lnTo>
                  <a:lnTo>
                    <a:pt x="0" y="0"/>
                  </a:lnTo>
                  <a:close/>
                  <a:moveTo>
                    <a:pt x="144780" y="0"/>
                  </a:moveTo>
                  <a:lnTo>
                    <a:pt x="49297971" y="0"/>
                  </a:lnTo>
                  <a:lnTo>
                    <a:pt x="49297971" y="144780"/>
                  </a:lnTo>
                  <a:lnTo>
                    <a:pt x="144780" y="144780"/>
                  </a:lnTo>
                  <a:lnTo>
                    <a:pt x="144780" y="0"/>
                  </a:lnTo>
                  <a:close/>
                </a:path>
              </a:pathLst>
            </a:custGeom>
            <a:solidFill>
              <a:srgbClr val="38455D"/>
            </a:solidFill>
          </p:spPr>
        </p:sp>
      </p:grpSp>
      <p:sp>
        <p:nvSpPr>
          <p:cNvPr id="5" name="AutoShape 5"/>
          <p:cNvSpPr/>
          <p:nvPr/>
        </p:nvSpPr>
        <p:spPr>
          <a:xfrm rot="-5400000">
            <a:off x="2014465" y="9891220"/>
            <a:ext cx="743936" cy="0"/>
          </a:xfrm>
          <a:prstGeom prst="line">
            <a:avLst/>
          </a:prstGeom>
          <a:ln w="47625" cap="rnd">
            <a:solidFill>
              <a:srgbClr val="38455D"/>
            </a:solidFill>
            <a:prstDash val="solid"/>
            <a:headEnd type="none" w="sm" len="sm"/>
            <a:tailEnd type="none" w="sm" len="sm"/>
          </a:ln>
        </p:spPr>
      </p:sp>
      <p:sp>
        <p:nvSpPr>
          <p:cNvPr id="6" name="AutoShape 6"/>
          <p:cNvSpPr/>
          <p:nvPr/>
        </p:nvSpPr>
        <p:spPr>
          <a:xfrm rot="-5400000">
            <a:off x="17073070" y="9891220"/>
            <a:ext cx="743936" cy="0"/>
          </a:xfrm>
          <a:prstGeom prst="line">
            <a:avLst/>
          </a:prstGeom>
          <a:ln w="47625" cap="rnd">
            <a:solidFill>
              <a:srgbClr val="38455D"/>
            </a:solidFill>
            <a:prstDash val="solid"/>
            <a:headEnd type="none" w="sm" len="sm"/>
            <a:tailEnd type="none" w="sm" len="sm"/>
          </a:ln>
        </p:spPr>
      </p:sp>
      <p:sp>
        <p:nvSpPr>
          <p:cNvPr id="7" name="AutoShape 7"/>
          <p:cNvSpPr/>
          <p:nvPr/>
        </p:nvSpPr>
        <p:spPr>
          <a:xfrm rot="-5400000">
            <a:off x="2805021" y="9891220"/>
            <a:ext cx="743936" cy="0"/>
          </a:xfrm>
          <a:prstGeom prst="line">
            <a:avLst/>
          </a:prstGeom>
          <a:ln w="47625" cap="rnd">
            <a:solidFill>
              <a:srgbClr val="38455D"/>
            </a:solidFill>
            <a:prstDash val="solid"/>
            <a:headEnd type="none" w="sm" len="sm"/>
            <a:tailEnd type="none" w="sm" len="sm"/>
          </a:ln>
        </p:spPr>
      </p:sp>
      <p:grpSp>
        <p:nvGrpSpPr>
          <p:cNvPr id="8" name="Group 8"/>
          <p:cNvGrpSpPr/>
          <p:nvPr/>
        </p:nvGrpSpPr>
        <p:grpSpPr>
          <a:xfrm>
            <a:off x="7182828" y="9543064"/>
            <a:ext cx="2443263" cy="743936"/>
            <a:chOff x="0" y="0"/>
            <a:chExt cx="6605515" cy="2011276"/>
          </a:xfrm>
        </p:grpSpPr>
        <p:sp>
          <p:nvSpPr>
            <p:cNvPr id="9" name="Freeform 9"/>
            <p:cNvSpPr/>
            <p:nvPr/>
          </p:nvSpPr>
          <p:spPr>
            <a:xfrm>
              <a:off x="72390" y="72390"/>
              <a:ext cx="6460735" cy="1866496"/>
            </a:xfrm>
            <a:custGeom>
              <a:avLst/>
              <a:gdLst/>
              <a:ahLst/>
              <a:cxnLst/>
              <a:rect l="l" t="t" r="r" b="b"/>
              <a:pathLst>
                <a:path w="6460735" h="1866496">
                  <a:moveTo>
                    <a:pt x="0" y="0"/>
                  </a:moveTo>
                  <a:lnTo>
                    <a:pt x="6460735" y="0"/>
                  </a:lnTo>
                  <a:lnTo>
                    <a:pt x="6460735" y="1866496"/>
                  </a:lnTo>
                  <a:lnTo>
                    <a:pt x="0" y="1866496"/>
                  </a:lnTo>
                  <a:lnTo>
                    <a:pt x="0" y="0"/>
                  </a:lnTo>
                  <a:close/>
                </a:path>
              </a:pathLst>
            </a:custGeom>
            <a:solidFill>
              <a:srgbClr val="F9CC88"/>
            </a:solidFill>
          </p:spPr>
        </p:sp>
        <p:sp>
          <p:nvSpPr>
            <p:cNvPr id="10" name="Freeform 10"/>
            <p:cNvSpPr/>
            <p:nvPr/>
          </p:nvSpPr>
          <p:spPr>
            <a:xfrm>
              <a:off x="0" y="0"/>
              <a:ext cx="6605515" cy="2011276"/>
            </a:xfrm>
            <a:custGeom>
              <a:avLst/>
              <a:gdLst/>
              <a:ahLst/>
              <a:cxnLst/>
              <a:rect l="l" t="t" r="r" b="b"/>
              <a:pathLst>
                <a:path w="6605515" h="2011276">
                  <a:moveTo>
                    <a:pt x="6460735" y="1866496"/>
                  </a:moveTo>
                  <a:lnTo>
                    <a:pt x="6605515" y="1866496"/>
                  </a:lnTo>
                  <a:lnTo>
                    <a:pt x="6605515" y="2011276"/>
                  </a:lnTo>
                  <a:lnTo>
                    <a:pt x="6460735" y="2011276"/>
                  </a:lnTo>
                  <a:lnTo>
                    <a:pt x="6460735" y="1866496"/>
                  </a:lnTo>
                  <a:close/>
                  <a:moveTo>
                    <a:pt x="0" y="144780"/>
                  </a:moveTo>
                  <a:lnTo>
                    <a:pt x="144780" y="144780"/>
                  </a:lnTo>
                  <a:lnTo>
                    <a:pt x="144780" y="1866497"/>
                  </a:lnTo>
                  <a:lnTo>
                    <a:pt x="0" y="1866497"/>
                  </a:lnTo>
                  <a:lnTo>
                    <a:pt x="0" y="144780"/>
                  </a:lnTo>
                  <a:close/>
                  <a:moveTo>
                    <a:pt x="0" y="1866497"/>
                  </a:moveTo>
                  <a:lnTo>
                    <a:pt x="144780" y="1866497"/>
                  </a:lnTo>
                  <a:lnTo>
                    <a:pt x="144780" y="2011276"/>
                  </a:lnTo>
                  <a:lnTo>
                    <a:pt x="0" y="2011276"/>
                  </a:lnTo>
                  <a:lnTo>
                    <a:pt x="0" y="1866496"/>
                  </a:lnTo>
                  <a:close/>
                  <a:moveTo>
                    <a:pt x="6460735" y="144780"/>
                  </a:moveTo>
                  <a:lnTo>
                    <a:pt x="6605515" y="144780"/>
                  </a:lnTo>
                  <a:lnTo>
                    <a:pt x="6605515" y="1866497"/>
                  </a:lnTo>
                  <a:lnTo>
                    <a:pt x="6460735" y="1866497"/>
                  </a:lnTo>
                  <a:lnTo>
                    <a:pt x="6460735" y="144780"/>
                  </a:lnTo>
                  <a:close/>
                  <a:moveTo>
                    <a:pt x="144780" y="1866496"/>
                  </a:moveTo>
                  <a:lnTo>
                    <a:pt x="6460735" y="1866496"/>
                  </a:lnTo>
                  <a:lnTo>
                    <a:pt x="6460735" y="2011276"/>
                  </a:lnTo>
                  <a:lnTo>
                    <a:pt x="144780" y="2011276"/>
                  </a:lnTo>
                  <a:lnTo>
                    <a:pt x="144780" y="1866496"/>
                  </a:lnTo>
                  <a:close/>
                  <a:moveTo>
                    <a:pt x="6460735" y="0"/>
                  </a:moveTo>
                  <a:lnTo>
                    <a:pt x="6605515" y="0"/>
                  </a:lnTo>
                  <a:lnTo>
                    <a:pt x="6605515" y="144780"/>
                  </a:lnTo>
                  <a:lnTo>
                    <a:pt x="6460735" y="144780"/>
                  </a:lnTo>
                  <a:lnTo>
                    <a:pt x="6460735" y="0"/>
                  </a:lnTo>
                  <a:close/>
                  <a:moveTo>
                    <a:pt x="0" y="0"/>
                  </a:moveTo>
                  <a:lnTo>
                    <a:pt x="144780" y="0"/>
                  </a:lnTo>
                  <a:lnTo>
                    <a:pt x="144780" y="144780"/>
                  </a:lnTo>
                  <a:lnTo>
                    <a:pt x="0" y="144780"/>
                  </a:lnTo>
                  <a:lnTo>
                    <a:pt x="0" y="0"/>
                  </a:lnTo>
                  <a:close/>
                  <a:moveTo>
                    <a:pt x="144780" y="0"/>
                  </a:moveTo>
                  <a:lnTo>
                    <a:pt x="6460735" y="0"/>
                  </a:lnTo>
                  <a:lnTo>
                    <a:pt x="6460735" y="144780"/>
                  </a:lnTo>
                  <a:lnTo>
                    <a:pt x="144780" y="144780"/>
                  </a:lnTo>
                  <a:lnTo>
                    <a:pt x="144780" y="0"/>
                  </a:lnTo>
                  <a:close/>
                </a:path>
              </a:pathLst>
            </a:custGeom>
            <a:solidFill>
              <a:srgbClr val="38455D"/>
            </a:solidFill>
          </p:spPr>
        </p:sp>
      </p:grpSp>
      <p:sp>
        <p:nvSpPr>
          <p:cNvPr id="11" name="AutoShape 11"/>
          <p:cNvSpPr/>
          <p:nvPr/>
        </p:nvSpPr>
        <p:spPr>
          <a:xfrm rot="-5400000">
            <a:off x="8068004" y="9891220"/>
            <a:ext cx="324041" cy="0"/>
          </a:xfrm>
          <a:prstGeom prst="line">
            <a:avLst/>
          </a:prstGeom>
          <a:ln w="47625" cap="rnd">
            <a:solidFill>
              <a:srgbClr val="38455D"/>
            </a:solidFill>
            <a:prstDash val="solid"/>
            <a:headEnd type="none" w="sm" len="sm"/>
            <a:tailEnd type="none" w="sm" len="sm"/>
          </a:ln>
        </p:spPr>
      </p:sp>
      <p:sp>
        <p:nvSpPr>
          <p:cNvPr id="12" name="AutoShape 12"/>
          <p:cNvSpPr/>
          <p:nvPr/>
        </p:nvSpPr>
        <p:spPr>
          <a:xfrm rot="-5400000">
            <a:off x="8242439" y="9891220"/>
            <a:ext cx="324041" cy="0"/>
          </a:xfrm>
          <a:prstGeom prst="line">
            <a:avLst/>
          </a:prstGeom>
          <a:ln w="47625" cap="rnd">
            <a:solidFill>
              <a:srgbClr val="38455D"/>
            </a:solidFill>
            <a:prstDash val="solid"/>
            <a:headEnd type="none" w="sm" len="sm"/>
            <a:tailEnd type="none" w="sm" len="sm"/>
          </a:ln>
        </p:spPr>
      </p:sp>
      <p:sp>
        <p:nvSpPr>
          <p:cNvPr id="13" name="AutoShape 13"/>
          <p:cNvSpPr/>
          <p:nvPr/>
        </p:nvSpPr>
        <p:spPr>
          <a:xfrm rot="-5400000">
            <a:off x="8416874" y="9891220"/>
            <a:ext cx="324041" cy="0"/>
          </a:xfrm>
          <a:prstGeom prst="line">
            <a:avLst/>
          </a:prstGeom>
          <a:ln w="47625" cap="rnd">
            <a:solidFill>
              <a:srgbClr val="38455D"/>
            </a:solidFill>
            <a:prstDash val="solid"/>
            <a:headEnd type="none" w="sm" len="sm"/>
            <a:tailEnd type="none" w="sm" len="sm"/>
          </a:ln>
        </p:spPr>
      </p:sp>
      <p:grpSp>
        <p:nvGrpSpPr>
          <p:cNvPr id="14" name="Group 14"/>
          <p:cNvGrpSpPr/>
          <p:nvPr/>
        </p:nvGrpSpPr>
        <p:grpSpPr>
          <a:xfrm rot="5400000">
            <a:off x="2550117" y="9769747"/>
            <a:ext cx="432159" cy="290570"/>
            <a:chOff x="0" y="0"/>
            <a:chExt cx="1930400" cy="1297940"/>
          </a:xfrm>
        </p:grpSpPr>
        <p:sp>
          <p:nvSpPr>
            <p:cNvPr id="15" name="Freeform 15"/>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38455D"/>
            </a:solidFill>
          </p:spPr>
        </p:sp>
      </p:grpSp>
      <p:grpSp>
        <p:nvGrpSpPr>
          <p:cNvPr id="16" name="Group 16"/>
          <p:cNvGrpSpPr/>
          <p:nvPr/>
        </p:nvGrpSpPr>
        <p:grpSpPr>
          <a:xfrm rot="-5400000">
            <a:off x="17659937" y="9769747"/>
            <a:ext cx="432159" cy="290570"/>
            <a:chOff x="0" y="0"/>
            <a:chExt cx="1930400" cy="1297940"/>
          </a:xfrm>
        </p:grpSpPr>
        <p:sp>
          <p:nvSpPr>
            <p:cNvPr id="17" name="Freeform 17"/>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38455D"/>
            </a:solidFill>
          </p:spPr>
        </p:sp>
      </p:grpSp>
      <p:grpSp>
        <p:nvGrpSpPr>
          <p:cNvPr id="18" name="Group 18"/>
          <p:cNvGrpSpPr/>
          <p:nvPr/>
        </p:nvGrpSpPr>
        <p:grpSpPr>
          <a:xfrm>
            <a:off x="4174746" y="971550"/>
            <a:ext cx="10674091" cy="7706349"/>
            <a:chOff x="0" y="0"/>
            <a:chExt cx="4406288" cy="3181198"/>
          </a:xfrm>
        </p:grpSpPr>
        <p:sp>
          <p:nvSpPr>
            <p:cNvPr id="19" name="Freeform 19"/>
            <p:cNvSpPr/>
            <p:nvPr/>
          </p:nvSpPr>
          <p:spPr>
            <a:xfrm>
              <a:off x="92710" y="106680"/>
              <a:ext cx="4302149" cy="3061818"/>
            </a:xfrm>
            <a:custGeom>
              <a:avLst/>
              <a:gdLst/>
              <a:ahLst/>
              <a:cxnLst/>
              <a:rect l="l" t="t" r="r" b="b"/>
              <a:pathLst>
                <a:path w="4302149" h="3061818">
                  <a:moveTo>
                    <a:pt x="4275478" y="2872588"/>
                  </a:moveTo>
                  <a:cubicBezTo>
                    <a:pt x="4275478" y="2960218"/>
                    <a:pt x="4199278" y="3031338"/>
                    <a:pt x="4117998" y="3031338"/>
                  </a:cubicBezTo>
                  <a:lnTo>
                    <a:pt x="66040" y="3031338"/>
                  </a:lnTo>
                  <a:cubicBezTo>
                    <a:pt x="43180" y="3031338"/>
                    <a:pt x="20320" y="3026258"/>
                    <a:pt x="0" y="3017368"/>
                  </a:cubicBezTo>
                  <a:cubicBezTo>
                    <a:pt x="26670" y="3045308"/>
                    <a:pt x="63500" y="3061818"/>
                    <a:pt x="121547" y="3061818"/>
                  </a:cubicBezTo>
                  <a:lnTo>
                    <a:pt x="4156098" y="3061818"/>
                  </a:lnTo>
                  <a:cubicBezTo>
                    <a:pt x="4236108" y="3061818"/>
                    <a:pt x="4302148" y="2995778"/>
                    <a:pt x="4302148" y="2915768"/>
                  </a:cubicBezTo>
                  <a:lnTo>
                    <a:pt x="4302148" y="95250"/>
                  </a:lnTo>
                  <a:cubicBezTo>
                    <a:pt x="4302148" y="58420"/>
                    <a:pt x="4288178" y="25400"/>
                    <a:pt x="4266588" y="0"/>
                  </a:cubicBezTo>
                  <a:cubicBezTo>
                    <a:pt x="4272938" y="16510"/>
                    <a:pt x="4275478" y="34290"/>
                    <a:pt x="4275478" y="52070"/>
                  </a:cubicBezTo>
                  <a:lnTo>
                    <a:pt x="4275478" y="2872588"/>
                  </a:lnTo>
                  <a:lnTo>
                    <a:pt x="4275478" y="2872588"/>
                  </a:lnTo>
                  <a:close/>
                </a:path>
              </a:pathLst>
            </a:custGeom>
            <a:solidFill>
              <a:srgbClr val="38455D"/>
            </a:solidFill>
          </p:spPr>
        </p:sp>
        <p:sp>
          <p:nvSpPr>
            <p:cNvPr id="20" name="Freeform 20"/>
            <p:cNvSpPr/>
            <p:nvPr/>
          </p:nvSpPr>
          <p:spPr>
            <a:xfrm>
              <a:off x="12700" y="12700"/>
              <a:ext cx="4341519" cy="3112618"/>
            </a:xfrm>
            <a:custGeom>
              <a:avLst/>
              <a:gdLst/>
              <a:ahLst/>
              <a:cxnLst/>
              <a:rect l="l" t="t" r="r" b="b"/>
              <a:pathLst>
                <a:path w="4341519" h="3112618">
                  <a:moveTo>
                    <a:pt x="146050" y="3112618"/>
                  </a:moveTo>
                  <a:lnTo>
                    <a:pt x="4195469" y="3112618"/>
                  </a:lnTo>
                  <a:cubicBezTo>
                    <a:pt x="4275479" y="3112618"/>
                    <a:pt x="4341519" y="3046578"/>
                    <a:pt x="4341519" y="2966568"/>
                  </a:cubicBezTo>
                  <a:lnTo>
                    <a:pt x="4341519" y="146050"/>
                  </a:lnTo>
                  <a:cubicBezTo>
                    <a:pt x="4341519" y="66040"/>
                    <a:pt x="4275479" y="0"/>
                    <a:pt x="4195469"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4406288" cy="3181198"/>
            </a:xfrm>
            <a:custGeom>
              <a:avLst/>
              <a:gdLst/>
              <a:ahLst/>
              <a:cxnLst/>
              <a:rect l="l" t="t" r="r" b="b"/>
              <a:pathLst>
                <a:path w="4406288" h="3181198">
                  <a:moveTo>
                    <a:pt x="4342788" y="74930"/>
                  </a:moveTo>
                  <a:cubicBezTo>
                    <a:pt x="4314849" y="30480"/>
                    <a:pt x="4265318" y="0"/>
                    <a:pt x="4208168" y="0"/>
                  </a:cubicBezTo>
                  <a:lnTo>
                    <a:pt x="158750" y="0"/>
                  </a:lnTo>
                  <a:cubicBezTo>
                    <a:pt x="71120" y="0"/>
                    <a:pt x="0" y="71120"/>
                    <a:pt x="0" y="158750"/>
                  </a:cubicBezTo>
                  <a:lnTo>
                    <a:pt x="0" y="2979268"/>
                  </a:lnTo>
                  <a:cubicBezTo>
                    <a:pt x="0" y="3031338"/>
                    <a:pt x="25400" y="3077058"/>
                    <a:pt x="63500" y="3106268"/>
                  </a:cubicBezTo>
                  <a:cubicBezTo>
                    <a:pt x="91440" y="3150718"/>
                    <a:pt x="140970" y="3181198"/>
                    <a:pt x="218244" y="3181198"/>
                  </a:cubicBezTo>
                  <a:lnTo>
                    <a:pt x="4247538" y="3181198"/>
                  </a:lnTo>
                  <a:cubicBezTo>
                    <a:pt x="4335169" y="3181198"/>
                    <a:pt x="4406288" y="3110078"/>
                    <a:pt x="4406288" y="3022448"/>
                  </a:cubicBezTo>
                  <a:lnTo>
                    <a:pt x="4406288" y="201930"/>
                  </a:lnTo>
                  <a:cubicBezTo>
                    <a:pt x="4406288" y="149860"/>
                    <a:pt x="4380888" y="104140"/>
                    <a:pt x="4342788" y="74930"/>
                  </a:cubicBezTo>
                  <a:close/>
                  <a:moveTo>
                    <a:pt x="12700" y="2979268"/>
                  </a:moveTo>
                  <a:lnTo>
                    <a:pt x="12700" y="158750"/>
                  </a:lnTo>
                  <a:cubicBezTo>
                    <a:pt x="12700" y="78740"/>
                    <a:pt x="78740" y="12700"/>
                    <a:pt x="158750" y="12700"/>
                  </a:cubicBezTo>
                  <a:lnTo>
                    <a:pt x="4208169" y="12700"/>
                  </a:lnTo>
                  <a:cubicBezTo>
                    <a:pt x="4288179" y="12700"/>
                    <a:pt x="4354219" y="78740"/>
                    <a:pt x="4354219" y="158750"/>
                  </a:cubicBezTo>
                  <a:lnTo>
                    <a:pt x="4354219" y="2979268"/>
                  </a:lnTo>
                  <a:cubicBezTo>
                    <a:pt x="4354219" y="3059278"/>
                    <a:pt x="4288179" y="3125318"/>
                    <a:pt x="4208169" y="3125318"/>
                  </a:cubicBezTo>
                  <a:lnTo>
                    <a:pt x="158750" y="3125318"/>
                  </a:lnTo>
                  <a:cubicBezTo>
                    <a:pt x="78740" y="3125318"/>
                    <a:pt x="12700" y="3060548"/>
                    <a:pt x="12700" y="2979268"/>
                  </a:cubicBezTo>
                  <a:close/>
                  <a:moveTo>
                    <a:pt x="4394858" y="3022448"/>
                  </a:moveTo>
                  <a:cubicBezTo>
                    <a:pt x="4394858" y="3102458"/>
                    <a:pt x="4327549" y="3168498"/>
                    <a:pt x="4247538" y="3168498"/>
                  </a:cubicBezTo>
                  <a:lnTo>
                    <a:pt x="218244" y="3168498"/>
                  </a:lnTo>
                  <a:cubicBezTo>
                    <a:pt x="157480" y="3168498"/>
                    <a:pt x="120650" y="3151988"/>
                    <a:pt x="93980" y="3124048"/>
                  </a:cubicBezTo>
                  <a:cubicBezTo>
                    <a:pt x="114300" y="3132938"/>
                    <a:pt x="135890" y="3138018"/>
                    <a:pt x="160020" y="3138018"/>
                  </a:cubicBezTo>
                  <a:lnTo>
                    <a:pt x="4209438" y="3138018"/>
                  </a:lnTo>
                  <a:cubicBezTo>
                    <a:pt x="4297069" y="3138018"/>
                    <a:pt x="4368188" y="3066898"/>
                    <a:pt x="4368188" y="2979268"/>
                  </a:cubicBezTo>
                  <a:lnTo>
                    <a:pt x="4368188" y="158750"/>
                  </a:lnTo>
                  <a:cubicBezTo>
                    <a:pt x="4368188" y="140970"/>
                    <a:pt x="4364379" y="123190"/>
                    <a:pt x="4359299" y="106680"/>
                  </a:cubicBezTo>
                  <a:cubicBezTo>
                    <a:pt x="4380888" y="132080"/>
                    <a:pt x="4394858" y="165100"/>
                    <a:pt x="4394858" y="201930"/>
                  </a:cubicBezTo>
                  <a:lnTo>
                    <a:pt x="4394858" y="3022448"/>
                  </a:lnTo>
                  <a:cubicBezTo>
                    <a:pt x="4394858" y="3022448"/>
                    <a:pt x="4394858" y="3022448"/>
                    <a:pt x="4394858" y="3022448"/>
                  </a:cubicBezTo>
                  <a:close/>
                </a:path>
              </a:pathLst>
            </a:custGeom>
            <a:solidFill>
              <a:srgbClr val="38455D"/>
            </a:solidFill>
          </p:spPr>
        </p:sp>
      </p:grpSp>
      <p:sp>
        <p:nvSpPr>
          <p:cNvPr id="22" name="TextBox 22"/>
          <p:cNvSpPr txBox="1"/>
          <p:nvPr/>
        </p:nvSpPr>
        <p:spPr>
          <a:xfrm>
            <a:off x="322733" y="9785359"/>
            <a:ext cx="1750285" cy="291205"/>
          </a:xfrm>
          <a:prstGeom prst="rect">
            <a:avLst/>
          </a:prstGeom>
        </p:spPr>
        <p:txBody>
          <a:bodyPr lIns="0" tIns="0" rIns="0" bIns="0" rtlCol="0" anchor="t">
            <a:spAutoFit/>
          </a:bodyPr>
          <a:lstStyle/>
          <a:p>
            <a:pPr algn="ctr">
              <a:lnSpc>
                <a:spcPts val="2200"/>
              </a:lnSpc>
            </a:pPr>
            <a:r>
              <a:rPr lang="en-US" sz="2200" spc="44">
                <a:solidFill>
                  <a:srgbClr val="38455D"/>
                </a:solidFill>
                <a:latin typeface="JetBrains Mono Medium"/>
              </a:rPr>
              <a:t>PAGE 4</a:t>
            </a:r>
          </a:p>
        </p:txBody>
      </p:sp>
      <p:sp>
        <p:nvSpPr>
          <p:cNvPr id="23" name="TextBox 23"/>
          <p:cNvSpPr txBox="1"/>
          <p:nvPr/>
        </p:nvSpPr>
        <p:spPr>
          <a:xfrm>
            <a:off x="5282716" y="1647211"/>
            <a:ext cx="8362779" cy="915764"/>
          </a:xfrm>
          <a:prstGeom prst="rect">
            <a:avLst/>
          </a:prstGeom>
        </p:spPr>
        <p:txBody>
          <a:bodyPr lIns="0" tIns="0" rIns="0" bIns="0" rtlCol="0" anchor="t">
            <a:spAutoFit/>
          </a:bodyPr>
          <a:lstStyle/>
          <a:p>
            <a:pPr algn="ctr">
              <a:lnSpc>
                <a:spcPts val="7700"/>
              </a:lnSpc>
            </a:pPr>
            <a:r>
              <a:rPr lang="en-US" sz="6000" b="1" spc="-210">
                <a:solidFill>
                  <a:srgbClr val="38455D"/>
                </a:solidFill>
                <a:latin typeface="Arial" panose="020B0604020202020204" pitchFamily="34" charset="0"/>
                <a:cs typeface="Arial" panose="020B0604020202020204" pitchFamily="34" charset="0"/>
              </a:rPr>
              <a:t>NỘI DUNG BÀI HỌC </a:t>
            </a:r>
          </a:p>
        </p:txBody>
      </p:sp>
      <p:pic>
        <p:nvPicPr>
          <p:cNvPr id="25" name="Picture 2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409433" y="2261311"/>
            <a:ext cx="3099348" cy="5726277"/>
          </a:xfrm>
          <a:prstGeom prst="rect">
            <a:avLst/>
          </a:prstGeom>
        </p:spPr>
      </p:pic>
      <p:pic>
        <p:nvPicPr>
          <p:cNvPr id="26" name="Picture 2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46688"/>
          <a:stretch>
            <a:fillRect/>
          </a:stretch>
        </p:blipFill>
        <p:spPr>
          <a:xfrm>
            <a:off x="14331447" y="2221506"/>
            <a:ext cx="2332385" cy="5766082"/>
          </a:xfrm>
          <a:prstGeom prst="rect">
            <a:avLst/>
          </a:prstGeom>
        </p:spPr>
      </p:pic>
      <p:sp>
        <p:nvSpPr>
          <p:cNvPr id="27" name="TextBox 26"/>
          <p:cNvSpPr txBox="1"/>
          <p:nvPr/>
        </p:nvSpPr>
        <p:spPr>
          <a:xfrm>
            <a:off x="5194733" y="2790639"/>
            <a:ext cx="8898157" cy="4708981"/>
          </a:xfrm>
          <a:prstGeom prst="rect">
            <a:avLst/>
          </a:prstGeom>
          <a:noFill/>
        </p:spPr>
        <p:txBody>
          <a:bodyPr wrap="square" rtlCol="0">
            <a:spAutoFit/>
          </a:bodyPr>
          <a:lstStyle/>
          <a:p>
            <a:pPr marL="914400" indent="-914400">
              <a:lnSpc>
                <a:spcPct val="200000"/>
              </a:lnSpc>
              <a:buFont typeface="+mj-lt"/>
              <a:buAutoNum type="arabicPeriod"/>
            </a:pPr>
            <a:r>
              <a:rPr lang="en-US" sz="5000" b="1">
                <a:latin typeface="Arial" panose="020B0604020202020204" pitchFamily="34" charset="0"/>
                <a:cs typeface="Arial" panose="020B0604020202020204" pitchFamily="34" charset="0"/>
              </a:rPr>
              <a:t>Định dạng trang tính </a:t>
            </a:r>
          </a:p>
          <a:p>
            <a:pPr marL="914400" indent="-914400">
              <a:lnSpc>
                <a:spcPct val="200000"/>
              </a:lnSpc>
              <a:buFont typeface="+mj-lt"/>
              <a:buAutoNum type="arabicPeriod"/>
            </a:pPr>
            <a:r>
              <a:rPr lang="en-US" sz="5000" b="1">
                <a:latin typeface="Arial" panose="020B0604020202020204" pitchFamily="34" charset="0"/>
                <a:cs typeface="Arial" panose="020B0604020202020204" pitchFamily="34" charset="0"/>
              </a:rPr>
              <a:t>Chèn, xoá cột, hàng</a:t>
            </a:r>
          </a:p>
          <a:p>
            <a:pPr marL="914400" indent="-914400">
              <a:lnSpc>
                <a:spcPct val="200000"/>
              </a:lnSpc>
              <a:buFont typeface="+mj-lt"/>
              <a:buAutoNum type="arabicPeriod"/>
            </a:pPr>
            <a:r>
              <a:rPr lang="en-US" sz="5000" b="1">
                <a:latin typeface="Arial" panose="020B0604020202020204" pitchFamily="34" charset="0"/>
                <a:cs typeface="Arial" panose="020B0604020202020204" pitchFamily="34" charset="0"/>
              </a:rPr>
              <a:t>In dữ liệu trong bảng tính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4" name="TextBox 3"/>
          <p:cNvSpPr txBox="1"/>
          <p:nvPr/>
        </p:nvSpPr>
        <p:spPr>
          <a:xfrm>
            <a:off x="3986792" y="844244"/>
            <a:ext cx="10287000" cy="938719"/>
          </a:xfrm>
          <a:prstGeom prst="rect">
            <a:avLst/>
          </a:prstGeom>
          <a:noFill/>
        </p:spPr>
        <p:txBody>
          <a:bodyPr wrap="square" rtlCol="0">
            <a:spAutoFit/>
          </a:bodyPr>
          <a:lstStyle/>
          <a:p>
            <a:pPr algn="ctr"/>
            <a:r>
              <a:rPr lang="en-US" sz="5500" b="1">
                <a:solidFill>
                  <a:schemeClr val="accent6">
                    <a:lumMod val="50000"/>
                  </a:schemeClr>
                </a:solidFill>
                <a:latin typeface="Arial" panose="020B0604020202020204" pitchFamily="34" charset="0"/>
                <a:cs typeface="Arial" panose="020B0604020202020204" pitchFamily="34" charset="0"/>
              </a:rPr>
              <a:t>1. ĐỊNH DẠNG TRANG TÍNH </a:t>
            </a:r>
          </a:p>
        </p:txBody>
      </p:sp>
      <p:sp>
        <p:nvSpPr>
          <p:cNvPr id="5" name="TextBox 4"/>
          <p:cNvSpPr txBox="1"/>
          <p:nvPr/>
        </p:nvSpPr>
        <p:spPr>
          <a:xfrm>
            <a:off x="976892" y="2058737"/>
            <a:ext cx="6019800" cy="784830"/>
          </a:xfrm>
          <a:prstGeom prst="rect">
            <a:avLst/>
          </a:prstGeom>
          <a:noFill/>
        </p:spPr>
        <p:txBody>
          <a:bodyPr wrap="square" rtlCol="0">
            <a:spAutoFit/>
          </a:bodyPr>
          <a:lstStyle/>
          <a:p>
            <a:r>
              <a:rPr lang="en-US" sz="4500" b="1">
                <a:solidFill>
                  <a:srgbClr val="C00000"/>
                </a:solidFill>
                <a:latin typeface="Arial" panose="020B0604020202020204" pitchFamily="34" charset="0"/>
                <a:cs typeface="Arial" panose="020B0604020202020204" pitchFamily="34" charset="0"/>
              </a:rPr>
              <a:t>a. Định dạng ô tính </a:t>
            </a:r>
          </a:p>
        </p:txBody>
      </p:sp>
      <p:grpSp>
        <p:nvGrpSpPr>
          <p:cNvPr id="8" name="Group 7"/>
          <p:cNvGrpSpPr/>
          <p:nvPr/>
        </p:nvGrpSpPr>
        <p:grpSpPr>
          <a:xfrm>
            <a:off x="976892" y="4041348"/>
            <a:ext cx="7239000" cy="3456139"/>
            <a:chOff x="876300" y="3409288"/>
            <a:chExt cx="7239000" cy="3456139"/>
          </a:xfrm>
        </p:grpSpPr>
        <p:sp>
          <p:nvSpPr>
            <p:cNvPr id="6" name="TextBox 5"/>
            <p:cNvSpPr txBox="1"/>
            <p:nvPr/>
          </p:nvSpPr>
          <p:spPr>
            <a:xfrm>
              <a:off x="1828800" y="3409288"/>
              <a:ext cx="5334000" cy="707886"/>
            </a:xfrm>
            <a:prstGeom prst="rect">
              <a:avLst/>
            </a:prstGeom>
            <a:noFill/>
          </p:spPr>
          <p:txBody>
            <a:bodyPr wrap="square" rtlCol="0">
              <a:spAutoFit/>
            </a:bodyPr>
            <a:lstStyle/>
            <a:p>
              <a:r>
                <a:rPr lang="en-US" sz="4000" b="1">
                  <a:solidFill>
                    <a:schemeClr val="accent5">
                      <a:lumMod val="50000"/>
                    </a:schemeClr>
                  </a:solidFill>
                  <a:latin typeface="Arial" panose="020B0604020202020204" pitchFamily="34" charset="0"/>
                  <a:cs typeface="Arial" panose="020B0604020202020204" pitchFamily="34" charset="0"/>
                </a:rPr>
                <a:t>THẢO LUẬN NHÓM </a:t>
              </a:r>
            </a:p>
          </p:txBody>
        </p:sp>
        <p:sp>
          <p:nvSpPr>
            <p:cNvPr id="7" name="TextBox 6"/>
            <p:cNvSpPr txBox="1"/>
            <p:nvPr/>
          </p:nvSpPr>
          <p:spPr>
            <a:xfrm>
              <a:off x="876300" y="4117174"/>
              <a:ext cx="7239000" cy="2748253"/>
            </a:xfrm>
            <a:prstGeom prst="rect">
              <a:avLst/>
            </a:prstGeom>
            <a:noFill/>
          </p:spPr>
          <p:txBody>
            <a:bodyPr wrap="square" rtlCol="0">
              <a:spAutoFit/>
            </a:bodyPr>
            <a:lstStyle/>
            <a:p>
              <a:pPr algn="just">
                <a:lnSpc>
                  <a:spcPct val="150000"/>
                </a:lnSpc>
              </a:pPr>
              <a:r>
                <a:rPr lang="vi-VN" sz="4000"/>
                <a:t>Đọc thông tin trong SGK</a:t>
              </a:r>
              <a:r>
                <a:rPr lang="en-US" sz="4000"/>
                <a:t> </a:t>
              </a:r>
              <a:r>
                <a:rPr lang="en-US" sz="4000">
                  <a:latin typeface="Arial" panose="020B0604020202020204" pitchFamily="34" charset="0"/>
                  <a:cs typeface="Arial" panose="020B0604020202020204" pitchFamily="34" charset="0"/>
                </a:rPr>
                <a:t>mục 1a, quan sát Hình 3, 4</a:t>
              </a:r>
              <a:r>
                <a:rPr lang="vi-VN" sz="4000">
                  <a:latin typeface="Arial" panose="020B0604020202020204" pitchFamily="34" charset="0"/>
                  <a:cs typeface="Arial" panose="020B0604020202020204" pitchFamily="34" charset="0"/>
                </a:rPr>
                <a:t> – tr.</a:t>
              </a:r>
              <a:r>
                <a:rPr lang="en-US" sz="4000">
                  <a:latin typeface="Arial" panose="020B0604020202020204" pitchFamily="34" charset="0"/>
                  <a:cs typeface="Arial" panose="020B0604020202020204" pitchFamily="34" charset="0"/>
                </a:rPr>
                <a:t>46, 47 và trả lời câu hỏi: </a:t>
              </a:r>
            </a:p>
          </p:txBody>
        </p:sp>
      </p:grpSp>
      <p:sp>
        <p:nvSpPr>
          <p:cNvPr id="9" name="Rounded Rectangle 8"/>
          <p:cNvSpPr/>
          <p:nvPr/>
        </p:nvSpPr>
        <p:spPr>
          <a:xfrm>
            <a:off x="9109027" y="2756703"/>
            <a:ext cx="8167108" cy="2528533"/>
          </a:xfrm>
          <a:prstGeom prst="roundRect">
            <a:avLst/>
          </a:prstGeom>
          <a:solidFill>
            <a:srgbClr val="E9D8C4"/>
          </a:solidFill>
          <a:ln>
            <a:solidFill>
              <a:srgbClr val="E9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4000" b="1">
                <a:solidFill>
                  <a:schemeClr val="tx1"/>
                </a:solidFill>
                <a:latin typeface="Arial" panose="020B0604020202020204" pitchFamily="34" charset="0"/>
                <a:cs typeface="Arial" panose="020B0604020202020204" pitchFamily="34" charset="0"/>
              </a:rPr>
              <a:t>Nhóm 1: </a:t>
            </a:r>
            <a:r>
              <a:rPr lang="en-US" sz="4000">
                <a:solidFill>
                  <a:schemeClr val="tx1"/>
                </a:solidFill>
                <a:latin typeface="Arial" panose="020B0604020202020204" pitchFamily="34" charset="0"/>
                <a:cs typeface="Arial" panose="020B0604020202020204" pitchFamily="34" charset="0"/>
              </a:rPr>
              <a:t>Tìm hiểu về nhóm lệnh </a:t>
            </a:r>
            <a:r>
              <a:rPr lang="en-US" sz="4000" b="1" i="1">
                <a:solidFill>
                  <a:schemeClr val="tx1"/>
                </a:solidFill>
                <a:latin typeface="Arial" panose="020B0604020202020204" pitchFamily="34" charset="0"/>
                <a:cs typeface="Arial" panose="020B0604020202020204" pitchFamily="34" charset="0"/>
              </a:rPr>
              <a:t>Home</a:t>
            </a:r>
            <a:r>
              <a:rPr lang="en-US" sz="4000">
                <a:solidFill>
                  <a:schemeClr val="tx1"/>
                </a:solidFill>
                <a:latin typeface="Arial" panose="020B0604020202020204" pitchFamily="34" charset="0"/>
                <a:cs typeface="Arial" panose="020B0604020202020204" pitchFamily="34" charset="0"/>
              </a:rPr>
              <a:t> &gt; </a:t>
            </a:r>
            <a:r>
              <a:rPr lang="en-US" sz="4000" b="1" i="1">
                <a:solidFill>
                  <a:schemeClr val="tx1"/>
                </a:solidFill>
                <a:latin typeface="Arial" panose="020B0604020202020204" pitchFamily="34" charset="0"/>
                <a:cs typeface="Arial" panose="020B0604020202020204" pitchFamily="34" charset="0"/>
              </a:rPr>
              <a:t>Font</a:t>
            </a:r>
            <a:r>
              <a:rPr lang="en-US" sz="4000">
                <a:solidFill>
                  <a:schemeClr val="tx1"/>
                </a:solidFill>
                <a:latin typeface="Arial" panose="020B0604020202020204" pitchFamily="34" charset="0"/>
                <a:cs typeface="Arial" panose="020B0604020202020204" pitchFamily="34" charset="0"/>
              </a:rPr>
              <a:t>.</a:t>
            </a:r>
          </a:p>
        </p:txBody>
      </p:sp>
      <p:sp>
        <p:nvSpPr>
          <p:cNvPr id="24" name="Rounded Rectangle 23"/>
          <p:cNvSpPr/>
          <p:nvPr/>
        </p:nvSpPr>
        <p:spPr>
          <a:xfrm>
            <a:off x="9110145" y="5966448"/>
            <a:ext cx="8167108" cy="2528533"/>
          </a:xfrm>
          <a:prstGeom prst="roundRect">
            <a:avLst/>
          </a:prstGeom>
          <a:solidFill>
            <a:srgbClr val="F0E4D4"/>
          </a:solidFill>
          <a:ln>
            <a:solidFill>
              <a:srgbClr val="F0E4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4000" b="1">
                <a:solidFill>
                  <a:schemeClr val="tx1"/>
                </a:solidFill>
                <a:latin typeface="Arial" panose="020B0604020202020204" pitchFamily="34" charset="0"/>
                <a:cs typeface="Arial" panose="020B0604020202020204" pitchFamily="34" charset="0"/>
              </a:rPr>
              <a:t>Nhóm 2: </a:t>
            </a:r>
            <a:r>
              <a:rPr lang="en-US" sz="4000">
                <a:solidFill>
                  <a:schemeClr val="tx1"/>
                </a:solidFill>
                <a:latin typeface="Arial" panose="020B0604020202020204" pitchFamily="34" charset="0"/>
                <a:cs typeface="Arial" panose="020B0604020202020204" pitchFamily="34" charset="0"/>
              </a:rPr>
              <a:t>Tìm hiểu về nhóm lệnh </a:t>
            </a:r>
            <a:r>
              <a:rPr lang="en-US" sz="4000" b="1" i="1">
                <a:solidFill>
                  <a:schemeClr val="tx1"/>
                </a:solidFill>
                <a:latin typeface="Arial" panose="020B0604020202020204" pitchFamily="34" charset="0"/>
                <a:cs typeface="Arial" panose="020B0604020202020204" pitchFamily="34" charset="0"/>
              </a:rPr>
              <a:t>Home</a:t>
            </a:r>
            <a:r>
              <a:rPr lang="en-US" sz="4000">
                <a:solidFill>
                  <a:schemeClr val="tx1"/>
                </a:solidFill>
                <a:latin typeface="Arial" panose="020B0604020202020204" pitchFamily="34" charset="0"/>
                <a:cs typeface="Arial" panose="020B0604020202020204" pitchFamily="34" charset="0"/>
              </a:rPr>
              <a:t> &gt; </a:t>
            </a:r>
            <a:r>
              <a:rPr lang="en-US" sz="4000" b="1" i="1">
                <a:solidFill>
                  <a:schemeClr val="tx1"/>
                </a:solidFill>
                <a:latin typeface="Arial" panose="020B0604020202020204" pitchFamily="34" charset="0"/>
                <a:cs typeface="Arial" panose="020B0604020202020204" pitchFamily="34" charset="0"/>
              </a:rPr>
              <a:t>Alignment</a:t>
            </a:r>
            <a:r>
              <a:rPr lang="en-US" sz="4000">
                <a:solidFill>
                  <a:schemeClr val="tx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66628812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5" name="TextBox 4"/>
          <p:cNvSpPr txBox="1"/>
          <p:nvPr/>
        </p:nvSpPr>
        <p:spPr>
          <a:xfrm>
            <a:off x="914400" y="822743"/>
            <a:ext cx="6019800" cy="784830"/>
          </a:xfrm>
          <a:prstGeom prst="rect">
            <a:avLst/>
          </a:prstGeom>
          <a:noFill/>
        </p:spPr>
        <p:txBody>
          <a:bodyPr wrap="square" rtlCol="0">
            <a:spAutoFit/>
          </a:bodyPr>
          <a:lstStyle/>
          <a:p>
            <a:r>
              <a:rPr lang="en-US" sz="4500" b="1">
                <a:solidFill>
                  <a:srgbClr val="C00000"/>
                </a:solidFill>
                <a:latin typeface="Arial" panose="020B0604020202020204" pitchFamily="34" charset="0"/>
                <a:cs typeface="Arial" panose="020B0604020202020204" pitchFamily="34" charset="0"/>
              </a:rPr>
              <a:t>a. Định dạng ô tính </a:t>
            </a:r>
          </a:p>
        </p:txBody>
      </p:sp>
      <p:sp>
        <p:nvSpPr>
          <p:cNvPr id="2" name="Pentagon 1"/>
          <p:cNvSpPr/>
          <p:nvPr/>
        </p:nvSpPr>
        <p:spPr>
          <a:xfrm>
            <a:off x="490625" y="2232536"/>
            <a:ext cx="6443575" cy="838200"/>
          </a:xfrm>
          <a:prstGeom prst="homePlate">
            <a:avLst/>
          </a:prstGeom>
          <a:solidFill>
            <a:srgbClr val="EAD8C4"/>
          </a:solidFill>
          <a:ln>
            <a:solidFill>
              <a:srgbClr val="EA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solidFill>
                <a:latin typeface="Arial" panose="020B0604020202020204" pitchFamily="34" charset="0"/>
                <a:cs typeface="Arial" panose="020B0604020202020204" pitchFamily="34" charset="0"/>
              </a:rPr>
              <a:t>Nhóm lệnh </a:t>
            </a:r>
            <a:r>
              <a:rPr lang="en-US" sz="4000" b="1" i="1">
                <a:solidFill>
                  <a:schemeClr val="tx1"/>
                </a:solidFill>
                <a:latin typeface="Arial" panose="020B0604020202020204" pitchFamily="34" charset="0"/>
                <a:cs typeface="Arial" panose="020B0604020202020204" pitchFamily="34" charset="0"/>
              </a:rPr>
              <a:t>Home &gt; Font</a:t>
            </a:r>
            <a:r>
              <a:rPr lang="en-US" sz="4000">
                <a:solidFill>
                  <a:schemeClr val="tx1"/>
                </a:solidFill>
                <a:latin typeface="Arial" panose="020B0604020202020204" pitchFamily="34" charset="0"/>
                <a:cs typeface="Arial" panose="020B0604020202020204" pitchFamily="34" charset="0"/>
              </a:rPr>
              <a:t>:</a:t>
            </a:r>
          </a:p>
        </p:txBody>
      </p:sp>
      <p:sp>
        <p:nvSpPr>
          <p:cNvPr id="3" name="TextBox 2"/>
          <p:cNvSpPr txBox="1"/>
          <p:nvPr/>
        </p:nvSpPr>
        <p:spPr>
          <a:xfrm>
            <a:off x="1447800" y="3390900"/>
            <a:ext cx="12344400" cy="5632311"/>
          </a:xfrm>
          <a:prstGeom prst="rect">
            <a:avLst/>
          </a:prstGeom>
          <a:noFill/>
        </p:spPr>
        <p:txBody>
          <a:bodyPr wrap="square" rtlCol="0">
            <a:spAutoFit/>
          </a:bodyPr>
          <a:lstStyle/>
          <a:p>
            <a:pPr>
              <a:lnSpc>
                <a:spcPct val="150000"/>
              </a:lnSpc>
            </a:pPr>
            <a:r>
              <a:rPr lang="en-US" sz="4000">
                <a:latin typeface="Arial" panose="020B0604020202020204" pitchFamily="34" charset="0"/>
                <a:cs typeface="Arial" panose="020B0604020202020204" pitchFamily="34" charset="0"/>
              </a:rPr>
              <a:t>Giúp chúng ta thực hiện các tác vụ sau đây: </a:t>
            </a:r>
          </a:p>
          <a:p>
            <a:pPr marL="742950" indent="-742950">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Phông chữ.</a:t>
            </a:r>
          </a:p>
          <a:p>
            <a:pPr marL="742950" indent="-742950">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Cỡ chữ.</a:t>
            </a:r>
          </a:p>
          <a:p>
            <a:pPr marL="742950" indent="-742950">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Kiểu chữ: chữ đậm, chữ nghiêng, chữ gạch chân.</a:t>
            </a:r>
          </a:p>
          <a:p>
            <a:pPr marL="742950" indent="-742950">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Màu nền.</a:t>
            </a:r>
          </a:p>
          <a:p>
            <a:pPr marL="742950" indent="-742950">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Màu chữ.</a:t>
            </a:r>
          </a:p>
        </p:txBody>
      </p:sp>
      <p:pic>
        <p:nvPicPr>
          <p:cNvPr id="15"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5097406" y="7369910"/>
            <a:ext cx="2986544" cy="2814817"/>
          </a:xfrm>
          <a:prstGeom prst="rect">
            <a:avLst/>
          </a:prstGeom>
        </p:spPr>
      </p:pic>
    </p:spTree>
    <p:extLst>
      <p:ext uri="{BB962C8B-B14F-4D97-AF65-F5344CB8AC3E}">
        <p14:creationId xmlns:p14="http://schemas.microsoft.com/office/powerpoint/2010/main" val="85025707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5" name="TextBox 4"/>
          <p:cNvSpPr txBox="1"/>
          <p:nvPr/>
        </p:nvSpPr>
        <p:spPr>
          <a:xfrm>
            <a:off x="914400" y="822743"/>
            <a:ext cx="6019800" cy="784830"/>
          </a:xfrm>
          <a:prstGeom prst="rect">
            <a:avLst/>
          </a:prstGeom>
          <a:noFill/>
        </p:spPr>
        <p:txBody>
          <a:bodyPr wrap="square" rtlCol="0">
            <a:spAutoFit/>
          </a:bodyPr>
          <a:lstStyle/>
          <a:p>
            <a:r>
              <a:rPr lang="en-US" sz="4500" b="1">
                <a:solidFill>
                  <a:srgbClr val="C00000"/>
                </a:solidFill>
                <a:latin typeface="Arial" panose="020B0604020202020204" pitchFamily="34" charset="0"/>
                <a:cs typeface="Arial" panose="020B0604020202020204" pitchFamily="34" charset="0"/>
              </a:rPr>
              <a:t>a. Định dạng ô tính </a:t>
            </a:r>
          </a:p>
        </p:txBody>
      </p:sp>
      <p:sp>
        <p:nvSpPr>
          <p:cNvPr id="2" name="Pentagon 1"/>
          <p:cNvSpPr/>
          <p:nvPr/>
        </p:nvSpPr>
        <p:spPr>
          <a:xfrm>
            <a:off x="490625" y="2232536"/>
            <a:ext cx="7967575" cy="838200"/>
          </a:xfrm>
          <a:prstGeom prst="homePlate">
            <a:avLst/>
          </a:prstGeom>
          <a:solidFill>
            <a:srgbClr val="EAD8C4"/>
          </a:solidFill>
          <a:ln>
            <a:solidFill>
              <a:srgbClr val="EA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solidFill>
                <a:latin typeface="Arial" panose="020B0604020202020204" pitchFamily="34" charset="0"/>
                <a:cs typeface="Arial" panose="020B0604020202020204" pitchFamily="34" charset="0"/>
              </a:rPr>
              <a:t>Nhóm lệnh </a:t>
            </a:r>
            <a:r>
              <a:rPr lang="en-US" sz="4000" b="1" i="1">
                <a:solidFill>
                  <a:schemeClr val="tx1"/>
                </a:solidFill>
                <a:latin typeface="Arial" panose="020B0604020202020204" pitchFamily="34" charset="0"/>
                <a:cs typeface="Arial" panose="020B0604020202020204" pitchFamily="34" charset="0"/>
              </a:rPr>
              <a:t>Home &gt; Alignment</a:t>
            </a:r>
            <a:r>
              <a:rPr lang="en-US" sz="4000">
                <a:solidFill>
                  <a:schemeClr val="tx1"/>
                </a:solidFill>
                <a:latin typeface="Arial" panose="020B0604020202020204" pitchFamily="34" charset="0"/>
                <a:cs typeface="Arial" panose="020B0604020202020204" pitchFamily="34" charset="0"/>
              </a:rPr>
              <a:t>:</a:t>
            </a:r>
          </a:p>
        </p:txBody>
      </p:sp>
      <p:sp>
        <p:nvSpPr>
          <p:cNvPr id="3" name="TextBox 2"/>
          <p:cNvSpPr txBox="1"/>
          <p:nvPr/>
        </p:nvSpPr>
        <p:spPr>
          <a:xfrm>
            <a:off x="1605103" y="3193110"/>
            <a:ext cx="12344400" cy="4708981"/>
          </a:xfrm>
          <a:prstGeom prst="rect">
            <a:avLst/>
          </a:prstGeom>
          <a:noFill/>
        </p:spPr>
        <p:txBody>
          <a:bodyPr wrap="square" rtlCol="0">
            <a:spAutoFit/>
          </a:bodyPr>
          <a:lstStyle/>
          <a:p>
            <a:pPr>
              <a:lnSpc>
                <a:spcPct val="150000"/>
              </a:lnSpc>
            </a:pPr>
            <a:r>
              <a:rPr lang="en-US" sz="4000">
                <a:latin typeface="Arial" panose="020B0604020202020204" pitchFamily="34" charset="0"/>
                <a:cs typeface="Arial" panose="020B0604020202020204" pitchFamily="34" charset="0"/>
              </a:rPr>
              <a:t>Giúp chúng ta thực hiện các tác vụ sau: </a:t>
            </a:r>
          </a:p>
          <a:p>
            <a:pPr marL="742950" indent="-742950">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Căn lề dữ liệu theo chiều dọc.</a:t>
            </a:r>
          </a:p>
          <a:p>
            <a:pPr marL="742950" indent="-742950">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Căn lề dữ liệu theo chiều ngang.</a:t>
            </a:r>
          </a:p>
          <a:p>
            <a:pPr marL="742950" indent="-742950">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Thiết lập xuống dòng.</a:t>
            </a:r>
          </a:p>
          <a:p>
            <a:pPr marL="742950" indent="-742950">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Gộp khối ô tính và căn giữa dữ liệu.</a:t>
            </a:r>
          </a:p>
        </p:txBody>
      </p:sp>
      <p:pic>
        <p:nvPicPr>
          <p:cNvPr id="15"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5097406" y="7369910"/>
            <a:ext cx="2986544" cy="2814817"/>
          </a:xfrm>
          <a:prstGeom prst="rect">
            <a:avLst/>
          </a:prstGeom>
        </p:spPr>
      </p:pic>
    </p:spTree>
    <p:extLst>
      <p:ext uri="{BB962C8B-B14F-4D97-AF65-F5344CB8AC3E}">
        <p14:creationId xmlns:p14="http://schemas.microsoft.com/office/powerpoint/2010/main" val="416707254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grpSp>
        <p:nvGrpSpPr>
          <p:cNvPr id="10" name="Group 9"/>
          <p:cNvGrpSpPr/>
          <p:nvPr/>
        </p:nvGrpSpPr>
        <p:grpSpPr>
          <a:xfrm>
            <a:off x="3048000" y="1996808"/>
            <a:ext cx="11887200" cy="3821221"/>
            <a:chOff x="990600" y="2077664"/>
            <a:chExt cx="11887200" cy="3821221"/>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2077664"/>
              <a:ext cx="11887200" cy="3032318"/>
            </a:xfrm>
            <a:prstGeom prst="rect">
              <a:avLst/>
            </a:prstGeom>
          </p:spPr>
        </p:pic>
        <p:sp>
          <p:nvSpPr>
            <p:cNvPr id="12" name="TextBox 11"/>
            <p:cNvSpPr txBox="1"/>
            <p:nvPr/>
          </p:nvSpPr>
          <p:spPr>
            <a:xfrm>
              <a:off x="2057400" y="5344887"/>
              <a:ext cx="8382000" cy="553998"/>
            </a:xfrm>
            <a:prstGeom prst="rect">
              <a:avLst/>
            </a:prstGeom>
            <a:noFill/>
          </p:spPr>
          <p:txBody>
            <a:bodyPr wrap="square" rtlCol="0">
              <a:spAutoFit/>
            </a:bodyPr>
            <a:lstStyle/>
            <a:p>
              <a:pPr algn="ctr"/>
              <a:r>
                <a:rPr lang="en-US" sz="3000" i="1">
                  <a:solidFill>
                    <a:srgbClr val="002060"/>
                  </a:solidFill>
                  <a:latin typeface="Arial" panose="020B0604020202020204" pitchFamily="34" charset="0"/>
                  <a:cs typeface="Arial" panose="020B0604020202020204" pitchFamily="34" charset="0"/>
                </a:rPr>
                <a:t>Hình 1. Trang tính chưa được định dạng </a:t>
              </a:r>
            </a:p>
          </p:txBody>
        </p:sp>
      </p:grpSp>
      <p:sp>
        <p:nvSpPr>
          <p:cNvPr id="4" name="TextBox 3"/>
          <p:cNvSpPr txBox="1"/>
          <p:nvPr/>
        </p:nvSpPr>
        <p:spPr>
          <a:xfrm>
            <a:off x="838200" y="933664"/>
            <a:ext cx="12192000" cy="784830"/>
          </a:xfrm>
          <a:prstGeom prst="rect">
            <a:avLst/>
          </a:prstGeom>
          <a:noFill/>
        </p:spPr>
        <p:txBody>
          <a:bodyPr wrap="square" rtlCol="0">
            <a:spAutoFit/>
          </a:bodyPr>
          <a:lstStyle/>
          <a:p>
            <a:pPr marL="571500" indent="-571500">
              <a:buFont typeface="Wingdings" panose="05000000000000000000" pitchFamily="2" charset="2"/>
              <a:buChar char="Ø"/>
            </a:pPr>
            <a:r>
              <a:rPr lang="en-US" sz="4500">
                <a:latin typeface="Arial" panose="020B0604020202020204" pitchFamily="34" charset="0"/>
                <a:cs typeface="Arial" panose="020B0604020202020204" pitchFamily="34" charset="0"/>
              </a:rPr>
              <a:t>Quan sát </a:t>
            </a:r>
            <a:r>
              <a:rPr lang="en-US" sz="4500" b="1" i="1">
                <a:latin typeface="Arial" panose="020B0604020202020204" pitchFamily="34" charset="0"/>
                <a:cs typeface="Arial" panose="020B0604020202020204" pitchFamily="34" charset="0"/>
              </a:rPr>
              <a:t>hình 1 </a:t>
            </a:r>
            <a:r>
              <a:rPr lang="en-US" sz="4500">
                <a:latin typeface="Arial" panose="020B0604020202020204" pitchFamily="34" charset="0"/>
                <a:cs typeface="Arial" panose="020B0604020202020204" pitchFamily="34" charset="0"/>
              </a:rPr>
              <a:t>và trả lời câu hỏi sau:</a:t>
            </a:r>
          </a:p>
        </p:txBody>
      </p:sp>
      <p:sp>
        <p:nvSpPr>
          <p:cNvPr id="6" name="Rounded Rectangular Callout 5"/>
          <p:cNvSpPr/>
          <p:nvPr/>
        </p:nvSpPr>
        <p:spPr>
          <a:xfrm>
            <a:off x="802640" y="6241265"/>
            <a:ext cx="10896600" cy="2297271"/>
          </a:xfrm>
          <a:prstGeom prst="wedgeRoundRectCallout">
            <a:avLst>
              <a:gd name="adj1" fmla="val 43130"/>
              <a:gd name="adj2" fmla="val -66641"/>
              <a:gd name="adj3" fmla="val 16667"/>
            </a:avLst>
          </a:prstGeom>
          <a:solidFill>
            <a:srgbClr val="E9D8C4"/>
          </a:solidFill>
          <a:ln>
            <a:solidFill>
              <a:srgbClr val="E9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3600">
                <a:solidFill>
                  <a:schemeClr val="tx1"/>
                </a:solidFill>
                <a:latin typeface="Arial" panose="020B0604020202020204" pitchFamily="34" charset="0"/>
                <a:cs typeface="Arial" panose="020B0604020202020204" pitchFamily="34" charset="0"/>
              </a:rPr>
              <a:t>Tại sao chữ ở các ô tính C2, D2, B3, B7 lại bị che khuất và chữ ở ô tính G2 lại tràn sang ô tính H2?</a:t>
            </a:r>
          </a:p>
        </p:txBody>
      </p:sp>
      <p:sp>
        <p:nvSpPr>
          <p:cNvPr id="7" name="Oval Callout 6"/>
          <p:cNvSpPr/>
          <p:nvPr/>
        </p:nvSpPr>
        <p:spPr>
          <a:xfrm>
            <a:off x="12382501" y="6292909"/>
            <a:ext cx="4686299" cy="2819547"/>
          </a:xfrm>
          <a:prstGeom prst="wedgeEllipseCallout">
            <a:avLst>
              <a:gd name="adj1" fmla="val -61783"/>
              <a:gd name="adj2" fmla="val -91963"/>
            </a:avLst>
          </a:prstGeom>
          <a:solidFill>
            <a:schemeClr val="accent1">
              <a:lumMod val="20000"/>
              <a:lumOff val="80000"/>
            </a:schemeClr>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600">
                <a:solidFill>
                  <a:schemeClr val="tx1"/>
                </a:solidFill>
                <a:latin typeface="Arial" panose="020B0604020202020204" pitchFamily="34" charset="0"/>
                <a:cs typeface="Arial" panose="020B0604020202020204" pitchFamily="34" charset="0"/>
              </a:rPr>
              <a:t>Làm sao để dữ liệu không bị che khuất?</a:t>
            </a:r>
          </a:p>
        </p:txBody>
      </p:sp>
    </p:spTree>
    <p:extLst>
      <p:ext uri="{BB962C8B-B14F-4D97-AF65-F5344CB8AC3E}">
        <p14:creationId xmlns:p14="http://schemas.microsoft.com/office/powerpoint/2010/main" val="133666711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2" name="TextBox 1"/>
          <p:cNvSpPr txBox="1"/>
          <p:nvPr/>
        </p:nvSpPr>
        <p:spPr>
          <a:xfrm>
            <a:off x="701201" y="1104900"/>
            <a:ext cx="12801600" cy="707886"/>
          </a:xfrm>
          <a:prstGeom prst="rect">
            <a:avLst/>
          </a:prstGeom>
          <a:noFill/>
        </p:spPr>
        <p:txBody>
          <a:bodyPr wrap="square" rtlCol="0">
            <a:spAutoFit/>
          </a:bodyPr>
          <a:lstStyle/>
          <a:p>
            <a:pPr marL="571500" indent="-571500">
              <a:buFont typeface="Wingdings" panose="05000000000000000000" pitchFamily="2" charset="2"/>
              <a:buChar char="Ø"/>
            </a:pPr>
            <a:r>
              <a:rPr lang="vi-VN" sz="4000"/>
              <a:t>Khi dữ liệu trong ô tính dài hơn độ rộng của cột thì:</a:t>
            </a:r>
            <a:r>
              <a:rPr lang="en-US" sz="4000"/>
              <a:t> </a:t>
            </a:r>
          </a:p>
        </p:txBody>
      </p:sp>
      <p:grpSp>
        <p:nvGrpSpPr>
          <p:cNvPr id="13" name="Group 12"/>
          <p:cNvGrpSpPr/>
          <p:nvPr/>
        </p:nvGrpSpPr>
        <p:grpSpPr>
          <a:xfrm>
            <a:off x="1600200" y="2320784"/>
            <a:ext cx="6324600" cy="4265626"/>
            <a:chOff x="1600200" y="2325674"/>
            <a:chExt cx="6324600" cy="4265626"/>
          </a:xfrm>
        </p:grpSpPr>
        <p:sp>
          <p:nvSpPr>
            <p:cNvPr id="3" name="Rounded Rectangle 2"/>
            <p:cNvSpPr/>
            <p:nvPr/>
          </p:nvSpPr>
          <p:spPr>
            <a:xfrm>
              <a:off x="1600200" y="2933700"/>
              <a:ext cx="6324600" cy="3657600"/>
            </a:xfrm>
            <a:prstGeom prst="roundRect">
              <a:avLst/>
            </a:prstGeom>
            <a:solidFill>
              <a:srgbClr val="E4D7C4"/>
            </a:solidFill>
            <a:ln>
              <a:solidFill>
                <a:srgbClr val="E4D7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4000">
                  <a:solidFill>
                    <a:schemeClr val="tx1"/>
                  </a:solidFill>
                </a:rPr>
                <a:t>Dữ liệu sẽ tràn sang ô tính liền kề nếu các ô tính này chưa có dữ liệu.</a:t>
              </a:r>
              <a:endParaRPr lang="en-US" sz="4000">
                <a:solidFill>
                  <a:schemeClr val="tx1"/>
                </a:solidFill>
              </a:endParaRPr>
            </a:p>
          </p:txBody>
        </p:sp>
        <p:sp>
          <p:nvSpPr>
            <p:cNvPr id="5" name="Oval 4"/>
            <p:cNvSpPr/>
            <p:nvPr/>
          </p:nvSpPr>
          <p:spPr>
            <a:xfrm>
              <a:off x="4194850" y="2325674"/>
              <a:ext cx="1135299" cy="1066800"/>
            </a:xfrm>
            <a:prstGeom prst="ellipse">
              <a:avLst/>
            </a:prstGeom>
            <a:solidFill>
              <a:srgbClr val="8D6A4E"/>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500" b="1">
                  <a:solidFill>
                    <a:schemeClr val="bg1"/>
                  </a:solidFill>
                  <a:latin typeface="Arial" panose="020B0604020202020204" pitchFamily="34" charset="0"/>
                  <a:cs typeface="Arial" panose="020B0604020202020204" pitchFamily="34" charset="0"/>
                </a:rPr>
                <a:t>1</a:t>
              </a:r>
            </a:p>
          </p:txBody>
        </p:sp>
      </p:grpSp>
      <p:grpSp>
        <p:nvGrpSpPr>
          <p:cNvPr id="9" name="Group 8"/>
          <p:cNvGrpSpPr/>
          <p:nvPr/>
        </p:nvGrpSpPr>
        <p:grpSpPr>
          <a:xfrm>
            <a:off x="10340501" y="2428240"/>
            <a:ext cx="6324600" cy="4163060"/>
            <a:chOff x="9906000" y="2400300"/>
            <a:chExt cx="6324600" cy="4163060"/>
          </a:xfrm>
        </p:grpSpPr>
        <p:sp>
          <p:nvSpPr>
            <p:cNvPr id="14" name="Rounded Rectangle 13"/>
            <p:cNvSpPr/>
            <p:nvPr/>
          </p:nvSpPr>
          <p:spPr>
            <a:xfrm>
              <a:off x="9906000" y="2905760"/>
              <a:ext cx="6324600" cy="3657600"/>
            </a:xfrm>
            <a:prstGeom prst="roundRect">
              <a:avLst/>
            </a:prstGeom>
            <a:solidFill>
              <a:srgbClr val="E4D7C4"/>
            </a:solidFill>
            <a:ln>
              <a:solidFill>
                <a:srgbClr val="E4D7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4000">
                  <a:solidFill>
                    <a:schemeClr val="tx1"/>
                  </a:solidFill>
                </a:rPr>
                <a:t>Dữ liệu sẽ bị che khuất nếu các ô tính liền kề đã có dữ liệu.</a:t>
              </a:r>
              <a:endParaRPr lang="en-US" sz="4000">
                <a:solidFill>
                  <a:schemeClr val="tx1"/>
                </a:solidFill>
              </a:endParaRPr>
            </a:p>
          </p:txBody>
        </p:sp>
        <p:sp>
          <p:nvSpPr>
            <p:cNvPr id="17" name="Oval 16"/>
            <p:cNvSpPr/>
            <p:nvPr/>
          </p:nvSpPr>
          <p:spPr>
            <a:xfrm>
              <a:off x="12500651" y="2400300"/>
              <a:ext cx="1135299" cy="1066800"/>
            </a:xfrm>
            <a:prstGeom prst="ellipse">
              <a:avLst/>
            </a:prstGeom>
            <a:solidFill>
              <a:srgbClr val="8D6A4E"/>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500" b="1">
                  <a:solidFill>
                    <a:schemeClr val="bg1"/>
                  </a:solidFill>
                  <a:latin typeface="Arial" panose="020B0604020202020204" pitchFamily="34" charset="0"/>
                  <a:cs typeface="Arial" panose="020B0604020202020204" pitchFamily="34" charset="0"/>
                </a:rPr>
                <a:t>2</a:t>
              </a:r>
            </a:p>
          </p:txBody>
        </p:sp>
      </p:grpSp>
      <p:sp>
        <p:nvSpPr>
          <p:cNvPr id="15" name="Right Arrow 14"/>
          <p:cNvSpPr/>
          <p:nvPr/>
        </p:nvSpPr>
        <p:spPr>
          <a:xfrm>
            <a:off x="671122" y="8058981"/>
            <a:ext cx="990600" cy="7620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931123" y="7331985"/>
            <a:ext cx="15179159" cy="2215991"/>
          </a:xfrm>
          <a:prstGeom prst="rect">
            <a:avLst/>
          </a:prstGeom>
          <a:noFill/>
        </p:spPr>
        <p:txBody>
          <a:bodyPr wrap="square" rtlCol="0">
            <a:spAutoFit/>
          </a:bodyPr>
          <a:lstStyle/>
          <a:p>
            <a:pPr algn="just">
              <a:lnSpc>
                <a:spcPct val="150000"/>
              </a:lnSpc>
            </a:pPr>
            <a:r>
              <a:rPr lang="en-US" sz="4000">
                <a:latin typeface="Arial" panose="020B0604020202020204" pitchFamily="34" charset="0"/>
                <a:cs typeface="Arial" panose="020B0604020202020204" pitchFamily="34" charset="0"/>
              </a:rPr>
              <a:t>Điều chỉnh bằng nút lệnh </a:t>
            </a:r>
            <a:r>
              <a:rPr lang="en-US" sz="4000" b="1" i="1">
                <a:latin typeface="Arial" panose="020B0604020202020204" pitchFamily="34" charset="0"/>
                <a:cs typeface="Arial" panose="020B0604020202020204" pitchFamily="34" charset="0"/>
              </a:rPr>
              <a:t>Wrap Text: </a:t>
            </a:r>
            <a:r>
              <a:rPr lang="en-US" sz="4000">
                <a:latin typeface="Arial" panose="020B0604020202020204" pitchFamily="34" charset="0"/>
                <a:cs typeface="Arial" panose="020B0604020202020204" pitchFamily="34" charset="0"/>
              </a:rPr>
              <a:t>có tác dụng điều chỉnh dữ liệu trong ô tính của Excel để phù hợp với chiều dài của chữ và ô.</a:t>
            </a:r>
          </a:p>
          <a:p>
            <a:pPr algn="just"/>
            <a:endParaRPr lang="en-US"/>
          </a:p>
        </p:txBody>
      </p:sp>
    </p:spTree>
    <p:extLst>
      <p:ext uri="{BB962C8B-B14F-4D97-AF65-F5344CB8AC3E}">
        <p14:creationId xmlns:p14="http://schemas.microsoft.com/office/powerpoint/2010/main" val="82738227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grpSp>
        <p:nvGrpSpPr>
          <p:cNvPr id="10" name="Group 9"/>
          <p:cNvGrpSpPr/>
          <p:nvPr/>
        </p:nvGrpSpPr>
        <p:grpSpPr>
          <a:xfrm>
            <a:off x="691442" y="4993437"/>
            <a:ext cx="8225269" cy="4186999"/>
            <a:chOff x="2366405" y="5448476"/>
            <a:chExt cx="8225269" cy="4186999"/>
          </a:xfrm>
        </p:grpSpPr>
        <p:pic>
          <p:nvPicPr>
            <p:cNvPr id="6" name="Picture 5"/>
            <p:cNvPicPr>
              <a:picLocks noChangeAspect="1"/>
            </p:cNvPicPr>
            <p:nvPr/>
          </p:nvPicPr>
          <p:blipFill rotWithShape="1">
            <a:blip r:embed="rId2"/>
            <a:srcRect t="2816" r="1801"/>
            <a:stretch/>
          </p:blipFill>
          <p:spPr>
            <a:xfrm>
              <a:off x="2366405" y="5448476"/>
              <a:ext cx="8225269" cy="3017807"/>
            </a:xfrm>
            <a:prstGeom prst="rect">
              <a:avLst/>
            </a:prstGeom>
          </p:spPr>
        </p:pic>
        <p:sp>
          <p:nvSpPr>
            <p:cNvPr id="8" name="TextBox 7"/>
            <p:cNvSpPr txBox="1"/>
            <p:nvPr/>
          </p:nvSpPr>
          <p:spPr>
            <a:xfrm>
              <a:off x="2518930" y="8373655"/>
              <a:ext cx="7535139" cy="1261820"/>
            </a:xfrm>
            <a:prstGeom prst="rect">
              <a:avLst/>
            </a:prstGeom>
            <a:noFill/>
          </p:spPr>
          <p:txBody>
            <a:bodyPr wrap="square" rtlCol="0">
              <a:spAutoFit/>
            </a:bodyPr>
            <a:lstStyle/>
            <a:p>
              <a:pPr algn="ctr">
                <a:lnSpc>
                  <a:spcPct val="150000"/>
                </a:lnSpc>
              </a:pPr>
              <a:r>
                <a:rPr lang="en-US" sz="2700" i="1">
                  <a:solidFill>
                    <a:srgbClr val="002060"/>
                  </a:solidFill>
                  <a:latin typeface="Arial" panose="020B0604020202020204" pitchFamily="34" charset="0"/>
                  <a:cs typeface="Arial" panose="020B0604020202020204" pitchFamily="34" charset="0"/>
                </a:rPr>
                <a:t>Hình 5. Định dạng kí tự, căn lề, thiết lập chế độ xuống dòng  khi dữ liệu tràn ô tính </a:t>
              </a:r>
            </a:p>
          </p:txBody>
        </p:sp>
      </p:grpSp>
      <p:grpSp>
        <p:nvGrpSpPr>
          <p:cNvPr id="11" name="Group 10"/>
          <p:cNvGrpSpPr/>
          <p:nvPr/>
        </p:nvGrpSpPr>
        <p:grpSpPr>
          <a:xfrm>
            <a:off x="9130292" y="4993437"/>
            <a:ext cx="8433723" cy="4621245"/>
            <a:chOff x="10172996" y="3457927"/>
            <a:chExt cx="8433723" cy="4621245"/>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2996" y="3457927"/>
              <a:ext cx="8433723" cy="3237187"/>
            </a:xfrm>
            <a:prstGeom prst="rect">
              <a:avLst/>
            </a:prstGeom>
          </p:spPr>
        </p:pic>
        <p:sp>
          <p:nvSpPr>
            <p:cNvPr id="22" name="TextBox 21"/>
            <p:cNvSpPr txBox="1"/>
            <p:nvPr/>
          </p:nvSpPr>
          <p:spPr>
            <a:xfrm>
              <a:off x="11158557" y="6740344"/>
              <a:ext cx="5984961" cy="1338828"/>
            </a:xfrm>
            <a:prstGeom prst="rect">
              <a:avLst/>
            </a:prstGeom>
            <a:noFill/>
          </p:spPr>
          <p:txBody>
            <a:bodyPr wrap="square" rtlCol="0">
              <a:spAutoFit/>
            </a:bodyPr>
            <a:lstStyle/>
            <a:p>
              <a:pPr algn="ctr">
                <a:lnSpc>
                  <a:spcPct val="150000"/>
                </a:lnSpc>
              </a:pPr>
              <a:r>
                <a:rPr lang="en-US" sz="2700" i="1">
                  <a:solidFill>
                    <a:srgbClr val="002060"/>
                  </a:solidFill>
                  <a:latin typeface="Arial" panose="020B0604020202020204" pitchFamily="34" charset="0"/>
                  <a:cs typeface="Arial" panose="020B0604020202020204" pitchFamily="34" charset="0"/>
                </a:rPr>
                <a:t>Hình 6. Kết quả sau định dạng và điều chỉnh độ rộng của cột </a:t>
              </a:r>
            </a:p>
          </p:txBody>
        </p:sp>
      </p:grpSp>
      <p:grpSp>
        <p:nvGrpSpPr>
          <p:cNvPr id="24" name="Group 23"/>
          <p:cNvGrpSpPr/>
          <p:nvPr/>
        </p:nvGrpSpPr>
        <p:grpSpPr>
          <a:xfrm>
            <a:off x="883210" y="773614"/>
            <a:ext cx="16494163" cy="3859174"/>
            <a:chOff x="883210" y="813057"/>
            <a:chExt cx="16494163" cy="3859174"/>
          </a:xfrm>
        </p:grpSpPr>
        <p:sp>
          <p:nvSpPr>
            <p:cNvPr id="12" name="TextBox 11"/>
            <p:cNvSpPr txBox="1"/>
            <p:nvPr/>
          </p:nvSpPr>
          <p:spPr>
            <a:xfrm>
              <a:off x="883210" y="1505407"/>
              <a:ext cx="16494163" cy="3166824"/>
            </a:xfrm>
            <a:prstGeom prst="roundRect">
              <a:avLst/>
            </a:prstGeom>
            <a:solidFill>
              <a:srgbClr val="E4D7C4"/>
            </a:solidFill>
            <a:ln>
              <a:solidFill>
                <a:srgbClr val="E4D7C4"/>
              </a:solidFill>
            </a:ln>
          </p:spPr>
          <p:txBody>
            <a:bodyPr wrap="square" rtlCol="0">
              <a:spAutoFit/>
            </a:bodyPr>
            <a:lstStyle/>
            <a:p>
              <a:pPr algn="just">
                <a:lnSpc>
                  <a:spcPct val="150000"/>
                </a:lnSpc>
              </a:pPr>
              <a:r>
                <a:rPr lang="en-US" sz="4000">
                  <a:latin typeface="Arial" panose="020B0604020202020204" pitchFamily="34" charset="0"/>
                  <a:cs typeface="Arial" panose="020B0604020202020204" pitchFamily="34" charset="0"/>
                </a:rPr>
                <a:t>Quan sát Hình 5, Hình 6 và trả lời câu hỏi: </a:t>
              </a:r>
              <a:r>
                <a:rPr lang="en-US" sz="4000" b="1" i="1">
                  <a:latin typeface="Arial" panose="020B0604020202020204" pitchFamily="34" charset="0"/>
                  <a:cs typeface="Arial" panose="020B0604020202020204" pitchFamily="34" charset="0"/>
                </a:rPr>
                <a:t>Em hãy nêu các bước định dạng văn bản, căn lề, thiết lập xuống dòng cho dữ liệu trong ô tính khi dữ liệu tràn ô tính.</a:t>
              </a:r>
            </a:p>
          </p:txBody>
        </p:sp>
        <p:pic>
          <p:nvPicPr>
            <p:cNvPr id="23"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308094" y="813057"/>
              <a:ext cx="1217234" cy="1066601"/>
            </a:xfrm>
            <a:prstGeom prst="rect">
              <a:avLst/>
            </a:prstGeom>
          </p:spPr>
        </p:pic>
      </p:grpSp>
    </p:spTree>
    <p:extLst>
      <p:ext uri="{BB962C8B-B14F-4D97-AF65-F5344CB8AC3E}">
        <p14:creationId xmlns:p14="http://schemas.microsoft.com/office/powerpoint/2010/main" val="341824060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2" name="TextBox 1"/>
          <p:cNvSpPr txBox="1"/>
          <p:nvPr/>
        </p:nvSpPr>
        <p:spPr>
          <a:xfrm>
            <a:off x="892993" y="811224"/>
            <a:ext cx="16474598" cy="1839606"/>
          </a:xfrm>
          <a:prstGeom prst="rect">
            <a:avLst/>
          </a:prstGeom>
          <a:noFill/>
        </p:spPr>
        <p:txBody>
          <a:bodyPr wrap="square" rtlCol="0">
            <a:spAutoFit/>
          </a:bodyPr>
          <a:lstStyle/>
          <a:p>
            <a:pPr marL="571500" indent="-571500" algn="just">
              <a:lnSpc>
                <a:spcPct val="150000"/>
              </a:lnSpc>
              <a:buFont typeface="Wingdings" panose="05000000000000000000" pitchFamily="2" charset="2"/>
              <a:buChar char="Ø"/>
            </a:pPr>
            <a:r>
              <a:rPr lang="vi-VN" sz="4000" b="1" i="1"/>
              <a:t>Các bước thao tác định dạng văn bản, căn lề và thiết lập xuống dòng cho dữ liệu</a:t>
            </a:r>
            <a:r>
              <a:rPr lang="en-US" sz="4000" b="1" i="1"/>
              <a:t>:</a:t>
            </a:r>
            <a:r>
              <a:rPr lang="vi-VN" sz="4000" b="1" i="1"/>
              <a:t> </a:t>
            </a:r>
            <a:endParaRPr lang="en-US" sz="4000" b="1" i="1"/>
          </a:p>
        </p:txBody>
      </p:sp>
      <p:sp>
        <p:nvSpPr>
          <p:cNvPr id="3" name="Rounded Rectangle 2"/>
          <p:cNvSpPr/>
          <p:nvPr/>
        </p:nvSpPr>
        <p:spPr>
          <a:xfrm>
            <a:off x="1376680" y="3397426"/>
            <a:ext cx="6858000" cy="1828800"/>
          </a:xfrm>
          <a:prstGeom prst="roundRect">
            <a:avLst/>
          </a:prstGeom>
          <a:solidFill>
            <a:srgbClr val="E4D7C4"/>
          </a:solidFill>
          <a:ln>
            <a:solidFill>
              <a:srgbClr val="E4D7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b="1">
                <a:solidFill>
                  <a:schemeClr val="tx1"/>
                </a:solidFill>
              </a:rPr>
              <a:t>Bước 1: </a:t>
            </a:r>
            <a:r>
              <a:rPr lang="vi-VN" sz="4000">
                <a:solidFill>
                  <a:schemeClr val="tx1"/>
                </a:solidFill>
              </a:rPr>
              <a:t>Chọn khối ô tính cần định dạng.</a:t>
            </a:r>
            <a:endParaRPr lang="en-US" sz="4000">
              <a:solidFill>
                <a:schemeClr val="tx1"/>
              </a:solidFill>
            </a:endParaRPr>
          </a:p>
        </p:txBody>
      </p:sp>
      <p:sp>
        <p:nvSpPr>
          <p:cNvPr id="17" name="Rounded Rectangle 16"/>
          <p:cNvSpPr/>
          <p:nvPr/>
        </p:nvSpPr>
        <p:spPr>
          <a:xfrm>
            <a:off x="10058400" y="3312993"/>
            <a:ext cx="6858000" cy="1828800"/>
          </a:xfrm>
          <a:prstGeom prst="roundRect">
            <a:avLst/>
          </a:prstGeom>
          <a:solidFill>
            <a:srgbClr val="E4D7C4"/>
          </a:solidFill>
          <a:ln>
            <a:solidFill>
              <a:srgbClr val="E4D7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b="1">
                <a:solidFill>
                  <a:schemeClr val="tx1"/>
                </a:solidFill>
              </a:rPr>
              <a:t>Bước </a:t>
            </a:r>
            <a:r>
              <a:rPr lang="en-US" sz="4000" b="1">
                <a:solidFill>
                  <a:schemeClr val="tx1"/>
                </a:solidFill>
                <a:latin typeface="Arial" panose="020B0604020202020204" pitchFamily="34" charset="0"/>
                <a:cs typeface="Arial" panose="020B0604020202020204" pitchFamily="34" charset="0"/>
              </a:rPr>
              <a:t>2</a:t>
            </a:r>
            <a:r>
              <a:rPr lang="vi-VN" sz="4000" b="1">
                <a:solidFill>
                  <a:schemeClr val="tx1"/>
                </a:solidFill>
              </a:rPr>
              <a:t>: </a:t>
            </a:r>
            <a:r>
              <a:rPr lang="vi-VN" sz="4000">
                <a:solidFill>
                  <a:schemeClr val="tx1"/>
                </a:solidFill>
              </a:rPr>
              <a:t>Chọn </a:t>
            </a:r>
            <a:r>
              <a:rPr lang="en-US" sz="4000">
                <a:solidFill>
                  <a:schemeClr val="tx1"/>
                </a:solidFill>
                <a:latin typeface="Arial" panose="020B0604020202020204" pitchFamily="34" charset="0"/>
                <a:cs typeface="Arial" panose="020B0604020202020204" pitchFamily="34" charset="0"/>
              </a:rPr>
              <a:t>kiểu chữ và màu chữ </a:t>
            </a:r>
          </a:p>
        </p:txBody>
      </p:sp>
      <p:sp>
        <p:nvSpPr>
          <p:cNvPr id="25" name="Rounded Rectangle 24"/>
          <p:cNvSpPr/>
          <p:nvPr/>
        </p:nvSpPr>
        <p:spPr>
          <a:xfrm>
            <a:off x="1371600" y="6534987"/>
            <a:ext cx="6858000" cy="1828800"/>
          </a:xfrm>
          <a:prstGeom prst="roundRect">
            <a:avLst/>
          </a:prstGeom>
          <a:solidFill>
            <a:srgbClr val="E4D7C4"/>
          </a:solidFill>
          <a:ln>
            <a:solidFill>
              <a:srgbClr val="E4D7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b="1">
                <a:solidFill>
                  <a:schemeClr val="tx1"/>
                </a:solidFill>
              </a:rPr>
              <a:t>Bước </a:t>
            </a:r>
            <a:r>
              <a:rPr lang="en-US" sz="4000" b="1">
                <a:solidFill>
                  <a:schemeClr val="tx1"/>
                </a:solidFill>
                <a:latin typeface="Arial" panose="020B0604020202020204" pitchFamily="34" charset="0"/>
                <a:cs typeface="Arial" panose="020B0604020202020204" pitchFamily="34" charset="0"/>
              </a:rPr>
              <a:t>3</a:t>
            </a:r>
            <a:r>
              <a:rPr lang="vi-VN" sz="4000" b="1">
                <a:solidFill>
                  <a:schemeClr val="tx1"/>
                </a:solidFill>
              </a:rPr>
              <a:t>: </a:t>
            </a:r>
            <a:r>
              <a:rPr lang="vi-VN" sz="4000">
                <a:solidFill>
                  <a:schemeClr val="tx1"/>
                </a:solidFill>
              </a:rPr>
              <a:t>Chọn căn lề theo chiều dọc và chiều ngang.</a:t>
            </a:r>
            <a:endParaRPr lang="en-US" sz="4000">
              <a:solidFill>
                <a:schemeClr val="tx1"/>
              </a:solidFill>
              <a:latin typeface="Arial" panose="020B0604020202020204" pitchFamily="34" charset="0"/>
              <a:cs typeface="Arial" panose="020B0604020202020204" pitchFamily="34" charset="0"/>
            </a:endParaRPr>
          </a:p>
        </p:txBody>
      </p:sp>
      <p:sp>
        <p:nvSpPr>
          <p:cNvPr id="26" name="Rounded Rectangle 25"/>
          <p:cNvSpPr/>
          <p:nvPr/>
        </p:nvSpPr>
        <p:spPr>
          <a:xfrm>
            <a:off x="10058400" y="6534987"/>
            <a:ext cx="6858000" cy="1828800"/>
          </a:xfrm>
          <a:prstGeom prst="roundRect">
            <a:avLst/>
          </a:prstGeom>
          <a:solidFill>
            <a:srgbClr val="E4D7C4"/>
          </a:solidFill>
          <a:ln>
            <a:solidFill>
              <a:srgbClr val="E4D7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b="1">
                <a:solidFill>
                  <a:schemeClr val="tx1"/>
                </a:solidFill>
              </a:rPr>
              <a:t>Bước </a:t>
            </a:r>
            <a:r>
              <a:rPr lang="en-US" sz="4000" b="1">
                <a:solidFill>
                  <a:schemeClr val="tx1"/>
                </a:solidFill>
                <a:latin typeface="Arial" panose="020B0604020202020204" pitchFamily="34" charset="0"/>
                <a:cs typeface="Arial" panose="020B0604020202020204" pitchFamily="34" charset="0"/>
              </a:rPr>
              <a:t>4</a:t>
            </a:r>
            <a:r>
              <a:rPr lang="vi-VN" sz="4000" b="1">
                <a:solidFill>
                  <a:schemeClr val="tx1"/>
                </a:solidFill>
              </a:rPr>
              <a:t>: </a:t>
            </a:r>
            <a:r>
              <a:rPr lang="vi-VN" sz="4000">
                <a:solidFill>
                  <a:schemeClr val="tx1"/>
                </a:solidFill>
              </a:rPr>
              <a:t>Chọn </a:t>
            </a:r>
            <a:r>
              <a:rPr lang="vi-VN" sz="4000" b="1" i="1">
                <a:solidFill>
                  <a:schemeClr val="tx1"/>
                </a:solidFill>
              </a:rPr>
              <a:t>Wrap Text </a:t>
            </a:r>
            <a:r>
              <a:rPr lang="vi-VN" sz="4000">
                <a:solidFill>
                  <a:schemeClr val="tx1"/>
                </a:solidFill>
              </a:rPr>
              <a:t>để thiết lập xuống dòng</a:t>
            </a:r>
            <a:endParaRPr lang="en-US" sz="40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041402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5" name="TextBox 4"/>
          <p:cNvSpPr txBox="1"/>
          <p:nvPr/>
        </p:nvSpPr>
        <p:spPr>
          <a:xfrm>
            <a:off x="5410198" y="928926"/>
            <a:ext cx="7543800" cy="861774"/>
          </a:xfrm>
          <a:prstGeom prst="rect">
            <a:avLst/>
          </a:prstGeom>
          <a:noFill/>
        </p:spPr>
        <p:txBody>
          <a:bodyPr wrap="square" rtlCol="0">
            <a:spAutoFit/>
          </a:bodyPr>
          <a:lstStyle/>
          <a:p>
            <a:pPr algn="ctr"/>
            <a:r>
              <a:rPr lang="en-US" sz="5000" b="1">
                <a:latin typeface="Arial" panose="020B0604020202020204" pitchFamily="34" charset="0"/>
                <a:cs typeface="Arial" panose="020B0604020202020204" pitchFamily="34" charset="0"/>
              </a:rPr>
              <a:t>THẢO LUẬN NHÓM ĐÔI </a:t>
            </a:r>
          </a:p>
        </p:txBody>
      </p:sp>
      <p:grpSp>
        <p:nvGrpSpPr>
          <p:cNvPr id="7" name="Group 6"/>
          <p:cNvGrpSpPr/>
          <p:nvPr/>
        </p:nvGrpSpPr>
        <p:grpSpPr>
          <a:xfrm>
            <a:off x="1295400" y="2825324"/>
            <a:ext cx="6858000" cy="5855167"/>
            <a:chOff x="1905000" y="2061394"/>
            <a:chExt cx="6858000" cy="5855167"/>
          </a:xfrm>
        </p:grpSpPr>
        <p:sp>
          <p:nvSpPr>
            <p:cNvPr id="6" name="TextBox 5"/>
            <p:cNvSpPr txBox="1"/>
            <p:nvPr/>
          </p:nvSpPr>
          <p:spPr>
            <a:xfrm>
              <a:off x="1905000" y="3771900"/>
              <a:ext cx="6858000" cy="4144661"/>
            </a:xfrm>
            <a:prstGeom prst="rect">
              <a:avLst/>
            </a:prstGeom>
            <a:noFill/>
          </p:spPr>
          <p:txBody>
            <a:bodyPr wrap="square" rtlCol="0">
              <a:spAutoFit/>
            </a:bodyPr>
            <a:lstStyle/>
            <a:p>
              <a:pPr algn="just">
                <a:lnSpc>
                  <a:spcPct val="150000"/>
                </a:lnSpc>
              </a:pPr>
              <a:r>
                <a:rPr lang="en-US" sz="3600">
                  <a:latin typeface="Arial" panose="020B0604020202020204" pitchFamily="34" charset="0"/>
                  <a:cs typeface="Arial" panose="020B0604020202020204" pitchFamily="34" charset="0"/>
                </a:rPr>
                <a:t>Nêu các thao tác căn lề dữ liệu các ô tính trong khối ô tính A3:A8 và khối ô tính C3:G8 trong Hình 1 để có kết quả tương tự như Hình 2.</a:t>
              </a:r>
            </a:p>
          </p:txBody>
        </p:sp>
        <p:pic>
          <p:nvPicPr>
            <p:cNvPr id="14"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114800" y="2061394"/>
              <a:ext cx="1657272" cy="1733094"/>
            </a:xfrm>
            <a:prstGeom prst="rect">
              <a:avLst/>
            </a:prstGeom>
          </p:spPr>
        </p:pic>
      </p:grpSp>
      <p:grpSp>
        <p:nvGrpSpPr>
          <p:cNvPr id="16" name="Group 15"/>
          <p:cNvGrpSpPr/>
          <p:nvPr/>
        </p:nvGrpSpPr>
        <p:grpSpPr>
          <a:xfrm>
            <a:off x="8436696" y="1969089"/>
            <a:ext cx="9070282" cy="3172704"/>
            <a:chOff x="990600" y="2796234"/>
            <a:chExt cx="9070282" cy="3172704"/>
          </a:xfrm>
        </p:grpSpPr>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2796234"/>
              <a:ext cx="9070282" cy="2313747"/>
            </a:xfrm>
            <a:prstGeom prst="rect">
              <a:avLst/>
            </a:prstGeom>
          </p:spPr>
        </p:pic>
        <p:sp>
          <p:nvSpPr>
            <p:cNvPr id="23" name="TextBox 22"/>
            <p:cNvSpPr txBox="1"/>
            <p:nvPr/>
          </p:nvSpPr>
          <p:spPr>
            <a:xfrm>
              <a:off x="1016000" y="5414940"/>
              <a:ext cx="8382000" cy="553998"/>
            </a:xfrm>
            <a:prstGeom prst="rect">
              <a:avLst/>
            </a:prstGeom>
            <a:noFill/>
          </p:spPr>
          <p:txBody>
            <a:bodyPr wrap="square" rtlCol="0">
              <a:spAutoFit/>
            </a:bodyPr>
            <a:lstStyle/>
            <a:p>
              <a:pPr algn="ctr"/>
              <a:r>
                <a:rPr lang="en-US" sz="3000" i="1">
                  <a:solidFill>
                    <a:srgbClr val="002060"/>
                  </a:solidFill>
                  <a:latin typeface="Arial" panose="020B0604020202020204" pitchFamily="34" charset="0"/>
                  <a:cs typeface="Arial" panose="020B0604020202020204" pitchFamily="34" charset="0"/>
                </a:rPr>
                <a:t>Hình 1. Trang tính chưa được định dạng </a:t>
              </a:r>
            </a:p>
          </p:txBody>
        </p:sp>
      </p:grpSp>
      <p:grpSp>
        <p:nvGrpSpPr>
          <p:cNvPr id="24" name="Group 23"/>
          <p:cNvGrpSpPr/>
          <p:nvPr/>
        </p:nvGrpSpPr>
        <p:grpSpPr>
          <a:xfrm>
            <a:off x="8747599" y="5958844"/>
            <a:ext cx="8564005" cy="3768972"/>
            <a:chOff x="7924799" y="5631596"/>
            <a:chExt cx="8649625" cy="3928157"/>
          </a:xfrm>
        </p:grpSpPr>
        <p:pic>
          <p:nvPicPr>
            <p:cNvPr id="27"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24799" y="5631596"/>
              <a:ext cx="8649625" cy="3291031"/>
            </a:xfrm>
            <a:prstGeom prst="rect">
              <a:avLst/>
            </a:prstGeom>
          </p:spPr>
        </p:pic>
        <p:sp>
          <p:nvSpPr>
            <p:cNvPr id="28" name="TextBox 27"/>
            <p:cNvSpPr txBox="1"/>
            <p:nvPr/>
          </p:nvSpPr>
          <p:spPr>
            <a:xfrm>
              <a:off x="8192424" y="9005755"/>
              <a:ext cx="8382000" cy="553998"/>
            </a:xfrm>
            <a:prstGeom prst="rect">
              <a:avLst/>
            </a:prstGeom>
            <a:noFill/>
          </p:spPr>
          <p:txBody>
            <a:bodyPr wrap="square" rtlCol="0">
              <a:spAutoFit/>
            </a:bodyPr>
            <a:lstStyle/>
            <a:p>
              <a:pPr algn="ctr"/>
              <a:r>
                <a:rPr lang="en-US" sz="3000" i="1">
                  <a:solidFill>
                    <a:srgbClr val="002060"/>
                  </a:solidFill>
                  <a:latin typeface="Arial" panose="020B0604020202020204" pitchFamily="34" charset="0"/>
                  <a:cs typeface="Arial" panose="020B0604020202020204" pitchFamily="34" charset="0"/>
                </a:rPr>
                <a:t>Hình 2. Trang tính đã được định dạng </a:t>
              </a:r>
            </a:p>
          </p:txBody>
        </p:sp>
      </p:grpSp>
      <p:sp>
        <p:nvSpPr>
          <p:cNvPr id="8" name="Down Arrow 7"/>
          <p:cNvSpPr/>
          <p:nvPr/>
        </p:nvSpPr>
        <p:spPr>
          <a:xfrm>
            <a:off x="12700993" y="5186925"/>
            <a:ext cx="461096" cy="753114"/>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34881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2" name="TextBox 1"/>
          <p:cNvSpPr txBox="1"/>
          <p:nvPr/>
        </p:nvSpPr>
        <p:spPr>
          <a:xfrm>
            <a:off x="701201" y="952500"/>
            <a:ext cx="15240000" cy="707886"/>
          </a:xfrm>
          <a:prstGeom prst="rect">
            <a:avLst/>
          </a:prstGeom>
          <a:noFill/>
        </p:spPr>
        <p:txBody>
          <a:bodyPr wrap="square" rtlCol="0">
            <a:spAutoFit/>
          </a:bodyPr>
          <a:lstStyle/>
          <a:p>
            <a:pPr marL="571500" indent="-571500">
              <a:buFont typeface="Wingdings" panose="05000000000000000000" pitchFamily="2" charset="2"/>
              <a:buChar char="Ø"/>
            </a:pPr>
            <a:r>
              <a:rPr lang="en-US" sz="4000" b="1">
                <a:latin typeface="Arial" panose="020B0604020202020204" pitchFamily="34" charset="0"/>
                <a:cs typeface="Arial" panose="020B0604020202020204" pitchFamily="34" charset="0"/>
              </a:rPr>
              <a:t>Thao tác căn lề dữ liệu các ô tính trong khối ô tính A3:A8:</a:t>
            </a:r>
          </a:p>
        </p:txBody>
      </p:sp>
      <p:sp>
        <p:nvSpPr>
          <p:cNvPr id="3" name="Rounded Rectangle 2"/>
          <p:cNvSpPr/>
          <p:nvPr/>
        </p:nvSpPr>
        <p:spPr>
          <a:xfrm>
            <a:off x="1295400" y="2324100"/>
            <a:ext cx="15697200" cy="1066800"/>
          </a:xfrm>
          <a:prstGeom prst="roundRect">
            <a:avLst/>
          </a:prstGeom>
          <a:solidFill>
            <a:srgbClr val="EAD8C4"/>
          </a:solidFill>
          <a:ln>
            <a:solidFill>
              <a:srgbClr val="EA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000" b="1">
                <a:solidFill>
                  <a:schemeClr val="tx1"/>
                </a:solidFill>
              </a:rPr>
              <a:t>Bước 1: </a:t>
            </a:r>
            <a:r>
              <a:rPr lang="vi-VN" sz="4000">
                <a:solidFill>
                  <a:schemeClr val="tx1"/>
                </a:solidFill>
              </a:rPr>
              <a:t>Chọn ô tính A3, kéo thả chuột đến ô A8.</a:t>
            </a:r>
            <a:endParaRPr lang="en-US" sz="4000">
              <a:solidFill>
                <a:schemeClr val="tx1"/>
              </a:solidFill>
            </a:endParaRPr>
          </a:p>
        </p:txBody>
      </p:sp>
      <p:sp>
        <p:nvSpPr>
          <p:cNvPr id="25" name="Rounded Rectangle 24"/>
          <p:cNvSpPr/>
          <p:nvPr/>
        </p:nvSpPr>
        <p:spPr>
          <a:xfrm>
            <a:off x="1333498" y="4074993"/>
            <a:ext cx="15697200" cy="1066800"/>
          </a:xfrm>
          <a:prstGeom prst="roundRect">
            <a:avLst/>
          </a:prstGeom>
          <a:solidFill>
            <a:srgbClr val="EAD8C4"/>
          </a:solidFill>
          <a:ln>
            <a:solidFill>
              <a:srgbClr val="EA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000" b="1">
                <a:solidFill>
                  <a:schemeClr val="tx1"/>
                </a:solidFill>
              </a:rPr>
              <a:t>Bước </a:t>
            </a:r>
            <a:r>
              <a:rPr lang="en-US" sz="4000" b="1">
                <a:solidFill>
                  <a:schemeClr val="tx1"/>
                </a:solidFill>
                <a:latin typeface="Arial" panose="020B0604020202020204" pitchFamily="34" charset="0"/>
                <a:cs typeface="Arial" panose="020B0604020202020204" pitchFamily="34" charset="0"/>
              </a:rPr>
              <a:t>2</a:t>
            </a:r>
            <a:r>
              <a:rPr lang="vi-VN" sz="4000" b="1">
                <a:solidFill>
                  <a:schemeClr val="tx1"/>
                </a:solidFill>
              </a:rPr>
              <a:t>: </a:t>
            </a:r>
            <a:r>
              <a:rPr lang="vi-VN" sz="4000">
                <a:solidFill>
                  <a:schemeClr val="tx1"/>
                </a:solidFill>
              </a:rPr>
              <a:t>Chọn </a:t>
            </a:r>
            <a:r>
              <a:rPr lang="en-US" sz="4000">
                <a:solidFill>
                  <a:schemeClr val="tx1"/>
                </a:solidFill>
                <a:latin typeface="Arial" panose="020B0604020202020204" pitchFamily="34" charset="0"/>
                <a:cs typeface="Arial" panose="020B0604020202020204" pitchFamily="34" charset="0"/>
              </a:rPr>
              <a:t>cách thức căn lề cho dữ liệu:</a:t>
            </a:r>
          </a:p>
        </p:txBody>
      </p:sp>
      <p:cxnSp>
        <p:nvCxnSpPr>
          <p:cNvPr id="11" name="Straight Arrow Connector 10"/>
          <p:cNvCxnSpPr/>
          <p:nvPr/>
        </p:nvCxnSpPr>
        <p:spPr>
          <a:xfrm>
            <a:off x="4419600" y="5150140"/>
            <a:ext cx="0" cy="9906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13487400" y="5141793"/>
            <a:ext cx="0" cy="9906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1342309" y="6178350"/>
            <a:ext cx="6667500" cy="3039107"/>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3600">
                <a:solidFill>
                  <a:schemeClr val="tx1"/>
                </a:solidFill>
                <a:latin typeface="Arial" panose="020B0604020202020204" pitchFamily="34" charset="0"/>
                <a:cs typeface="Arial" panose="020B0604020202020204" pitchFamily="34" charset="0"/>
              </a:rPr>
              <a:t>Chọn </a:t>
            </a:r>
            <a:r>
              <a:rPr lang="en-US" sz="3600" b="1" i="1">
                <a:solidFill>
                  <a:schemeClr val="tx1"/>
                </a:solidFill>
                <a:latin typeface="Arial" panose="020B0604020202020204" pitchFamily="34" charset="0"/>
                <a:cs typeface="Arial" panose="020B0604020202020204" pitchFamily="34" charset="0"/>
              </a:rPr>
              <a:t>Home &gt; Alignment &gt; </a:t>
            </a:r>
            <a:r>
              <a:rPr lang="en-US" sz="3600">
                <a:solidFill>
                  <a:schemeClr val="tx1"/>
                </a:solidFill>
                <a:latin typeface="Arial" panose="020B0604020202020204" pitchFamily="34" charset="0"/>
                <a:cs typeface="Arial" panose="020B0604020202020204" pitchFamily="34" charset="0"/>
              </a:rPr>
              <a:t>Chọn dữ liệu căn lề theo chiều ngang: </a:t>
            </a:r>
            <a:r>
              <a:rPr lang="en-US" sz="3600" b="1">
                <a:solidFill>
                  <a:schemeClr val="tx1"/>
                </a:solidFill>
                <a:latin typeface="Arial" panose="020B0604020202020204" pitchFamily="34" charset="0"/>
                <a:cs typeface="Arial" panose="020B0604020202020204" pitchFamily="34" charset="0"/>
              </a:rPr>
              <a:t>Center</a:t>
            </a:r>
          </a:p>
        </p:txBody>
      </p:sp>
      <p:sp>
        <p:nvSpPr>
          <p:cNvPr id="29" name="Rounded Rectangle 28"/>
          <p:cNvSpPr/>
          <p:nvPr/>
        </p:nvSpPr>
        <p:spPr>
          <a:xfrm>
            <a:off x="10477500" y="6099716"/>
            <a:ext cx="6553198" cy="3039107"/>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3600">
                <a:solidFill>
                  <a:schemeClr val="tx1"/>
                </a:solidFill>
                <a:latin typeface="Arial" panose="020B0604020202020204" pitchFamily="34" charset="0"/>
                <a:cs typeface="Arial" panose="020B0604020202020204" pitchFamily="34" charset="0"/>
              </a:rPr>
              <a:t>Chọn </a:t>
            </a:r>
            <a:r>
              <a:rPr lang="en-US" sz="3600" b="1">
                <a:solidFill>
                  <a:schemeClr val="tx1"/>
                </a:solidFill>
                <a:latin typeface="Arial" panose="020B0604020202020204" pitchFamily="34" charset="0"/>
                <a:cs typeface="Arial" panose="020B0604020202020204" pitchFamily="34" charset="0"/>
              </a:rPr>
              <a:t>Home &gt; Alignment &gt; </a:t>
            </a:r>
            <a:r>
              <a:rPr lang="en-US" sz="3600">
                <a:solidFill>
                  <a:schemeClr val="tx1"/>
                </a:solidFill>
                <a:latin typeface="Arial" panose="020B0604020202020204" pitchFamily="34" charset="0"/>
                <a:cs typeface="Arial" panose="020B0604020202020204" pitchFamily="34" charset="0"/>
              </a:rPr>
              <a:t>Chọn dữ liệu căn lề theo chiều dọc: </a:t>
            </a:r>
            <a:r>
              <a:rPr lang="en-US" sz="3600" b="1">
                <a:solidFill>
                  <a:schemeClr val="tx1"/>
                </a:solidFill>
                <a:latin typeface="Arial" panose="020B0604020202020204" pitchFamily="34" charset="0"/>
                <a:cs typeface="Arial" panose="020B0604020202020204" pitchFamily="34" charset="0"/>
              </a:rPr>
              <a:t>Middle Align</a:t>
            </a:r>
          </a:p>
        </p:txBody>
      </p:sp>
    </p:spTree>
    <p:extLst>
      <p:ext uri="{BB962C8B-B14F-4D97-AF65-F5344CB8AC3E}">
        <p14:creationId xmlns:p14="http://schemas.microsoft.com/office/powerpoint/2010/main" val="376810061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2" name="TextBox 1"/>
          <p:cNvSpPr txBox="1"/>
          <p:nvPr/>
        </p:nvSpPr>
        <p:spPr>
          <a:xfrm>
            <a:off x="701201" y="952500"/>
            <a:ext cx="15240000" cy="707886"/>
          </a:xfrm>
          <a:prstGeom prst="rect">
            <a:avLst/>
          </a:prstGeom>
          <a:noFill/>
        </p:spPr>
        <p:txBody>
          <a:bodyPr wrap="square" rtlCol="0">
            <a:spAutoFit/>
          </a:bodyPr>
          <a:lstStyle/>
          <a:p>
            <a:pPr marL="571500" indent="-571500">
              <a:buFont typeface="Wingdings" panose="05000000000000000000" pitchFamily="2" charset="2"/>
              <a:buChar char="Ø"/>
            </a:pPr>
            <a:r>
              <a:rPr lang="en-US" sz="4000" b="1">
                <a:latin typeface="Arial" panose="020B0604020202020204" pitchFamily="34" charset="0"/>
                <a:cs typeface="Arial" panose="020B0604020202020204" pitchFamily="34" charset="0"/>
              </a:rPr>
              <a:t>Thao tác căn lề dữ liệu các ô tính trong khối ô tính A3:G8:</a:t>
            </a:r>
          </a:p>
        </p:txBody>
      </p:sp>
      <p:sp>
        <p:nvSpPr>
          <p:cNvPr id="3" name="Rounded Rectangle 2"/>
          <p:cNvSpPr/>
          <p:nvPr/>
        </p:nvSpPr>
        <p:spPr>
          <a:xfrm>
            <a:off x="1295400" y="2324100"/>
            <a:ext cx="15697200" cy="1066800"/>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000" b="1">
                <a:solidFill>
                  <a:schemeClr val="tx1"/>
                </a:solidFill>
              </a:rPr>
              <a:t>Bước 1: </a:t>
            </a:r>
            <a:r>
              <a:rPr lang="vi-VN" sz="4000">
                <a:solidFill>
                  <a:schemeClr val="tx1"/>
                </a:solidFill>
              </a:rPr>
              <a:t>Chọn ô tính A3, kéo thả chuột đến ô G8.</a:t>
            </a:r>
            <a:endParaRPr lang="en-US" sz="4000">
              <a:solidFill>
                <a:schemeClr val="tx1"/>
              </a:solidFill>
            </a:endParaRPr>
          </a:p>
        </p:txBody>
      </p:sp>
      <p:sp>
        <p:nvSpPr>
          <p:cNvPr id="25" name="Rounded Rectangle 24"/>
          <p:cNvSpPr/>
          <p:nvPr/>
        </p:nvSpPr>
        <p:spPr>
          <a:xfrm>
            <a:off x="1333498" y="4074993"/>
            <a:ext cx="15697200" cy="1066800"/>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000" b="1">
                <a:solidFill>
                  <a:schemeClr val="tx1"/>
                </a:solidFill>
              </a:rPr>
              <a:t>Bước </a:t>
            </a:r>
            <a:r>
              <a:rPr lang="en-US" sz="4000" b="1">
                <a:solidFill>
                  <a:schemeClr val="tx1"/>
                </a:solidFill>
                <a:latin typeface="Arial" panose="020B0604020202020204" pitchFamily="34" charset="0"/>
                <a:cs typeface="Arial" panose="020B0604020202020204" pitchFamily="34" charset="0"/>
              </a:rPr>
              <a:t>2</a:t>
            </a:r>
            <a:r>
              <a:rPr lang="vi-VN" sz="4000" b="1">
                <a:solidFill>
                  <a:schemeClr val="tx1"/>
                </a:solidFill>
              </a:rPr>
              <a:t>: </a:t>
            </a:r>
            <a:r>
              <a:rPr lang="vi-VN" sz="4000">
                <a:solidFill>
                  <a:schemeClr val="tx1"/>
                </a:solidFill>
              </a:rPr>
              <a:t>Chọn </a:t>
            </a:r>
            <a:r>
              <a:rPr lang="en-US" sz="4000">
                <a:solidFill>
                  <a:schemeClr val="tx1"/>
                </a:solidFill>
                <a:latin typeface="Arial" panose="020B0604020202020204" pitchFamily="34" charset="0"/>
                <a:cs typeface="Arial" panose="020B0604020202020204" pitchFamily="34" charset="0"/>
              </a:rPr>
              <a:t>cách thức căn lề cho dữ liệu:</a:t>
            </a:r>
          </a:p>
        </p:txBody>
      </p:sp>
      <p:cxnSp>
        <p:nvCxnSpPr>
          <p:cNvPr id="11" name="Straight Arrow Connector 10"/>
          <p:cNvCxnSpPr/>
          <p:nvPr/>
        </p:nvCxnSpPr>
        <p:spPr>
          <a:xfrm>
            <a:off x="4419600" y="5150140"/>
            <a:ext cx="0" cy="9906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13487400" y="5141793"/>
            <a:ext cx="0" cy="9906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1342309" y="6178350"/>
            <a:ext cx="6667500" cy="3039107"/>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3600">
                <a:solidFill>
                  <a:schemeClr val="tx1"/>
                </a:solidFill>
                <a:latin typeface="Arial" panose="020B0604020202020204" pitchFamily="34" charset="0"/>
                <a:cs typeface="Arial" panose="020B0604020202020204" pitchFamily="34" charset="0"/>
              </a:rPr>
              <a:t>Chọn </a:t>
            </a:r>
            <a:r>
              <a:rPr lang="en-US" sz="3600" b="1" i="1">
                <a:solidFill>
                  <a:schemeClr val="tx1"/>
                </a:solidFill>
                <a:latin typeface="Arial" panose="020B0604020202020204" pitchFamily="34" charset="0"/>
                <a:cs typeface="Arial" panose="020B0604020202020204" pitchFamily="34" charset="0"/>
              </a:rPr>
              <a:t>Home &gt; Alignment &gt; </a:t>
            </a:r>
            <a:r>
              <a:rPr lang="en-US" sz="3600">
                <a:solidFill>
                  <a:schemeClr val="tx1"/>
                </a:solidFill>
                <a:latin typeface="Arial" panose="020B0604020202020204" pitchFamily="34" charset="0"/>
                <a:cs typeface="Arial" panose="020B0604020202020204" pitchFamily="34" charset="0"/>
              </a:rPr>
              <a:t>Chọn dữ liệu căn lề theo chiều ngang: </a:t>
            </a:r>
            <a:r>
              <a:rPr lang="en-US" sz="3600" b="1">
                <a:solidFill>
                  <a:schemeClr val="tx1"/>
                </a:solidFill>
                <a:latin typeface="Arial" panose="020B0604020202020204" pitchFamily="34" charset="0"/>
                <a:cs typeface="Arial" panose="020B0604020202020204" pitchFamily="34" charset="0"/>
              </a:rPr>
              <a:t>Center</a:t>
            </a:r>
          </a:p>
        </p:txBody>
      </p:sp>
      <p:sp>
        <p:nvSpPr>
          <p:cNvPr id="29" name="Rounded Rectangle 28"/>
          <p:cNvSpPr/>
          <p:nvPr/>
        </p:nvSpPr>
        <p:spPr>
          <a:xfrm>
            <a:off x="10477500" y="6099716"/>
            <a:ext cx="6553198" cy="3039107"/>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3600">
                <a:solidFill>
                  <a:schemeClr val="tx1"/>
                </a:solidFill>
                <a:latin typeface="Arial" panose="020B0604020202020204" pitchFamily="34" charset="0"/>
                <a:cs typeface="Arial" panose="020B0604020202020204" pitchFamily="34" charset="0"/>
              </a:rPr>
              <a:t>Chọn </a:t>
            </a:r>
            <a:r>
              <a:rPr lang="en-US" sz="3600" b="1">
                <a:solidFill>
                  <a:schemeClr val="tx1"/>
                </a:solidFill>
                <a:latin typeface="Arial" panose="020B0604020202020204" pitchFamily="34" charset="0"/>
                <a:cs typeface="Arial" panose="020B0604020202020204" pitchFamily="34" charset="0"/>
              </a:rPr>
              <a:t>Home &gt; Alignment &gt; </a:t>
            </a:r>
            <a:r>
              <a:rPr lang="en-US" sz="3600">
                <a:solidFill>
                  <a:schemeClr val="tx1"/>
                </a:solidFill>
                <a:latin typeface="Arial" panose="020B0604020202020204" pitchFamily="34" charset="0"/>
                <a:cs typeface="Arial" panose="020B0604020202020204" pitchFamily="34" charset="0"/>
              </a:rPr>
              <a:t>Chọn dữ liệu căn lề theo chiều dọc: </a:t>
            </a:r>
            <a:r>
              <a:rPr lang="en-US" sz="3600" b="1">
                <a:solidFill>
                  <a:schemeClr val="tx1"/>
                </a:solidFill>
                <a:latin typeface="Arial" panose="020B0604020202020204" pitchFamily="34" charset="0"/>
                <a:cs typeface="Arial" panose="020B0604020202020204" pitchFamily="34" charset="0"/>
              </a:rPr>
              <a:t>Middle Align</a:t>
            </a:r>
          </a:p>
        </p:txBody>
      </p:sp>
    </p:spTree>
    <p:extLst>
      <p:ext uri="{BB962C8B-B14F-4D97-AF65-F5344CB8AC3E}">
        <p14:creationId xmlns:p14="http://schemas.microsoft.com/office/powerpoint/2010/main" val="223847152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3" name="Rounded Rectangle 2"/>
          <p:cNvSpPr/>
          <p:nvPr/>
        </p:nvSpPr>
        <p:spPr>
          <a:xfrm>
            <a:off x="1333498" y="1562100"/>
            <a:ext cx="15697200" cy="1510916"/>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000" b="1">
                <a:solidFill>
                  <a:schemeClr val="tx1"/>
                </a:solidFill>
              </a:rPr>
              <a:t>Bước 3: </a:t>
            </a:r>
            <a:r>
              <a:rPr lang="vi-VN" sz="4000">
                <a:solidFill>
                  <a:schemeClr val="tx1"/>
                </a:solidFill>
              </a:rPr>
              <a:t>Chọn tính B3, kéo thả chuột đến ô B8.</a:t>
            </a:r>
            <a:endParaRPr lang="en-US" sz="4000">
              <a:solidFill>
                <a:schemeClr val="tx1"/>
              </a:solidFill>
            </a:endParaRPr>
          </a:p>
        </p:txBody>
      </p:sp>
      <p:sp>
        <p:nvSpPr>
          <p:cNvPr id="25" name="Rounded Rectangle 24"/>
          <p:cNvSpPr/>
          <p:nvPr/>
        </p:nvSpPr>
        <p:spPr>
          <a:xfrm>
            <a:off x="1333498" y="3823892"/>
            <a:ext cx="15697200" cy="1600200"/>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chemeClr val="tx1"/>
                </a:solidFill>
                <a:latin typeface="Arial" panose="020B0604020202020204" pitchFamily="34" charset="0"/>
                <a:cs typeface="Arial" panose="020B0604020202020204" pitchFamily="34" charset="0"/>
              </a:rPr>
              <a:t>Bước 4: </a:t>
            </a:r>
            <a:r>
              <a:rPr lang="en-US" sz="4000">
                <a:solidFill>
                  <a:schemeClr val="tx1"/>
                </a:solidFill>
                <a:latin typeface="Arial" panose="020B0604020202020204" pitchFamily="34" charset="0"/>
                <a:cs typeface="Arial" panose="020B0604020202020204" pitchFamily="34" charset="0"/>
              </a:rPr>
              <a:t>Chọn </a:t>
            </a:r>
            <a:r>
              <a:rPr lang="en-US" sz="4000" b="1" i="1">
                <a:solidFill>
                  <a:schemeClr val="tx1"/>
                </a:solidFill>
                <a:latin typeface="Arial" panose="020B0604020202020204" pitchFamily="34" charset="0"/>
                <a:cs typeface="Arial" panose="020B0604020202020204" pitchFamily="34" charset="0"/>
              </a:rPr>
              <a:t>Home &gt; Alignment &gt; Align Left</a:t>
            </a:r>
            <a:r>
              <a:rPr lang="en-US" sz="4000">
                <a:solidFill>
                  <a:schemeClr val="tx1"/>
                </a:solidFill>
                <a:latin typeface="Arial" panose="020B0604020202020204" pitchFamily="34" charset="0"/>
                <a:cs typeface="Arial" panose="020B0604020202020204" pitchFamily="34" charset="0"/>
              </a:rPr>
              <a:t>.</a:t>
            </a:r>
          </a:p>
        </p:txBody>
      </p:sp>
      <p:pic>
        <p:nvPicPr>
          <p:cNvPr id="15" name="Picture 2"/>
          <p:cNvPicPr>
            <a:picLocks noChangeAspect="1"/>
          </p:cNvPicPr>
          <p:nvPr/>
        </p:nvPicPr>
        <p:blipFill>
          <a:blip r:embed="rId2"/>
          <a:srcRect/>
          <a:stretch>
            <a:fillRect/>
          </a:stretch>
        </p:blipFill>
        <p:spPr>
          <a:xfrm>
            <a:off x="228600" y="5177838"/>
            <a:ext cx="6656813" cy="4851152"/>
          </a:xfrm>
          <a:prstGeom prst="rect">
            <a:avLst/>
          </a:prstGeom>
        </p:spPr>
      </p:pic>
      <p:pic>
        <p:nvPicPr>
          <p:cNvPr id="17"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054065" y="7027735"/>
            <a:ext cx="3096933" cy="3038865"/>
          </a:xfrm>
          <a:prstGeom prst="rect">
            <a:avLst/>
          </a:prstGeom>
        </p:spPr>
      </p:pic>
    </p:spTree>
    <p:extLst>
      <p:ext uri="{BB962C8B-B14F-4D97-AF65-F5344CB8AC3E}">
        <p14:creationId xmlns:p14="http://schemas.microsoft.com/office/powerpoint/2010/main" val="371386329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3" name="Rectangle 2"/>
          <p:cNvSpPr/>
          <p:nvPr/>
        </p:nvSpPr>
        <p:spPr>
          <a:xfrm>
            <a:off x="490625" y="1028700"/>
            <a:ext cx="17279333" cy="1143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a:solidFill>
                  <a:schemeClr val="tx1"/>
                </a:solidFill>
                <a:latin typeface="Arial" panose="020B0604020202020204" pitchFamily="34" charset="0"/>
                <a:cs typeface="Arial" panose="020B0604020202020204" pitchFamily="34" charset="0"/>
              </a:rPr>
              <a:t>LƯU Ý </a:t>
            </a:r>
          </a:p>
        </p:txBody>
      </p:sp>
      <p:grpSp>
        <p:nvGrpSpPr>
          <p:cNvPr id="25" name="Group 24"/>
          <p:cNvGrpSpPr/>
          <p:nvPr/>
        </p:nvGrpSpPr>
        <p:grpSpPr>
          <a:xfrm>
            <a:off x="3428998" y="2640436"/>
            <a:ext cx="11506200" cy="3962400"/>
            <a:chOff x="2819400" y="3695700"/>
            <a:chExt cx="11506200" cy="3962400"/>
          </a:xfrm>
        </p:grpSpPr>
        <p:sp>
          <p:nvSpPr>
            <p:cNvPr id="6" name="TextBox 5"/>
            <p:cNvSpPr txBox="1"/>
            <p:nvPr/>
          </p:nvSpPr>
          <p:spPr>
            <a:xfrm>
              <a:off x="3429000" y="3695700"/>
              <a:ext cx="6400800" cy="3124200"/>
            </a:xfrm>
            <a:prstGeom prst="rect">
              <a:avLst/>
            </a:prstGeom>
            <a:noFill/>
          </p:spPr>
          <p:txBody>
            <a:bodyPr wrap="square" rtlCol="0">
              <a:spAutoFit/>
            </a:bodyPr>
            <a:lstStyle/>
            <a:p>
              <a:endParaRPr lang="en-US"/>
            </a:p>
          </p:txBody>
        </p:sp>
        <p:grpSp>
          <p:nvGrpSpPr>
            <p:cNvPr id="17" name="Group 16"/>
            <p:cNvGrpSpPr/>
            <p:nvPr/>
          </p:nvGrpSpPr>
          <p:grpSpPr>
            <a:xfrm>
              <a:off x="3398520" y="4510540"/>
              <a:ext cx="10515600" cy="2862322"/>
              <a:chOff x="2065078" y="5344887"/>
              <a:chExt cx="10515600" cy="2862322"/>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97078" y="5348697"/>
                <a:ext cx="1371600" cy="850390"/>
              </a:xfrm>
              <a:prstGeom prst="rect">
                <a:avLst/>
              </a:prstGeom>
            </p:spPr>
          </p:pic>
          <p:sp>
            <p:nvSpPr>
              <p:cNvPr id="15" name="TextBox 14"/>
              <p:cNvSpPr txBox="1"/>
              <p:nvPr/>
            </p:nvSpPr>
            <p:spPr>
              <a:xfrm>
                <a:off x="2065078" y="5344887"/>
                <a:ext cx="10515600" cy="2862322"/>
              </a:xfrm>
              <a:prstGeom prst="rect">
                <a:avLst/>
              </a:prstGeom>
              <a:noFill/>
            </p:spPr>
            <p:txBody>
              <a:bodyPr wrap="square" rtlCol="0">
                <a:spAutoFit/>
              </a:bodyPr>
              <a:lstStyle/>
              <a:p>
                <a:pPr>
                  <a:lnSpc>
                    <a:spcPct val="150000"/>
                  </a:lnSpc>
                </a:pPr>
                <a:r>
                  <a:rPr lang="en-US" sz="4000">
                    <a:latin typeface="Arial" panose="020B0604020202020204" pitchFamily="34" charset="0"/>
                    <a:cs typeface="Arial" panose="020B0604020202020204" pitchFamily="34" charset="0"/>
                  </a:rPr>
                  <a:t>Nháy chuột vào mũi tên bên phải nút           để lựa chọn kiểu đường viền cho ô tính, khối ô tính đang chọn. </a:t>
                </a:r>
              </a:p>
            </p:txBody>
          </p:sp>
        </p:grpSp>
        <p:sp>
          <p:nvSpPr>
            <p:cNvPr id="24" name="Rounded Rectangle 23"/>
            <p:cNvSpPr/>
            <p:nvPr/>
          </p:nvSpPr>
          <p:spPr>
            <a:xfrm>
              <a:off x="2819400" y="4152900"/>
              <a:ext cx="11506200" cy="3505200"/>
            </a:xfrm>
            <a:prstGeom prst="roundRect">
              <a:avLst/>
            </a:prstGeom>
            <a:noFill/>
            <a:ln w="57150">
              <a:solidFill>
                <a:srgbClr val="8D6A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236642" y="6768320"/>
            <a:ext cx="8104834" cy="3110230"/>
          </a:xfrm>
          <a:prstGeom prst="rect">
            <a:avLst/>
          </a:prstGeom>
        </p:spPr>
      </p:pic>
    </p:spTree>
    <p:extLst>
      <p:ext uri="{BB962C8B-B14F-4D97-AF65-F5344CB8AC3E}">
        <p14:creationId xmlns:p14="http://schemas.microsoft.com/office/powerpoint/2010/main" val="322155292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10" name="TextBox 9"/>
          <p:cNvSpPr txBox="1"/>
          <p:nvPr/>
        </p:nvSpPr>
        <p:spPr>
          <a:xfrm>
            <a:off x="914400" y="822743"/>
            <a:ext cx="8153400" cy="784830"/>
          </a:xfrm>
          <a:prstGeom prst="rect">
            <a:avLst/>
          </a:prstGeom>
          <a:noFill/>
        </p:spPr>
        <p:txBody>
          <a:bodyPr wrap="square" rtlCol="0">
            <a:spAutoFit/>
          </a:bodyPr>
          <a:lstStyle/>
          <a:p>
            <a:r>
              <a:rPr lang="en-US" sz="4500" b="1">
                <a:solidFill>
                  <a:srgbClr val="C00000"/>
                </a:solidFill>
                <a:latin typeface="Arial" panose="020B0604020202020204" pitchFamily="34" charset="0"/>
                <a:cs typeface="Arial" panose="020B0604020202020204" pitchFamily="34" charset="0"/>
              </a:rPr>
              <a:t>b. Gộp khối ô và căn lề giữa </a:t>
            </a:r>
          </a:p>
        </p:txBody>
      </p:sp>
      <p:grpSp>
        <p:nvGrpSpPr>
          <p:cNvPr id="4" name="Group 3"/>
          <p:cNvGrpSpPr/>
          <p:nvPr/>
        </p:nvGrpSpPr>
        <p:grpSpPr>
          <a:xfrm>
            <a:off x="1118749" y="2807695"/>
            <a:ext cx="7467600" cy="5074383"/>
            <a:chOff x="2057400" y="3101905"/>
            <a:chExt cx="7467600" cy="5074383"/>
          </a:xfrm>
        </p:grpSpPr>
        <p:sp>
          <p:nvSpPr>
            <p:cNvPr id="2" name="TextBox 1"/>
            <p:cNvSpPr txBox="1"/>
            <p:nvPr/>
          </p:nvSpPr>
          <p:spPr>
            <a:xfrm>
              <a:off x="2057400" y="4759968"/>
              <a:ext cx="7467600" cy="3416320"/>
            </a:xfrm>
            <a:prstGeom prst="rect">
              <a:avLst/>
            </a:prstGeom>
            <a:noFill/>
          </p:spPr>
          <p:txBody>
            <a:bodyPr wrap="square" rtlCol="0">
              <a:spAutoFit/>
            </a:bodyPr>
            <a:lstStyle/>
            <a:p>
              <a:pPr algn="just">
                <a:lnSpc>
                  <a:spcPct val="150000"/>
                </a:lnSpc>
              </a:pPr>
              <a:r>
                <a:rPr lang="en-US" sz="3600">
                  <a:latin typeface="Arial" panose="020B0604020202020204" pitchFamily="34" charset="0"/>
                  <a:cs typeface="Arial" panose="020B0604020202020204" pitchFamily="34" charset="0"/>
                </a:rPr>
                <a:t>Ở Hình 6, tại sao chúng ta cần gộp và căn lề giữa khối ô tính A1:G1? Để trang tính trình bày cân đối, đẹp mắt, ta cần thực hiện lệnh nào?</a:t>
              </a:r>
            </a:p>
          </p:txBody>
        </p:sp>
        <p:pic>
          <p:nvPicPr>
            <p:cNvPr id="12" name="Picture 10"/>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828976" y="3101905"/>
              <a:ext cx="1924448" cy="1658063"/>
            </a:xfrm>
            <a:prstGeom prst="rect">
              <a:avLst/>
            </a:prstGeom>
          </p:spPr>
        </p:pic>
      </p:grpSp>
      <p:grpSp>
        <p:nvGrpSpPr>
          <p:cNvPr id="14" name="Group 13"/>
          <p:cNvGrpSpPr/>
          <p:nvPr/>
        </p:nvGrpSpPr>
        <p:grpSpPr>
          <a:xfrm>
            <a:off x="8737898" y="3387678"/>
            <a:ext cx="8870352" cy="4819874"/>
            <a:chOff x="9851117" y="3259298"/>
            <a:chExt cx="8870352" cy="4819874"/>
          </a:xfrm>
        </p:grpSpPr>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1117" y="3259298"/>
              <a:ext cx="8870352" cy="3404782"/>
            </a:xfrm>
            <a:prstGeom prst="rect">
              <a:avLst/>
            </a:prstGeom>
          </p:spPr>
        </p:pic>
        <p:sp>
          <p:nvSpPr>
            <p:cNvPr id="22" name="TextBox 21"/>
            <p:cNvSpPr txBox="1"/>
            <p:nvPr/>
          </p:nvSpPr>
          <p:spPr>
            <a:xfrm>
              <a:off x="11158557" y="6740344"/>
              <a:ext cx="5984961" cy="1338828"/>
            </a:xfrm>
            <a:prstGeom prst="rect">
              <a:avLst/>
            </a:prstGeom>
            <a:noFill/>
          </p:spPr>
          <p:txBody>
            <a:bodyPr wrap="square" rtlCol="0">
              <a:spAutoFit/>
            </a:bodyPr>
            <a:lstStyle/>
            <a:p>
              <a:pPr algn="ctr">
                <a:lnSpc>
                  <a:spcPct val="150000"/>
                </a:lnSpc>
              </a:pPr>
              <a:r>
                <a:rPr lang="en-US" sz="2700" i="1">
                  <a:solidFill>
                    <a:srgbClr val="002060"/>
                  </a:solidFill>
                  <a:latin typeface="Arial" panose="020B0604020202020204" pitchFamily="34" charset="0"/>
                  <a:cs typeface="Arial" panose="020B0604020202020204" pitchFamily="34" charset="0"/>
                </a:rPr>
                <a:t>Hình 6. Kết quả sau định dạng và điều chỉnh độ rộng của cột </a:t>
              </a:r>
            </a:p>
          </p:txBody>
        </p:sp>
      </p:grpSp>
    </p:spTree>
    <p:extLst>
      <p:ext uri="{BB962C8B-B14F-4D97-AF65-F5344CB8AC3E}">
        <p14:creationId xmlns:p14="http://schemas.microsoft.com/office/powerpoint/2010/main" val="140641821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10" name="TextBox 9"/>
          <p:cNvSpPr txBox="1"/>
          <p:nvPr/>
        </p:nvSpPr>
        <p:spPr>
          <a:xfrm>
            <a:off x="914400" y="822743"/>
            <a:ext cx="8153400" cy="784830"/>
          </a:xfrm>
          <a:prstGeom prst="rect">
            <a:avLst/>
          </a:prstGeom>
          <a:noFill/>
        </p:spPr>
        <p:txBody>
          <a:bodyPr wrap="square" rtlCol="0">
            <a:spAutoFit/>
          </a:bodyPr>
          <a:lstStyle/>
          <a:p>
            <a:r>
              <a:rPr lang="en-US" sz="4500" b="1">
                <a:solidFill>
                  <a:srgbClr val="C00000"/>
                </a:solidFill>
                <a:latin typeface="Arial" panose="020B0604020202020204" pitchFamily="34" charset="0"/>
                <a:cs typeface="Arial" panose="020B0604020202020204" pitchFamily="34" charset="0"/>
              </a:rPr>
              <a:t>b. Gộp khối ô và căn lề giữa </a:t>
            </a:r>
          </a:p>
        </p:txBody>
      </p:sp>
      <p:sp>
        <p:nvSpPr>
          <p:cNvPr id="5" name="TextBox 4"/>
          <p:cNvSpPr txBox="1"/>
          <p:nvPr/>
        </p:nvSpPr>
        <p:spPr>
          <a:xfrm>
            <a:off x="1264152" y="1923497"/>
            <a:ext cx="15835892" cy="3166824"/>
          </a:xfrm>
          <a:prstGeom prst="roundRect">
            <a:avLst/>
          </a:prstGeom>
          <a:solidFill>
            <a:srgbClr val="F0E4D4"/>
          </a:solidFill>
          <a:ln w="57150">
            <a:solidFill>
              <a:srgbClr val="8D6A4E"/>
            </a:solidFill>
            <a:prstDash val="sysDash"/>
          </a:ln>
        </p:spPr>
        <p:txBody>
          <a:bodyPr wrap="square" rtlCol="0">
            <a:spAutoFit/>
          </a:bodyPr>
          <a:lstStyle/>
          <a:p>
            <a:pPr algn="just">
              <a:lnSpc>
                <a:spcPct val="150000"/>
              </a:lnSpc>
            </a:pPr>
            <a:r>
              <a:rPr lang="en-US" sz="4000">
                <a:latin typeface="Arial" panose="020B0604020202020204" pitchFamily="34" charset="0"/>
                <a:cs typeface="Arial" panose="020B0604020202020204" pitchFamily="34" charset="0"/>
              </a:rPr>
              <a:t>Ở Hình 6, chúng ta cần gộp và căn lề giữa khối ô tính A1:G1 để trang tính trình bày cân đối, đẹp mắt ta cần căn giữa cho tiêu đề của bảng dữ liệu.</a:t>
            </a:r>
          </a:p>
        </p:txBody>
      </p:sp>
      <p:grpSp>
        <p:nvGrpSpPr>
          <p:cNvPr id="11" name="Group 10"/>
          <p:cNvGrpSpPr/>
          <p:nvPr/>
        </p:nvGrpSpPr>
        <p:grpSpPr>
          <a:xfrm>
            <a:off x="1259072" y="5467932"/>
            <a:ext cx="8686800" cy="3614453"/>
            <a:chOff x="1264152" y="5406245"/>
            <a:chExt cx="8686800" cy="3614453"/>
          </a:xfrm>
        </p:grpSpPr>
        <p:sp>
          <p:nvSpPr>
            <p:cNvPr id="23" name="Rounded Rectangle 22"/>
            <p:cNvSpPr/>
            <p:nvPr/>
          </p:nvSpPr>
          <p:spPr>
            <a:xfrm>
              <a:off x="1264152" y="5820298"/>
              <a:ext cx="8686800" cy="3200400"/>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4000">
                  <a:solidFill>
                    <a:schemeClr val="tx1"/>
                  </a:solidFill>
                </a:rPr>
                <a:t>Nút lệnh </a:t>
              </a:r>
              <a:r>
                <a:rPr lang="vi-VN" sz="4000" b="1" i="1">
                  <a:solidFill>
                    <a:schemeClr val="tx1"/>
                  </a:solidFill>
                </a:rPr>
                <a:t>Merge &amp; Center</a:t>
              </a:r>
              <a:r>
                <a:rPr lang="vi-VN" sz="4000">
                  <a:solidFill>
                    <a:schemeClr val="tx1"/>
                  </a:solidFill>
                </a:rPr>
                <a:t>: có tác dụng gộp các ô và dữ liệu trong ô sẽ được đưa vào giữa vùng gộp.</a:t>
              </a:r>
              <a:endParaRPr lang="en-US" sz="4000">
                <a:solidFill>
                  <a:schemeClr val="tx1"/>
                </a:solidFill>
              </a:endParaRPr>
            </a:p>
          </p:txBody>
        </p:sp>
        <p:pic>
          <p:nvPicPr>
            <p:cNvPr id="2050" name="Picture 2" descr="Pi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5406245"/>
              <a:ext cx="838200" cy="838201"/>
            </a:xfrm>
            <a:prstGeom prst="rect">
              <a:avLst/>
            </a:prstGeom>
            <a:noFill/>
            <a:extLst>
              <a:ext uri="{909E8E84-426E-40DD-AFC4-6F175D3DCCD1}">
                <a14:hiddenFill xmlns:a14="http://schemas.microsoft.com/office/drawing/2010/main">
                  <a:solidFill>
                    <a:srgbClr val="FFFFFF"/>
                  </a:solidFill>
                </a14:hiddenFill>
              </a:ext>
            </a:extLst>
          </p:spPr>
        </p:pic>
      </p:grpSp>
      <p:pic>
        <p:nvPicPr>
          <p:cNvPr id="26"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864401" y="4499146"/>
            <a:ext cx="6102916" cy="5365481"/>
          </a:xfrm>
          <a:prstGeom prst="rect">
            <a:avLst/>
          </a:prstGeom>
        </p:spPr>
      </p:pic>
    </p:spTree>
    <p:extLst>
      <p:ext uri="{BB962C8B-B14F-4D97-AF65-F5344CB8AC3E}">
        <p14:creationId xmlns:p14="http://schemas.microsoft.com/office/powerpoint/2010/main" val="326915520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6" name="TextBox 5"/>
          <p:cNvSpPr txBox="1"/>
          <p:nvPr/>
        </p:nvSpPr>
        <p:spPr>
          <a:xfrm>
            <a:off x="1380370" y="5420398"/>
            <a:ext cx="5431288" cy="707886"/>
          </a:xfrm>
          <a:prstGeom prst="rect">
            <a:avLst/>
          </a:prstGeom>
          <a:noFill/>
        </p:spPr>
        <p:txBody>
          <a:bodyPr wrap="square" rtlCol="0">
            <a:spAutoFit/>
          </a:bodyPr>
          <a:lstStyle/>
          <a:p>
            <a:r>
              <a:rPr lang="en-US" sz="4000" b="1">
                <a:solidFill>
                  <a:srgbClr val="FF0000"/>
                </a:solidFill>
                <a:latin typeface="Arial" panose="020B0604020202020204" pitchFamily="34" charset="0"/>
                <a:cs typeface="Arial" panose="020B0604020202020204" pitchFamily="34" charset="0"/>
              </a:rPr>
              <a:t>Các bước thực hiện:</a:t>
            </a:r>
          </a:p>
        </p:txBody>
      </p:sp>
      <p:grpSp>
        <p:nvGrpSpPr>
          <p:cNvPr id="9" name="Group 8"/>
          <p:cNvGrpSpPr/>
          <p:nvPr/>
        </p:nvGrpSpPr>
        <p:grpSpPr>
          <a:xfrm>
            <a:off x="1380370" y="6267441"/>
            <a:ext cx="16107528" cy="1938992"/>
            <a:chOff x="1600200" y="6438900"/>
            <a:chExt cx="16107528" cy="1938992"/>
          </a:xfrm>
        </p:grpSpPr>
        <p:sp>
          <p:nvSpPr>
            <p:cNvPr id="7" name="TextBox 6"/>
            <p:cNvSpPr txBox="1"/>
            <p:nvPr/>
          </p:nvSpPr>
          <p:spPr>
            <a:xfrm>
              <a:off x="1600200" y="6438900"/>
              <a:ext cx="16107528" cy="1938992"/>
            </a:xfrm>
            <a:prstGeom prst="rect">
              <a:avLst/>
            </a:prstGeom>
            <a:noFill/>
          </p:spPr>
          <p:txBody>
            <a:bodyPr wrap="square" rtlCol="0">
              <a:spAutoFit/>
            </a:bodyPr>
            <a:lstStyle/>
            <a:p>
              <a:pPr marL="571500" indent="-571500" algn="just">
                <a:lnSpc>
                  <a:spcPct val="150000"/>
                </a:lnSpc>
                <a:buFont typeface="Arial" panose="020B0604020202020204" pitchFamily="34" charset="0"/>
                <a:buChar char="•"/>
              </a:pPr>
              <a:r>
                <a:rPr lang="en-US" sz="4000" b="1">
                  <a:latin typeface="Arial" panose="020B0604020202020204" pitchFamily="34" charset="0"/>
                  <a:cs typeface="Arial" panose="020B0604020202020204" pitchFamily="34" charset="0"/>
                </a:rPr>
                <a:t>Bước 1: </a:t>
              </a:r>
              <a:r>
                <a:rPr lang="en-US" sz="4000">
                  <a:latin typeface="Arial" panose="020B0604020202020204" pitchFamily="34" charset="0"/>
                  <a:cs typeface="Arial" panose="020B0604020202020204" pitchFamily="34" charset="0"/>
                </a:rPr>
                <a:t>Chọn khối ô tính cần gộp.</a:t>
              </a:r>
            </a:p>
            <a:p>
              <a:pPr marL="571500" indent="-571500" algn="just">
                <a:lnSpc>
                  <a:spcPct val="150000"/>
                </a:lnSpc>
                <a:buFont typeface="Arial" panose="020B0604020202020204" pitchFamily="34" charset="0"/>
                <a:buChar char="•"/>
              </a:pPr>
              <a:r>
                <a:rPr lang="en-US" sz="4000" b="1">
                  <a:latin typeface="Arial" panose="020B0604020202020204" pitchFamily="34" charset="0"/>
                  <a:cs typeface="Arial" panose="020B0604020202020204" pitchFamily="34" charset="0"/>
                </a:rPr>
                <a:t>Bước 2: </a:t>
              </a:r>
              <a:r>
                <a:rPr lang="en-US" sz="4000">
                  <a:latin typeface="Arial" panose="020B0604020202020204" pitchFamily="34" charset="0"/>
                  <a:cs typeface="Arial" panose="020B0604020202020204" pitchFamily="34" charset="0"/>
                </a:rPr>
                <a:t>Chọn                           để gộp khối ô tính và căn lề giữa.</a:t>
              </a:r>
            </a:p>
          </p:txBody>
        </p:sp>
        <p:pic>
          <p:nvPicPr>
            <p:cNvPr id="8" name="Picture 7"/>
            <p:cNvPicPr>
              <a:picLocks noChangeAspect="1"/>
            </p:cNvPicPr>
            <p:nvPr/>
          </p:nvPicPr>
          <p:blipFill rotWithShape="1">
            <a:blip r:embed="rId2"/>
            <a:srcRect l="37131" t="21735" r="26212" b="66490"/>
            <a:stretch/>
          </p:blipFill>
          <p:spPr>
            <a:xfrm>
              <a:off x="5768722" y="7408396"/>
              <a:ext cx="3581400" cy="879064"/>
            </a:xfrm>
            <a:prstGeom prst="rect">
              <a:avLst/>
            </a:prstGeom>
          </p:spPr>
        </p:pic>
      </p:grpSp>
      <p:sp>
        <p:nvSpPr>
          <p:cNvPr id="3" name="TextBox 2"/>
          <p:cNvSpPr txBox="1"/>
          <p:nvPr/>
        </p:nvSpPr>
        <p:spPr>
          <a:xfrm>
            <a:off x="824492" y="1768826"/>
            <a:ext cx="16611600" cy="3166824"/>
          </a:xfrm>
          <a:prstGeom prst="roundRect">
            <a:avLst/>
          </a:prstGeom>
          <a:solidFill>
            <a:srgbClr val="E4D7C4"/>
          </a:solidFill>
          <a:ln>
            <a:solidFill>
              <a:srgbClr val="E4D7C4"/>
            </a:solidFill>
          </a:ln>
        </p:spPr>
        <p:txBody>
          <a:bodyPr wrap="square" rtlCol="0">
            <a:spAutoFit/>
          </a:bodyPr>
          <a:lstStyle/>
          <a:p>
            <a:pPr algn="just">
              <a:lnSpc>
                <a:spcPct val="150000"/>
              </a:lnSpc>
            </a:pPr>
            <a:r>
              <a:rPr lang="vi-VN" sz="4000"/>
              <a:t>Đọc thông tin trong SGK</a:t>
            </a:r>
            <a:r>
              <a:rPr lang="en-US" sz="4000"/>
              <a:t> </a:t>
            </a:r>
            <a:r>
              <a:rPr lang="en-US" sz="4000">
                <a:latin typeface="Arial" panose="020B0604020202020204" pitchFamily="34" charset="0"/>
                <a:cs typeface="Arial" panose="020B0604020202020204" pitchFamily="34" charset="0"/>
              </a:rPr>
              <a:t>mục 1b, quan sát Hình 7, 8</a:t>
            </a:r>
            <a:r>
              <a:rPr lang="vi-VN" sz="4000">
                <a:latin typeface="Arial" panose="020B0604020202020204" pitchFamily="34" charset="0"/>
                <a:cs typeface="Arial" panose="020B0604020202020204" pitchFamily="34" charset="0"/>
              </a:rPr>
              <a:t> – tr.</a:t>
            </a:r>
            <a:r>
              <a:rPr lang="en-US" sz="4000">
                <a:latin typeface="Arial" panose="020B0604020202020204" pitchFamily="34" charset="0"/>
                <a:cs typeface="Arial" panose="020B0604020202020204" pitchFamily="34" charset="0"/>
              </a:rPr>
              <a:t>47</a:t>
            </a:r>
            <a:r>
              <a:rPr lang="vi-VN" sz="4000">
                <a:latin typeface="Arial" panose="020B0604020202020204" pitchFamily="34" charset="0"/>
                <a:cs typeface="Arial" panose="020B0604020202020204" pitchFamily="34" charset="0"/>
              </a:rPr>
              <a:t> và trả lời câu hỏi:</a:t>
            </a:r>
            <a:r>
              <a:rPr lang="vi-VN" sz="4000"/>
              <a:t> </a:t>
            </a:r>
            <a:r>
              <a:rPr lang="en-US" sz="4000" b="1" i="1">
                <a:latin typeface="Arial" panose="020B0604020202020204" pitchFamily="34" charset="0"/>
                <a:cs typeface="Arial" panose="020B0604020202020204" pitchFamily="34" charset="0"/>
              </a:rPr>
              <a:t>Em hãy nêu các bước gộp khối ô tính và căn lề giữa để đưa tiêu đề vào giữa.</a:t>
            </a:r>
          </a:p>
        </p:txBody>
      </p:sp>
    </p:spTree>
    <p:extLst>
      <p:ext uri="{BB962C8B-B14F-4D97-AF65-F5344CB8AC3E}">
        <p14:creationId xmlns:p14="http://schemas.microsoft.com/office/powerpoint/2010/main" val="197159440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3" name="TextBox 2"/>
          <p:cNvSpPr txBox="1"/>
          <p:nvPr/>
        </p:nvSpPr>
        <p:spPr>
          <a:xfrm>
            <a:off x="457200" y="1012003"/>
            <a:ext cx="17279333" cy="938719"/>
          </a:xfrm>
          <a:prstGeom prst="rect">
            <a:avLst/>
          </a:prstGeom>
          <a:noFill/>
        </p:spPr>
        <p:txBody>
          <a:bodyPr wrap="square" rtlCol="0">
            <a:spAutoFit/>
          </a:bodyPr>
          <a:lstStyle/>
          <a:p>
            <a:pPr algn="ctr"/>
            <a:r>
              <a:rPr lang="en-US" sz="5500" b="1">
                <a:latin typeface="Arial" panose="020B0604020202020204" pitchFamily="34" charset="0"/>
                <a:cs typeface="Arial" panose="020B0604020202020204" pitchFamily="34" charset="0"/>
              </a:rPr>
              <a:t>LƯU Ý </a:t>
            </a:r>
          </a:p>
        </p:txBody>
      </p:sp>
      <p:sp>
        <p:nvSpPr>
          <p:cNvPr id="4" name="TextBox 3"/>
          <p:cNvSpPr txBox="1"/>
          <p:nvPr/>
        </p:nvSpPr>
        <p:spPr>
          <a:xfrm>
            <a:off x="829166" y="2294600"/>
            <a:ext cx="16535400" cy="5209937"/>
          </a:xfrm>
          <a:prstGeom prst="roundRect">
            <a:avLst/>
          </a:prstGeom>
          <a:solidFill>
            <a:schemeClr val="tx2">
              <a:lumMod val="20000"/>
              <a:lumOff val="80000"/>
            </a:schemeClr>
          </a:solidFill>
          <a:ln>
            <a:solidFill>
              <a:schemeClr val="tx2">
                <a:lumMod val="20000"/>
                <a:lumOff val="80000"/>
              </a:schemeClr>
            </a:solidFill>
          </a:ln>
        </p:spPr>
        <p:txBody>
          <a:bodyPr wrap="square" rtlCol="0">
            <a:spAutoFit/>
          </a:bodyPr>
          <a:lstStyle/>
          <a:p>
            <a:pPr marL="571500" indent="-571500" algn="just">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Nếu trong khối ô tính có nhiều ô tính chứa dữ liệu thì ô tính kết quả sẽ lấy dữ liệu của ô tính đầu tiên tính từ trên xuống và từ trái sang.</a:t>
            </a:r>
          </a:p>
          <a:p>
            <a:pPr marL="571500" indent="-571500" algn="just">
              <a:lnSpc>
                <a:spcPct val="150000"/>
              </a:lnSpc>
              <a:buFont typeface="Arial" panose="020B0604020202020204" pitchFamily="34" charset="0"/>
              <a:buChar char="•"/>
            </a:pPr>
            <a:r>
              <a:rPr lang="en-US" sz="4000">
                <a:latin typeface="Arial" panose="020B0604020202020204" pitchFamily="34" charset="0"/>
                <a:cs typeface="Arial" panose="020B0604020202020204" pitchFamily="34" charset="0"/>
              </a:rPr>
              <a:t>Việc định dạng dữ liệu nên được thực hiện trước khi nhập dữ liệu vào trang tính. Tuy nhiên, khi trình bày bảng tính, ta có thể thay đổi, điều chỉnh định dạng để trình bày dữ liệu hợp lí, dễ đọc.</a:t>
            </a:r>
          </a:p>
        </p:txBody>
      </p:sp>
      <p:pic>
        <p:nvPicPr>
          <p:cNvPr id="9" name="Picture 1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631459" y="7606214"/>
            <a:ext cx="7315200" cy="2560320"/>
          </a:xfrm>
          <a:prstGeom prst="rect">
            <a:avLst/>
          </a:prstGeom>
        </p:spPr>
      </p:pic>
    </p:spTree>
    <p:extLst>
      <p:ext uri="{BB962C8B-B14F-4D97-AF65-F5344CB8AC3E}">
        <p14:creationId xmlns:p14="http://schemas.microsoft.com/office/powerpoint/2010/main" val="397035525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2" name="TextBox 1"/>
          <p:cNvSpPr txBox="1"/>
          <p:nvPr/>
        </p:nvSpPr>
        <p:spPr>
          <a:xfrm>
            <a:off x="490625" y="952500"/>
            <a:ext cx="17312759" cy="861774"/>
          </a:xfrm>
          <a:prstGeom prst="rect">
            <a:avLst/>
          </a:prstGeom>
          <a:noFill/>
        </p:spPr>
        <p:txBody>
          <a:bodyPr wrap="square" rtlCol="0">
            <a:spAutoFit/>
          </a:bodyPr>
          <a:lstStyle/>
          <a:p>
            <a:pPr algn="ctr"/>
            <a:r>
              <a:rPr lang="en-US" sz="5000" b="1">
                <a:latin typeface="Arial" panose="020B0604020202020204" pitchFamily="34" charset="0"/>
                <a:cs typeface="Arial" panose="020B0604020202020204" pitchFamily="34" charset="0"/>
              </a:rPr>
              <a:t>THẢO LUẬN NHÓM ĐÔI </a:t>
            </a:r>
          </a:p>
        </p:txBody>
      </p:sp>
      <p:sp>
        <p:nvSpPr>
          <p:cNvPr id="4" name="TextBox 3"/>
          <p:cNvSpPr txBox="1"/>
          <p:nvPr/>
        </p:nvSpPr>
        <p:spPr>
          <a:xfrm>
            <a:off x="914400" y="1832054"/>
            <a:ext cx="9144000" cy="784830"/>
          </a:xfrm>
          <a:prstGeom prst="rect">
            <a:avLst/>
          </a:prstGeom>
          <a:noFill/>
        </p:spPr>
        <p:txBody>
          <a:bodyPr wrap="square" rtlCol="0">
            <a:spAutoFit/>
          </a:bodyPr>
          <a:lstStyle/>
          <a:p>
            <a:pPr marL="685800" indent="-685800">
              <a:buFont typeface="Wingdings" panose="05000000000000000000" pitchFamily="2" charset="2"/>
              <a:buChar char="Ø"/>
            </a:pPr>
            <a:r>
              <a:rPr lang="en-US" sz="4500" b="1" i="1">
                <a:latin typeface="Arial" panose="020B0604020202020204" pitchFamily="34" charset="0"/>
                <a:cs typeface="Arial" panose="020B0604020202020204" pitchFamily="34" charset="0"/>
              </a:rPr>
              <a:t>Phát biểu nào sau đây là sai: </a:t>
            </a:r>
          </a:p>
        </p:txBody>
      </p:sp>
      <p:sp>
        <p:nvSpPr>
          <p:cNvPr id="11" name="Rounded Rectangle 10"/>
          <p:cNvSpPr/>
          <p:nvPr/>
        </p:nvSpPr>
        <p:spPr>
          <a:xfrm>
            <a:off x="1142999" y="2725030"/>
            <a:ext cx="16002000" cy="1536016"/>
          </a:xfrm>
          <a:prstGeom prst="roundRect">
            <a:avLst/>
          </a:prstGeom>
          <a:solidFill>
            <a:srgbClr val="E4D7C4"/>
          </a:solidFill>
          <a:ln>
            <a:solidFill>
              <a:srgbClr val="E4D7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3600">
                <a:solidFill>
                  <a:schemeClr val="tx1"/>
                </a:solidFill>
              </a:rPr>
              <a:t>A. Định dạng, căn lề dữ liệu ô tính trong phân mình bảng tính tương tự như trong phần mềm soạn thảo văn bản.</a:t>
            </a:r>
            <a:endParaRPr lang="en-US" sz="3600">
              <a:solidFill>
                <a:schemeClr val="tx1"/>
              </a:solidFill>
            </a:endParaRPr>
          </a:p>
        </p:txBody>
      </p:sp>
      <p:sp>
        <p:nvSpPr>
          <p:cNvPr id="16" name="Rounded Rectangle 15"/>
          <p:cNvSpPr/>
          <p:nvPr/>
        </p:nvSpPr>
        <p:spPr>
          <a:xfrm>
            <a:off x="1142999" y="4663117"/>
            <a:ext cx="16002000" cy="1536016"/>
          </a:xfrm>
          <a:prstGeom prst="roundRect">
            <a:avLst/>
          </a:prstGeom>
          <a:solidFill>
            <a:srgbClr val="E4D7C4"/>
          </a:solidFill>
          <a:ln>
            <a:solidFill>
              <a:srgbClr val="E4D7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3600">
                <a:solidFill>
                  <a:schemeClr val="tx1"/>
                </a:solidFill>
              </a:rPr>
              <a:t>B. Nút lệnh</a:t>
            </a:r>
            <a:r>
              <a:rPr lang="en-US" sz="3600">
                <a:solidFill>
                  <a:schemeClr val="tx1"/>
                </a:solidFill>
              </a:rPr>
              <a:t> </a:t>
            </a:r>
            <a:r>
              <a:rPr lang="en-US" sz="3600" b="1" i="1">
                <a:solidFill>
                  <a:schemeClr val="tx1"/>
                </a:solidFill>
                <a:latin typeface="Arial" panose="020B0604020202020204" pitchFamily="34" charset="0"/>
                <a:cs typeface="Arial" panose="020B0604020202020204" pitchFamily="34" charset="0"/>
              </a:rPr>
              <a:t>Merge &amp; Center</a:t>
            </a:r>
            <a:r>
              <a:rPr lang="vi-VN" sz="3600" b="1" i="1">
                <a:solidFill>
                  <a:schemeClr val="tx1"/>
                </a:solidFill>
                <a:latin typeface="Arial" panose="020B0604020202020204" pitchFamily="34" charset="0"/>
                <a:cs typeface="Arial" panose="020B0604020202020204" pitchFamily="34" charset="0"/>
              </a:rPr>
              <a:t>  </a:t>
            </a:r>
            <a:r>
              <a:rPr lang="vi-VN" sz="3600">
                <a:solidFill>
                  <a:schemeClr val="tx1"/>
                </a:solidFill>
              </a:rPr>
              <a:t>vừa gộp các ô tính vừa căn lề giữa cho dữ liệu trong ô kết quả.</a:t>
            </a:r>
            <a:endParaRPr lang="en-US" sz="3600">
              <a:solidFill>
                <a:schemeClr val="tx1"/>
              </a:solidFill>
            </a:endParaRPr>
          </a:p>
        </p:txBody>
      </p:sp>
      <p:sp>
        <p:nvSpPr>
          <p:cNvPr id="17" name="Rounded Rectangle 16"/>
          <p:cNvSpPr/>
          <p:nvPr/>
        </p:nvSpPr>
        <p:spPr>
          <a:xfrm>
            <a:off x="1201418" y="6571514"/>
            <a:ext cx="16002000" cy="1115424"/>
          </a:xfrm>
          <a:prstGeom prst="roundRect">
            <a:avLst/>
          </a:prstGeom>
          <a:solidFill>
            <a:srgbClr val="E4D7C4"/>
          </a:solidFill>
          <a:ln>
            <a:solidFill>
              <a:srgbClr val="E4D7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3600">
                <a:solidFill>
                  <a:schemeClr val="tx1"/>
                </a:solidFill>
              </a:rPr>
              <a:t>C. Nút lệnh </a:t>
            </a:r>
            <a:r>
              <a:rPr lang="en-US" sz="3600" b="1" i="1">
                <a:solidFill>
                  <a:schemeClr val="tx1"/>
                </a:solidFill>
                <a:latin typeface="Arial" panose="020B0604020202020204" pitchFamily="34" charset="0"/>
                <a:cs typeface="Arial" panose="020B0604020202020204" pitchFamily="34" charset="0"/>
              </a:rPr>
              <a:t>Wrap Text </a:t>
            </a:r>
            <a:r>
              <a:rPr lang="vi-VN" sz="3600">
                <a:solidFill>
                  <a:schemeClr val="tx1"/>
                </a:solidFill>
              </a:rPr>
              <a:t>để thiết lập xuống dòng khi dữ liệu tràn ô tính.</a:t>
            </a:r>
            <a:endParaRPr lang="en-US" sz="3600">
              <a:solidFill>
                <a:schemeClr val="tx1"/>
              </a:solidFill>
            </a:endParaRPr>
          </a:p>
        </p:txBody>
      </p:sp>
      <p:sp>
        <p:nvSpPr>
          <p:cNvPr id="22" name="Rounded Rectangle 21"/>
          <p:cNvSpPr/>
          <p:nvPr/>
        </p:nvSpPr>
        <p:spPr>
          <a:xfrm>
            <a:off x="1201418" y="8106967"/>
            <a:ext cx="16002000" cy="1223680"/>
          </a:xfrm>
          <a:prstGeom prst="roundRect">
            <a:avLst/>
          </a:prstGeom>
          <a:solidFill>
            <a:srgbClr val="E4D7C4"/>
          </a:solidFill>
          <a:ln>
            <a:solidFill>
              <a:srgbClr val="E4D7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3600">
                <a:solidFill>
                  <a:schemeClr val="tx1"/>
                </a:solidFill>
              </a:rPr>
              <a:t>D. Mặc định các ô tính đã được kẻ đường viền.</a:t>
            </a:r>
            <a:endParaRPr lang="en-US" sz="3600">
              <a:solidFill>
                <a:schemeClr val="tx1"/>
              </a:solidFill>
            </a:endParaRPr>
          </a:p>
        </p:txBody>
      </p:sp>
    </p:spTree>
    <p:extLst>
      <p:ext uri="{BB962C8B-B14F-4D97-AF65-F5344CB8AC3E}">
        <p14:creationId xmlns:p14="http://schemas.microsoft.com/office/powerpoint/2010/main" val="309309800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inVertical)">
                                      <p:cBhvr>
                                        <p:cTn id="21" dur="500"/>
                                        <p:tgtEl>
                                          <p:spTgt spid="16"/>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inVertical)">
                                      <p:cBhvr>
                                        <p:cTn id="24" dur="500"/>
                                        <p:tgtEl>
                                          <p:spTgt spid="17"/>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arn(inVertic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mph" presetSubtype="2" fill="hold" nodeType="clickEffect">
                                  <p:stCondLst>
                                    <p:cond delay="0"/>
                                  </p:stCondLst>
                                  <p:childTnLst>
                                    <p:animClr clrSpc="rgb" dir="cw">
                                      <p:cBhvr>
                                        <p:cTn id="31" dur="2000" fill="hold"/>
                                        <p:tgtEl>
                                          <p:spTgt spid="11"/>
                                        </p:tgtEl>
                                        <p:attrNameLst>
                                          <p:attrName>fillcolor</p:attrName>
                                        </p:attrNameLst>
                                      </p:cBhvr>
                                      <p:to>
                                        <a:srgbClr val="92D050"/>
                                      </p:to>
                                    </p:animClr>
                                    <p:set>
                                      <p:cBhvr>
                                        <p:cTn id="32" dur="2000" fill="hold"/>
                                        <p:tgtEl>
                                          <p:spTgt spid="11"/>
                                        </p:tgtEl>
                                        <p:attrNameLst>
                                          <p:attrName>fill.type</p:attrName>
                                        </p:attrNameLst>
                                      </p:cBhvr>
                                      <p:to>
                                        <p:strVal val="solid"/>
                                      </p:to>
                                    </p:set>
                                    <p:set>
                                      <p:cBhvr>
                                        <p:cTn id="33" dur="2000" fill="hold"/>
                                        <p:tgtEl>
                                          <p:spTgt spid="11"/>
                                        </p:tgtEl>
                                        <p:attrNameLst>
                                          <p:attrName>fill.on</p:attrName>
                                        </p:attrNameLst>
                                      </p:cBhvr>
                                      <p:to>
                                        <p:strVal val="true"/>
                                      </p:to>
                                    </p:set>
                                  </p:childTnLst>
                                </p:cTn>
                              </p:par>
                            </p:childTnLst>
                          </p:cTn>
                        </p:par>
                      </p:childTnLst>
                    </p:cTn>
                  </p:par>
                  <p:par>
                    <p:cTn id="34" fill="hold">
                      <p:stCondLst>
                        <p:cond delay="indefinite"/>
                      </p:stCondLst>
                      <p:childTnLst>
                        <p:par>
                          <p:cTn id="35" fill="hold">
                            <p:stCondLst>
                              <p:cond delay="0"/>
                            </p:stCondLst>
                            <p:childTnLst>
                              <p:par>
                                <p:cTn id="36" presetID="1" presetClass="emph" presetSubtype="2" fill="hold" nodeType="clickEffect">
                                  <p:stCondLst>
                                    <p:cond delay="0"/>
                                  </p:stCondLst>
                                  <p:childTnLst>
                                    <p:animClr clrSpc="rgb" dir="cw">
                                      <p:cBhvr>
                                        <p:cTn id="37" dur="2000" fill="hold"/>
                                        <p:tgtEl>
                                          <p:spTgt spid="16"/>
                                        </p:tgtEl>
                                        <p:attrNameLst>
                                          <p:attrName>fillcolor</p:attrName>
                                        </p:attrNameLst>
                                      </p:cBhvr>
                                      <p:to>
                                        <a:srgbClr val="92D050"/>
                                      </p:to>
                                    </p:animClr>
                                    <p:set>
                                      <p:cBhvr>
                                        <p:cTn id="38" dur="2000" fill="hold"/>
                                        <p:tgtEl>
                                          <p:spTgt spid="16"/>
                                        </p:tgtEl>
                                        <p:attrNameLst>
                                          <p:attrName>fill.type</p:attrName>
                                        </p:attrNameLst>
                                      </p:cBhvr>
                                      <p:to>
                                        <p:strVal val="solid"/>
                                      </p:to>
                                    </p:set>
                                    <p:set>
                                      <p:cBhvr>
                                        <p:cTn id="39" dur="2000" fill="hold"/>
                                        <p:tgtEl>
                                          <p:spTgt spid="16"/>
                                        </p:tgtEl>
                                        <p:attrNameLst>
                                          <p:attrName>fill.on</p:attrName>
                                        </p:attrNameLst>
                                      </p:cBhvr>
                                      <p:to>
                                        <p:strVal val="true"/>
                                      </p:to>
                                    </p:set>
                                  </p:childTnLst>
                                </p:cTn>
                              </p:par>
                            </p:childTnLst>
                          </p:cTn>
                        </p:par>
                      </p:childTnLst>
                    </p:cTn>
                  </p:par>
                  <p:par>
                    <p:cTn id="40" fill="hold">
                      <p:stCondLst>
                        <p:cond delay="indefinite"/>
                      </p:stCondLst>
                      <p:childTnLst>
                        <p:par>
                          <p:cTn id="41" fill="hold">
                            <p:stCondLst>
                              <p:cond delay="0"/>
                            </p:stCondLst>
                            <p:childTnLst>
                              <p:par>
                                <p:cTn id="42" presetID="1" presetClass="emph" presetSubtype="2" fill="hold" nodeType="clickEffect">
                                  <p:stCondLst>
                                    <p:cond delay="0"/>
                                  </p:stCondLst>
                                  <p:childTnLst>
                                    <p:animClr clrSpc="rgb" dir="cw">
                                      <p:cBhvr>
                                        <p:cTn id="43" dur="2000" fill="hold"/>
                                        <p:tgtEl>
                                          <p:spTgt spid="17"/>
                                        </p:tgtEl>
                                        <p:attrNameLst>
                                          <p:attrName>fillcolor</p:attrName>
                                        </p:attrNameLst>
                                      </p:cBhvr>
                                      <p:to>
                                        <a:srgbClr val="92D050"/>
                                      </p:to>
                                    </p:animClr>
                                    <p:set>
                                      <p:cBhvr>
                                        <p:cTn id="44" dur="2000" fill="hold"/>
                                        <p:tgtEl>
                                          <p:spTgt spid="17"/>
                                        </p:tgtEl>
                                        <p:attrNameLst>
                                          <p:attrName>fill.type</p:attrName>
                                        </p:attrNameLst>
                                      </p:cBhvr>
                                      <p:to>
                                        <p:strVal val="solid"/>
                                      </p:to>
                                    </p:set>
                                    <p:set>
                                      <p:cBhvr>
                                        <p:cTn id="45" dur="2000" fill="hold"/>
                                        <p:tgtEl>
                                          <p:spTgt spid="17"/>
                                        </p:tgtEl>
                                        <p:attrNameLst>
                                          <p:attrName>fill.on</p:attrName>
                                        </p:attrNameLst>
                                      </p:cBhvr>
                                      <p:to>
                                        <p:strVal val="true"/>
                                      </p:to>
                                    </p:set>
                                  </p:childTnLst>
                                </p:cTn>
                              </p:par>
                            </p:childTnLst>
                          </p:cTn>
                        </p:par>
                      </p:childTnLst>
                    </p:cTn>
                  </p:par>
                  <p:par>
                    <p:cTn id="46" fill="hold">
                      <p:stCondLst>
                        <p:cond delay="indefinite"/>
                      </p:stCondLst>
                      <p:childTnLst>
                        <p:par>
                          <p:cTn id="47" fill="hold">
                            <p:stCondLst>
                              <p:cond delay="0"/>
                            </p:stCondLst>
                            <p:childTnLst>
                              <p:par>
                                <p:cTn id="48" presetID="1" presetClass="emph" presetSubtype="2" fill="hold" nodeType="clickEffect">
                                  <p:stCondLst>
                                    <p:cond delay="0"/>
                                  </p:stCondLst>
                                  <p:childTnLst>
                                    <p:animClr clrSpc="rgb" dir="cw">
                                      <p:cBhvr>
                                        <p:cTn id="49" dur="2000" fill="hold"/>
                                        <p:tgtEl>
                                          <p:spTgt spid="22"/>
                                        </p:tgtEl>
                                        <p:attrNameLst>
                                          <p:attrName>fillcolor</p:attrName>
                                        </p:attrNameLst>
                                      </p:cBhvr>
                                      <p:to>
                                        <a:schemeClr val="accent2"/>
                                      </p:to>
                                    </p:animClr>
                                    <p:set>
                                      <p:cBhvr>
                                        <p:cTn id="50" dur="2000" fill="hold"/>
                                        <p:tgtEl>
                                          <p:spTgt spid="22"/>
                                        </p:tgtEl>
                                        <p:attrNameLst>
                                          <p:attrName>fill.type</p:attrName>
                                        </p:attrNameLst>
                                      </p:cBhvr>
                                      <p:to>
                                        <p:strVal val="solid"/>
                                      </p:to>
                                    </p:set>
                                    <p:set>
                                      <p:cBhvr>
                                        <p:cTn id="51" dur="200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1" grpId="0" animBg="1"/>
      <p:bldP spid="16" grpId="0" animBg="1"/>
      <p:bldP spid="17"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2" name="TextBox 1"/>
          <p:cNvSpPr txBox="1"/>
          <p:nvPr/>
        </p:nvSpPr>
        <p:spPr>
          <a:xfrm>
            <a:off x="490625" y="952500"/>
            <a:ext cx="17312759" cy="1015663"/>
          </a:xfrm>
          <a:prstGeom prst="rect">
            <a:avLst/>
          </a:prstGeom>
          <a:noFill/>
        </p:spPr>
        <p:txBody>
          <a:bodyPr wrap="square" rtlCol="0">
            <a:spAutoFit/>
          </a:bodyPr>
          <a:lstStyle/>
          <a:p>
            <a:pPr algn="ctr"/>
            <a:r>
              <a:rPr lang="en-US" sz="6000" b="1">
                <a:latin typeface="Arial" panose="020B0604020202020204" pitchFamily="34" charset="0"/>
                <a:cs typeface="Arial" panose="020B0604020202020204" pitchFamily="34" charset="0"/>
              </a:rPr>
              <a:t>KẾT LUẬN</a:t>
            </a:r>
          </a:p>
        </p:txBody>
      </p:sp>
      <p:sp>
        <p:nvSpPr>
          <p:cNvPr id="3" name="Rounded Rectangle 2"/>
          <p:cNvSpPr/>
          <p:nvPr/>
        </p:nvSpPr>
        <p:spPr>
          <a:xfrm>
            <a:off x="1252361" y="2390293"/>
            <a:ext cx="15755862" cy="4322356"/>
          </a:xfrm>
          <a:prstGeom prst="roundRect">
            <a:avLst/>
          </a:prstGeom>
          <a:solidFill>
            <a:srgbClr val="8D6A4E"/>
          </a:solidFill>
          <a:ln>
            <a:solidFill>
              <a:srgbClr val="8D6A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just">
              <a:lnSpc>
                <a:spcPct val="150000"/>
              </a:lnSpc>
              <a:buFont typeface="Arial" panose="020B0604020202020204" pitchFamily="34" charset="0"/>
              <a:buChar char="•"/>
            </a:pPr>
            <a:r>
              <a:rPr lang="en-US" sz="3600">
                <a:solidFill>
                  <a:schemeClr val="bg1"/>
                </a:solidFill>
                <a:latin typeface="Arial" panose="020B0604020202020204" pitchFamily="34" charset="0"/>
                <a:cs typeface="Arial" panose="020B0604020202020204" pitchFamily="34" charset="0"/>
              </a:rPr>
              <a:t>Định dạng ô tính: Chọn ô tính (hoặc khối ô tính) cần định dạng rồi sử dụng các lệnh định dạng ô tính trong nhóm lệnh </a:t>
            </a:r>
            <a:r>
              <a:rPr lang="en-US" sz="3600" b="1" i="1">
                <a:solidFill>
                  <a:schemeClr val="bg1"/>
                </a:solidFill>
                <a:latin typeface="Arial" panose="020B0604020202020204" pitchFamily="34" charset="0"/>
                <a:cs typeface="Arial" panose="020B0604020202020204" pitchFamily="34" charset="0"/>
              </a:rPr>
              <a:t>Home &gt; Font </a:t>
            </a:r>
            <a:r>
              <a:rPr lang="en-US" sz="3600">
                <a:solidFill>
                  <a:schemeClr val="bg1"/>
                </a:solidFill>
                <a:latin typeface="Arial" panose="020B0604020202020204" pitchFamily="34" charset="0"/>
                <a:cs typeface="Arial" panose="020B0604020202020204" pitchFamily="34" charset="0"/>
              </a:rPr>
              <a:t>và </a:t>
            </a:r>
            <a:r>
              <a:rPr lang="en-US" sz="3600" b="1" i="1">
                <a:solidFill>
                  <a:schemeClr val="bg1"/>
                </a:solidFill>
                <a:latin typeface="Arial" panose="020B0604020202020204" pitchFamily="34" charset="0"/>
                <a:cs typeface="Arial" panose="020B0604020202020204" pitchFamily="34" charset="0"/>
              </a:rPr>
              <a:t>Home &gt; Alignment</a:t>
            </a:r>
            <a:r>
              <a:rPr lang="en-US" sz="3600">
                <a:solidFill>
                  <a:schemeClr val="bg1"/>
                </a:solidFill>
                <a:latin typeface="Arial" panose="020B0604020202020204" pitchFamily="34" charset="0"/>
                <a:cs typeface="Arial" panose="020B0604020202020204" pitchFamily="34" charset="0"/>
              </a:rPr>
              <a:t>.</a:t>
            </a:r>
          </a:p>
          <a:p>
            <a:pPr marL="571500" indent="-571500" algn="just">
              <a:lnSpc>
                <a:spcPct val="150000"/>
              </a:lnSpc>
              <a:buFont typeface="Arial" panose="020B0604020202020204" pitchFamily="34" charset="0"/>
              <a:buChar char="•"/>
            </a:pPr>
            <a:r>
              <a:rPr lang="en-US" sz="3600">
                <a:solidFill>
                  <a:schemeClr val="bg1"/>
                </a:solidFill>
                <a:latin typeface="Arial" panose="020B0604020202020204" pitchFamily="34" charset="0"/>
                <a:cs typeface="Arial" panose="020B0604020202020204" pitchFamily="34" charset="0"/>
              </a:rPr>
              <a:t>Gộp khối ô tính và căn lề giữa: Chọn khối ô tính, chọn </a:t>
            </a:r>
            <a:r>
              <a:rPr lang="en-US" sz="3600" b="1" i="1">
                <a:solidFill>
                  <a:schemeClr val="bg1"/>
                </a:solidFill>
                <a:latin typeface="Arial" panose="020B0604020202020204" pitchFamily="34" charset="0"/>
                <a:cs typeface="Arial" panose="020B0604020202020204" pitchFamily="34" charset="0"/>
              </a:rPr>
              <a:t>Merge &amp; Center</a:t>
            </a:r>
            <a:r>
              <a:rPr lang="en-US" sz="3600">
                <a:solidFill>
                  <a:schemeClr val="bg1"/>
                </a:solidFill>
                <a:latin typeface="Arial" panose="020B0604020202020204" pitchFamily="34" charset="0"/>
                <a:cs typeface="Arial" panose="020B0604020202020204" pitchFamily="34" charset="0"/>
              </a:rPr>
              <a:t>.</a:t>
            </a:r>
          </a:p>
        </p:txBody>
      </p:sp>
      <p:pic>
        <p:nvPicPr>
          <p:cNvPr id="13"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457324" y="7193313"/>
            <a:ext cx="9345936" cy="2698639"/>
          </a:xfrm>
          <a:prstGeom prst="rect">
            <a:avLst/>
          </a:prstGeom>
        </p:spPr>
      </p:pic>
    </p:spTree>
    <p:extLst>
      <p:ext uri="{BB962C8B-B14F-4D97-AF65-F5344CB8AC3E}">
        <p14:creationId xmlns:p14="http://schemas.microsoft.com/office/powerpoint/2010/main" val="217977357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2" name="TextBox 1"/>
          <p:cNvSpPr txBox="1"/>
          <p:nvPr/>
        </p:nvSpPr>
        <p:spPr>
          <a:xfrm>
            <a:off x="4253492" y="844244"/>
            <a:ext cx="9753600" cy="1015663"/>
          </a:xfrm>
          <a:prstGeom prst="rect">
            <a:avLst/>
          </a:prstGeom>
          <a:noFill/>
        </p:spPr>
        <p:txBody>
          <a:bodyPr wrap="square" rtlCol="0">
            <a:spAutoFit/>
          </a:bodyPr>
          <a:lstStyle/>
          <a:p>
            <a:pPr algn="ctr"/>
            <a:r>
              <a:rPr lang="en-US" sz="6000" b="1">
                <a:latin typeface="Arial" panose="020B0604020202020204" pitchFamily="34" charset="0"/>
                <a:cs typeface="Arial" panose="020B0604020202020204" pitchFamily="34" charset="0"/>
              </a:rPr>
              <a:t>LUYỆN TẬP </a:t>
            </a:r>
          </a:p>
        </p:txBody>
      </p:sp>
      <p:sp>
        <p:nvSpPr>
          <p:cNvPr id="3" name="TextBox 2"/>
          <p:cNvSpPr txBox="1"/>
          <p:nvPr/>
        </p:nvSpPr>
        <p:spPr>
          <a:xfrm>
            <a:off x="1676400" y="2175831"/>
            <a:ext cx="15544800" cy="784830"/>
          </a:xfrm>
          <a:prstGeom prst="rect">
            <a:avLst/>
          </a:prstGeom>
          <a:noFill/>
        </p:spPr>
        <p:txBody>
          <a:bodyPr wrap="square" rtlCol="0">
            <a:spAutoFit/>
          </a:bodyPr>
          <a:lstStyle/>
          <a:p>
            <a:r>
              <a:rPr lang="vi-VN" sz="4500" b="1" i="1"/>
              <a:t>Bài tập 1. </a:t>
            </a:r>
            <a:r>
              <a:rPr lang="vi-VN" sz="4500" i="1"/>
              <a:t>Nêu các bước thực hiện mỗi công việc dưới đây:</a:t>
            </a:r>
            <a:endParaRPr lang="en-US" sz="4500" i="1"/>
          </a:p>
        </p:txBody>
      </p:sp>
      <p:sp>
        <p:nvSpPr>
          <p:cNvPr id="5" name="Rounded Rectangle 4"/>
          <p:cNvSpPr/>
          <p:nvPr/>
        </p:nvSpPr>
        <p:spPr>
          <a:xfrm>
            <a:off x="900692" y="3390900"/>
            <a:ext cx="16459200" cy="1295400"/>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solidFill>
                <a:latin typeface="Arial" panose="020B0604020202020204" pitchFamily="34" charset="0"/>
                <a:cs typeface="Arial" panose="020B0604020202020204" pitchFamily="34" charset="0"/>
              </a:rPr>
              <a:t>a) Định dạng dữ liệu trong ô tính</a:t>
            </a:r>
          </a:p>
        </p:txBody>
      </p:sp>
      <p:sp>
        <p:nvSpPr>
          <p:cNvPr id="10" name="Rounded Rectangle 9"/>
          <p:cNvSpPr/>
          <p:nvPr/>
        </p:nvSpPr>
        <p:spPr>
          <a:xfrm>
            <a:off x="900692" y="5305646"/>
            <a:ext cx="16459200" cy="1295400"/>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solidFill>
                <a:latin typeface="Arial" panose="020B0604020202020204" pitchFamily="34" charset="0"/>
                <a:cs typeface="Arial" panose="020B0604020202020204" pitchFamily="34" charset="0"/>
              </a:rPr>
              <a:t>b) Căn lề dữ liệu, thiết lập xuống dòng khi dữ liệu tràn ô tính</a:t>
            </a:r>
          </a:p>
        </p:txBody>
      </p:sp>
      <p:sp>
        <p:nvSpPr>
          <p:cNvPr id="11" name="Rounded Rectangle 10"/>
          <p:cNvSpPr/>
          <p:nvPr/>
        </p:nvSpPr>
        <p:spPr>
          <a:xfrm>
            <a:off x="900692" y="7406708"/>
            <a:ext cx="16459200" cy="1295400"/>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solidFill>
                  <a:schemeClr val="tx1"/>
                </a:solidFill>
                <a:latin typeface="Arial" panose="020B0604020202020204" pitchFamily="34" charset="0"/>
                <a:cs typeface="Arial" panose="020B0604020202020204" pitchFamily="34" charset="0"/>
              </a:rPr>
              <a:t>c) Thay đổi độ rộng của cột, chiều cao của hàng</a:t>
            </a:r>
          </a:p>
        </p:txBody>
      </p:sp>
    </p:spTree>
    <p:extLst>
      <p:ext uri="{BB962C8B-B14F-4D97-AF65-F5344CB8AC3E}">
        <p14:creationId xmlns:p14="http://schemas.microsoft.com/office/powerpoint/2010/main" val="44141826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2" name="TextBox 1"/>
          <p:cNvSpPr txBox="1"/>
          <p:nvPr/>
        </p:nvSpPr>
        <p:spPr>
          <a:xfrm>
            <a:off x="4253492" y="844244"/>
            <a:ext cx="9753600" cy="1015663"/>
          </a:xfrm>
          <a:prstGeom prst="rect">
            <a:avLst/>
          </a:prstGeom>
          <a:noFill/>
        </p:spPr>
        <p:txBody>
          <a:bodyPr wrap="square" rtlCol="0">
            <a:spAutoFit/>
          </a:bodyPr>
          <a:lstStyle/>
          <a:p>
            <a:pPr algn="ctr"/>
            <a:r>
              <a:rPr lang="en-US" sz="6000" b="1">
                <a:latin typeface="Arial" panose="020B0604020202020204" pitchFamily="34" charset="0"/>
                <a:cs typeface="Arial" panose="020B0604020202020204" pitchFamily="34" charset="0"/>
              </a:rPr>
              <a:t>LUYỆN TẬP </a:t>
            </a:r>
          </a:p>
        </p:txBody>
      </p:sp>
      <p:sp>
        <p:nvSpPr>
          <p:cNvPr id="4" name="Pentagon 3"/>
          <p:cNvSpPr/>
          <p:nvPr/>
        </p:nvSpPr>
        <p:spPr>
          <a:xfrm>
            <a:off x="510945" y="1859907"/>
            <a:ext cx="2709775" cy="997593"/>
          </a:xfrm>
          <a:prstGeom prst="homePlate">
            <a:avLst/>
          </a:prstGeom>
          <a:solidFill>
            <a:schemeClr val="accent2">
              <a:lumMod val="40000"/>
              <a:lumOff val="60000"/>
            </a:schemeClr>
          </a:solidFill>
          <a:ln>
            <a:solidFill>
              <a:srgbClr val="EA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500" b="1">
                <a:solidFill>
                  <a:schemeClr val="tx1"/>
                </a:solidFill>
                <a:latin typeface="Arial" panose="020B0604020202020204" pitchFamily="34" charset="0"/>
                <a:cs typeface="Arial" panose="020B0604020202020204" pitchFamily="34" charset="0"/>
              </a:rPr>
              <a:t>Bài 1</a:t>
            </a:r>
          </a:p>
        </p:txBody>
      </p:sp>
      <p:sp>
        <p:nvSpPr>
          <p:cNvPr id="6" name="TextBox 5"/>
          <p:cNvSpPr txBox="1"/>
          <p:nvPr/>
        </p:nvSpPr>
        <p:spPr>
          <a:xfrm>
            <a:off x="1295400" y="3135814"/>
            <a:ext cx="13639800" cy="707886"/>
          </a:xfrm>
          <a:prstGeom prst="rect">
            <a:avLst/>
          </a:prstGeom>
          <a:noFill/>
        </p:spPr>
        <p:txBody>
          <a:bodyPr wrap="square" rtlCol="0">
            <a:spAutoFit/>
          </a:bodyPr>
          <a:lstStyle/>
          <a:p>
            <a:r>
              <a:rPr lang="vi-VN" sz="4000" b="1"/>
              <a:t>a) Định dạng dữ liệu trong ô tính:</a:t>
            </a:r>
            <a:endParaRPr lang="en-US" sz="4000" b="1"/>
          </a:p>
        </p:txBody>
      </p:sp>
      <p:sp>
        <p:nvSpPr>
          <p:cNvPr id="7" name="Rounded Rectangle 6"/>
          <p:cNvSpPr/>
          <p:nvPr/>
        </p:nvSpPr>
        <p:spPr>
          <a:xfrm>
            <a:off x="660962" y="4473088"/>
            <a:ext cx="5181600" cy="4648200"/>
          </a:xfrm>
          <a:prstGeom prst="roundRect">
            <a:avLst/>
          </a:prstGeom>
          <a:solidFill>
            <a:srgbClr val="E9D8C4"/>
          </a:solidFill>
          <a:ln>
            <a:solidFill>
              <a:srgbClr val="E9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rPr>
              <a:t>Bước 1: </a:t>
            </a:r>
            <a:endParaRPr lang="en-US" sz="3600" b="1">
              <a:solidFill>
                <a:schemeClr val="tx1"/>
              </a:solidFill>
            </a:endParaRPr>
          </a:p>
          <a:p>
            <a:pPr algn="ctr">
              <a:lnSpc>
                <a:spcPct val="150000"/>
              </a:lnSpc>
            </a:pPr>
            <a:r>
              <a:rPr lang="vi-VN" sz="3600">
                <a:solidFill>
                  <a:schemeClr val="tx1"/>
                </a:solidFill>
              </a:rPr>
              <a:t>Chọn ô tính cần định dạng dữ liệu</a:t>
            </a:r>
            <a:endParaRPr lang="en-US" sz="3600">
              <a:solidFill>
                <a:schemeClr val="tx1"/>
              </a:solidFill>
            </a:endParaRPr>
          </a:p>
        </p:txBody>
      </p:sp>
      <p:sp>
        <p:nvSpPr>
          <p:cNvPr id="14" name="Rounded Rectangle 13"/>
          <p:cNvSpPr/>
          <p:nvPr/>
        </p:nvSpPr>
        <p:spPr>
          <a:xfrm>
            <a:off x="6106883" y="4473088"/>
            <a:ext cx="5656824" cy="4648200"/>
          </a:xfrm>
          <a:prstGeom prst="roundRect">
            <a:avLst/>
          </a:prstGeom>
          <a:solidFill>
            <a:srgbClr val="E9D8C4"/>
          </a:solidFill>
          <a:ln>
            <a:solidFill>
              <a:srgbClr val="E9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rPr>
              <a:t>Bước </a:t>
            </a:r>
            <a:r>
              <a:rPr lang="en-US" sz="3600" b="1">
                <a:solidFill>
                  <a:schemeClr val="tx1"/>
                </a:solidFill>
                <a:latin typeface="Arial" panose="020B0604020202020204" pitchFamily="34" charset="0"/>
                <a:cs typeface="Arial" panose="020B0604020202020204" pitchFamily="34" charset="0"/>
              </a:rPr>
              <a:t>2</a:t>
            </a:r>
            <a:r>
              <a:rPr lang="vi-VN" sz="3600" b="1">
                <a:solidFill>
                  <a:schemeClr val="tx1"/>
                </a:solidFill>
              </a:rPr>
              <a:t>: </a:t>
            </a:r>
            <a:endParaRPr lang="en-US" sz="3600" b="1">
              <a:solidFill>
                <a:schemeClr val="tx1"/>
              </a:solidFill>
            </a:endParaRPr>
          </a:p>
          <a:p>
            <a:pPr algn="ctr">
              <a:lnSpc>
                <a:spcPct val="150000"/>
              </a:lnSpc>
            </a:pPr>
            <a:r>
              <a:rPr lang="vi-VN" sz="3600">
                <a:solidFill>
                  <a:schemeClr val="tx1"/>
                </a:solidFill>
              </a:rPr>
              <a:t>Chọn Home, nháy chuột vào mũi tên góc phải dưới nhóm lệnh </a:t>
            </a:r>
            <a:r>
              <a:rPr lang="vi-VN" sz="3600" b="1" i="1">
                <a:solidFill>
                  <a:schemeClr val="tx1"/>
                </a:solidFill>
              </a:rPr>
              <a:t>Number</a:t>
            </a:r>
            <a:r>
              <a:rPr lang="vi-VN" sz="3600">
                <a:solidFill>
                  <a:schemeClr val="tx1"/>
                </a:solidFill>
              </a:rPr>
              <a:t>.</a:t>
            </a:r>
            <a:endParaRPr lang="en-US" sz="3600">
              <a:solidFill>
                <a:schemeClr val="tx1"/>
              </a:solidFill>
            </a:endParaRPr>
          </a:p>
        </p:txBody>
      </p:sp>
      <p:sp>
        <p:nvSpPr>
          <p:cNvPr id="15" name="Rounded Rectangle 14"/>
          <p:cNvSpPr/>
          <p:nvPr/>
        </p:nvSpPr>
        <p:spPr>
          <a:xfrm>
            <a:off x="12007708" y="4473088"/>
            <a:ext cx="5656824" cy="4648200"/>
          </a:xfrm>
          <a:prstGeom prst="roundRect">
            <a:avLst/>
          </a:prstGeom>
          <a:solidFill>
            <a:srgbClr val="E9D8C4"/>
          </a:solidFill>
          <a:ln>
            <a:solidFill>
              <a:srgbClr val="E9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rPr>
              <a:t>Bước </a:t>
            </a:r>
            <a:r>
              <a:rPr lang="en-US" sz="3600" b="1">
                <a:solidFill>
                  <a:schemeClr val="tx1"/>
                </a:solidFill>
                <a:latin typeface="Arial" panose="020B0604020202020204" pitchFamily="34" charset="0"/>
                <a:cs typeface="Arial" panose="020B0604020202020204" pitchFamily="34" charset="0"/>
              </a:rPr>
              <a:t>3</a:t>
            </a:r>
            <a:r>
              <a:rPr lang="vi-VN" sz="3600" b="1">
                <a:solidFill>
                  <a:schemeClr val="tx1"/>
                </a:solidFill>
              </a:rPr>
              <a:t>: </a:t>
            </a:r>
            <a:endParaRPr lang="en-US" sz="3600" b="1">
              <a:solidFill>
                <a:schemeClr val="tx1"/>
              </a:solidFill>
            </a:endParaRPr>
          </a:p>
          <a:p>
            <a:pPr algn="just">
              <a:lnSpc>
                <a:spcPct val="150000"/>
              </a:lnSpc>
            </a:pPr>
            <a:r>
              <a:rPr lang="vi-VN" sz="3600">
                <a:solidFill>
                  <a:schemeClr val="tx1"/>
                </a:solidFill>
              </a:rPr>
              <a:t>Xuất hiện </a:t>
            </a:r>
            <a:r>
              <a:rPr lang="vi-VN" sz="3600" b="1" i="1">
                <a:solidFill>
                  <a:schemeClr val="tx1"/>
                </a:solidFill>
              </a:rPr>
              <a:t>Format Cells &gt;</a:t>
            </a:r>
            <a:r>
              <a:rPr lang="vi-VN" sz="3600">
                <a:solidFill>
                  <a:schemeClr val="tx1"/>
                </a:solidFill>
              </a:rPr>
              <a:t> Trong phần </a:t>
            </a:r>
            <a:r>
              <a:rPr lang="vi-VN" sz="3600" b="1" i="1">
                <a:solidFill>
                  <a:schemeClr val="tx1"/>
                </a:solidFill>
              </a:rPr>
              <a:t>Category</a:t>
            </a:r>
            <a:r>
              <a:rPr lang="vi-VN" sz="3600">
                <a:solidFill>
                  <a:schemeClr val="tx1"/>
                </a:solidFill>
              </a:rPr>
              <a:t>, chọn kiểu dữ liệu cần định dạng.</a:t>
            </a:r>
            <a:endParaRPr lang="en-US" sz="3600">
              <a:solidFill>
                <a:schemeClr val="tx1"/>
              </a:solidFill>
            </a:endParaRPr>
          </a:p>
        </p:txBody>
      </p:sp>
    </p:spTree>
    <p:extLst>
      <p:ext uri="{BB962C8B-B14F-4D97-AF65-F5344CB8AC3E}">
        <p14:creationId xmlns:p14="http://schemas.microsoft.com/office/powerpoint/2010/main" val="285219391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2" name="TextBox 1"/>
          <p:cNvSpPr txBox="1"/>
          <p:nvPr/>
        </p:nvSpPr>
        <p:spPr>
          <a:xfrm>
            <a:off x="4253492" y="844244"/>
            <a:ext cx="9753600" cy="1015663"/>
          </a:xfrm>
          <a:prstGeom prst="rect">
            <a:avLst/>
          </a:prstGeom>
          <a:noFill/>
        </p:spPr>
        <p:txBody>
          <a:bodyPr wrap="square" rtlCol="0">
            <a:spAutoFit/>
          </a:bodyPr>
          <a:lstStyle/>
          <a:p>
            <a:pPr algn="ctr"/>
            <a:r>
              <a:rPr lang="en-US" sz="6000" b="1">
                <a:latin typeface="Arial" panose="020B0604020202020204" pitchFamily="34" charset="0"/>
                <a:cs typeface="Arial" panose="020B0604020202020204" pitchFamily="34" charset="0"/>
              </a:rPr>
              <a:t>LUYỆN TẬP </a:t>
            </a:r>
          </a:p>
        </p:txBody>
      </p:sp>
      <p:sp>
        <p:nvSpPr>
          <p:cNvPr id="4" name="Pentagon 3"/>
          <p:cNvSpPr/>
          <p:nvPr/>
        </p:nvSpPr>
        <p:spPr>
          <a:xfrm>
            <a:off x="510945" y="1859907"/>
            <a:ext cx="2709775" cy="997593"/>
          </a:xfrm>
          <a:prstGeom prst="homePlate">
            <a:avLst/>
          </a:prstGeom>
          <a:solidFill>
            <a:schemeClr val="accent2">
              <a:lumMod val="40000"/>
              <a:lumOff val="60000"/>
            </a:schemeClr>
          </a:solidFill>
          <a:ln>
            <a:solidFill>
              <a:srgbClr val="EA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500" b="1">
                <a:solidFill>
                  <a:schemeClr val="tx1"/>
                </a:solidFill>
                <a:latin typeface="Arial" panose="020B0604020202020204" pitchFamily="34" charset="0"/>
                <a:cs typeface="Arial" panose="020B0604020202020204" pitchFamily="34" charset="0"/>
              </a:rPr>
              <a:t>Bài 1</a:t>
            </a:r>
          </a:p>
        </p:txBody>
      </p:sp>
      <p:sp>
        <p:nvSpPr>
          <p:cNvPr id="6" name="TextBox 5"/>
          <p:cNvSpPr txBox="1"/>
          <p:nvPr/>
        </p:nvSpPr>
        <p:spPr>
          <a:xfrm>
            <a:off x="1357892" y="3121552"/>
            <a:ext cx="15544800" cy="707886"/>
          </a:xfrm>
          <a:prstGeom prst="rect">
            <a:avLst/>
          </a:prstGeom>
          <a:noFill/>
        </p:spPr>
        <p:txBody>
          <a:bodyPr wrap="square" rtlCol="0">
            <a:spAutoFit/>
          </a:bodyPr>
          <a:lstStyle/>
          <a:p>
            <a:r>
              <a:rPr lang="vi-VN" sz="4000" b="1"/>
              <a:t>b) Căn lề dữ liệu, thiết lập xuống dòng khi dữ liệu tràn ô tính:</a:t>
            </a:r>
            <a:endParaRPr lang="en-US" sz="4000" b="1"/>
          </a:p>
        </p:txBody>
      </p:sp>
      <p:sp>
        <p:nvSpPr>
          <p:cNvPr id="7" name="Rounded Rectangle 6"/>
          <p:cNvSpPr/>
          <p:nvPr/>
        </p:nvSpPr>
        <p:spPr>
          <a:xfrm>
            <a:off x="660962" y="4686863"/>
            <a:ext cx="4673038" cy="4206388"/>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rPr>
              <a:t>Bước 1: </a:t>
            </a:r>
            <a:endParaRPr lang="en-US" sz="3600" b="1">
              <a:solidFill>
                <a:schemeClr val="tx1"/>
              </a:solidFill>
            </a:endParaRPr>
          </a:p>
          <a:p>
            <a:pPr algn="ctr">
              <a:lnSpc>
                <a:spcPct val="150000"/>
              </a:lnSpc>
            </a:pPr>
            <a:r>
              <a:rPr lang="vi-VN" sz="3600">
                <a:solidFill>
                  <a:schemeClr val="tx1"/>
                </a:solidFill>
              </a:rPr>
              <a:t>Chọn ô tính cần định dạng</a:t>
            </a:r>
            <a:endParaRPr lang="en-US" sz="3600">
              <a:solidFill>
                <a:schemeClr val="tx1"/>
              </a:solidFill>
            </a:endParaRPr>
          </a:p>
        </p:txBody>
      </p:sp>
      <p:sp>
        <p:nvSpPr>
          <p:cNvPr id="14" name="Rounded Rectangle 13"/>
          <p:cNvSpPr/>
          <p:nvPr/>
        </p:nvSpPr>
        <p:spPr>
          <a:xfrm>
            <a:off x="5847522" y="4686863"/>
            <a:ext cx="5656824" cy="4206388"/>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rPr>
              <a:t>Bước </a:t>
            </a:r>
            <a:r>
              <a:rPr lang="en-US" sz="3600" b="1">
                <a:solidFill>
                  <a:schemeClr val="tx1"/>
                </a:solidFill>
                <a:latin typeface="Arial" panose="020B0604020202020204" pitchFamily="34" charset="0"/>
                <a:cs typeface="Arial" panose="020B0604020202020204" pitchFamily="34" charset="0"/>
              </a:rPr>
              <a:t>2</a:t>
            </a:r>
            <a:r>
              <a:rPr lang="vi-VN" sz="3600" b="1">
                <a:solidFill>
                  <a:schemeClr val="tx1"/>
                </a:solidFill>
              </a:rPr>
              <a:t>: </a:t>
            </a:r>
            <a:endParaRPr lang="en-US" sz="3600" b="1">
              <a:solidFill>
                <a:schemeClr val="tx1"/>
              </a:solidFill>
            </a:endParaRPr>
          </a:p>
          <a:p>
            <a:pPr algn="ctr">
              <a:lnSpc>
                <a:spcPct val="150000"/>
              </a:lnSpc>
            </a:pPr>
            <a:r>
              <a:rPr lang="vi-VN" sz="3600">
                <a:solidFill>
                  <a:schemeClr val="tx1"/>
                </a:solidFill>
              </a:rPr>
              <a:t>Chọn </a:t>
            </a:r>
            <a:r>
              <a:rPr lang="vi-VN" sz="3600" b="1" i="1">
                <a:solidFill>
                  <a:schemeClr val="tx1"/>
                </a:solidFill>
              </a:rPr>
              <a:t>Home &gt; Alignment &gt; </a:t>
            </a:r>
            <a:r>
              <a:rPr lang="vi-VN" sz="3600">
                <a:solidFill>
                  <a:schemeClr val="tx1"/>
                </a:solidFill>
              </a:rPr>
              <a:t>Căn lề trái/giữa/phải</a:t>
            </a:r>
            <a:endParaRPr lang="en-US" sz="3600">
              <a:solidFill>
                <a:schemeClr val="tx1"/>
              </a:solidFill>
            </a:endParaRPr>
          </a:p>
        </p:txBody>
      </p:sp>
      <p:sp>
        <p:nvSpPr>
          <p:cNvPr id="15" name="Rounded Rectangle 14"/>
          <p:cNvSpPr/>
          <p:nvPr/>
        </p:nvSpPr>
        <p:spPr>
          <a:xfrm>
            <a:off x="11935176" y="4686863"/>
            <a:ext cx="5656824" cy="4206388"/>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rPr>
              <a:t>Bước </a:t>
            </a:r>
            <a:r>
              <a:rPr lang="en-US" sz="3600" b="1">
                <a:solidFill>
                  <a:schemeClr val="tx1"/>
                </a:solidFill>
                <a:latin typeface="Arial" panose="020B0604020202020204" pitchFamily="34" charset="0"/>
                <a:cs typeface="Arial" panose="020B0604020202020204" pitchFamily="34" charset="0"/>
              </a:rPr>
              <a:t>3</a:t>
            </a:r>
            <a:r>
              <a:rPr lang="vi-VN" sz="3600" b="1">
                <a:solidFill>
                  <a:schemeClr val="tx1"/>
                </a:solidFill>
              </a:rPr>
              <a:t>: </a:t>
            </a:r>
            <a:endParaRPr lang="en-US" sz="3600" b="1">
              <a:solidFill>
                <a:schemeClr val="tx1"/>
              </a:solidFill>
            </a:endParaRPr>
          </a:p>
          <a:p>
            <a:pPr algn="just">
              <a:lnSpc>
                <a:spcPct val="150000"/>
              </a:lnSpc>
            </a:pPr>
            <a:r>
              <a:rPr lang="vi-VN" sz="3600">
                <a:solidFill>
                  <a:schemeClr val="tx1"/>
                </a:solidFill>
              </a:rPr>
              <a:t>Để thiết lập xuống dòng chọn Wrap Text.</a:t>
            </a:r>
            <a:endParaRPr lang="en-US" sz="3600">
              <a:solidFill>
                <a:schemeClr val="tx1"/>
              </a:solidFill>
            </a:endParaRPr>
          </a:p>
        </p:txBody>
      </p:sp>
    </p:spTree>
    <p:extLst>
      <p:ext uri="{BB962C8B-B14F-4D97-AF65-F5344CB8AC3E}">
        <p14:creationId xmlns:p14="http://schemas.microsoft.com/office/powerpoint/2010/main" val="248841940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2" name="TextBox 1"/>
          <p:cNvSpPr txBox="1"/>
          <p:nvPr/>
        </p:nvSpPr>
        <p:spPr>
          <a:xfrm>
            <a:off x="4253492" y="844244"/>
            <a:ext cx="9753600" cy="1015663"/>
          </a:xfrm>
          <a:prstGeom prst="rect">
            <a:avLst/>
          </a:prstGeom>
          <a:noFill/>
        </p:spPr>
        <p:txBody>
          <a:bodyPr wrap="square" rtlCol="0">
            <a:spAutoFit/>
          </a:bodyPr>
          <a:lstStyle/>
          <a:p>
            <a:pPr algn="ctr"/>
            <a:r>
              <a:rPr lang="en-US" sz="6000" b="1">
                <a:latin typeface="Arial" panose="020B0604020202020204" pitchFamily="34" charset="0"/>
                <a:cs typeface="Arial" panose="020B0604020202020204" pitchFamily="34" charset="0"/>
              </a:rPr>
              <a:t>LUYỆN TẬP </a:t>
            </a:r>
          </a:p>
        </p:txBody>
      </p:sp>
      <p:sp>
        <p:nvSpPr>
          <p:cNvPr id="4" name="Pentagon 3"/>
          <p:cNvSpPr/>
          <p:nvPr/>
        </p:nvSpPr>
        <p:spPr>
          <a:xfrm>
            <a:off x="510945" y="1859907"/>
            <a:ext cx="2709775" cy="997593"/>
          </a:xfrm>
          <a:prstGeom prst="homePlate">
            <a:avLst/>
          </a:prstGeom>
          <a:solidFill>
            <a:schemeClr val="accent2">
              <a:lumMod val="40000"/>
              <a:lumOff val="60000"/>
            </a:schemeClr>
          </a:solidFill>
          <a:ln>
            <a:solidFill>
              <a:srgbClr val="EAD8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500" b="1">
                <a:solidFill>
                  <a:schemeClr val="tx1"/>
                </a:solidFill>
                <a:latin typeface="Arial" panose="020B0604020202020204" pitchFamily="34" charset="0"/>
                <a:cs typeface="Arial" panose="020B0604020202020204" pitchFamily="34" charset="0"/>
              </a:rPr>
              <a:t>Bài 1</a:t>
            </a:r>
          </a:p>
        </p:txBody>
      </p:sp>
      <p:sp>
        <p:nvSpPr>
          <p:cNvPr id="6" name="TextBox 5"/>
          <p:cNvSpPr txBox="1"/>
          <p:nvPr/>
        </p:nvSpPr>
        <p:spPr>
          <a:xfrm>
            <a:off x="1357892" y="3121552"/>
            <a:ext cx="15544800" cy="707886"/>
          </a:xfrm>
          <a:prstGeom prst="rect">
            <a:avLst/>
          </a:prstGeom>
          <a:noFill/>
        </p:spPr>
        <p:txBody>
          <a:bodyPr wrap="square" rtlCol="0">
            <a:spAutoFit/>
          </a:bodyPr>
          <a:lstStyle/>
          <a:p>
            <a:r>
              <a:rPr lang="vi-VN" sz="4000" b="1"/>
              <a:t>c) Thay đổi độ rộng của cột, chiều cao của hàng:</a:t>
            </a:r>
            <a:endParaRPr lang="en-US" sz="4000" b="1"/>
          </a:p>
        </p:txBody>
      </p:sp>
      <p:sp>
        <p:nvSpPr>
          <p:cNvPr id="7" name="Rounded Rectangle 6"/>
          <p:cNvSpPr/>
          <p:nvPr/>
        </p:nvSpPr>
        <p:spPr>
          <a:xfrm>
            <a:off x="1524000" y="4686863"/>
            <a:ext cx="6725839" cy="4206388"/>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rPr>
              <a:t>Bước 1: </a:t>
            </a:r>
            <a:endParaRPr lang="en-US" sz="3600" b="1">
              <a:solidFill>
                <a:schemeClr val="tx1"/>
              </a:solidFill>
            </a:endParaRPr>
          </a:p>
          <a:p>
            <a:pPr algn="ctr">
              <a:lnSpc>
                <a:spcPct val="150000"/>
              </a:lnSpc>
            </a:pPr>
            <a:r>
              <a:rPr lang="vi-VN" sz="3600">
                <a:solidFill>
                  <a:schemeClr val="tx1"/>
                </a:solidFill>
              </a:rPr>
              <a:t>Đưa con trỏ chuột đến phần đường viền của cột hoặc hàng sao cho xuất hiện con trỏ chuột hình chữ thập.</a:t>
            </a:r>
            <a:endParaRPr lang="en-US" sz="3600">
              <a:solidFill>
                <a:schemeClr val="tx1"/>
              </a:solidFill>
            </a:endParaRPr>
          </a:p>
        </p:txBody>
      </p:sp>
      <p:sp>
        <p:nvSpPr>
          <p:cNvPr id="14" name="Rounded Rectangle 13"/>
          <p:cNvSpPr/>
          <p:nvPr/>
        </p:nvSpPr>
        <p:spPr>
          <a:xfrm>
            <a:off x="9753600" y="4686863"/>
            <a:ext cx="6857999" cy="4206388"/>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rPr>
              <a:t>Bước </a:t>
            </a:r>
            <a:r>
              <a:rPr lang="en-US" sz="3600" b="1">
                <a:solidFill>
                  <a:schemeClr val="tx1"/>
                </a:solidFill>
                <a:latin typeface="Arial" panose="020B0604020202020204" pitchFamily="34" charset="0"/>
                <a:cs typeface="Arial" panose="020B0604020202020204" pitchFamily="34" charset="0"/>
              </a:rPr>
              <a:t>2</a:t>
            </a:r>
            <a:r>
              <a:rPr lang="vi-VN" sz="3600" b="1">
                <a:solidFill>
                  <a:schemeClr val="tx1"/>
                </a:solidFill>
              </a:rPr>
              <a:t>: </a:t>
            </a:r>
            <a:endParaRPr lang="en-US" sz="3600" b="1">
              <a:solidFill>
                <a:schemeClr val="tx1"/>
              </a:solidFill>
            </a:endParaRPr>
          </a:p>
          <a:p>
            <a:pPr algn="ctr">
              <a:lnSpc>
                <a:spcPct val="150000"/>
              </a:lnSpc>
            </a:pPr>
            <a:r>
              <a:rPr lang="vi-VN" sz="3600">
                <a:solidFill>
                  <a:schemeClr val="tx1"/>
                </a:solidFill>
              </a:rPr>
              <a:t>Bấm giữ và di chuyển để thay đổi độ rộng, chiều cao.</a:t>
            </a:r>
            <a:endParaRPr lang="en-US" sz="3600">
              <a:solidFill>
                <a:schemeClr val="tx1"/>
              </a:solidFill>
            </a:endParaRPr>
          </a:p>
        </p:txBody>
      </p:sp>
    </p:spTree>
    <p:extLst>
      <p:ext uri="{BB962C8B-B14F-4D97-AF65-F5344CB8AC3E}">
        <p14:creationId xmlns:p14="http://schemas.microsoft.com/office/powerpoint/2010/main" val="316554463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18" name="Group 18"/>
          <p:cNvGrpSpPr/>
          <p:nvPr/>
        </p:nvGrpSpPr>
        <p:grpSpPr>
          <a:xfrm>
            <a:off x="457200" y="495300"/>
            <a:ext cx="17449800" cy="9420860"/>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9" name="TextBox 8"/>
          <p:cNvSpPr txBox="1"/>
          <p:nvPr/>
        </p:nvSpPr>
        <p:spPr>
          <a:xfrm>
            <a:off x="4253492" y="844244"/>
            <a:ext cx="9753600" cy="1015663"/>
          </a:xfrm>
          <a:prstGeom prst="rect">
            <a:avLst/>
          </a:prstGeom>
          <a:noFill/>
        </p:spPr>
        <p:txBody>
          <a:bodyPr wrap="square" rtlCol="0">
            <a:spAutoFit/>
          </a:bodyPr>
          <a:lstStyle/>
          <a:p>
            <a:pPr algn="ctr"/>
            <a:r>
              <a:rPr lang="en-US" sz="6000" b="1">
                <a:latin typeface="Arial" panose="020B0604020202020204" pitchFamily="34" charset="0"/>
                <a:cs typeface="Arial" panose="020B0604020202020204" pitchFamily="34" charset="0"/>
              </a:rPr>
              <a:t>VẬN DỤNG </a:t>
            </a:r>
          </a:p>
        </p:txBody>
      </p:sp>
      <p:grpSp>
        <p:nvGrpSpPr>
          <p:cNvPr id="6" name="Group 5"/>
          <p:cNvGrpSpPr/>
          <p:nvPr/>
        </p:nvGrpSpPr>
        <p:grpSpPr>
          <a:xfrm>
            <a:off x="838200" y="2355499"/>
            <a:ext cx="9614908" cy="5978776"/>
            <a:chOff x="831346" y="2365124"/>
            <a:chExt cx="9614908" cy="5978776"/>
          </a:xfrm>
        </p:grpSpPr>
        <p:sp>
          <p:nvSpPr>
            <p:cNvPr id="5" name="Rounded Rectangle 4"/>
            <p:cNvSpPr/>
            <p:nvPr/>
          </p:nvSpPr>
          <p:spPr>
            <a:xfrm>
              <a:off x="831346" y="3771900"/>
              <a:ext cx="9614908" cy="4572000"/>
            </a:xfrm>
            <a:prstGeom prst="roundRect">
              <a:avLst/>
            </a:prstGeom>
            <a:solidFill>
              <a:srgbClr val="FFFF99"/>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4000">
                  <a:solidFill>
                    <a:schemeClr val="tx1"/>
                  </a:solidFill>
                </a:rPr>
                <a:t>Mở và thực hiện định dạng bảng tính quản lí chi tiêu của gia đình em hoặc bảng tính theo dõi kết quả học tập của em (đã tạo ở bài 8).</a:t>
              </a:r>
              <a:endParaRPr lang="en-US" sz="4000">
                <a:solidFill>
                  <a:schemeClr val="tx1"/>
                </a:solidFill>
              </a:endParaRPr>
            </a:p>
          </p:txBody>
        </p:sp>
        <p:pic>
          <p:nvPicPr>
            <p:cNvPr id="11" name="Picture 1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495800" y="2365124"/>
              <a:ext cx="2286000" cy="2003108"/>
            </a:xfrm>
            <a:prstGeom prst="rect">
              <a:avLst/>
            </a:prstGeom>
          </p:spPr>
        </p:pic>
      </p:grpSp>
      <p:pic>
        <p:nvPicPr>
          <p:cNvPr id="13" name="Picture 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021546" y="4840349"/>
            <a:ext cx="7918876" cy="5413631"/>
          </a:xfrm>
          <a:prstGeom prst="rect">
            <a:avLst/>
          </a:prstGeom>
        </p:spPr>
      </p:pic>
    </p:spTree>
    <p:extLst>
      <p:ext uri="{BB962C8B-B14F-4D97-AF65-F5344CB8AC3E}">
        <p14:creationId xmlns:p14="http://schemas.microsoft.com/office/powerpoint/2010/main" val="116478026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9CC88"/>
        </a:solidFill>
        <a:effectLst/>
      </p:bgPr>
    </p:bg>
    <p:spTree>
      <p:nvGrpSpPr>
        <p:cNvPr id="1" name=""/>
        <p:cNvGrpSpPr/>
        <p:nvPr/>
      </p:nvGrpSpPr>
      <p:grpSpPr>
        <a:xfrm>
          <a:off x="0" y="0"/>
          <a:ext cx="0" cy="0"/>
          <a:chOff x="0" y="0"/>
          <a:chExt cx="0" cy="0"/>
        </a:xfrm>
      </p:grpSpPr>
      <p:grpSp>
        <p:nvGrpSpPr>
          <p:cNvPr id="2" name="Group 2"/>
          <p:cNvGrpSpPr/>
          <p:nvPr/>
        </p:nvGrpSpPr>
        <p:grpSpPr>
          <a:xfrm>
            <a:off x="0" y="9543064"/>
            <a:ext cx="18288000" cy="743936"/>
            <a:chOff x="0" y="0"/>
            <a:chExt cx="49442750" cy="2011276"/>
          </a:xfrm>
        </p:grpSpPr>
        <p:sp>
          <p:nvSpPr>
            <p:cNvPr id="3" name="Freeform 3"/>
            <p:cNvSpPr/>
            <p:nvPr/>
          </p:nvSpPr>
          <p:spPr>
            <a:xfrm>
              <a:off x="72390" y="72390"/>
              <a:ext cx="49297970" cy="1866496"/>
            </a:xfrm>
            <a:custGeom>
              <a:avLst/>
              <a:gdLst/>
              <a:ahLst/>
              <a:cxnLst/>
              <a:rect l="l" t="t" r="r" b="b"/>
              <a:pathLst>
                <a:path w="49297970" h="1866496">
                  <a:moveTo>
                    <a:pt x="0" y="0"/>
                  </a:moveTo>
                  <a:lnTo>
                    <a:pt x="49297970" y="0"/>
                  </a:lnTo>
                  <a:lnTo>
                    <a:pt x="49297970" y="1866496"/>
                  </a:lnTo>
                  <a:lnTo>
                    <a:pt x="0" y="1866496"/>
                  </a:lnTo>
                  <a:lnTo>
                    <a:pt x="0" y="0"/>
                  </a:lnTo>
                  <a:close/>
                </a:path>
              </a:pathLst>
            </a:custGeom>
            <a:solidFill>
              <a:srgbClr val="FFFFFF"/>
            </a:solidFill>
          </p:spPr>
        </p:sp>
        <p:sp>
          <p:nvSpPr>
            <p:cNvPr id="4" name="Freeform 4"/>
            <p:cNvSpPr/>
            <p:nvPr/>
          </p:nvSpPr>
          <p:spPr>
            <a:xfrm>
              <a:off x="0" y="0"/>
              <a:ext cx="49442750" cy="2011276"/>
            </a:xfrm>
            <a:custGeom>
              <a:avLst/>
              <a:gdLst/>
              <a:ahLst/>
              <a:cxnLst/>
              <a:rect l="l" t="t" r="r" b="b"/>
              <a:pathLst>
                <a:path w="49442750" h="2011276">
                  <a:moveTo>
                    <a:pt x="49297971" y="1866496"/>
                  </a:moveTo>
                  <a:lnTo>
                    <a:pt x="49442750" y="1866496"/>
                  </a:lnTo>
                  <a:lnTo>
                    <a:pt x="49442750" y="2011276"/>
                  </a:lnTo>
                  <a:lnTo>
                    <a:pt x="49297971" y="2011276"/>
                  </a:lnTo>
                  <a:lnTo>
                    <a:pt x="49297971" y="1866496"/>
                  </a:lnTo>
                  <a:close/>
                  <a:moveTo>
                    <a:pt x="0" y="144780"/>
                  </a:moveTo>
                  <a:lnTo>
                    <a:pt x="144780" y="144780"/>
                  </a:lnTo>
                  <a:lnTo>
                    <a:pt x="144780" y="1866497"/>
                  </a:lnTo>
                  <a:lnTo>
                    <a:pt x="0" y="1866497"/>
                  </a:lnTo>
                  <a:lnTo>
                    <a:pt x="0" y="144780"/>
                  </a:lnTo>
                  <a:close/>
                  <a:moveTo>
                    <a:pt x="0" y="1866497"/>
                  </a:moveTo>
                  <a:lnTo>
                    <a:pt x="144780" y="1866497"/>
                  </a:lnTo>
                  <a:lnTo>
                    <a:pt x="144780" y="2011276"/>
                  </a:lnTo>
                  <a:lnTo>
                    <a:pt x="0" y="2011276"/>
                  </a:lnTo>
                  <a:lnTo>
                    <a:pt x="0" y="1866496"/>
                  </a:lnTo>
                  <a:close/>
                  <a:moveTo>
                    <a:pt x="49297971" y="144780"/>
                  </a:moveTo>
                  <a:lnTo>
                    <a:pt x="49442750" y="144780"/>
                  </a:lnTo>
                  <a:lnTo>
                    <a:pt x="49442750" y="1866497"/>
                  </a:lnTo>
                  <a:lnTo>
                    <a:pt x="49297971" y="1866497"/>
                  </a:lnTo>
                  <a:lnTo>
                    <a:pt x="49297971" y="144780"/>
                  </a:lnTo>
                  <a:close/>
                  <a:moveTo>
                    <a:pt x="144780" y="1866496"/>
                  </a:moveTo>
                  <a:lnTo>
                    <a:pt x="49297971" y="1866496"/>
                  </a:lnTo>
                  <a:lnTo>
                    <a:pt x="49297971" y="2011276"/>
                  </a:lnTo>
                  <a:lnTo>
                    <a:pt x="144780" y="2011276"/>
                  </a:lnTo>
                  <a:lnTo>
                    <a:pt x="144780" y="1866496"/>
                  </a:lnTo>
                  <a:close/>
                  <a:moveTo>
                    <a:pt x="49297971" y="0"/>
                  </a:moveTo>
                  <a:lnTo>
                    <a:pt x="49442750" y="0"/>
                  </a:lnTo>
                  <a:lnTo>
                    <a:pt x="49442750" y="144780"/>
                  </a:lnTo>
                  <a:lnTo>
                    <a:pt x="49297971" y="144780"/>
                  </a:lnTo>
                  <a:lnTo>
                    <a:pt x="49297971" y="0"/>
                  </a:lnTo>
                  <a:close/>
                  <a:moveTo>
                    <a:pt x="0" y="0"/>
                  </a:moveTo>
                  <a:lnTo>
                    <a:pt x="144780" y="0"/>
                  </a:lnTo>
                  <a:lnTo>
                    <a:pt x="144780" y="144780"/>
                  </a:lnTo>
                  <a:lnTo>
                    <a:pt x="0" y="144780"/>
                  </a:lnTo>
                  <a:lnTo>
                    <a:pt x="0" y="0"/>
                  </a:lnTo>
                  <a:close/>
                  <a:moveTo>
                    <a:pt x="144780" y="0"/>
                  </a:moveTo>
                  <a:lnTo>
                    <a:pt x="49297971" y="0"/>
                  </a:lnTo>
                  <a:lnTo>
                    <a:pt x="49297971" y="144780"/>
                  </a:lnTo>
                  <a:lnTo>
                    <a:pt x="144780" y="144780"/>
                  </a:lnTo>
                  <a:lnTo>
                    <a:pt x="144780" y="0"/>
                  </a:lnTo>
                  <a:close/>
                </a:path>
              </a:pathLst>
            </a:custGeom>
            <a:solidFill>
              <a:srgbClr val="38455D"/>
            </a:solidFill>
          </p:spPr>
        </p:sp>
      </p:grpSp>
      <p:sp>
        <p:nvSpPr>
          <p:cNvPr id="5" name="AutoShape 5"/>
          <p:cNvSpPr/>
          <p:nvPr/>
        </p:nvSpPr>
        <p:spPr>
          <a:xfrm rot="-5400000">
            <a:off x="2014465" y="9891220"/>
            <a:ext cx="743936" cy="0"/>
          </a:xfrm>
          <a:prstGeom prst="line">
            <a:avLst/>
          </a:prstGeom>
          <a:ln w="47625" cap="rnd">
            <a:solidFill>
              <a:srgbClr val="38455D"/>
            </a:solidFill>
            <a:prstDash val="solid"/>
            <a:headEnd type="none" w="sm" len="sm"/>
            <a:tailEnd type="none" w="sm" len="sm"/>
          </a:ln>
        </p:spPr>
      </p:sp>
      <p:sp>
        <p:nvSpPr>
          <p:cNvPr id="6" name="AutoShape 6"/>
          <p:cNvSpPr/>
          <p:nvPr/>
        </p:nvSpPr>
        <p:spPr>
          <a:xfrm rot="-5400000">
            <a:off x="17073070" y="9891220"/>
            <a:ext cx="743936" cy="0"/>
          </a:xfrm>
          <a:prstGeom prst="line">
            <a:avLst/>
          </a:prstGeom>
          <a:ln w="47625" cap="rnd">
            <a:solidFill>
              <a:srgbClr val="38455D"/>
            </a:solidFill>
            <a:prstDash val="solid"/>
            <a:headEnd type="none" w="sm" len="sm"/>
            <a:tailEnd type="none" w="sm" len="sm"/>
          </a:ln>
        </p:spPr>
      </p:sp>
      <p:sp>
        <p:nvSpPr>
          <p:cNvPr id="7" name="AutoShape 7"/>
          <p:cNvSpPr/>
          <p:nvPr/>
        </p:nvSpPr>
        <p:spPr>
          <a:xfrm rot="-5400000">
            <a:off x="2805021" y="9891220"/>
            <a:ext cx="743936" cy="0"/>
          </a:xfrm>
          <a:prstGeom prst="line">
            <a:avLst/>
          </a:prstGeom>
          <a:ln w="47625" cap="rnd">
            <a:solidFill>
              <a:srgbClr val="38455D"/>
            </a:solidFill>
            <a:prstDash val="solid"/>
            <a:headEnd type="none" w="sm" len="sm"/>
            <a:tailEnd type="none" w="sm" len="sm"/>
          </a:ln>
        </p:spPr>
      </p:sp>
      <p:grpSp>
        <p:nvGrpSpPr>
          <p:cNvPr id="8" name="Group 8"/>
          <p:cNvGrpSpPr/>
          <p:nvPr/>
        </p:nvGrpSpPr>
        <p:grpSpPr>
          <a:xfrm>
            <a:off x="6031819" y="9543064"/>
            <a:ext cx="2443263" cy="743936"/>
            <a:chOff x="0" y="0"/>
            <a:chExt cx="6605515" cy="2011276"/>
          </a:xfrm>
        </p:grpSpPr>
        <p:sp>
          <p:nvSpPr>
            <p:cNvPr id="9" name="Freeform 9"/>
            <p:cNvSpPr/>
            <p:nvPr/>
          </p:nvSpPr>
          <p:spPr>
            <a:xfrm>
              <a:off x="72390" y="72390"/>
              <a:ext cx="6460735" cy="1866496"/>
            </a:xfrm>
            <a:custGeom>
              <a:avLst/>
              <a:gdLst/>
              <a:ahLst/>
              <a:cxnLst/>
              <a:rect l="l" t="t" r="r" b="b"/>
              <a:pathLst>
                <a:path w="6460735" h="1866496">
                  <a:moveTo>
                    <a:pt x="0" y="0"/>
                  </a:moveTo>
                  <a:lnTo>
                    <a:pt x="6460735" y="0"/>
                  </a:lnTo>
                  <a:lnTo>
                    <a:pt x="6460735" y="1866496"/>
                  </a:lnTo>
                  <a:lnTo>
                    <a:pt x="0" y="1866496"/>
                  </a:lnTo>
                  <a:lnTo>
                    <a:pt x="0" y="0"/>
                  </a:lnTo>
                  <a:close/>
                </a:path>
              </a:pathLst>
            </a:custGeom>
            <a:solidFill>
              <a:srgbClr val="F9CC88"/>
            </a:solidFill>
          </p:spPr>
        </p:sp>
        <p:sp>
          <p:nvSpPr>
            <p:cNvPr id="10" name="Freeform 10"/>
            <p:cNvSpPr/>
            <p:nvPr/>
          </p:nvSpPr>
          <p:spPr>
            <a:xfrm>
              <a:off x="0" y="0"/>
              <a:ext cx="6605515" cy="2011276"/>
            </a:xfrm>
            <a:custGeom>
              <a:avLst/>
              <a:gdLst/>
              <a:ahLst/>
              <a:cxnLst/>
              <a:rect l="l" t="t" r="r" b="b"/>
              <a:pathLst>
                <a:path w="6605515" h="2011276">
                  <a:moveTo>
                    <a:pt x="6460735" y="1866496"/>
                  </a:moveTo>
                  <a:lnTo>
                    <a:pt x="6605515" y="1866496"/>
                  </a:lnTo>
                  <a:lnTo>
                    <a:pt x="6605515" y="2011276"/>
                  </a:lnTo>
                  <a:lnTo>
                    <a:pt x="6460735" y="2011276"/>
                  </a:lnTo>
                  <a:lnTo>
                    <a:pt x="6460735" y="1866496"/>
                  </a:lnTo>
                  <a:close/>
                  <a:moveTo>
                    <a:pt x="0" y="144780"/>
                  </a:moveTo>
                  <a:lnTo>
                    <a:pt x="144780" y="144780"/>
                  </a:lnTo>
                  <a:lnTo>
                    <a:pt x="144780" y="1866497"/>
                  </a:lnTo>
                  <a:lnTo>
                    <a:pt x="0" y="1866497"/>
                  </a:lnTo>
                  <a:lnTo>
                    <a:pt x="0" y="144780"/>
                  </a:lnTo>
                  <a:close/>
                  <a:moveTo>
                    <a:pt x="0" y="1866497"/>
                  </a:moveTo>
                  <a:lnTo>
                    <a:pt x="144780" y="1866497"/>
                  </a:lnTo>
                  <a:lnTo>
                    <a:pt x="144780" y="2011276"/>
                  </a:lnTo>
                  <a:lnTo>
                    <a:pt x="0" y="2011276"/>
                  </a:lnTo>
                  <a:lnTo>
                    <a:pt x="0" y="1866496"/>
                  </a:lnTo>
                  <a:close/>
                  <a:moveTo>
                    <a:pt x="6460735" y="144780"/>
                  </a:moveTo>
                  <a:lnTo>
                    <a:pt x="6605515" y="144780"/>
                  </a:lnTo>
                  <a:lnTo>
                    <a:pt x="6605515" y="1866497"/>
                  </a:lnTo>
                  <a:lnTo>
                    <a:pt x="6460735" y="1866497"/>
                  </a:lnTo>
                  <a:lnTo>
                    <a:pt x="6460735" y="144780"/>
                  </a:lnTo>
                  <a:close/>
                  <a:moveTo>
                    <a:pt x="144780" y="1866496"/>
                  </a:moveTo>
                  <a:lnTo>
                    <a:pt x="6460735" y="1866496"/>
                  </a:lnTo>
                  <a:lnTo>
                    <a:pt x="6460735" y="2011276"/>
                  </a:lnTo>
                  <a:lnTo>
                    <a:pt x="144780" y="2011276"/>
                  </a:lnTo>
                  <a:lnTo>
                    <a:pt x="144780" y="1866496"/>
                  </a:lnTo>
                  <a:close/>
                  <a:moveTo>
                    <a:pt x="6460735" y="0"/>
                  </a:moveTo>
                  <a:lnTo>
                    <a:pt x="6605515" y="0"/>
                  </a:lnTo>
                  <a:lnTo>
                    <a:pt x="6605515" y="144780"/>
                  </a:lnTo>
                  <a:lnTo>
                    <a:pt x="6460735" y="144780"/>
                  </a:lnTo>
                  <a:lnTo>
                    <a:pt x="6460735" y="0"/>
                  </a:lnTo>
                  <a:close/>
                  <a:moveTo>
                    <a:pt x="0" y="0"/>
                  </a:moveTo>
                  <a:lnTo>
                    <a:pt x="144780" y="0"/>
                  </a:lnTo>
                  <a:lnTo>
                    <a:pt x="144780" y="144780"/>
                  </a:lnTo>
                  <a:lnTo>
                    <a:pt x="0" y="144780"/>
                  </a:lnTo>
                  <a:lnTo>
                    <a:pt x="0" y="0"/>
                  </a:lnTo>
                  <a:close/>
                  <a:moveTo>
                    <a:pt x="144780" y="0"/>
                  </a:moveTo>
                  <a:lnTo>
                    <a:pt x="6460735" y="0"/>
                  </a:lnTo>
                  <a:lnTo>
                    <a:pt x="6460735" y="144780"/>
                  </a:lnTo>
                  <a:lnTo>
                    <a:pt x="144780" y="144780"/>
                  </a:lnTo>
                  <a:lnTo>
                    <a:pt x="144780" y="0"/>
                  </a:lnTo>
                  <a:close/>
                </a:path>
              </a:pathLst>
            </a:custGeom>
            <a:solidFill>
              <a:srgbClr val="38455D"/>
            </a:solidFill>
          </p:spPr>
        </p:sp>
      </p:grpSp>
      <p:sp>
        <p:nvSpPr>
          <p:cNvPr id="11" name="AutoShape 11"/>
          <p:cNvSpPr/>
          <p:nvPr/>
        </p:nvSpPr>
        <p:spPr>
          <a:xfrm rot="-5400000">
            <a:off x="6916995" y="9891220"/>
            <a:ext cx="324041" cy="0"/>
          </a:xfrm>
          <a:prstGeom prst="line">
            <a:avLst/>
          </a:prstGeom>
          <a:ln w="47625" cap="rnd">
            <a:solidFill>
              <a:srgbClr val="38455D"/>
            </a:solidFill>
            <a:prstDash val="solid"/>
            <a:headEnd type="none" w="sm" len="sm"/>
            <a:tailEnd type="none" w="sm" len="sm"/>
          </a:ln>
        </p:spPr>
      </p:sp>
      <p:sp>
        <p:nvSpPr>
          <p:cNvPr id="12" name="AutoShape 12"/>
          <p:cNvSpPr/>
          <p:nvPr/>
        </p:nvSpPr>
        <p:spPr>
          <a:xfrm rot="-5400000">
            <a:off x="7091430" y="9891220"/>
            <a:ext cx="324041" cy="0"/>
          </a:xfrm>
          <a:prstGeom prst="line">
            <a:avLst/>
          </a:prstGeom>
          <a:ln w="47625" cap="rnd">
            <a:solidFill>
              <a:srgbClr val="38455D"/>
            </a:solidFill>
            <a:prstDash val="solid"/>
            <a:headEnd type="none" w="sm" len="sm"/>
            <a:tailEnd type="none" w="sm" len="sm"/>
          </a:ln>
        </p:spPr>
      </p:sp>
      <p:sp>
        <p:nvSpPr>
          <p:cNvPr id="13" name="AutoShape 13"/>
          <p:cNvSpPr/>
          <p:nvPr/>
        </p:nvSpPr>
        <p:spPr>
          <a:xfrm rot="-5400000">
            <a:off x="7265865" y="9891220"/>
            <a:ext cx="324041" cy="0"/>
          </a:xfrm>
          <a:prstGeom prst="line">
            <a:avLst/>
          </a:prstGeom>
          <a:ln w="47625" cap="rnd">
            <a:solidFill>
              <a:srgbClr val="38455D"/>
            </a:solidFill>
            <a:prstDash val="solid"/>
            <a:headEnd type="none" w="sm" len="sm"/>
            <a:tailEnd type="none" w="sm" len="sm"/>
          </a:ln>
        </p:spPr>
      </p:sp>
      <p:grpSp>
        <p:nvGrpSpPr>
          <p:cNvPr id="14" name="Group 14"/>
          <p:cNvGrpSpPr/>
          <p:nvPr/>
        </p:nvGrpSpPr>
        <p:grpSpPr>
          <a:xfrm rot="5400000">
            <a:off x="2550117" y="9769747"/>
            <a:ext cx="432159" cy="290570"/>
            <a:chOff x="0" y="0"/>
            <a:chExt cx="1930400" cy="1297940"/>
          </a:xfrm>
        </p:grpSpPr>
        <p:sp>
          <p:nvSpPr>
            <p:cNvPr id="15" name="Freeform 15"/>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38455D"/>
            </a:solidFill>
          </p:spPr>
        </p:sp>
      </p:grpSp>
      <p:grpSp>
        <p:nvGrpSpPr>
          <p:cNvPr id="16" name="Group 16"/>
          <p:cNvGrpSpPr/>
          <p:nvPr/>
        </p:nvGrpSpPr>
        <p:grpSpPr>
          <a:xfrm rot="-5400000">
            <a:off x="17659937" y="9769747"/>
            <a:ext cx="432159" cy="290570"/>
            <a:chOff x="0" y="0"/>
            <a:chExt cx="1930400" cy="1297940"/>
          </a:xfrm>
        </p:grpSpPr>
        <p:sp>
          <p:nvSpPr>
            <p:cNvPr id="17" name="Freeform 17"/>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38455D"/>
            </a:solidFill>
          </p:spPr>
        </p:sp>
      </p:grpSp>
      <p:grpSp>
        <p:nvGrpSpPr>
          <p:cNvPr id="18" name="Group 18"/>
          <p:cNvGrpSpPr/>
          <p:nvPr/>
        </p:nvGrpSpPr>
        <p:grpSpPr>
          <a:xfrm>
            <a:off x="1150251" y="1009650"/>
            <a:ext cx="16061424" cy="7706349"/>
            <a:chOff x="0" y="0"/>
            <a:chExt cx="6630192" cy="3181198"/>
          </a:xfrm>
        </p:grpSpPr>
        <p:sp>
          <p:nvSpPr>
            <p:cNvPr id="19" name="Freeform 19"/>
            <p:cNvSpPr/>
            <p:nvPr/>
          </p:nvSpPr>
          <p:spPr>
            <a:xfrm>
              <a:off x="92710" y="106680"/>
              <a:ext cx="6526052" cy="3061818"/>
            </a:xfrm>
            <a:custGeom>
              <a:avLst/>
              <a:gdLst/>
              <a:ahLst/>
              <a:cxnLst/>
              <a:rect l="l" t="t" r="r" b="b"/>
              <a:pathLst>
                <a:path w="6526052" h="3061818">
                  <a:moveTo>
                    <a:pt x="6499381" y="2872588"/>
                  </a:moveTo>
                  <a:cubicBezTo>
                    <a:pt x="6499381" y="2960218"/>
                    <a:pt x="6423181" y="3031338"/>
                    <a:pt x="6341902" y="3031338"/>
                  </a:cubicBezTo>
                  <a:lnTo>
                    <a:pt x="66040" y="3031338"/>
                  </a:lnTo>
                  <a:cubicBezTo>
                    <a:pt x="43180" y="3031338"/>
                    <a:pt x="20320" y="3026258"/>
                    <a:pt x="0" y="3017368"/>
                  </a:cubicBezTo>
                  <a:cubicBezTo>
                    <a:pt x="26670" y="3045308"/>
                    <a:pt x="63500" y="3061818"/>
                    <a:pt x="135722" y="3061818"/>
                  </a:cubicBezTo>
                  <a:lnTo>
                    <a:pt x="6380002" y="3061818"/>
                  </a:lnTo>
                  <a:cubicBezTo>
                    <a:pt x="6460012" y="3061818"/>
                    <a:pt x="6526052" y="2995778"/>
                    <a:pt x="6526052" y="2915768"/>
                  </a:cubicBezTo>
                  <a:lnTo>
                    <a:pt x="6526052" y="95250"/>
                  </a:lnTo>
                  <a:cubicBezTo>
                    <a:pt x="6526052" y="58420"/>
                    <a:pt x="6512081" y="25400"/>
                    <a:pt x="6490492" y="0"/>
                  </a:cubicBezTo>
                  <a:cubicBezTo>
                    <a:pt x="6496842" y="16510"/>
                    <a:pt x="6499381" y="34290"/>
                    <a:pt x="6499381" y="52070"/>
                  </a:cubicBezTo>
                  <a:lnTo>
                    <a:pt x="6499381" y="2872588"/>
                  </a:lnTo>
                  <a:lnTo>
                    <a:pt x="6499381" y="2872588"/>
                  </a:lnTo>
                  <a:close/>
                </a:path>
              </a:pathLst>
            </a:custGeom>
            <a:solidFill>
              <a:srgbClr val="38455D"/>
            </a:solidFill>
          </p:spPr>
        </p:sp>
        <p:sp>
          <p:nvSpPr>
            <p:cNvPr id="20" name="Freeform 20"/>
            <p:cNvSpPr/>
            <p:nvPr/>
          </p:nvSpPr>
          <p:spPr>
            <a:xfrm>
              <a:off x="12700" y="12700"/>
              <a:ext cx="6565422" cy="3112618"/>
            </a:xfrm>
            <a:custGeom>
              <a:avLst/>
              <a:gdLst/>
              <a:ahLst/>
              <a:cxnLst/>
              <a:rect l="l" t="t" r="r" b="b"/>
              <a:pathLst>
                <a:path w="6565422" h="3112618">
                  <a:moveTo>
                    <a:pt x="146050" y="3112618"/>
                  </a:moveTo>
                  <a:lnTo>
                    <a:pt x="6419372" y="3112618"/>
                  </a:lnTo>
                  <a:cubicBezTo>
                    <a:pt x="6499382" y="3112618"/>
                    <a:pt x="6565422" y="3046578"/>
                    <a:pt x="6565422" y="2966568"/>
                  </a:cubicBezTo>
                  <a:lnTo>
                    <a:pt x="6565422" y="146050"/>
                  </a:lnTo>
                  <a:cubicBezTo>
                    <a:pt x="6565422" y="66040"/>
                    <a:pt x="6499382" y="0"/>
                    <a:pt x="6419372"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1" name="Freeform 21"/>
            <p:cNvSpPr/>
            <p:nvPr/>
          </p:nvSpPr>
          <p:spPr>
            <a:xfrm>
              <a:off x="0" y="0"/>
              <a:ext cx="6630191" cy="3181198"/>
            </a:xfrm>
            <a:custGeom>
              <a:avLst/>
              <a:gdLst/>
              <a:ahLst/>
              <a:cxnLst/>
              <a:rect l="l" t="t" r="r" b="b"/>
              <a:pathLst>
                <a:path w="6630191" h="3181198">
                  <a:moveTo>
                    <a:pt x="6566691" y="74930"/>
                  </a:moveTo>
                  <a:cubicBezTo>
                    <a:pt x="6538752" y="30480"/>
                    <a:pt x="6489222" y="0"/>
                    <a:pt x="6432072" y="0"/>
                  </a:cubicBezTo>
                  <a:lnTo>
                    <a:pt x="158750" y="0"/>
                  </a:lnTo>
                  <a:cubicBezTo>
                    <a:pt x="71120" y="0"/>
                    <a:pt x="0" y="71120"/>
                    <a:pt x="0" y="158750"/>
                  </a:cubicBezTo>
                  <a:lnTo>
                    <a:pt x="0" y="2979268"/>
                  </a:lnTo>
                  <a:cubicBezTo>
                    <a:pt x="0" y="3031338"/>
                    <a:pt x="25400" y="3077058"/>
                    <a:pt x="63500" y="3106268"/>
                  </a:cubicBezTo>
                  <a:cubicBezTo>
                    <a:pt x="91440" y="3150718"/>
                    <a:pt x="140970" y="3181198"/>
                    <a:pt x="234630" y="3181198"/>
                  </a:cubicBezTo>
                  <a:lnTo>
                    <a:pt x="6471442" y="3181198"/>
                  </a:lnTo>
                  <a:cubicBezTo>
                    <a:pt x="6559072" y="3181198"/>
                    <a:pt x="6630191" y="3110078"/>
                    <a:pt x="6630191" y="3022448"/>
                  </a:cubicBezTo>
                  <a:lnTo>
                    <a:pt x="6630191" y="201930"/>
                  </a:lnTo>
                  <a:cubicBezTo>
                    <a:pt x="6630191" y="149860"/>
                    <a:pt x="6604791" y="104140"/>
                    <a:pt x="6566691" y="74930"/>
                  </a:cubicBezTo>
                  <a:close/>
                  <a:moveTo>
                    <a:pt x="12700" y="2979268"/>
                  </a:moveTo>
                  <a:lnTo>
                    <a:pt x="12700" y="158750"/>
                  </a:lnTo>
                  <a:cubicBezTo>
                    <a:pt x="12700" y="78740"/>
                    <a:pt x="78740" y="12700"/>
                    <a:pt x="158750" y="12700"/>
                  </a:cubicBezTo>
                  <a:lnTo>
                    <a:pt x="6432072" y="12700"/>
                  </a:lnTo>
                  <a:cubicBezTo>
                    <a:pt x="6512082" y="12700"/>
                    <a:pt x="6578122" y="78740"/>
                    <a:pt x="6578122" y="158750"/>
                  </a:cubicBezTo>
                  <a:lnTo>
                    <a:pt x="6578122" y="2979268"/>
                  </a:lnTo>
                  <a:cubicBezTo>
                    <a:pt x="6578122" y="3059278"/>
                    <a:pt x="6512082" y="3125318"/>
                    <a:pt x="6432072" y="3125318"/>
                  </a:cubicBezTo>
                  <a:lnTo>
                    <a:pt x="158750" y="3125318"/>
                  </a:lnTo>
                  <a:cubicBezTo>
                    <a:pt x="78740" y="3125318"/>
                    <a:pt x="12700" y="3060548"/>
                    <a:pt x="12700" y="2979268"/>
                  </a:cubicBezTo>
                  <a:close/>
                  <a:moveTo>
                    <a:pt x="6618762" y="3022448"/>
                  </a:moveTo>
                  <a:cubicBezTo>
                    <a:pt x="6618762" y="3102458"/>
                    <a:pt x="6551452" y="3168498"/>
                    <a:pt x="6471442" y="3168498"/>
                  </a:cubicBezTo>
                  <a:lnTo>
                    <a:pt x="234630" y="3168498"/>
                  </a:lnTo>
                  <a:cubicBezTo>
                    <a:pt x="157480" y="3168498"/>
                    <a:pt x="120650" y="3151988"/>
                    <a:pt x="93980" y="3124048"/>
                  </a:cubicBezTo>
                  <a:cubicBezTo>
                    <a:pt x="114300" y="3132938"/>
                    <a:pt x="135890" y="3138018"/>
                    <a:pt x="160020" y="3138018"/>
                  </a:cubicBezTo>
                  <a:lnTo>
                    <a:pt x="6433342" y="3138018"/>
                  </a:lnTo>
                  <a:cubicBezTo>
                    <a:pt x="6520972" y="3138018"/>
                    <a:pt x="6592091" y="3066898"/>
                    <a:pt x="6592091" y="2979268"/>
                  </a:cubicBezTo>
                  <a:lnTo>
                    <a:pt x="6592091" y="158750"/>
                  </a:lnTo>
                  <a:cubicBezTo>
                    <a:pt x="6592091" y="140970"/>
                    <a:pt x="6588282" y="123190"/>
                    <a:pt x="6583202" y="106680"/>
                  </a:cubicBezTo>
                  <a:cubicBezTo>
                    <a:pt x="6604791" y="132080"/>
                    <a:pt x="6618762" y="165100"/>
                    <a:pt x="6618762" y="201930"/>
                  </a:cubicBezTo>
                  <a:lnTo>
                    <a:pt x="6618762" y="3022448"/>
                  </a:lnTo>
                  <a:cubicBezTo>
                    <a:pt x="6618762" y="3022448"/>
                    <a:pt x="6618762" y="3022448"/>
                    <a:pt x="6618762" y="3022448"/>
                  </a:cubicBezTo>
                  <a:close/>
                </a:path>
              </a:pathLst>
            </a:custGeom>
            <a:solidFill>
              <a:srgbClr val="38455D"/>
            </a:solidFill>
          </p:spPr>
        </p:sp>
      </p:grpSp>
      <p:sp>
        <p:nvSpPr>
          <p:cNvPr id="40" name="TextBox 39"/>
          <p:cNvSpPr txBox="1"/>
          <p:nvPr/>
        </p:nvSpPr>
        <p:spPr>
          <a:xfrm>
            <a:off x="4256476" y="1834826"/>
            <a:ext cx="9753600" cy="1015663"/>
          </a:xfrm>
          <a:prstGeom prst="rect">
            <a:avLst/>
          </a:prstGeom>
          <a:noFill/>
        </p:spPr>
        <p:txBody>
          <a:bodyPr wrap="square" rtlCol="0">
            <a:spAutoFit/>
          </a:bodyPr>
          <a:lstStyle/>
          <a:p>
            <a:pPr algn="ctr"/>
            <a:r>
              <a:rPr lang="en-US" sz="6000" b="1">
                <a:latin typeface="Arial" panose="020B0604020202020204" pitchFamily="34" charset="0"/>
                <a:cs typeface="Arial" panose="020B0604020202020204" pitchFamily="34" charset="0"/>
              </a:rPr>
              <a:t>HƯỚNG DẪN VỀ NHÀ </a:t>
            </a:r>
          </a:p>
        </p:txBody>
      </p:sp>
      <p:sp>
        <p:nvSpPr>
          <p:cNvPr id="41" name="TextBox 40"/>
          <p:cNvSpPr txBox="1"/>
          <p:nvPr/>
        </p:nvSpPr>
        <p:spPr>
          <a:xfrm>
            <a:off x="2108679" y="3270548"/>
            <a:ext cx="14144565" cy="3412216"/>
          </a:xfrm>
          <a:prstGeom prst="rect">
            <a:avLst/>
          </a:prstGeom>
          <a:noFill/>
        </p:spPr>
        <p:txBody>
          <a:bodyPr wrap="square" rtlCol="0">
            <a:spAutoFit/>
          </a:bodyPr>
          <a:lstStyle/>
          <a:p>
            <a:pPr marL="685800" indent="-685800">
              <a:lnSpc>
                <a:spcPct val="150000"/>
              </a:lnSpc>
              <a:buFont typeface="Arial" panose="020B0604020202020204" pitchFamily="34" charset="0"/>
              <a:buChar char="•"/>
            </a:pPr>
            <a:r>
              <a:rPr lang="en-US" sz="5000" dirty="0" err="1">
                <a:latin typeface="Arial" panose="020B0604020202020204" pitchFamily="34" charset="0"/>
                <a:cs typeface="Arial" panose="020B0604020202020204" pitchFamily="34" charset="0"/>
              </a:rPr>
              <a:t>Ôn</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tập</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lại</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nội</a:t>
            </a:r>
            <a:r>
              <a:rPr lang="en-US" sz="5000" dirty="0">
                <a:latin typeface="Arial" panose="020B0604020202020204" pitchFamily="34" charset="0"/>
                <a:cs typeface="Arial" panose="020B0604020202020204" pitchFamily="34" charset="0"/>
              </a:rPr>
              <a:t> dung </a:t>
            </a:r>
            <a:r>
              <a:rPr lang="en-US" sz="5000" dirty="0" err="1">
                <a:latin typeface="Arial" panose="020B0604020202020204" pitchFamily="34" charset="0"/>
                <a:cs typeface="Arial" panose="020B0604020202020204" pitchFamily="34" charset="0"/>
              </a:rPr>
              <a:t>của</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bài</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học</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ngày</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hôm</a:t>
            </a:r>
            <a:r>
              <a:rPr lang="en-US" sz="5000" dirty="0">
                <a:latin typeface="Arial" panose="020B0604020202020204" pitchFamily="34" charset="0"/>
                <a:cs typeface="Arial" panose="020B0604020202020204" pitchFamily="34" charset="0"/>
              </a:rPr>
              <a:t> nay</a:t>
            </a:r>
          </a:p>
          <a:p>
            <a:pPr marL="685800" indent="-685800">
              <a:lnSpc>
                <a:spcPct val="150000"/>
              </a:lnSpc>
              <a:buFont typeface="Arial" panose="020B0604020202020204" pitchFamily="34" charset="0"/>
              <a:buChar char="•"/>
            </a:pPr>
            <a:r>
              <a:rPr lang="en-US" sz="5000" dirty="0" err="1">
                <a:latin typeface="Arial" panose="020B0604020202020204" pitchFamily="34" charset="0"/>
                <a:cs typeface="Arial" panose="020B0604020202020204" pitchFamily="34" charset="0"/>
              </a:rPr>
              <a:t>Làm</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đầy</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đủ</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các</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bài</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tập</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được</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giao</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về</a:t>
            </a:r>
            <a:r>
              <a:rPr lang="en-US" sz="5000" dirty="0">
                <a:latin typeface="Arial" panose="020B0604020202020204" pitchFamily="34" charset="0"/>
                <a:cs typeface="Arial" panose="020B0604020202020204" pitchFamily="34" charset="0"/>
              </a:rPr>
              <a:t> </a:t>
            </a:r>
            <a:r>
              <a:rPr lang="en-US" sz="5000" dirty="0" err="1">
                <a:latin typeface="Arial" panose="020B0604020202020204" pitchFamily="34" charset="0"/>
                <a:cs typeface="Arial" panose="020B0604020202020204" pitchFamily="34" charset="0"/>
              </a:rPr>
              <a:t>nhà</a:t>
            </a:r>
            <a:endParaRPr lang="en-US" sz="5000" dirty="0">
              <a:latin typeface="Arial" panose="020B0604020202020204" pitchFamily="34" charset="0"/>
              <a:cs typeface="Arial" panose="020B0604020202020204" pitchFamily="34" charset="0"/>
            </a:endParaRPr>
          </a:p>
          <a:p>
            <a:pPr marL="685800" indent="-685800">
              <a:lnSpc>
                <a:spcPct val="150000"/>
              </a:lnSpc>
              <a:buFont typeface="Arial" panose="020B0604020202020204" pitchFamily="34" charset="0"/>
              <a:buChar char="•"/>
            </a:pPr>
            <a:r>
              <a:rPr lang="en-US" sz="5000" dirty="0" err="1">
                <a:latin typeface="Arial" panose="020B0604020202020204" pitchFamily="34" charset="0"/>
                <a:cs typeface="Arial" panose="020B0604020202020204" pitchFamily="34" charset="0"/>
              </a:rPr>
              <a:t>Soạn</a:t>
            </a:r>
            <a:r>
              <a:rPr lang="en-US" sz="5000" dirty="0">
                <a:latin typeface="Arial" panose="020B0604020202020204" pitchFamily="34" charset="0"/>
                <a:cs typeface="Arial" panose="020B0604020202020204" pitchFamily="34" charset="0"/>
              </a:rPr>
              <a:t> </a:t>
            </a:r>
            <a:r>
              <a:rPr lang="en-US" sz="5000" b="1" i="1" dirty="0" err="1">
                <a:latin typeface="Arial" panose="020B0604020202020204" pitchFamily="34" charset="0"/>
                <a:cs typeface="Arial" panose="020B0604020202020204" pitchFamily="34" charset="0"/>
              </a:rPr>
              <a:t>Bài</a:t>
            </a:r>
            <a:r>
              <a:rPr lang="en-US" sz="5000" b="1" i="1" dirty="0">
                <a:latin typeface="Arial" panose="020B0604020202020204" pitchFamily="34" charset="0"/>
                <a:cs typeface="Arial" panose="020B0604020202020204" pitchFamily="34" charset="0"/>
              </a:rPr>
              <a:t> 9 – PHẦN 2 </a:t>
            </a:r>
          </a:p>
        </p:txBody>
      </p:sp>
      <p:pic>
        <p:nvPicPr>
          <p:cNvPr id="43" name="Picture 2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205394" y="6558296"/>
            <a:ext cx="3674398" cy="393509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CCBF"/>
        </a:solidFill>
        <a:effectLst/>
      </p:bgPr>
    </p:bg>
    <p:spTree>
      <p:nvGrpSpPr>
        <p:cNvPr id="1" name=""/>
        <p:cNvGrpSpPr/>
        <p:nvPr/>
      </p:nvGrpSpPr>
      <p:grpSpPr>
        <a:xfrm>
          <a:off x="0" y="0"/>
          <a:ext cx="0" cy="0"/>
          <a:chOff x="0" y="0"/>
          <a:chExt cx="0" cy="0"/>
        </a:xfrm>
      </p:grpSpPr>
      <p:grpSp>
        <p:nvGrpSpPr>
          <p:cNvPr id="2" name="Group 2"/>
          <p:cNvGrpSpPr/>
          <p:nvPr/>
        </p:nvGrpSpPr>
        <p:grpSpPr>
          <a:xfrm>
            <a:off x="0" y="9543064"/>
            <a:ext cx="18288000" cy="743936"/>
            <a:chOff x="0" y="0"/>
            <a:chExt cx="49442750" cy="2011276"/>
          </a:xfrm>
        </p:grpSpPr>
        <p:sp>
          <p:nvSpPr>
            <p:cNvPr id="3" name="Freeform 3"/>
            <p:cNvSpPr/>
            <p:nvPr/>
          </p:nvSpPr>
          <p:spPr>
            <a:xfrm>
              <a:off x="72390" y="72390"/>
              <a:ext cx="49297970" cy="1866496"/>
            </a:xfrm>
            <a:custGeom>
              <a:avLst/>
              <a:gdLst/>
              <a:ahLst/>
              <a:cxnLst/>
              <a:rect l="l" t="t" r="r" b="b"/>
              <a:pathLst>
                <a:path w="49297970" h="1866496">
                  <a:moveTo>
                    <a:pt x="0" y="0"/>
                  </a:moveTo>
                  <a:lnTo>
                    <a:pt x="49297970" y="0"/>
                  </a:lnTo>
                  <a:lnTo>
                    <a:pt x="49297970" y="1866496"/>
                  </a:lnTo>
                  <a:lnTo>
                    <a:pt x="0" y="1866496"/>
                  </a:lnTo>
                  <a:lnTo>
                    <a:pt x="0" y="0"/>
                  </a:lnTo>
                  <a:close/>
                </a:path>
              </a:pathLst>
            </a:custGeom>
            <a:solidFill>
              <a:srgbClr val="FFFFFF"/>
            </a:solidFill>
          </p:spPr>
        </p:sp>
        <p:sp>
          <p:nvSpPr>
            <p:cNvPr id="4" name="Freeform 4"/>
            <p:cNvSpPr/>
            <p:nvPr/>
          </p:nvSpPr>
          <p:spPr>
            <a:xfrm>
              <a:off x="0" y="0"/>
              <a:ext cx="49442750" cy="2011276"/>
            </a:xfrm>
            <a:custGeom>
              <a:avLst/>
              <a:gdLst/>
              <a:ahLst/>
              <a:cxnLst/>
              <a:rect l="l" t="t" r="r" b="b"/>
              <a:pathLst>
                <a:path w="49442750" h="2011276">
                  <a:moveTo>
                    <a:pt x="49297971" y="1866496"/>
                  </a:moveTo>
                  <a:lnTo>
                    <a:pt x="49442750" y="1866496"/>
                  </a:lnTo>
                  <a:lnTo>
                    <a:pt x="49442750" y="2011276"/>
                  </a:lnTo>
                  <a:lnTo>
                    <a:pt x="49297971" y="2011276"/>
                  </a:lnTo>
                  <a:lnTo>
                    <a:pt x="49297971" y="1866496"/>
                  </a:lnTo>
                  <a:close/>
                  <a:moveTo>
                    <a:pt x="0" y="144780"/>
                  </a:moveTo>
                  <a:lnTo>
                    <a:pt x="144780" y="144780"/>
                  </a:lnTo>
                  <a:lnTo>
                    <a:pt x="144780" y="1866497"/>
                  </a:lnTo>
                  <a:lnTo>
                    <a:pt x="0" y="1866497"/>
                  </a:lnTo>
                  <a:lnTo>
                    <a:pt x="0" y="144780"/>
                  </a:lnTo>
                  <a:close/>
                  <a:moveTo>
                    <a:pt x="0" y="1866497"/>
                  </a:moveTo>
                  <a:lnTo>
                    <a:pt x="144780" y="1866497"/>
                  </a:lnTo>
                  <a:lnTo>
                    <a:pt x="144780" y="2011276"/>
                  </a:lnTo>
                  <a:lnTo>
                    <a:pt x="0" y="2011276"/>
                  </a:lnTo>
                  <a:lnTo>
                    <a:pt x="0" y="1866496"/>
                  </a:lnTo>
                  <a:close/>
                  <a:moveTo>
                    <a:pt x="49297971" y="144780"/>
                  </a:moveTo>
                  <a:lnTo>
                    <a:pt x="49442750" y="144780"/>
                  </a:lnTo>
                  <a:lnTo>
                    <a:pt x="49442750" y="1866497"/>
                  </a:lnTo>
                  <a:lnTo>
                    <a:pt x="49297971" y="1866497"/>
                  </a:lnTo>
                  <a:lnTo>
                    <a:pt x="49297971" y="144780"/>
                  </a:lnTo>
                  <a:close/>
                  <a:moveTo>
                    <a:pt x="144780" y="1866496"/>
                  </a:moveTo>
                  <a:lnTo>
                    <a:pt x="49297971" y="1866496"/>
                  </a:lnTo>
                  <a:lnTo>
                    <a:pt x="49297971" y="2011276"/>
                  </a:lnTo>
                  <a:lnTo>
                    <a:pt x="144780" y="2011276"/>
                  </a:lnTo>
                  <a:lnTo>
                    <a:pt x="144780" y="1866496"/>
                  </a:lnTo>
                  <a:close/>
                  <a:moveTo>
                    <a:pt x="49297971" y="0"/>
                  </a:moveTo>
                  <a:lnTo>
                    <a:pt x="49442750" y="0"/>
                  </a:lnTo>
                  <a:lnTo>
                    <a:pt x="49442750" y="144780"/>
                  </a:lnTo>
                  <a:lnTo>
                    <a:pt x="49297971" y="144780"/>
                  </a:lnTo>
                  <a:lnTo>
                    <a:pt x="49297971" y="0"/>
                  </a:lnTo>
                  <a:close/>
                  <a:moveTo>
                    <a:pt x="0" y="0"/>
                  </a:moveTo>
                  <a:lnTo>
                    <a:pt x="144780" y="0"/>
                  </a:lnTo>
                  <a:lnTo>
                    <a:pt x="144780" y="144780"/>
                  </a:lnTo>
                  <a:lnTo>
                    <a:pt x="0" y="144780"/>
                  </a:lnTo>
                  <a:lnTo>
                    <a:pt x="0" y="0"/>
                  </a:lnTo>
                  <a:close/>
                  <a:moveTo>
                    <a:pt x="144780" y="0"/>
                  </a:moveTo>
                  <a:lnTo>
                    <a:pt x="49297971" y="0"/>
                  </a:lnTo>
                  <a:lnTo>
                    <a:pt x="49297971" y="144780"/>
                  </a:lnTo>
                  <a:lnTo>
                    <a:pt x="144780" y="144780"/>
                  </a:lnTo>
                  <a:lnTo>
                    <a:pt x="144780" y="0"/>
                  </a:lnTo>
                  <a:close/>
                </a:path>
              </a:pathLst>
            </a:custGeom>
            <a:solidFill>
              <a:srgbClr val="38455D"/>
            </a:solidFill>
          </p:spPr>
        </p:sp>
      </p:grpSp>
      <p:sp>
        <p:nvSpPr>
          <p:cNvPr id="5" name="AutoShape 5"/>
          <p:cNvSpPr/>
          <p:nvPr/>
        </p:nvSpPr>
        <p:spPr>
          <a:xfrm rot="-5400000">
            <a:off x="2014465" y="9891220"/>
            <a:ext cx="743936" cy="0"/>
          </a:xfrm>
          <a:prstGeom prst="line">
            <a:avLst/>
          </a:prstGeom>
          <a:ln w="47625" cap="rnd">
            <a:solidFill>
              <a:srgbClr val="38455D"/>
            </a:solidFill>
            <a:prstDash val="solid"/>
            <a:headEnd type="none" w="sm" len="sm"/>
            <a:tailEnd type="none" w="sm" len="sm"/>
          </a:ln>
        </p:spPr>
      </p:sp>
      <p:sp>
        <p:nvSpPr>
          <p:cNvPr id="6" name="AutoShape 6"/>
          <p:cNvSpPr/>
          <p:nvPr/>
        </p:nvSpPr>
        <p:spPr>
          <a:xfrm rot="-5400000">
            <a:off x="17073070" y="9891220"/>
            <a:ext cx="743936" cy="0"/>
          </a:xfrm>
          <a:prstGeom prst="line">
            <a:avLst/>
          </a:prstGeom>
          <a:ln w="47625" cap="rnd">
            <a:solidFill>
              <a:srgbClr val="38455D"/>
            </a:solidFill>
            <a:prstDash val="solid"/>
            <a:headEnd type="none" w="sm" len="sm"/>
            <a:tailEnd type="none" w="sm" len="sm"/>
          </a:ln>
        </p:spPr>
      </p:sp>
      <p:grpSp>
        <p:nvGrpSpPr>
          <p:cNvPr id="7" name="Group 7"/>
          <p:cNvGrpSpPr/>
          <p:nvPr/>
        </p:nvGrpSpPr>
        <p:grpSpPr>
          <a:xfrm>
            <a:off x="3176578" y="9543064"/>
            <a:ext cx="2443263" cy="743936"/>
            <a:chOff x="0" y="0"/>
            <a:chExt cx="6605515" cy="2011276"/>
          </a:xfrm>
        </p:grpSpPr>
        <p:sp>
          <p:nvSpPr>
            <p:cNvPr id="8" name="Freeform 8"/>
            <p:cNvSpPr/>
            <p:nvPr/>
          </p:nvSpPr>
          <p:spPr>
            <a:xfrm>
              <a:off x="72390" y="72390"/>
              <a:ext cx="6460735" cy="1866496"/>
            </a:xfrm>
            <a:custGeom>
              <a:avLst/>
              <a:gdLst/>
              <a:ahLst/>
              <a:cxnLst/>
              <a:rect l="l" t="t" r="r" b="b"/>
              <a:pathLst>
                <a:path w="6460735" h="1866496">
                  <a:moveTo>
                    <a:pt x="0" y="0"/>
                  </a:moveTo>
                  <a:lnTo>
                    <a:pt x="6460735" y="0"/>
                  </a:lnTo>
                  <a:lnTo>
                    <a:pt x="6460735" y="1866496"/>
                  </a:lnTo>
                  <a:lnTo>
                    <a:pt x="0" y="1866496"/>
                  </a:lnTo>
                  <a:lnTo>
                    <a:pt x="0" y="0"/>
                  </a:lnTo>
                  <a:close/>
                </a:path>
              </a:pathLst>
            </a:custGeom>
            <a:solidFill>
              <a:srgbClr val="F9CC88"/>
            </a:solidFill>
          </p:spPr>
        </p:sp>
        <p:sp>
          <p:nvSpPr>
            <p:cNvPr id="9" name="Freeform 9"/>
            <p:cNvSpPr/>
            <p:nvPr/>
          </p:nvSpPr>
          <p:spPr>
            <a:xfrm>
              <a:off x="0" y="0"/>
              <a:ext cx="6605515" cy="2011276"/>
            </a:xfrm>
            <a:custGeom>
              <a:avLst/>
              <a:gdLst/>
              <a:ahLst/>
              <a:cxnLst/>
              <a:rect l="l" t="t" r="r" b="b"/>
              <a:pathLst>
                <a:path w="6605515" h="2011276">
                  <a:moveTo>
                    <a:pt x="6460735" y="1866496"/>
                  </a:moveTo>
                  <a:lnTo>
                    <a:pt x="6605515" y="1866496"/>
                  </a:lnTo>
                  <a:lnTo>
                    <a:pt x="6605515" y="2011276"/>
                  </a:lnTo>
                  <a:lnTo>
                    <a:pt x="6460735" y="2011276"/>
                  </a:lnTo>
                  <a:lnTo>
                    <a:pt x="6460735" y="1866496"/>
                  </a:lnTo>
                  <a:close/>
                  <a:moveTo>
                    <a:pt x="0" y="144780"/>
                  </a:moveTo>
                  <a:lnTo>
                    <a:pt x="144780" y="144780"/>
                  </a:lnTo>
                  <a:lnTo>
                    <a:pt x="144780" y="1866497"/>
                  </a:lnTo>
                  <a:lnTo>
                    <a:pt x="0" y="1866497"/>
                  </a:lnTo>
                  <a:lnTo>
                    <a:pt x="0" y="144780"/>
                  </a:lnTo>
                  <a:close/>
                  <a:moveTo>
                    <a:pt x="0" y="1866497"/>
                  </a:moveTo>
                  <a:lnTo>
                    <a:pt x="144780" y="1866497"/>
                  </a:lnTo>
                  <a:lnTo>
                    <a:pt x="144780" y="2011276"/>
                  </a:lnTo>
                  <a:lnTo>
                    <a:pt x="0" y="2011276"/>
                  </a:lnTo>
                  <a:lnTo>
                    <a:pt x="0" y="1866496"/>
                  </a:lnTo>
                  <a:close/>
                  <a:moveTo>
                    <a:pt x="6460735" y="144780"/>
                  </a:moveTo>
                  <a:lnTo>
                    <a:pt x="6605515" y="144780"/>
                  </a:lnTo>
                  <a:lnTo>
                    <a:pt x="6605515" y="1866497"/>
                  </a:lnTo>
                  <a:lnTo>
                    <a:pt x="6460735" y="1866497"/>
                  </a:lnTo>
                  <a:lnTo>
                    <a:pt x="6460735" y="144780"/>
                  </a:lnTo>
                  <a:close/>
                  <a:moveTo>
                    <a:pt x="144780" y="1866496"/>
                  </a:moveTo>
                  <a:lnTo>
                    <a:pt x="6460735" y="1866496"/>
                  </a:lnTo>
                  <a:lnTo>
                    <a:pt x="6460735" y="2011276"/>
                  </a:lnTo>
                  <a:lnTo>
                    <a:pt x="144780" y="2011276"/>
                  </a:lnTo>
                  <a:lnTo>
                    <a:pt x="144780" y="1866496"/>
                  </a:lnTo>
                  <a:close/>
                  <a:moveTo>
                    <a:pt x="6460735" y="0"/>
                  </a:moveTo>
                  <a:lnTo>
                    <a:pt x="6605515" y="0"/>
                  </a:lnTo>
                  <a:lnTo>
                    <a:pt x="6605515" y="144780"/>
                  </a:lnTo>
                  <a:lnTo>
                    <a:pt x="6460735" y="144780"/>
                  </a:lnTo>
                  <a:lnTo>
                    <a:pt x="6460735" y="0"/>
                  </a:lnTo>
                  <a:close/>
                  <a:moveTo>
                    <a:pt x="0" y="0"/>
                  </a:moveTo>
                  <a:lnTo>
                    <a:pt x="144780" y="0"/>
                  </a:lnTo>
                  <a:lnTo>
                    <a:pt x="144780" y="144780"/>
                  </a:lnTo>
                  <a:lnTo>
                    <a:pt x="0" y="144780"/>
                  </a:lnTo>
                  <a:lnTo>
                    <a:pt x="0" y="0"/>
                  </a:lnTo>
                  <a:close/>
                  <a:moveTo>
                    <a:pt x="144780" y="0"/>
                  </a:moveTo>
                  <a:lnTo>
                    <a:pt x="6460735" y="0"/>
                  </a:lnTo>
                  <a:lnTo>
                    <a:pt x="6460735" y="144780"/>
                  </a:lnTo>
                  <a:lnTo>
                    <a:pt x="144780" y="144780"/>
                  </a:lnTo>
                  <a:lnTo>
                    <a:pt x="144780" y="0"/>
                  </a:lnTo>
                  <a:close/>
                </a:path>
              </a:pathLst>
            </a:custGeom>
            <a:solidFill>
              <a:srgbClr val="38455D"/>
            </a:solidFill>
          </p:spPr>
        </p:sp>
      </p:grpSp>
      <p:sp>
        <p:nvSpPr>
          <p:cNvPr id="10" name="AutoShape 10"/>
          <p:cNvSpPr/>
          <p:nvPr/>
        </p:nvSpPr>
        <p:spPr>
          <a:xfrm rot="-5400000">
            <a:off x="4061755" y="9891220"/>
            <a:ext cx="324041" cy="0"/>
          </a:xfrm>
          <a:prstGeom prst="line">
            <a:avLst/>
          </a:prstGeom>
          <a:ln w="47625" cap="rnd">
            <a:solidFill>
              <a:srgbClr val="38455D"/>
            </a:solidFill>
            <a:prstDash val="solid"/>
            <a:headEnd type="none" w="sm" len="sm"/>
            <a:tailEnd type="none" w="sm" len="sm"/>
          </a:ln>
        </p:spPr>
      </p:sp>
      <p:sp>
        <p:nvSpPr>
          <p:cNvPr id="11" name="AutoShape 11"/>
          <p:cNvSpPr/>
          <p:nvPr/>
        </p:nvSpPr>
        <p:spPr>
          <a:xfrm rot="-5400000">
            <a:off x="4236189" y="9891220"/>
            <a:ext cx="324041" cy="0"/>
          </a:xfrm>
          <a:prstGeom prst="line">
            <a:avLst/>
          </a:prstGeom>
          <a:ln w="47625" cap="rnd">
            <a:solidFill>
              <a:srgbClr val="38455D"/>
            </a:solidFill>
            <a:prstDash val="solid"/>
            <a:headEnd type="none" w="sm" len="sm"/>
            <a:tailEnd type="none" w="sm" len="sm"/>
          </a:ln>
        </p:spPr>
      </p:sp>
      <p:sp>
        <p:nvSpPr>
          <p:cNvPr id="12" name="AutoShape 12"/>
          <p:cNvSpPr/>
          <p:nvPr/>
        </p:nvSpPr>
        <p:spPr>
          <a:xfrm rot="-5400000">
            <a:off x="4410624" y="9891220"/>
            <a:ext cx="324041" cy="0"/>
          </a:xfrm>
          <a:prstGeom prst="line">
            <a:avLst/>
          </a:prstGeom>
          <a:ln w="47625" cap="rnd">
            <a:solidFill>
              <a:srgbClr val="38455D"/>
            </a:solidFill>
            <a:prstDash val="solid"/>
            <a:headEnd type="none" w="sm" len="sm"/>
            <a:tailEnd type="none" w="sm" len="sm"/>
          </a:ln>
        </p:spPr>
      </p:sp>
      <p:grpSp>
        <p:nvGrpSpPr>
          <p:cNvPr id="13" name="Group 13"/>
          <p:cNvGrpSpPr/>
          <p:nvPr/>
        </p:nvGrpSpPr>
        <p:grpSpPr>
          <a:xfrm rot="5400000">
            <a:off x="2550117" y="9769747"/>
            <a:ext cx="432159" cy="290570"/>
            <a:chOff x="0" y="0"/>
            <a:chExt cx="1930400" cy="1297940"/>
          </a:xfrm>
        </p:grpSpPr>
        <p:sp>
          <p:nvSpPr>
            <p:cNvPr id="14" name="Freeform 14"/>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38455D"/>
            </a:solidFill>
          </p:spPr>
        </p:sp>
      </p:grpSp>
      <p:grpSp>
        <p:nvGrpSpPr>
          <p:cNvPr id="15" name="Group 15"/>
          <p:cNvGrpSpPr/>
          <p:nvPr/>
        </p:nvGrpSpPr>
        <p:grpSpPr>
          <a:xfrm rot="-5400000">
            <a:off x="17659937" y="9769747"/>
            <a:ext cx="432159" cy="290570"/>
            <a:chOff x="0" y="0"/>
            <a:chExt cx="1930400" cy="1297940"/>
          </a:xfrm>
        </p:grpSpPr>
        <p:sp>
          <p:nvSpPr>
            <p:cNvPr id="16" name="Freeform 16"/>
            <p:cNvSpPr/>
            <p:nvPr/>
          </p:nvSpPr>
          <p:spPr>
            <a:xfrm>
              <a:off x="0" y="0"/>
              <a:ext cx="1930400" cy="1297940"/>
            </a:xfrm>
            <a:custGeom>
              <a:avLst/>
              <a:gdLst/>
              <a:ahLst/>
              <a:cxnLst/>
              <a:rect l="l" t="t" r="r" b="b"/>
              <a:pathLst>
                <a:path w="1930400" h="1297940">
                  <a:moveTo>
                    <a:pt x="0" y="0"/>
                  </a:moveTo>
                  <a:lnTo>
                    <a:pt x="965200" y="1297940"/>
                  </a:lnTo>
                  <a:lnTo>
                    <a:pt x="1930400" y="0"/>
                  </a:lnTo>
                  <a:close/>
                </a:path>
              </a:pathLst>
            </a:custGeom>
            <a:solidFill>
              <a:srgbClr val="38455D"/>
            </a:solidFill>
          </p:spPr>
        </p:sp>
      </p:grpSp>
      <p:pic>
        <p:nvPicPr>
          <p:cNvPr id="17" name="Picture 1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2645652" y="1157813"/>
            <a:ext cx="3791673" cy="2767921"/>
          </a:xfrm>
          <a:prstGeom prst="rect">
            <a:avLst/>
          </a:prstGeom>
        </p:spPr>
      </p:pic>
      <p:pic>
        <p:nvPicPr>
          <p:cNvPr id="18" name="Picture 1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194069" y="3531777"/>
            <a:ext cx="3791673" cy="2767921"/>
          </a:xfrm>
          <a:prstGeom prst="rect">
            <a:avLst/>
          </a:prstGeom>
        </p:spPr>
      </p:pic>
      <p:grpSp>
        <p:nvGrpSpPr>
          <p:cNvPr id="19" name="Group 19"/>
          <p:cNvGrpSpPr/>
          <p:nvPr/>
        </p:nvGrpSpPr>
        <p:grpSpPr>
          <a:xfrm>
            <a:off x="412221" y="1062562"/>
            <a:ext cx="12233431" cy="7706349"/>
            <a:chOff x="0" y="0"/>
            <a:chExt cx="3945760" cy="3181198"/>
          </a:xfrm>
        </p:grpSpPr>
        <p:sp>
          <p:nvSpPr>
            <p:cNvPr id="20" name="Freeform 20"/>
            <p:cNvSpPr/>
            <p:nvPr/>
          </p:nvSpPr>
          <p:spPr>
            <a:xfrm>
              <a:off x="92710" y="106680"/>
              <a:ext cx="3841620" cy="3061818"/>
            </a:xfrm>
            <a:custGeom>
              <a:avLst/>
              <a:gdLst/>
              <a:ahLst/>
              <a:cxnLst/>
              <a:rect l="l" t="t" r="r" b="b"/>
              <a:pathLst>
                <a:path w="3841620" h="3061818">
                  <a:moveTo>
                    <a:pt x="3814950" y="2872588"/>
                  </a:moveTo>
                  <a:cubicBezTo>
                    <a:pt x="3814950" y="2960218"/>
                    <a:pt x="3738750" y="3031338"/>
                    <a:pt x="3657470" y="3031338"/>
                  </a:cubicBezTo>
                  <a:lnTo>
                    <a:pt x="66040" y="3031338"/>
                  </a:lnTo>
                  <a:cubicBezTo>
                    <a:pt x="43180" y="3031338"/>
                    <a:pt x="20320" y="3026258"/>
                    <a:pt x="0" y="3017368"/>
                  </a:cubicBezTo>
                  <a:cubicBezTo>
                    <a:pt x="26670" y="3045308"/>
                    <a:pt x="63500" y="3061818"/>
                    <a:pt x="118612" y="3061818"/>
                  </a:cubicBezTo>
                  <a:lnTo>
                    <a:pt x="3695570" y="3061818"/>
                  </a:lnTo>
                  <a:cubicBezTo>
                    <a:pt x="3775580" y="3061818"/>
                    <a:pt x="3841620" y="2995778"/>
                    <a:pt x="3841620" y="2915768"/>
                  </a:cubicBezTo>
                  <a:lnTo>
                    <a:pt x="3841620" y="95250"/>
                  </a:lnTo>
                  <a:cubicBezTo>
                    <a:pt x="3841620" y="58420"/>
                    <a:pt x="3827650" y="25400"/>
                    <a:pt x="3806060" y="0"/>
                  </a:cubicBezTo>
                  <a:cubicBezTo>
                    <a:pt x="3812410" y="16510"/>
                    <a:pt x="3814950" y="34290"/>
                    <a:pt x="3814950" y="52070"/>
                  </a:cubicBezTo>
                  <a:lnTo>
                    <a:pt x="3814950" y="2872588"/>
                  </a:lnTo>
                  <a:lnTo>
                    <a:pt x="3814950" y="2872588"/>
                  </a:lnTo>
                  <a:close/>
                </a:path>
              </a:pathLst>
            </a:custGeom>
            <a:solidFill>
              <a:srgbClr val="38455D"/>
            </a:solidFill>
          </p:spPr>
        </p:sp>
        <p:sp>
          <p:nvSpPr>
            <p:cNvPr id="21" name="Freeform 21"/>
            <p:cNvSpPr/>
            <p:nvPr/>
          </p:nvSpPr>
          <p:spPr>
            <a:xfrm>
              <a:off x="12700" y="12700"/>
              <a:ext cx="3880990" cy="3112618"/>
            </a:xfrm>
            <a:custGeom>
              <a:avLst/>
              <a:gdLst/>
              <a:ahLst/>
              <a:cxnLst/>
              <a:rect l="l" t="t" r="r" b="b"/>
              <a:pathLst>
                <a:path w="3880990" h="3112618">
                  <a:moveTo>
                    <a:pt x="146050" y="3112618"/>
                  </a:moveTo>
                  <a:lnTo>
                    <a:pt x="3734940" y="3112618"/>
                  </a:lnTo>
                  <a:cubicBezTo>
                    <a:pt x="3814950" y="3112618"/>
                    <a:pt x="3880990" y="3046578"/>
                    <a:pt x="3880990" y="2966568"/>
                  </a:cubicBezTo>
                  <a:lnTo>
                    <a:pt x="3880990" y="146050"/>
                  </a:lnTo>
                  <a:cubicBezTo>
                    <a:pt x="3880990" y="66040"/>
                    <a:pt x="3814950" y="0"/>
                    <a:pt x="3734940" y="0"/>
                  </a:cubicBezTo>
                  <a:lnTo>
                    <a:pt x="146050" y="0"/>
                  </a:lnTo>
                  <a:cubicBezTo>
                    <a:pt x="66040" y="0"/>
                    <a:pt x="0" y="66040"/>
                    <a:pt x="0" y="146050"/>
                  </a:cubicBezTo>
                  <a:lnTo>
                    <a:pt x="0" y="2966568"/>
                  </a:lnTo>
                  <a:cubicBezTo>
                    <a:pt x="0" y="3047848"/>
                    <a:pt x="66040" y="3112618"/>
                    <a:pt x="146050" y="3112618"/>
                  </a:cubicBezTo>
                  <a:close/>
                </a:path>
              </a:pathLst>
            </a:custGeom>
            <a:solidFill>
              <a:srgbClr val="FFFFFF"/>
            </a:solidFill>
          </p:spPr>
        </p:sp>
        <p:sp>
          <p:nvSpPr>
            <p:cNvPr id="22" name="Freeform 22"/>
            <p:cNvSpPr/>
            <p:nvPr/>
          </p:nvSpPr>
          <p:spPr>
            <a:xfrm>
              <a:off x="0" y="0"/>
              <a:ext cx="3945760" cy="3181198"/>
            </a:xfrm>
            <a:custGeom>
              <a:avLst/>
              <a:gdLst/>
              <a:ahLst/>
              <a:cxnLst/>
              <a:rect l="l" t="t" r="r" b="b"/>
              <a:pathLst>
                <a:path w="3945760" h="3181198">
                  <a:moveTo>
                    <a:pt x="3882260" y="74930"/>
                  </a:moveTo>
                  <a:cubicBezTo>
                    <a:pt x="3854320" y="30480"/>
                    <a:pt x="3804790" y="0"/>
                    <a:pt x="3747640" y="0"/>
                  </a:cubicBezTo>
                  <a:lnTo>
                    <a:pt x="158750" y="0"/>
                  </a:lnTo>
                  <a:cubicBezTo>
                    <a:pt x="71120" y="0"/>
                    <a:pt x="0" y="71120"/>
                    <a:pt x="0" y="158750"/>
                  </a:cubicBezTo>
                  <a:lnTo>
                    <a:pt x="0" y="2979268"/>
                  </a:lnTo>
                  <a:cubicBezTo>
                    <a:pt x="0" y="3031338"/>
                    <a:pt x="25400" y="3077058"/>
                    <a:pt x="63500" y="3106268"/>
                  </a:cubicBezTo>
                  <a:cubicBezTo>
                    <a:pt x="91440" y="3150718"/>
                    <a:pt x="140970" y="3181198"/>
                    <a:pt x="214850" y="3181198"/>
                  </a:cubicBezTo>
                  <a:lnTo>
                    <a:pt x="3787010" y="3181198"/>
                  </a:lnTo>
                  <a:cubicBezTo>
                    <a:pt x="3874640" y="3181198"/>
                    <a:pt x="3945760" y="3110078"/>
                    <a:pt x="3945760" y="3022448"/>
                  </a:cubicBezTo>
                  <a:lnTo>
                    <a:pt x="3945760" y="201930"/>
                  </a:lnTo>
                  <a:cubicBezTo>
                    <a:pt x="3945760" y="149860"/>
                    <a:pt x="3920360" y="104140"/>
                    <a:pt x="3882260" y="74930"/>
                  </a:cubicBezTo>
                  <a:close/>
                  <a:moveTo>
                    <a:pt x="12700" y="2979268"/>
                  </a:moveTo>
                  <a:lnTo>
                    <a:pt x="12700" y="158750"/>
                  </a:lnTo>
                  <a:cubicBezTo>
                    <a:pt x="12700" y="78740"/>
                    <a:pt x="78740" y="12700"/>
                    <a:pt x="158750" y="12700"/>
                  </a:cubicBezTo>
                  <a:lnTo>
                    <a:pt x="3747640" y="12700"/>
                  </a:lnTo>
                  <a:cubicBezTo>
                    <a:pt x="3827650" y="12700"/>
                    <a:pt x="3893690" y="78740"/>
                    <a:pt x="3893690" y="158750"/>
                  </a:cubicBezTo>
                  <a:lnTo>
                    <a:pt x="3893690" y="2979268"/>
                  </a:lnTo>
                  <a:cubicBezTo>
                    <a:pt x="3893690" y="3059278"/>
                    <a:pt x="3827650" y="3125318"/>
                    <a:pt x="3747640" y="3125318"/>
                  </a:cubicBezTo>
                  <a:lnTo>
                    <a:pt x="158750" y="3125318"/>
                  </a:lnTo>
                  <a:cubicBezTo>
                    <a:pt x="78740" y="3125318"/>
                    <a:pt x="12700" y="3060548"/>
                    <a:pt x="12700" y="2979268"/>
                  </a:cubicBezTo>
                  <a:close/>
                  <a:moveTo>
                    <a:pt x="3934330" y="3022448"/>
                  </a:moveTo>
                  <a:cubicBezTo>
                    <a:pt x="3934330" y="3102458"/>
                    <a:pt x="3867020" y="3168498"/>
                    <a:pt x="3787010" y="3168498"/>
                  </a:cubicBezTo>
                  <a:lnTo>
                    <a:pt x="214850" y="3168498"/>
                  </a:lnTo>
                  <a:cubicBezTo>
                    <a:pt x="157480" y="3168498"/>
                    <a:pt x="120650" y="3151988"/>
                    <a:pt x="93980" y="3124048"/>
                  </a:cubicBezTo>
                  <a:cubicBezTo>
                    <a:pt x="114300" y="3132938"/>
                    <a:pt x="135890" y="3138018"/>
                    <a:pt x="160020" y="3138018"/>
                  </a:cubicBezTo>
                  <a:lnTo>
                    <a:pt x="3748910" y="3138018"/>
                  </a:lnTo>
                  <a:cubicBezTo>
                    <a:pt x="3836540" y="3138018"/>
                    <a:pt x="3907660" y="3066898"/>
                    <a:pt x="3907660" y="2979268"/>
                  </a:cubicBezTo>
                  <a:lnTo>
                    <a:pt x="3907660" y="158750"/>
                  </a:lnTo>
                  <a:cubicBezTo>
                    <a:pt x="3907660" y="140970"/>
                    <a:pt x="3903850" y="123190"/>
                    <a:pt x="3898770" y="106680"/>
                  </a:cubicBezTo>
                  <a:cubicBezTo>
                    <a:pt x="3920360" y="132080"/>
                    <a:pt x="3934330" y="165100"/>
                    <a:pt x="3934330" y="201930"/>
                  </a:cubicBezTo>
                  <a:lnTo>
                    <a:pt x="3934330" y="3022448"/>
                  </a:lnTo>
                  <a:cubicBezTo>
                    <a:pt x="3934330" y="3022448"/>
                    <a:pt x="3934330" y="3022448"/>
                    <a:pt x="3934330" y="3022448"/>
                  </a:cubicBezTo>
                  <a:close/>
                </a:path>
              </a:pathLst>
            </a:custGeom>
            <a:solidFill>
              <a:srgbClr val="38455D"/>
            </a:solidFill>
          </p:spPr>
        </p:sp>
      </p:grpSp>
      <p:pic>
        <p:nvPicPr>
          <p:cNvPr id="23" name="Picture 2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993635" y="6148507"/>
            <a:ext cx="3791673" cy="2767921"/>
          </a:xfrm>
          <a:prstGeom prst="rect">
            <a:avLst/>
          </a:prstGeom>
        </p:spPr>
      </p:pic>
      <p:pic>
        <p:nvPicPr>
          <p:cNvPr id="27" name="Picture 27"/>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6570152" y="6967859"/>
            <a:ext cx="1160579" cy="1199565"/>
          </a:xfrm>
          <a:prstGeom prst="rect">
            <a:avLst/>
          </a:prstGeom>
        </p:spPr>
      </p:pic>
      <p:sp>
        <p:nvSpPr>
          <p:cNvPr id="28" name="TextBox 27"/>
          <p:cNvSpPr txBox="1"/>
          <p:nvPr/>
        </p:nvSpPr>
        <p:spPr>
          <a:xfrm>
            <a:off x="872831" y="2454154"/>
            <a:ext cx="11312209" cy="4873001"/>
          </a:xfrm>
          <a:prstGeom prst="rect">
            <a:avLst/>
          </a:prstGeom>
          <a:noFill/>
        </p:spPr>
        <p:txBody>
          <a:bodyPr wrap="square" rtlCol="0">
            <a:spAutoFit/>
          </a:bodyPr>
          <a:lstStyle/>
          <a:p>
            <a:pPr algn="ctr">
              <a:lnSpc>
                <a:spcPct val="150000"/>
              </a:lnSpc>
            </a:pPr>
            <a:r>
              <a:rPr lang="en-US" sz="7200" b="1">
                <a:latin typeface="Arial" panose="020B0604020202020204" pitchFamily="34" charset="0"/>
                <a:cs typeface="Arial" panose="020B0604020202020204" pitchFamily="34" charset="0"/>
              </a:rPr>
              <a:t>CẢM ƠN CÁC EM ĐÃ CHÚ Ý LẮNG NGHE </a:t>
            </a:r>
          </a:p>
          <a:p>
            <a:pPr algn="ctr">
              <a:lnSpc>
                <a:spcPct val="150000"/>
              </a:lnSpc>
            </a:pPr>
            <a:r>
              <a:rPr lang="en-US" sz="7200" b="1">
                <a:latin typeface="Arial" panose="020B0604020202020204" pitchFamily="34" charset="0"/>
                <a:cs typeface="Arial" panose="020B0604020202020204" pitchFamily="34" charset="0"/>
              </a:rPr>
              <a:t>BÀI GIẢNG HÔM NAY!</a:t>
            </a:r>
          </a:p>
        </p:txBody>
      </p:sp>
    </p:spTree>
    <p:extLst>
      <p:ext uri="{BB962C8B-B14F-4D97-AF65-F5344CB8AC3E}">
        <p14:creationId xmlns:p14="http://schemas.microsoft.com/office/powerpoint/2010/main" val="152632533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4168</TotalTime>
  <Words>1710</Words>
  <Application>Microsoft Office PowerPoint</Application>
  <PresentationFormat>Custom</PresentationFormat>
  <Paragraphs>146</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Times New Roman</vt:lpstr>
      <vt:lpstr>Wingdings</vt:lpstr>
      <vt:lpstr>JetBrains Mono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Pastel Minimalist Computer UI Group Project Education Presentation</dc:title>
  <dc:creator>Admin</dc:creator>
  <cp:lastModifiedBy>Administrator</cp:lastModifiedBy>
  <cp:revision>37</cp:revision>
  <dcterms:created xsi:type="dcterms:W3CDTF">2006-08-16T00:00:00Z</dcterms:created>
  <dcterms:modified xsi:type="dcterms:W3CDTF">2025-02-20T07:11:37Z</dcterms:modified>
  <dc:identifier>DAFRmyL9wRQ</dc:identifier>
</cp:coreProperties>
</file>